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86" r:id="rId2"/>
    <p:sldId id="257" r:id="rId3"/>
    <p:sldId id="258" r:id="rId4"/>
    <p:sldId id="263" r:id="rId5"/>
    <p:sldId id="259" r:id="rId6"/>
    <p:sldId id="260" r:id="rId7"/>
    <p:sldId id="283" r:id="rId8"/>
    <p:sldId id="284" r:id="rId9"/>
    <p:sldId id="262" r:id="rId10"/>
    <p:sldId id="264" r:id="rId11"/>
    <p:sldId id="265" r:id="rId12"/>
    <p:sldId id="285" r:id="rId13"/>
    <p:sldId id="269" r:id="rId14"/>
    <p:sldId id="271" r:id="rId15"/>
    <p:sldId id="272" r:id="rId16"/>
    <p:sldId id="275" r:id="rId17"/>
    <p:sldId id="276" r:id="rId18"/>
    <p:sldId id="28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2" autoAdjust="0"/>
    <p:restoredTop sz="94660"/>
  </p:normalViewPr>
  <p:slideViewPr>
    <p:cSldViewPr snapToGrid="0">
      <p:cViewPr varScale="1">
        <p:scale>
          <a:sx n="70" d="100"/>
          <a:sy n="70" d="100"/>
        </p:scale>
        <p:origin x="73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9DDFDC-7A60-48EE-9902-8450F1E374D6}"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1290C7-A206-4E3B-A69D-F19BB5B37762}" type="slidenum">
              <a:rPr lang="en-US" smtClean="0"/>
              <a:t>‹#›</a:t>
            </a:fld>
            <a:endParaRPr lang="en-US"/>
          </a:p>
        </p:txBody>
      </p:sp>
    </p:spTree>
    <p:extLst>
      <p:ext uri="{BB962C8B-B14F-4D97-AF65-F5344CB8AC3E}">
        <p14:creationId xmlns:p14="http://schemas.microsoft.com/office/powerpoint/2010/main" val="418524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755DF-0796-583B-CF77-C8E47357899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0C57046-0719-9D11-3626-AECE9EE9C43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DCB88F6-7470-5D27-0A5E-FD1C3C003AD7}"/>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D81E0837-D505-9A2D-AADB-FB0D90069E43}"/>
              </a:ext>
            </a:extLst>
          </p:cNvPr>
          <p:cNvSpPr>
            <a:spLocks noGrp="1"/>
          </p:cNvSpPr>
          <p:nvPr>
            <p:ph type="sldNum" sz="quarter" idx="5"/>
          </p:nvPr>
        </p:nvSpPr>
        <p:spPr/>
        <p:txBody>
          <a:bodyPr/>
          <a:lstStyle/>
          <a:p>
            <a:fld id="{32475789-394A-400C-AE68-722ECE4F2166}" type="slidenum">
              <a:rPr lang="zh-CN" altLang="en-US" smtClean="0"/>
              <a:t>1</a:t>
            </a:fld>
            <a:endParaRPr lang="zh-CN" altLang="en-US"/>
          </a:p>
        </p:txBody>
      </p:sp>
    </p:spTree>
    <p:extLst>
      <p:ext uri="{BB962C8B-B14F-4D97-AF65-F5344CB8AC3E}">
        <p14:creationId xmlns:p14="http://schemas.microsoft.com/office/powerpoint/2010/main" val="1714883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475789-394A-400C-AE68-722ECE4F21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11009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14</a:t>
            </a:fld>
            <a:endParaRPr lang="zh-CN" altLang="en-US"/>
          </a:p>
        </p:txBody>
      </p:sp>
    </p:spTree>
    <p:extLst>
      <p:ext uri="{BB962C8B-B14F-4D97-AF65-F5344CB8AC3E}">
        <p14:creationId xmlns:p14="http://schemas.microsoft.com/office/powerpoint/2010/main" val="732053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475789-394A-400C-AE68-722ECE4F21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21742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96350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2</a:t>
            </a:fld>
            <a:endParaRPr lang="zh-CN" altLang="en-US"/>
          </a:p>
        </p:txBody>
      </p:sp>
    </p:spTree>
    <p:extLst>
      <p:ext uri="{BB962C8B-B14F-4D97-AF65-F5344CB8AC3E}">
        <p14:creationId xmlns:p14="http://schemas.microsoft.com/office/powerpoint/2010/main" val="1372985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3</a:t>
            </a:fld>
            <a:endParaRPr lang="zh-CN" altLang="en-US"/>
          </a:p>
        </p:txBody>
      </p:sp>
    </p:spTree>
    <p:extLst>
      <p:ext uri="{BB962C8B-B14F-4D97-AF65-F5344CB8AC3E}">
        <p14:creationId xmlns:p14="http://schemas.microsoft.com/office/powerpoint/2010/main" val="2818025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30808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5</a:t>
            </a:fld>
            <a:endParaRPr lang="zh-CN" altLang="en-US"/>
          </a:p>
        </p:txBody>
      </p:sp>
    </p:spTree>
    <p:extLst>
      <p:ext uri="{BB962C8B-B14F-4D97-AF65-F5344CB8AC3E}">
        <p14:creationId xmlns:p14="http://schemas.microsoft.com/office/powerpoint/2010/main" val="2098930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94980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74754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50207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9</a:t>
            </a:fld>
            <a:endParaRPr lang="zh-CN" altLang="en-US"/>
          </a:p>
        </p:txBody>
      </p:sp>
    </p:spTree>
    <p:extLst>
      <p:ext uri="{BB962C8B-B14F-4D97-AF65-F5344CB8AC3E}">
        <p14:creationId xmlns:p14="http://schemas.microsoft.com/office/powerpoint/2010/main" val="1486313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C376627-B01E-43BD-A938-82C0C9D132B9}"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7D701C-8954-4F34-9407-33D0AC04CAE3}" type="slidenum">
              <a:rPr lang="en-US" smtClean="0"/>
              <a:t>‹#›</a:t>
            </a:fld>
            <a:endParaRPr lang="en-US"/>
          </a:p>
        </p:txBody>
      </p:sp>
    </p:spTree>
    <p:extLst>
      <p:ext uri="{BB962C8B-B14F-4D97-AF65-F5344CB8AC3E}">
        <p14:creationId xmlns:p14="http://schemas.microsoft.com/office/powerpoint/2010/main" val="1766635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376627-B01E-43BD-A938-82C0C9D132B9}"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7D701C-8954-4F34-9407-33D0AC04CAE3}" type="slidenum">
              <a:rPr lang="en-US" smtClean="0"/>
              <a:t>‹#›</a:t>
            </a:fld>
            <a:endParaRPr lang="en-US"/>
          </a:p>
        </p:txBody>
      </p:sp>
    </p:spTree>
    <p:extLst>
      <p:ext uri="{BB962C8B-B14F-4D97-AF65-F5344CB8AC3E}">
        <p14:creationId xmlns:p14="http://schemas.microsoft.com/office/powerpoint/2010/main" val="1520177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376627-B01E-43BD-A938-82C0C9D132B9}"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7D701C-8954-4F34-9407-33D0AC04CAE3}" type="slidenum">
              <a:rPr lang="en-US" smtClean="0"/>
              <a:t>‹#›</a:t>
            </a:fld>
            <a:endParaRPr lang="en-US"/>
          </a:p>
        </p:txBody>
      </p:sp>
    </p:spTree>
    <p:extLst>
      <p:ext uri="{BB962C8B-B14F-4D97-AF65-F5344CB8AC3E}">
        <p14:creationId xmlns:p14="http://schemas.microsoft.com/office/powerpoint/2010/main" val="2425734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0725075"/>
      </p:ext>
    </p:extLst>
  </p:cSld>
  <p:clrMapOvr>
    <a:masterClrMapping/>
  </p:clrMapOvr>
  <p:transition spd="slow" advClick="0" advTm="2000">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376627-B01E-43BD-A938-82C0C9D132B9}"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7D701C-8954-4F34-9407-33D0AC04CAE3}" type="slidenum">
              <a:rPr lang="en-US" smtClean="0"/>
              <a:t>‹#›</a:t>
            </a:fld>
            <a:endParaRPr lang="en-US"/>
          </a:p>
        </p:txBody>
      </p:sp>
    </p:spTree>
    <p:extLst>
      <p:ext uri="{BB962C8B-B14F-4D97-AF65-F5344CB8AC3E}">
        <p14:creationId xmlns:p14="http://schemas.microsoft.com/office/powerpoint/2010/main" val="2580672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C376627-B01E-43BD-A938-82C0C9D132B9}"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7D701C-8954-4F34-9407-33D0AC04CAE3}" type="slidenum">
              <a:rPr lang="en-US" smtClean="0"/>
              <a:t>‹#›</a:t>
            </a:fld>
            <a:endParaRPr lang="en-US"/>
          </a:p>
        </p:txBody>
      </p:sp>
    </p:spTree>
    <p:extLst>
      <p:ext uri="{BB962C8B-B14F-4D97-AF65-F5344CB8AC3E}">
        <p14:creationId xmlns:p14="http://schemas.microsoft.com/office/powerpoint/2010/main" val="1817685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C376627-B01E-43BD-A938-82C0C9D132B9}" type="datetimeFigureOut">
              <a:rPr lang="en-US" smtClean="0"/>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7D701C-8954-4F34-9407-33D0AC04CAE3}" type="slidenum">
              <a:rPr lang="en-US" smtClean="0"/>
              <a:t>‹#›</a:t>
            </a:fld>
            <a:endParaRPr lang="en-US"/>
          </a:p>
        </p:txBody>
      </p:sp>
    </p:spTree>
    <p:extLst>
      <p:ext uri="{BB962C8B-B14F-4D97-AF65-F5344CB8AC3E}">
        <p14:creationId xmlns:p14="http://schemas.microsoft.com/office/powerpoint/2010/main" val="718096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C376627-B01E-43BD-A938-82C0C9D132B9}" type="datetimeFigureOut">
              <a:rPr lang="en-US" smtClean="0"/>
              <a:t>4/4/2025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7D701C-8954-4F34-9407-33D0AC04CAE3}" type="slidenum">
              <a:rPr lang="en-US" smtClean="0"/>
              <a:t>‹#›</a:t>
            </a:fld>
            <a:endParaRPr lang="en-US"/>
          </a:p>
        </p:txBody>
      </p:sp>
    </p:spTree>
    <p:extLst>
      <p:ext uri="{BB962C8B-B14F-4D97-AF65-F5344CB8AC3E}">
        <p14:creationId xmlns:p14="http://schemas.microsoft.com/office/powerpoint/2010/main" val="2169724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C376627-B01E-43BD-A938-82C0C9D132B9}" type="datetimeFigureOut">
              <a:rPr lang="en-US" smtClean="0"/>
              <a:t>4/4/2025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7D701C-8954-4F34-9407-33D0AC04CAE3}" type="slidenum">
              <a:rPr lang="en-US" smtClean="0"/>
              <a:t>‹#›</a:t>
            </a:fld>
            <a:endParaRPr lang="en-US"/>
          </a:p>
        </p:txBody>
      </p:sp>
    </p:spTree>
    <p:extLst>
      <p:ext uri="{BB962C8B-B14F-4D97-AF65-F5344CB8AC3E}">
        <p14:creationId xmlns:p14="http://schemas.microsoft.com/office/powerpoint/2010/main" val="3555884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376627-B01E-43BD-A938-82C0C9D132B9}" type="datetimeFigureOut">
              <a:rPr lang="en-US" smtClean="0"/>
              <a:t>4/4/2025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7D701C-8954-4F34-9407-33D0AC04CAE3}" type="slidenum">
              <a:rPr lang="en-US" smtClean="0"/>
              <a:t>‹#›</a:t>
            </a:fld>
            <a:endParaRPr lang="en-US"/>
          </a:p>
        </p:txBody>
      </p:sp>
    </p:spTree>
    <p:extLst>
      <p:ext uri="{BB962C8B-B14F-4D97-AF65-F5344CB8AC3E}">
        <p14:creationId xmlns:p14="http://schemas.microsoft.com/office/powerpoint/2010/main" val="4153929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C376627-B01E-43BD-A938-82C0C9D132B9}" type="datetimeFigureOut">
              <a:rPr lang="en-US" smtClean="0"/>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7D701C-8954-4F34-9407-33D0AC04CAE3}" type="slidenum">
              <a:rPr lang="en-US" smtClean="0"/>
              <a:t>‹#›</a:t>
            </a:fld>
            <a:endParaRPr lang="en-US"/>
          </a:p>
        </p:txBody>
      </p:sp>
    </p:spTree>
    <p:extLst>
      <p:ext uri="{BB962C8B-B14F-4D97-AF65-F5344CB8AC3E}">
        <p14:creationId xmlns:p14="http://schemas.microsoft.com/office/powerpoint/2010/main" val="3199561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C376627-B01E-43BD-A938-82C0C9D132B9}" type="datetimeFigureOut">
              <a:rPr lang="en-US" smtClean="0"/>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7D701C-8954-4F34-9407-33D0AC04CAE3}" type="slidenum">
              <a:rPr lang="en-US" smtClean="0"/>
              <a:t>‹#›</a:t>
            </a:fld>
            <a:endParaRPr lang="en-US"/>
          </a:p>
        </p:txBody>
      </p:sp>
    </p:spTree>
    <p:extLst>
      <p:ext uri="{BB962C8B-B14F-4D97-AF65-F5344CB8AC3E}">
        <p14:creationId xmlns:p14="http://schemas.microsoft.com/office/powerpoint/2010/main" val="1342225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376627-B01E-43BD-A938-82C0C9D132B9}" type="datetimeFigureOut">
              <a:rPr lang="en-US" smtClean="0"/>
              <a:t>4/4/2025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7D701C-8954-4F34-9407-33D0AC04CAE3}" type="slidenum">
              <a:rPr lang="en-US" smtClean="0"/>
              <a:t>‹#›</a:t>
            </a:fld>
            <a:endParaRPr lang="en-US"/>
          </a:p>
        </p:txBody>
      </p:sp>
    </p:spTree>
    <p:extLst>
      <p:ext uri="{BB962C8B-B14F-4D97-AF65-F5344CB8AC3E}">
        <p14:creationId xmlns:p14="http://schemas.microsoft.com/office/powerpoint/2010/main" val="34066087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hyperlink" Target="https://ct.qdnd.vn/"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hyperlink" Target="https://ct.qdnd.vn/"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2.png"/><Relationship Id="rId4" Type="http://schemas.openxmlformats.org/officeDocument/2006/relationships/notesSlide" Target="../notesSlides/notesSlide9.xml"/><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34ACB-E0EE-F080-3208-6056399BF3B3}"/>
            </a:ext>
          </a:extLst>
        </p:cNvPr>
        <p:cNvGrpSpPr/>
        <p:nvPr/>
      </p:nvGrpSpPr>
      <p:grpSpPr>
        <a:xfrm>
          <a:off x="0" y="0"/>
          <a:ext cx="0" cy="0"/>
          <a:chOff x="0" y="0"/>
          <a:chExt cx="0" cy="0"/>
        </a:xfrm>
      </p:grpSpPr>
      <p:pic>
        <p:nvPicPr>
          <p:cNvPr id="5" name="图片 4">
            <a:extLst>
              <a:ext uri="{FF2B5EF4-FFF2-40B4-BE49-F238E27FC236}">
                <a16:creationId xmlns:a16="http://schemas.microsoft.com/office/drawing/2014/main" id="{5A0A5748-AA7E-7064-937D-70865AFF8A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728787" y="-2239297"/>
            <a:ext cx="6356555" cy="11336594"/>
          </a:xfrm>
          <a:prstGeom prst="rect">
            <a:avLst/>
          </a:prstGeom>
        </p:spPr>
      </p:pic>
      <p:sp>
        <p:nvSpPr>
          <p:cNvPr id="27" name="矩形 26">
            <a:extLst>
              <a:ext uri="{FF2B5EF4-FFF2-40B4-BE49-F238E27FC236}">
                <a16:creationId xmlns:a16="http://schemas.microsoft.com/office/drawing/2014/main" id="{D45A2DD0-0D96-60FE-8AC7-6D8769430BD3}"/>
              </a:ext>
            </a:extLst>
          </p:cNvPr>
          <p:cNvSpPr/>
          <p:nvPr/>
        </p:nvSpPr>
        <p:spPr>
          <a:xfrm>
            <a:off x="1395494" y="6163017"/>
            <a:ext cx="5388078" cy="26466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媒体1  嘟嘟嘟">
            <a:hlinkClick r:id="" action="ppaction://media"/>
            <a:extLst>
              <a:ext uri="{FF2B5EF4-FFF2-40B4-BE49-F238E27FC236}">
                <a16:creationId xmlns:a16="http://schemas.microsoft.com/office/drawing/2014/main" id="{7CAD78EF-1BBC-8A7D-F357-1C4BB30D8B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734" y="-643196"/>
            <a:ext cx="487363" cy="487363"/>
          </a:xfrm>
          <a:prstGeom prst="rect">
            <a:avLst/>
          </a:prstGeom>
        </p:spPr>
      </p:pic>
      <p:sp>
        <p:nvSpPr>
          <p:cNvPr id="2" name="Rectangle 1">
            <a:extLst>
              <a:ext uri="{FF2B5EF4-FFF2-40B4-BE49-F238E27FC236}">
                <a16:creationId xmlns:a16="http://schemas.microsoft.com/office/drawing/2014/main" id="{6733CBB0-686C-4534-A5B5-1B0DF908D685}"/>
              </a:ext>
            </a:extLst>
          </p:cNvPr>
          <p:cNvSpPr/>
          <p:nvPr/>
        </p:nvSpPr>
        <p:spPr>
          <a:xfrm>
            <a:off x="1395494" y="1699372"/>
            <a:ext cx="9782022" cy="2019527"/>
          </a:xfrm>
          <a:prstGeom prst="rect">
            <a:avLst/>
          </a:prstGeom>
        </p:spPr>
        <p:txBody>
          <a:bodyPr wrap="square">
            <a:spAutoFit/>
          </a:bodyPr>
          <a:lstStyle/>
          <a:p>
            <a:pPr>
              <a:lnSpc>
                <a:spcPct val="107000"/>
              </a:lnSpc>
              <a:spcAft>
                <a:spcPts val="0"/>
              </a:spcAft>
            </a:pP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ea typeface="Times New Roman" panose="02020603050405020304" pitchFamily="18" charset="0"/>
                <a:cs typeface="Times New Roman" panose="02020603050405020304" pitchFamily="18" charset="0"/>
              </a:rPr>
              <a:t>Tiết</a:t>
            </a:r>
            <a:r>
              <a:rPr lang="en-US" sz="6000" b="1" dirty="0">
                <a:latin typeface="Times New Roman" panose="02020603050405020304" pitchFamily="18" charset="0"/>
                <a:ea typeface="Times New Roman" panose="02020603050405020304" pitchFamily="18" charset="0"/>
                <a:cs typeface="Times New Roman" panose="02020603050405020304" pitchFamily="18" charset="0"/>
              </a:rPr>
              <a:t> 20+21:</a:t>
            </a:r>
          </a:p>
          <a:p>
            <a:pPr>
              <a:lnSpc>
                <a:spcPct val="107000"/>
              </a:lnSpc>
              <a:spcAft>
                <a:spcPts val="0"/>
              </a:spcAft>
            </a:pPr>
            <a:r>
              <a:rPr lang="vi-VN" sz="6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THỰC HÀNH TIẾNG VIỆT</a:t>
            </a:r>
            <a:endParaRPr lang="en-US" sz="60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08099066"/>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240"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2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C7DC895-DCA3-44FD-B377-D1D4A63BE3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V="1">
            <a:off x="2815157" y="-2340944"/>
            <a:ext cx="6356555" cy="11336594"/>
          </a:xfrm>
          <a:prstGeom prst="rect">
            <a:avLst/>
          </a:prstGeom>
        </p:spPr>
      </p:pic>
      <p:pic>
        <p:nvPicPr>
          <p:cNvPr id="11" name="图片 10" descr="图片包含 文字&#10;&#10;已生成高可信度的说明">
            <a:extLst>
              <a:ext uri="{FF2B5EF4-FFF2-40B4-BE49-F238E27FC236}">
                <a16:creationId xmlns:a16="http://schemas.microsoft.com/office/drawing/2014/main" id="{DF407DB9-5164-43C7-BB32-B404FE4132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266" t="18351" r="30381" b="50000"/>
          <a:stretch/>
        </p:blipFill>
        <p:spPr>
          <a:xfrm>
            <a:off x="7989050" y="337629"/>
            <a:ext cx="3636878" cy="2098346"/>
          </a:xfrm>
          <a:prstGeom prst="rect">
            <a:avLst/>
          </a:prstGeom>
        </p:spPr>
      </p:pic>
      <p:pic>
        <p:nvPicPr>
          <p:cNvPr id="3" name="图片 2" descr="图片包含 文字&#10;&#10;已生成高可信度的说明">
            <a:extLst>
              <a:ext uri="{FF2B5EF4-FFF2-40B4-BE49-F238E27FC236}">
                <a16:creationId xmlns:a16="http://schemas.microsoft.com/office/drawing/2014/main" id="{5EE8FBEC-4B67-48BB-A337-122C591A56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192" t="56631" r="32205" b="4803"/>
          <a:stretch/>
        </p:blipFill>
        <p:spPr>
          <a:xfrm>
            <a:off x="541714" y="4118436"/>
            <a:ext cx="2079283" cy="2210778"/>
          </a:xfrm>
          <a:prstGeom prst="rect">
            <a:avLst/>
          </a:prstGeom>
        </p:spPr>
      </p:pic>
      <p:pic>
        <p:nvPicPr>
          <p:cNvPr id="7" name="图片 6" descr="图片包含 文字&#10;&#10;已生成高可信度的说明">
            <a:extLst>
              <a:ext uri="{FF2B5EF4-FFF2-40B4-BE49-F238E27FC236}">
                <a16:creationId xmlns:a16="http://schemas.microsoft.com/office/drawing/2014/main" id="{1CD06A6C-C38B-4BB3-AC5A-540A52011F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047" r="75028" b="30466"/>
          <a:stretch/>
        </p:blipFill>
        <p:spPr>
          <a:xfrm>
            <a:off x="509840" y="313041"/>
            <a:ext cx="2053678" cy="1368275"/>
          </a:xfrm>
          <a:prstGeom prst="rect">
            <a:avLst/>
          </a:prstGeom>
        </p:spPr>
      </p:pic>
      <p:pic>
        <p:nvPicPr>
          <p:cNvPr id="8" name="图片 7" descr="图片包含 文字&#10;&#10;已生成高可信度的说明">
            <a:extLst>
              <a:ext uri="{FF2B5EF4-FFF2-40B4-BE49-F238E27FC236}">
                <a16:creationId xmlns:a16="http://schemas.microsoft.com/office/drawing/2014/main" id="{A73F5DCD-0DD3-400D-A3D9-5BC446F589F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3581" r="9869" b="71326"/>
          <a:stretch/>
        </p:blipFill>
        <p:spPr>
          <a:xfrm flipV="1">
            <a:off x="10195425" y="3942020"/>
            <a:ext cx="1466307" cy="2563611"/>
          </a:xfrm>
          <a:prstGeom prst="rect">
            <a:avLst/>
          </a:prstGeom>
        </p:spPr>
      </p:pic>
      <p:pic>
        <p:nvPicPr>
          <p:cNvPr id="9" name="图片 8" descr="图片包含 文字&#10;&#10;已生成高可信度的说明">
            <a:extLst>
              <a:ext uri="{FF2B5EF4-FFF2-40B4-BE49-F238E27FC236}">
                <a16:creationId xmlns:a16="http://schemas.microsoft.com/office/drawing/2014/main" id="{5EF76B5A-821B-4D38-9357-C2A0D5121DC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4722" t="66093"/>
          <a:stretch/>
        </p:blipFill>
        <p:spPr>
          <a:xfrm>
            <a:off x="10796516" y="1986509"/>
            <a:ext cx="789521" cy="1768089"/>
          </a:xfrm>
          <a:prstGeom prst="rect">
            <a:avLst/>
          </a:prstGeom>
        </p:spPr>
      </p:pic>
      <p:pic>
        <p:nvPicPr>
          <p:cNvPr id="10" name="图片 9" descr="图片包含 文字&#10;&#10;已生成高可信度的说明">
            <a:extLst>
              <a:ext uri="{FF2B5EF4-FFF2-40B4-BE49-F238E27FC236}">
                <a16:creationId xmlns:a16="http://schemas.microsoft.com/office/drawing/2014/main" id="{049272E9-D13D-4AC3-94C3-1A36FDC874E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75674" r="86696"/>
          <a:stretch/>
        </p:blipFill>
        <p:spPr>
          <a:xfrm>
            <a:off x="509839" y="4360605"/>
            <a:ext cx="1260313" cy="2325329"/>
          </a:xfrm>
          <a:prstGeom prst="rect">
            <a:avLst/>
          </a:prstGeom>
        </p:spPr>
      </p:pic>
      <p:sp>
        <p:nvSpPr>
          <p:cNvPr id="5" name="Rectangle 4"/>
          <p:cNvSpPr/>
          <p:nvPr/>
        </p:nvSpPr>
        <p:spPr>
          <a:xfrm>
            <a:off x="2952808" y="237317"/>
            <a:ext cx="6518366" cy="1446550"/>
          </a:xfrm>
          <a:prstGeom prst="rect">
            <a:avLst/>
          </a:prstGeom>
        </p:spPr>
        <p:txBody>
          <a:bodyPr wrap="square">
            <a:spAutoFit/>
          </a:bodyPr>
          <a:lstStyle/>
          <a:p>
            <a:r>
              <a:rPr lang="vi-VN" sz="4400" b="1" dirty="0">
                <a:solidFill>
                  <a:srgbClr val="000000"/>
                </a:solidFill>
                <a:latin typeface="Times New Roman" panose="02020603050405020304" pitchFamily="18" charset="0"/>
                <a:ea typeface="Times New Roman" panose="02020603050405020304" pitchFamily="18" charset="0"/>
              </a:rPr>
              <a:t>HOÀN THÀNH PHT</a:t>
            </a:r>
            <a:endParaRPr lang="en-US" sz="4400" b="1" dirty="0">
              <a:solidFill>
                <a:srgbClr val="000000"/>
              </a:solidFill>
              <a:latin typeface="Times New Roman" panose="02020603050405020304" pitchFamily="18" charset="0"/>
              <a:ea typeface="Times New Roman" panose="02020603050405020304" pitchFamily="18" charset="0"/>
            </a:endParaRPr>
          </a:p>
          <a:p>
            <a:r>
              <a:rPr lang="en-US" sz="4400" b="1" dirty="0" err="1">
                <a:solidFill>
                  <a:srgbClr val="000000"/>
                </a:solidFill>
                <a:latin typeface="Times New Roman" panose="02020603050405020304" pitchFamily="18" charset="0"/>
              </a:rPr>
              <a:t>Trò</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chơi</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nhanh</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tay</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lẹ</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mắt</a:t>
            </a:r>
            <a:endParaRPr lang="en-US" sz="4400" dirty="0"/>
          </a:p>
        </p:txBody>
      </p:sp>
      <p:sp>
        <p:nvSpPr>
          <p:cNvPr id="6" name="Bong bóng Lời nói: Hình chữ nhật 5">
            <a:extLst>
              <a:ext uri="{FF2B5EF4-FFF2-40B4-BE49-F238E27FC236}">
                <a16:creationId xmlns:a16="http://schemas.microsoft.com/office/drawing/2014/main" id="{07A742DF-9D01-3043-F88D-ACD263AE91A4}"/>
              </a:ext>
            </a:extLst>
          </p:cNvPr>
          <p:cNvSpPr/>
          <p:nvPr/>
        </p:nvSpPr>
        <p:spPr>
          <a:xfrm>
            <a:off x="599480" y="1759749"/>
            <a:ext cx="7891377" cy="1957604"/>
          </a:xfrm>
          <a:prstGeom prst="wedgeRectCallout">
            <a:avLst>
              <a:gd name="adj1" fmla="val -55933"/>
              <a:gd name="adj2" fmla="val -45988"/>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800" dirty="0"/>
          </a:p>
        </p:txBody>
      </p:sp>
      <p:sp>
        <p:nvSpPr>
          <p:cNvPr id="12" name="Hộp Văn bản 11">
            <a:extLst>
              <a:ext uri="{FF2B5EF4-FFF2-40B4-BE49-F238E27FC236}">
                <a16:creationId xmlns:a16="http://schemas.microsoft.com/office/drawing/2014/main" id="{97267F0E-8D73-E323-8A32-87A4A4DD32BE}"/>
              </a:ext>
            </a:extLst>
          </p:cNvPr>
          <p:cNvSpPr txBox="1"/>
          <p:nvPr/>
        </p:nvSpPr>
        <p:spPr>
          <a:xfrm>
            <a:off x="789135" y="1708201"/>
            <a:ext cx="6695881" cy="1569660"/>
          </a:xfrm>
          <a:prstGeom prst="rect">
            <a:avLst/>
          </a:prstGeom>
          <a:noFill/>
        </p:spPr>
        <p:txBody>
          <a:bodyPr wrap="square" rtlCol="0">
            <a:spAutoFit/>
          </a:bodyPr>
          <a:lstStyle/>
          <a:p>
            <a:r>
              <a:rPr lang="vi-VN" sz="3200" dirty="0">
                <a:latin typeface="+mj-lt"/>
              </a:rPr>
              <a:t>Đọc kĩ các đoạn văn, </a:t>
            </a:r>
            <a:r>
              <a:rPr lang="en-US" sz="3200" dirty="0" err="1">
                <a:latin typeface="+mj-lt"/>
              </a:rPr>
              <a:t>xác</a:t>
            </a:r>
            <a:r>
              <a:rPr lang="en-US" sz="3200" dirty="0">
                <a:latin typeface="+mj-lt"/>
              </a:rPr>
              <a:t> </a:t>
            </a:r>
            <a:r>
              <a:rPr lang="en-US" sz="3200" dirty="0" err="1">
                <a:latin typeface="+mj-lt"/>
              </a:rPr>
              <a:t>định</a:t>
            </a:r>
            <a:r>
              <a:rPr lang="en-US" sz="3200" dirty="0">
                <a:latin typeface="+mj-lt"/>
              </a:rPr>
              <a:t> </a:t>
            </a:r>
            <a:r>
              <a:rPr lang="en-US" sz="3200" dirty="0" err="1">
                <a:latin typeface="+mj-lt"/>
              </a:rPr>
              <a:t>phần</a:t>
            </a:r>
            <a:r>
              <a:rPr lang="en-US" sz="3200" dirty="0">
                <a:latin typeface="+mj-lt"/>
              </a:rPr>
              <a:t> </a:t>
            </a:r>
            <a:r>
              <a:rPr lang="en-US" sz="3200" dirty="0" err="1">
                <a:latin typeface="+mj-lt"/>
              </a:rPr>
              <a:t>trích</a:t>
            </a:r>
            <a:r>
              <a:rPr lang="en-US" sz="3200" dirty="0">
                <a:latin typeface="+mj-lt"/>
              </a:rPr>
              <a:t> </a:t>
            </a:r>
            <a:r>
              <a:rPr lang="en-US" sz="3200" dirty="0" err="1">
                <a:latin typeface="+mj-lt"/>
              </a:rPr>
              <a:t>dẫn</a:t>
            </a:r>
            <a:r>
              <a:rPr lang="en-US" sz="3200" dirty="0">
                <a:latin typeface="+mj-lt"/>
              </a:rPr>
              <a:t>, </a:t>
            </a:r>
            <a:r>
              <a:rPr lang="en-US" sz="3200" dirty="0" err="1">
                <a:latin typeface="+mj-lt"/>
              </a:rPr>
              <a:t>chỉ</a:t>
            </a:r>
            <a:r>
              <a:rPr lang="en-US" sz="3200" dirty="0">
                <a:latin typeface="+mj-lt"/>
              </a:rPr>
              <a:t> </a:t>
            </a:r>
            <a:r>
              <a:rPr lang="en-US" sz="3200" dirty="0" err="1">
                <a:latin typeface="+mj-lt"/>
              </a:rPr>
              <a:t>ra</a:t>
            </a:r>
            <a:r>
              <a:rPr lang="en-US" sz="3200" dirty="0">
                <a:latin typeface="+mj-lt"/>
              </a:rPr>
              <a:t> </a:t>
            </a:r>
            <a:r>
              <a:rPr lang="en-US" sz="3200" dirty="0" err="1">
                <a:latin typeface="+mj-lt"/>
              </a:rPr>
              <a:t>sự</a:t>
            </a:r>
            <a:r>
              <a:rPr lang="en-US" sz="3200" dirty="0">
                <a:latin typeface="+mj-lt"/>
              </a:rPr>
              <a:t> </a:t>
            </a:r>
            <a:r>
              <a:rPr lang="en-US" sz="3200" dirty="0" err="1">
                <a:latin typeface="+mj-lt"/>
              </a:rPr>
              <a:t>khác</a:t>
            </a:r>
            <a:r>
              <a:rPr lang="en-US" sz="3200" dirty="0">
                <a:latin typeface="+mj-lt"/>
              </a:rPr>
              <a:t> </a:t>
            </a:r>
            <a:r>
              <a:rPr lang="en-US" sz="3200" dirty="0" err="1">
                <a:latin typeface="+mj-lt"/>
              </a:rPr>
              <a:t>biệt</a:t>
            </a:r>
            <a:r>
              <a:rPr lang="en-US" sz="3200" dirty="0">
                <a:latin typeface="+mj-lt"/>
              </a:rPr>
              <a:t> </a:t>
            </a:r>
            <a:r>
              <a:rPr lang="en-US" sz="3200" dirty="0" err="1">
                <a:latin typeface="+mj-lt"/>
              </a:rPr>
              <a:t>giữa</a:t>
            </a:r>
            <a:r>
              <a:rPr lang="en-US" sz="3200" dirty="0">
                <a:latin typeface="+mj-lt"/>
              </a:rPr>
              <a:t> </a:t>
            </a:r>
            <a:r>
              <a:rPr lang="en-US" sz="3200" dirty="0" err="1">
                <a:latin typeface="+mj-lt"/>
              </a:rPr>
              <a:t>những</a:t>
            </a:r>
            <a:r>
              <a:rPr lang="en-US" sz="3200" dirty="0">
                <a:latin typeface="+mj-lt"/>
              </a:rPr>
              <a:t> </a:t>
            </a:r>
            <a:r>
              <a:rPr lang="en-US" sz="3200" dirty="0" err="1">
                <a:latin typeface="+mj-lt"/>
              </a:rPr>
              <a:t>phần</a:t>
            </a:r>
            <a:r>
              <a:rPr lang="en-US" sz="3200" dirty="0">
                <a:latin typeface="+mj-lt"/>
              </a:rPr>
              <a:t> </a:t>
            </a:r>
            <a:r>
              <a:rPr lang="en-US" sz="3200" dirty="0" err="1">
                <a:latin typeface="+mj-lt"/>
              </a:rPr>
              <a:t>trích</a:t>
            </a:r>
            <a:r>
              <a:rPr lang="en-US" sz="3200" dirty="0">
                <a:latin typeface="+mj-lt"/>
              </a:rPr>
              <a:t> </a:t>
            </a:r>
            <a:r>
              <a:rPr lang="en-US" sz="3200" dirty="0" err="1">
                <a:latin typeface="+mj-lt"/>
              </a:rPr>
              <a:t>dẫn</a:t>
            </a:r>
            <a:r>
              <a:rPr lang="en-US" sz="3200" dirty="0">
                <a:latin typeface="+mj-lt"/>
              </a:rPr>
              <a:t> </a:t>
            </a:r>
            <a:r>
              <a:rPr lang="en-US" sz="3200" dirty="0" err="1">
                <a:latin typeface="+mj-lt"/>
              </a:rPr>
              <a:t>đó</a:t>
            </a:r>
            <a:r>
              <a:rPr lang="en-US" sz="3200" dirty="0">
                <a:latin typeface="+mj-lt"/>
              </a:rPr>
              <a:t>.</a:t>
            </a:r>
          </a:p>
        </p:txBody>
      </p:sp>
      <p:sp>
        <p:nvSpPr>
          <p:cNvPr id="14" name="Bong bóng Lời nói: Hình chữ nhật 5">
            <a:extLst>
              <a:ext uri="{FF2B5EF4-FFF2-40B4-BE49-F238E27FC236}">
                <a16:creationId xmlns:a16="http://schemas.microsoft.com/office/drawing/2014/main" id="{07A742DF-9D01-3043-F88D-ACD263AE91A4}"/>
              </a:ext>
            </a:extLst>
          </p:cNvPr>
          <p:cNvSpPr/>
          <p:nvPr/>
        </p:nvSpPr>
        <p:spPr>
          <a:xfrm>
            <a:off x="5434794" y="2874693"/>
            <a:ext cx="5832123" cy="2491539"/>
          </a:xfrm>
          <a:prstGeom prst="wedgeRectCallout">
            <a:avLst>
              <a:gd name="adj1" fmla="val -55933"/>
              <a:gd name="adj2" fmla="val -45988"/>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4" name="TextBox 3"/>
          <p:cNvSpPr txBox="1"/>
          <p:nvPr/>
        </p:nvSpPr>
        <p:spPr>
          <a:xfrm>
            <a:off x="5557207" y="3048342"/>
            <a:ext cx="5709710" cy="2062103"/>
          </a:xfrm>
          <a:prstGeom prst="rect">
            <a:avLst/>
          </a:prstGeom>
          <a:noFill/>
        </p:spPr>
        <p:txBody>
          <a:bodyPr wrap="square" rtlCol="0">
            <a:spAutoFit/>
          </a:bodyPr>
          <a:lstStyle/>
          <a:p>
            <a:r>
              <a:rPr lang="en-US" sz="3200" dirty="0"/>
              <a:t>Chia </a:t>
            </a:r>
            <a:r>
              <a:rPr lang="en-US" sz="3200" dirty="0" err="1"/>
              <a:t>lớp</a:t>
            </a:r>
            <a:r>
              <a:rPr lang="en-US" sz="3200" dirty="0"/>
              <a:t> </a:t>
            </a:r>
            <a:r>
              <a:rPr lang="en-US" sz="3200" dirty="0" err="1"/>
              <a:t>thành</a:t>
            </a:r>
            <a:r>
              <a:rPr lang="en-US" sz="3200" dirty="0"/>
              <a:t> 4 </a:t>
            </a:r>
            <a:r>
              <a:rPr lang="en-US" sz="3200" dirty="0" err="1"/>
              <a:t>đội</a:t>
            </a:r>
            <a:r>
              <a:rPr lang="en-US" sz="3200" dirty="0"/>
              <a:t>, </a:t>
            </a:r>
            <a:r>
              <a:rPr lang="en-US" sz="3200" dirty="0" err="1"/>
              <a:t>thời</a:t>
            </a:r>
            <a:r>
              <a:rPr lang="en-US" sz="3200" dirty="0"/>
              <a:t> </a:t>
            </a:r>
            <a:r>
              <a:rPr lang="en-US" sz="3200" dirty="0" err="1"/>
              <a:t>gian</a:t>
            </a:r>
            <a:r>
              <a:rPr lang="en-US" sz="3200" dirty="0"/>
              <a:t> 10 </a:t>
            </a:r>
            <a:r>
              <a:rPr lang="en-US" sz="3200" dirty="0" err="1"/>
              <a:t>phút</a:t>
            </a:r>
            <a:r>
              <a:rPr lang="en-US" sz="3200" dirty="0"/>
              <a:t> </a:t>
            </a:r>
            <a:r>
              <a:rPr lang="en-US" sz="3200" dirty="0" err="1"/>
              <a:t>hoàn</a:t>
            </a:r>
            <a:r>
              <a:rPr lang="en-US" sz="3200" dirty="0"/>
              <a:t> </a:t>
            </a:r>
            <a:r>
              <a:rPr lang="en-US" sz="3200" dirty="0" err="1"/>
              <a:t>thiện</a:t>
            </a:r>
            <a:r>
              <a:rPr lang="en-US" sz="3200" dirty="0"/>
              <a:t> </a:t>
            </a:r>
            <a:r>
              <a:rPr lang="en-US" sz="3200" dirty="0" err="1"/>
              <a:t>phiếu</a:t>
            </a:r>
            <a:r>
              <a:rPr lang="en-US" sz="3200" dirty="0"/>
              <a:t> </a:t>
            </a:r>
            <a:r>
              <a:rPr lang="en-US" sz="3200" dirty="0" err="1"/>
              <a:t>học</a:t>
            </a:r>
            <a:r>
              <a:rPr lang="en-US" sz="3200" dirty="0"/>
              <a:t> </a:t>
            </a:r>
            <a:r>
              <a:rPr lang="en-US" sz="3200" dirty="0" err="1"/>
              <a:t>tập</a:t>
            </a:r>
            <a:r>
              <a:rPr lang="en-US" sz="3200" dirty="0"/>
              <a:t> </a:t>
            </a:r>
            <a:r>
              <a:rPr lang="en-US" sz="3200" dirty="0" err="1"/>
              <a:t>vào</a:t>
            </a:r>
            <a:r>
              <a:rPr lang="en-US" sz="3200" dirty="0"/>
              <a:t> </a:t>
            </a:r>
            <a:r>
              <a:rPr lang="en-US" sz="3200" dirty="0" err="1"/>
              <a:t>bảng</a:t>
            </a:r>
            <a:r>
              <a:rPr lang="en-US" sz="3200" dirty="0"/>
              <a:t> </a:t>
            </a:r>
            <a:r>
              <a:rPr lang="en-US" sz="3200" dirty="0" err="1"/>
              <a:t>phụ</a:t>
            </a:r>
            <a:r>
              <a:rPr lang="en-US" sz="3200" dirty="0"/>
              <a:t>, </a:t>
            </a:r>
            <a:r>
              <a:rPr lang="en-US" sz="3200" dirty="0" err="1"/>
              <a:t>treo</a:t>
            </a:r>
            <a:r>
              <a:rPr lang="en-US" sz="3200" dirty="0"/>
              <a:t> </a:t>
            </a:r>
            <a:r>
              <a:rPr lang="en-US" sz="3200" dirty="0" err="1"/>
              <a:t>bảng</a:t>
            </a:r>
            <a:r>
              <a:rPr lang="en-US" sz="3200" dirty="0"/>
              <a:t>, </a:t>
            </a:r>
            <a:r>
              <a:rPr lang="en-US" sz="3200" dirty="0" err="1"/>
              <a:t>cử</a:t>
            </a:r>
            <a:r>
              <a:rPr lang="en-US" sz="3200" dirty="0"/>
              <a:t> </a:t>
            </a:r>
            <a:r>
              <a:rPr lang="en-US" sz="3200" dirty="0" err="1"/>
              <a:t>đại</a:t>
            </a:r>
            <a:r>
              <a:rPr lang="en-US" sz="3200" dirty="0"/>
              <a:t> </a:t>
            </a:r>
            <a:r>
              <a:rPr lang="en-US" sz="3200" dirty="0" err="1"/>
              <a:t>diện</a:t>
            </a:r>
            <a:r>
              <a:rPr lang="en-US" sz="3200" dirty="0"/>
              <a:t> </a:t>
            </a:r>
            <a:r>
              <a:rPr lang="en-US" sz="3200" dirty="0" err="1"/>
              <a:t>nhóm</a:t>
            </a:r>
            <a:r>
              <a:rPr lang="en-US" sz="3200" dirty="0"/>
              <a:t> </a:t>
            </a:r>
            <a:r>
              <a:rPr lang="en-US" sz="3200" dirty="0" err="1"/>
              <a:t>trình</a:t>
            </a:r>
            <a:r>
              <a:rPr lang="en-US" sz="3200" dirty="0"/>
              <a:t> </a:t>
            </a:r>
            <a:r>
              <a:rPr lang="en-US" sz="3200" dirty="0" err="1"/>
              <a:t>bày</a:t>
            </a:r>
            <a:endParaRPr lang="en-US" sz="3200" dirty="0"/>
          </a:p>
        </p:txBody>
      </p:sp>
    </p:spTree>
    <p:extLst>
      <p:ext uri="{BB962C8B-B14F-4D97-AF65-F5344CB8AC3E}">
        <p14:creationId xmlns:p14="http://schemas.microsoft.com/office/powerpoint/2010/main" val="5809823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Bảng 2">
            <a:extLst>
              <a:ext uri="{FF2B5EF4-FFF2-40B4-BE49-F238E27FC236}">
                <a16:creationId xmlns:a16="http://schemas.microsoft.com/office/drawing/2014/main" id="{8A3E13AB-D199-AB6C-14A6-26AD3CB41F23}"/>
              </a:ext>
            </a:extLst>
          </p:cNvPr>
          <p:cNvGraphicFramePr>
            <a:graphicFrameLocks noGrp="1"/>
          </p:cNvGraphicFramePr>
          <p:nvPr>
            <p:extLst>
              <p:ext uri="{D42A27DB-BD31-4B8C-83A1-F6EECF244321}">
                <p14:modId xmlns:p14="http://schemas.microsoft.com/office/powerpoint/2010/main" val="1355928457"/>
              </p:ext>
            </p:extLst>
          </p:nvPr>
        </p:nvGraphicFramePr>
        <p:xfrm>
          <a:off x="130630" y="72295"/>
          <a:ext cx="11726090" cy="6754087"/>
        </p:xfrm>
        <a:graphic>
          <a:graphicData uri="http://schemas.openxmlformats.org/drawingml/2006/table">
            <a:tbl>
              <a:tblPr firstRow="1" firstCol="1" lastRow="1" lastCol="1" bandRow="1" bandCol="1">
                <a:tableStyleId>{9DCAF9ED-07DC-4A11-8D7F-57B35C25682E}</a:tableStyleId>
              </a:tblPr>
              <a:tblGrid>
                <a:gridCol w="781740">
                  <a:extLst>
                    <a:ext uri="{9D8B030D-6E8A-4147-A177-3AD203B41FA5}">
                      <a16:colId xmlns:a16="http://schemas.microsoft.com/office/drawing/2014/main" val="1840563523"/>
                    </a:ext>
                  </a:extLst>
                </a:gridCol>
                <a:gridCol w="9478591">
                  <a:extLst>
                    <a:ext uri="{9D8B030D-6E8A-4147-A177-3AD203B41FA5}">
                      <a16:colId xmlns:a16="http://schemas.microsoft.com/office/drawing/2014/main" val="2853903055"/>
                    </a:ext>
                  </a:extLst>
                </a:gridCol>
                <a:gridCol w="1465759">
                  <a:extLst>
                    <a:ext uri="{9D8B030D-6E8A-4147-A177-3AD203B41FA5}">
                      <a16:colId xmlns:a16="http://schemas.microsoft.com/office/drawing/2014/main" val="454691359"/>
                    </a:ext>
                  </a:extLst>
                </a:gridCol>
              </a:tblGrid>
              <a:tr h="324712">
                <a:tc gridSpan="3">
                  <a:txBody>
                    <a:bodyPr/>
                    <a:lstStyle/>
                    <a:p>
                      <a:pPr marL="705485" marR="701040" algn="ctr">
                        <a:lnSpc>
                          <a:spcPct val="107000"/>
                        </a:lnSpc>
                        <a:spcBef>
                          <a:spcPts val="40"/>
                        </a:spcBef>
                        <a:spcAft>
                          <a:spcPts val="0"/>
                        </a:spcAft>
                      </a:pP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14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aseline="0"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1400" baseline="0" dirty="0">
                          <a:effectLst/>
                          <a:latin typeface="Times New Roman" panose="02020603050405020304" pitchFamily="18" charset="0"/>
                          <a:ea typeface="Calibri" panose="020F0502020204030204" pitchFamily="34" charset="0"/>
                          <a:cs typeface="Times New Roman" panose="02020603050405020304" pitchFamily="18" charset="0"/>
                        </a:rPr>
                        <a:t> 1</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13402466"/>
                  </a:ext>
                </a:extLst>
              </a:tr>
              <a:tr h="439016">
                <a:tc>
                  <a:txBody>
                    <a:bodyPr/>
                    <a:lstStyle/>
                    <a:p>
                      <a:pPr marL="0" marR="47625" indent="38100" algn="ctr">
                        <a:lnSpc>
                          <a:spcPts val="1375"/>
                        </a:lnSpc>
                        <a:spcBef>
                          <a:spcPts val="0"/>
                        </a:spcBef>
                        <a:spcAft>
                          <a:spcPts val="0"/>
                        </a:spcAft>
                      </a:pPr>
                      <a:r>
                        <a:rPr lang="vi-VN" sz="1400">
                          <a:effectLst/>
                          <a:latin typeface="Times New Roman" panose="02020603050405020304" pitchFamily="18" charset="0"/>
                          <a:cs typeface="Times New Roman" panose="02020603050405020304" pitchFamily="18" charset="0"/>
                        </a:rPr>
                        <a:t>Ví dụ</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3525" marR="259080" algn="ctr">
                        <a:lnSpc>
                          <a:spcPts val="1375"/>
                        </a:lnSpc>
                        <a:spcBef>
                          <a:spcPts val="0"/>
                        </a:spcBef>
                        <a:spcAft>
                          <a:spcPts val="0"/>
                        </a:spcAft>
                      </a:pPr>
                      <a:r>
                        <a:rPr lang="vi-VN" sz="1400" dirty="0">
                          <a:effectLst/>
                          <a:latin typeface="Times New Roman" panose="02020603050405020304" pitchFamily="18" charset="0"/>
                          <a:cs typeface="Times New Roman" panose="02020603050405020304" pitchFamily="18" charset="0"/>
                        </a:rPr>
                        <a:t>Nội dung</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err="1">
                          <a:effectLst/>
                          <a:latin typeface="Times New Roman" panose="02020603050405020304" pitchFamily="18" charset="0"/>
                          <a:cs typeface="Times New Roman" panose="02020603050405020304" pitchFamily="18" charset="0"/>
                        </a:rPr>
                        <a:t>Phần</a:t>
                      </a:r>
                      <a:r>
                        <a:rPr lang="en-US" sz="1400" baseline="0" dirty="0">
                          <a:effectLst/>
                          <a:latin typeface="Times New Roman" panose="02020603050405020304" pitchFamily="18" charset="0"/>
                          <a:cs typeface="Times New Roman" panose="02020603050405020304" pitchFamily="18" charset="0"/>
                        </a:rPr>
                        <a:t> </a:t>
                      </a:r>
                      <a:r>
                        <a:rPr lang="en-US" sz="1400" baseline="0" dirty="0" err="1">
                          <a:effectLst/>
                          <a:latin typeface="Times New Roman" panose="02020603050405020304" pitchFamily="18" charset="0"/>
                          <a:cs typeface="Times New Roman" panose="02020603050405020304" pitchFamily="18" charset="0"/>
                        </a:rPr>
                        <a:t>trích</a:t>
                      </a:r>
                      <a:r>
                        <a:rPr lang="en-US" sz="1400" baseline="0" dirty="0">
                          <a:effectLst/>
                          <a:latin typeface="Times New Roman" panose="02020603050405020304" pitchFamily="18" charset="0"/>
                          <a:cs typeface="Times New Roman" panose="02020603050405020304" pitchFamily="18" charset="0"/>
                        </a:rPr>
                        <a:t> </a:t>
                      </a:r>
                      <a:r>
                        <a:rPr lang="en-US" sz="1400" baseline="0" dirty="0" err="1">
                          <a:effectLst/>
                          <a:latin typeface="Times New Roman" panose="02020603050405020304" pitchFamily="18" charset="0"/>
                          <a:cs typeface="Times New Roman" panose="02020603050405020304" pitchFamily="18" charset="0"/>
                        </a:rPr>
                        <a:t>dẫn</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9627585"/>
                  </a:ext>
                </a:extLst>
              </a:tr>
              <a:tr h="1750423">
                <a:tc>
                  <a:txBody>
                    <a:bodyPr/>
                    <a:lstStyle/>
                    <a:p>
                      <a:pPr marL="262255" marR="259715" algn="ctr">
                        <a:lnSpc>
                          <a:spcPts val="1375"/>
                        </a:lnSpc>
                        <a:spcBef>
                          <a:spcPts val="0"/>
                        </a:spcBef>
                        <a:spcAft>
                          <a:spcPts val="0"/>
                        </a:spcAft>
                      </a:pPr>
                      <a:r>
                        <a:rPr lang="en-US" sz="1400" dirty="0">
                          <a:effectLst/>
                          <a:latin typeface="Times New Roman" panose="02020603050405020304" pitchFamily="18" charset="0"/>
                          <a:ea typeface="+mn-ea"/>
                          <a:cs typeface="Times New Roman" panose="02020603050405020304" pitchFamily="18" charset="0"/>
                        </a:rPr>
                        <a:t>a</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 marR="259715" algn="just">
                        <a:lnSpc>
                          <a:spcPct val="107000"/>
                        </a:lnSpc>
                        <a:spcBef>
                          <a:spcPts val="0"/>
                        </a:spcBef>
                        <a:spcAft>
                          <a:spcPts val="0"/>
                        </a:spcAft>
                      </a:pPr>
                      <a:r>
                        <a:rPr lang="vi-VN" sz="14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Tôi</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được</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biết</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những</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chiến</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công</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chóng</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giặc</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cứu</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nước</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của</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người</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anh</a:t>
                      </a:r>
                      <a:r>
                        <a:rPr lang="en-US" sz="1800" b="0" i="0" baseline="0" dirty="0">
                          <a:solidFill>
                            <a:schemeClr val="tx1"/>
                          </a:solidFill>
                          <a:effectLst/>
                          <a:latin typeface="Times New Roman" panose="02020603050405020304" pitchFamily="18" charset="0"/>
                          <a:cs typeface="Times New Roman" panose="02020603050405020304" pitchFamily="18" charset="0"/>
                        </a:rPr>
                        <a:t> hung </a:t>
                      </a:r>
                      <a:r>
                        <a:rPr lang="en-US" sz="1800" b="0" i="0" baseline="0" dirty="0" err="1">
                          <a:solidFill>
                            <a:schemeClr val="tx1"/>
                          </a:solidFill>
                          <a:effectLst/>
                          <a:latin typeface="Times New Roman" panose="02020603050405020304" pitchFamily="18" charset="0"/>
                          <a:cs typeface="Times New Roman" panose="02020603050405020304" pitchFamily="18" charset="0"/>
                        </a:rPr>
                        <a:t>Nguyễn</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Trung</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Trực</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và</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nghĩa</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quân</a:t>
                      </a:r>
                      <a:r>
                        <a:rPr lang="en-US" sz="1800" b="0" i="0" baseline="0" dirty="0">
                          <a:solidFill>
                            <a:schemeClr val="tx1"/>
                          </a:solidFill>
                          <a:effectLst/>
                          <a:latin typeface="Times New Roman" panose="02020603050405020304" pitchFamily="18" charset="0"/>
                          <a:cs typeface="Times New Roman" panose="02020603050405020304" pitchFamily="18" charset="0"/>
                        </a:rPr>
                        <a:t> qua </a:t>
                      </a:r>
                      <a:r>
                        <a:rPr lang="en-US" sz="1800" b="0" i="0" baseline="0" dirty="0" err="1">
                          <a:solidFill>
                            <a:schemeClr val="tx1"/>
                          </a:solidFill>
                          <a:effectLst/>
                          <a:latin typeface="Times New Roman" panose="02020603050405020304" pitchFamily="18" charset="0"/>
                          <a:cs typeface="Times New Roman" panose="02020603050405020304" pitchFamily="18" charset="0"/>
                        </a:rPr>
                        <a:t>lời</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kể</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của</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cô</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giáo</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dạy</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Lịch</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sử</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Câu</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nói</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nổi</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tiếng</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của</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ông</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khi</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bị</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giặc</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nắt</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và</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hành</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quyết</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Bao</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giờ</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người</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Tây</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nhổ</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hết</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cỏ</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nước</a:t>
                      </a:r>
                      <a:r>
                        <a:rPr lang="en-US" sz="1800" b="0" i="0" baseline="0" dirty="0">
                          <a:solidFill>
                            <a:schemeClr val="tx1"/>
                          </a:solidFill>
                          <a:effectLst/>
                          <a:latin typeface="Times New Roman" panose="02020603050405020304" pitchFamily="18" charset="0"/>
                          <a:cs typeface="Times New Roman" panose="02020603050405020304" pitchFamily="18" charset="0"/>
                        </a:rPr>
                        <a:t> Nam </a:t>
                      </a:r>
                      <a:r>
                        <a:rPr lang="en-US" sz="1800" b="0" i="0" baseline="0" dirty="0" err="1">
                          <a:solidFill>
                            <a:schemeClr val="tx1"/>
                          </a:solidFill>
                          <a:effectLst/>
                          <a:latin typeface="Times New Roman" panose="02020603050405020304" pitchFamily="18" charset="0"/>
                          <a:cs typeface="Times New Roman" panose="02020603050405020304" pitchFamily="18" charset="0"/>
                        </a:rPr>
                        <a:t>thì</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mới</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hết</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người</a:t>
                      </a:r>
                      <a:r>
                        <a:rPr lang="en-US" sz="1800" b="0" i="0" baseline="0" dirty="0">
                          <a:solidFill>
                            <a:schemeClr val="tx1"/>
                          </a:solidFill>
                          <a:effectLst/>
                          <a:latin typeface="Times New Roman" panose="02020603050405020304" pitchFamily="18" charset="0"/>
                          <a:cs typeface="Times New Roman" panose="02020603050405020304" pitchFamily="18" charset="0"/>
                        </a:rPr>
                        <a:t> Nam </a:t>
                      </a:r>
                      <a:r>
                        <a:rPr lang="en-US" sz="1800" b="0" i="0" baseline="0" dirty="0" err="1">
                          <a:solidFill>
                            <a:schemeClr val="tx1"/>
                          </a:solidFill>
                          <a:effectLst/>
                          <a:latin typeface="Times New Roman" panose="02020603050405020304" pitchFamily="18" charset="0"/>
                          <a:cs typeface="Times New Roman" panose="02020603050405020304" pitchFamily="18" charset="0"/>
                        </a:rPr>
                        <a:t>đánh</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Tây</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khiến</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tôi</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rất</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háo</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hức</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chờ</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đợi</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chuyến</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đi</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này</a:t>
                      </a:r>
                      <a:r>
                        <a:rPr lang="en-US" sz="1800" b="0" i="0" baseline="0" dirty="0">
                          <a:solidFill>
                            <a:schemeClr val="tx1"/>
                          </a:solidFill>
                          <a:effectLst/>
                          <a:latin typeface="Times New Roman" panose="02020603050405020304" pitchFamily="18" charset="0"/>
                          <a:cs typeface="Times New Roman" panose="02020603050405020304" pitchFamily="18" charset="0"/>
                        </a:rPr>
                        <a:t>.</a:t>
                      </a:r>
                      <a:endParaRPr lang="en-US" sz="1800" b="0" i="0" dirty="0">
                        <a:solidFill>
                          <a:schemeClr val="tx1"/>
                        </a:solidFill>
                        <a:effectLst/>
                        <a:latin typeface="Times New Roman" panose="02020603050405020304" pitchFamily="18" charset="0"/>
                        <a:cs typeface="Times New Roman" panose="02020603050405020304" pitchFamily="18" charset="0"/>
                      </a:endParaRPr>
                    </a:p>
                    <a:p>
                      <a:pPr marL="262255" marR="259715" algn="r">
                        <a:lnSpc>
                          <a:spcPct val="107000"/>
                        </a:lnSpc>
                        <a:spcBef>
                          <a:spcPts val="0"/>
                        </a:spcBef>
                        <a:spcAft>
                          <a:spcPts val="0"/>
                        </a:spcAft>
                      </a:pPr>
                      <a:r>
                        <a:rPr lang="vi-VN" sz="1400" b="0" i="0" dirty="0">
                          <a:solidFill>
                            <a:schemeClr val="tx1"/>
                          </a:solidFill>
                          <a:effectLst/>
                          <a:latin typeface="Times New Roman" panose="02020603050405020304" pitchFamily="18" charset="0"/>
                          <a:cs typeface="Times New Roman" panose="02020603050405020304" pitchFamily="18" charset="0"/>
                        </a:rPr>
                        <a:t>(</a:t>
                      </a:r>
                      <a:r>
                        <a:rPr lang="en-US" sz="1400" b="0" i="0" dirty="0" err="1">
                          <a:solidFill>
                            <a:schemeClr val="tx1"/>
                          </a:solidFill>
                          <a:effectLst/>
                          <a:latin typeface="Times New Roman" panose="02020603050405020304" pitchFamily="18" charset="0"/>
                          <a:cs typeface="Times New Roman" panose="02020603050405020304" pitchFamily="18" charset="0"/>
                        </a:rPr>
                        <a:t>Nhóm</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biên</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soạn</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Thăm</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đền</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thờ</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Nguyễn</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Trung</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Trực</a:t>
                      </a:r>
                      <a:r>
                        <a:rPr lang="en-US" sz="1400" b="0" i="0" baseline="0" dirty="0">
                          <a:solidFill>
                            <a:schemeClr val="tx1"/>
                          </a:solidFill>
                          <a:effectLst/>
                          <a:latin typeface="Times New Roman" panose="02020603050405020304" pitchFamily="18" charset="0"/>
                          <a:cs typeface="Times New Roman" panose="02020603050405020304" pitchFamily="18" charset="0"/>
                        </a:rPr>
                        <a:t> ở </a:t>
                      </a:r>
                      <a:r>
                        <a:rPr lang="en-US" sz="1400" b="0" i="0" baseline="0" dirty="0" err="1">
                          <a:solidFill>
                            <a:schemeClr val="tx1"/>
                          </a:solidFill>
                          <a:effectLst/>
                          <a:latin typeface="Times New Roman" panose="02020603050405020304" pitchFamily="18" charset="0"/>
                          <a:cs typeface="Times New Roman" panose="02020603050405020304" pitchFamily="18" charset="0"/>
                        </a:rPr>
                        <a:t>Kiên</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Giang</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Ngữ</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văn</a:t>
                      </a:r>
                      <a:r>
                        <a:rPr lang="en-US" sz="1400" b="0" i="0" baseline="0" dirty="0">
                          <a:solidFill>
                            <a:schemeClr val="tx1"/>
                          </a:solidFill>
                          <a:effectLst/>
                          <a:latin typeface="Times New Roman" panose="02020603050405020304" pitchFamily="18" charset="0"/>
                          <a:cs typeface="Times New Roman" panose="02020603050405020304" pitchFamily="18" charset="0"/>
                        </a:rPr>
                        <a:t> 7, </a:t>
                      </a:r>
                      <a:r>
                        <a:rPr lang="en-US" sz="1400" b="0" i="0" baseline="0" dirty="0" err="1">
                          <a:solidFill>
                            <a:schemeClr val="tx1"/>
                          </a:solidFill>
                          <a:effectLst/>
                          <a:latin typeface="Times New Roman" panose="02020603050405020304" pitchFamily="18" charset="0"/>
                          <a:cs typeface="Times New Roman" panose="02020603050405020304" pitchFamily="18" charset="0"/>
                        </a:rPr>
                        <a:t>tập</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một</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bộ</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chân</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trời</a:t>
                      </a:r>
                      <a:r>
                        <a:rPr lang="en-US" sz="1400" b="0" i="0" baseline="0" dirty="0">
                          <a:solidFill>
                            <a:schemeClr val="tx1"/>
                          </a:solidFill>
                          <a:effectLst/>
                          <a:latin typeface="Times New Roman" panose="02020603050405020304" pitchFamily="18" charset="0"/>
                          <a:cs typeface="Times New Roman" panose="02020603050405020304" pitchFamily="18" charset="0"/>
                        </a:rPr>
                        <a:t> sang </a:t>
                      </a:r>
                      <a:r>
                        <a:rPr lang="en-US" sz="1400" b="0" i="0" baseline="0" dirty="0" err="1">
                          <a:solidFill>
                            <a:schemeClr val="tx1"/>
                          </a:solidFill>
                          <a:effectLst/>
                          <a:latin typeface="Times New Roman" panose="02020603050405020304" pitchFamily="18" charset="0"/>
                          <a:cs typeface="Times New Roman" panose="02020603050405020304" pitchFamily="18" charset="0"/>
                        </a:rPr>
                        <a:t>tạo</a:t>
                      </a:r>
                      <a:r>
                        <a:rPr lang="en-US" sz="1400" b="0" i="0" baseline="0" dirty="0">
                          <a:solidFill>
                            <a:schemeClr val="tx1"/>
                          </a:solidFill>
                          <a:effectLst/>
                          <a:latin typeface="Times New Roman" panose="02020603050405020304" pitchFamily="18" charset="0"/>
                          <a:cs typeface="Times New Roman" panose="02020603050405020304" pitchFamily="18" charset="0"/>
                        </a:rPr>
                        <a:t>)</a:t>
                      </a:r>
                      <a:r>
                        <a:rPr lang="vi-VN" sz="1400" b="0" i="0" dirty="0">
                          <a:solidFill>
                            <a:schemeClr val="tx1"/>
                          </a:solidFill>
                          <a:effectLst/>
                          <a:latin typeface="Times New Roman" panose="02020603050405020304" pitchFamily="18" charset="0"/>
                          <a:cs typeface="Times New Roman" panose="02020603050405020304" pitchFamily="18" charset="0"/>
                        </a:rPr>
                        <a:t> </a:t>
                      </a:r>
                      <a:endParaRPr lang="en-US" sz="1400" b="0"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9195887"/>
                  </a:ext>
                </a:extLst>
              </a:tr>
              <a:tr h="1490826">
                <a:tc>
                  <a:txBody>
                    <a:bodyPr/>
                    <a:lstStyle/>
                    <a:p>
                      <a:pPr marL="262255" marR="259715" algn="ctr">
                        <a:lnSpc>
                          <a:spcPts val="1375"/>
                        </a:lnSpc>
                        <a:spcBef>
                          <a:spcPts val="0"/>
                        </a:spcBef>
                        <a:spcAft>
                          <a:spcPts val="0"/>
                        </a:spcAft>
                      </a:pPr>
                      <a:r>
                        <a:rPr lang="en-US" sz="1400" dirty="0">
                          <a:effectLst/>
                          <a:latin typeface="Times New Roman" panose="02020603050405020304" pitchFamily="18" charset="0"/>
                          <a:ea typeface="+mn-ea"/>
                          <a:cs typeface="Times New Roman" panose="02020603050405020304" pitchFamily="18" charset="0"/>
                        </a:rPr>
                        <a:t>b</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 marR="259715" indent="57150" algn="just">
                        <a:lnSpc>
                          <a:spcPct val="107000"/>
                        </a:lnSpc>
                        <a:spcBef>
                          <a:spcPts val="0"/>
                        </a:spcBef>
                        <a:spcAft>
                          <a:spcPts val="0"/>
                        </a:spcAft>
                      </a:pPr>
                      <a:r>
                        <a:rPr lang="en-US" sz="1800" b="0" i="0" dirty="0" err="1">
                          <a:solidFill>
                            <a:schemeClr val="tx1"/>
                          </a:solidFill>
                          <a:effectLst/>
                          <a:latin typeface="Times New Roman" panose="02020603050405020304" pitchFamily="18" charset="0"/>
                          <a:cs typeface="Times New Roman" panose="02020603050405020304" pitchFamily="18" charset="0"/>
                        </a:rPr>
                        <a:t>Tài</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nguyên</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rừng</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đang</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bị</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thu</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hẹp</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từng</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ngày</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diện</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tích</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rừng</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tự</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nhiên</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che</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phủ</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giảm</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dần</a:t>
                      </a:r>
                      <a:r>
                        <a:rPr lang="en-US" sz="1800" b="0" i="0" baseline="0" dirty="0">
                          <a:solidFill>
                            <a:schemeClr val="tx1"/>
                          </a:solidFill>
                          <a:effectLst/>
                          <a:latin typeface="Times New Roman" panose="02020603050405020304" pitchFamily="18" charset="0"/>
                          <a:cs typeface="Times New Roman" panose="02020603050405020304" pitchFamily="18" charset="0"/>
                        </a:rPr>
                        <a:t> do </a:t>
                      </a:r>
                      <a:r>
                        <a:rPr lang="en-US" sz="1800" b="0" i="0" baseline="0" dirty="0" err="1">
                          <a:solidFill>
                            <a:schemeClr val="tx1"/>
                          </a:solidFill>
                          <a:effectLst/>
                          <a:latin typeface="Times New Roman" panose="02020603050405020304" pitchFamily="18" charset="0"/>
                          <a:cs typeface="Times New Roman" panose="02020603050405020304" pitchFamily="18" charset="0"/>
                        </a:rPr>
                        <a:t>khai</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thác</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trái</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phép</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đất</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rừng</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bị</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chyển</a:t>
                      </a:r>
                      <a:r>
                        <a:rPr lang="en-US" sz="1800" b="0" i="0" baseline="0" dirty="0">
                          <a:solidFill>
                            <a:schemeClr val="tx1"/>
                          </a:solidFill>
                          <a:effectLst/>
                          <a:latin typeface="Times New Roman" panose="02020603050405020304" pitchFamily="18" charset="0"/>
                          <a:cs typeface="Times New Roman" panose="02020603050405020304" pitchFamily="18" charset="0"/>
                        </a:rPr>
                        <a:t> qua </a:t>
                      </a:r>
                      <a:r>
                        <a:rPr lang="en-US" sz="1800" b="0" i="0" baseline="0" dirty="0" err="1">
                          <a:solidFill>
                            <a:schemeClr val="tx1"/>
                          </a:solidFill>
                          <a:effectLst/>
                          <a:latin typeface="Times New Roman" panose="02020603050405020304" pitchFamily="18" charset="0"/>
                          <a:cs typeface="Times New Roman" panose="02020603050405020304" pitchFamily="18" charset="0"/>
                        </a:rPr>
                        <a:t>đất</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nông</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công</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nghiệp</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các</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loài</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sinh</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vật</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quý</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hiếm</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đưng</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trước</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nguy</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cơ</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tuyệt</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chủng</a:t>
                      </a:r>
                      <a:r>
                        <a:rPr lang="en-US" sz="1800" b="0" i="0" baseline="0" dirty="0">
                          <a:solidFill>
                            <a:schemeClr val="tx1"/>
                          </a:solidFill>
                          <a:effectLst/>
                          <a:latin typeface="Times New Roman" panose="02020603050405020304" pitchFamily="18" charset="0"/>
                          <a:cs typeface="Times New Roman" panose="02020603050405020304" pitchFamily="18" charset="0"/>
                        </a:rPr>
                        <a:t>. Theo </a:t>
                      </a:r>
                      <a:r>
                        <a:rPr lang="en-US" sz="1800" b="0" i="0" baseline="0" dirty="0" err="1">
                          <a:solidFill>
                            <a:schemeClr val="tx1"/>
                          </a:solidFill>
                          <a:effectLst/>
                          <a:latin typeface="Times New Roman" panose="02020603050405020304" pitchFamily="18" charset="0"/>
                          <a:cs typeface="Times New Roman" panose="02020603050405020304" pitchFamily="18" charset="0"/>
                        </a:rPr>
                        <a:t>báo</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cáo</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số</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liệu</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năm</a:t>
                      </a:r>
                      <a:r>
                        <a:rPr lang="en-US" sz="1800" b="0" i="0" baseline="0" dirty="0">
                          <a:solidFill>
                            <a:schemeClr val="tx1"/>
                          </a:solidFill>
                          <a:effectLst/>
                          <a:latin typeface="Times New Roman" panose="02020603050405020304" pitchFamily="18" charset="0"/>
                          <a:cs typeface="Times New Roman" panose="02020603050405020304" pitchFamily="18" charset="0"/>
                        </a:rPr>
                        <a:t> 2005 </a:t>
                      </a:r>
                      <a:r>
                        <a:rPr lang="en-US" sz="1800" b="0" i="0" baseline="0" dirty="0" err="1">
                          <a:solidFill>
                            <a:schemeClr val="tx1"/>
                          </a:solidFill>
                          <a:effectLst/>
                          <a:latin typeface="Times New Roman" panose="02020603050405020304" pitchFamily="18" charset="0"/>
                          <a:cs typeface="Times New Roman" panose="02020603050405020304" pitchFamily="18" charset="0"/>
                        </a:rPr>
                        <a:t>củ</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Tổ</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chức</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Lương</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thực</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và</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Nông</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nghiệp</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Liên</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hợp</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quốc</a:t>
                      </a:r>
                      <a:r>
                        <a:rPr lang="en-US" sz="1800" b="0" i="0" baseline="0" dirty="0">
                          <a:solidFill>
                            <a:schemeClr val="tx1"/>
                          </a:solidFill>
                          <a:effectLst/>
                          <a:latin typeface="Times New Roman" panose="02020603050405020304" pitchFamily="18" charset="0"/>
                          <a:cs typeface="Times New Roman" panose="02020603050405020304" pitchFamily="18" charset="0"/>
                        </a:rPr>
                        <a:t> (FAO) </a:t>
                      </a:r>
                      <a:r>
                        <a:rPr lang="en-US" sz="1800" b="0" i="0" baseline="0" dirty="0" err="1">
                          <a:solidFill>
                            <a:schemeClr val="tx1"/>
                          </a:solidFill>
                          <a:effectLst/>
                          <a:latin typeface="Times New Roman" panose="02020603050405020304" pitchFamily="18" charset="0"/>
                          <a:cs typeface="Times New Roman" panose="02020603050405020304" pitchFamily="18" charset="0"/>
                        </a:rPr>
                        <a:t>Việt</a:t>
                      </a:r>
                      <a:r>
                        <a:rPr lang="en-US" sz="1800" b="0" i="0" baseline="0" dirty="0">
                          <a:solidFill>
                            <a:schemeClr val="tx1"/>
                          </a:solidFill>
                          <a:effectLst/>
                          <a:latin typeface="Times New Roman" panose="02020603050405020304" pitchFamily="18" charset="0"/>
                          <a:cs typeface="Times New Roman" panose="02020603050405020304" pitchFamily="18" charset="0"/>
                        </a:rPr>
                        <a:t> Nam </a:t>
                      </a:r>
                      <a:r>
                        <a:rPr lang="en-US" sz="1800" b="0" i="0" baseline="0" dirty="0" err="1">
                          <a:solidFill>
                            <a:schemeClr val="tx1"/>
                          </a:solidFill>
                          <a:effectLst/>
                          <a:latin typeface="Times New Roman" panose="02020603050405020304" pitchFamily="18" charset="0"/>
                          <a:cs typeface="Times New Roman" panose="02020603050405020304" pitchFamily="18" charset="0"/>
                        </a:rPr>
                        <a:t>là</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nước</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phá</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rừng</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nguyên</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sinh</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đứng</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thứ</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hai</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thế</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giới</a:t>
                      </a:r>
                      <a:r>
                        <a:rPr lang="en-US" sz="1800" b="0" i="0" baseline="0" dirty="0">
                          <a:solidFill>
                            <a:schemeClr val="tx1"/>
                          </a:solidFill>
                          <a:effectLst/>
                          <a:latin typeface="Times New Roman" panose="02020603050405020304" pitchFamily="18" charset="0"/>
                          <a:cs typeface="Times New Roman" panose="02020603050405020304" pitchFamily="18" charset="0"/>
                        </a:rPr>
                        <a:t>.</a:t>
                      </a:r>
                      <a:endParaRPr lang="en-US" sz="1800" b="0" i="0" dirty="0">
                        <a:solidFill>
                          <a:schemeClr val="tx1"/>
                        </a:solidFill>
                        <a:effectLst/>
                        <a:latin typeface="Times New Roman" panose="02020603050405020304" pitchFamily="18" charset="0"/>
                        <a:cs typeface="Times New Roman" panose="02020603050405020304" pitchFamily="18" charset="0"/>
                      </a:endParaRPr>
                    </a:p>
                    <a:p>
                      <a:pPr marL="45720" marR="259715" indent="57150" algn="r">
                        <a:lnSpc>
                          <a:spcPct val="107000"/>
                        </a:lnSpc>
                        <a:spcBef>
                          <a:spcPts val="0"/>
                        </a:spcBef>
                        <a:spcAft>
                          <a:spcPts val="0"/>
                        </a:spcAft>
                      </a:pPr>
                      <a:r>
                        <a:rPr lang="en-US" sz="1400" b="0" i="0" dirty="0">
                          <a:solidFill>
                            <a:schemeClr val="tx1"/>
                          </a:solidFill>
                          <a:effectLst/>
                          <a:latin typeface="Times New Roman" panose="02020603050405020304" pitchFamily="18" charset="0"/>
                          <a:cs typeface="Times New Roman" panose="02020603050405020304" pitchFamily="18" charset="0"/>
                        </a:rPr>
                        <a:t> (Theo </a:t>
                      </a:r>
                      <a:r>
                        <a:rPr lang="en-US" sz="1400" b="0" i="0" dirty="0" err="1">
                          <a:solidFill>
                            <a:schemeClr val="tx1"/>
                          </a:solidFill>
                          <a:effectLst/>
                          <a:latin typeface="Times New Roman" panose="02020603050405020304" pitchFamily="18" charset="0"/>
                          <a:cs typeface="Times New Roman" panose="02020603050405020304" pitchFamily="18" charset="0"/>
                        </a:rPr>
                        <a:t>Hồ</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Quang</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Trung</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Hãy</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yêu</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mến</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bảo</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vệ</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thiên</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nhiên</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ngày</a:t>
                      </a:r>
                      <a:r>
                        <a:rPr lang="en-US" sz="1400" b="0" i="0" baseline="0" dirty="0">
                          <a:solidFill>
                            <a:schemeClr val="tx1"/>
                          </a:solidFill>
                          <a:effectLst/>
                          <a:latin typeface="Times New Roman" panose="02020603050405020304" pitchFamily="18" charset="0"/>
                          <a:cs typeface="Times New Roman" panose="02020603050405020304" pitchFamily="18" charset="0"/>
                        </a:rPr>
                        <a:t> 6/6/2010,</a:t>
                      </a:r>
                    </a:p>
                    <a:p>
                      <a:pPr marL="45720" marR="259715" indent="57150" algn="r">
                        <a:lnSpc>
                          <a:spcPct val="107000"/>
                        </a:lnSpc>
                        <a:spcBef>
                          <a:spcPts val="0"/>
                        </a:spcBef>
                        <a:spcAft>
                          <a:spcPts val="0"/>
                        </a:spcAft>
                      </a:pPr>
                      <a:r>
                        <a:rPr lang="en-US" sz="1400" b="0" i="0" baseline="0" dirty="0" err="1">
                          <a:solidFill>
                            <a:schemeClr val="tx1"/>
                          </a:solidFill>
                          <a:effectLst/>
                          <a:latin typeface="Times New Roman" panose="02020603050405020304" pitchFamily="18" charset="0"/>
                          <a:cs typeface="Times New Roman" panose="02020603050405020304" pitchFamily="18" charset="0"/>
                        </a:rPr>
                        <a:t>Ngữ</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văn</a:t>
                      </a:r>
                      <a:r>
                        <a:rPr lang="en-US" sz="1400" b="0" i="0" baseline="0" dirty="0">
                          <a:solidFill>
                            <a:schemeClr val="tx1"/>
                          </a:solidFill>
                          <a:effectLst/>
                          <a:latin typeface="Times New Roman" panose="02020603050405020304" pitchFamily="18" charset="0"/>
                          <a:cs typeface="Times New Roman" panose="02020603050405020304" pitchFamily="18" charset="0"/>
                        </a:rPr>
                        <a:t> 8, </a:t>
                      </a:r>
                      <a:r>
                        <a:rPr lang="en-US" sz="1400" b="0" i="0" baseline="0" dirty="0" err="1">
                          <a:solidFill>
                            <a:schemeClr val="tx1"/>
                          </a:solidFill>
                          <a:effectLst/>
                          <a:latin typeface="Times New Roman" panose="02020603050405020304" pitchFamily="18" charset="0"/>
                          <a:cs typeface="Times New Roman" panose="02020603050405020304" pitchFamily="18" charset="0"/>
                        </a:rPr>
                        <a:t>tập</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một</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bộ</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sách</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Chân</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trời</a:t>
                      </a:r>
                      <a:r>
                        <a:rPr lang="en-US" sz="1400" b="0" i="0" baseline="0" dirty="0">
                          <a:solidFill>
                            <a:schemeClr val="tx1"/>
                          </a:solidFill>
                          <a:effectLst/>
                          <a:latin typeface="Times New Roman" panose="02020603050405020304" pitchFamily="18" charset="0"/>
                          <a:cs typeface="Times New Roman" panose="02020603050405020304" pitchFamily="18" charset="0"/>
                        </a:rPr>
                        <a:t> sang </a:t>
                      </a:r>
                      <a:r>
                        <a:rPr lang="en-US" sz="1400" b="0" i="0" baseline="0" dirty="0" err="1">
                          <a:solidFill>
                            <a:schemeClr val="tx1"/>
                          </a:solidFill>
                          <a:effectLst/>
                          <a:latin typeface="Times New Roman" panose="02020603050405020304" pitchFamily="18" charset="0"/>
                          <a:cs typeface="Times New Roman" panose="02020603050405020304" pitchFamily="18" charset="0"/>
                        </a:rPr>
                        <a:t>tạo</a:t>
                      </a:r>
                      <a:r>
                        <a:rPr lang="en-US" sz="1400" b="0" i="0" dirty="0">
                          <a:solidFill>
                            <a:schemeClr val="tx1"/>
                          </a:solidFill>
                          <a:effectLst/>
                          <a:latin typeface="Times New Roman" panose="02020603050405020304" pitchFamily="18" charset="0"/>
                          <a:cs typeface="Times New Roman" panose="02020603050405020304" pitchFamily="18" charset="0"/>
                        </a:rPr>
                        <a:t>) </a:t>
                      </a:r>
                      <a:endParaRPr lang="en-US" sz="1400" b="0"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3048124"/>
                  </a:ext>
                </a:extLst>
              </a:tr>
              <a:tr h="2624686">
                <a:tc>
                  <a:txBody>
                    <a:bodyPr/>
                    <a:lstStyle/>
                    <a:p>
                      <a:pPr marL="262255" marR="259715" algn="ctr">
                        <a:lnSpc>
                          <a:spcPts val="1375"/>
                        </a:lnSpc>
                        <a:spcBef>
                          <a:spcPts val="0"/>
                        </a:spcBef>
                        <a:spcAft>
                          <a:spcPts val="0"/>
                        </a:spcAft>
                      </a:pPr>
                      <a:r>
                        <a:rPr lang="en-US" sz="1400" dirty="0">
                          <a:effectLst/>
                          <a:latin typeface="Times New Roman" panose="02020603050405020304" pitchFamily="18" charset="0"/>
                          <a:ea typeface="+mn-ea"/>
                          <a:cs typeface="Times New Roman" panose="02020603050405020304" pitchFamily="18" charset="0"/>
                        </a:rPr>
                        <a:t>c</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07000"/>
                        </a:lnSpc>
                        <a:spcBef>
                          <a:spcPts val="0"/>
                        </a:spcBef>
                        <a:spcAft>
                          <a:spcPts val="0"/>
                        </a:spcAft>
                      </a:pPr>
                      <a:r>
                        <a:rPr lang="vi-VN" sz="1400" b="0" i="0" dirty="0">
                          <a:solidFill>
                            <a:schemeClr val="tx1"/>
                          </a:solidFill>
                          <a:effectLst/>
                          <a:latin typeface="Times New Roman" panose="02020603050405020304" pitchFamily="18" charset="0"/>
                          <a:cs typeface="Times New Roman" panose="02020603050405020304" pitchFamily="18" charset="0"/>
                        </a:rPr>
                        <a:t>   </a:t>
                      </a:r>
                      <a:r>
                        <a:rPr lang="en-US" sz="1800" b="0" i="0" dirty="0" err="1">
                          <a:solidFill>
                            <a:schemeClr val="tx1"/>
                          </a:solidFill>
                          <a:effectLst/>
                          <a:latin typeface="Times New Roman" panose="02020603050405020304" pitchFamily="18" charset="0"/>
                          <a:cs typeface="Times New Roman" panose="02020603050405020304" pitchFamily="18" charset="0"/>
                        </a:rPr>
                        <a:t>Năm</a:t>
                      </a:r>
                      <a:r>
                        <a:rPr lang="en-US" sz="1800" b="0" i="0" baseline="0" dirty="0">
                          <a:solidFill>
                            <a:schemeClr val="tx1"/>
                          </a:solidFill>
                          <a:effectLst/>
                          <a:latin typeface="Times New Roman" panose="02020603050405020304" pitchFamily="18" charset="0"/>
                          <a:cs typeface="Times New Roman" panose="02020603050405020304" pitchFamily="18" charset="0"/>
                        </a:rPr>
                        <a:t> 2000, </a:t>
                      </a:r>
                      <a:r>
                        <a:rPr lang="en-US" sz="1800" b="0" i="0" baseline="0" dirty="0" err="1">
                          <a:solidFill>
                            <a:schemeClr val="tx1"/>
                          </a:solidFill>
                          <a:effectLst/>
                          <a:latin typeface="Times New Roman" panose="02020603050405020304" pitchFamily="18" charset="0"/>
                          <a:cs typeface="Times New Roman" panose="02020603050405020304" pitchFamily="18" charset="0"/>
                        </a:rPr>
                        <a:t>khi</a:t>
                      </a:r>
                      <a:r>
                        <a:rPr lang="en-US" sz="1800" b="0" i="0" baseline="0" dirty="0">
                          <a:solidFill>
                            <a:schemeClr val="tx1"/>
                          </a:solidFill>
                          <a:effectLst/>
                          <a:latin typeface="Times New Roman" panose="02020603050405020304" pitchFamily="18" charset="0"/>
                          <a:cs typeface="Times New Roman" panose="02020603050405020304" pitchFamily="18" charset="0"/>
                        </a:rPr>
                        <a:t> sang </a:t>
                      </a:r>
                      <a:r>
                        <a:rPr lang="en-US" sz="1800" b="0" i="0" baseline="0" dirty="0" err="1">
                          <a:solidFill>
                            <a:schemeClr val="tx1"/>
                          </a:solidFill>
                          <a:effectLst/>
                          <a:latin typeface="Times New Roman" panose="02020603050405020304" pitchFamily="18" charset="0"/>
                          <a:cs typeface="Times New Roman" panose="02020603050405020304" pitchFamily="18" charset="0"/>
                        </a:rPr>
                        <a:t>thăm</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Việt</a:t>
                      </a:r>
                      <a:r>
                        <a:rPr lang="en-US" sz="1800" b="0" i="0" baseline="0" dirty="0">
                          <a:solidFill>
                            <a:schemeClr val="tx1"/>
                          </a:solidFill>
                          <a:effectLst/>
                          <a:latin typeface="Times New Roman" panose="02020603050405020304" pitchFamily="18" charset="0"/>
                          <a:cs typeface="Times New Roman" panose="02020603050405020304" pitchFamily="18" charset="0"/>
                        </a:rPr>
                        <a:t> Nam, </a:t>
                      </a:r>
                      <a:r>
                        <a:rPr lang="en-US" sz="1800" b="0" i="0" baseline="0" dirty="0" err="1">
                          <a:solidFill>
                            <a:schemeClr val="tx1"/>
                          </a:solidFill>
                          <a:effectLst/>
                          <a:latin typeface="Times New Roman" panose="02020603050405020304" pitchFamily="18" charset="0"/>
                          <a:cs typeface="Times New Roman" panose="02020603050405020304" pitchFamily="18" charset="0"/>
                        </a:rPr>
                        <a:t>trong</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buổi</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nói</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chuyện</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với</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sinh</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viên</a:t>
                      </a:r>
                      <a:r>
                        <a:rPr lang="en-US" sz="1800" b="0" i="0" baseline="0" dirty="0">
                          <a:solidFill>
                            <a:schemeClr val="tx1"/>
                          </a:solidFill>
                          <a:effectLst/>
                          <a:latin typeface="Times New Roman" panose="02020603050405020304" pitchFamily="18" charset="0"/>
                          <a:cs typeface="Times New Roman" panose="02020603050405020304" pitchFamily="18" charset="0"/>
                        </a:rPr>
                        <a:t> ở </a:t>
                      </a:r>
                      <a:r>
                        <a:rPr lang="en-US" sz="1800" b="0" i="0" baseline="0" dirty="0" err="1">
                          <a:solidFill>
                            <a:schemeClr val="tx1"/>
                          </a:solidFill>
                          <a:effectLst/>
                          <a:latin typeface="Times New Roman" panose="02020603050405020304" pitchFamily="18" charset="0"/>
                          <a:cs typeface="Times New Roman" panose="02020603050405020304" pitchFamily="18" charset="0"/>
                        </a:rPr>
                        <a:t>Hà</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Nội</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Tổng</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thống</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Mỹ</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Biu</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Clin-tơn</a:t>
                      </a:r>
                      <a:r>
                        <a:rPr lang="en-US" sz="1800" b="0" i="0" baseline="0" dirty="0">
                          <a:solidFill>
                            <a:schemeClr val="tx1"/>
                          </a:solidFill>
                          <a:effectLst/>
                          <a:latin typeface="Times New Roman" panose="02020603050405020304" pitchFamily="18" charset="0"/>
                          <a:cs typeface="Times New Roman" panose="02020603050405020304" pitchFamily="18" charset="0"/>
                        </a:rPr>
                        <a:t> (Bill </a:t>
                      </a:r>
                      <a:r>
                        <a:rPr lang="en-US" sz="1800" b="0" i="0" baseline="0" dirty="0" err="1">
                          <a:solidFill>
                            <a:schemeClr val="tx1"/>
                          </a:solidFill>
                          <a:effectLst/>
                          <a:latin typeface="Times New Roman" panose="02020603050405020304" pitchFamily="18" charset="0"/>
                          <a:cs typeface="Times New Roman" panose="02020603050405020304" pitchFamily="18" charset="0"/>
                        </a:rPr>
                        <a:t>Clintơn</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đã</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đọc</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thơ</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Hồ</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Xuân</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Hương</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dịch</a:t>
                      </a:r>
                      <a:r>
                        <a:rPr lang="en-US" sz="1800" b="0" i="0" baseline="0" dirty="0">
                          <a:solidFill>
                            <a:schemeClr val="tx1"/>
                          </a:solidFill>
                          <a:effectLst/>
                          <a:latin typeface="Times New Roman" panose="02020603050405020304" pitchFamily="18" charset="0"/>
                          <a:cs typeface="Times New Roman" panose="02020603050405020304" pitchFamily="18" charset="0"/>
                        </a:rPr>
                        <a:t> sang </a:t>
                      </a:r>
                      <a:r>
                        <a:rPr lang="en-US" sz="1800" b="0" i="0" baseline="0" dirty="0" err="1">
                          <a:solidFill>
                            <a:schemeClr val="tx1"/>
                          </a:solidFill>
                          <a:effectLst/>
                          <a:latin typeface="Times New Roman" panose="02020603050405020304" pitchFamily="18" charset="0"/>
                          <a:cs typeface="Times New Roman" panose="02020603050405020304" pitchFamily="18" charset="0"/>
                        </a:rPr>
                        <a:t>Tiếng</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Anh</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Ông</a:t>
                      </a:r>
                      <a:r>
                        <a:rPr lang="en-US" sz="1800" b="0" i="0" baseline="0" dirty="0">
                          <a:solidFill>
                            <a:schemeClr val="tx1"/>
                          </a:solidFill>
                          <a:effectLst/>
                          <a:latin typeface="Times New Roman" panose="02020603050405020304" pitchFamily="18" charset="0"/>
                          <a:cs typeface="Times New Roman" panose="02020603050405020304" pitchFamily="18" charset="0"/>
                        </a:rPr>
                        <a:t> Hen-</a:t>
                      </a:r>
                      <a:r>
                        <a:rPr lang="en-US" sz="1800" b="0" i="0" baseline="0" dirty="0" err="1">
                          <a:solidFill>
                            <a:schemeClr val="tx1"/>
                          </a:solidFill>
                          <a:effectLst/>
                          <a:latin typeface="Times New Roman" panose="02020603050405020304" pitchFamily="18" charset="0"/>
                          <a:cs typeface="Times New Roman" panose="02020603050405020304" pitchFamily="18" charset="0"/>
                        </a:rPr>
                        <a:t>ri</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Lốp-pơ</a:t>
                      </a:r>
                      <a:r>
                        <a:rPr lang="en-US" sz="1800" b="0" i="0" baseline="0" dirty="0">
                          <a:solidFill>
                            <a:schemeClr val="tx1"/>
                          </a:solidFill>
                          <a:effectLst/>
                          <a:latin typeface="Times New Roman" panose="02020603050405020304" pitchFamily="18" charset="0"/>
                          <a:cs typeface="Times New Roman" panose="02020603050405020304" pitchFamily="18" charset="0"/>
                        </a:rPr>
                        <a:t> (Henri Lopes), </a:t>
                      </a:r>
                      <a:r>
                        <a:rPr lang="en-US" sz="1800" b="0" i="0" baseline="0" dirty="0" err="1">
                          <a:solidFill>
                            <a:schemeClr val="tx1"/>
                          </a:solidFill>
                          <a:effectLst/>
                          <a:latin typeface="Times New Roman" panose="02020603050405020304" pitchFamily="18" charset="0"/>
                          <a:cs typeface="Times New Roman" panose="02020603050405020304" pitchFamily="18" charset="0"/>
                        </a:rPr>
                        <a:t>Phó</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tổng</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giam</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đốc</a:t>
                      </a:r>
                      <a:r>
                        <a:rPr lang="en-US" sz="1800" b="0" i="0" baseline="0" dirty="0">
                          <a:solidFill>
                            <a:schemeClr val="tx1"/>
                          </a:solidFill>
                          <a:effectLst/>
                          <a:latin typeface="Times New Roman" panose="02020603050405020304" pitchFamily="18" charset="0"/>
                          <a:cs typeface="Times New Roman" panose="02020603050405020304" pitchFamily="18" charset="0"/>
                        </a:rPr>
                        <a:t> UNESCO, </a:t>
                      </a:r>
                      <a:r>
                        <a:rPr lang="en-US" sz="1800" b="0" i="0" baseline="0" dirty="0" err="1">
                          <a:solidFill>
                            <a:schemeClr val="tx1"/>
                          </a:solidFill>
                          <a:effectLst/>
                          <a:latin typeface="Times New Roman" panose="02020603050405020304" pitchFamily="18" charset="0"/>
                          <a:cs typeface="Times New Roman" panose="02020603050405020304" pitchFamily="18" charset="0"/>
                        </a:rPr>
                        <a:t>trong</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bài</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tựa</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tập</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thơ</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Hồ</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Xuân</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Hương</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xuất</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bản</a:t>
                      </a:r>
                      <a:r>
                        <a:rPr lang="en-US" sz="1800" b="0" i="0" baseline="0" dirty="0">
                          <a:solidFill>
                            <a:schemeClr val="tx1"/>
                          </a:solidFill>
                          <a:effectLst/>
                          <a:latin typeface="Times New Roman" panose="02020603050405020304" pitchFamily="18" charset="0"/>
                          <a:cs typeface="Times New Roman" panose="02020603050405020304" pitchFamily="18" charset="0"/>
                        </a:rPr>
                        <a:t> ở </a:t>
                      </a:r>
                      <a:r>
                        <a:rPr lang="en-US" sz="1800" b="0" i="0" baseline="0" dirty="0" err="1">
                          <a:solidFill>
                            <a:schemeClr val="tx1"/>
                          </a:solidFill>
                          <a:effectLst/>
                          <a:latin typeface="Times New Roman" panose="02020603050405020304" pitchFamily="18" charset="0"/>
                          <a:cs typeface="Times New Roman" panose="02020603050405020304" pitchFamily="18" charset="0"/>
                        </a:rPr>
                        <a:t>Pari</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năm</a:t>
                      </a:r>
                      <a:r>
                        <a:rPr lang="en-US" sz="1800" b="0" i="0" baseline="0" dirty="0">
                          <a:solidFill>
                            <a:schemeClr val="tx1"/>
                          </a:solidFill>
                          <a:effectLst/>
                          <a:latin typeface="Times New Roman" panose="02020603050405020304" pitchFamily="18" charset="0"/>
                          <a:cs typeface="Times New Roman" panose="02020603050405020304" pitchFamily="18" charset="0"/>
                        </a:rPr>
                        <a:t> 1987, </a:t>
                      </a:r>
                      <a:r>
                        <a:rPr lang="en-US" sz="1800" b="0" i="0" baseline="0" dirty="0" err="1">
                          <a:solidFill>
                            <a:schemeClr val="tx1"/>
                          </a:solidFill>
                          <a:effectLst/>
                          <a:latin typeface="Times New Roman" panose="02020603050405020304" pitchFamily="18" charset="0"/>
                          <a:cs typeface="Times New Roman" panose="02020603050405020304" pitchFamily="18" charset="0"/>
                        </a:rPr>
                        <a:t>cũng</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đánh</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giá</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cao</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tài</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năng</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của</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nhà</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thơ</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bằng</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những</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lời</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nồng</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nhiệt</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Là</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nữ</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thi</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sĩ</a:t>
                      </a:r>
                      <a:r>
                        <a:rPr lang="en-US" sz="1800" b="0" i="0" baseline="0" dirty="0">
                          <a:solidFill>
                            <a:schemeClr val="tx1"/>
                          </a:solidFill>
                          <a:effectLst/>
                          <a:latin typeface="Times New Roman" panose="02020603050405020304" pitchFamily="18" charset="0"/>
                          <a:cs typeface="Times New Roman" panose="02020603050405020304" pitchFamily="18" charset="0"/>
                        </a:rPr>
                        <a:t> hay </a:t>
                      </a:r>
                      <a:r>
                        <a:rPr lang="en-US" sz="1800" b="0" i="0" baseline="0" dirty="0" err="1">
                          <a:solidFill>
                            <a:schemeClr val="tx1"/>
                          </a:solidFill>
                          <a:effectLst/>
                          <a:latin typeface="Times New Roman" panose="02020603050405020304" pitchFamily="18" charset="0"/>
                          <a:cs typeface="Times New Roman" panose="02020603050405020304" pitchFamily="18" charset="0"/>
                        </a:rPr>
                        <a:t>nữ</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nhạc</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sĩ</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tôi</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không</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biết</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nữa</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có</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điều</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nàng</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đã</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vĩnh</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viễn</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đổi</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thay</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vẻ</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đẹp</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những</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tiếng</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kêu</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thương</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của</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tâm</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hồn</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thoát</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ra</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trong</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bí</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mật</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những</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đêm</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tối</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hoặc</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những</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nơi</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cô</a:t>
                      </a:r>
                      <a:r>
                        <a:rPr lang="en-US" sz="1800" b="0" i="0" baseline="0" dirty="0">
                          <a:solidFill>
                            <a:schemeClr val="tx1"/>
                          </a:solidFill>
                          <a:effectLst/>
                          <a:latin typeface="Times New Roman" panose="02020603050405020304" pitchFamily="18" charset="0"/>
                          <a:cs typeface="Times New Roman" panose="02020603050405020304" pitchFamily="18" charset="0"/>
                        </a:rPr>
                        <a:t> </a:t>
                      </a:r>
                      <a:r>
                        <a:rPr lang="en-US" sz="1800" b="0" i="0" baseline="0" dirty="0" err="1">
                          <a:solidFill>
                            <a:schemeClr val="tx1"/>
                          </a:solidFill>
                          <a:effectLst/>
                          <a:latin typeface="Times New Roman" panose="02020603050405020304" pitchFamily="18" charset="0"/>
                          <a:cs typeface="Times New Roman" panose="02020603050405020304" pitchFamily="18" charset="0"/>
                        </a:rPr>
                        <a:t>tịch</a:t>
                      </a:r>
                      <a:r>
                        <a:rPr lang="en-US" sz="1800" b="0" i="0" baseline="0" dirty="0">
                          <a:solidFill>
                            <a:schemeClr val="tx1"/>
                          </a:solidFill>
                          <a:effectLst/>
                          <a:latin typeface="Times New Roman" panose="02020603050405020304" pitchFamily="18" charset="0"/>
                          <a:cs typeface="Times New Roman" panose="02020603050405020304" pitchFamily="18" charset="0"/>
                        </a:rPr>
                        <a:t>”</a:t>
                      </a:r>
                      <a:endParaRPr lang="en-US" sz="1800" b="0" i="0" dirty="0">
                        <a:solidFill>
                          <a:schemeClr val="tx1"/>
                        </a:solidFill>
                        <a:effectLst/>
                        <a:latin typeface="Times New Roman" panose="02020603050405020304" pitchFamily="18" charset="0"/>
                        <a:cs typeface="Times New Roman" panose="02020603050405020304" pitchFamily="18" charset="0"/>
                      </a:endParaRPr>
                    </a:p>
                    <a:p>
                      <a:pPr marL="0" marR="0" algn="r">
                        <a:lnSpc>
                          <a:spcPct val="107000"/>
                        </a:lnSpc>
                        <a:spcBef>
                          <a:spcPts val="0"/>
                        </a:spcBef>
                        <a:spcAft>
                          <a:spcPts val="0"/>
                        </a:spcAft>
                      </a:pPr>
                      <a:r>
                        <a:rPr lang="en-US" sz="1400" b="0" i="0" dirty="0">
                          <a:solidFill>
                            <a:schemeClr val="tx1"/>
                          </a:solidFill>
                          <a:effectLst/>
                          <a:latin typeface="Times New Roman" panose="02020603050405020304" pitchFamily="18" charset="0"/>
                          <a:cs typeface="Times New Roman" panose="02020603050405020304" pitchFamily="18" charset="0"/>
                        </a:rPr>
                        <a:t>(Theo </a:t>
                      </a:r>
                      <a:r>
                        <a:rPr lang="en-US" sz="1400" b="0" i="0" dirty="0" err="1">
                          <a:solidFill>
                            <a:schemeClr val="tx1"/>
                          </a:solidFill>
                          <a:effectLst/>
                          <a:latin typeface="Times New Roman" panose="02020603050405020304" pitchFamily="18" charset="0"/>
                          <a:cs typeface="Times New Roman" panose="02020603050405020304" pitchFamily="18" charset="0"/>
                        </a:rPr>
                        <a:t>Lưu</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Khánh</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Thơ</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Kì</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nữ</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Hồ</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Xuân</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Hương</a:t>
                      </a:r>
                      <a:r>
                        <a:rPr lang="en-US" sz="1400" b="0" i="0" baseline="0" dirty="0">
                          <a:solidFill>
                            <a:schemeClr val="tx1"/>
                          </a:solidFill>
                          <a:effectLst/>
                          <a:latin typeface="Times New Roman" panose="02020603050405020304" pitchFamily="18" charset="0"/>
                          <a:cs typeface="Times New Roman" panose="02020603050405020304" pitchFamily="18" charset="0"/>
                        </a:rPr>
                        <a:t> – </a:t>
                      </a:r>
                      <a:r>
                        <a:rPr lang="en-US" sz="1400" b="0" i="0" baseline="0" dirty="0" err="1">
                          <a:solidFill>
                            <a:schemeClr val="tx1"/>
                          </a:solidFill>
                          <a:effectLst/>
                          <a:latin typeface="Times New Roman" panose="02020603050405020304" pitchFamily="18" charset="0"/>
                          <a:cs typeface="Times New Roman" panose="02020603050405020304" pitchFamily="18" charset="0"/>
                        </a:rPr>
                        <a:t>Đời</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và</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thơ</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a:solidFill>
                            <a:schemeClr val="tx1"/>
                          </a:solidFill>
                          <a:effectLst/>
                          <a:latin typeface="Times New Roman" panose="02020603050405020304" pitchFamily="18" charset="0"/>
                          <a:cs typeface="Times New Roman" panose="02020603050405020304" pitchFamily="18" charset="0"/>
                          <a:hlinkClick r:id="rId2"/>
                        </a:rPr>
                        <a:t>https://ct.qdnd.vn/</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ngày</a:t>
                      </a:r>
                      <a:r>
                        <a:rPr lang="en-US" sz="1400" b="0" i="0" baseline="0" dirty="0">
                          <a:solidFill>
                            <a:schemeClr val="tx1"/>
                          </a:solidFill>
                          <a:effectLst/>
                          <a:latin typeface="Times New Roman" panose="02020603050405020304" pitchFamily="18" charset="0"/>
                          <a:cs typeface="Times New Roman" panose="02020603050405020304" pitchFamily="18" charset="0"/>
                        </a:rPr>
                        <a:t> 24/12/2021</a:t>
                      </a:r>
                      <a:r>
                        <a:rPr lang="en-US" sz="1400" b="0" i="0" dirty="0">
                          <a:solidFill>
                            <a:schemeClr val="tx1"/>
                          </a:solidFill>
                          <a:effectLst/>
                          <a:latin typeface="Times New Roman" panose="02020603050405020304" pitchFamily="18" charset="0"/>
                          <a:cs typeface="Times New Roman" panose="02020603050405020304" pitchFamily="18" charset="0"/>
                        </a:rPr>
                        <a:t>)</a:t>
                      </a: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6852168"/>
                  </a:ext>
                </a:extLst>
              </a:tr>
            </a:tbl>
          </a:graphicData>
        </a:graphic>
      </p:graphicFrame>
    </p:spTree>
    <p:extLst>
      <p:ext uri="{BB962C8B-B14F-4D97-AF65-F5344CB8AC3E}">
        <p14:creationId xmlns:p14="http://schemas.microsoft.com/office/powerpoint/2010/main" val="1686867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Bảng 2">
            <a:extLst>
              <a:ext uri="{FF2B5EF4-FFF2-40B4-BE49-F238E27FC236}">
                <a16:creationId xmlns:a16="http://schemas.microsoft.com/office/drawing/2014/main" id="{8A3E13AB-D199-AB6C-14A6-26AD3CB41F23}"/>
              </a:ext>
            </a:extLst>
          </p:cNvPr>
          <p:cNvGraphicFramePr>
            <a:graphicFrameLocks noGrp="1"/>
          </p:cNvGraphicFramePr>
          <p:nvPr>
            <p:extLst>
              <p:ext uri="{D42A27DB-BD31-4B8C-83A1-F6EECF244321}">
                <p14:modId xmlns:p14="http://schemas.microsoft.com/office/powerpoint/2010/main" val="3544694369"/>
              </p:ext>
            </p:extLst>
          </p:nvPr>
        </p:nvGraphicFramePr>
        <p:xfrm>
          <a:off x="130630" y="72295"/>
          <a:ext cx="11726090" cy="6721511"/>
        </p:xfrm>
        <a:graphic>
          <a:graphicData uri="http://schemas.openxmlformats.org/drawingml/2006/table">
            <a:tbl>
              <a:tblPr firstRow="1" firstCol="1" lastRow="1" lastCol="1" bandRow="1" bandCol="1">
                <a:tableStyleId>{9DCAF9ED-07DC-4A11-8D7F-57B35C25682E}</a:tableStyleId>
              </a:tblPr>
              <a:tblGrid>
                <a:gridCol w="781740">
                  <a:extLst>
                    <a:ext uri="{9D8B030D-6E8A-4147-A177-3AD203B41FA5}">
                      <a16:colId xmlns:a16="http://schemas.microsoft.com/office/drawing/2014/main" val="1840563523"/>
                    </a:ext>
                  </a:extLst>
                </a:gridCol>
                <a:gridCol w="6272201">
                  <a:extLst>
                    <a:ext uri="{9D8B030D-6E8A-4147-A177-3AD203B41FA5}">
                      <a16:colId xmlns:a16="http://schemas.microsoft.com/office/drawing/2014/main" val="2853903055"/>
                    </a:ext>
                  </a:extLst>
                </a:gridCol>
                <a:gridCol w="4672149">
                  <a:extLst>
                    <a:ext uri="{9D8B030D-6E8A-4147-A177-3AD203B41FA5}">
                      <a16:colId xmlns:a16="http://schemas.microsoft.com/office/drawing/2014/main" val="454691359"/>
                    </a:ext>
                  </a:extLst>
                </a:gridCol>
              </a:tblGrid>
              <a:tr h="324712">
                <a:tc gridSpan="3">
                  <a:txBody>
                    <a:bodyPr/>
                    <a:lstStyle/>
                    <a:p>
                      <a:pPr marL="705485" marR="701040" algn="ctr">
                        <a:lnSpc>
                          <a:spcPct val="107000"/>
                        </a:lnSpc>
                        <a:spcBef>
                          <a:spcPts val="40"/>
                        </a:spcBef>
                        <a:spcAft>
                          <a:spcPts val="0"/>
                        </a:spcAft>
                      </a:pP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14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aseline="0"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1400" baseline="0" dirty="0">
                          <a:effectLst/>
                          <a:latin typeface="Times New Roman" panose="02020603050405020304" pitchFamily="18" charset="0"/>
                          <a:ea typeface="Calibri" panose="020F0502020204030204" pitchFamily="34" charset="0"/>
                          <a:cs typeface="Times New Roman" panose="02020603050405020304" pitchFamily="18" charset="0"/>
                        </a:rPr>
                        <a:t> 1</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13402466"/>
                  </a:ext>
                </a:extLst>
              </a:tr>
              <a:tr h="439016">
                <a:tc>
                  <a:txBody>
                    <a:bodyPr/>
                    <a:lstStyle/>
                    <a:p>
                      <a:pPr marL="0" marR="47625" indent="38100" algn="ctr">
                        <a:lnSpc>
                          <a:spcPts val="1375"/>
                        </a:lnSpc>
                        <a:spcBef>
                          <a:spcPts val="0"/>
                        </a:spcBef>
                        <a:spcAft>
                          <a:spcPts val="0"/>
                        </a:spcAft>
                      </a:pPr>
                      <a:r>
                        <a:rPr lang="vi-VN" sz="1400">
                          <a:effectLst/>
                          <a:latin typeface="Times New Roman" panose="02020603050405020304" pitchFamily="18" charset="0"/>
                          <a:cs typeface="Times New Roman" panose="02020603050405020304" pitchFamily="18" charset="0"/>
                        </a:rPr>
                        <a:t>Ví dụ</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3525" marR="259080" algn="ctr">
                        <a:lnSpc>
                          <a:spcPts val="1375"/>
                        </a:lnSpc>
                        <a:spcBef>
                          <a:spcPts val="0"/>
                        </a:spcBef>
                        <a:spcAft>
                          <a:spcPts val="0"/>
                        </a:spcAft>
                      </a:pPr>
                      <a:r>
                        <a:rPr lang="vi-VN" sz="1400" dirty="0">
                          <a:effectLst/>
                          <a:latin typeface="Times New Roman" panose="02020603050405020304" pitchFamily="18" charset="0"/>
                          <a:cs typeface="Times New Roman" panose="02020603050405020304" pitchFamily="18" charset="0"/>
                        </a:rPr>
                        <a:t>Nội dung</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err="1">
                          <a:effectLst/>
                          <a:latin typeface="Times New Roman" panose="02020603050405020304" pitchFamily="18" charset="0"/>
                          <a:cs typeface="Times New Roman" panose="02020603050405020304" pitchFamily="18" charset="0"/>
                        </a:rPr>
                        <a:t>Phần</a:t>
                      </a:r>
                      <a:r>
                        <a:rPr lang="en-US" sz="1400" baseline="0" dirty="0">
                          <a:effectLst/>
                          <a:latin typeface="Times New Roman" panose="02020603050405020304" pitchFamily="18" charset="0"/>
                          <a:cs typeface="Times New Roman" panose="02020603050405020304" pitchFamily="18" charset="0"/>
                        </a:rPr>
                        <a:t> </a:t>
                      </a:r>
                      <a:r>
                        <a:rPr lang="en-US" sz="1400" baseline="0" dirty="0" err="1">
                          <a:effectLst/>
                          <a:latin typeface="Times New Roman" panose="02020603050405020304" pitchFamily="18" charset="0"/>
                          <a:cs typeface="Times New Roman" panose="02020603050405020304" pitchFamily="18" charset="0"/>
                        </a:rPr>
                        <a:t>trích</a:t>
                      </a:r>
                      <a:r>
                        <a:rPr lang="en-US" sz="1400" baseline="0" dirty="0">
                          <a:effectLst/>
                          <a:latin typeface="Times New Roman" panose="02020603050405020304" pitchFamily="18" charset="0"/>
                          <a:cs typeface="Times New Roman" panose="02020603050405020304" pitchFamily="18" charset="0"/>
                        </a:rPr>
                        <a:t> </a:t>
                      </a:r>
                      <a:r>
                        <a:rPr lang="en-US" sz="1400" baseline="0" dirty="0" err="1">
                          <a:effectLst/>
                          <a:latin typeface="Times New Roman" panose="02020603050405020304" pitchFamily="18" charset="0"/>
                          <a:cs typeface="Times New Roman" panose="02020603050405020304" pitchFamily="18" charset="0"/>
                        </a:rPr>
                        <a:t>dẫn</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9627585"/>
                  </a:ext>
                </a:extLst>
              </a:tr>
              <a:tr h="1750423">
                <a:tc>
                  <a:txBody>
                    <a:bodyPr/>
                    <a:lstStyle/>
                    <a:p>
                      <a:pPr marL="262255" marR="259715" algn="ctr">
                        <a:lnSpc>
                          <a:spcPts val="1375"/>
                        </a:lnSpc>
                        <a:spcBef>
                          <a:spcPts val="0"/>
                        </a:spcBef>
                        <a:spcAft>
                          <a:spcPts val="0"/>
                        </a:spcAft>
                      </a:pPr>
                      <a:r>
                        <a:rPr lang="en-US" sz="1400" dirty="0">
                          <a:effectLst/>
                          <a:latin typeface="Times New Roman" panose="02020603050405020304" pitchFamily="18" charset="0"/>
                          <a:ea typeface="+mn-ea"/>
                          <a:cs typeface="Times New Roman" panose="02020603050405020304" pitchFamily="18" charset="0"/>
                        </a:rPr>
                        <a:t>a</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 marR="259715" algn="just">
                        <a:lnSpc>
                          <a:spcPct val="107000"/>
                        </a:lnSpc>
                        <a:spcBef>
                          <a:spcPts val="0"/>
                        </a:spcBef>
                        <a:spcAft>
                          <a:spcPts val="0"/>
                        </a:spcAft>
                      </a:pPr>
                      <a:r>
                        <a:rPr lang="vi-VN"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Tôi</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được</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biết</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những</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chiến</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công</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chóng</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giặc</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cứu</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nước</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của</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người</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anh</a:t>
                      </a:r>
                      <a:r>
                        <a:rPr lang="en-US" sz="1400" b="0" i="0" baseline="0" dirty="0">
                          <a:solidFill>
                            <a:schemeClr val="tx1"/>
                          </a:solidFill>
                          <a:effectLst/>
                          <a:latin typeface="Times New Roman" panose="02020603050405020304" pitchFamily="18" charset="0"/>
                          <a:cs typeface="Times New Roman" panose="02020603050405020304" pitchFamily="18" charset="0"/>
                        </a:rPr>
                        <a:t> hung </a:t>
                      </a:r>
                      <a:r>
                        <a:rPr lang="en-US" sz="1400" b="0" i="0" baseline="0" dirty="0" err="1">
                          <a:solidFill>
                            <a:schemeClr val="tx1"/>
                          </a:solidFill>
                          <a:effectLst/>
                          <a:latin typeface="Times New Roman" panose="02020603050405020304" pitchFamily="18" charset="0"/>
                          <a:cs typeface="Times New Roman" panose="02020603050405020304" pitchFamily="18" charset="0"/>
                        </a:rPr>
                        <a:t>Nguyễn</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Trung</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Trực</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và</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nghĩa</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quân</a:t>
                      </a:r>
                      <a:r>
                        <a:rPr lang="en-US" sz="1400" b="0" i="0" baseline="0" dirty="0">
                          <a:solidFill>
                            <a:schemeClr val="tx1"/>
                          </a:solidFill>
                          <a:effectLst/>
                          <a:latin typeface="Times New Roman" panose="02020603050405020304" pitchFamily="18" charset="0"/>
                          <a:cs typeface="Times New Roman" panose="02020603050405020304" pitchFamily="18" charset="0"/>
                        </a:rPr>
                        <a:t> qua </a:t>
                      </a:r>
                      <a:r>
                        <a:rPr lang="en-US" sz="1400" b="0" i="0" baseline="0" dirty="0" err="1">
                          <a:solidFill>
                            <a:schemeClr val="tx1"/>
                          </a:solidFill>
                          <a:effectLst/>
                          <a:latin typeface="Times New Roman" panose="02020603050405020304" pitchFamily="18" charset="0"/>
                          <a:cs typeface="Times New Roman" panose="02020603050405020304" pitchFamily="18" charset="0"/>
                        </a:rPr>
                        <a:t>lời</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kể</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của</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cô</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giáo</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dạy</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Lịch</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sử</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Câu</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nói</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nổi</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tiếng</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của</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ông</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khi</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bị</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giặc</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nắt</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và</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hành</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quyết</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Bao</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giờ</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người</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Tây</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nhổ</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hết</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cỏ</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nước</a:t>
                      </a:r>
                      <a:r>
                        <a:rPr lang="en-US" sz="1400" b="0" i="0" baseline="0" dirty="0">
                          <a:solidFill>
                            <a:schemeClr val="tx1"/>
                          </a:solidFill>
                          <a:effectLst/>
                          <a:latin typeface="Times New Roman" panose="02020603050405020304" pitchFamily="18" charset="0"/>
                          <a:cs typeface="Times New Roman" panose="02020603050405020304" pitchFamily="18" charset="0"/>
                        </a:rPr>
                        <a:t> Nam </a:t>
                      </a:r>
                      <a:r>
                        <a:rPr lang="en-US" sz="1400" b="0" i="0" baseline="0" dirty="0" err="1">
                          <a:solidFill>
                            <a:schemeClr val="tx1"/>
                          </a:solidFill>
                          <a:effectLst/>
                          <a:latin typeface="Times New Roman" panose="02020603050405020304" pitchFamily="18" charset="0"/>
                          <a:cs typeface="Times New Roman" panose="02020603050405020304" pitchFamily="18" charset="0"/>
                        </a:rPr>
                        <a:t>thì</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mới</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hết</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người</a:t>
                      </a:r>
                      <a:r>
                        <a:rPr lang="en-US" sz="1400" b="0" i="0" baseline="0" dirty="0">
                          <a:solidFill>
                            <a:schemeClr val="tx1"/>
                          </a:solidFill>
                          <a:effectLst/>
                          <a:latin typeface="Times New Roman" panose="02020603050405020304" pitchFamily="18" charset="0"/>
                          <a:cs typeface="Times New Roman" panose="02020603050405020304" pitchFamily="18" charset="0"/>
                        </a:rPr>
                        <a:t> Nam </a:t>
                      </a:r>
                      <a:r>
                        <a:rPr lang="en-US" sz="1400" b="0" i="0" baseline="0" dirty="0" err="1">
                          <a:solidFill>
                            <a:schemeClr val="tx1"/>
                          </a:solidFill>
                          <a:effectLst/>
                          <a:latin typeface="Times New Roman" panose="02020603050405020304" pitchFamily="18" charset="0"/>
                          <a:cs typeface="Times New Roman" panose="02020603050405020304" pitchFamily="18" charset="0"/>
                        </a:rPr>
                        <a:t>đánh</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Tây</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khiến</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tôi</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rất</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háo</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hức</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chờ</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đợi</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chuyến</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đi</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này</a:t>
                      </a:r>
                      <a:r>
                        <a:rPr lang="en-US" sz="1400" b="0" i="0" baseline="0" dirty="0">
                          <a:solidFill>
                            <a:schemeClr val="tx1"/>
                          </a:solidFill>
                          <a:effectLst/>
                          <a:latin typeface="Times New Roman" panose="02020603050405020304" pitchFamily="18" charset="0"/>
                          <a:cs typeface="Times New Roman" panose="02020603050405020304" pitchFamily="18" charset="0"/>
                        </a:rPr>
                        <a:t>.</a:t>
                      </a:r>
                      <a:endParaRPr lang="en-US" sz="1400" b="0" i="0" dirty="0">
                        <a:solidFill>
                          <a:schemeClr val="tx1"/>
                        </a:solidFill>
                        <a:effectLst/>
                        <a:latin typeface="Times New Roman" panose="02020603050405020304" pitchFamily="18" charset="0"/>
                        <a:cs typeface="Times New Roman" panose="02020603050405020304" pitchFamily="18" charset="0"/>
                      </a:endParaRPr>
                    </a:p>
                    <a:p>
                      <a:pPr marL="262255" marR="259715" algn="r">
                        <a:lnSpc>
                          <a:spcPct val="107000"/>
                        </a:lnSpc>
                        <a:spcBef>
                          <a:spcPts val="0"/>
                        </a:spcBef>
                        <a:spcAft>
                          <a:spcPts val="0"/>
                        </a:spcAft>
                      </a:pPr>
                      <a:r>
                        <a:rPr lang="vi-VN" sz="1400" b="0" i="0" dirty="0">
                          <a:solidFill>
                            <a:schemeClr val="tx1"/>
                          </a:solidFill>
                          <a:effectLst/>
                          <a:latin typeface="Times New Roman" panose="02020603050405020304" pitchFamily="18" charset="0"/>
                          <a:cs typeface="Times New Roman" panose="02020603050405020304" pitchFamily="18" charset="0"/>
                        </a:rPr>
                        <a:t>(</a:t>
                      </a:r>
                      <a:r>
                        <a:rPr lang="en-US" sz="1400" b="0" i="0" dirty="0" err="1">
                          <a:solidFill>
                            <a:schemeClr val="tx1"/>
                          </a:solidFill>
                          <a:effectLst/>
                          <a:latin typeface="Times New Roman" panose="02020603050405020304" pitchFamily="18" charset="0"/>
                          <a:cs typeface="Times New Roman" panose="02020603050405020304" pitchFamily="18" charset="0"/>
                        </a:rPr>
                        <a:t>Nhóm</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biên</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soạn</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Thăm</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đền</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thờ</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Nguyễn</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Trung</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Trực</a:t>
                      </a:r>
                      <a:r>
                        <a:rPr lang="en-US" sz="1400" b="0" i="0" baseline="0" dirty="0">
                          <a:solidFill>
                            <a:schemeClr val="tx1"/>
                          </a:solidFill>
                          <a:effectLst/>
                          <a:latin typeface="Times New Roman" panose="02020603050405020304" pitchFamily="18" charset="0"/>
                          <a:cs typeface="Times New Roman" panose="02020603050405020304" pitchFamily="18" charset="0"/>
                        </a:rPr>
                        <a:t> ở </a:t>
                      </a:r>
                      <a:r>
                        <a:rPr lang="en-US" sz="1400" b="0" i="0" baseline="0" dirty="0" err="1">
                          <a:solidFill>
                            <a:schemeClr val="tx1"/>
                          </a:solidFill>
                          <a:effectLst/>
                          <a:latin typeface="Times New Roman" panose="02020603050405020304" pitchFamily="18" charset="0"/>
                          <a:cs typeface="Times New Roman" panose="02020603050405020304" pitchFamily="18" charset="0"/>
                        </a:rPr>
                        <a:t>Kiên</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Giang</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Ngữ</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văn</a:t>
                      </a:r>
                      <a:r>
                        <a:rPr lang="en-US" sz="1400" b="0" i="0" baseline="0" dirty="0">
                          <a:solidFill>
                            <a:schemeClr val="tx1"/>
                          </a:solidFill>
                          <a:effectLst/>
                          <a:latin typeface="Times New Roman" panose="02020603050405020304" pitchFamily="18" charset="0"/>
                          <a:cs typeface="Times New Roman" panose="02020603050405020304" pitchFamily="18" charset="0"/>
                        </a:rPr>
                        <a:t> 7, </a:t>
                      </a:r>
                      <a:r>
                        <a:rPr lang="en-US" sz="1400" b="0" i="0" baseline="0" dirty="0" err="1">
                          <a:solidFill>
                            <a:schemeClr val="tx1"/>
                          </a:solidFill>
                          <a:effectLst/>
                          <a:latin typeface="Times New Roman" panose="02020603050405020304" pitchFamily="18" charset="0"/>
                          <a:cs typeface="Times New Roman" panose="02020603050405020304" pitchFamily="18" charset="0"/>
                        </a:rPr>
                        <a:t>tập</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một</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bộ</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chân</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trời</a:t>
                      </a:r>
                      <a:r>
                        <a:rPr lang="en-US" sz="1400" b="0" i="0" baseline="0" dirty="0">
                          <a:solidFill>
                            <a:schemeClr val="tx1"/>
                          </a:solidFill>
                          <a:effectLst/>
                          <a:latin typeface="Times New Roman" panose="02020603050405020304" pitchFamily="18" charset="0"/>
                          <a:cs typeface="Times New Roman" panose="02020603050405020304" pitchFamily="18" charset="0"/>
                        </a:rPr>
                        <a:t> sang </a:t>
                      </a:r>
                      <a:r>
                        <a:rPr lang="en-US" sz="1400" b="0" i="0" baseline="0" dirty="0" err="1">
                          <a:solidFill>
                            <a:schemeClr val="tx1"/>
                          </a:solidFill>
                          <a:effectLst/>
                          <a:latin typeface="Times New Roman" panose="02020603050405020304" pitchFamily="18" charset="0"/>
                          <a:cs typeface="Times New Roman" panose="02020603050405020304" pitchFamily="18" charset="0"/>
                        </a:rPr>
                        <a:t>tạo</a:t>
                      </a:r>
                      <a:r>
                        <a:rPr lang="en-US" sz="1400" b="0" i="0" baseline="0" dirty="0">
                          <a:solidFill>
                            <a:schemeClr val="tx1"/>
                          </a:solidFill>
                          <a:effectLst/>
                          <a:latin typeface="Times New Roman" panose="02020603050405020304" pitchFamily="18" charset="0"/>
                          <a:cs typeface="Times New Roman" panose="02020603050405020304" pitchFamily="18" charset="0"/>
                        </a:rPr>
                        <a:t>)</a:t>
                      </a:r>
                      <a:r>
                        <a:rPr lang="vi-VN" sz="1400" b="0" i="0" dirty="0">
                          <a:solidFill>
                            <a:schemeClr val="tx1"/>
                          </a:solidFill>
                          <a:effectLst/>
                          <a:latin typeface="Times New Roman" panose="02020603050405020304" pitchFamily="18" charset="0"/>
                          <a:cs typeface="Times New Roman" panose="02020603050405020304" pitchFamily="18" charset="0"/>
                        </a:rPr>
                        <a:t> </a:t>
                      </a:r>
                      <a:endParaRPr lang="en-US" sz="1400" b="0"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9195887"/>
                  </a:ext>
                </a:extLst>
              </a:tr>
              <a:tr h="1490826">
                <a:tc>
                  <a:txBody>
                    <a:bodyPr/>
                    <a:lstStyle/>
                    <a:p>
                      <a:pPr marL="262255" marR="259715" algn="ctr">
                        <a:lnSpc>
                          <a:spcPts val="1375"/>
                        </a:lnSpc>
                        <a:spcBef>
                          <a:spcPts val="0"/>
                        </a:spcBef>
                        <a:spcAft>
                          <a:spcPts val="0"/>
                        </a:spcAft>
                      </a:pPr>
                      <a:r>
                        <a:rPr lang="en-US" sz="1400" dirty="0">
                          <a:effectLst/>
                          <a:latin typeface="Times New Roman" panose="02020603050405020304" pitchFamily="18" charset="0"/>
                          <a:ea typeface="+mn-ea"/>
                          <a:cs typeface="Times New Roman" panose="02020603050405020304" pitchFamily="18" charset="0"/>
                        </a:rPr>
                        <a:t>b</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 marR="259715" indent="57150" algn="just">
                        <a:lnSpc>
                          <a:spcPct val="107000"/>
                        </a:lnSpc>
                        <a:spcBef>
                          <a:spcPts val="0"/>
                        </a:spcBef>
                        <a:spcAft>
                          <a:spcPts val="0"/>
                        </a:spcAft>
                      </a:pPr>
                      <a:r>
                        <a:rPr lang="en-US" sz="1400" b="0" i="0" dirty="0" err="1">
                          <a:solidFill>
                            <a:schemeClr val="tx1"/>
                          </a:solidFill>
                          <a:effectLst/>
                          <a:latin typeface="Times New Roman" panose="02020603050405020304" pitchFamily="18" charset="0"/>
                          <a:cs typeface="Times New Roman" panose="02020603050405020304" pitchFamily="18" charset="0"/>
                        </a:rPr>
                        <a:t>Tài</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nguyên</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rừng</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đang</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bị</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thu</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hẹp</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từng</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ngày</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diện</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tích</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rừng</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tự</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nhiên</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che</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phủ</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giảm</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dần</a:t>
                      </a:r>
                      <a:r>
                        <a:rPr lang="en-US" sz="1400" b="0" i="0" baseline="0" dirty="0">
                          <a:solidFill>
                            <a:schemeClr val="tx1"/>
                          </a:solidFill>
                          <a:effectLst/>
                          <a:latin typeface="Times New Roman" panose="02020603050405020304" pitchFamily="18" charset="0"/>
                          <a:cs typeface="Times New Roman" panose="02020603050405020304" pitchFamily="18" charset="0"/>
                        </a:rPr>
                        <a:t> do </a:t>
                      </a:r>
                      <a:r>
                        <a:rPr lang="en-US" sz="1400" b="0" i="0" baseline="0" dirty="0" err="1">
                          <a:solidFill>
                            <a:schemeClr val="tx1"/>
                          </a:solidFill>
                          <a:effectLst/>
                          <a:latin typeface="Times New Roman" panose="02020603050405020304" pitchFamily="18" charset="0"/>
                          <a:cs typeface="Times New Roman" panose="02020603050405020304" pitchFamily="18" charset="0"/>
                        </a:rPr>
                        <a:t>khai</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thác</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trái</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phép</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đất</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rừng</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bị</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chyển</a:t>
                      </a:r>
                      <a:r>
                        <a:rPr lang="en-US" sz="1400" b="0" i="0" baseline="0" dirty="0">
                          <a:solidFill>
                            <a:schemeClr val="tx1"/>
                          </a:solidFill>
                          <a:effectLst/>
                          <a:latin typeface="Times New Roman" panose="02020603050405020304" pitchFamily="18" charset="0"/>
                          <a:cs typeface="Times New Roman" panose="02020603050405020304" pitchFamily="18" charset="0"/>
                        </a:rPr>
                        <a:t> qua </a:t>
                      </a:r>
                      <a:r>
                        <a:rPr lang="en-US" sz="1400" b="0" i="0" baseline="0" dirty="0" err="1">
                          <a:solidFill>
                            <a:schemeClr val="tx1"/>
                          </a:solidFill>
                          <a:effectLst/>
                          <a:latin typeface="Times New Roman" panose="02020603050405020304" pitchFamily="18" charset="0"/>
                          <a:cs typeface="Times New Roman" panose="02020603050405020304" pitchFamily="18" charset="0"/>
                        </a:rPr>
                        <a:t>đất</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nông</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công</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nghiệp</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các</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loài</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sinh</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vật</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quý</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hiếm</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đưng</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trước</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nguy</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cơ</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tuyệt</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chủng</a:t>
                      </a:r>
                      <a:r>
                        <a:rPr lang="en-US" sz="1400" b="0" i="0" baseline="0" dirty="0">
                          <a:solidFill>
                            <a:schemeClr val="tx1"/>
                          </a:solidFill>
                          <a:effectLst/>
                          <a:latin typeface="Times New Roman" panose="02020603050405020304" pitchFamily="18" charset="0"/>
                          <a:cs typeface="Times New Roman" panose="02020603050405020304" pitchFamily="18" charset="0"/>
                        </a:rPr>
                        <a:t>. Theo </a:t>
                      </a:r>
                      <a:r>
                        <a:rPr lang="en-US" sz="1400" b="0" i="0" baseline="0" dirty="0" err="1">
                          <a:solidFill>
                            <a:schemeClr val="tx1"/>
                          </a:solidFill>
                          <a:effectLst/>
                          <a:latin typeface="Times New Roman" panose="02020603050405020304" pitchFamily="18" charset="0"/>
                          <a:cs typeface="Times New Roman" panose="02020603050405020304" pitchFamily="18" charset="0"/>
                        </a:rPr>
                        <a:t>báo</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cáo</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số</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liệu</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năm</a:t>
                      </a:r>
                      <a:r>
                        <a:rPr lang="en-US" sz="1400" b="0" i="0" baseline="0" dirty="0">
                          <a:solidFill>
                            <a:schemeClr val="tx1"/>
                          </a:solidFill>
                          <a:effectLst/>
                          <a:latin typeface="Times New Roman" panose="02020603050405020304" pitchFamily="18" charset="0"/>
                          <a:cs typeface="Times New Roman" panose="02020603050405020304" pitchFamily="18" charset="0"/>
                        </a:rPr>
                        <a:t> 2005 </a:t>
                      </a:r>
                      <a:r>
                        <a:rPr lang="en-US" sz="1400" b="0" i="0" baseline="0" dirty="0" err="1">
                          <a:solidFill>
                            <a:schemeClr val="tx1"/>
                          </a:solidFill>
                          <a:effectLst/>
                          <a:latin typeface="Times New Roman" panose="02020603050405020304" pitchFamily="18" charset="0"/>
                          <a:cs typeface="Times New Roman" panose="02020603050405020304" pitchFamily="18" charset="0"/>
                        </a:rPr>
                        <a:t>củ</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Tổ</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chức</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Lương</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thực</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và</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Nông</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nghiệp</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Liên</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hợp</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quốc</a:t>
                      </a:r>
                      <a:r>
                        <a:rPr lang="en-US" sz="1400" b="0" i="0" baseline="0" dirty="0">
                          <a:solidFill>
                            <a:schemeClr val="tx1"/>
                          </a:solidFill>
                          <a:effectLst/>
                          <a:latin typeface="Times New Roman" panose="02020603050405020304" pitchFamily="18" charset="0"/>
                          <a:cs typeface="Times New Roman" panose="02020603050405020304" pitchFamily="18" charset="0"/>
                        </a:rPr>
                        <a:t> (FAO) </a:t>
                      </a:r>
                      <a:r>
                        <a:rPr lang="en-US" sz="1400" b="0" i="0" baseline="0" dirty="0" err="1">
                          <a:solidFill>
                            <a:schemeClr val="tx1"/>
                          </a:solidFill>
                          <a:effectLst/>
                          <a:latin typeface="Times New Roman" panose="02020603050405020304" pitchFamily="18" charset="0"/>
                          <a:cs typeface="Times New Roman" panose="02020603050405020304" pitchFamily="18" charset="0"/>
                        </a:rPr>
                        <a:t>Việt</a:t>
                      </a:r>
                      <a:r>
                        <a:rPr lang="en-US" sz="1400" b="0" i="0" baseline="0" dirty="0">
                          <a:solidFill>
                            <a:schemeClr val="tx1"/>
                          </a:solidFill>
                          <a:effectLst/>
                          <a:latin typeface="Times New Roman" panose="02020603050405020304" pitchFamily="18" charset="0"/>
                          <a:cs typeface="Times New Roman" panose="02020603050405020304" pitchFamily="18" charset="0"/>
                        </a:rPr>
                        <a:t> Nam </a:t>
                      </a:r>
                      <a:r>
                        <a:rPr lang="en-US" sz="1400" b="0" i="0" baseline="0" dirty="0" err="1">
                          <a:solidFill>
                            <a:schemeClr val="tx1"/>
                          </a:solidFill>
                          <a:effectLst/>
                          <a:latin typeface="Times New Roman" panose="02020603050405020304" pitchFamily="18" charset="0"/>
                          <a:cs typeface="Times New Roman" panose="02020603050405020304" pitchFamily="18" charset="0"/>
                        </a:rPr>
                        <a:t>là</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nước</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phá</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rừng</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nguyên</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sinh</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đứng</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thứ</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hai</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thế</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giới</a:t>
                      </a:r>
                      <a:r>
                        <a:rPr lang="en-US" sz="1400" b="0" i="0" baseline="0" dirty="0">
                          <a:solidFill>
                            <a:schemeClr val="tx1"/>
                          </a:solidFill>
                          <a:effectLst/>
                          <a:latin typeface="Times New Roman" panose="02020603050405020304" pitchFamily="18" charset="0"/>
                          <a:cs typeface="Times New Roman" panose="02020603050405020304" pitchFamily="18" charset="0"/>
                        </a:rPr>
                        <a:t>.</a:t>
                      </a:r>
                      <a:endParaRPr lang="en-US" sz="1400" b="0" i="0" dirty="0">
                        <a:solidFill>
                          <a:schemeClr val="tx1"/>
                        </a:solidFill>
                        <a:effectLst/>
                        <a:latin typeface="Times New Roman" panose="02020603050405020304" pitchFamily="18" charset="0"/>
                        <a:cs typeface="Times New Roman" panose="02020603050405020304" pitchFamily="18" charset="0"/>
                      </a:endParaRPr>
                    </a:p>
                    <a:p>
                      <a:pPr marL="45720" marR="259715" indent="57150" algn="r">
                        <a:lnSpc>
                          <a:spcPct val="107000"/>
                        </a:lnSpc>
                        <a:spcBef>
                          <a:spcPts val="0"/>
                        </a:spcBef>
                        <a:spcAft>
                          <a:spcPts val="0"/>
                        </a:spcAft>
                      </a:pPr>
                      <a:r>
                        <a:rPr lang="en-US" sz="1400" b="0" i="0" dirty="0">
                          <a:solidFill>
                            <a:schemeClr val="tx1"/>
                          </a:solidFill>
                          <a:effectLst/>
                          <a:latin typeface="Times New Roman" panose="02020603050405020304" pitchFamily="18" charset="0"/>
                          <a:cs typeface="Times New Roman" panose="02020603050405020304" pitchFamily="18" charset="0"/>
                        </a:rPr>
                        <a:t> (Theo </a:t>
                      </a:r>
                      <a:r>
                        <a:rPr lang="en-US" sz="1400" b="0" i="0" dirty="0" err="1">
                          <a:solidFill>
                            <a:schemeClr val="tx1"/>
                          </a:solidFill>
                          <a:effectLst/>
                          <a:latin typeface="Times New Roman" panose="02020603050405020304" pitchFamily="18" charset="0"/>
                          <a:cs typeface="Times New Roman" panose="02020603050405020304" pitchFamily="18" charset="0"/>
                        </a:rPr>
                        <a:t>Hồ</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Quang</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Trung</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Hãy</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yêu</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mến</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bảo</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vệ</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thiên</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nhiên</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ngày</a:t>
                      </a:r>
                      <a:r>
                        <a:rPr lang="en-US" sz="1400" b="0" i="0" baseline="0" dirty="0">
                          <a:solidFill>
                            <a:schemeClr val="tx1"/>
                          </a:solidFill>
                          <a:effectLst/>
                          <a:latin typeface="Times New Roman" panose="02020603050405020304" pitchFamily="18" charset="0"/>
                          <a:cs typeface="Times New Roman" panose="02020603050405020304" pitchFamily="18" charset="0"/>
                        </a:rPr>
                        <a:t> 6/6/2010,</a:t>
                      </a:r>
                    </a:p>
                    <a:p>
                      <a:pPr marL="45720" marR="259715" indent="57150" algn="r">
                        <a:lnSpc>
                          <a:spcPct val="107000"/>
                        </a:lnSpc>
                        <a:spcBef>
                          <a:spcPts val="0"/>
                        </a:spcBef>
                        <a:spcAft>
                          <a:spcPts val="0"/>
                        </a:spcAft>
                      </a:pPr>
                      <a:r>
                        <a:rPr lang="en-US" sz="1400" b="0" i="0" baseline="0" dirty="0" err="1">
                          <a:solidFill>
                            <a:schemeClr val="tx1"/>
                          </a:solidFill>
                          <a:effectLst/>
                          <a:latin typeface="Times New Roman" panose="02020603050405020304" pitchFamily="18" charset="0"/>
                          <a:cs typeface="Times New Roman" panose="02020603050405020304" pitchFamily="18" charset="0"/>
                        </a:rPr>
                        <a:t>Ngữ</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văn</a:t>
                      </a:r>
                      <a:r>
                        <a:rPr lang="en-US" sz="1400" b="0" i="0" baseline="0" dirty="0">
                          <a:solidFill>
                            <a:schemeClr val="tx1"/>
                          </a:solidFill>
                          <a:effectLst/>
                          <a:latin typeface="Times New Roman" panose="02020603050405020304" pitchFamily="18" charset="0"/>
                          <a:cs typeface="Times New Roman" panose="02020603050405020304" pitchFamily="18" charset="0"/>
                        </a:rPr>
                        <a:t> 8, </a:t>
                      </a:r>
                      <a:r>
                        <a:rPr lang="en-US" sz="1400" b="0" i="0" baseline="0" dirty="0" err="1">
                          <a:solidFill>
                            <a:schemeClr val="tx1"/>
                          </a:solidFill>
                          <a:effectLst/>
                          <a:latin typeface="Times New Roman" panose="02020603050405020304" pitchFamily="18" charset="0"/>
                          <a:cs typeface="Times New Roman" panose="02020603050405020304" pitchFamily="18" charset="0"/>
                        </a:rPr>
                        <a:t>tập</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một</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bộ</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sách</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Chân</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trời</a:t>
                      </a:r>
                      <a:r>
                        <a:rPr lang="en-US" sz="1400" b="0" i="0" baseline="0" dirty="0">
                          <a:solidFill>
                            <a:schemeClr val="tx1"/>
                          </a:solidFill>
                          <a:effectLst/>
                          <a:latin typeface="Times New Roman" panose="02020603050405020304" pitchFamily="18" charset="0"/>
                          <a:cs typeface="Times New Roman" panose="02020603050405020304" pitchFamily="18" charset="0"/>
                        </a:rPr>
                        <a:t> sang </a:t>
                      </a:r>
                      <a:r>
                        <a:rPr lang="en-US" sz="1400" b="0" i="0" baseline="0" dirty="0" err="1">
                          <a:solidFill>
                            <a:schemeClr val="tx1"/>
                          </a:solidFill>
                          <a:effectLst/>
                          <a:latin typeface="Times New Roman" panose="02020603050405020304" pitchFamily="18" charset="0"/>
                          <a:cs typeface="Times New Roman" panose="02020603050405020304" pitchFamily="18" charset="0"/>
                        </a:rPr>
                        <a:t>tạo</a:t>
                      </a:r>
                      <a:r>
                        <a:rPr lang="en-US" sz="1400" b="0" i="0" dirty="0">
                          <a:solidFill>
                            <a:schemeClr val="tx1"/>
                          </a:solidFill>
                          <a:effectLst/>
                          <a:latin typeface="Times New Roman" panose="02020603050405020304" pitchFamily="18" charset="0"/>
                          <a:cs typeface="Times New Roman" panose="02020603050405020304" pitchFamily="18" charset="0"/>
                        </a:rPr>
                        <a:t>) </a:t>
                      </a:r>
                      <a:endParaRPr lang="en-US" sz="1400" b="0"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just" defTabSz="914400" rtl="0" eaLnBrk="1" fontAlgn="auto" latinLnBrk="0" hangingPunct="1">
                        <a:lnSpc>
                          <a:spcPct val="107000"/>
                        </a:lnSpc>
                        <a:spcBef>
                          <a:spcPts val="0"/>
                        </a:spcBef>
                        <a:spcAft>
                          <a:spcPts val="0"/>
                        </a:spcAft>
                        <a:buClrTx/>
                        <a:buSzTx/>
                        <a:buFontTx/>
                        <a:buNone/>
                        <a:tabLst/>
                        <a:defRPr/>
                      </a:pPr>
                      <a:r>
                        <a:rPr lang="vi-VN"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3048124"/>
                  </a:ext>
                </a:extLst>
              </a:tr>
              <a:tr h="2624686">
                <a:tc>
                  <a:txBody>
                    <a:bodyPr/>
                    <a:lstStyle/>
                    <a:p>
                      <a:pPr marL="262255" marR="259715" algn="ctr">
                        <a:lnSpc>
                          <a:spcPts val="1375"/>
                        </a:lnSpc>
                        <a:spcBef>
                          <a:spcPts val="0"/>
                        </a:spcBef>
                        <a:spcAft>
                          <a:spcPts val="0"/>
                        </a:spcAft>
                      </a:pPr>
                      <a:r>
                        <a:rPr lang="en-US" sz="1400" dirty="0">
                          <a:effectLst/>
                          <a:latin typeface="Times New Roman" panose="02020603050405020304" pitchFamily="18" charset="0"/>
                          <a:ea typeface="+mn-ea"/>
                          <a:cs typeface="Times New Roman" panose="02020603050405020304" pitchFamily="18" charset="0"/>
                        </a:rPr>
                        <a:t>c</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07000"/>
                        </a:lnSpc>
                        <a:spcBef>
                          <a:spcPts val="0"/>
                        </a:spcBef>
                        <a:spcAft>
                          <a:spcPts val="0"/>
                        </a:spcAft>
                      </a:pPr>
                      <a:r>
                        <a:rPr lang="vi-VN"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Năm</a:t>
                      </a:r>
                      <a:r>
                        <a:rPr lang="en-US" sz="1400" b="0" i="0" baseline="0" dirty="0">
                          <a:solidFill>
                            <a:schemeClr val="tx1"/>
                          </a:solidFill>
                          <a:effectLst/>
                          <a:latin typeface="Times New Roman" panose="02020603050405020304" pitchFamily="18" charset="0"/>
                          <a:cs typeface="Times New Roman" panose="02020603050405020304" pitchFamily="18" charset="0"/>
                        </a:rPr>
                        <a:t> 2000, </a:t>
                      </a:r>
                      <a:r>
                        <a:rPr lang="en-US" sz="1400" b="0" i="0" baseline="0" dirty="0" err="1">
                          <a:solidFill>
                            <a:schemeClr val="tx1"/>
                          </a:solidFill>
                          <a:effectLst/>
                          <a:latin typeface="Times New Roman" panose="02020603050405020304" pitchFamily="18" charset="0"/>
                          <a:cs typeface="Times New Roman" panose="02020603050405020304" pitchFamily="18" charset="0"/>
                        </a:rPr>
                        <a:t>khi</a:t>
                      </a:r>
                      <a:r>
                        <a:rPr lang="en-US" sz="1400" b="0" i="0" baseline="0" dirty="0">
                          <a:solidFill>
                            <a:schemeClr val="tx1"/>
                          </a:solidFill>
                          <a:effectLst/>
                          <a:latin typeface="Times New Roman" panose="02020603050405020304" pitchFamily="18" charset="0"/>
                          <a:cs typeface="Times New Roman" panose="02020603050405020304" pitchFamily="18" charset="0"/>
                        </a:rPr>
                        <a:t> sang </a:t>
                      </a:r>
                      <a:r>
                        <a:rPr lang="en-US" sz="1400" b="0" i="0" baseline="0" dirty="0" err="1">
                          <a:solidFill>
                            <a:schemeClr val="tx1"/>
                          </a:solidFill>
                          <a:effectLst/>
                          <a:latin typeface="Times New Roman" panose="02020603050405020304" pitchFamily="18" charset="0"/>
                          <a:cs typeface="Times New Roman" panose="02020603050405020304" pitchFamily="18" charset="0"/>
                        </a:rPr>
                        <a:t>thăm</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Việt</a:t>
                      </a:r>
                      <a:r>
                        <a:rPr lang="en-US" sz="1400" b="0" i="0" baseline="0" dirty="0">
                          <a:solidFill>
                            <a:schemeClr val="tx1"/>
                          </a:solidFill>
                          <a:effectLst/>
                          <a:latin typeface="Times New Roman" panose="02020603050405020304" pitchFamily="18" charset="0"/>
                          <a:cs typeface="Times New Roman" panose="02020603050405020304" pitchFamily="18" charset="0"/>
                        </a:rPr>
                        <a:t> Nam, </a:t>
                      </a:r>
                      <a:r>
                        <a:rPr lang="en-US" sz="1400" b="0" i="0" baseline="0" dirty="0" err="1">
                          <a:solidFill>
                            <a:schemeClr val="tx1"/>
                          </a:solidFill>
                          <a:effectLst/>
                          <a:latin typeface="Times New Roman" panose="02020603050405020304" pitchFamily="18" charset="0"/>
                          <a:cs typeface="Times New Roman" panose="02020603050405020304" pitchFamily="18" charset="0"/>
                        </a:rPr>
                        <a:t>trong</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buổi</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nói</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chuyện</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với</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sinh</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viên</a:t>
                      </a:r>
                      <a:r>
                        <a:rPr lang="en-US" sz="1400" b="0" i="0" baseline="0" dirty="0">
                          <a:solidFill>
                            <a:schemeClr val="tx1"/>
                          </a:solidFill>
                          <a:effectLst/>
                          <a:latin typeface="Times New Roman" panose="02020603050405020304" pitchFamily="18" charset="0"/>
                          <a:cs typeface="Times New Roman" panose="02020603050405020304" pitchFamily="18" charset="0"/>
                        </a:rPr>
                        <a:t> ở </a:t>
                      </a:r>
                      <a:r>
                        <a:rPr lang="en-US" sz="1400" b="0" i="0" baseline="0" dirty="0" err="1">
                          <a:solidFill>
                            <a:schemeClr val="tx1"/>
                          </a:solidFill>
                          <a:effectLst/>
                          <a:latin typeface="Times New Roman" panose="02020603050405020304" pitchFamily="18" charset="0"/>
                          <a:cs typeface="Times New Roman" panose="02020603050405020304" pitchFamily="18" charset="0"/>
                        </a:rPr>
                        <a:t>Hà</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Nội</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Tổng</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thống</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Mỹ</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Biu</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Clin-tơn</a:t>
                      </a:r>
                      <a:r>
                        <a:rPr lang="en-US" sz="1400" b="0" i="0" baseline="0" dirty="0">
                          <a:solidFill>
                            <a:schemeClr val="tx1"/>
                          </a:solidFill>
                          <a:effectLst/>
                          <a:latin typeface="Times New Roman" panose="02020603050405020304" pitchFamily="18" charset="0"/>
                          <a:cs typeface="Times New Roman" panose="02020603050405020304" pitchFamily="18" charset="0"/>
                        </a:rPr>
                        <a:t> (Bill </a:t>
                      </a:r>
                      <a:r>
                        <a:rPr lang="en-US" sz="1400" b="0" i="0" baseline="0" dirty="0" err="1">
                          <a:solidFill>
                            <a:schemeClr val="tx1"/>
                          </a:solidFill>
                          <a:effectLst/>
                          <a:latin typeface="Times New Roman" panose="02020603050405020304" pitchFamily="18" charset="0"/>
                          <a:cs typeface="Times New Roman" panose="02020603050405020304" pitchFamily="18" charset="0"/>
                        </a:rPr>
                        <a:t>Clintơn</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đã</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đọc</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thơ</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Hồ</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Xuân</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Hương</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dịch</a:t>
                      </a:r>
                      <a:r>
                        <a:rPr lang="en-US" sz="1400" b="0" i="0" baseline="0" dirty="0">
                          <a:solidFill>
                            <a:schemeClr val="tx1"/>
                          </a:solidFill>
                          <a:effectLst/>
                          <a:latin typeface="Times New Roman" panose="02020603050405020304" pitchFamily="18" charset="0"/>
                          <a:cs typeface="Times New Roman" panose="02020603050405020304" pitchFamily="18" charset="0"/>
                        </a:rPr>
                        <a:t> sang </a:t>
                      </a:r>
                      <a:r>
                        <a:rPr lang="en-US" sz="1400" b="0" i="0" baseline="0" dirty="0" err="1">
                          <a:solidFill>
                            <a:schemeClr val="tx1"/>
                          </a:solidFill>
                          <a:effectLst/>
                          <a:latin typeface="Times New Roman" panose="02020603050405020304" pitchFamily="18" charset="0"/>
                          <a:cs typeface="Times New Roman" panose="02020603050405020304" pitchFamily="18" charset="0"/>
                        </a:rPr>
                        <a:t>Tiếng</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Anh</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Ông</a:t>
                      </a:r>
                      <a:r>
                        <a:rPr lang="en-US" sz="1400" b="0" i="0" baseline="0" dirty="0">
                          <a:solidFill>
                            <a:schemeClr val="tx1"/>
                          </a:solidFill>
                          <a:effectLst/>
                          <a:latin typeface="Times New Roman" panose="02020603050405020304" pitchFamily="18" charset="0"/>
                          <a:cs typeface="Times New Roman" panose="02020603050405020304" pitchFamily="18" charset="0"/>
                        </a:rPr>
                        <a:t> Hen-</a:t>
                      </a:r>
                      <a:r>
                        <a:rPr lang="en-US" sz="1400" b="0" i="0" baseline="0" dirty="0" err="1">
                          <a:solidFill>
                            <a:schemeClr val="tx1"/>
                          </a:solidFill>
                          <a:effectLst/>
                          <a:latin typeface="Times New Roman" panose="02020603050405020304" pitchFamily="18" charset="0"/>
                          <a:cs typeface="Times New Roman" panose="02020603050405020304" pitchFamily="18" charset="0"/>
                        </a:rPr>
                        <a:t>ri</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Lốp-pơ</a:t>
                      </a:r>
                      <a:r>
                        <a:rPr lang="en-US" sz="1400" b="0" i="0" baseline="0" dirty="0">
                          <a:solidFill>
                            <a:schemeClr val="tx1"/>
                          </a:solidFill>
                          <a:effectLst/>
                          <a:latin typeface="Times New Roman" panose="02020603050405020304" pitchFamily="18" charset="0"/>
                          <a:cs typeface="Times New Roman" panose="02020603050405020304" pitchFamily="18" charset="0"/>
                        </a:rPr>
                        <a:t> (Henri Lopes), </a:t>
                      </a:r>
                      <a:r>
                        <a:rPr lang="en-US" sz="1400" b="0" i="0" baseline="0" dirty="0" err="1">
                          <a:solidFill>
                            <a:schemeClr val="tx1"/>
                          </a:solidFill>
                          <a:effectLst/>
                          <a:latin typeface="Times New Roman" panose="02020603050405020304" pitchFamily="18" charset="0"/>
                          <a:cs typeface="Times New Roman" panose="02020603050405020304" pitchFamily="18" charset="0"/>
                        </a:rPr>
                        <a:t>Phó</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tổng</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giam</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đốc</a:t>
                      </a:r>
                      <a:r>
                        <a:rPr lang="en-US" sz="1400" b="0" i="0" baseline="0" dirty="0">
                          <a:solidFill>
                            <a:schemeClr val="tx1"/>
                          </a:solidFill>
                          <a:effectLst/>
                          <a:latin typeface="Times New Roman" panose="02020603050405020304" pitchFamily="18" charset="0"/>
                          <a:cs typeface="Times New Roman" panose="02020603050405020304" pitchFamily="18" charset="0"/>
                        </a:rPr>
                        <a:t> UNESCO, </a:t>
                      </a:r>
                      <a:r>
                        <a:rPr lang="en-US" sz="1400" b="0" i="0" baseline="0" dirty="0" err="1">
                          <a:solidFill>
                            <a:schemeClr val="tx1"/>
                          </a:solidFill>
                          <a:effectLst/>
                          <a:latin typeface="Times New Roman" panose="02020603050405020304" pitchFamily="18" charset="0"/>
                          <a:cs typeface="Times New Roman" panose="02020603050405020304" pitchFamily="18" charset="0"/>
                        </a:rPr>
                        <a:t>trong</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bài</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tựa</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tập</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thơ</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Hồ</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Xuân</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Hương</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xuất</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bản</a:t>
                      </a:r>
                      <a:r>
                        <a:rPr lang="en-US" sz="1400" b="0" i="0" baseline="0" dirty="0">
                          <a:solidFill>
                            <a:schemeClr val="tx1"/>
                          </a:solidFill>
                          <a:effectLst/>
                          <a:latin typeface="Times New Roman" panose="02020603050405020304" pitchFamily="18" charset="0"/>
                          <a:cs typeface="Times New Roman" panose="02020603050405020304" pitchFamily="18" charset="0"/>
                        </a:rPr>
                        <a:t> ở </a:t>
                      </a:r>
                      <a:r>
                        <a:rPr lang="en-US" sz="1400" b="0" i="0" baseline="0" dirty="0" err="1">
                          <a:solidFill>
                            <a:schemeClr val="tx1"/>
                          </a:solidFill>
                          <a:effectLst/>
                          <a:latin typeface="Times New Roman" panose="02020603050405020304" pitchFamily="18" charset="0"/>
                          <a:cs typeface="Times New Roman" panose="02020603050405020304" pitchFamily="18" charset="0"/>
                        </a:rPr>
                        <a:t>Pari</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năm</a:t>
                      </a:r>
                      <a:r>
                        <a:rPr lang="en-US" sz="1400" b="0" i="0" baseline="0" dirty="0">
                          <a:solidFill>
                            <a:schemeClr val="tx1"/>
                          </a:solidFill>
                          <a:effectLst/>
                          <a:latin typeface="Times New Roman" panose="02020603050405020304" pitchFamily="18" charset="0"/>
                          <a:cs typeface="Times New Roman" panose="02020603050405020304" pitchFamily="18" charset="0"/>
                        </a:rPr>
                        <a:t> 1987, </a:t>
                      </a:r>
                      <a:r>
                        <a:rPr lang="en-US" sz="1400" b="0" i="0" baseline="0" dirty="0" err="1">
                          <a:solidFill>
                            <a:schemeClr val="tx1"/>
                          </a:solidFill>
                          <a:effectLst/>
                          <a:latin typeface="Times New Roman" panose="02020603050405020304" pitchFamily="18" charset="0"/>
                          <a:cs typeface="Times New Roman" panose="02020603050405020304" pitchFamily="18" charset="0"/>
                        </a:rPr>
                        <a:t>cũng</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đánh</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giá</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cao</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tài</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năng</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của</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nhà</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thơ</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bằng</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những</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lời</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nồng</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nhiệt</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Là</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nữ</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thi</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sĩ</a:t>
                      </a:r>
                      <a:r>
                        <a:rPr lang="en-US" sz="1400" b="0" i="0" baseline="0" dirty="0">
                          <a:solidFill>
                            <a:schemeClr val="tx1"/>
                          </a:solidFill>
                          <a:effectLst/>
                          <a:latin typeface="Times New Roman" panose="02020603050405020304" pitchFamily="18" charset="0"/>
                          <a:cs typeface="Times New Roman" panose="02020603050405020304" pitchFamily="18" charset="0"/>
                        </a:rPr>
                        <a:t> hay </a:t>
                      </a:r>
                      <a:r>
                        <a:rPr lang="en-US" sz="1400" b="0" i="0" baseline="0" dirty="0" err="1">
                          <a:solidFill>
                            <a:schemeClr val="tx1"/>
                          </a:solidFill>
                          <a:effectLst/>
                          <a:latin typeface="Times New Roman" panose="02020603050405020304" pitchFamily="18" charset="0"/>
                          <a:cs typeface="Times New Roman" panose="02020603050405020304" pitchFamily="18" charset="0"/>
                        </a:rPr>
                        <a:t>nữ</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nhạc</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sĩ</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tôi</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không</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biết</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nữa</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có</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điều</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nàng</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đã</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vĩnh</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viễn</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đổi</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thay</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vẻ</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đẹp</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những</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tiếng</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kêu</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thương</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của</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tâm</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hồn</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thoát</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ra</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trong</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bí</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mật</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những</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đêm</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tối</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hoặc</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những</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nơi</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cô</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tịch</a:t>
                      </a:r>
                      <a:r>
                        <a:rPr lang="en-US" sz="1400" b="0" i="0" baseline="0" dirty="0">
                          <a:solidFill>
                            <a:schemeClr val="tx1"/>
                          </a:solidFill>
                          <a:effectLst/>
                          <a:latin typeface="Times New Roman" panose="02020603050405020304" pitchFamily="18" charset="0"/>
                          <a:cs typeface="Times New Roman" panose="02020603050405020304" pitchFamily="18" charset="0"/>
                        </a:rPr>
                        <a:t>”</a:t>
                      </a:r>
                      <a:endParaRPr lang="en-US" sz="1400" b="0" i="0" dirty="0">
                        <a:solidFill>
                          <a:schemeClr val="tx1"/>
                        </a:solidFill>
                        <a:effectLst/>
                        <a:latin typeface="Times New Roman" panose="02020603050405020304" pitchFamily="18" charset="0"/>
                        <a:cs typeface="Times New Roman" panose="02020603050405020304" pitchFamily="18" charset="0"/>
                      </a:endParaRPr>
                    </a:p>
                    <a:p>
                      <a:pPr marL="0" marR="0" algn="r">
                        <a:lnSpc>
                          <a:spcPct val="107000"/>
                        </a:lnSpc>
                        <a:spcBef>
                          <a:spcPts val="0"/>
                        </a:spcBef>
                        <a:spcAft>
                          <a:spcPts val="0"/>
                        </a:spcAft>
                      </a:pPr>
                      <a:r>
                        <a:rPr lang="en-US" sz="1400" b="0" i="0" dirty="0">
                          <a:solidFill>
                            <a:schemeClr val="tx1"/>
                          </a:solidFill>
                          <a:effectLst/>
                          <a:latin typeface="Times New Roman" panose="02020603050405020304" pitchFamily="18" charset="0"/>
                          <a:cs typeface="Times New Roman" panose="02020603050405020304" pitchFamily="18" charset="0"/>
                        </a:rPr>
                        <a:t>(Theo </a:t>
                      </a:r>
                      <a:r>
                        <a:rPr lang="en-US" sz="1400" b="0" i="0" dirty="0" err="1">
                          <a:solidFill>
                            <a:schemeClr val="tx1"/>
                          </a:solidFill>
                          <a:effectLst/>
                          <a:latin typeface="Times New Roman" panose="02020603050405020304" pitchFamily="18" charset="0"/>
                          <a:cs typeface="Times New Roman" panose="02020603050405020304" pitchFamily="18" charset="0"/>
                        </a:rPr>
                        <a:t>Lưu</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Khánh</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Thơ</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Kì</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nữ</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Hồ</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Xuân</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Hương</a:t>
                      </a:r>
                      <a:r>
                        <a:rPr lang="en-US" sz="1400" b="0" i="0" baseline="0" dirty="0">
                          <a:solidFill>
                            <a:schemeClr val="tx1"/>
                          </a:solidFill>
                          <a:effectLst/>
                          <a:latin typeface="Times New Roman" panose="02020603050405020304" pitchFamily="18" charset="0"/>
                          <a:cs typeface="Times New Roman" panose="02020603050405020304" pitchFamily="18" charset="0"/>
                        </a:rPr>
                        <a:t> – </a:t>
                      </a:r>
                      <a:r>
                        <a:rPr lang="en-US" sz="1400" b="0" i="0" baseline="0" dirty="0" err="1">
                          <a:solidFill>
                            <a:schemeClr val="tx1"/>
                          </a:solidFill>
                          <a:effectLst/>
                          <a:latin typeface="Times New Roman" panose="02020603050405020304" pitchFamily="18" charset="0"/>
                          <a:cs typeface="Times New Roman" panose="02020603050405020304" pitchFamily="18" charset="0"/>
                        </a:rPr>
                        <a:t>Đời</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và</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thơ</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a:solidFill>
                            <a:schemeClr val="tx1"/>
                          </a:solidFill>
                          <a:effectLst/>
                          <a:latin typeface="Times New Roman" panose="02020603050405020304" pitchFamily="18" charset="0"/>
                          <a:cs typeface="Times New Roman" panose="02020603050405020304" pitchFamily="18" charset="0"/>
                          <a:hlinkClick r:id="rId2"/>
                        </a:rPr>
                        <a:t>https://ct.qdnd.vn/</a:t>
                      </a:r>
                      <a:r>
                        <a:rPr lang="en-US" sz="1400" b="0" i="0" baseline="0" dirty="0">
                          <a:solidFill>
                            <a:schemeClr val="tx1"/>
                          </a:solidFill>
                          <a:effectLst/>
                          <a:latin typeface="Times New Roman" panose="02020603050405020304" pitchFamily="18" charset="0"/>
                          <a:cs typeface="Times New Roman" panose="02020603050405020304" pitchFamily="18" charset="0"/>
                        </a:rPr>
                        <a:t>, </a:t>
                      </a:r>
                      <a:r>
                        <a:rPr lang="en-US" sz="1400" b="0" i="0" baseline="0" dirty="0" err="1">
                          <a:solidFill>
                            <a:schemeClr val="tx1"/>
                          </a:solidFill>
                          <a:effectLst/>
                          <a:latin typeface="Times New Roman" panose="02020603050405020304" pitchFamily="18" charset="0"/>
                          <a:cs typeface="Times New Roman" panose="02020603050405020304" pitchFamily="18" charset="0"/>
                        </a:rPr>
                        <a:t>ngày</a:t>
                      </a:r>
                      <a:r>
                        <a:rPr lang="en-US" sz="1400" b="0" i="0" baseline="0" dirty="0">
                          <a:solidFill>
                            <a:schemeClr val="tx1"/>
                          </a:solidFill>
                          <a:effectLst/>
                          <a:latin typeface="Times New Roman" panose="02020603050405020304" pitchFamily="18" charset="0"/>
                          <a:cs typeface="Times New Roman" panose="02020603050405020304" pitchFamily="18" charset="0"/>
                        </a:rPr>
                        <a:t> 24/12/2021</a:t>
                      </a:r>
                      <a:r>
                        <a:rPr lang="en-US" sz="1400" b="0" i="0" dirty="0">
                          <a:solidFill>
                            <a:schemeClr val="tx1"/>
                          </a:solidFill>
                          <a:effectLst/>
                          <a:latin typeface="Times New Roman" panose="02020603050405020304" pitchFamily="18" charset="0"/>
                          <a:cs typeface="Times New Roman" panose="02020603050405020304" pitchFamily="18" charset="0"/>
                        </a:rPr>
                        <a:t>)</a:t>
                      </a: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6852168"/>
                  </a:ext>
                </a:extLst>
              </a:tr>
            </a:tbl>
          </a:graphicData>
        </a:graphic>
      </p:graphicFrame>
      <p:sp>
        <p:nvSpPr>
          <p:cNvPr id="2" name="TextBox 1"/>
          <p:cNvSpPr txBox="1"/>
          <p:nvPr/>
        </p:nvSpPr>
        <p:spPr>
          <a:xfrm>
            <a:off x="7289074" y="1084217"/>
            <a:ext cx="4271555" cy="369332"/>
          </a:xfrm>
          <a:prstGeom prst="rect">
            <a:avLst/>
          </a:prstGeom>
          <a:noFill/>
        </p:spPr>
        <p:txBody>
          <a:bodyPr wrap="square" rtlCol="0">
            <a:spAutoFit/>
          </a:bodyPr>
          <a:lstStyle/>
          <a:p>
            <a:endParaRPr lang="en-US" dirty="0"/>
          </a:p>
        </p:txBody>
      </p:sp>
      <p:sp>
        <p:nvSpPr>
          <p:cNvPr id="4" name="TextBox 3"/>
          <p:cNvSpPr txBox="1"/>
          <p:nvPr/>
        </p:nvSpPr>
        <p:spPr>
          <a:xfrm>
            <a:off x="7289074" y="1084217"/>
            <a:ext cx="4271555" cy="1569660"/>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Bao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2400" dirty="0"/>
          </a:p>
        </p:txBody>
      </p:sp>
      <p:sp>
        <p:nvSpPr>
          <p:cNvPr id="5" name="TextBox 4"/>
          <p:cNvSpPr txBox="1"/>
          <p:nvPr/>
        </p:nvSpPr>
        <p:spPr>
          <a:xfrm>
            <a:off x="7289074" y="2511637"/>
            <a:ext cx="4715692" cy="1785104"/>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Theo </a:t>
            </a:r>
            <a:r>
              <a:rPr lang="en-US" sz="2200" dirty="0" err="1">
                <a:latin typeface="Times New Roman" panose="02020603050405020304" pitchFamily="18" charset="0"/>
                <a:cs typeface="Times New Roman" panose="02020603050405020304" pitchFamily="18" charset="0"/>
              </a:rPr>
              <a:t>báo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liệu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năm</a:t>
            </a:r>
            <a:r>
              <a:rPr lang="en-US" sz="2200" dirty="0">
                <a:latin typeface="Times New Roman" panose="02020603050405020304" pitchFamily="18" charset="0"/>
                <a:cs typeface="Times New Roman" panose="02020603050405020304" pitchFamily="18" charset="0"/>
              </a:rPr>
              <a:t> 2005 </a:t>
            </a:r>
            <a:r>
              <a:rPr lang="en-US" sz="2200" dirty="0" err="1">
                <a:latin typeface="Times New Roman" panose="02020603050405020304" pitchFamily="18" charset="0"/>
                <a:cs typeface="Times New Roman" panose="02020603050405020304" pitchFamily="18" charset="0"/>
              </a:rPr>
              <a:t>củ</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Tổ</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Lương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thực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nghiệp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hợp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quốc</a:t>
            </a:r>
            <a:r>
              <a:rPr lang="en-US" sz="2200" dirty="0">
                <a:latin typeface="Times New Roman" panose="02020603050405020304" pitchFamily="18" charset="0"/>
                <a:cs typeface="Times New Roman" panose="02020603050405020304" pitchFamily="18" charset="0"/>
              </a:rPr>
              <a:t> (FAO) </a:t>
            </a:r>
            <a:r>
              <a:rPr lang="en-US" sz="2200" dirty="0" err="1">
                <a:latin typeface="Times New Roman" panose="02020603050405020304" pitchFamily="18" charset="0"/>
                <a:cs typeface="Times New Roman" panose="02020603050405020304" pitchFamily="18" charset="0"/>
              </a:rPr>
              <a:t>Việt</a:t>
            </a:r>
            <a:r>
              <a:rPr lang="en-US" sz="2200" dirty="0">
                <a:latin typeface="Times New Roman" panose="02020603050405020304" pitchFamily="18" charset="0"/>
                <a:cs typeface="Times New Roman" panose="02020603050405020304" pitchFamily="18" charset="0"/>
              </a:rPr>
              <a:t> Nam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nước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rừng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nguyên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sinh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thứ</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hai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giới</a:t>
            </a:r>
            <a:r>
              <a:rPr lang="en-US" sz="2200" dirty="0">
                <a:latin typeface="Times New Roman" panose="02020603050405020304" pitchFamily="18" charset="0"/>
                <a:cs typeface="Times New Roman" panose="02020603050405020304" pitchFamily="18" charset="0"/>
              </a:rPr>
              <a:t>.</a:t>
            </a:r>
          </a:p>
          <a:p>
            <a:endParaRPr lang="en-US" sz="2200" dirty="0"/>
          </a:p>
        </p:txBody>
      </p:sp>
      <p:sp>
        <p:nvSpPr>
          <p:cNvPr id="6" name="TextBox 5"/>
          <p:cNvSpPr txBox="1"/>
          <p:nvPr/>
        </p:nvSpPr>
        <p:spPr>
          <a:xfrm>
            <a:off x="7289074" y="4296741"/>
            <a:ext cx="4567646" cy="2677656"/>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sĩ</a:t>
            </a:r>
            <a:r>
              <a:rPr lang="en-US" sz="2400" dirty="0">
                <a:latin typeface="Times New Roman" panose="02020603050405020304" pitchFamily="18" charset="0"/>
                <a:cs typeface="Times New Roman" panose="02020603050405020304" pitchFamily="18" charset="0"/>
              </a:rPr>
              <a:t> hay </a:t>
            </a:r>
            <a:r>
              <a:rPr lang="en-US" sz="2400" dirty="0" err="1">
                <a:latin typeface="Times New Roman" panose="02020603050405020304" pitchFamily="18" charset="0"/>
                <a:cs typeface="Times New Roman" panose="02020603050405020304" pitchFamily="18" charset="0"/>
              </a:rPr>
              <a:t>nữ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vĩnh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thoát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đêm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tịch</a:t>
            </a:r>
            <a:r>
              <a:rPr lang="en-US" sz="2400" dirty="0">
                <a:latin typeface="Times New Roman" panose="02020603050405020304" pitchFamily="18" charset="0"/>
                <a:cs typeface="Times New Roman" panose="02020603050405020304" pitchFamily="18" charset="0"/>
              </a:rPr>
              <a:t>”</a:t>
            </a:r>
          </a:p>
          <a:p>
            <a:pPr algn="just"/>
            <a:endParaRPr lang="en-US" sz="2400" dirty="0"/>
          </a:p>
        </p:txBody>
      </p:sp>
    </p:spTree>
    <p:extLst>
      <p:ext uri="{BB962C8B-B14F-4D97-AF65-F5344CB8AC3E}">
        <p14:creationId xmlns:p14="http://schemas.microsoft.com/office/powerpoint/2010/main" val="31197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622327A3-46A1-AC56-ED8C-ED72970DFCB8}"/>
              </a:ext>
            </a:extLst>
          </p:cNvPr>
          <p:cNvSpPr txBox="1"/>
          <p:nvPr/>
        </p:nvSpPr>
        <p:spPr>
          <a:xfrm>
            <a:off x="931178" y="187132"/>
            <a:ext cx="11032067" cy="461665"/>
          </a:xfrm>
          <a:prstGeom prst="rect">
            <a:avLst/>
          </a:prstGeom>
          <a:noFill/>
        </p:spPr>
        <p:txBody>
          <a:bodyPr wrap="square" rtlCol="0">
            <a:spAutoFit/>
          </a:bodyPr>
          <a:lstStyle/>
          <a:p>
            <a:pPr algn="just"/>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a:t>
            </a:r>
            <a:r>
              <a:rPr lang="en-US" sz="24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iểm</a:t>
            </a:r>
            <a:r>
              <a:rPr lang="en-US" sz="24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24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ở 3 </a:t>
            </a:r>
            <a:r>
              <a:rPr lang="en-US" sz="24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1F7CD4B1-3F8E-B7C9-92CF-12AE70ED4636}"/>
              </a:ext>
            </a:extLst>
          </p:cNvPr>
          <p:cNvSpPr txBox="1"/>
          <p:nvPr/>
        </p:nvSpPr>
        <p:spPr>
          <a:xfrm>
            <a:off x="338147" y="740237"/>
            <a:ext cx="11277600" cy="6370975"/>
          </a:xfrm>
          <a:prstGeom prst="rect">
            <a:avLst/>
          </a:prstGeom>
          <a:noFill/>
        </p:spPr>
        <p:txBody>
          <a:bodyPr wrap="square" rtlCol="0">
            <a:spAutoFit/>
          </a:bodyPr>
          <a:lstStyle/>
          <a:p>
            <a:r>
              <a:rPr lang="vi-VN" sz="2400" dirty="0"/>
              <a:t>a. Trong trường hợp a, khi sử dụng câu nói của Nguyễn Trung Trực, người viết đã trích dẫn bằng cách đặt nguyên văn câu chữ của ông trong dấu ngoặc kép.</a:t>
            </a:r>
            <a:endParaRPr lang="en-US" sz="2400" dirty="0"/>
          </a:p>
          <a:p>
            <a:r>
              <a:rPr lang="vi-VN" sz="2400" dirty="0">
                <a:solidFill>
                  <a:srgbClr val="FF0000"/>
                </a:solidFill>
              </a:rPr>
              <a:t>b. Trong trường hợp b, người viết khi trích dẫn ý “Việt Nam là nước phá rừng nguyên sinh đứng thứ hai thế giới” đã viết rõ nguồn: thông tin về tác giả (</a:t>
            </a:r>
            <a:r>
              <a:rPr lang="vi-VN" sz="2400" i="1" dirty="0">
                <a:solidFill>
                  <a:srgbClr val="FF0000"/>
                </a:solidFill>
              </a:rPr>
              <a:t>Tổ chức Lương thực và Nông nghiệp Liên hợp quốc</a:t>
            </a:r>
            <a:r>
              <a:rPr lang="vi-VN" sz="2400" dirty="0">
                <a:solidFill>
                  <a:srgbClr val="FF0000"/>
                </a:solidFill>
              </a:rPr>
              <a:t>), năm xuất bản (</a:t>
            </a:r>
            <a:r>
              <a:rPr lang="vi-VN" sz="2400" i="1" dirty="0">
                <a:solidFill>
                  <a:srgbClr val="FF0000"/>
                </a:solidFill>
              </a:rPr>
              <a:t>2005</a:t>
            </a:r>
            <a:r>
              <a:rPr lang="vi-VN" sz="2400" dirty="0">
                <a:solidFill>
                  <a:srgbClr val="FF0000"/>
                </a:solidFill>
              </a:rPr>
              <a:t>). Phần trích dẫn này không được đặt trong dấu ngoặc kép.</a:t>
            </a:r>
            <a:endParaRPr lang="en-US" sz="2400" dirty="0">
              <a:solidFill>
                <a:srgbClr val="FF0000"/>
              </a:solidFill>
            </a:endParaRPr>
          </a:p>
          <a:p>
            <a:r>
              <a:rPr lang="vi-VN" sz="2400" dirty="0"/>
              <a:t>c. Trong trường hợp c, khi sử dụng lời đánh giá của ông Hen-ri Lốp-pơ (Henri Lopes), Phó Tổng Giám đốc UNESCO, người viết đã trích dẫn bằng cách đặt nguyên văn câu chữ của ông Hen-ri Lốp-pơ trong dấu ngoặc kép, đồng thời dẫn thêm một số thông tin về tên tác phẩm (bài </a:t>
            </a:r>
            <a:r>
              <a:rPr lang="en-US" sz="2400" i="1" dirty="0"/>
              <a:t>T</a:t>
            </a:r>
            <a:r>
              <a:rPr lang="vi-VN" sz="2400" i="1" dirty="0"/>
              <a:t>ập thơ Hồ Xuân Hương</a:t>
            </a:r>
            <a:r>
              <a:rPr lang="vi-VN" sz="2400" dirty="0"/>
              <a:t>), năm xuất bản (</a:t>
            </a:r>
            <a:r>
              <a:rPr lang="vi-VN" sz="2400" i="1" dirty="0"/>
              <a:t>1987</a:t>
            </a:r>
            <a:r>
              <a:rPr lang="vi-VN" sz="2400" dirty="0"/>
              <a:t>), nơi xuất bản (</a:t>
            </a:r>
            <a:r>
              <a:rPr lang="vi-VN" sz="2400" i="1" dirty="0"/>
              <a:t>Pa-ri)</a:t>
            </a:r>
            <a:r>
              <a:rPr lang="vi-VN" sz="2400" dirty="0"/>
              <a:t>.</a:t>
            </a:r>
            <a:endParaRPr lang="en-US" sz="2400" dirty="0"/>
          </a:p>
          <a:p>
            <a:r>
              <a:rPr lang="vi-VN" sz="2400" b="1" dirty="0">
                <a:solidFill>
                  <a:srgbClr val="FF0000"/>
                </a:solidFill>
              </a:rPr>
              <a:t>Sự khác biệt giữa các phần tích dẫn: Ở trường hợp a và c, người viết trích dẫn nguyên văn câu nói/ lời đánh giá của người khác và đặt trong dấu ngoặc kép (trích dẫn trực tiếp). Ở trường hợp b, người viết không đặt phần trích dẫn trong dấu ngoặc kép mà viết lại ý tưởng của người khác theo cách diễn đạt của mình (trích dẫn gián tiếp).</a:t>
            </a:r>
            <a:endParaRPr lang="en-US" sz="2400" b="1" dirty="0">
              <a:solidFill>
                <a:srgbClr val="FF0000"/>
              </a:solidFill>
            </a:endParaRPr>
          </a:p>
          <a:p>
            <a:pPr algn="just"/>
            <a:endParaRPr lang="en-US" sz="2400" dirty="0"/>
          </a:p>
        </p:txBody>
      </p:sp>
    </p:spTree>
    <p:extLst>
      <p:ext uri="{BB962C8B-B14F-4D97-AF65-F5344CB8AC3E}">
        <p14:creationId xmlns:p14="http://schemas.microsoft.com/office/powerpoint/2010/main" val="2908899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996228" y="1258560"/>
            <a:ext cx="10857106" cy="3046988"/>
          </a:xfrm>
          <a:prstGeom prst="rect">
            <a:avLst/>
          </a:prstGeom>
        </p:spPr>
        <p:txBody>
          <a:bodyPr wrap="square">
            <a:spAutoFit/>
          </a:bodyPr>
          <a:lstStyle/>
          <a:p>
            <a:r>
              <a:rPr lang="vi-VN" sz="4800" b="1" dirty="0">
                <a:effectLst/>
                <a:latin typeface="Times New Roman" panose="02020603050405020304" pitchFamily="18" charset="0"/>
                <a:ea typeface="Calibri" panose="020F0502020204030204" pitchFamily="34" charset="0"/>
              </a:rPr>
              <a:t>Bài tập </a:t>
            </a:r>
            <a:r>
              <a:rPr lang="en-US" sz="4800" b="1" dirty="0">
                <a:effectLst/>
                <a:latin typeface="Times New Roman" panose="02020603050405020304" pitchFamily="18" charset="0"/>
                <a:ea typeface="Calibri" panose="020F0502020204030204" pitchFamily="34" charset="0"/>
              </a:rPr>
              <a:t>2</a:t>
            </a:r>
            <a:r>
              <a:rPr lang="vi-VN" sz="4800" b="1" dirty="0">
                <a:effectLst/>
                <a:latin typeface="Times New Roman" panose="02020603050405020304" pitchFamily="18" charset="0"/>
                <a:ea typeface="Calibri" panose="020F0502020204030204" pitchFamily="34" charset="0"/>
              </a:rPr>
              <a:t>: </a:t>
            </a:r>
            <a:r>
              <a:rPr lang="en-US" sz="4800" dirty="0">
                <a:latin typeface="Times New Roman" panose="02020603050405020304" pitchFamily="18" charset="0"/>
                <a:ea typeface="Calibri" panose="020F0502020204030204" pitchFamily="34" charset="0"/>
              </a:rPr>
              <a:t>Ở </a:t>
            </a:r>
            <a:r>
              <a:rPr lang="en-US" sz="4800" dirty="0" err="1">
                <a:latin typeface="Times New Roman" panose="02020603050405020304" pitchFamily="18" charset="0"/>
                <a:ea typeface="Calibri" panose="020F0502020204030204" pitchFamily="34" charset="0"/>
              </a:rPr>
              <a:t>văn</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bản</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đọc</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kết</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nối</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chủ</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điểm</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nhóm</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biên</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soạn</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đã</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dẫn</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nguồn</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bài</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thơ</a:t>
            </a:r>
            <a:r>
              <a:rPr lang="en-US" sz="4800" dirty="0">
                <a:latin typeface="Times New Roman" panose="02020603050405020304" pitchFamily="18" charset="0"/>
                <a:ea typeface="Calibri" panose="020F0502020204030204" pitchFamily="34" charset="0"/>
              </a:rPr>
              <a:t> </a:t>
            </a:r>
            <a:r>
              <a:rPr lang="en-US" sz="4800" i="1" dirty="0" err="1">
                <a:latin typeface="Times New Roman" panose="02020603050405020304" pitchFamily="18" charset="0"/>
                <a:ea typeface="Calibri" panose="020F0502020204030204" pitchFamily="34" charset="0"/>
              </a:rPr>
              <a:t>Thơ</a:t>
            </a:r>
            <a:r>
              <a:rPr lang="en-US" sz="4800" i="1" dirty="0">
                <a:latin typeface="Times New Roman" panose="02020603050405020304" pitchFamily="18" charset="0"/>
                <a:ea typeface="Calibri" panose="020F0502020204030204" pitchFamily="34" charset="0"/>
              </a:rPr>
              <a:t> ca</a:t>
            </a:r>
            <a:r>
              <a:rPr lang="en-US" sz="4800" dirty="0">
                <a:latin typeface="Times New Roman" panose="02020603050405020304" pitchFamily="18" charset="0"/>
                <a:ea typeface="Calibri" panose="020F0502020204030204" pitchFamily="34" charset="0"/>
              </a:rPr>
              <a:t> (Ra-</a:t>
            </a:r>
            <a:r>
              <a:rPr lang="en-US" sz="4800" dirty="0" err="1">
                <a:latin typeface="Times New Roman" panose="02020603050405020304" pitchFamily="18" charset="0"/>
                <a:ea typeface="Calibri" panose="020F0502020204030204" pitchFamily="34" charset="0"/>
              </a:rPr>
              <a:t>xun</a:t>
            </a:r>
            <a:r>
              <a:rPr lang="en-US" sz="4800" dirty="0">
                <a:latin typeface="Times New Roman" panose="02020603050405020304" pitchFamily="18" charset="0"/>
                <a:ea typeface="Calibri" panose="020F0502020204030204" pitchFamily="34" charset="0"/>
              </a:rPr>
              <a:t> Gam-da-</a:t>
            </a:r>
            <a:r>
              <a:rPr lang="en-US" sz="4800" dirty="0" err="1">
                <a:latin typeface="Times New Roman" panose="02020603050405020304" pitchFamily="18" charset="0"/>
                <a:ea typeface="Calibri" panose="020F0502020204030204" pitchFamily="34" charset="0"/>
              </a:rPr>
              <a:t>tốp</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như</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thế</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nào</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Chỉ</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ra</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những</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yếu</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tố</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trong</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phần</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dẫn</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nguồn</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đó</a:t>
            </a:r>
            <a:r>
              <a:rPr lang="en-US" sz="4800" dirty="0">
                <a:latin typeface="Times New Roman" panose="02020603050405020304" pitchFamily="18" charset="0"/>
                <a:ea typeface="Calibri" panose="020F0502020204030204" pitchFamily="34" charset="0"/>
              </a:rPr>
              <a:t>.</a:t>
            </a:r>
            <a:endParaRPr lang="en-US" sz="4800" dirty="0">
              <a:solidFill>
                <a:srgbClr val="FF0000"/>
              </a:solidFill>
            </a:endParaRPr>
          </a:p>
        </p:txBody>
      </p:sp>
      <p:grpSp>
        <p:nvGrpSpPr>
          <p:cNvPr id="14" name="PA_库_组合 3">
            <a:extLst>
              <a:ext uri="{FF2B5EF4-FFF2-40B4-BE49-F238E27FC236}">
                <a16:creationId xmlns:a16="http://schemas.microsoft.com/office/drawing/2014/main" id="{0DBA82BA-FA12-E93E-3696-0297C9F3F637}"/>
              </a:ext>
            </a:extLst>
          </p:cNvPr>
          <p:cNvGrpSpPr/>
          <p:nvPr>
            <p:custDataLst>
              <p:tags r:id="rId1"/>
            </p:custDataLst>
          </p:nvPr>
        </p:nvGrpSpPr>
        <p:grpSpPr>
          <a:xfrm>
            <a:off x="412548" y="4177476"/>
            <a:ext cx="1632866" cy="2023895"/>
            <a:chOff x="4642859" y="1232756"/>
            <a:chExt cx="2917667" cy="4392488"/>
          </a:xfrm>
        </p:grpSpPr>
        <p:sp>
          <p:nvSpPr>
            <p:cNvPr id="15" name="矩形: 圆角 2">
              <a:extLst>
                <a:ext uri="{FF2B5EF4-FFF2-40B4-BE49-F238E27FC236}">
                  <a16:creationId xmlns:a16="http://schemas.microsoft.com/office/drawing/2014/main" id="{595C2E7B-4281-F03B-2E49-74513B80E21F}"/>
                </a:ext>
              </a:extLst>
            </p:cNvPr>
            <p:cNvSpPr/>
            <p:nvPr/>
          </p:nvSpPr>
          <p:spPr bwMode="auto">
            <a:xfrm rot="6138628">
              <a:off x="5626785" y="3101231"/>
              <a:ext cx="2930337" cy="613750"/>
            </a:xfrm>
            <a:prstGeom prst="roundRect">
              <a:avLst>
                <a:gd name="adj" fmla="val 50000"/>
              </a:avLst>
            </a:prstGeom>
            <a:solidFill>
              <a:srgbClr val="FEDA6E"/>
            </a:solidFill>
            <a:ln w="76200">
              <a:solidFill>
                <a:schemeClr val="bg1">
                  <a:lumMod val="95000"/>
                </a:schemeClr>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6" name="矩形: 圆角 3">
              <a:extLst>
                <a:ext uri="{FF2B5EF4-FFF2-40B4-BE49-F238E27FC236}">
                  <a16:creationId xmlns:a16="http://schemas.microsoft.com/office/drawing/2014/main" id="{BCA9C191-9F56-AD53-7217-79072316F35E}"/>
                </a:ext>
              </a:extLst>
            </p:cNvPr>
            <p:cNvSpPr/>
            <p:nvPr/>
          </p:nvSpPr>
          <p:spPr bwMode="auto">
            <a:xfrm rot="5200262">
              <a:off x="5190746" y="2802065"/>
              <a:ext cx="3154900" cy="613750"/>
            </a:xfrm>
            <a:prstGeom prst="roundRect">
              <a:avLst>
                <a:gd name="adj" fmla="val 50000"/>
              </a:avLst>
            </a:prstGeom>
            <a:solidFill>
              <a:srgbClr val="49D99B"/>
            </a:solidFill>
            <a:ln w="76200">
              <a:solidFill>
                <a:schemeClr val="bg1">
                  <a:lumMod val="95000"/>
                </a:schemeClr>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7" name="矩形: 圆角 4">
              <a:extLst>
                <a:ext uri="{FF2B5EF4-FFF2-40B4-BE49-F238E27FC236}">
                  <a16:creationId xmlns:a16="http://schemas.microsoft.com/office/drawing/2014/main" id="{26C90F11-7153-2415-88CE-E2F1B37FD6DC}"/>
                </a:ext>
              </a:extLst>
            </p:cNvPr>
            <p:cNvSpPr/>
            <p:nvPr/>
          </p:nvSpPr>
          <p:spPr bwMode="auto">
            <a:xfrm rot="4124492">
              <a:off x="4719111" y="2563264"/>
              <a:ext cx="3274766" cy="613750"/>
            </a:xfrm>
            <a:prstGeom prst="roundRect">
              <a:avLst>
                <a:gd name="adj" fmla="val 50000"/>
              </a:avLst>
            </a:prstGeom>
            <a:solidFill>
              <a:srgbClr val="FEDA6E"/>
            </a:solidFill>
            <a:ln w="76200">
              <a:solidFill>
                <a:schemeClr val="bg1">
                  <a:lumMod val="95000"/>
                </a:schemeClr>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8" name="任意多边形: 形状 5">
              <a:extLst>
                <a:ext uri="{FF2B5EF4-FFF2-40B4-BE49-F238E27FC236}">
                  <a16:creationId xmlns:a16="http://schemas.microsoft.com/office/drawing/2014/main" id="{81645660-818A-37D0-FA8B-7C092E557DB9}"/>
                </a:ext>
              </a:extLst>
            </p:cNvPr>
            <p:cNvSpPr/>
            <p:nvPr/>
          </p:nvSpPr>
          <p:spPr bwMode="auto">
            <a:xfrm>
              <a:off x="4642859" y="3101922"/>
              <a:ext cx="2523295" cy="2523322"/>
            </a:xfrm>
            <a:custGeom>
              <a:avLst/>
              <a:gdLst>
                <a:gd name="connsiteX0" fmla="*/ 1104687 w 2232362"/>
                <a:gd name="connsiteY0" fmla="*/ 54 h 2232385"/>
                <a:gd name="connsiteX1" fmla="*/ 1945531 w 2232362"/>
                <a:gd name="connsiteY1" fmla="*/ 369173 h 2232385"/>
                <a:gd name="connsiteX2" fmla="*/ 2019450 w 2232362"/>
                <a:gd name="connsiteY2" fmla="*/ 1771858 h 2232385"/>
                <a:gd name="connsiteX3" fmla="*/ 662856 w 2232362"/>
                <a:gd name="connsiteY3" fmla="*/ 2136059 h 2232385"/>
                <a:gd name="connsiteX4" fmla="*/ 8215 w 2232362"/>
                <a:gd name="connsiteY4" fmla="*/ 981601 h 2232385"/>
                <a:gd name="connsiteX5" fmla="*/ 20002 w 2232362"/>
                <a:gd name="connsiteY5" fmla="*/ 910872 h 2232385"/>
                <a:gd name="connsiteX6" fmla="*/ 22287 w 2232362"/>
                <a:gd name="connsiteY6" fmla="*/ 888201 h 2232385"/>
                <a:gd name="connsiteX7" fmla="*/ 295712 w 2232362"/>
                <a:gd name="connsiteY7" fmla="*/ 665353 h 2232385"/>
                <a:gd name="connsiteX8" fmla="*/ 574807 w 2232362"/>
                <a:gd name="connsiteY8" fmla="*/ 944448 h 2232385"/>
                <a:gd name="connsiteX9" fmla="*/ 569174 w 2232362"/>
                <a:gd name="connsiteY9" fmla="*/ 1000327 h 2232385"/>
                <a:gd name="connsiteX10" fmla="*/ 570277 w 2232362"/>
                <a:gd name="connsiteY10" fmla="*/ 1000560 h 2232385"/>
                <a:gd name="connsiteX11" fmla="*/ 889545 w 2232362"/>
                <a:gd name="connsiteY11" fmla="*/ 1626112 h 2232385"/>
                <a:gd name="connsiteX12" fmla="*/ 1567842 w 2232362"/>
                <a:gd name="connsiteY12" fmla="*/ 1444012 h 2232385"/>
                <a:gd name="connsiteX13" fmla="*/ 1530882 w 2232362"/>
                <a:gd name="connsiteY13" fmla="*/ 742669 h 2232385"/>
                <a:gd name="connsiteX14" fmla="*/ 837202 w 2232362"/>
                <a:gd name="connsiteY14" fmla="*/ 632870 h 2232385"/>
                <a:gd name="connsiteX15" fmla="*/ 836586 w 2232362"/>
                <a:gd name="connsiteY15" fmla="*/ 631802 h 2232385"/>
                <a:gd name="connsiteX16" fmla="*/ 822840 w 2232362"/>
                <a:gd name="connsiteY16" fmla="*/ 639264 h 2232385"/>
                <a:gd name="connsiteX17" fmla="*/ 714203 w 2232362"/>
                <a:gd name="connsiteY17" fmla="*/ 661196 h 2232385"/>
                <a:gd name="connsiteX18" fmla="*/ 435108 w 2232362"/>
                <a:gd name="connsiteY18" fmla="*/ 382101 h 2232385"/>
                <a:gd name="connsiteX19" fmla="*/ 558158 w 2232362"/>
                <a:gd name="connsiteY19" fmla="*/ 150671 h 2232385"/>
                <a:gd name="connsiteX20" fmla="*/ 558650 w 2232362"/>
                <a:gd name="connsiteY20" fmla="*/ 150404 h 2232385"/>
                <a:gd name="connsiteX21" fmla="*/ 558171 w 2232362"/>
                <a:gd name="connsiteY21" fmla="*/ 149574 h 2232385"/>
                <a:gd name="connsiteX22" fmla="*/ 1104687 w 2232362"/>
                <a:gd name="connsiteY22" fmla="*/ 54 h 223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32362" h="2232385">
                  <a:moveTo>
                    <a:pt x="1104687" y="54"/>
                  </a:moveTo>
                  <a:cubicBezTo>
                    <a:pt x="1416539" y="-3035"/>
                    <a:pt x="1725128" y="124486"/>
                    <a:pt x="1945531" y="369173"/>
                  </a:cubicBezTo>
                  <a:cubicBezTo>
                    <a:pt x="2298176" y="760672"/>
                    <a:pt x="2328993" y="1345463"/>
                    <a:pt x="2019450" y="1771858"/>
                  </a:cubicBezTo>
                  <a:cubicBezTo>
                    <a:pt x="1709907" y="2198254"/>
                    <a:pt x="1144333" y="2350092"/>
                    <a:pt x="662856" y="2136059"/>
                  </a:cubicBezTo>
                  <a:cubicBezTo>
                    <a:pt x="211471" y="1935403"/>
                    <a:pt x="-50714" y="1464429"/>
                    <a:pt x="8215" y="981601"/>
                  </a:cubicBezTo>
                  <a:lnTo>
                    <a:pt x="20002" y="910872"/>
                  </a:lnTo>
                  <a:lnTo>
                    <a:pt x="22287" y="888201"/>
                  </a:lnTo>
                  <a:cubicBezTo>
                    <a:pt x="48312" y="761022"/>
                    <a:pt x="160840" y="665353"/>
                    <a:pt x="295712" y="665353"/>
                  </a:cubicBezTo>
                  <a:cubicBezTo>
                    <a:pt x="449852" y="665353"/>
                    <a:pt x="574807" y="790308"/>
                    <a:pt x="574807" y="944448"/>
                  </a:cubicBezTo>
                  <a:lnTo>
                    <a:pt x="569174" y="1000327"/>
                  </a:lnTo>
                  <a:lnTo>
                    <a:pt x="570277" y="1000560"/>
                  </a:lnTo>
                  <a:cubicBezTo>
                    <a:pt x="515701" y="1258298"/>
                    <a:pt x="648806" y="1519096"/>
                    <a:pt x="889545" y="1626112"/>
                  </a:cubicBezTo>
                  <a:cubicBezTo>
                    <a:pt x="1130283" y="1733129"/>
                    <a:pt x="1413071" y="1657210"/>
                    <a:pt x="1567842" y="1444012"/>
                  </a:cubicBezTo>
                  <a:cubicBezTo>
                    <a:pt x="1722613" y="1230814"/>
                    <a:pt x="1707205" y="938419"/>
                    <a:pt x="1530882" y="742669"/>
                  </a:cubicBezTo>
                  <a:cubicBezTo>
                    <a:pt x="1354560" y="546919"/>
                    <a:pt x="1065359" y="501143"/>
                    <a:pt x="837202" y="632870"/>
                  </a:cubicBezTo>
                  <a:lnTo>
                    <a:pt x="836586" y="631802"/>
                  </a:lnTo>
                  <a:lnTo>
                    <a:pt x="822840" y="639264"/>
                  </a:lnTo>
                  <a:cubicBezTo>
                    <a:pt x="789449" y="653386"/>
                    <a:pt x="752738" y="661196"/>
                    <a:pt x="714203" y="661196"/>
                  </a:cubicBezTo>
                  <a:cubicBezTo>
                    <a:pt x="560063" y="661196"/>
                    <a:pt x="435108" y="536241"/>
                    <a:pt x="435108" y="382101"/>
                  </a:cubicBezTo>
                  <a:cubicBezTo>
                    <a:pt x="435108" y="285764"/>
                    <a:pt x="483919" y="200827"/>
                    <a:pt x="558158" y="150671"/>
                  </a:cubicBezTo>
                  <a:lnTo>
                    <a:pt x="558650" y="150404"/>
                  </a:lnTo>
                  <a:lnTo>
                    <a:pt x="558171" y="149574"/>
                  </a:lnTo>
                  <a:cubicBezTo>
                    <a:pt x="729289" y="50779"/>
                    <a:pt x="917575" y="1907"/>
                    <a:pt x="1104687" y="54"/>
                  </a:cubicBezTo>
                  <a:close/>
                </a:path>
              </a:pathLst>
            </a:custGeom>
            <a:solidFill>
              <a:srgbClr val="49D99B"/>
            </a:solidFill>
            <a:ln w="76200">
              <a:solidFill>
                <a:schemeClr val="bg1">
                  <a:lumMod val="95000"/>
                </a:schemeClr>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 name="任意多边形: 形状 6">
              <a:extLst>
                <a:ext uri="{FF2B5EF4-FFF2-40B4-BE49-F238E27FC236}">
                  <a16:creationId xmlns:a16="http://schemas.microsoft.com/office/drawing/2014/main" id="{CF6B2C40-E600-29FA-746E-D9D95844557D}"/>
                </a:ext>
              </a:extLst>
            </p:cNvPr>
            <p:cNvSpPr>
              <a:spLocks/>
            </p:cNvSpPr>
            <p:nvPr/>
          </p:nvSpPr>
          <p:spPr bwMode="auto">
            <a:xfrm>
              <a:off x="5666720" y="4125796"/>
              <a:ext cx="475573" cy="475574"/>
            </a:xfrm>
            <a:custGeom>
              <a:avLst/>
              <a:gdLst>
                <a:gd name="T0" fmla="+- 0 10800 98"/>
                <a:gd name="T1" fmla="*/ T0 w 21404"/>
                <a:gd name="T2" fmla="+- 0 10864 128"/>
                <a:gd name="T3" fmla="*/ 10864 h 21472"/>
                <a:gd name="T4" fmla="+- 0 10800 98"/>
                <a:gd name="T5" fmla="*/ T4 w 21404"/>
                <a:gd name="T6" fmla="+- 0 10864 128"/>
                <a:gd name="T7" fmla="*/ 10864 h 21472"/>
                <a:gd name="T8" fmla="+- 0 10800 98"/>
                <a:gd name="T9" fmla="*/ T8 w 21404"/>
                <a:gd name="T10" fmla="+- 0 10864 128"/>
                <a:gd name="T11" fmla="*/ 10864 h 21472"/>
                <a:gd name="T12" fmla="+- 0 10800 98"/>
                <a:gd name="T13" fmla="*/ T12 w 21404"/>
                <a:gd name="T14" fmla="+- 0 10864 128"/>
                <a:gd name="T15" fmla="*/ 10864 h 21472"/>
              </a:gdLst>
              <a:ahLst/>
              <a:cxnLst>
                <a:cxn ang="0">
                  <a:pos x="T1" y="T3"/>
                </a:cxn>
                <a:cxn ang="0">
                  <a:pos x="T5" y="T7"/>
                </a:cxn>
                <a:cxn ang="0">
                  <a:pos x="T9" y="T11"/>
                </a:cxn>
                <a:cxn ang="0">
                  <a:pos x="T13" y="T15"/>
                </a:cxn>
              </a:cxnLst>
              <a:rect l="0" t="0" r="r" b="b"/>
              <a:pathLst>
                <a:path w="21404" h="21472">
                  <a:moveTo>
                    <a:pt x="3386" y="13932"/>
                  </a:moveTo>
                  <a:cubicBezTo>
                    <a:pt x="4126" y="16483"/>
                    <a:pt x="4518" y="17503"/>
                    <a:pt x="6826" y="18467"/>
                  </a:cubicBezTo>
                  <a:cubicBezTo>
                    <a:pt x="8742" y="19998"/>
                    <a:pt x="9918" y="21472"/>
                    <a:pt x="10702" y="21472"/>
                  </a:cubicBezTo>
                  <a:cubicBezTo>
                    <a:pt x="11486" y="21472"/>
                    <a:pt x="12662" y="19998"/>
                    <a:pt x="14578" y="18978"/>
                  </a:cubicBezTo>
                  <a:cubicBezTo>
                    <a:pt x="16886" y="17503"/>
                    <a:pt x="16102" y="17503"/>
                    <a:pt x="16886" y="14499"/>
                  </a:cubicBezTo>
                  <a:cubicBezTo>
                    <a:pt x="10702" y="18467"/>
                    <a:pt x="10702" y="18467"/>
                    <a:pt x="10702" y="18467"/>
                  </a:cubicBezTo>
                  <a:lnTo>
                    <a:pt x="3386" y="13932"/>
                  </a:lnTo>
                  <a:close/>
                  <a:moveTo>
                    <a:pt x="21110" y="6902"/>
                  </a:moveTo>
                  <a:cubicBezTo>
                    <a:pt x="11834" y="382"/>
                    <a:pt x="11834" y="382"/>
                    <a:pt x="11834" y="382"/>
                  </a:cubicBezTo>
                  <a:cubicBezTo>
                    <a:pt x="11486" y="-128"/>
                    <a:pt x="10310" y="-128"/>
                    <a:pt x="9526" y="382"/>
                  </a:cubicBezTo>
                  <a:cubicBezTo>
                    <a:pt x="294" y="6902"/>
                    <a:pt x="294" y="6902"/>
                    <a:pt x="294" y="6902"/>
                  </a:cubicBezTo>
                  <a:cubicBezTo>
                    <a:pt x="-98" y="7412"/>
                    <a:pt x="-98" y="7922"/>
                    <a:pt x="294" y="8943"/>
                  </a:cubicBezTo>
                  <a:cubicBezTo>
                    <a:pt x="9526" y="15463"/>
                    <a:pt x="9526" y="15463"/>
                    <a:pt x="9526" y="15463"/>
                  </a:cubicBezTo>
                  <a:cubicBezTo>
                    <a:pt x="10310" y="15973"/>
                    <a:pt x="11486" y="15973"/>
                    <a:pt x="11834" y="15463"/>
                  </a:cubicBezTo>
                  <a:cubicBezTo>
                    <a:pt x="17670" y="10927"/>
                    <a:pt x="17670" y="10927"/>
                    <a:pt x="17670" y="10927"/>
                  </a:cubicBezTo>
                  <a:cubicBezTo>
                    <a:pt x="11486" y="8943"/>
                    <a:pt x="11486" y="8943"/>
                    <a:pt x="11486" y="8943"/>
                  </a:cubicBezTo>
                  <a:cubicBezTo>
                    <a:pt x="11094" y="8943"/>
                    <a:pt x="11094" y="9396"/>
                    <a:pt x="10702" y="9396"/>
                  </a:cubicBezTo>
                  <a:cubicBezTo>
                    <a:pt x="9526" y="9396"/>
                    <a:pt x="8742" y="8433"/>
                    <a:pt x="8742" y="7412"/>
                  </a:cubicBezTo>
                  <a:cubicBezTo>
                    <a:pt x="8742" y="6902"/>
                    <a:pt x="9526" y="5938"/>
                    <a:pt x="10702" y="5938"/>
                  </a:cubicBezTo>
                  <a:cubicBezTo>
                    <a:pt x="11486" y="5938"/>
                    <a:pt x="12270" y="6392"/>
                    <a:pt x="12662" y="6902"/>
                  </a:cubicBezTo>
                  <a:cubicBezTo>
                    <a:pt x="19194" y="9907"/>
                    <a:pt x="19194" y="9907"/>
                    <a:pt x="19194" y="9907"/>
                  </a:cubicBezTo>
                  <a:cubicBezTo>
                    <a:pt x="21110" y="8943"/>
                    <a:pt x="21110" y="8943"/>
                    <a:pt x="21110" y="8943"/>
                  </a:cubicBezTo>
                  <a:cubicBezTo>
                    <a:pt x="21502" y="7922"/>
                    <a:pt x="21502" y="7412"/>
                    <a:pt x="21110" y="6902"/>
                  </a:cubicBezTo>
                  <a:close/>
                  <a:moveTo>
                    <a:pt x="18410" y="19488"/>
                  </a:moveTo>
                  <a:cubicBezTo>
                    <a:pt x="18018" y="19998"/>
                    <a:pt x="19586" y="20508"/>
                    <a:pt x="19978" y="18978"/>
                  </a:cubicBezTo>
                  <a:cubicBezTo>
                    <a:pt x="20326" y="11948"/>
                    <a:pt x="19194" y="9907"/>
                    <a:pt x="19194" y="9907"/>
                  </a:cubicBezTo>
                  <a:cubicBezTo>
                    <a:pt x="17670" y="10927"/>
                    <a:pt x="17670" y="10927"/>
                    <a:pt x="17670" y="10927"/>
                  </a:cubicBezTo>
                  <a:cubicBezTo>
                    <a:pt x="17670" y="10927"/>
                    <a:pt x="19194" y="12458"/>
                    <a:pt x="18410" y="19488"/>
                  </a:cubicBezTo>
                  <a:close/>
                </a:path>
              </a:pathLst>
            </a:custGeom>
            <a:solidFill>
              <a:srgbClr val="FEDA6E"/>
            </a:solidFill>
            <a:ln>
              <a:no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0" name="任意多边形: 形状 7">
              <a:extLst>
                <a:ext uri="{FF2B5EF4-FFF2-40B4-BE49-F238E27FC236}">
                  <a16:creationId xmlns:a16="http://schemas.microsoft.com/office/drawing/2014/main" id="{A0397021-7B99-75DC-E7D9-D1D6856936D7}"/>
                </a:ext>
              </a:extLst>
            </p:cNvPr>
            <p:cNvSpPr/>
            <p:nvPr/>
          </p:nvSpPr>
          <p:spPr bwMode="auto">
            <a:xfrm>
              <a:off x="4764465" y="3959892"/>
              <a:ext cx="405597" cy="403691"/>
            </a:xfrm>
            <a:custGeom>
              <a:avLst/>
              <a:gdLst>
                <a:gd name="connsiteX0" fmla="*/ 106363 w 338138"/>
                <a:gd name="connsiteY0" fmla="*/ 188912 h 336550"/>
                <a:gd name="connsiteX1" fmla="*/ 106363 w 338138"/>
                <a:gd name="connsiteY1" fmla="*/ 190500 h 336550"/>
                <a:gd name="connsiteX2" fmla="*/ 107951 w 338138"/>
                <a:gd name="connsiteY2" fmla="*/ 190500 h 336550"/>
                <a:gd name="connsiteX3" fmla="*/ 107951 w 338138"/>
                <a:gd name="connsiteY3" fmla="*/ 188912 h 336550"/>
                <a:gd name="connsiteX4" fmla="*/ 169863 w 338138"/>
                <a:gd name="connsiteY4" fmla="*/ 96837 h 336550"/>
                <a:gd name="connsiteX5" fmla="*/ 98425 w 338138"/>
                <a:gd name="connsiteY5" fmla="*/ 168275 h 336550"/>
                <a:gd name="connsiteX6" fmla="*/ 115888 w 338138"/>
                <a:gd name="connsiteY6" fmla="*/ 168275 h 336550"/>
                <a:gd name="connsiteX7" fmla="*/ 115888 w 338138"/>
                <a:gd name="connsiteY7" fmla="*/ 242887 h 336550"/>
                <a:gd name="connsiteX8" fmla="*/ 222251 w 338138"/>
                <a:gd name="connsiteY8" fmla="*/ 242887 h 336550"/>
                <a:gd name="connsiteX9" fmla="*/ 222251 w 338138"/>
                <a:gd name="connsiteY9" fmla="*/ 168275 h 336550"/>
                <a:gd name="connsiteX10" fmla="*/ 239713 w 338138"/>
                <a:gd name="connsiteY10" fmla="*/ 168275 h 336550"/>
                <a:gd name="connsiteX11" fmla="*/ 166416 w 338138"/>
                <a:gd name="connsiteY11" fmla="*/ 85183 h 336550"/>
                <a:gd name="connsiteX12" fmla="*/ 171724 w 338138"/>
                <a:gd name="connsiteY12" fmla="*/ 85183 h 336550"/>
                <a:gd name="connsiteX13" fmla="*/ 246039 w 338138"/>
                <a:gd name="connsiteY13" fmla="*/ 157606 h 336550"/>
                <a:gd name="connsiteX14" fmla="*/ 254001 w 338138"/>
                <a:gd name="connsiteY14" fmla="*/ 168140 h 336550"/>
                <a:gd name="connsiteX15" fmla="*/ 243385 w 338138"/>
                <a:gd name="connsiteY15" fmla="*/ 178674 h 336550"/>
                <a:gd name="connsiteX16" fmla="*/ 232768 w 338138"/>
                <a:gd name="connsiteY16" fmla="*/ 178674 h 336550"/>
                <a:gd name="connsiteX17" fmla="*/ 232768 w 338138"/>
                <a:gd name="connsiteY17" fmla="*/ 241879 h 336550"/>
                <a:gd name="connsiteX18" fmla="*/ 222152 w 338138"/>
                <a:gd name="connsiteY18" fmla="*/ 252413 h 336550"/>
                <a:gd name="connsiteX19" fmla="*/ 115987 w 338138"/>
                <a:gd name="connsiteY19" fmla="*/ 252413 h 336550"/>
                <a:gd name="connsiteX20" fmla="*/ 105371 w 338138"/>
                <a:gd name="connsiteY20" fmla="*/ 241879 h 336550"/>
                <a:gd name="connsiteX21" fmla="*/ 105371 w 338138"/>
                <a:gd name="connsiteY21" fmla="*/ 178674 h 336550"/>
                <a:gd name="connsiteX22" fmla="*/ 94754 w 338138"/>
                <a:gd name="connsiteY22" fmla="*/ 178674 h 336550"/>
                <a:gd name="connsiteX23" fmla="*/ 84138 w 338138"/>
                <a:gd name="connsiteY23" fmla="*/ 168140 h 336550"/>
                <a:gd name="connsiteX24" fmla="*/ 84138 w 338138"/>
                <a:gd name="connsiteY24" fmla="*/ 166823 h 336550"/>
                <a:gd name="connsiteX25" fmla="*/ 92100 w 338138"/>
                <a:gd name="connsiteY25" fmla="*/ 157606 h 336550"/>
                <a:gd name="connsiteX26" fmla="*/ 166416 w 338138"/>
                <a:gd name="connsiteY26" fmla="*/ 85183 h 336550"/>
                <a:gd name="connsiteX27" fmla="*/ 169070 w 338138"/>
                <a:gd name="connsiteY27" fmla="*/ 11112 h 336550"/>
                <a:gd name="connsiteX28" fmla="*/ 11113 w 338138"/>
                <a:gd name="connsiteY28" fmla="*/ 169069 h 336550"/>
                <a:gd name="connsiteX29" fmla="*/ 169070 w 338138"/>
                <a:gd name="connsiteY29" fmla="*/ 327026 h 336550"/>
                <a:gd name="connsiteX30" fmla="*/ 327027 w 338138"/>
                <a:gd name="connsiteY30" fmla="*/ 169069 h 336550"/>
                <a:gd name="connsiteX31" fmla="*/ 169070 w 338138"/>
                <a:gd name="connsiteY31" fmla="*/ 11112 h 336550"/>
                <a:gd name="connsiteX32" fmla="*/ 169069 w 338138"/>
                <a:gd name="connsiteY32" fmla="*/ 0 h 336550"/>
                <a:gd name="connsiteX33" fmla="*/ 338138 w 338138"/>
                <a:gd name="connsiteY33" fmla="*/ 168275 h 336550"/>
                <a:gd name="connsiteX34" fmla="*/ 169069 w 338138"/>
                <a:gd name="connsiteY34" fmla="*/ 336550 h 336550"/>
                <a:gd name="connsiteX35" fmla="*/ 0 w 338138"/>
                <a:gd name="connsiteY35" fmla="*/ 168275 h 336550"/>
                <a:gd name="connsiteX36" fmla="*/ 169069 w 338138"/>
                <a:gd name="connsiteY36"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38138" h="336550">
                  <a:moveTo>
                    <a:pt x="106363" y="188912"/>
                  </a:moveTo>
                  <a:lnTo>
                    <a:pt x="106363" y="190500"/>
                  </a:lnTo>
                  <a:lnTo>
                    <a:pt x="107951" y="190500"/>
                  </a:lnTo>
                  <a:lnTo>
                    <a:pt x="107951" y="188912"/>
                  </a:lnTo>
                  <a:close/>
                  <a:moveTo>
                    <a:pt x="169863" y="96837"/>
                  </a:moveTo>
                  <a:lnTo>
                    <a:pt x="98425" y="168275"/>
                  </a:lnTo>
                  <a:lnTo>
                    <a:pt x="115888" y="168275"/>
                  </a:lnTo>
                  <a:lnTo>
                    <a:pt x="115888" y="242887"/>
                  </a:lnTo>
                  <a:lnTo>
                    <a:pt x="222251" y="242887"/>
                  </a:lnTo>
                  <a:lnTo>
                    <a:pt x="222251" y="168275"/>
                  </a:lnTo>
                  <a:lnTo>
                    <a:pt x="239713" y="168275"/>
                  </a:lnTo>
                  <a:close/>
                  <a:moveTo>
                    <a:pt x="166416" y="85183"/>
                  </a:moveTo>
                  <a:cubicBezTo>
                    <a:pt x="167743" y="82550"/>
                    <a:pt x="170397" y="82550"/>
                    <a:pt x="171724" y="85183"/>
                  </a:cubicBezTo>
                  <a:cubicBezTo>
                    <a:pt x="171724" y="85183"/>
                    <a:pt x="171724" y="85183"/>
                    <a:pt x="246039" y="157606"/>
                  </a:cubicBezTo>
                  <a:cubicBezTo>
                    <a:pt x="250020" y="158923"/>
                    <a:pt x="254001" y="162873"/>
                    <a:pt x="254001" y="168140"/>
                  </a:cubicBezTo>
                  <a:cubicBezTo>
                    <a:pt x="254001" y="173407"/>
                    <a:pt x="248693" y="178674"/>
                    <a:pt x="243385" y="178674"/>
                  </a:cubicBezTo>
                  <a:cubicBezTo>
                    <a:pt x="243385" y="178674"/>
                    <a:pt x="243385" y="178674"/>
                    <a:pt x="232768" y="178674"/>
                  </a:cubicBezTo>
                  <a:cubicBezTo>
                    <a:pt x="232768" y="178674"/>
                    <a:pt x="232768" y="178674"/>
                    <a:pt x="232768" y="241879"/>
                  </a:cubicBezTo>
                  <a:cubicBezTo>
                    <a:pt x="232768" y="247146"/>
                    <a:pt x="227460" y="252413"/>
                    <a:pt x="222152" y="252413"/>
                  </a:cubicBezTo>
                  <a:cubicBezTo>
                    <a:pt x="222152" y="252413"/>
                    <a:pt x="222152" y="252413"/>
                    <a:pt x="115987" y="252413"/>
                  </a:cubicBezTo>
                  <a:cubicBezTo>
                    <a:pt x="110679" y="252413"/>
                    <a:pt x="105371" y="247146"/>
                    <a:pt x="105371" y="241879"/>
                  </a:cubicBezTo>
                  <a:cubicBezTo>
                    <a:pt x="105371" y="241879"/>
                    <a:pt x="105371" y="241879"/>
                    <a:pt x="105371" y="178674"/>
                  </a:cubicBezTo>
                  <a:cubicBezTo>
                    <a:pt x="105371" y="178674"/>
                    <a:pt x="105371" y="178674"/>
                    <a:pt x="94754" y="178674"/>
                  </a:cubicBezTo>
                  <a:cubicBezTo>
                    <a:pt x="89446" y="178674"/>
                    <a:pt x="84138" y="173407"/>
                    <a:pt x="84138" y="168140"/>
                  </a:cubicBezTo>
                  <a:cubicBezTo>
                    <a:pt x="84138" y="168140"/>
                    <a:pt x="84138" y="166823"/>
                    <a:pt x="84138" y="166823"/>
                  </a:cubicBezTo>
                  <a:cubicBezTo>
                    <a:pt x="85465" y="162873"/>
                    <a:pt x="88119" y="158923"/>
                    <a:pt x="92100" y="157606"/>
                  </a:cubicBezTo>
                  <a:cubicBezTo>
                    <a:pt x="92100" y="157606"/>
                    <a:pt x="92100" y="157606"/>
                    <a:pt x="166416" y="85183"/>
                  </a:cubicBezTo>
                  <a:close/>
                  <a:moveTo>
                    <a:pt x="169070" y="11112"/>
                  </a:moveTo>
                  <a:cubicBezTo>
                    <a:pt x="81833" y="11112"/>
                    <a:pt x="11113" y="81832"/>
                    <a:pt x="11113" y="169069"/>
                  </a:cubicBezTo>
                  <a:cubicBezTo>
                    <a:pt x="11113" y="256306"/>
                    <a:pt x="81833" y="327026"/>
                    <a:pt x="169070" y="327026"/>
                  </a:cubicBezTo>
                  <a:cubicBezTo>
                    <a:pt x="256307" y="327026"/>
                    <a:pt x="327027" y="256306"/>
                    <a:pt x="327027" y="169069"/>
                  </a:cubicBezTo>
                  <a:cubicBezTo>
                    <a:pt x="327027" y="81832"/>
                    <a:pt x="256307" y="11112"/>
                    <a:pt x="169070" y="11112"/>
                  </a:cubicBezTo>
                  <a:close/>
                  <a:moveTo>
                    <a:pt x="169069" y="0"/>
                  </a:moveTo>
                  <a:cubicBezTo>
                    <a:pt x="262443" y="0"/>
                    <a:pt x="338138" y="75339"/>
                    <a:pt x="338138" y="168275"/>
                  </a:cubicBezTo>
                  <a:cubicBezTo>
                    <a:pt x="338138" y="261211"/>
                    <a:pt x="262443" y="336550"/>
                    <a:pt x="169069" y="336550"/>
                  </a:cubicBezTo>
                  <a:cubicBezTo>
                    <a:pt x="75695" y="336550"/>
                    <a:pt x="0" y="261211"/>
                    <a:pt x="0" y="168275"/>
                  </a:cubicBezTo>
                  <a:cubicBezTo>
                    <a:pt x="0" y="75339"/>
                    <a:pt x="75695" y="0"/>
                    <a:pt x="169069" y="0"/>
                  </a:cubicBezTo>
                  <a:close/>
                </a:path>
              </a:pathLst>
            </a:custGeom>
            <a:solidFill>
              <a:schemeClr val="bg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1" name="任意多边形: 形状 8">
              <a:extLst>
                <a:ext uri="{FF2B5EF4-FFF2-40B4-BE49-F238E27FC236}">
                  <a16:creationId xmlns:a16="http://schemas.microsoft.com/office/drawing/2014/main" id="{BFBF79EE-925C-5796-8FDC-FC9274887A52}"/>
                </a:ext>
              </a:extLst>
            </p:cNvPr>
            <p:cNvSpPr/>
            <p:nvPr/>
          </p:nvSpPr>
          <p:spPr bwMode="auto">
            <a:xfrm>
              <a:off x="5248995" y="3318823"/>
              <a:ext cx="405597" cy="405597"/>
            </a:xfrm>
            <a:custGeom>
              <a:avLst/>
              <a:gdLst>
                <a:gd name="connsiteX0" fmla="*/ 165894 w 331788"/>
                <a:gd name="connsiteY0" fmla="*/ 145113 h 331788"/>
                <a:gd name="connsiteX1" fmla="*/ 151827 w 331788"/>
                <a:gd name="connsiteY1" fmla="*/ 151827 h 331788"/>
                <a:gd name="connsiteX2" fmla="*/ 151827 w 331788"/>
                <a:gd name="connsiteY2" fmla="*/ 179961 h 331788"/>
                <a:gd name="connsiteX3" fmla="*/ 179961 w 331788"/>
                <a:gd name="connsiteY3" fmla="*/ 179961 h 331788"/>
                <a:gd name="connsiteX4" fmla="*/ 179961 w 331788"/>
                <a:gd name="connsiteY4" fmla="*/ 151827 h 331788"/>
                <a:gd name="connsiteX5" fmla="*/ 165894 w 331788"/>
                <a:gd name="connsiteY5" fmla="*/ 145113 h 331788"/>
                <a:gd name="connsiteX6" fmla="*/ 103187 w 331788"/>
                <a:gd name="connsiteY6" fmla="*/ 103187 h 331788"/>
                <a:gd name="connsiteX7" fmla="*/ 147604 w 331788"/>
                <a:gd name="connsiteY7" fmla="*/ 111025 h 331788"/>
                <a:gd name="connsiteX8" fmla="*/ 133234 w 331788"/>
                <a:gd name="connsiteY8" fmla="*/ 125395 h 331788"/>
                <a:gd name="connsiteX9" fmla="*/ 147604 w 331788"/>
                <a:gd name="connsiteY9" fmla="*/ 139766 h 331788"/>
                <a:gd name="connsiteX10" fmla="*/ 184183 w 331788"/>
                <a:gd name="connsiteY10" fmla="*/ 139766 h 331788"/>
                <a:gd name="connsiteX11" fmla="*/ 198553 w 331788"/>
                <a:gd name="connsiteY11" fmla="*/ 125395 h 331788"/>
                <a:gd name="connsiteX12" fmla="*/ 184183 w 331788"/>
                <a:gd name="connsiteY12" fmla="*/ 111025 h 331788"/>
                <a:gd name="connsiteX13" fmla="*/ 228600 w 331788"/>
                <a:gd name="connsiteY13" fmla="*/ 103187 h 331788"/>
                <a:gd name="connsiteX14" fmla="*/ 220762 w 331788"/>
                <a:gd name="connsiteY14" fmla="*/ 147604 h 331788"/>
                <a:gd name="connsiteX15" fmla="*/ 206392 w 331788"/>
                <a:gd name="connsiteY15" fmla="*/ 133234 h 331788"/>
                <a:gd name="connsiteX16" fmla="*/ 192021 w 331788"/>
                <a:gd name="connsiteY16" fmla="*/ 147604 h 331788"/>
                <a:gd name="connsiteX17" fmla="*/ 192021 w 331788"/>
                <a:gd name="connsiteY17" fmla="*/ 184183 h 331788"/>
                <a:gd name="connsiteX18" fmla="*/ 206392 w 331788"/>
                <a:gd name="connsiteY18" fmla="*/ 198553 h 331788"/>
                <a:gd name="connsiteX19" fmla="*/ 220762 w 331788"/>
                <a:gd name="connsiteY19" fmla="*/ 184183 h 331788"/>
                <a:gd name="connsiteX20" fmla="*/ 228600 w 331788"/>
                <a:gd name="connsiteY20" fmla="*/ 228600 h 331788"/>
                <a:gd name="connsiteX21" fmla="*/ 184183 w 331788"/>
                <a:gd name="connsiteY21" fmla="*/ 220762 h 331788"/>
                <a:gd name="connsiteX22" fmla="*/ 198553 w 331788"/>
                <a:gd name="connsiteY22" fmla="*/ 206392 h 331788"/>
                <a:gd name="connsiteX23" fmla="*/ 184183 w 331788"/>
                <a:gd name="connsiteY23" fmla="*/ 192021 h 331788"/>
                <a:gd name="connsiteX24" fmla="*/ 147604 w 331788"/>
                <a:gd name="connsiteY24" fmla="*/ 192021 h 331788"/>
                <a:gd name="connsiteX25" fmla="*/ 133234 w 331788"/>
                <a:gd name="connsiteY25" fmla="*/ 206392 h 331788"/>
                <a:gd name="connsiteX26" fmla="*/ 147604 w 331788"/>
                <a:gd name="connsiteY26" fmla="*/ 220762 h 331788"/>
                <a:gd name="connsiteX27" fmla="*/ 103187 w 331788"/>
                <a:gd name="connsiteY27" fmla="*/ 228600 h 331788"/>
                <a:gd name="connsiteX28" fmla="*/ 111025 w 331788"/>
                <a:gd name="connsiteY28" fmla="*/ 184183 h 331788"/>
                <a:gd name="connsiteX29" fmla="*/ 125395 w 331788"/>
                <a:gd name="connsiteY29" fmla="*/ 198553 h 331788"/>
                <a:gd name="connsiteX30" fmla="*/ 139766 w 331788"/>
                <a:gd name="connsiteY30" fmla="*/ 184183 h 331788"/>
                <a:gd name="connsiteX31" fmla="*/ 139766 w 331788"/>
                <a:gd name="connsiteY31" fmla="*/ 147604 h 331788"/>
                <a:gd name="connsiteX32" fmla="*/ 125395 w 331788"/>
                <a:gd name="connsiteY32" fmla="*/ 133234 h 331788"/>
                <a:gd name="connsiteX33" fmla="*/ 111025 w 331788"/>
                <a:gd name="connsiteY33" fmla="*/ 147604 h 331788"/>
                <a:gd name="connsiteX34" fmla="*/ 103187 w 331788"/>
                <a:gd name="connsiteY34" fmla="*/ 103187 h 331788"/>
                <a:gd name="connsiteX35" fmla="*/ 165894 w 331788"/>
                <a:gd name="connsiteY35" fmla="*/ 11112 h 331788"/>
                <a:gd name="connsiteX36" fmla="*/ 11112 w 331788"/>
                <a:gd name="connsiteY36" fmla="*/ 165894 h 331788"/>
                <a:gd name="connsiteX37" fmla="*/ 165894 w 331788"/>
                <a:gd name="connsiteY37" fmla="*/ 320676 h 331788"/>
                <a:gd name="connsiteX38" fmla="*/ 320676 w 331788"/>
                <a:gd name="connsiteY38" fmla="*/ 165894 h 331788"/>
                <a:gd name="connsiteX39" fmla="*/ 165894 w 331788"/>
                <a:gd name="connsiteY39" fmla="*/ 11112 h 331788"/>
                <a:gd name="connsiteX40" fmla="*/ 165894 w 331788"/>
                <a:gd name="connsiteY40" fmla="*/ 0 h 331788"/>
                <a:gd name="connsiteX41" fmla="*/ 331788 w 331788"/>
                <a:gd name="connsiteY41" fmla="*/ 165894 h 331788"/>
                <a:gd name="connsiteX42" fmla="*/ 165894 w 331788"/>
                <a:gd name="connsiteY42" fmla="*/ 331788 h 331788"/>
                <a:gd name="connsiteX43" fmla="*/ 0 w 331788"/>
                <a:gd name="connsiteY43" fmla="*/ 165894 h 331788"/>
                <a:gd name="connsiteX44" fmla="*/ 165894 w 331788"/>
                <a:gd name="connsiteY44"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31788" h="331788">
                  <a:moveTo>
                    <a:pt x="165894" y="145113"/>
                  </a:moveTo>
                  <a:cubicBezTo>
                    <a:pt x="160779" y="145113"/>
                    <a:pt x="155664" y="147351"/>
                    <a:pt x="151827" y="151827"/>
                  </a:cubicBezTo>
                  <a:cubicBezTo>
                    <a:pt x="142875" y="159500"/>
                    <a:pt x="142875" y="172288"/>
                    <a:pt x="151827" y="179961"/>
                  </a:cubicBezTo>
                  <a:cubicBezTo>
                    <a:pt x="159500" y="188913"/>
                    <a:pt x="172288" y="188913"/>
                    <a:pt x="179961" y="179961"/>
                  </a:cubicBezTo>
                  <a:cubicBezTo>
                    <a:pt x="188913" y="172288"/>
                    <a:pt x="188913" y="159500"/>
                    <a:pt x="179961" y="151827"/>
                  </a:cubicBezTo>
                  <a:cubicBezTo>
                    <a:pt x="176125" y="147351"/>
                    <a:pt x="171010" y="145113"/>
                    <a:pt x="165894" y="145113"/>
                  </a:cubicBezTo>
                  <a:close/>
                  <a:moveTo>
                    <a:pt x="103187" y="103187"/>
                  </a:moveTo>
                  <a:cubicBezTo>
                    <a:pt x="103187" y="103187"/>
                    <a:pt x="103187" y="103187"/>
                    <a:pt x="147604" y="111025"/>
                  </a:cubicBezTo>
                  <a:cubicBezTo>
                    <a:pt x="147604" y="111025"/>
                    <a:pt x="147604" y="111025"/>
                    <a:pt x="133234" y="125395"/>
                  </a:cubicBezTo>
                  <a:cubicBezTo>
                    <a:pt x="133234" y="125395"/>
                    <a:pt x="133234" y="125395"/>
                    <a:pt x="147604" y="139766"/>
                  </a:cubicBezTo>
                  <a:cubicBezTo>
                    <a:pt x="158055" y="133234"/>
                    <a:pt x="173732" y="133234"/>
                    <a:pt x="184183" y="139766"/>
                  </a:cubicBezTo>
                  <a:cubicBezTo>
                    <a:pt x="184183" y="139766"/>
                    <a:pt x="184183" y="139766"/>
                    <a:pt x="198553" y="125395"/>
                  </a:cubicBezTo>
                  <a:cubicBezTo>
                    <a:pt x="198553" y="125395"/>
                    <a:pt x="198553" y="125395"/>
                    <a:pt x="184183" y="111025"/>
                  </a:cubicBezTo>
                  <a:cubicBezTo>
                    <a:pt x="184183" y="111025"/>
                    <a:pt x="184183" y="111025"/>
                    <a:pt x="228600" y="103187"/>
                  </a:cubicBezTo>
                  <a:cubicBezTo>
                    <a:pt x="228600" y="103187"/>
                    <a:pt x="228600" y="103187"/>
                    <a:pt x="220762" y="147604"/>
                  </a:cubicBezTo>
                  <a:cubicBezTo>
                    <a:pt x="220762" y="147604"/>
                    <a:pt x="220762" y="147604"/>
                    <a:pt x="206392" y="133234"/>
                  </a:cubicBezTo>
                  <a:cubicBezTo>
                    <a:pt x="206392" y="133234"/>
                    <a:pt x="206392" y="133234"/>
                    <a:pt x="192021" y="147604"/>
                  </a:cubicBezTo>
                  <a:cubicBezTo>
                    <a:pt x="198553" y="158055"/>
                    <a:pt x="198553" y="173732"/>
                    <a:pt x="192021" y="184183"/>
                  </a:cubicBezTo>
                  <a:cubicBezTo>
                    <a:pt x="192021" y="184183"/>
                    <a:pt x="192021" y="184183"/>
                    <a:pt x="206392" y="198553"/>
                  </a:cubicBezTo>
                  <a:lnTo>
                    <a:pt x="220762" y="184183"/>
                  </a:lnTo>
                  <a:cubicBezTo>
                    <a:pt x="220762" y="184183"/>
                    <a:pt x="220762" y="184183"/>
                    <a:pt x="228600" y="228600"/>
                  </a:cubicBezTo>
                  <a:cubicBezTo>
                    <a:pt x="228600" y="228600"/>
                    <a:pt x="228600" y="228600"/>
                    <a:pt x="184183" y="220762"/>
                  </a:cubicBezTo>
                  <a:cubicBezTo>
                    <a:pt x="184183" y="220762"/>
                    <a:pt x="184183" y="220762"/>
                    <a:pt x="198553" y="206392"/>
                  </a:cubicBezTo>
                  <a:cubicBezTo>
                    <a:pt x="198553" y="206392"/>
                    <a:pt x="198553" y="206392"/>
                    <a:pt x="184183" y="192021"/>
                  </a:cubicBezTo>
                  <a:cubicBezTo>
                    <a:pt x="173732" y="198553"/>
                    <a:pt x="158055" y="198553"/>
                    <a:pt x="147604" y="192021"/>
                  </a:cubicBezTo>
                  <a:cubicBezTo>
                    <a:pt x="147604" y="192021"/>
                    <a:pt x="147604" y="192021"/>
                    <a:pt x="133234" y="206392"/>
                  </a:cubicBezTo>
                  <a:cubicBezTo>
                    <a:pt x="133234" y="206392"/>
                    <a:pt x="133234" y="206392"/>
                    <a:pt x="147604" y="220762"/>
                  </a:cubicBezTo>
                  <a:cubicBezTo>
                    <a:pt x="147604" y="220762"/>
                    <a:pt x="147604" y="220762"/>
                    <a:pt x="103187" y="228600"/>
                  </a:cubicBezTo>
                  <a:cubicBezTo>
                    <a:pt x="103187" y="228600"/>
                    <a:pt x="103187" y="228600"/>
                    <a:pt x="111025" y="184183"/>
                  </a:cubicBezTo>
                  <a:cubicBezTo>
                    <a:pt x="111025" y="184183"/>
                    <a:pt x="111025" y="184183"/>
                    <a:pt x="125395" y="198553"/>
                  </a:cubicBezTo>
                  <a:cubicBezTo>
                    <a:pt x="125395" y="198553"/>
                    <a:pt x="125395" y="198553"/>
                    <a:pt x="139766" y="184183"/>
                  </a:cubicBezTo>
                  <a:cubicBezTo>
                    <a:pt x="133234" y="173732"/>
                    <a:pt x="133234" y="158055"/>
                    <a:pt x="139766" y="147604"/>
                  </a:cubicBezTo>
                  <a:cubicBezTo>
                    <a:pt x="139766" y="147604"/>
                    <a:pt x="139766" y="147604"/>
                    <a:pt x="125395" y="133234"/>
                  </a:cubicBezTo>
                  <a:cubicBezTo>
                    <a:pt x="125395" y="133234"/>
                    <a:pt x="125395" y="133234"/>
                    <a:pt x="111025" y="147604"/>
                  </a:cubicBezTo>
                  <a:cubicBezTo>
                    <a:pt x="111025" y="147604"/>
                    <a:pt x="111025" y="147604"/>
                    <a:pt x="103187" y="103187"/>
                  </a:cubicBezTo>
                  <a:close/>
                  <a:moveTo>
                    <a:pt x="165894" y="11112"/>
                  </a:moveTo>
                  <a:cubicBezTo>
                    <a:pt x="80410" y="11112"/>
                    <a:pt x="11112" y="80410"/>
                    <a:pt x="11112" y="165894"/>
                  </a:cubicBezTo>
                  <a:cubicBezTo>
                    <a:pt x="11112" y="251378"/>
                    <a:pt x="80410" y="320676"/>
                    <a:pt x="165894" y="320676"/>
                  </a:cubicBezTo>
                  <a:cubicBezTo>
                    <a:pt x="251378" y="320676"/>
                    <a:pt x="320676" y="251378"/>
                    <a:pt x="320676" y="165894"/>
                  </a:cubicBezTo>
                  <a:cubicBezTo>
                    <a:pt x="320676" y="80410"/>
                    <a:pt x="251378" y="11112"/>
                    <a:pt x="165894" y="11112"/>
                  </a:cubicBezTo>
                  <a:close/>
                  <a:moveTo>
                    <a:pt x="165894" y="0"/>
                  </a:moveTo>
                  <a:cubicBezTo>
                    <a:pt x="257515" y="0"/>
                    <a:pt x="331788" y="74273"/>
                    <a:pt x="331788" y="165894"/>
                  </a:cubicBezTo>
                  <a:cubicBezTo>
                    <a:pt x="331788" y="257515"/>
                    <a:pt x="257515" y="331788"/>
                    <a:pt x="165894" y="331788"/>
                  </a:cubicBezTo>
                  <a:cubicBezTo>
                    <a:pt x="74273" y="331788"/>
                    <a:pt x="0" y="257515"/>
                    <a:pt x="0" y="165894"/>
                  </a:cubicBezTo>
                  <a:cubicBezTo>
                    <a:pt x="0" y="74273"/>
                    <a:pt x="74273" y="0"/>
                    <a:pt x="165894" y="0"/>
                  </a:cubicBezTo>
                  <a:close/>
                </a:path>
              </a:pathLst>
            </a:custGeom>
            <a:solidFill>
              <a:schemeClr val="bg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2" name="文本框 12">
              <a:extLst>
                <a:ext uri="{FF2B5EF4-FFF2-40B4-BE49-F238E27FC236}">
                  <a16:creationId xmlns:a16="http://schemas.microsoft.com/office/drawing/2014/main" id="{08837E87-F5E8-9920-124C-8CD9745B3EF0}"/>
                </a:ext>
              </a:extLst>
            </p:cNvPr>
            <p:cNvSpPr txBox="1"/>
            <p:nvPr/>
          </p:nvSpPr>
          <p:spPr>
            <a:xfrm>
              <a:off x="5682858" y="1506552"/>
              <a:ext cx="396263" cy="369332"/>
            </a:xfrm>
            <a:prstGeom prst="rect">
              <a:avLst/>
            </a:prstGeom>
            <a:noFill/>
          </p:spPr>
          <p:txBody>
            <a:bodyPr wrap="none" anchor="ctr">
              <a:normAutofit fontScale="3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思源黑体 Medium" panose="020B0600000000000000" pitchFamily="34" charset="-122"/>
                  <a:ea typeface="思源黑体 Medium" panose="020B0600000000000000" pitchFamily="34" charset="-122"/>
                  <a:cs typeface="+mn-cs"/>
                </a:rPr>
                <a:t>01</a:t>
              </a:r>
            </a:p>
          </p:txBody>
        </p:sp>
        <p:sp>
          <p:nvSpPr>
            <p:cNvPr id="27" name="文本框 13">
              <a:extLst>
                <a:ext uri="{FF2B5EF4-FFF2-40B4-BE49-F238E27FC236}">
                  <a16:creationId xmlns:a16="http://schemas.microsoft.com/office/drawing/2014/main" id="{C4A6917B-DFA4-FEB2-C745-D1FC4042A738}"/>
                </a:ext>
              </a:extLst>
            </p:cNvPr>
            <p:cNvSpPr txBox="1"/>
            <p:nvPr/>
          </p:nvSpPr>
          <p:spPr>
            <a:xfrm>
              <a:off x="6503198" y="1726531"/>
              <a:ext cx="423514" cy="369332"/>
            </a:xfrm>
            <a:prstGeom prst="rect">
              <a:avLst/>
            </a:prstGeom>
            <a:noFill/>
          </p:spPr>
          <p:txBody>
            <a:bodyPr wrap="none" anchor="ctr">
              <a:normAutofit fontScale="3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思源黑体 Medium" panose="020B0600000000000000" pitchFamily="34" charset="-122"/>
                  <a:ea typeface="思源黑体 Medium" panose="020B0600000000000000" pitchFamily="34" charset="-122"/>
                  <a:cs typeface="+mn-cs"/>
                </a:rPr>
                <a:t>02</a:t>
              </a:r>
            </a:p>
          </p:txBody>
        </p:sp>
        <p:sp>
          <p:nvSpPr>
            <p:cNvPr id="28" name="文本框 14">
              <a:extLst>
                <a:ext uri="{FF2B5EF4-FFF2-40B4-BE49-F238E27FC236}">
                  <a16:creationId xmlns:a16="http://schemas.microsoft.com/office/drawing/2014/main" id="{147C438C-48C4-6E42-DC8A-27C06323F867}"/>
                </a:ext>
              </a:extLst>
            </p:cNvPr>
            <p:cNvSpPr txBox="1"/>
            <p:nvPr/>
          </p:nvSpPr>
          <p:spPr>
            <a:xfrm>
              <a:off x="7130600" y="2120060"/>
              <a:ext cx="429926" cy="369332"/>
            </a:xfrm>
            <a:prstGeom prst="rect">
              <a:avLst/>
            </a:prstGeom>
            <a:noFill/>
          </p:spPr>
          <p:txBody>
            <a:bodyPr wrap="none" anchor="ctr">
              <a:normAutofit fontScale="3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思源黑体 Medium" panose="020B0600000000000000" pitchFamily="34" charset="-122"/>
                  <a:ea typeface="思源黑体 Medium" panose="020B0600000000000000" pitchFamily="34" charset="-122"/>
                  <a:cs typeface="+mn-cs"/>
                </a:rPr>
                <a:t>03</a:t>
              </a:r>
            </a:p>
          </p:txBody>
        </p:sp>
      </p:grpSp>
    </p:spTree>
    <p:extLst>
      <p:ext uri="{BB962C8B-B14F-4D97-AF65-F5344CB8AC3E}">
        <p14:creationId xmlns:p14="http://schemas.microsoft.com/office/powerpoint/2010/main" val="255199778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A2888A8E-7F05-B88A-7FB0-3D35BF66BE46}"/>
              </a:ext>
            </a:extLst>
          </p:cNvPr>
          <p:cNvSpPr txBox="1"/>
          <p:nvPr/>
        </p:nvSpPr>
        <p:spPr>
          <a:xfrm>
            <a:off x="666206" y="597280"/>
            <a:ext cx="10646227" cy="4031873"/>
          </a:xfrm>
          <a:prstGeom prst="rect">
            <a:avLst/>
          </a:prstGeom>
          <a:noFill/>
        </p:spPr>
        <p:txBody>
          <a:bodyPr wrap="square" rtlCol="0">
            <a:spAutoFit/>
          </a:bodyPr>
          <a:lstStyle/>
          <a:p>
            <a:pPr algn="just"/>
            <a:r>
              <a:rPr lang="vi-VN" sz="3200" dirty="0">
                <a:latin typeface="Times New Roman" panose="02020603050405020304" pitchFamily="18" charset="0"/>
                <a:cs typeface="Times New Roman" panose="02020603050405020304" pitchFamily="18" charset="0"/>
              </a:rPr>
              <a:t>Ở phần Đọc kết nối chủ điểm</a:t>
            </a:r>
            <a:r>
              <a:rPr lang="en-US" sz="3200" dirty="0">
                <a:latin typeface="Times New Roman" panose="02020603050405020304" pitchFamily="18" charset="0"/>
                <a:cs typeface="Times New Roman" panose="02020603050405020304" pitchFamily="18" charset="0"/>
              </a:rPr>
              <a:t>:</a:t>
            </a:r>
          </a:p>
          <a:p>
            <a:pPr algn="just"/>
            <a:r>
              <a:rPr lang="en-US" sz="3200" dirty="0">
                <a:latin typeface="Times New Roman" panose="02020603050405020304" pitchFamily="18" charset="0"/>
                <a:cs typeface="Times New Roman" panose="02020603050405020304" pitchFamily="18" charset="0"/>
              </a:rPr>
              <a:t>+ T</a:t>
            </a:r>
            <a:r>
              <a:rPr lang="vi-VN" sz="3200" dirty="0">
                <a:latin typeface="Times New Roman" panose="02020603050405020304" pitchFamily="18" charset="0"/>
                <a:cs typeface="Times New Roman" panose="02020603050405020304" pitchFamily="18" charset="0"/>
              </a:rPr>
              <a:t>ên tác giả được đặt ngay bên dưới bài thơ. </a:t>
            </a:r>
            <a:endParaRPr lang="en-US" sz="3200" dirty="0">
              <a:latin typeface="Times New Roman" panose="02020603050405020304" pitchFamily="18" charset="0"/>
              <a:cs typeface="Times New Roman" panose="02020603050405020304" pitchFamily="18" charset="0"/>
            </a:endParaRPr>
          </a:p>
          <a:p>
            <a:pPr algn="just"/>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Cuối bài thơ, nhóm biên soạn có dẫn nguồn: “(In trong </a:t>
            </a:r>
            <a:r>
              <a:rPr lang="vi-VN" sz="3200" i="1" dirty="0">
                <a:latin typeface="Times New Roman" panose="02020603050405020304" pitchFamily="18" charset="0"/>
                <a:cs typeface="Times New Roman" panose="02020603050405020304" pitchFamily="18" charset="0"/>
              </a:rPr>
              <a:t>Đa-ghe-xtan của tôi</a:t>
            </a:r>
            <a:r>
              <a:rPr lang="vi-VN" sz="3200" dirty="0">
                <a:latin typeface="Times New Roman" panose="02020603050405020304" pitchFamily="18" charset="0"/>
                <a:cs typeface="Times New Roman" panose="02020603050405020304" pitchFamily="18" charset="0"/>
              </a:rPr>
              <a:t>, Phan Hồng Giang dịch, NXB Kim Đồng, Hà Nội, 2016). </a:t>
            </a:r>
            <a:endParaRPr lang="en-US" sz="3200" dirty="0">
              <a:latin typeface="Times New Roman" panose="02020603050405020304" pitchFamily="18" charset="0"/>
              <a:cs typeface="Times New Roman" panose="02020603050405020304" pitchFamily="18" charset="0"/>
            </a:endParaRPr>
          </a:p>
          <a:p>
            <a:pPr algn="just"/>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Phần dẫn nguồn này có các thông tin: Tên tác phẩm (</a:t>
            </a:r>
            <a:r>
              <a:rPr lang="vi-VN" sz="3200" i="1" dirty="0">
                <a:latin typeface="Times New Roman" panose="02020603050405020304" pitchFamily="18" charset="0"/>
                <a:cs typeface="Times New Roman" panose="02020603050405020304" pitchFamily="18" charset="0"/>
              </a:rPr>
              <a:t>Đa-ghe-xtan của tôi</a:t>
            </a:r>
            <a:r>
              <a:rPr lang="vi-VN" sz="3200" dirty="0">
                <a:latin typeface="Times New Roman" panose="02020603050405020304" pitchFamily="18" charset="0"/>
                <a:cs typeface="Times New Roman" panose="02020603050405020304" pitchFamily="18" charset="0"/>
              </a:rPr>
              <a:t>), dịch giả (Phan Hồng Giang), nhà xuất bản (NXB Kim Đồng), nơi xuất bản (Hà Nội), năm xuất bản (2016).</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05156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id="{EFC3A068-F74B-419D-69DC-E0507C26A0BF}"/>
              </a:ext>
            </a:extLst>
          </p:cNvPr>
          <p:cNvGraphicFramePr>
            <a:graphicFrameLocks noGrp="1"/>
          </p:cNvGraphicFramePr>
          <p:nvPr>
            <p:extLst>
              <p:ext uri="{D42A27DB-BD31-4B8C-83A1-F6EECF244321}">
                <p14:modId xmlns:p14="http://schemas.microsoft.com/office/powerpoint/2010/main" val="2017190447"/>
              </p:ext>
            </p:extLst>
          </p:nvPr>
        </p:nvGraphicFramePr>
        <p:xfrm>
          <a:off x="1573152" y="1031966"/>
          <a:ext cx="6826265" cy="3519714"/>
        </p:xfrm>
        <a:graphic>
          <a:graphicData uri="http://schemas.openxmlformats.org/drawingml/2006/table">
            <a:tbl>
              <a:tblPr/>
              <a:tblGrid>
                <a:gridCol w="6826265">
                  <a:extLst>
                    <a:ext uri="{9D8B030D-6E8A-4147-A177-3AD203B41FA5}">
                      <a16:colId xmlns:a16="http://schemas.microsoft.com/office/drawing/2014/main" val="2994487602"/>
                    </a:ext>
                  </a:extLst>
                </a:gridCol>
              </a:tblGrid>
              <a:tr h="3519714">
                <a:tc>
                  <a:txBody>
                    <a:bodyPr/>
                    <a:lstStyle/>
                    <a:p>
                      <a:pPr marL="0" marR="0" lvl="0" indent="0" algn="l">
                        <a:lnSpc>
                          <a:spcPct val="150000"/>
                        </a:lnSpc>
                        <a:spcBef>
                          <a:spcPts val="0"/>
                        </a:spcBef>
                        <a:spcAft>
                          <a:spcPts val="500"/>
                        </a:spcAft>
                        <a:buClr>
                          <a:srgbClr val="000000"/>
                        </a:buClr>
                        <a:buSzPts val="1100"/>
                        <a:buFont typeface="+mj-lt"/>
                        <a:buNone/>
                        <a:tabLst>
                          <a:tab pos="205740" algn="l"/>
                        </a:tabLst>
                      </a:pPr>
                      <a:r>
                        <a:rPr lang="en-US" sz="2800" u="none" strike="noStrike" spc="0" baseline="0" dirty="0">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2800" u="none" strike="noStrike" spc="0" baseline="0" dirty="0" err="1">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u="none" strike="noStrike" spc="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baseline="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u="none" strike="noStrike" spc="0" baseline="0" dirty="0">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2800" u="none" strike="noStrike" spc="0" baseline="0"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u="none" strike="noStrike" spc="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baseline="0" dirty="0" err="1">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800" u="none" strike="noStrike" spc="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baseline="0" dirty="0" err="1">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u="none" strike="noStrike" spc="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baseline="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u="none" strike="noStrike" spc="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baseline="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800" u="none" strike="noStrike" spc="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baseline="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u="none" strike="noStrike" spc="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baseline="0" dirty="0" err="1">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800" u="none" strike="noStrike" spc="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baseline="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u="none" strike="noStrike" spc="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baseline="0" dirty="0" err="1">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u="none" strike="noStrike" spc="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baseline="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u="none" strike="noStrike" spc="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baseline="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u="none" strike="noStrike" spc="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baseline="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u="none" strike="noStrike" spc="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baseline="0" dirty="0" err="1">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800" u="none" strike="noStrike" spc="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baseline="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u="none" strike="noStrike" spc="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baseline="0" dirty="0" err="1">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u="none" strike="noStrike" spc="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baseline="0"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800" u="none" strike="noStrike" spc="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baseline="0" dirty="0" err="1">
                          <a:effectLst/>
                          <a:latin typeface="Times New Roman" panose="02020603050405020304" pitchFamily="18" charset="0"/>
                          <a:ea typeface="Times New Roman" panose="02020603050405020304" pitchFamily="18" charset="0"/>
                          <a:cs typeface="Times New Roman" panose="02020603050405020304" pitchFamily="18" charset="0"/>
                        </a:rPr>
                        <a:t>sơ</a:t>
                      </a:r>
                      <a:r>
                        <a:rPr lang="en-US" sz="2800" u="none" strike="noStrike" spc="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baseline="0"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800" u="none" strike="noStrike" spc="0" baseline="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u="none" strike="noStrike" spc="0" baseline="0" dirty="0" err="1">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2800" u="none" strike="noStrike" spc="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baseline="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u="none" strike="noStrike" spc="0" baseline="0" dirty="0">
                          <a:effectLst/>
                          <a:latin typeface="Times New Roman" panose="02020603050405020304" pitchFamily="18" charset="0"/>
                          <a:ea typeface="Times New Roman" panose="02020603050405020304" pitchFamily="18" charset="0"/>
                          <a:cs typeface="Times New Roman" panose="02020603050405020304" pitchFamily="18" charset="0"/>
                        </a:rPr>
                        <a:t> Internet, </a:t>
                      </a:r>
                      <a:r>
                        <a:rPr lang="en-US" sz="2800" u="none" strike="noStrike" spc="0" baseline="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u="none" strike="noStrike" spc="0" baseline="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800" u="none" strike="noStrike" spc="0" baseline="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u="none" strike="noStrike" spc="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baseline="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u="none" strike="noStrike" spc="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baseline="0" dirty="0" err="1">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u="none" strike="noStrike" spc="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baseline="0" dirty="0" err="1">
                          <a:effectLst/>
                          <a:latin typeface="Times New Roman" panose="02020603050405020304" pitchFamily="18" charset="0"/>
                          <a:ea typeface="Times New Roman" panose="02020603050405020304" pitchFamily="18" charset="0"/>
                          <a:cs typeface="Times New Roman" panose="02020603050405020304" pitchFamily="18" charset="0"/>
                        </a:rPr>
                        <a:t>nguồn</a:t>
                      </a:r>
                      <a:r>
                        <a:rPr lang="en-US" sz="2800" u="none" strike="noStrike" spc="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baseline="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u="none" strike="noStrike" spc="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baseline="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u="none" strike="noStrike" spc="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baseline="0" dirty="0" err="1">
                          <a:effectLst/>
                          <a:latin typeface="Times New Roman" panose="02020603050405020304" pitchFamily="18" charset="0"/>
                          <a:ea typeface="Times New Roman" panose="02020603050405020304" pitchFamily="18" charset="0"/>
                          <a:cs typeface="Times New Roman" panose="02020603050405020304" pitchFamily="18" charset="0"/>
                        </a:rPr>
                        <a:t>sao</a:t>
                      </a:r>
                      <a:endParaRPr lang="en-US" sz="2800" dirty="0">
                        <a:effectLst/>
                        <a:latin typeface="Times New Roman" panose="02020603050405020304" pitchFamily="18" charset="0"/>
                        <a:ea typeface="Times New Roman" panose="02020603050405020304" pitchFamily="18" charset="0"/>
                      </a:endParaRPr>
                    </a:p>
                    <a:p>
                      <a:pPr marL="381000" marR="0" indent="-190500" algn="just">
                        <a:lnSpc>
                          <a:spcPct val="147000"/>
                        </a:lnSpc>
                        <a:spcBef>
                          <a:spcPts val="0"/>
                        </a:spcBef>
                        <a:spcAft>
                          <a:spcPts val="1700"/>
                        </a:spcAft>
                        <a:tabLst>
                          <a:tab pos="5891530" algn="l"/>
                        </a:tabLst>
                      </a:pPr>
                      <a:r>
                        <a:rPr lang="vi-VN" sz="2000" i="1" dirty="0">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3446814775"/>
                  </a:ext>
                </a:extLst>
              </a:tr>
            </a:tbl>
          </a:graphicData>
        </a:graphic>
      </p:graphicFrame>
      <p:sp>
        <p:nvSpPr>
          <p:cNvPr id="3" name="Rectangle 13">
            <a:extLst>
              <a:ext uri="{FF2B5EF4-FFF2-40B4-BE49-F238E27FC236}">
                <a16:creationId xmlns:a16="http://schemas.microsoft.com/office/drawing/2014/main" id="{E0937417-3A7B-1A7B-26C8-2A8425DE5349}"/>
              </a:ext>
            </a:extLst>
          </p:cNvPr>
          <p:cNvSpPr/>
          <p:nvPr/>
        </p:nvSpPr>
        <p:spPr>
          <a:xfrm>
            <a:off x="462809" y="72747"/>
            <a:ext cx="3068469" cy="584775"/>
          </a:xfrm>
          <a:prstGeom prst="rect">
            <a:avLst/>
          </a:prstGeom>
        </p:spPr>
        <p:txBody>
          <a:bodyPr wrap="none">
            <a:spAutoFit/>
          </a:bodyPr>
          <a:lstStyle/>
          <a:p>
            <a:r>
              <a:rPr lang="en-US" sz="3200" dirty="0" err="1">
                <a:solidFill>
                  <a:srgbClr val="FF0000"/>
                </a:solidFill>
                <a:latin typeface="Times New Roman" panose="02020603050405020304" pitchFamily="18" charset="0"/>
                <a:ea typeface="Times New Roman" panose="02020603050405020304" pitchFamily="18" charset="0"/>
              </a:rPr>
              <a:t>Câu</a:t>
            </a:r>
            <a:r>
              <a:rPr lang="en-US" sz="3200" dirty="0">
                <a:solidFill>
                  <a:srgbClr val="FF0000"/>
                </a:solidFill>
                <a:latin typeface="Times New Roman" panose="02020603050405020304" pitchFamily="18" charset="0"/>
                <a:ea typeface="Times New Roman" panose="02020603050405020304" pitchFamily="18" charset="0"/>
              </a:rPr>
              <a:t> 3/SGK.</a:t>
            </a:r>
            <a:r>
              <a:rPr lang="vi-VN" sz="3200" dirty="0">
                <a:solidFill>
                  <a:srgbClr val="FF0000"/>
                </a:solidFill>
                <a:latin typeface="Times New Roman" panose="02020603050405020304" pitchFamily="18" charset="0"/>
                <a:ea typeface="Times New Roman" panose="02020603050405020304" pitchFamily="18" charset="0"/>
              </a:rPr>
              <a:t>tr4</a:t>
            </a:r>
            <a:r>
              <a:rPr lang="en-US" sz="3200" dirty="0">
                <a:solidFill>
                  <a:srgbClr val="FF0000"/>
                </a:solidFill>
                <a:latin typeface="Times New Roman" panose="02020603050405020304" pitchFamily="18" charset="0"/>
                <a:ea typeface="Times New Roman" panose="02020603050405020304" pitchFamily="18" charset="0"/>
              </a:rPr>
              <a:t>2: </a:t>
            </a:r>
            <a:endParaRPr lang="en-US" sz="3200" dirty="0">
              <a:solidFill>
                <a:srgbClr val="FF0000"/>
              </a:solidFill>
            </a:endParaRPr>
          </a:p>
        </p:txBody>
      </p:sp>
    </p:spTree>
    <p:extLst>
      <p:ext uri="{BB962C8B-B14F-4D97-AF65-F5344CB8AC3E}">
        <p14:creationId xmlns:p14="http://schemas.microsoft.com/office/powerpoint/2010/main" val="2455603507"/>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玩具&#10;&#10;已生成高可信度的说明">
            <a:extLst>
              <a:ext uri="{FF2B5EF4-FFF2-40B4-BE49-F238E27FC236}">
                <a16:creationId xmlns:a16="http://schemas.microsoft.com/office/drawing/2014/main" id="{5266657B-201A-9DFB-3888-7370CEFCA0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805" t="25950" r="1933" b="22007"/>
          <a:stretch/>
        </p:blipFill>
        <p:spPr>
          <a:xfrm>
            <a:off x="131995" y="3573001"/>
            <a:ext cx="1788245" cy="3073854"/>
          </a:xfrm>
          <a:prstGeom prst="rect">
            <a:avLst/>
          </a:prstGeom>
        </p:spPr>
      </p:pic>
      <p:sp>
        <p:nvSpPr>
          <p:cNvPr id="3" name="Rectangle 13">
            <a:extLst>
              <a:ext uri="{FF2B5EF4-FFF2-40B4-BE49-F238E27FC236}">
                <a16:creationId xmlns:a16="http://schemas.microsoft.com/office/drawing/2014/main" id="{AB811016-E891-6A87-F5A6-193F642C0639}"/>
              </a:ext>
            </a:extLst>
          </p:cNvPr>
          <p:cNvSpPr/>
          <p:nvPr/>
        </p:nvSpPr>
        <p:spPr>
          <a:xfrm>
            <a:off x="809897" y="839562"/>
            <a:ext cx="10162903" cy="1815882"/>
          </a:xfrm>
          <a:prstGeom prst="rect">
            <a:avLst/>
          </a:prstGeom>
        </p:spPr>
        <p:txBody>
          <a:bodyPr wrap="square">
            <a:spAutoFit/>
          </a:bodyPr>
          <a:lstStyle/>
          <a:p>
            <a:r>
              <a:rPr lang="vi-VN" sz="2800" dirty="0"/>
              <a:t>Trong quá trình viết, khi sử dụng tranh ảnh, biểu đồ, sơ đồ,… lấy từ Internet, chúng ta cần dẫn nguồn vì đây là hành động thể hiện sự tôn trọng ý tưởng của người khác và là việc làm cần thiết để tránh đạo văn.</a:t>
            </a:r>
            <a:endParaRPr lang="en-US" sz="2800" dirty="0"/>
          </a:p>
        </p:txBody>
      </p:sp>
      <p:sp>
        <p:nvSpPr>
          <p:cNvPr id="4" name="Rectangle 13">
            <a:extLst>
              <a:ext uri="{FF2B5EF4-FFF2-40B4-BE49-F238E27FC236}">
                <a16:creationId xmlns:a16="http://schemas.microsoft.com/office/drawing/2014/main" id="{37D44F06-D7A2-AAFB-B95F-C256B2F3BFF7}"/>
              </a:ext>
            </a:extLst>
          </p:cNvPr>
          <p:cNvSpPr/>
          <p:nvPr/>
        </p:nvSpPr>
        <p:spPr>
          <a:xfrm>
            <a:off x="462809" y="72747"/>
            <a:ext cx="3068469" cy="584775"/>
          </a:xfrm>
          <a:prstGeom prst="rect">
            <a:avLst/>
          </a:prstGeom>
        </p:spPr>
        <p:txBody>
          <a:bodyPr wrap="none">
            <a:spAutoFit/>
          </a:bodyPr>
          <a:lstStyle/>
          <a:p>
            <a:r>
              <a:rPr lang="en-US" sz="3200" dirty="0" err="1">
                <a:solidFill>
                  <a:srgbClr val="FF0000"/>
                </a:solidFill>
                <a:latin typeface="Times New Roman" panose="02020603050405020304" pitchFamily="18" charset="0"/>
                <a:ea typeface="Times New Roman" panose="02020603050405020304" pitchFamily="18" charset="0"/>
              </a:rPr>
              <a:t>Câu</a:t>
            </a:r>
            <a:r>
              <a:rPr lang="en-US" sz="3200" dirty="0">
                <a:solidFill>
                  <a:srgbClr val="FF0000"/>
                </a:solidFill>
                <a:latin typeface="Times New Roman" panose="02020603050405020304" pitchFamily="18" charset="0"/>
                <a:ea typeface="Times New Roman" panose="02020603050405020304" pitchFamily="18" charset="0"/>
              </a:rPr>
              <a:t> 3/SGK.</a:t>
            </a:r>
            <a:r>
              <a:rPr lang="vi-VN" sz="3200" dirty="0">
                <a:solidFill>
                  <a:srgbClr val="FF0000"/>
                </a:solidFill>
                <a:latin typeface="Times New Roman" panose="02020603050405020304" pitchFamily="18" charset="0"/>
                <a:ea typeface="Times New Roman" panose="02020603050405020304" pitchFamily="18" charset="0"/>
              </a:rPr>
              <a:t>tr42</a:t>
            </a:r>
            <a:r>
              <a:rPr lang="en-US" sz="3200" dirty="0">
                <a:solidFill>
                  <a:srgbClr val="FF0000"/>
                </a:solidFill>
                <a:latin typeface="Times New Roman" panose="02020603050405020304" pitchFamily="18" charset="0"/>
                <a:ea typeface="Times New Roman" panose="02020603050405020304" pitchFamily="18" charset="0"/>
              </a:rPr>
              <a:t>: </a:t>
            </a:r>
            <a:endParaRPr lang="en-US" sz="3200" dirty="0">
              <a:solidFill>
                <a:srgbClr val="FF0000"/>
              </a:solidFill>
            </a:endParaRPr>
          </a:p>
        </p:txBody>
      </p:sp>
    </p:spTree>
    <p:extLst>
      <p:ext uri="{BB962C8B-B14F-4D97-AF65-F5344CB8AC3E}">
        <p14:creationId xmlns:p14="http://schemas.microsoft.com/office/powerpoint/2010/main" val="80830833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l="3031" t="10516"/>
          <a:stretch/>
        </p:blipFill>
        <p:spPr>
          <a:xfrm>
            <a:off x="0" y="32665"/>
            <a:ext cx="12285989" cy="6885384"/>
          </a:xfrm>
          <a:prstGeom prst="rect">
            <a:avLst/>
          </a:prstGeom>
        </p:spPr>
      </p:pic>
      <p:pic>
        <p:nvPicPr>
          <p:cNvPr id="15" name="图片 1">
            <a:extLst>
              <a:ext uri="{FF2B5EF4-FFF2-40B4-BE49-F238E27FC236}">
                <a16:creationId xmlns:a16="http://schemas.microsoft.com/office/drawing/2014/main" id="{D4A22C97-3E53-05A2-B4FA-FC57641E03A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235" t="20038" r="9695" b="15978"/>
          <a:stretch/>
        </p:blipFill>
        <p:spPr>
          <a:xfrm>
            <a:off x="894569" y="1806456"/>
            <a:ext cx="11297431" cy="4367463"/>
          </a:xfrm>
          <a:prstGeom prst="rect">
            <a:avLst/>
          </a:prstGeom>
        </p:spPr>
      </p:pic>
      <p:pic>
        <p:nvPicPr>
          <p:cNvPr id="12" name="佐藤利奈,大亀あすか - ごはんの練習">
            <a:hlinkClick r:id="" action="ppaction://media"/>
          </p:cNvPr>
          <p:cNvPicPr>
            <a:picLocks noChangeAspect="1"/>
          </p:cNvPicPr>
          <p:nvPr>
            <a:audioFile r:link="rId1"/>
            <p:extLst>
              <p:ext uri="{DAA4B4D4-6D71-4841-9C94-3DE7FCFB9230}">
                <p14:media xmlns:p14="http://schemas.microsoft.com/office/powerpoint/2010/main" r:embed="rId2">
                  <p14:trim st="15963"/>
                </p14:media>
              </p:ext>
            </p:extLst>
          </p:nvPr>
        </p:nvPicPr>
        <p:blipFill>
          <a:blip r:embed="rId7"/>
          <a:stretch>
            <a:fillRect/>
          </a:stretch>
        </p:blipFill>
        <p:spPr>
          <a:xfrm>
            <a:off x="13872864" y="-2764243"/>
            <a:ext cx="812800" cy="812800"/>
          </a:xfrm>
          <a:prstGeom prst="rect">
            <a:avLst/>
          </a:prstGeom>
        </p:spPr>
      </p:pic>
      <p:pic>
        <p:nvPicPr>
          <p:cNvPr id="4" name="图片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09013" y="4292398"/>
            <a:ext cx="4976976" cy="2459823"/>
          </a:xfrm>
          <a:prstGeom prst="rect">
            <a:avLst/>
          </a:prstGeom>
        </p:spPr>
      </p:pic>
      <p:sp>
        <p:nvSpPr>
          <p:cNvPr id="13" name="TextBox 7"/>
          <p:cNvSpPr txBox="1"/>
          <p:nvPr/>
        </p:nvSpPr>
        <p:spPr>
          <a:xfrm>
            <a:off x="339634" y="72307"/>
            <a:ext cx="11390811" cy="1759774"/>
          </a:xfrm>
          <a:prstGeom prst="rect">
            <a:avLst/>
          </a:prstGeom>
          <a:noFill/>
        </p:spPr>
        <p:txBody>
          <a:bodyPr wrap="square" lIns="0" tIns="0" rIns="0" bIns="0">
            <a:noAutofit/>
          </a:bodyPr>
          <a:lstStyle/>
          <a:p>
            <a:pPr algn="just"/>
            <a:r>
              <a:rPr lang="en-US" sz="4800" u="sng" dirty="0">
                <a:solidFill>
                  <a:srgbClr val="FF0000"/>
                </a:solidFill>
                <a:latin typeface="Times New Roman" panose="02020603050405020304" pitchFamily="18" charset="0"/>
                <a:cs typeface="Times New Roman" panose="02020603050405020304" pitchFamily="18" charset="0"/>
              </a:rPr>
              <a:t>BT4/SGK.tr42: </a:t>
            </a:r>
            <a:r>
              <a:rPr lang="en-US" sz="3200" dirty="0" err="1">
                <a:solidFill>
                  <a:srgbClr val="FF0000"/>
                </a:solidFill>
                <a:latin typeface="Times New Roman" panose="02020603050405020304" pitchFamily="18" charset="0"/>
                <a:cs typeface="Times New Roman" panose="02020603050405020304" pitchFamily="18" charset="0"/>
              </a:rPr>
              <a:t>Trình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bày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kinh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nghiệm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em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về</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việc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sử</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dụng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nói</a:t>
            </a:r>
            <a:r>
              <a:rPr lang="en-US" sz="3200" dirty="0">
                <a:solidFill>
                  <a:srgbClr val="FF0000"/>
                </a:solidFill>
                <a:latin typeface="Times New Roman" panose="02020603050405020304" pitchFamily="18" charset="0"/>
                <a:cs typeface="Times New Roman" panose="02020603050405020304" pitchFamily="18" charset="0"/>
              </a:rPr>
              <a:t>, ý </a:t>
            </a:r>
            <a:r>
              <a:rPr lang="en-US" sz="3200" dirty="0" err="1">
                <a:solidFill>
                  <a:srgbClr val="FF0000"/>
                </a:solidFill>
                <a:latin typeface="Times New Roman" panose="02020603050405020304" pitchFamily="18" charset="0"/>
                <a:cs typeface="Times New Roman" panose="02020603050405020304" pitchFamily="18" charset="0"/>
              </a:rPr>
              <a:t>tưởng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quan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điểm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viết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văn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bản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nghị</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luận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phân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tích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một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phẩm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văn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học</a:t>
            </a:r>
            <a:endParaRPr lang="en-US" sz="4800" dirty="0">
              <a:solidFill>
                <a:srgbClr val="FF0000"/>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045C41CB-9D66-161C-CC9F-B6EB7BAC008C}"/>
              </a:ext>
            </a:extLst>
          </p:cNvPr>
          <p:cNvSpPr txBox="1"/>
          <p:nvPr/>
        </p:nvSpPr>
        <p:spPr>
          <a:xfrm>
            <a:off x="2837318" y="2823129"/>
            <a:ext cx="6611352" cy="1077218"/>
          </a:xfrm>
          <a:prstGeom prst="rect">
            <a:avLst/>
          </a:prstGeom>
          <a:noFill/>
        </p:spPr>
        <p:txBody>
          <a:bodyPr wrap="square" rtlCol="0">
            <a:spAutoFit/>
          </a:bodyPr>
          <a:lstStyle/>
          <a:p>
            <a:pPr algn="ctr"/>
            <a:r>
              <a:rPr lang="en-US" sz="3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Cá</a:t>
            </a:r>
            <a:r>
              <a:rPr lang="en-US" sz="3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nhân</a:t>
            </a:r>
            <a:r>
              <a:rPr lang="en-US" sz="3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học</a:t>
            </a:r>
            <a:r>
              <a:rPr lang="en-US" sz="3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sinh</a:t>
            </a:r>
            <a:r>
              <a:rPr lang="en-US" sz="3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chia </a:t>
            </a:r>
            <a:r>
              <a:rPr lang="en-US" sz="3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sẻ</a:t>
            </a:r>
            <a:r>
              <a:rPr lang="en-US" sz="3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các</a:t>
            </a:r>
            <a:r>
              <a:rPr lang="en-US" sz="3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học</a:t>
            </a:r>
            <a:r>
              <a:rPr lang="en-US" sz="3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sinh</a:t>
            </a:r>
            <a:r>
              <a:rPr lang="en-US" sz="3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khác</a:t>
            </a:r>
            <a:r>
              <a:rPr lang="en-US" sz="3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góp</a:t>
            </a:r>
            <a:r>
              <a:rPr lang="en-US" sz="3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ý.</a:t>
            </a:r>
          </a:p>
        </p:txBody>
      </p:sp>
    </p:spTree>
    <p:extLst>
      <p:ext uri="{BB962C8B-B14F-4D97-AF65-F5344CB8AC3E}">
        <p14:creationId xmlns:p14="http://schemas.microsoft.com/office/powerpoint/2010/main" val="1596334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0263" fill="hold"/>
                                        <p:tgtEl>
                                          <p:spTgt spid="12"/>
                                        </p:tgtEl>
                                      </p:cBhvr>
                                    </p:cmd>
                                  </p:childTnLst>
                                </p:cTn>
                              </p:par>
                              <p:par>
                                <p:cTn id="7" presetID="53" presetClass="entr" presetSubtype="16"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animEffect transition="in" filter="fade">
                                      <p:cBhvr>
                                        <p:cTn id="11" dur="500"/>
                                        <p:tgtEl>
                                          <p:spTgt spid="4"/>
                                        </p:tgtEl>
                                      </p:cBhvr>
                                    </p:animEffect>
                                  </p:childTnLst>
                                </p:cTn>
                              </p:par>
                              <p:par>
                                <p:cTn id="12" presetID="23" presetClass="entr" presetSubtype="288"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strVal val="4/3*#ppt_w"/>
                                          </p:val>
                                        </p:tav>
                                        <p:tav tm="100000">
                                          <p:val>
                                            <p:strVal val="#ppt_w"/>
                                          </p:val>
                                        </p:tav>
                                      </p:tavLst>
                                    </p:anim>
                                    <p:anim calcmode="lin" valueType="num">
                                      <p:cBhvr>
                                        <p:cTn id="15" dur="500" fill="hold"/>
                                        <p:tgtEl>
                                          <p:spTgt spid="3"/>
                                        </p:tgtEl>
                                        <p:attrNameLst>
                                          <p:attrName>ppt_h</p:attrName>
                                        </p:attrNameLst>
                                      </p:cBhvr>
                                      <p:tavLst>
                                        <p:tav tm="0">
                                          <p:val>
                                            <p:strVal val="4/3*#ppt_h"/>
                                          </p:val>
                                        </p:tav>
                                        <p:tav tm="100000">
                                          <p:val>
                                            <p:strVal val="#ppt_h"/>
                                          </p:val>
                                        </p:tav>
                                      </p:tavLst>
                                    </p:anim>
                                  </p:childTnLst>
                                </p:cTn>
                              </p:par>
                            </p:childTnLst>
                          </p:cTn>
                        </p:par>
                        <p:par>
                          <p:cTn id="16" fill="hold">
                            <p:stCondLst>
                              <p:cond delay="170263"/>
                            </p:stCondLst>
                            <p:childTnLst>
                              <p:par>
                                <p:cTn id="17" presetID="53" presetClass="entr" presetSubtype="16"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par>
                          <p:cTn id="22" fill="hold">
                            <p:stCondLst>
                              <p:cond delay="170763"/>
                            </p:stCondLst>
                            <p:childTnLst>
                              <p:par>
                                <p:cTn id="23" presetID="47"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repeatCount="indefinite" fill="hold" display="0">
                  <p:stCondLst>
                    <p:cond delay="indefinite"/>
                  </p:stCondLst>
                  <p:endCondLst>
                    <p:cond evt="onStopAudio" delay="0">
                      <p:tgtEl>
                        <p:sldTgt/>
                      </p:tgtEl>
                    </p:cond>
                  </p:endCondLst>
                </p:cTn>
                <p:tgtEl>
                  <p:spTgt spid="12"/>
                </p:tgtEl>
              </p:cMediaNode>
            </p:audio>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C7DC895-DCA3-44FD-B377-D1D4A63BE3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V="1">
            <a:off x="2917722" y="-1988575"/>
            <a:ext cx="6356555" cy="11336594"/>
          </a:xfrm>
          <a:prstGeom prst="rect">
            <a:avLst/>
          </a:prstGeom>
        </p:spPr>
      </p:pic>
      <p:pic>
        <p:nvPicPr>
          <p:cNvPr id="11" name="图片 10" descr="图片包含 文字&#10;&#10;已生成高可信度的说明">
            <a:extLst>
              <a:ext uri="{FF2B5EF4-FFF2-40B4-BE49-F238E27FC236}">
                <a16:creationId xmlns:a16="http://schemas.microsoft.com/office/drawing/2014/main" id="{DF407DB9-5164-43C7-BB32-B404FE4132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266" t="18351" r="30381" b="50000"/>
          <a:stretch/>
        </p:blipFill>
        <p:spPr>
          <a:xfrm>
            <a:off x="7989050" y="337629"/>
            <a:ext cx="3636878" cy="2098346"/>
          </a:xfrm>
          <a:prstGeom prst="rect">
            <a:avLst/>
          </a:prstGeom>
        </p:spPr>
      </p:pic>
      <p:pic>
        <p:nvPicPr>
          <p:cNvPr id="3" name="图片 2" descr="图片包含 文字&#10;&#10;已生成高可信度的说明">
            <a:extLst>
              <a:ext uri="{FF2B5EF4-FFF2-40B4-BE49-F238E27FC236}">
                <a16:creationId xmlns:a16="http://schemas.microsoft.com/office/drawing/2014/main" id="{5EE8FBEC-4B67-48BB-A337-122C591A5613}"/>
              </a:ext>
            </a:extLst>
          </p:cNvPr>
          <p:cNvPicPr>
            <a:picLocks noChangeAspect="1"/>
          </p:cNvPicPr>
          <p:nvPr/>
        </p:nvPicPr>
        <p:blipFill rotWithShape="1">
          <a:blip r:embed="rId5">
            <a:extLst>
              <a:ext uri="{28A0092B-C50C-407E-A947-70E740481C1C}">
                <a14:useLocalDpi xmlns:a14="http://schemas.microsoft.com/office/drawing/2010/main" val="0"/>
              </a:ext>
            </a:extLst>
          </a:blip>
          <a:srcRect l="31192" t="56631" r="32205" b="4803"/>
          <a:stretch/>
        </p:blipFill>
        <p:spPr>
          <a:xfrm>
            <a:off x="0" y="997178"/>
            <a:ext cx="4660712" cy="4955458"/>
          </a:xfrm>
          <a:prstGeom prst="rect">
            <a:avLst/>
          </a:prstGeom>
        </p:spPr>
      </p:pic>
      <p:pic>
        <p:nvPicPr>
          <p:cNvPr id="7" name="图片 6" descr="图片包含 文字&#10;&#10;已生成高可信度的说明">
            <a:extLst>
              <a:ext uri="{FF2B5EF4-FFF2-40B4-BE49-F238E27FC236}">
                <a16:creationId xmlns:a16="http://schemas.microsoft.com/office/drawing/2014/main" id="{1CD06A6C-C38B-4BB3-AC5A-540A52011F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047" r="75028" b="30466"/>
          <a:stretch/>
        </p:blipFill>
        <p:spPr>
          <a:xfrm>
            <a:off x="509840" y="313041"/>
            <a:ext cx="2053678" cy="1368275"/>
          </a:xfrm>
          <a:prstGeom prst="rect">
            <a:avLst/>
          </a:prstGeom>
        </p:spPr>
      </p:pic>
      <p:pic>
        <p:nvPicPr>
          <p:cNvPr id="8" name="图片 7" descr="图片包含 文字&#10;&#10;已生成高可信度的说明">
            <a:extLst>
              <a:ext uri="{FF2B5EF4-FFF2-40B4-BE49-F238E27FC236}">
                <a16:creationId xmlns:a16="http://schemas.microsoft.com/office/drawing/2014/main" id="{A73F5DCD-0DD3-400D-A3D9-5BC446F589F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3581" r="9869" b="71326"/>
          <a:stretch/>
        </p:blipFill>
        <p:spPr>
          <a:xfrm flipV="1">
            <a:off x="10195425" y="3942020"/>
            <a:ext cx="1466307" cy="2563611"/>
          </a:xfrm>
          <a:prstGeom prst="rect">
            <a:avLst/>
          </a:prstGeom>
        </p:spPr>
      </p:pic>
      <p:pic>
        <p:nvPicPr>
          <p:cNvPr id="9" name="图片 8" descr="图片包含 文字&#10;&#10;已生成高可信度的说明">
            <a:extLst>
              <a:ext uri="{FF2B5EF4-FFF2-40B4-BE49-F238E27FC236}">
                <a16:creationId xmlns:a16="http://schemas.microsoft.com/office/drawing/2014/main" id="{5EF76B5A-821B-4D38-9357-C2A0D5121DC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4722" t="66093"/>
          <a:stretch/>
        </p:blipFill>
        <p:spPr>
          <a:xfrm>
            <a:off x="10619807" y="2215873"/>
            <a:ext cx="789521" cy="1768089"/>
          </a:xfrm>
          <a:prstGeom prst="rect">
            <a:avLst/>
          </a:prstGeom>
        </p:spPr>
      </p:pic>
      <p:pic>
        <p:nvPicPr>
          <p:cNvPr id="10" name="图片 9" descr="图片包含 文字&#10;&#10;已生成高可信度的说明">
            <a:extLst>
              <a:ext uri="{FF2B5EF4-FFF2-40B4-BE49-F238E27FC236}">
                <a16:creationId xmlns:a16="http://schemas.microsoft.com/office/drawing/2014/main" id="{049272E9-D13D-4AC3-94C3-1A36FDC874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5674" r="86696"/>
          <a:stretch/>
        </p:blipFill>
        <p:spPr>
          <a:xfrm>
            <a:off x="509839" y="4360605"/>
            <a:ext cx="1260313" cy="2325329"/>
          </a:xfrm>
          <a:prstGeom prst="rect">
            <a:avLst/>
          </a:prstGeom>
        </p:spPr>
      </p:pic>
      <p:sp>
        <p:nvSpPr>
          <p:cNvPr id="12" name="Rectangle 11"/>
          <p:cNvSpPr/>
          <p:nvPr/>
        </p:nvSpPr>
        <p:spPr>
          <a:xfrm>
            <a:off x="5282144" y="2248561"/>
            <a:ext cx="5287880" cy="1015663"/>
          </a:xfrm>
          <a:prstGeom prst="rect">
            <a:avLst/>
          </a:prstGeom>
        </p:spPr>
        <p:txBody>
          <a:bodyPr wrap="square">
            <a:spAutoFit/>
          </a:bodyPr>
          <a:lstStyle/>
          <a:p>
            <a:pPr algn="ctr"/>
            <a:r>
              <a:rPr lang="en-US" sz="6000" b="1" dirty="0">
                <a:solidFill>
                  <a:srgbClr val="000000"/>
                </a:solidFill>
                <a:latin typeface="Times New Roman" panose="02020603050405020304" pitchFamily="18" charset="0"/>
              </a:rPr>
              <a:t>KHỞI ĐỘNG</a:t>
            </a:r>
            <a:endParaRPr lang="en-US" sz="6000" dirty="0">
              <a:solidFill>
                <a:srgbClr val="FF0000"/>
              </a:solidFill>
            </a:endParaRPr>
          </a:p>
        </p:txBody>
      </p:sp>
    </p:spTree>
    <p:extLst>
      <p:ext uri="{BB962C8B-B14F-4D97-AF65-F5344CB8AC3E}">
        <p14:creationId xmlns:p14="http://schemas.microsoft.com/office/powerpoint/2010/main" val="35210615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6" presetClass="emph" presetSubtype="0" fill="hold" grpId="1" nodeType="afterEffect">
                                  <p:stCondLst>
                                    <p:cond delay="0"/>
                                  </p:stCondLst>
                                  <p:childTnLst>
                                    <p:animScale>
                                      <p:cBhvr>
                                        <p:cTn id="13" dur="2000" fill="hold"/>
                                        <p:tgtEl>
                                          <p:spTgt spid="12"/>
                                        </p:tgtEl>
                                      </p:cBhvr>
                                      <p:by x="150000" y="150000"/>
                                    </p:animScale>
                                  </p:childTnLst>
                                </p:cTn>
                              </p:par>
                            </p:childTnLst>
                          </p:cTn>
                        </p:par>
                        <p:par>
                          <p:cTn id="14" fill="hold">
                            <p:stCondLst>
                              <p:cond delay="3000"/>
                            </p:stCondLst>
                            <p:childTnLst>
                              <p:par>
                                <p:cTn id="15" presetID="32" presetClass="emph" presetSubtype="0" fill="hold" grpId="2" nodeType="afterEffect">
                                  <p:stCondLst>
                                    <p:cond delay="0"/>
                                  </p:stCondLst>
                                  <p:childTnLst>
                                    <p:animRot by="120000">
                                      <p:cBhvr>
                                        <p:cTn id="16" dur="100" fill="hold">
                                          <p:stCondLst>
                                            <p:cond delay="0"/>
                                          </p:stCondLst>
                                        </p:cTn>
                                        <p:tgtEl>
                                          <p:spTgt spid="12"/>
                                        </p:tgtEl>
                                        <p:attrNameLst>
                                          <p:attrName>r</p:attrName>
                                        </p:attrNameLst>
                                      </p:cBhvr>
                                    </p:animRot>
                                    <p:animRot by="-240000">
                                      <p:cBhvr>
                                        <p:cTn id="17" dur="200" fill="hold">
                                          <p:stCondLst>
                                            <p:cond delay="200"/>
                                          </p:stCondLst>
                                        </p:cTn>
                                        <p:tgtEl>
                                          <p:spTgt spid="12"/>
                                        </p:tgtEl>
                                        <p:attrNameLst>
                                          <p:attrName>r</p:attrName>
                                        </p:attrNameLst>
                                      </p:cBhvr>
                                    </p:animRot>
                                    <p:animRot by="240000">
                                      <p:cBhvr>
                                        <p:cTn id="18" dur="200" fill="hold">
                                          <p:stCondLst>
                                            <p:cond delay="400"/>
                                          </p:stCondLst>
                                        </p:cTn>
                                        <p:tgtEl>
                                          <p:spTgt spid="12"/>
                                        </p:tgtEl>
                                        <p:attrNameLst>
                                          <p:attrName>r</p:attrName>
                                        </p:attrNameLst>
                                      </p:cBhvr>
                                    </p:animRot>
                                    <p:animRot by="-240000">
                                      <p:cBhvr>
                                        <p:cTn id="19" dur="200" fill="hold">
                                          <p:stCondLst>
                                            <p:cond delay="600"/>
                                          </p:stCondLst>
                                        </p:cTn>
                                        <p:tgtEl>
                                          <p:spTgt spid="12"/>
                                        </p:tgtEl>
                                        <p:attrNameLst>
                                          <p:attrName>r</p:attrName>
                                        </p:attrNameLst>
                                      </p:cBhvr>
                                    </p:animRot>
                                    <p:animRot by="120000">
                                      <p:cBhvr>
                                        <p:cTn id="20" dur="200" fill="hold">
                                          <p:stCondLst>
                                            <p:cond delay="800"/>
                                          </p:stCondLst>
                                        </p:cTn>
                                        <p:tgtEl>
                                          <p:spTgt spid="12"/>
                                        </p:tgtEl>
                                        <p:attrNameLst>
                                          <p:attrName>r</p:attrName>
                                        </p:attrNameLst>
                                      </p:cBhvr>
                                    </p:animRot>
                                  </p:childTnLst>
                                </p:cTn>
                              </p:par>
                            </p:childTnLst>
                          </p:cTn>
                        </p:par>
                        <p:par>
                          <p:cTn id="21" fill="hold">
                            <p:stCondLst>
                              <p:cond delay="4000"/>
                            </p:stCondLst>
                            <p:childTnLst>
                              <p:par>
                                <p:cTn id="22" presetID="27" presetClass="emph" presetSubtype="0" fill="remove" grpId="3" nodeType="afterEffect">
                                  <p:stCondLst>
                                    <p:cond delay="0"/>
                                  </p:stCondLst>
                                  <p:childTnLst>
                                    <p:animClr clrSpc="rgb" dir="cw">
                                      <p:cBhvr override="childStyle">
                                        <p:cTn id="23" dur="1750" autoRev="1" fill="remove"/>
                                        <p:tgtEl>
                                          <p:spTgt spid="12"/>
                                        </p:tgtEl>
                                        <p:attrNameLst>
                                          <p:attrName>style.color</p:attrName>
                                        </p:attrNameLst>
                                      </p:cBhvr>
                                      <p:to>
                                        <a:schemeClr val="bg1"/>
                                      </p:to>
                                    </p:animClr>
                                    <p:animClr clrSpc="rgb" dir="cw">
                                      <p:cBhvr>
                                        <p:cTn id="24" dur="1750" autoRev="1" fill="remove"/>
                                        <p:tgtEl>
                                          <p:spTgt spid="12"/>
                                        </p:tgtEl>
                                        <p:attrNameLst>
                                          <p:attrName>fillcolor</p:attrName>
                                        </p:attrNameLst>
                                      </p:cBhvr>
                                      <p:to>
                                        <a:schemeClr val="bg1"/>
                                      </p:to>
                                    </p:animClr>
                                    <p:set>
                                      <p:cBhvr>
                                        <p:cTn id="25" dur="1750" autoRev="1" fill="remove"/>
                                        <p:tgtEl>
                                          <p:spTgt spid="12"/>
                                        </p:tgtEl>
                                        <p:attrNameLst>
                                          <p:attrName>fill.type</p:attrName>
                                        </p:attrNameLst>
                                      </p:cBhvr>
                                      <p:to>
                                        <p:strVal val="solid"/>
                                      </p:to>
                                    </p:set>
                                    <p:set>
                                      <p:cBhvr>
                                        <p:cTn id="26" dur="1750" autoRev="1" fill="remove"/>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12" grpId="3"/>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82048" y="857298"/>
            <a:ext cx="8614649" cy="584775"/>
          </a:xfrm>
          <a:prstGeom prst="rect">
            <a:avLst/>
          </a:prstGeom>
        </p:spPr>
        <p:txBody>
          <a:bodyPr wrap="square">
            <a:spAutoFit/>
          </a:bodyPr>
          <a:lstStyle/>
          <a:p>
            <a:pPr lvl="0" algn="just"/>
            <a:r>
              <a:rPr lang="en-US" sz="3200" i="1" dirty="0" err="1">
                <a:latin typeface="+mj-lt"/>
              </a:rPr>
              <a:t>Mỗi</a:t>
            </a:r>
            <a:r>
              <a:rPr lang="en-US" sz="3200" i="1" dirty="0">
                <a:latin typeface="+mj-lt"/>
              </a:rPr>
              <a:t> </a:t>
            </a:r>
            <a:r>
              <a:rPr lang="en-US" sz="3200" i="1" dirty="0" err="1">
                <a:latin typeface="+mj-lt"/>
              </a:rPr>
              <a:t>nhóm</a:t>
            </a:r>
            <a:r>
              <a:rPr lang="en-US" sz="3200" i="1" dirty="0">
                <a:latin typeface="+mj-lt"/>
              </a:rPr>
              <a:t> 2 </a:t>
            </a:r>
            <a:r>
              <a:rPr lang="en-US" sz="3200" i="1" dirty="0" err="1">
                <a:latin typeface="+mj-lt"/>
              </a:rPr>
              <a:t>bạn</a:t>
            </a:r>
            <a:r>
              <a:rPr lang="en-US" sz="3200" i="1" dirty="0">
                <a:latin typeface="+mj-lt"/>
              </a:rPr>
              <a:t>, </a:t>
            </a:r>
            <a:r>
              <a:rPr lang="en-US" sz="3200" i="1" dirty="0" err="1">
                <a:latin typeface="+mj-lt"/>
              </a:rPr>
              <a:t>thảo</a:t>
            </a:r>
            <a:r>
              <a:rPr lang="en-US" sz="3200" i="1" dirty="0">
                <a:latin typeface="+mj-lt"/>
              </a:rPr>
              <a:t> </a:t>
            </a:r>
            <a:r>
              <a:rPr lang="en-US" sz="3200" i="1" dirty="0" err="1">
                <a:latin typeface="+mj-lt"/>
              </a:rPr>
              <a:t>luận</a:t>
            </a:r>
            <a:r>
              <a:rPr lang="en-US" sz="3200" i="1" dirty="0">
                <a:latin typeface="+mj-lt"/>
              </a:rPr>
              <a:t> </a:t>
            </a:r>
            <a:r>
              <a:rPr lang="en-US" sz="3200" i="1" dirty="0" err="1">
                <a:latin typeface="+mj-lt"/>
              </a:rPr>
              <a:t>và</a:t>
            </a:r>
            <a:r>
              <a:rPr lang="en-US" sz="3200" i="1" dirty="0">
                <a:latin typeface="+mj-lt"/>
              </a:rPr>
              <a:t> </a:t>
            </a:r>
            <a:r>
              <a:rPr lang="en-US" sz="3200" i="1" dirty="0" err="1">
                <a:latin typeface="+mj-lt"/>
              </a:rPr>
              <a:t>hoàn</a:t>
            </a:r>
            <a:r>
              <a:rPr lang="en-US" sz="3200" i="1" dirty="0">
                <a:latin typeface="+mj-lt"/>
              </a:rPr>
              <a:t> </a:t>
            </a:r>
            <a:r>
              <a:rPr lang="en-US" sz="3200" i="1" dirty="0" err="1">
                <a:latin typeface="+mj-lt"/>
              </a:rPr>
              <a:t>thiện</a:t>
            </a:r>
            <a:r>
              <a:rPr lang="en-US" sz="3200" i="1" dirty="0">
                <a:latin typeface="+mj-lt"/>
              </a:rPr>
              <a:t> </a:t>
            </a:r>
            <a:r>
              <a:rPr lang="en-US" sz="3200" i="1" dirty="0" err="1">
                <a:latin typeface="+mj-lt"/>
              </a:rPr>
              <a:t>bảng</a:t>
            </a:r>
            <a:r>
              <a:rPr lang="en-US" sz="3200" i="1" dirty="0">
                <a:latin typeface="+mj-lt"/>
              </a:rPr>
              <a:t> </a:t>
            </a:r>
            <a:r>
              <a:rPr lang="en-US" sz="3200" i="1" dirty="0" err="1">
                <a:latin typeface="+mj-lt"/>
              </a:rPr>
              <a:t>sau</a:t>
            </a:r>
            <a:endParaRPr lang="en-US" sz="3200" i="1" dirty="0">
              <a:solidFill>
                <a:prstClr val="black"/>
              </a:solidFill>
              <a:latin typeface="+mj-lt"/>
            </a:endParaRPr>
          </a:p>
        </p:txBody>
      </p:sp>
      <p:graphicFrame>
        <p:nvGraphicFramePr>
          <p:cNvPr id="6" name="Table 5"/>
          <p:cNvGraphicFramePr>
            <a:graphicFrameLocks noGrp="1"/>
          </p:cNvGraphicFramePr>
          <p:nvPr>
            <p:extLst>
              <p:ext uri="{D42A27DB-BD31-4B8C-83A1-F6EECF244321}">
                <p14:modId xmlns:p14="http://schemas.microsoft.com/office/powerpoint/2010/main" val="680475302"/>
              </p:ext>
            </p:extLst>
          </p:nvPr>
        </p:nvGraphicFramePr>
        <p:xfrm>
          <a:off x="705395" y="1985555"/>
          <a:ext cx="10959736" cy="4207701"/>
        </p:xfrm>
        <a:graphic>
          <a:graphicData uri="http://schemas.openxmlformats.org/drawingml/2006/table">
            <a:tbl>
              <a:tblPr firstRow="1" firstCol="1" bandRow="1">
                <a:tableStyleId>{5C22544A-7EE6-4342-B048-85BDC9FD1C3A}</a:tableStyleId>
              </a:tblPr>
              <a:tblGrid>
                <a:gridCol w="3652464">
                  <a:extLst>
                    <a:ext uri="{9D8B030D-6E8A-4147-A177-3AD203B41FA5}">
                      <a16:colId xmlns:a16="http://schemas.microsoft.com/office/drawing/2014/main" val="325748593"/>
                    </a:ext>
                  </a:extLst>
                </a:gridCol>
                <a:gridCol w="3653636">
                  <a:extLst>
                    <a:ext uri="{9D8B030D-6E8A-4147-A177-3AD203B41FA5}">
                      <a16:colId xmlns:a16="http://schemas.microsoft.com/office/drawing/2014/main" val="2239600950"/>
                    </a:ext>
                  </a:extLst>
                </a:gridCol>
                <a:gridCol w="3653636">
                  <a:extLst>
                    <a:ext uri="{9D8B030D-6E8A-4147-A177-3AD203B41FA5}">
                      <a16:colId xmlns:a16="http://schemas.microsoft.com/office/drawing/2014/main" val="2683072205"/>
                    </a:ext>
                  </a:extLst>
                </a:gridCol>
              </a:tblGrid>
              <a:tr h="1121342">
                <a:tc>
                  <a:txBody>
                    <a:bodyPr/>
                    <a:lstStyle/>
                    <a:p>
                      <a:pPr algn="ctr">
                        <a:lnSpc>
                          <a:spcPct val="107000"/>
                        </a:lnSpc>
                        <a:spcAft>
                          <a:spcPts val="600"/>
                        </a:spcAft>
                      </a:pPr>
                      <a:r>
                        <a:rPr lang="vi-VN" sz="2800" dirty="0">
                          <a:effectLst/>
                        </a:rPr>
                        <a:t>K</a:t>
                      </a:r>
                      <a:endParaRPr lang="en-US" sz="2800" dirty="0">
                        <a:effectLst/>
                      </a:endParaRPr>
                    </a:p>
                    <a:p>
                      <a:pPr algn="ctr">
                        <a:lnSpc>
                          <a:spcPct val="107000"/>
                        </a:lnSpc>
                        <a:spcAft>
                          <a:spcPts val="600"/>
                        </a:spcAft>
                      </a:pPr>
                      <a:r>
                        <a:rPr lang="vi-VN" sz="2800" dirty="0">
                          <a:effectLst/>
                        </a:rPr>
                        <a:t>(Điều tôi đã biết)</a:t>
                      </a:r>
                      <a:endParaRPr lang="en-US" sz="28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07000"/>
                        </a:lnSpc>
                        <a:spcAft>
                          <a:spcPts val="600"/>
                        </a:spcAft>
                      </a:pPr>
                      <a:r>
                        <a:rPr lang="vi-VN" sz="2800">
                          <a:effectLst/>
                        </a:rPr>
                        <a:t>W</a:t>
                      </a:r>
                      <a:endParaRPr lang="en-US" sz="2800">
                        <a:effectLst/>
                      </a:endParaRPr>
                    </a:p>
                    <a:p>
                      <a:pPr algn="ctr">
                        <a:lnSpc>
                          <a:spcPct val="107000"/>
                        </a:lnSpc>
                        <a:spcAft>
                          <a:spcPts val="600"/>
                        </a:spcAft>
                      </a:pPr>
                      <a:r>
                        <a:rPr lang="vi-VN" sz="2800">
                          <a:effectLst/>
                        </a:rPr>
                        <a:t>(Điều tôi muốn tìm hiểu)</a:t>
                      </a:r>
                      <a:endParaRPr lang="en-US" sz="28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07000"/>
                        </a:lnSpc>
                        <a:spcAft>
                          <a:spcPts val="600"/>
                        </a:spcAft>
                      </a:pPr>
                      <a:r>
                        <a:rPr lang="vi-VN" sz="2800">
                          <a:effectLst/>
                        </a:rPr>
                        <a:t>L</a:t>
                      </a:r>
                      <a:endParaRPr lang="en-US" sz="2800">
                        <a:effectLst/>
                      </a:endParaRPr>
                    </a:p>
                    <a:p>
                      <a:pPr algn="ctr">
                        <a:lnSpc>
                          <a:spcPct val="107000"/>
                        </a:lnSpc>
                        <a:spcAft>
                          <a:spcPts val="600"/>
                        </a:spcAft>
                      </a:pPr>
                      <a:r>
                        <a:rPr lang="vi-VN" sz="2800">
                          <a:effectLst/>
                        </a:rPr>
                        <a:t>(Điều tôi học được)</a:t>
                      </a:r>
                      <a:endParaRPr lang="en-US" sz="280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4081456816"/>
                  </a:ext>
                </a:extLst>
              </a:tr>
              <a:tr h="2288063">
                <a:tc>
                  <a:txBody>
                    <a:bodyPr/>
                    <a:lstStyle/>
                    <a:p>
                      <a:pPr algn="just">
                        <a:lnSpc>
                          <a:spcPct val="107000"/>
                        </a:lnSpc>
                        <a:spcAft>
                          <a:spcPts val="600"/>
                        </a:spcAft>
                      </a:pPr>
                      <a:r>
                        <a:rPr lang="vi-VN" sz="2800">
                          <a:effectLst/>
                        </a:rPr>
                        <a:t>Ghi lại ít nhất một điều em đã biết về vấn đề đạo văn</a:t>
                      </a:r>
                      <a:endParaRPr lang="en-US" sz="2800">
                        <a:effectLst/>
                      </a:endParaRPr>
                    </a:p>
                    <a:p>
                      <a:pPr algn="just">
                        <a:lnSpc>
                          <a:spcPct val="107000"/>
                        </a:lnSpc>
                        <a:spcAft>
                          <a:spcPts val="600"/>
                        </a:spcAft>
                      </a:pPr>
                      <a:r>
                        <a:rPr lang="vi-VN" sz="2800">
                          <a:effectLst/>
                        </a:rPr>
                        <a:t> </a:t>
                      </a:r>
                      <a:endParaRPr lang="en-US" sz="2800">
                        <a:effectLst/>
                      </a:endParaRPr>
                    </a:p>
                    <a:p>
                      <a:pPr algn="ctr">
                        <a:lnSpc>
                          <a:spcPct val="107000"/>
                        </a:lnSpc>
                        <a:spcAft>
                          <a:spcPts val="600"/>
                        </a:spcAft>
                      </a:pPr>
                      <a:r>
                        <a:rPr lang="en-US" sz="2800">
                          <a:effectLst/>
                        </a:rPr>
                        <a:t>…</a:t>
                      </a:r>
                      <a:endParaRPr lang="en-US" sz="2800">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07000"/>
                        </a:lnSpc>
                        <a:spcAft>
                          <a:spcPts val="600"/>
                        </a:spcAft>
                      </a:pPr>
                      <a:r>
                        <a:rPr lang="en-US" sz="2800" dirty="0" err="1">
                          <a:effectLst/>
                        </a:rPr>
                        <a:t>Ghi</a:t>
                      </a:r>
                      <a:r>
                        <a:rPr lang="en-US" sz="2800" dirty="0">
                          <a:effectLst/>
                        </a:rPr>
                        <a:t> </a:t>
                      </a:r>
                      <a:r>
                        <a:rPr lang="en-US" sz="2800" dirty="0" err="1">
                          <a:effectLst/>
                        </a:rPr>
                        <a:t>lại</a:t>
                      </a:r>
                      <a:r>
                        <a:rPr lang="en-US" sz="2800" dirty="0">
                          <a:effectLst/>
                        </a:rPr>
                        <a:t> </a:t>
                      </a:r>
                      <a:r>
                        <a:rPr lang="en-US" sz="2800" dirty="0" err="1">
                          <a:effectLst/>
                        </a:rPr>
                        <a:t>ít</a:t>
                      </a:r>
                      <a:r>
                        <a:rPr lang="en-US" sz="2800" dirty="0">
                          <a:effectLst/>
                        </a:rPr>
                        <a:t> </a:t>
                      </a:r>
                      <a:r>
                        <a:rPr lang="en-US" sz="2800" dirty="0" err="1">
                          <a:effectLst/>
                        </a:rPr>
                        <a:t>nhất</a:t>
                      </a:r>
                      <a:r>
                        <a:rPr lang="en-US" sz="2800" dirty="0">
                          <a:effectLst/>
                        </a:rPr>
                        <a:t> </a:t>
                      </a:r>
                      <a:r>
                        <a:rPr lang="en-US" sz="2800" dirty="0" err="1">
                          <a:effectLst/>
                        </a:rPr>
                        <a:t>một</a:t>
                      </a:r>
                      <a:r>
                        <a:rPr lang="en-US" sz="2800" dirty="0">
                          <a:effectLst/>
                        </a:rPr>
                        <a:t> </a:t>
                      </a:r>
                      <a:r>
                        <a:rPr lang="en-US" sz="2800" dirty="0" err="1">
                          <a:effectLst/>
                        </a:rPr>
                        <a:t>điều</a:t>
                      </a:r>
                      <a:r>
                        <a:rPr lang="en-US" sz="2800" dirty="0">
                          <a:effectLst/>
                        </a:rPr>
                        <a:t> </a:t>
                      </a:r>
                      <a:r>
                        <a:rPr lang="en-US" sz="2800" dirty="0" err="1">
                          <a:effectLst/>
                        </a:rPr>
                        <a:t>em</a:t>
                      </a:r>
                      <a:r>
                        <a:rPr lang="en-US" sz="2800" dirty="0">
                          <a:effectLst/>
                        </a:rPr>
                        <a:t> </a:t>
                      </a:r>
                      <a:r>
                        <a:rPr lang="en-US" sz="2800" dirty="0" err="1">
                          <a:effectLst/>
                        </a:rPr>
                        <a:t>muốn</a:t>
                      </a:r>
                      <a:r>
                        <a:rPr lang="en-US" sz="2800" dirty="0">
                          <a:effectLst/>
                        </a:rPr>
                        <a:t> </a:t>
                      </a:r>
                      <a:r>
                        <a:rPr lang="en-US" sz="2800" dirty="0" err="1">
                          <a:effectLst/>
                        </a:rPr>
                        <a:t>tìm</a:t>
                      </a:r>
                      <a:r>
                        <a:rPr lang="en-US" sz="2800" dirty="0">
                          <a:effectLst/>
                        </a:rPr>
                        <a:t> </a:t>
                      </a:r>
                      <a:r>
                        <a:rPr lang="en-US" sz="2800" dirty="0" err="1">
                          <a:effectLst/>
                        </a:rPr>
                        <a:t>hiểu</a:t>
                      </a:r>
                      <a:r>
                        <a:rPr lang="en-US" sz="2800" dirty="0">
                          <a:effectLst/>
                        </a:rPr>
                        <a:t> </a:t>
                      </a:r>
                      <a:r>
                        <a:rPr lang="en-US" sz="2800" dirty="0" err="1">
                          <a:effectLst/>
                        </a:rPr>
                        <a:t>trong</a:t>
                      </a:r>
                      <a:r>
                        <a:rPr lang="en-US" sz="2800" dirty="0">
                          <a:effectLst/>
                        </a:rPr>
                        <a:t> </a:t>
                      </a:r>
                      <a:r>
                        <a:rPr lang="en-US" sz="2800" dirty="0" err="1">
                          <a:effectLst/>
                        </a:rPr>
                        <a:t>bài</a:t>
                      </a:r>
                      <a:r>
                        <a:rPr lang="en-US" sz="2800" dirty="0">
                          <a:effectLst/>
                        </a:rPr>
                        <a:t> </a:t>
                      </a:r>
                      <a:r>
                        <a:rPr lang="en-US" sz="2800" dirty="0" err="1">
                          <a:effectLst/>
                        </a:rPr>
                        <a:t>học</a:t>
                      </a:r>
                      <a:r>
                        <a:rPr lang="en-US" sz="2800" dirty="0">
                          <a:effectLst/>
                        </a:rPr>
                        <a:t> </a:t>
                      </a:r>
                      <a:r>
                        <a:rPr lang="en-US" sz="2800" dirty="0" err="1">
                          <a:effectLst/>
                        </a:rPr>
                        <a:t>này</a:t>
                      </a:r>
                      <a:endParaRPr lang="en-US" sz="2800" dirty="0">
                        <a:effectLst/>
                      </a:endParaRPr>
                    </a:p>
                    <a:p>
                      <a:pPr algn="just">
                        <a:lnSpc>
                          <a:spcPct val="107000"/>
                        </a:lnSpc>
                        <a:spcAft>
                          <a:spcPts val="600"/>
                        </a:spcAft>
                      </a:pPr>
                      <a:r>
                        <a:rPr lang="en-US" sz="2800" dirty="0">
                          <a:effectLst/>
                        </a:rPr>
                        <a:t> </a:t>
                      </a:r>
                    </a:p>
                    <a:p>
                      <a:pPr algn="ctr">
                        <a:lnSpc>
                          <a:spcPct val="107000"/>
                        </a:lnSpc>
                        <a:spcAft>
                          <a:spcPts val="600"/>
                        </a:spcAft>
                      </a:pPr>
                      <a:r>
                        <a:rPr lang="en-US" sz="2800" dirty="0">
                          <a:effectLst/>
                        </a:rPr>
                        <a:t>…</a:t>
                      </a:r>
                      <a:endParaRPr lang="en-US" sz="2800" dirty="0">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07000"/>
                        </a:lnSpc>
                        <a:spcAft>
                          <a:spcPts val="600"/>
                        </a:spcAft>
                      </a:pPr>
                      <a:r>
                        <a:rPr lang="en-US" sz="2800" dirty="0" err="1">
                          <a:effectLst/>
                        </a:rPr>
                        <a:t>Sau</a:t>
                      </a:r>
                      <a:r>
                        <a:rPr lang="en-US" sz="2800" dirty="0">
                          <a:effectLst/>
                        </a:rPr>
                        <a:t> </a:t>
                      </a:r>
                      <a:r>
                        <a:rPr lang="en-US" sz="2800" dirty="0" err="1">
                          <a:effectLst/>
                        </a:rPr>
                        <a:t>khi</a:t>
                      </a:r>
                      <a:r>
                        <a:rPr lang="en-US" sz="2800" dirty="0">
                          <a:effectLst/>
                        </a:rPr>
                        <a:t> </a:t>
                      </a:r>
                      <a:r>
                        <a:rPr lang="en-US" sz="2800" dirty="0" err="1">
                          <a:effectLst/>
                        </a:rPr>
                        <a:t>học</a:t>
                      </a:r>
                      <a:r>
                        <a:rPr lang="en-US" sz="2800" dirty="0">
                          <a:effectLst/>
                        </a:rPr>
                        <a:t> </a:t>
                      </a:r>
                      <a:r>
                        <a:rPr lang="en-US" sz="2800" dirty="0" err="1">
                          <a:effectLst/>
                        </a:rPr>
                        <a:t>xong</a:t>
                      </a:r>
                      <a:r>
                        <a:rPr lang="en-US" sz="2800" dirty="0">
                          <a:effectLst/>
                        </a:rPr>
                        <a:t>, </a:t>
                      </a:r>
                      <a:r>
                        <a:rPr lang="en-US" sz="2800" dirty="0" err="1">
                          <a:effectLst/>
                        </a:rPr>
                        <a:t>em</a:t>
                      </a:r>
                      <a:r>
                        <a:rPr lang="en-US" sz="2800" dirty="0">
                          <a:effectLst/>
                        </a:rPr>
                        <a:t> </a:t>
                      </a:r>
                      <a:r>
                        <a:rPr lang="en-US" sz="2800" dirty="0" err="1">
                          <a:effectLst/>
                        </a:rPr>
                        <a:t>hãy</a:t>
                      </a:r>
                      <a:r>
                        <a:rPr lang="en-US" sz="2800" dirty="0">
                          <a:effectLst/>
                        </a:rPr>
                        <a:t> </a:t>
                      </a:r>
                      <a:r>
                        <a:rPr lang="en-US" sz="2800" dirty="0" err="1">
                          <a:effectLst/>
                        </a:rPr>
                        <a:t>ghi</a:t>
                      </a:r>
                      <a:r>
                        <a:rPr lang="en-US" sz="2800" dirty="0">
                          <a:effectLst/>
                        </a:rPr>
                        <a:t> </a:t>
                      </a:r>
                      <a:r>
                        <a:rPr lang="en-US" sz="2800" dirty="0" err="1">
                          <a:effectLst/>
                        </a:rPr>
                        <a:t>lại</a:t>
                      </a:r>
                      <a:r>
                        <a:rPr lang="en-US" sz="2800" dirty="0">
                          <a:effectLst/>
                        </a:rPr>
                        <a:t> </a:t>
                      </a:r>
                      <a:r>
                        <a:rPr lang="en-US" sz="2800" dirty="0" err="1">
                          <a:effectLst/>
                        </a:rPr>
                        <a:t>ngắn</a:t>
                      </a:r>
                      <a:r>
                        <a:rPr lang="en-US" sz="2800" dirty="0">
                          <a:effectLst/>
                        </a:rPr>
                        <a:t> </a:t>
                      </a:r>
                      <a:r>
                        <a:rPr lang="en-US" sz="2800" dirty="0" err="1">
                          <a:effectLst/>
                        </a:rPr>
                        <a:t>gọn</a:t>
                      </a:r>
                      <a:r>
                        <a:rPr lang="en-US" sz="2800" dirty="0">
                          <a:effectLst/>
                        </a:rPr>
                        <a:t> </a:t>
                      </a:r>
                      <a:r>
                        <a:rPr lang="en-US" sz="2800" dirty="0" err="1">
                          <a:effectLst/>
                        </a:rPr>
                        <a:t>những</a:t>
                      </a:r>
                      <a:r>
                        <a:rPr lang="en-US" sz="2800" dirty="0">
                          <a:effectLst/>
                        </a:rPr>
                        <a:t> </a:t>
                      </a:r>
                      <a:r>
                        <a:rPr lang="en-US" sz="2800" dirty="0" err="1">
                          <a:effectLst/>
                        </a:rPr>
                        <a:t>kiến</a:t>
                      </a:r>
                      <a:r>
                        <a:rPr lang="en-US" sz="2800" dirty="0">
                          <a:effectLst/>
                        </a:rPr>
                        <a:t> </a:t>
                      </a:r>
                      <a:r>
                        <a:rPr lang="en-US" sz="2800" dirty="0" err="1">
                          <a:effectLst/>
                        </a:rPr>
                        <a:t>thức</a:t>
                      </a:r>
                      <a:r>
                        <a:rPr lang="en-US" sz="2800" dirty="0">
                          <a:effectLst/>
                        </a:rPr>
                        <a:t> </a:t>
                      </a:r>
                      <a:r>
                        <a:rPr lang="en-US" sz="2800" dirty="0" err="1">
                          <a:effectLst/>
                        </a:rPr>
                        <a:t>trọng</a:t>
                      </a:r>
                      <a:r>
                        <a:rPr lang="en-US" sz="2800" dirty="0">
                          <a:effectLst/>
                        </a:rPr>
                        <a:t> </a:t>
                      </a:r>
                      <a:r>
                        <a:rPr lang="en-US" sz="2800" dirty="0" err="1">
                          <a:effectLst/>
                        </a:rPr>
                        <a:t>tâm</a:t>
                      </a:r>
                      <a:r>
                        <a:rPr lang="en-US" sz="2800" dirty="0">
                          <a:effectLst/>
                        </a:rPr>
                        <a:t> </a:t>
                      </a:r>
                      <a:r>
                        <a:rPr lang="en-US" sz="2800" dirty="0" err="1">
                          <a:effectLst/>
                        </a:rPr>
                        <a:t>bản</a:t>
                      </a:r>
                      <a:r>
                        <a:rPr lang="en-US" sz="2800" dirty="0">
                          <a:effectLst/>
                        </a:rPr>
                        <a:t> </a:t>
                      </a:r>
                      <a:r>
                        <a:rPr lang="en-US" sz="2800" dirty="0" err="1">
                          <a:effectLst/>
                        </a:rPr>
                        <a:t>thân</a:t>
                      </a:r>
                      <a:r>
                        <a:rPr lang="en-US" sz="2800" dirty="0">
                          <a:effectLst/>
                        </a:rPr>
                        <a:t> </a:t>
                      </a:r>
                      <a:r>
                        <a:rPr lang="en-US" sz="2800" dirty="0" err="1">
                          <a:effectLst/>
                        </a:rPr>
                        <a:t>thu</a:t>
                      </a:r>
                      <a:r>
                        <a:rPr lang="en-US" sz="2800" dirty="0">
                          <a:effectLst/>
                        </a:rPr>
                        <a:t> </a:t>
                      </a:r>
                      <a:r>
                        <a:rPr lang="en-US" sz="2800" dirty="0" err="1">
                          <a:effectLst/>
                        </a:rPr>
                        <a:t>nhận</a:t>
                      </a:r>
                      <a:r>
                        <a:rPr lang="en-US" sz="2800" dirty="0">
                          <a:effectLst/>
                        </a:rPr>
                        <a:t> </a:t>
                      </a:r>
                      <a:r>
                        <a:rPr lang="en-US" sz="2800" dirty="0" err="1">
                          <a:effectLst/>
                        </a:rPr>
                        <a:t>được</a:t>
                      </a:r>
                      <a:endParaRPr lang="en-US" sz="2800" dirty="0">
                        <a:effectLst/>
                      </a:endParaRPr>
                    </a:p>
                    <a:p>
                      <a:pPr algn="ctr">
                        <a:lnSpc>
                          <a:spcPct val="107000"/>
                        </a:lnSpc>
                        <a:spcAft>
                          <a:spcPts val="600"/>
                        </a:spcAft>
                      </a:pPr>
                      <a:r>
                        <a:rPr lang="en-US" sz="2800" dirty="0">
                          <a:effectLst/>
                        </a:rPr>
                        <a:t>…</a:t>
                      </a:r>
                      <a:endParaRPr lang="en-US" sz="28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044118178"/>
                  </a:ext>
                </a:extLst>
              </a:tr>
            </a:tbl>
          </a:graphicData>
        </a:graphic>
      </p:graphicFrame>
    </p:spTree>
    <p:extLst>
      <p:ext uri="{BB962C8B-B14F-4D97-AF65-F5344CB8AC3E}">
        <p14:creationId xmlns:p14="http://schemas.microsoft.com/office/powerpoint/2010/main" val="193466924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8542" y="-200939"/>
            <a:ext cx="6509497" cy="6509497"/>
          </a:xfrm>
          <a:prstGeom prst="rect">
            <a:avLst/>
          </a:prstGeom>
        </p:spPr>
      </p:pic>
      <p:pic>
        <p:nvPicPr>
          <p:cNvPr id="38" name="图片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9140" y="1892830"/>
            <a:ext cx="4233093" cy="4677833"/>
          </a:xfrm>
          <a:prstGeom prst="rect">
            <a:avLst/>
          </a:prstGeom>
        </p:spPr>
      </p:pic>
      <p:sp>
        <p:nvSpPr>
          <p:cNvPr id="2" name="Hộp Văn bản 1">
            <a:extLst>
              <a:ext uri="{FF2B5EF4-FFF2-40B4-BE49-F238E27FC236}">
                <a16:creationId xmlns:a16="http://schemas.microsoft.com/office/drawing/2014/main" id="{996DDA58-6390-C608-F8EB-7A191E202FA6}"/>
              </a:ext>
            </a:extLst>
          </p:cNvPr>
          <p:cNvSpPr txBox="1"/>
          <p:nvPr/>
        </p:nvSpPr>
        <p:spPr>
          <a:xfrm>
            <a:off x="6623050" y="2852615"/>
            <a:ext cx="405960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TRI THỨC TIẾNG VIỆT</a:t>
            </a:r>
            <a:endParaRPr kumimoji="0" lang="en-US" sz="5400" b="0" i="0" u="none" strike="noStrike" kern="1200" cap="none" spc="0" normalizeH="0" baseline="0" noProof="0" dirty="0">
              <a:ln>
                <a:noFill/>
              </a:ln>
              <a:solidFill>
                <a:prstClr val="black"/>
              </a:solidFill>
              <a:effectLst/>
              <a:uLnTx/>
              <a:uFillTx/>
              <a:latin typeface="等线 Light" panose="020F0302020204030204"/>
              <a:ea typeface="+mn-ea"/>
              <a:cs typeface="+mn-cs"/>
            </a:endParaRPr>
          </a:p>
        </p:txBody>
      </p:sp>
      <p:sp>
        <p:nvSpPr>
          <p:cNvPr id="4" name="Hộp Văn bản 3">
            <a:extLst>
              <a:ext uri="{FF2B5EF4-FFF2-40B4-BE49-F238E27FC236}">
                <a16:creationId xmlns:a16="http://schemas.microsoft.com/office/drawing/2014/main" id="{3ED15308-6F8D-4BB2-3336-2995E81FE508}"/>
              </a:ext>
            </a:extLst>
          </p:cNvPr>
          <p:cNvSpPr txBox="1"/>
          <p:nvPr/>
        </p:nvSpPr>
        <p:spPr>
          <a:xfrm>
            <a:off x="8162925" y="751742"/>
            <a:ext cx="654050" cy="707886"/>
          </a:xfrm>
          <a:prstGeom prst="rect">
            <a:avLst/>
          </a:prstGeom>
          <a:noFill/>
        </p:spPr>
        <p:txBody>
          <a:bodyPr wrap="square" rtlCol="0">
            <a:spAutoFit/>
          </a:bodyPr>
          <a:lstStyle/>
          <a:p>
            <a:r>
              <a:rPr lang="vi-VN" sz="4000" dirty="0"/>
              <a:t>I</a:t>
            </a:r>
            <a:endParaRPr lang="en-US" sz="4000" dirty="0"/>
          </a:p>
        </p:txBody>
      </p:sp>
    </p:spTree>
    <p:extLst>
      <p:ext uri="{BB962C8B-B14F-4D97-AF65-F5344CB8AC3E}">
        <p14:creationId xmlns:p14="http://schemas.microsoft.com/office/powerpoint/2010/main" val="668580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1000"/>
                                        <p:tgtEl>
                                          <p:spTgt spid="38"/>
                                        </p:tgtEl>
                                      </p:cBhvr>
                                    </p:animEffect>
                                    <p:anim calcmode="lin" valueType="num">
                                      <p:cBhvr>
                                        <p:cTn id="15" dur="1000" fill="hold"/>
                                        <p:tgtEl>
                                          <p:spTgt spid="38"/>
                                        </p:tgtEl>
                                        <p:attrNameLst>
                                          <p:attrName>ppt_x</p:attrName>
                                        </p:attrNameLst>
                                      </p:cBhvr>
                                      <p:tavLst>
                                        <p:tav tm="0">
                                          <p:val>
                                            <p:strVal val="#ppt_x"/>
                                          </p:val>
                                        </p:tav>
                                        <p:tav tm="100000">
                                          <p:val>
                                            <p:strVal val="#ppt_x"/>
                                          </p:val>
                                        </p:tav>
                                      </p:tavLst>
                                    </p:anim>
                                    <p:anim calcmode="lin" valueType="num">
                                      <p:cBhvr>
                                        <p:cTn id="16" dur="1000" fill="hold"/>
                                        <p:tgtEl>
                                          <p:spTgt spid="38"/>
                                        </p:tgtEl>
                                        <p:attrNameLst>
                                          <p:attrName>ppt_y</p:attrName>
                                        </p:attrNameLst>
                                      </p:cBhvr>
                                      <p:tavLst>
                                        <p:tav tm="0">
                                          <p:val>
                                            <p:strVal val="#ppt_y-.1"/>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C97F238-B52A-5F0F-45C4-D1162C656460}"/>
              </a:ext>
            </a:extLst>
          </p:cNvPr>
          <p:cNvSpPr txBox="1"/>
          <p:nvPr/>
        </p:nvSpPr>
        <p:spPr>
          <a:xfrm>
            <a:off x="926423" y="395324"/>
            <a:ext cx="10451325" cy="1569660"/>
          </a:xfrm>
          <a:prstGeom prst="rect">
            <a:avLst/>
          </a:prstGeom>
          <a:noFill/>
        </p:spPr>
        <p:txBody>
          <a:bodyPr wrap="square" rtlCol="0">
            <a:spAutoFit/>
          </a:bodyPr>
          <a:lstStyle/>
          <a:p>
            <a:r>
              <a:rPr lang="vi-VN" sz="3200" dirty="0">
                <a:solidFill>
                  <a:srgbClr val="000000"/>
                </a:solidFill>
                <a:latin typeface="+mj-lt"/>
                <a:ea typeface="Calibri" panose="020F0502020204030204" pitchFamily="34" charset="0"/>
              </a:rPr>
              <a:t> </a:t>
            </a:r>
            <a:r>
              <a:rPr lang="en-US" sz="3200" dirty="0">
                <a:latin typeface="+mj-lt"/>
              </a:rPr>
              <a:t>Đ</a:t>
            </a:r>
            <a:r>
              <a:rPr lang="vi-VN" sz="3200" dirty="0">
                <a:latin typeface="+mj-lt"/>
              </a:rPr>
              <a:t>ọc</a:t>
            </a:r>
            <a:r>
              <a:rPr lang="en-US" sz="3200" dirty="0">
                <a:latin typeface="+mj-lt"/>
              </a:rPr>
              <a:t> </a:t>
            </a:r>
            <a:r>
              <a:rPr lang="en-US" sz="3200" dirty="0" err="1">
                <a:latin typeface="+mj-lt"/>
              </a:rPr>
              <a:t>phần</a:t>
            </a:r>
            <a:r>
              <a:rPr lang="en-US" sz="3200" dirty="0">
                <a:latin typeface="+mj-lt"/>
              </a:rPr>
              <a:t> </a:t>
            </a:r>
            <a:r>
              <a:rPr lang="vi-VN" sz="3200" i="1" dirty="0">
                <a:latin typeface="+mj-lt"/>
              </a:rPr>
              <a:t>Tri thức Ngữ văn</a:t>
            </a:r>
            <a:r>
              <a:rPr lang="vi-VN" sz="3200" dirty="0">
                <a:latin typeface="+mj-lt"/>
              </a:rPr>
              <a:t> mục </a:t>
            </a:r>
            <a:r>
              <a:rPr lang="vi-VN" sz="3200" i="1" dirty="0">
                <a:latin typeface="+mj-lt"/>
              </a:rPr>
              <a:t>Cách tham khảo, trích dẫn tài liệu để tránh đạo văn</a:t>
            </a:r>
            <a:r>
              <a:rPr lang="vi-VN" sz="3200" dirty="0">
                <a:latin typeface="+mj-lt"/>
              </a:rPr>
              <a:t> và trả lời các câu hỏi sau:</a:t>
            </a:r>
            <a:endParaRPr lang="en-US" sz="3200" dirty="0">
              <a:latin typeface="+mj-lt"/>
            </a:endParaRPr>
          </a:p>
          <a:p>
            <a:pPr algn="just"/>
            <a:endParaRPr lang="en-US" sz="3200" dirty="0">
              <a:latin typeface="+mj-lt"/>
            </a:endParaRPr>
          </a:p>
        </p:txBody>
      </p:sp>
      <p:sp>
        <p:nvSpPr>
          <p:cNvPr id="4" name="Hộp Văn bản 3">
            <a:extLst>
              <a:ext uri="{FF2B5EF4-FFF2-40B4-BE49-F238E27FC236}">
                <a16:creationId xmlns:a16="http://schemas.microsoft.com/office/drawing/2014/main" id="{2AE98927-35B8-20EF-E98A-4DDCE82E2E96}"/>
              </a:ext>
            </a:extLst>
          </p:cNvPr>
          <p:cNvSpPr txBox="1"/>
          <p:nvPr/>
        </p:nvSpPr>
        <p:spPr>
          <a:xfrm>
            <a:off x="1169694" y="1714921"/>
            <a:ext cx="4648200" cy="1077218"/>
          </a:xfrm>
          <a:prstGeom prst="rect">
            <a:avLst/>
          </a:prstGeom>
          <a:noFill/>
        </p:spPr>
        <p:txBody>
          <a:bodyPr wrap="square" rtlCol="0">
            <a:spAutoFit/>
          </a:bodyPr>
          <a:lstStyle/>
          <a:p>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a:t>– Đạo văn là gì?</a:t>
            </a:r>
            <a:endParaRPr lang="en-US" sz="3200" dirty="0"/>
          </a:p>
          <a:p>
            <a:endParaRPr lang="en-US" sz="3200" dirty="0"/>
          </a:p>
        </p:txBody>
      </p:sp>
      <p:sp>
        <p:nvSpPr>
          <p:cNvPr id="5" name="Hộp Văn bản 4">
            <a:extLst>
              <a:ext uri="{FF2B5EF4-FFF2-40B4-BE49-F238E27FC236}">
                <a16:creationId xmlns:a16="http://schemas.microsoft.com/office/drawing/2014/main" id="{712A5C33-82BC-B2DE-DFA3-C811C4E6F207}"/>
              </a:ext>
            </a:extLst>
          </p:cNvPr>
          <p:cNvSpPr txBox="1"/>
          <p:nvPr/>
        </p:nvSpPr>
        <p:spPr>
          <a:xfrm>
            <a:off x="2687461" y="3864691"/>
            <a:ext cx="4933008" cy="1569660"/>
          </a:xfrm>
          <a:prstGeom prst="rect">
            <a:avLst/>
          </a:prstGeom>
          <a:noFill/>
        </p:spPr>
        <p:txBody>
          <a:bodyPr wrap="square" rtlCol="0">
            <a:spAutoFit/>
          </a:bodyPr>
          <a:lstStyle/>
          <a:p>
            <a:pPr algn="just"/>
            <a:r>
              <a:rPr lang="vi-VN" sz="3200" dirty="0">
                <a:solidFill>
                  <a:srgbClr val="000000"/>
                </a:solidFill>
                <a:effectLst/>
                <a:latin typeface="Times New Roman" panose="02020603050405020304" pitchFamily="18" charset="0"/>
                <a:ea typeface="Calibri" panose="020F0502020204030204" pitchFamily="34" charset="0"/>
              </a:rPr>
              <a:t>(3) </a:t>
            </a:r>
            <a:r>
              <a:rPr lang="vi-VN" sz="3200" dirty="0"/>
              <a:t>– Để tránh đạo văn, chúng ta cần làm gì?</a:t>
            </a:r>
            <a:endParaRPr lang="en-US" sz="3200" dirty="0"/>
          </a:p>
          <a:p>
            <a:pPr algn="just"/>
            <a:endParaRPr lang="en-US" sz="3200" dirty="0"/>
          </a:p>
        </p:txBody>
      </p:sp>
      <p:sp>
        <p:nvSpPr>
          <p:cNvPr id="6" name="Hộp Văn bản 5">
            <a:extLst>
              <a:ext uri="{FF2B5EF4-FFF2-40B4-BE49-F238E27FC236}">
                <a16:creationId xmlns:a16="http://schemas.microsoft.com/office/drawing/2014/main" id="{90C54B1B-5367-BCF6-73E3-3B78923B2E47}"/>
              </a:ext>
            </a:extLst>
          </p:cNvPr>
          <p:cNvSpPr txBox="1"/>
          <p:nvPr/>
        </p:nvSpPr>
        <p:spPr>
          <a:xfrm>
            <a:off x="1810277" y="2499751"/>
            <a:ext cx="5637390" cy="1077218"/>
          </a:xfrm>
          <a:prstGeom prst="rect">
            <a:avLst/>
          </a:prstGeom>
          <a:noFill/>
        </p:spPr>
        <p:txBody>
          <a:bodyPr wrap="square" rtlCol="0">
            <a:spAutoFit/>
          </a:bodyPr>
          <a:lstStyle/>
          <a:p>
            <a:r>
              <a:rPr lang="vi-VN" sz="3200" b="0" dirty="0">
                <a:solidFill>
                  <a:srgbClr val="000000"/>
                </a:solidFill>
                <a:effectLst/>
                <a:latin typeface="+mj-lt"/>
                <a:ea typeface="Calibri" panose="020F0502020204030204" pitchFamily="34" charset="0"/>
              </a:rPr>
              <a:t>(</a:t>
            </a:r>
            <a:r>
              <a:rPr lang="en-US" sz="3200" b="0" dirty="0">
                <a:solidFill>
                  <a:srgbClr val="000000"/>
                </a:solidFill>
                <a:effectLst/>
                <a:latin typeface="+mj-lt"/>
                <a:ea typeface="Calibri" panose="020F0502020204030204" pitchFamily="34" charset="0"/>
              </a:rPr>
              <a:t>2</a:t>
            </a:r>
            <a:r>
              <a:rPr lang="vi-VN" sz="3200" b="0" dirty="0">
                <a:solidFill>
                  <a:srgbClr val="000000"/>
                </a:solidFill>
                <a:effectLst/>
                <a:latin typeface="+mj-lt"/>
                <a:ea typeface="Calibri" panose="020F0502020204030204" pitchFamily="34" charset="0"/>
              </a:rPr>
              <a:t>) </a:t>
            </a:r>
            <a:r>
              <a:rPr lang="vi-VN" sz="3200" dirty="0"/>
              <a:t>– Trình bày các nội dung thường có của phần trích dẫn.</a:t>
            </a:r>
            <a:endParaRPr lang="en-US" sz="3200" dirty="0"/>
          </a:p>
        </p:txBody>
      </p:sp>
      <p:pic>
        <p:nvPicPr>
          <p:cNvPr id="8" name="图片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3271" y="995488"/>
            <a:ext cx="4233093" cy="4677833"/>
          </a:xfrm>
          <a:prstGeom prst="rect">
            <a:avLst/>
          </a:prstGeom>
        </p:spPr>
      </p:pic>
    </p:spTree>
    <p:extLst>
      <p:ext uri="{BB962C8B-B14F-4D97-AF65-F5344CB8AC3E}">
        <p14:creationId xmlns:p14="http://schemas.microsoft.com/office/powerpoint/2010/main" val="400203330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2151"/>
            <a:ext cx="11103429" cy="7823660"/>
          </a:xfrm>
          <a:prstGeom prst="rect">
            <a:avLst/>
          </a:prstGeom>
        </p:spPr>
      </p:pic>
      <p:sp>
        <p:nvSpPr>
          <p:cNvPr id="45" name="TextBox 8"/>
          <p:cNvSpPr txBox="1"/>
          <p:nvPr/>
        </p:nvSpPr>
        <p:spPr>
          <a:xfrm>
            <a:off x="4304684" y="920143"/>
            <a:ext cx="1762543" cy="242864"/>
          </a:xfrm>
          <a:prstGeom prst="rect">
            <a:avLst/>
          </a:prstGeom>
          <a:noFill/>
        </p:spPr>
        <p:txBody>
          <a:bodyPr wrap="none" lIns="480000" tIns="0" rIns="0" bIns="0" anchor="b" anchorCtr="0">
            <a:noAutofit/>
          </a:bodyPr>
          <a:lstStyle/>
          <a:p>
            <a:pPr defTabSz="1219170"/>
            <a:r>
              <a:rPr lang="vi-VN" altLang="zh-CN" sz="3200" b="1" dirty="0">
                <a:solidFill>
                  <a:srgbClr val="7030A0"/>
                </a:solidFill>
                <a:latin typeface="Calibri"/>
                <a:ea typeface="宋体" panose="02010600030101010101" pitchFamily="2" charset="-122"/>
              </a:rPr>
              <a:t>ĐÁP ÁN</a:t>
            </a:r>
            <a:endParaRPr lang="en-US" altLang="zh-CN" sz="3200" b="1" dirty="0">
              <a:solidFill>
                <a:srgbClr val="7030A0"/>
              </a:solidFill>
              <a:latin typeface="Calibri"/>
              <a:ea typeface="宋体" panose="02010600030101010101" pitchFamily="2" charset="-122"/>
            </a:endParaRPr>
          </a:p>
        </p:txBody>
      </p:sp>
      <p:sp>
        <p:nvSpPr>
          <p:cNvPr id="4" name="TextBox 3"/>
          <p:cNvSpPr txBox="1"/>
          <p:nvPr/>
        </p:nvSpPr>
        <p:spPr>
          <a:xfrm>
            <a:off x="2730137" y="2643764"/>
            <a:ext cx="5956663" cy="3046988"/>
          </a:xfrm>
          <a:prstGeom prst="rect">
            <a:avLst/>
          </a:prstGeom>
          <a:noFill/>
        </p:spPr>
        <p:txBody>
          <a:bodyPr wrap="square" rtlCol="0">
            <a:spAutoFit/>
          </a:bodyPr>
          <a:lstStyle/>
          <a:p>
            <a:pPr algn="just"/>
            <a:r>
              <a:rPr lang="en-US" sz="3200" dirty="0"/>
              <a:t>(1) </a:t>
            </a:r>
            <a:r>
              <a:rPr lang="en-US" sz="3200" dirty="0" err="1"/>
              <a:t>Đạo</a:t>
            </a:r>
            <a:r>
              <a:rPr lang="en-US" sz="3200" dirty="0"/>
              <a:t> </a:t>
            </a:r>
            <a:r>
              <a:rPr lang="en-US" sz="3200" dirty="0" err="1"/>
              <a:t>văn</a:t>
            </a:r>
            <a:r>
              <a:rPr lang="en-US" sz="3200" dirty="0"/>
              <a:t> </a:t>
            </a:r>
            <a:r>
              <a:rPr lang="en-US" sz="3200" dirty="0" err="1"/>
              <a:t>là</a:t>
            </a:r>
            <a:r>
              <a:rPr lang="en-US" sz="3200" dirty="0"/>
              <a:t> </a:t>
            </a:r>
            <a:r>
              <a:rPr lang="en-US" sz="3200" dirty="0" err="1"/>
              <a:t>hành</a:t>
            </a:r>
            <a:r>
              <a:rPr lang="en-US" sz="3200" dirty="0"/>
              <a:t> vi so </a:t>
            </a:r>
            <a:r>
              <a:rPr lang="en-US" sz="3200" dirty="0" err="1"/>
              <a:t>chép</a:t>
            </a:r>
            <a:r>
              <a:rPr lang="en-US" sz="3200" dirty="0"/>
              <a:t> </a:t>
            </a:r>
            <a:r>
              <a:rPr lang="en-US" sz="3200" dirty="0" err="1"/>
              <a:t>lời</a:t>
            </a:r>
            <a:r>
              <a:rPr lang="en-US" sz="3200" dirty="0"/>
              <a:t> </a:t>
            </a:r>
            <a:r>
              <a:rPr lang="en-US" sz="3200" dirty="0" err="1"/>
              <a:t>nói</a:t>
            </a:r>
            <a:r>
              <a:rPr lang="en-US" sz="3200" dirty="0"/>
              <a:t>, ý </a:t>
            </a:r>
            <a:r>
              <a:rPr lang="en-US" sz="3200" dirty="0" err="1"/>
              <a:t>tưởng</a:t>
            </a:r>
            <a:r>
              <a:rPr lang="en-US" sz="3200" dirty="0"/>
              <a:t>, </a:t>
            </a:r>
            <a:r>
              <a:rPr lang="en-US" sz="3200" dirty="0" err="1"/>
              <a:t>quan</a:t>
            </a:r>
            <a:r>
              <a:rPr lang="en-US" sz="3200" dirty="0"/>
              <a:t> </a:t>
            </a:r>
            <a:r>
              <a:rPr lang="en-US" sz="3200" dirty="0" err="1"/>
              <a:t>điểm</a:t>
            </a:r>
            <a:r>
              <a:rPr lang="en-US" sz="3200" dirty="0"/>
              <a:t> … </a:t>
            </a:r>
            <a:r>
              <a:rPr lang="en-US" sz="3200" dirty="0" err="1"/>
              <a:t>của</a:t>
            </a:r>
            <a:r>
              <a:rPr lang="en-US" sz="3200" dirty="0"/>
              <a:t> </a:t>
            </a:r>
            <a:r>
              <a:rPr lang="en-US" sz="3200" dirty="0" err="1"/>
              <a:t>người</a:t>
            </a:r>
            <a:r>
              <a:rPr lang="en-US" sz="3200" dirty="0"/>
              <a:t> </a:t>
            </a:r>
            <a:r>
              <a:rPr lang="en-US" sz="3200" dirty="0" err="1"/>
              <a:t>khác</a:t>
            </a:r>
            <a:r>
              <a:rPr lang="en-US" sz="3200" dirty="0"/>
              <a:t> </a:t>
            </a:r>
            <a:r>
              <a:rPr lang="en-US" sz="3200" dirty="0" err="1"/>
              <a:t>và</a:t>
            </a:r>
            <a:r>
              <a:rPr lang="en-US" sz="3200" dirty="0"/>
              <a:t> </a:t>
            </a:r>
            <a:r>
              <a:rPr lang="en-US" sz="3200" dirty="0" err="1"/>
              <a:t>coi</a:t>
            </a:r>
            <a:r>
              <a:rPr lang="en-US" sz="3200" dirty="0"/>
              <a:t> </a:t>
            </a:r>
            <a:r>
              <a:rPr lang="en-US" sz="3200" dirty="0" err="1"/>
              <a:t>nó</a:t>
            </a:r>
            <a:r>
              <a:rPr lang="en-US" sz="3200" dirty="0"/>
              <a:t> </a:t>
            </a:r>
            <a:r>
              <a:rPr lang="en-US" sz="3200" dirty="0" err="1"/>
              <a:t>như</a:t>
            </a:r>
            <a:r>
              <a:rPr lang="en-US" sz="3200" dirty="0"/>
              <a:t> </a:t>
            </a:r>
            <a:r>
              <a:rPr lang="en-US" sz="3200" dirty="0" err="1"/>
              <a:t>là</a:t>
            </a:r>
            <a:r>
              <a:rPr lang="en-US" sz="3200" dirty="0"/>
              <a:t> </a:t>
            </a:r>
            <a:r>
              <a:rPr lang="en-US" sz="3200" dirty="0" err="1"/>
              <a:t>của</a:t>
            </a:r>
            <a:r>
              <a:rPr lang="en-US" sz="3200" dirty="0"/>
              <a:t> </a:t>
            </a:r>
            <a:r>
              <a:rPr lang="en-US" sz="3200" dirty="0" err="1"/>
              <a:t>riêng</a:t>
            </a:r>
            <a:r>
              <a:rPr lang="en-US" sz="3200" dirty="0"/>
              <a:t> </a:t>
            </a:r>
            <a:r>
              <a:rPr lang="en-US" sz="3200" dirty="0" err="1"/>
              <a:t>mình</a:t>
            </a:r>
            <a:r>
              <a:rPr lang="en-US" sz="3200" dirty="0"/>
              <a:t>. </a:t>
            </a:r>
            <a:r>
              <a:rPr lang="en-US" sz="3200" dirty="0" err="1"/>
              <a:t>Đây</a:t>
            </a:r>
            <a:r>
              <a:rPr lang="en-US" sz="3200" dirty="0"/>
              <a:t> </a:t>
            </a:r>
            <a:r>
              <a:rPr lang="en-US" sz="3200" dirty="0" err="1"/>
              <a:t>là</a:t>
            </a:r>
            <a:r>
              <a:rPr lang="en-US" sz="3200" dirty="0"/>
              <a:t> </a:t>
            </a:r>
            <a:r>
              <a:rPr lang="en-US" sz="3200" dirty="0" err="1"/>
              <a:t>hành</a:t>
            </a:r>
            <a:r>
              <a:rPr lang="en-US" sz="3200" dirty="0"/>
              <a:t> vi </a:t>
            </a:r>
            <a:r>
              <a:rPr lang="en-US" sz="3200" dirty="0" err="1"/>
              <a:t>vi</a:t>
            </a:r>
            <a:r>
              <a:rPr lang="en-US" sz="3200" dirty="0"/>
              <a:t> </a:t>
            </a:r>
            <a:r>
              <a:rPr lang="en-US" sz="3200" dirty="0" err="1"/>
              <a:t>phạm</a:t>
            </a:r>
            <a:r>
              <a:rPr lang="en-US" sz="3200" dirty="0"/>
              <a:t> </a:t>
            </a:r>
            <a:r>
              <a:rPr lang="en-US" sz="3200" dirty="0" err="1"/>
              <a:t>đạo</a:t>
            </a:r>
            <a:r>
              <a:rPr lang="en-US" sz="3200" dirty="0"/>
              <a:t> </a:t>
            </a:r>
            <a:r>
              <a:rPr lang="en-US" sz="3200" dirty="0" err="1"/>
              <a:t>dức</a:t>
            </a:r>
            <a:r>
              <a:rPr lang="en-US" sz="3200" dirty="0"/>
              <a:t> </a:t>
            </a:r>
            <a:r>
              <a:rPr lang="en-US" sz="3200" dirty="0" err="1"/>
              <a:t>trong</a:t>
            </a:r>
            <a:r>
              <a:rPr lang="en-US" sz="3200" dirty="0"/>
              <a:t> </a:t>
            </a:r>
            <a:r>
              <a:rPr lang="en-US" sz="3200" dirty="0" err="1"/>
              <a:t>học</a:t>
            </a:r>
            <a:r>
              <a:rPr lang="en-US" sz="3200" dirty="0"/>
              <a:t> </a:t>
            </a:r>
            <a:r>
              <a:rPr lang="en-US" sz="3200" dirty="0" err="1"/>
              <a:t>tập</a:t>
            </a:r>
            <a:r>
              <a:rPr lang="en-US" sz="3200" dirty="0"/>
              <a:t>, </a:t>
            </a:r>
            <a:r>
              <a:rPr lang="en-US" sz="3200" dirty="0" err="1"/>
              <a:t>nghiên</a:t>
            </a:r>
            <a:r>
              <a:rPr lang="en-US" sz="3200" dirty="0"/>
              <a:t> </a:t>
            </a:r>
            <a:r>
              <a:rPr lang="en-US" sz="3200" dirty="0" err="1"/>
              <a:t>cứu</a:t>
            </a:r>
            <a:r>
              <a:rPr lang="en-US" sz="3200" dirty="0"/>
              <a:t>.</a:t>
            </a:r>
          </a:p>
        </p:txBody>
      </p:sp>
    </p:spTree>
    <p:extLst>
      <p:ext uri="{BB962C8B-B14F-4D97-AF65-F5344CB8AC3E}">
        <p14:creationId xmlns:p14="http://schemas.microsoft.com/office/powerpoint/2010/main" val="647923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 y="-652151"/>
            <a:ext cx="11821885" cy="7823660"/>
          </a:xfrm>
          <a:prstGeom prst="rect">
            <a:avLst/>
          </a:prstGeom>
        </p:spPr>
      </p:pic>
      <p:sp>
        <p:nvSpPr>
          <p:cNvPr id="45" name="TextBox 8"/>
          <p:cNvSpPr txBox="1"/>
          <p:nvPr/>
        </p:nvSpPr>
        <p:spPr>
          <a:xfrm>
            <a:off x="4304684" y="920143"/>
            <a:ext cx="1762543" cy="242864"/>
          </a:xfrm>
          <a:prstGeom prst="rect">
            <a:avLst/>
          </a:prstGeom>
          <a:noFill/>
        </p:spPr>
        <p:txBody>
          <a:bodyPr wrap="none" lIns="480000" tIns="0" rIns="0" bIns="0" anchor="b" anchorCtr="0">
            <a:noAutofit/>
          </a:bodyPr>
          <a:lstStyle/>
          <a:p>
            <a:pPr defTabSz="1219170"/>
            <a:r>
              <a:rPr lang="vi-VN" altLang="zh-CN" sz="3200" b="1" dirty="0">
                <a:solidFill>
                  <a:srgbClr val="7030A0"/>
                </a:solidFill>
                <a:latin typeface="Calibri"/>
                <a:ea typeface="宋体" panose="02010600030101010101" pitchFamily="2" charset="-122"/>
              </a:rPr>
              <a:t>ĐÁP ÁN</a:t>
            </a:r>
            <a:endParaRPr lang="en-US" altLang="zh-CN" sz="3200" b="1" dirty="0">
              <a:solidFill>
                <a:srgbClr val="7030A0"/>
              </a:solidFill>
              <a:latin typeface="Calibri"/>
              <a:ea typeface="宋体" panose="02010600030101010101" pitchFamily="2" charset="-122"/>
            </a:endParaRPr>
          </a:p>
        </p:txBody>
      </p:sp>
      <p:sp>
        <p:nvSpPr>
          <p:cNvPr id="4" name="TextBox 3"/>
          <p:cNvSpPr txBox="1"/>
          <p:nvPr/>
        </p:nvSpPr>
        <p:spPr>
          <a:xfrm>
            <a:off x="2913017" y="2735301"/>
            <a:ext cx="5603965" cy="3046988"/>
          </a:xfrm>
          <a:prstGeom prst="rect">
            <a:avLst/>
          </a:prstGeom>
          <a:noFill/>
        </p:spPr>
        <p:txBody>
          <a:bodyPr wrap="square" rtlCol="0">
            <a:spAutoFit/>
          </a:bodyPr>
          <a:lstStyle/>
          <a:p>
            <a:pPr algn="just"/>
            <a:r>
              <a:rPr lang="en-US" sz="3200" dirty="0"/>
              <a:t>(2) </a:t>
            </a:r>
            <a:r>
              <a:rPr lang="en-US" sz="3200" dirty="0" err="1"/>
              <a:t>Phần</a:t>
            </a:r>
            <a:r>
              <a:rPr lang="en-US" sz="3200" dirty="0"/>
              <a:t> </a:t>
            </a:r>
            <a:r>
              <a:rPr lang="en-US" sz="3200" dirty="0" err="1"/>
              <a:t>trích</a:t>
            </a:r>
            <a:r>
              <a:rPr lang="en-US" sz="3200" dirty="0"/>
              <a:t> </a:t>
            </a:r>
            <a:r>
              <a:rPr lang="en-US" sz="3200" dirty="0" err="1"/>
              <a:t>dẫn</a:t>
            </a:r>
            <a:r>
              <a:rPr lang="en-US" sz="3200" dirty="0"/>
              <a:t> </a:t>
            </a:r>
            <a:r>
              <a:rPr lang="en-US" sz="3200" dirty="0" err="1"/>
              <a:t>có</a:t>
            </a:r>
            <a:r>
              <a:rPr lang="en-US" sz="3200" dirty="0"/>
              <a:t> </a:t>
            </a:r>
            <a:r>
              <a:rPr lang="en-US" sz="3200" dirty="0" err="1"/>
              <a:t>thể</a:t>
            </a:r>
            <a:r>
              <a:rPr lang="en-US" sz="3200" dirty="0"/>
              <a:t> </a:t>
            </a:r>
            <a:r>
              <a:rPr lang="en-US" sz="3200" dirty="0" err="1"/>
              <a:t>bao</a:t>
            </a:r>
            <a:r>
              <a:rPr lang="en-US" sz="3200" dirty="0"/>
              <a:t> </a:t>
            </a:r>
            <a:r>
              <a:rPr lang="en-US" sz="3200" dirty="0" err="1"/>
              <a:t>gồm</a:t>
            </a:r>
            <a:r>
              <a:rPr lang="en-US" sz="3200" dirty="0"/>
              <a:t> </a:t>
            </a:r>
            <a:r>
              <a:rPr lang="en-US" sz="3200" dirty="0" err="1"/>
              <a:t>các</a:t>
            </a:r>
            <a:r>
              <a:rPr lang="en-US" sz="3200" dirty="0"/>
              <a:t> </a:t>
            </a:r>
            <a:r>
              <a:rPr lang="en-US" sz="3200" dirty="0" err="1"/>
              <a:t>nội</a:t>
            </a:r>
            <a:r>
              <a:rPr lang="en-US" sz="3200" dirty="0"/>
              <a:t> dung </a:t>
            </a:r>
            <a:r>
              <a:rPr lang="en-US" sz="3200" dirty="0" err="1"/>
              <a:t>sau</a:t>
            </a:r>
            <a:r>
              <a:rPr lang="en-US" sz="3200" dirty="0"/>
              <a:t>: ý </a:t>
            </a:r>
            <a:r>
              <a:rPr lang="en-US" sz="3200" dirty="0" err="1"/>
              <a:t>trích</a:t>
            </a:r>
            <a:r>
              <a:rPr lang="en-US" sz="3200" dirty="0"/>
              <a:t> </a:t>
            </a:r>
            <a:r>
              <a:rPr lang="en-US" sz="3200" dirty="0" err="1"/>
              <a:t>dẫn</a:t>
            </a:r>
            <a:r>
              <a:rPr lang="en-US" sz="3200" dirty="0"/>
              <a:t> (</a:t>
            </a:r>
            <a:r>
              <a:rPr lang="en-US" sz="3200" dirty="0" err="1"/>
              <a:t>lời</a:t>
            </a:r>
            <a:r>
              <a:rPr lang="en-US" sz="3200" dirty="0"/>
              <a:t> </a:t>
            </a:r>
            <a:r>
              <a:rPr lang="en-US" sz="3200" dirty="0" err="1"/>
              <a:t>nói</a:t>
            </a:r>
            <a:r>
              <a:rPr lang="en-US" sz="3200" dirty="0"/>
              <a:t>, ý </a:t>
            </a:r>
            <a:r>
              <a:rPr lang="en-US" sz="3200" dirty="0" err="1"/>
              <a:t>tưởng</a:t>
            </a:r>
            <a:r>
              <a:rPr lang="en-US" sz="3200" dirty="0"/>
              <a:t>, </a:t>
            </a:r>
            <a:r>
              <a:rPr lang="en-US" sz="3200" dirty="0" err="1"/>
              <a:t>quan</a:t>
            </a:r>
            <a:r>
              <a:rPr lang="en-US" sz="3200" dirty="0"/>
              <a:t> </a:t>
            </a:r>
            <a:r>
              <a:rPr lang="en-US" sz="3200" dirty="0" err="1"/>
              <a:t>điểm</a:t>
            </a:r>
            <a:r>
              <a:rPr lang="en-US" sz="3200" dirty="0"/>
              <a:t>…), </a:t>
            </a:r>
            <a:r>
              <a:rPr lang="en-US" sz="3200" dirty="0" err="1"/>
              <a:t>tác</a:t>
            </a:r>
            <a:r>
              <a:rPr lang="en-US" sz="3200" dirty="0"/>
              <a:t> </a:t>
            </a:r>
            <a:r>
              <a:rPr lang="en-US" sz="3200" dirty="0" err="1"/>
              <a:t>giả</a:t>
            </a:r>
            <a:r>
              <a:rPr lang="en-US" sz="3200" dirty="0"/>
              <a:t>, </a:t>
            </a:r>
            <a:r>
              <a:rPr lang="en-US" sz="3200" dirty="0" err="1"/>
              <a:t>tác</a:t>
            </a:r>
            <a:r>
              <a:rPr lang="en-US" sz="3200" dirty="0"/>
              <a:t> </a:t>
            </a:r>
            <a:r>
              <a:rPr lang="en-US" sz="3200" dirty="0" err="1"/>
              <a:t>phẩm</a:t>
            </a:r>
            <a:r>
              <a:rPr lang="en-US" sz="3200" dirty="0"/>
              <a:t>/ </a:t>
            </a:r>
            <a:r>
              <a:rPr lang="en-US" sz="3200" dirty="0" err="1"/>
              <a:t>công</a:t>
            </a:r>
            <a:r>
              <a:rPr lang="en-US" sz="3200" dirty="0"/>
              <a:t> </a:t>
            </a:r>
            <a:r>
              <a:rPr lang="en-US" sz="3200" dirty="0" err="1"/>
              <a:t>trình</a:t>
            </a:r>
            <a:r>
              <a:rPr lang="en-US" sz="3200" dirty="0"/>
              <a:t>, </a:t>
            </a:r>
            <a:r>
              <a:rPr lang="en-US" sz="3200" dirty="0" err="1"/>
              <a:t>nhà</a:t>
            </a:r>
            <a:r>
              <a:rPr lang="en-US" sz="3200" dirty="0"/>
              <a:t> </a:t>
            </a:r>
            <a:r>
              <a:rPr lang="en-US" sz="3200" dirty="0" err="1"/>
              <a:t>xuất</a:t>
            </a:r>
            <a:r>
              <a:rPr lang="en-US" sz="3200" dirty="0"/>
              <a:t> </a:t>
            </a:r>
            <a:r>
              <a:rPr lang="en-US" sz="3200" dirty="0" err="1"/>
              <a:t>bản</a:t>
            </a:r>
            <a:r>
              <a:rPr lang="en-US" sz="3200" dirty="0"/>
              <a:t>, </a:t>
            </a:r>
            <a:r>
              <a:rPr lang="en-US" sz="3200" dirty="0" err="1"/>
              <a:t>nơi</a:t>
            </a:r>
            <a:r>
              <a:rPr lang="en-US" sz="3200" dirty="0"/>
              <a:t> </a:t>
            </a:r>
            <a:r>
              <a:rPr lang="en-US" sz="3200" dirty="0" err="1"/>
              <a:t>xuất</a:t>
            </a:r>
            <a:r>
              <a:rPr lang="en-US" sz="3200" dirty="0"/>
              <a:t> </a:t>
            </a:r>
            <a:r>
              <a:rPr lang="en-US" sz="3200" dirty="0" err="1"/>
              <a:t>bản</a:t>
            </a:r>
            <a:r>
              <a:rPr lang="en-US" sz="3200" dirty="0"/>
              <a:t>,  </a:t>
            </a:r>
            <a:r>
              <a:rPr lang="en-US" sz="3200" dirty="0" err="1"/>
              <a:t>năm</a:t>
            </a:r>
            <a:r>
              <a:rPr lang="en-US" sz="3200" dirty="0"/>
              <a:t> </a:t>
            </a:r>
            <a:r>
              <a:rPr lang="en-US" sz="3200" dirty="0" err="1"/>
              <a:t>xuất</a:t>
            </a:r>
            <a:r>
              <a:rPr lang="en-US" sz="3200" dirty="0"/>
              <a:t> </a:t>
            </a:r>
            <a:r>
              <a:rPr lang="en-US" sz="3200" dirty="0" err="1"/>
              <a:t>bản</a:t>
            </a:r>
            <a:r>
              <a:rPr lang="en-US" sz="3200" dirty="0"/>
              <a:t>.</a:t>
            </a:r>
          </a:p>
        </p:txBody>
      </p:sp>
    </p:spTree>
    <p:extLst>
      <p:ext uri="{BB962C8B-B14F-4D97-AF65-F5344CB8AC3E}">
        <p14:creationId xmlns:p14="http://schemas.microsoft.com/office/powerpoint/2010/main" val="1702096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942" y="-652151"/>
            <a:ext cx="11808822" cy="7823660"/>
          </a:xfrm>
          <a:prstGeom prst="rect">
            <a:avLst/>
          </a:prstGeom>
        </p:spPr>
      </p:pic>
      <p:sp>
        <p:nvSpPr>
          <p:cNvPr id="45" name="TextBox 8"/>
          <p:cNvSpPr txBox="1"/>
          <p:nvPr/>
        </p:nvSpPr>
        <p:spPr>
          <a:xfrm>
            <a:off x="4304684" y="920143"/>
            <a:ext cx="1762543" cy="242864"/>
          </a:xfrm>
          <a:prstGeom prst="rect">
            <a:avLst/>
          </a:prstGeom>
          <a:noFill/>
        </p:spPr>
        <p:txBody>
          <a:bodyPr wrap="none" lIns="480000" tIns="0" rIns="0" bIns="0" anchor="b" anchorCtr="0">
            <a:noAutofit/>
          </a:bodyPr>
          <a:lstStyle/>
          <a:p>
            <a:pPr defTabSz="1219170"/>
            <a:r>
              <a:rPr lang="vi-VN" altLang="zh-CN" sz="3200" b="1" dirty="0">
                <a:solidFill>
                  <a:srgbClr val="7030A0"/>
                </a:solidFill>
                <a:latin typeface="Calibri"/>
                <a:ea typeface="宋体" panose="02010600030101010101" pitchFamily="2" charset="-122"/>
              </a:rPr>
              <a:t>ĐÁP ÁN</a:t>
            </a:r>
            <a:endParaRPr lang="en-US" altLang="zh-CN" sz="3200" b="1" dirty="0">
              <a:solidFill>
                <a:srgbClr val="7030A0"/>
              </a:solidFill>
              <a:latin typeface="Calibri"/>
              <a:ea typeface="宋体" panose="02010600030101010101" pitchFamily="2" charset="-122"/>
            </a:endParaRPr>
          </a:p>
        </p:txBody>
      </p:sp>
      <p:sp>
        <p:nvSpPr>
          <p:cNvPr id="4" name="TextBox 3"/>
          <p:cNvSpPr txBox="1"/>
          <p:nvPr/>
        </p:nvSpPr>
        <p:spPr>
          <a:xfrm>
            <a:off x="3089366" y="2889985"/>
            <a:ext cx="5238205" cy="2554545"/>
          </a:xfrm>
          <a:prstGeom prst="rect">
            <a:avLst/>
          </a:prstGeom>
          <a:noFill/>
        </p:spPr>
        <p:txBody>
          <a:bodyPr wrap="square" rtlCol="0">
            <a:spAutoFit/>
          </a:bodyPr>
          <a:lstStyle/>
          <a:p>
            <a:pPr algn="just"/>
            <a:r>
              <a:rPr lang="en-US" sz="3200" dirty="0"/>
              <a:t>(3) </a:t>
            </a:r>
            <a:r>
              <a:rPr lang="en-US" sz="3200" dirty="0" err="1"/>
              <a:t>Để</a:t>
            </a:r>
            <a:r>
              <a:rPr lang="en-US" sz="3200" dirty="0"/>
              <a:t> </a:t>
            </a:r>
            <a:r>
              <a:rPr lang="en-US" sz="3200" dirty="0" err="1"/>
              <a:t>tránh</a:t>
            </a:r>
            <a:r>
              <a:rPr lang="en-US" sz="3200" dirty="0"/>
              <a:t> </a:t>
            </a:r>
            <a:r>
              <a:rPr lang="en-US" sz="3200" dirty="0" err="1"/>
              <a:t>đạo</a:t>
            </a:r>
            <a:r>
              <a:rPr lang="en-US" sz="3200" dirty="0"/>
              <a:t> </a:t>
            </a:r>
            <a:r>
              <a:rPr lang="en-US" sz="3200" dirty="0" err="1"/>
              <a:t>văn</a:t>
            </a:r>
            <a:r>
              <a:rPr lang="en-US" sz="3200" dirty="0"/>
              <a:t>, </a:t>
            </a:r>
            <a:r>
              <a:rPr lang="en-US" sz="3200" dirty="0" err="1"/>
              <a:t>chúng</a:t>
            </a:r>
            <a:r>
              <a:rPr lang="en-US" sz="3200" dirty="0"/>
              <a:t> ta </a:t>
            </a:r>
            <a:r>
              <a:rPr lang="en-US" sz="3200" dirty="0" err="1"/>
              <a:t>cần</a:t>
            </a:r>
            <a:r>
              <a:rPr lang="en-US" sz="3200" dirty="0"/>
              <a:t> </a:t>
            </a:r>
            <a:r>
              <a:rPr lang="en-US" sz="3200" dirty="0" err="1"/>
              <a:t>trích</a:t>
            </a:r>
            <a:r>
              <a:rPr lang="en-US" sz="3200" dirty="0"/>
              <a:t> </a:t>
            </a:r>
            <a:r>
              <a:rPr lang="en-US" sz="3200" dirty="0" err="1"/>
              <a:t>dẫn</a:t>
            </a:r>
            <a:r>
              <a:rPr lang="en-US" sz="3200" dirty="0"/>
              <a:t> </a:t>
            </a:r>
            <a:r>
              <a:rPr lang="en-US" sz="3200" dirty="0" err="1"/>
              <a:t>chính</a:t>
            </a:r>
            <a:r>
              <a:rPr lang="en-US" sz="3200" dirty="0"/>
              <a:t> </a:t>
            </a:r>
            <a:r>
              <a:rPr lang="en-US" sz="3200" dirty="0" err="1"/>
              <a:t>xác</a:t>
            </a:r>
            <a:r>
              <a:rPr lang="en-US" sz="3200" dirty="0"/>
              <a:t> </a:t>
            </a:r>
            <a:r>
              <a:rPr lang="en-US" sz="3200" dirty="0" err="1"/>
              <a:t>và</a:t>
            </a:r>
            <a:r>
              <a:rPr lang="en-US" sz="3200" dirty="0"/>
              <a:t> </a:t>
            </a:r>
            <a:r>
              <a:rPr lang="en-US" sz="3200" dirty="0" err="1"/>
              <a:t>đúng</a:t>
            </a:r>
            <a:r>
              <a:rPr lang="en-US" sz="3200" dirty="0"/>
              <a:t> </a:t>
            </a:r>
            <a:r>
              <a:rPr lang="en-US" sz="3200" dirty="0" err="1"/>
              <a:t>quy</a:t>
            </a:r>
            <a:r>
              <a:rPr lang="en-US" sz="3200" dirty="0"/>
              <a:t> </a:t>
            </a:r>
            <a:r>
              <a:rPr lang="en-US" sz="3200" dirty="0" err="1"/>
              <a:t>định</a:t>
            </a:r>
            <a:r>
              <a:rPr lang="en-US" sz="3200" dirty="0"/>
              <a:t> </a:t>
            </a:r>
            <a:r>
              <a:rPr lang="en-US" sz="3200" dirty="0" err="1"/>
              <a:t>khi</a:t>
            </a:r>
            <a:r>
              <a:rPr lang="en-US" sz="3200" dirty="0"/>
              <a:t> </a:t>
            </a:r>
            <a:r>
              <a:rPr lang="en-US" sz="3200" dirty="0" err="1"/>
              <a:t>sử</a:t>
            </a:r>
            <a:r>
              <a:rPr lang="en-US" sz="3200" dirty="0"/>
              <a:t> </a:t>
            </a:r>
            <a:r>
              <a:rPr lang="en-US" sz="3200" dirty="0" err="1"/>
              <a:t>dụng</a:t>
            </a:r>
            <a:r>
              <a:rPr lang="en-US" sz="3200" dirty="0"/>
              <a:t> </a:t>
            </a:r>
            <a:r>
              <a:rPr lang="en-US" sz="3200" dirty="0" err="1"/>
              <a:t>lời</a:t>
            </a:r>
            <a:r>
              <a:rPr lang="en-US" sz="3200" dirty="0"/>
              <a:t> </a:t>
            </a:r>
            <a:r>
              <a:rPr lang="en-US" sz="3200" dirty="0" err="1"/>
              <a:t>nói</a:t>
            </a:r>
            <a:r>
              <a:rPr lang="en-US" sz="3200" dirty="0"/>
              <a:t>, ý </a:t>
            </a:r>
            <a:r>
              <a:rPr lang="en-US" sz="3200" dirty="0" err="1"/>
              <a:t>tưởng</a:t>
            </a:r>
            <a:r>
              <a:rPr lang="en-US" sz="3200" dirty="0"/>
              <a:t>, </a:t>
            </a:r>
            <a:r>
              <a:rPr lang="en-US" sz="3200" dirty="0" err="1"/>
              <a:t>quan</a:t>
            </a:r>
            <a:r>
              <a:rPr lang="en-US" sz="3200" dirty="0"/>
              <a:t> </a:t>
            </a:r>
            <a:r>
              <a:rPr lang="en-US" sz="3200" dirty="0" err="1"/>
              <a:t>điểm</a:t>
            </a:r>
            <a:r>
              <a:rPr lang="en-US" sz="3200" dirty="0"/>
              <a:t>,… </a:t>
            </a:r>
            <a:r>
              <a:rPr lang="en-US" sz="3200" dirty="0" err="1"/>
              <a:t>của</a:t>
            </a:r>
            <a:r>
              <a:rPr lang="en-US" sz="3200" dirty="0"/>
              <a:t> </a:t>
            </a:r>
            <a:r>
              <a:rPr lang="en-US" sz="3200" dirty="0" err="1"/>
              <a:t>người</a:t>
            </a:r>
            <a:r>
              <a:rPr lang="en-US" sz="3200" dirty="0"/>
              <a:t> </a:t>
            </a:r>
            <a:r>
              <a:rPr lang="en-US" sz="3200" dirty="0" err="1"/>
              <a:t>khác</a:t>
            </a:r>
            <a:r>
              <a:rPr lang="en-US" sz="3200" dirty="0"/>
              <a:t>.</a:t>
            </a:r>
          </a:p>
        </p:txBody>
      </p:sp>
    </p:spTree>
    <p:extLst>
      <p:ext uri="{BB962C8B-B14F-4D97-AF65-F5344CB8AC3E}">
        <p14:creationId xmlns:p14="http://schemas.microsoft.com/office/powerpoint/2010/main" val="1817683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406186B-367F-46A6-AEF8-F7D3CCE0BC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728787" y="-2239297"/>
            <a:ext cx="6356555" cy="11336594"/>
          </a:xfrm>
          <a:prstGeom prst="rect">
            <a:avLst/>
          </a:prstGeom>
        </p:spPr>
      </p:pic>
      <p:pic>
        <p:nvPicPr>
          <p:cNvPr id="15" name="图片 14" descr="图片包含 文字&#10;&#10;已生成高可信度的说明">
            <a:extLst>
              <a:ext uri="{FF2B5EF4-FFF2-40B4-BE49-F238E27FC236}">
                <a16:creationId xmlns:a16="http://schemas.microsoft.com/office/drawing/2014/main" id="{C7BF06F5-46DE-42C9-AA43-F65712AF49C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266" t="18351" r="30381" b="50000"/>
          <a:stretch/>
        </p:blipFill>
        <p:spPr>
          <a:xfrm rot="1218127">
            <a:off x="8687792" y="166251"/>
            <a:ext cx="3636878" cy="2098346"/>
          </a:xfrm>
          <a:prstGeom prst="rect">
            <a:avLst/>
          </a:prstGeom>
        </p:spPr>
      </p:pic>
      <p:pic>
        <p:nvPicPr>
          <p:cNvPr id="7" name="图片 6" descr="图片包含 玩具&#10;&#10;已生成高可信度的说明">
            <a:extLst>
              <a:ext uri="{FF2B5EF4-FFF2-40B4-BE49-F238E27FC236}">
                <a16:creationId xmlns:a16="http://schemas.microsoft.com/office/drawing/2014/main" id="{01BEB038-030A-4882-96D6-1D5BD662026A}"/>
              </a:ext>
            </a:extLst>
          </p:cNvPr>
          <p:cNvPicPr>
            <a:picLocks noChangeAspect="1"/>
          </p:cNvPicPr>
          <p:nvPr/>
        </p:nvPicPr>
        <p:blipFill rotWithShape="1">
          <a:blip r:embed="rId7">
            <a:extLst>
              <a:ext uri="{28A0092B-C50C-407E-A947-70E740481C1C}">
                <a14:useLocalDpi xmlns:a14="http://schemas.microsoft.com/office/drawing/2010/main" val="0"/>
              </a:ext>
            </a:extLst>
          </a:blip>
          <a:srcRect l="4838" t="25950" r="29928" b="22007"/>
          <a:stretch/>
        </p:blipFill>
        <p:spPr>
          <a:xfrm>
            <a:off x="169083" y="1794746"/>
            <a:ext cx="5029466" cy="4363476"/>
          </a:xfrm>
          <a:prstGeom prst="rect">
            <a:avLst/>
          </a:prstGeom>
        </p:spPr>
      </p:pic>
      <p:pic>
        <p:nvPicPr>
          <p:cNvPr id="23" name="图片 22" descr="图片包含 文字&#10;&#10;已生成高可信度的说明">
            <a:extLst>
              <a:ext uri="{FF2B5EF4-FFF2-40B4-BE49-F238E27FC236}">
                <a16:creationId xmlns:a16="http://schemas.microsoft.com/office/drawing/2014/main" id="{EBF83DEF-D769-4381-9C9C-66DBF9829693}"/>
              </a:ext>
            </a:extLst>
          </p:cNvPr>
          <p:cNvPicPr>
            <a:picLocks noChangeAspect="1"/>
          </p:cNvPicPr>
          <p:nvPr/>
        </p:nvPicPr>
        <p:blipFill rotWithShape="1">
          <a:blip r:embed="rId8">
            <a:extLst>
              <a:ext uri="{28A0092B-C50C-407E-A947-70E740481C1C}">
                <a14:useLocalDpi xmlns:a14="http://schemas.microsoft.com/office/drawing/2010/main" val="0"/>
              </a:ext>
            </a:extLst>
          </a:blip>
          <a:srcRect t="75674" r="86696"/>
          <a:stretch/>
        </p:blipFill>
        <p:spPr>
          <a:xfrm>
            <a:off x="10050750" y="4758603"/>
            <a:ext cx="1491512" cy="2325329"/>
          </a:xfrm>
          <a:prstGeom prst="rect">
            <a:avLst/>
          </a:prstGeom>
        </p:spPr>
      </p:pic>
      <p:pic>
        <p:nvPicPr>
          <p:cNvPr id="25" name="图片 24" descr="图片包含 文字&#10;&#10;已生成高可信度的说明">
            <a:extLst>
              <a:ext uri="{FF2B5EF4-FFF2-40B4-BE49-F238E27FC236}">
                <a16:creationId xmlns:a16="http://schemas.microsoft.com/office/drawing/2014/main" id="{1E693943-885A-42B4-8849-2AF85FD26DB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8047" t="32517" r="29505" b="51285"/>
          <a:stretch/>
        </p:blipFill>
        <p:spPr>
          <a:xfrm>
            <a:off x="613427" y="602319"/>
            <a:ext cx="1038352" cy="756057"/>
          </a:xfrm>
          <a:prstGeom prst="rect">
            <a:avLst/>
          </a:prstGeom>
        </p:spPr>
      </p:pic>
      <p:sp>
        <p:nvSpPr>
          <p:cNvPr id="26" name="矩形 25">
            <a:extLst>
              <a:ext uri="{FF2B5EF4-FFF2-40B4-BE49-F238E27FC236}">
                <a16:creationId xmlns:a16="http://schemas.microsoft.com/office/drawing/2014/main" id="{68CCA3F0-E978-4BE2-B500-130851438623}"/>
              </a:ext>
            </a:extLst>
          </p:cNvPr>
          <p:cNvSpPr/>
          <p:nvPr/>
        </p:nvSpPr>
        <p:spPr>
          <a:xfrm>
            <a:off x="6595047" y="430324"/>
            <a:ext cx="3774558" cy="293813"/>
          </a:xfrm>
          <a:prstGeom prst="rect">
            <a:avLst/>
          </a:prstGeom>
          <a:solidFill>
            <a:srgbClr val="FEDA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F631FD38-40B9-40C4-982D-A55D02EC2A6E}"/>
              </a:ext>
            </a:extLst>
          </p:cNvPr>
          <p:cNvSpPr/>
          <p:nvPr/>
        </p:nvSpPr>
        <p:spPr>
          <a:xfrm>
            <a:off x="1395494" y="6163017"/>
            <a:ext cx="5388078" cy="26466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媒体1  嘟嘟嘟">
            <a:hlinkClick r:id="" action="ppaction://media"/>
            <a:extLst>
              <a:ext uri="{FF2B5EF4-FFF2-40B4-BE49-F238E27FC236}">
                <a16:creationId xmlns:a16="http://schemas.microsoft.com/office/drawing/2014/main" id="{084ED4D8-91C8-49F8-85DB-BF616300129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734" y="-643196"/>
            <a:ext cx="487363" cy="487363"/>
          </a:xfrm>
          <a:prstGeom prst="rect">
            <a:avLst/>
          </a:prstGeom>
        </p:spPr>
      </p:pic>
      <p:sp>
        <p:nvSpPr>
          <p:cNvPr id="2" name="Rectangle 1"/>
          <p:cNvSpPr/>
          <p:nvPr/>
        </p:nvSpPr>
        <p:spPr>
          <a:xfrm>
            <a:off x="4206240" y="2695658"/>
            <a:ext cx="3504745" cy="843693"/>
          </a:xfrm>
          <a:prstGeom prst="rect">
            <a:avLst/>
          </a:prstGeom>
        </p:spPr>
        <p:txBody>
          <a:bodyPr wrap="square">
            <a:spAutoFit/>
          </a:bodyPr>
          <a:lstStyle/>
          <a:p>
            <a:pPr>
              <a:lnSpc>
                <a:spcPct val="107000"/>
              </a:lnSpc>
              <a:spcAft>
                <a:spcPts val="0"/>
              </a:spcAft>
            </a:pPr>
            <a:r>
              <a:rPr lang="en-US" sz="4800" b="1" dirty="0" err="1">
                <a:latin typeface="Times New Roman" panose="02020603050405020304" pitchFamily="18" charset="0"/>
                <a:ea typeface="Times New Roman" panose="02020603050405020304" pitchFamily="18" charset="0"/>
                <a:cs typeface="Times New Roman" panose="02020603050405020304" pitchFamily="18" charset="0"/>
              </a:rPr>
              <a:t>Luyện</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nl-NL" sz="48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4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54775815"/>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240"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2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1855</Words>
  <Application>Microsoft Office PowerPoint</Application>
  <PresentationFormat>Widescreen</PresentationFormat>
  <Paragraphs>104</Paragraphs>
  <Slides>18</Slides>
  <Notes>13</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等线</vt:lpstr>
      <vt:lpstr>等线 Light</vt:lpstr>
      <vt:lpstr>Arial</vt:lpstr>
      <vt:lpstr>Calibri</vt:lpstr>
      <vt:lpstr>Calibri Light</vt:lpstr>
      <vt:lpstr>Times New Roman</vt:lpstr>
      <vt:lpstr>思源黑体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16</cp:revision>
  <dcterms:created xsi:type="dcterms:W3CDTF">2024-07-10T06:14:53Z</dcterms:created>
  <dcterms:modified xsi:type="dcterms:W3CDTF">2025-04-04T08:26:21Z</dcterms:modified>
</cp:coreProperties>
</file>