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80" r:id="rId5"/>
    <p:sldId id="257" r:id="rId6"/>
    <p:sldId id="258" r:id="rId7"/>
    <p:sldId id="264" r:id="rId8"/>
    <p:sldId id="265" r:id="rId9"/>
    <p:sldId id="281" r:id="rId10"/>
    <p:sldId id="282" r:id="rId11"/>
    <p:sldId id="283" r:id="rId12"/>
    <p:sldId id="266" r:id="rId13"/>
    <p:sldId id="267" r:id="rId14"/>
    <p:sldId id="284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56" autoAdjust="0"/>
    <p:restoredTop sz="84954" autoAdjust="0"/>
  </p:normalViewPr>
  <p:slideViewPr>
    <p:cSldViewPr snapToGrid="0">
      <p:cViewPr varScale="1">
        <p:scale>
          <a:sx n="86" d="100"/>
          <a:sy n="86" d="100"/>
        </p:scale>
        <p:origin x="-66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2335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3237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2032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2115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67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3977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xem bài giảng, vui lòng ấn biểu tượng [PLAY].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chuyển slide, vui lòng ấn nút [TẾP THEO].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Để tải file nguồn bài giảng,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trình chiếu powerPoint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quý thầy cô chọn vào mục [Tài nguyên</a:t>
            </a:r>
            <a:r>
              <a:rPr lang="en-US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/…/ Tệp/Tải xuống</a:t>
            </a:r>
            <a:r>
              <a:rPr lang="vi-VN" sz="18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9609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7291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dauhieu.gs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mũ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nhiên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S6-C1-B5-T2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04800" y="609600"/>
            <a:ext cx="8229600" cy="318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 Chọn câu trả lời đúng và khoanh tròn: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 chia hai lũy thừa cùng cơ số khác 0, ta thực hiện: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a. Ta giữ nguyên cơ số và cộng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b. Ta giữ nguyên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c. Chia các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d.Các câu trên đều sai.</a:t>
            </a: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4938713" y="4064000"/>
            <a:ext cx="481012" cy="2565400"/>
            <a:chOff x="3111" y="2560"/>
            <a:chExt cx="303" cy="1616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111" y="256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126" y="30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120" y="34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3121" y="388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</p:grpSp>
      <p:sp>
        <p:nvSpPr>
          <p:cNvPr id="21" name="Oval 20"/>
          <p:cNvSpPr/>
          <p:nvPr/>
        </p:nvSpPr>
        <p:spPr>
          <a:xfrm>
            <a:off x="315913" y="2243138"/>
            <a:ext cx="457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CC"/>
              </a:solidFill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8200" y="4038600"/>
            <a:ext cx="3657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a.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7 =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b.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2</a:t>
            </a:r>
            <a:r>
              <a:rPr lang="en-US" sz="2800">
                <a:solidFill>
                  <a:srgbClr val="0000CC"/>
                </a:solidFill>
              </a:rPr>
              <a:t> = x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 (x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c. a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a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= a</a:t>
            </a:r>
            <a:r>
              <a:rPr lang="en-US" sz="2800" baseline="30000">
                <a:solidFill>
                  <a:srgbClr val="0000CC"/>
                </a:solidFill>
              </a:rPr>
              <a:t>8    </a:t>
            </a:r>
            <a:r>
              <a:rPr lang="en-US" sz="2800">
                <a:solidFill>
                  <a:srgbClr val="0000CC"/>
                </a:solidFill>
              </a:rPr>
              <a:t>(a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 baseline="30000">
                <a:solidFill>
                  <a:srgbClr val="0000CC"/>
                </a:solidFill>
              </a:rPr>
              <a:t> </a:t>
            </a:r>
            <a:r>
              <a:rPr lang="en-US" sz="2800">
                <a:solidFill>
                  <a:srgbClr val="0000CC"/>
                </a:solidFill>
              </a:rPr>
              <a:t>d.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= 1    (x 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29200" y="48006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05388" y="4067175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82588" y="3575050"/>
            <a:ext cx="8534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CC"/>
                </a:solidFill>
              </a:rPr>
              <a:t>2/ Điền chữ Đ (đúng) hoặc S (sai ) vào ô vuông: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5029200" y="5562600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5005388" y="61722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8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516959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</p:spTree>
    <p:extLst>
      <p:ext uri="{BB962C8B-B14F-4D97-AF65-F5344CB8AC3E}">
        <p14:creationId xmlns="" xmlns:p14="http://schemas.microsoft.com/office/powerpoint/2010/main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32" y="-191509"/>
            <a:ext cx="10668000" cy="121416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406271" y="4713532"/>
            <a:ext cx="2288680" cy="2288680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1226585-E115-4FD3-BED2-9911F2F047D9}"/>
              </a:ext>
            </a:extLst>
          </p:cNvPr>
          <p:cNvSpPr txBox="1"/>
          <p:nvPr/>
        </p:nvSpPr>
        <p:spPr>
          <a:xfrm>
            <a:off x="119814" y="1238379"/>
            <a:ext cx="9356993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khuẩn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E.coli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điều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kiện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cấy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thích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hợp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cứ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phút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lại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một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lần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Cloud Callout 19">
            <a:extLst>
              <a:ext uri="{FF2B5EF4-FFF2-40B4-BE49-F238E27FC236}">
                <a16:creationId xmlns="" xmlns:a16="http://schemas.microsoft.com/office/drawing/2014/main" id="{8C26B8CA-DF1B-4B62-9953-465D6721E6A4}"/>
              </a:ext>
            </a:extLst>
          </p:cNvPr>
          <p:cNvSpPr/>
          <p:nvPr/>
        </p:nvSpPr>
        <p:spPr>
          <a:xfrm>
            <a:off x="-70036" y="2652153"/>
            <a:ext cx="7909599" cy="2421443"/>
          </a:xfrm>
          <a:prstGeom prst="cloudCallout">
            <a:avLst>
              <a:gd name="adj1" fmla="val 51961"/>
              <a:gd name="adj2" fmla="val 3929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1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khuẩn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3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000" dirty="0">
              <a:solidFill>
                <a:schemeClr val="accent6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B98BCA71-ED40-4E30-89E9-B51E087579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7124" y="2745631"/>
            <a:ext cx="3907267" cy="39434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6180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318494" y="1211611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8975" y="2673519"/>
            <a:ext cx="8229600" cy="1572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Học thuộc dạng tổng quát phép nhân, chia hai lũy thừa cùng cơ số.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Làm bài tập: 5, 6,7  (SGK trang  25)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263525" y="2005013"/>
            <a:ext cx="8675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 Đ 2: So sánh: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và 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5959475" y="3027363"/>
            <a:ext cx="3030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3+4 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90500" y="2954338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có: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2.2.2.2.2.2.2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1133475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3549650" y="471488"/>
            <a:ext cx="1679575" cy="1185862"/>
            <a:chOff x="2112" y="2496"/>
            <a:chExt cx="1776" cy="1824"/>
          </a:xfrm>
        </p:grpSpPr>
        <p:pic>
          <p:nvPicPr>
            <p:cNvPr id="32" name="Picture 33" descr="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AutoShape 3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=""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7" y="361718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10953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 nhân hai lũy thừa cùng cơ số, ta làm như thế nào?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11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2899121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6832" y="0"/>
            <a:ext cx="2413381" cy="21720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0" y="1749425"/>
            <a:ext cx="9144000" cy="1570038"/>
          </a:xfrm>
          <a:prstGeom prst="roundRect">
            <a:avLst/>
          </a:prstGeom>
          <a:solidFill>
            <a:srgbClr val="D2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0" y="3392488"/>
            <a:ext cx="97567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5: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kết quả mỗi phép tính sau dưới dạng một lũy thừa: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                                      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24589" y="1174082"/>
            <a:ext cx="6288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5142A"/>
                </a:solidFill>
                <a:latin typeface="Arial" pitchFamily="34" charset="0"/>
                <a:cs typeface="Arial" pitchFamily="34" charset="0"/>
              </a:rPr>
              <a:t>II. Nhân hai lũy thừa cùng cơ số.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71513" y="1858963"/>
            <a:ext cx="82089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Khi nhân hai lũy thừa cùng cơ số, ta giữ nguyên cơ số và cộng các số mũ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344738" y="2808288"/>
            <a:ext cx="2790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m+n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(T2)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37260" y="4853762"/>
            <a:ext cx="975677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Giải:</a:t>
            </a:r>
            <a:endParaRPr lang="en-US" sz="2800" i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0500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 64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20.5 . 10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1534274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.64 =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5+6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20.5 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100.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4ECA5A6-C929-4A8F-9482-CFCAB3A506FD}"/>
              </a:ext>
            </a:extLst>
          </p:cNvPr>
          <p:cNvSpPr txBox="1"/>
          <p:nvPr/>
        </p:nvSpPr>
        <p:spPr>
          <a:xfrm>
            <a:off x="-1735382" y="215855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Chia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BF57558F-3BE5-470B-8EAC-405CD981C3B4}"/>
              </a:ext>
            </a:extLst>
          </p:cNvPr>
          <p:cNvCxnSpPr/>
          <p:nvPr/>
        </p:nvCxnSpPr>
        <p:spPr>
          <a:xfrm>
            <a:off x="6239725" y="2029271"/>
            <a:ext cx="0" cy="384234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02B0A06-0071-4AF3-8308-CCBE20C24469}"/>
                  </a:ext>
                </a:extLst>
              </p:cNvPr>
              <p:cNvSpPr txBox="1"/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Cách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2.2.2=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=2.2.2=8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Nên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=32:8=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=2.2=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Suyra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02B0A06-0071-4AF3-8308-CCBE20C24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blipFill>
                <a:blip r:embed="rId3"/>
                <a:stretch>
                  <a:fillRect l="-3109" t="-1881" b="-3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532FB0-E17E-4DCF-B451-C5201235D33C}"/>
                  </a:ext>
                </a:extLst>
              </p:cNvPr>
              <p:cNvSpPr/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err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Cách</a:t>
                </a:r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tíchcủanămthừasô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tíchcủabathừasô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Kết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quả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của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tíchcủahaithừasô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2,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tức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5−3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B532FB0-E17E-4DCF-B451-C5201235D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  <a:blipFill>
                <a:blip r:embed="rId4"/>
                <a:stretch>
                  <a:fillRect l="-3514" t="-1743" r="-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loud Callout 11">
            <a:extLst>
              <a:ext uri="{FF2B5EF4-FFF2-40B4-BE49-F238E27FC236}">
                <a16:creationId xmlns="" xmlns:a16="http://schemas.microsoft.com/office/drawing/2014/main" id="{F0130659-4051-4E49-9CF5-F889A317EC09}"/>
              </a:ext>
            </a:extLst>
          </p:cNvPr>
          <p:cNvSpPr/>
          <p:nvPr/>
        </p:nvSpPr>
        <p:spPr>
          <a:xfrm>
            <a:off x="2657367" y="2585537"/>
            <a:ext cx="7438144" cy="3642770"/>
          </a:xfrm>
          <a:prstGeom prst="cloudCallout">
            <a:avLst>
              <a:gd name="adj1" fmla="val -44261"/>
              <a:gd name="adj2" fmla="val 68661"/>
            </a:avLst>
          </a:prstGeom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đoán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tắc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lũy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thừa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cùng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CFC466A2-A377-4024-BBD1-C156DB1DFFE2}"/>
              </a:ext>
            </a:extLst>
          </p:cNvPr>
          <p:cNvSpPr/>
          <p:nvPr/>
        </p:nvSpPr>
        <p:spPr>
          <a:xfrm>
            <a:off x="3441375" y="1048075"/>
            <a:ext cx="5674929" cy="864548"/>
          </a:xfrm>
          <a:prstGeom prst="rect">
            <a:avLst/>
          </a:prstGeom>
          <a:noFill/>
          <a:ln w="38100" cap="flat" cmpd="sng" algn="ctr">
            <a:solidFill>
              <a:srgbClr val="1306B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21CC262-BFDF-4A77-AD82-741C09D47AFC}"/>
                  </a:ext>
                </a:extLst>
              </p:cNvPr>
              <p:cNvSpPr txBox="1"/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200" dirty="0" err="1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sánh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và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chemeClr val="accent6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21CC262-BFDF-4A77-AD82-741C09D47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blipFill>
                <a:blip r:embed="rId5"/>
                <a:stretch>
                  <a:fillRect l="-3487" t="-13402" b="-31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801178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88514" y="2915321"/>
            <a:ext cx="9288343" cy="2320892"/>
          </a:xfrm>
          <a:prstGeom prst="rect">
            <a:avLst/>
          </a:prstGeom>
          <a:blipFill>
            <a:blip r:embed="rId3"/>
            <a:stretch>
              <a:fillRect l="-1969" t="-3937" r="-1575" b="-8924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60532690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258763" y="-99207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EF796E6D-4242-42C1-811D-FD7D320233E6}"/>
              </a:ext>
            </a:extLst>
          </p:cNvPr>
          <p:cNvSpPr txBox="1"/>
          <p:nvPr/>
        </p:nvSpPr>
        <p:spPr>
          <a:xfrm>
            <a:off x="1166579" y="299712"/>
            <a:ext cx="1791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Ví dụ 6: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="" xmlns:a16="http://schemas.microsoft.com/office/drawing/2014/main" id="{FF4772BB-E112-4E95-BE7D-3B3FB6D929B0}"/>
              </a:ext>
            </a:extLst>
          </p:cNvPr>
          <p:cNvGrpSpPr/>
          <p:nvPr/>
        </p:nvGrpSpPr>
        <p:grpSpPr>
          <a:xfrm rot="8757556">
            <a:off x="-2365557" y="2986141"/>
            <a:ext cx="3136324" cy="6641366"/>
            <a:chOff x="9055676" y="0"/>
            <a:chExt cx="3136324" cy="6858000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5C57BB71-1BFD-4B4F-B580-5B034C024734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329F6F90-F9CF-411E-9B7B-C68C5681478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467A8B34-80AA-4167-BCEE-E4982AC0F9CA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B29F43FA-A0BB-49A3-BB8B-6A111A0B04CC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E7D1706D-98EB-478D-96A1-8FC5B84F9441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="" xmlns:a16="http://schemas.microsoft.com/office/drawing/2014/main" id="{A3BA8BCA-ED9D-423C-94D3-B055511E6F9D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="" xmlns:a16="http://schemas.microsoft.com/office/drawing/2014/main" id="{CC34290A-B3B2-4532-8AFE-E76A5E663003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A45EE1F7-0738-4448-B2F9-F834676A0CF3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4C14BD5-79DF-49CC-A2DB-D34EE5BA5A5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671" y="1055038"/>
            <a:ext cx="11818188" cy="1478290"/>
          </a:xfrm>
          <a:prstGeom prst="rect">
            <a:avLst/>
          </a:prstGeom>
          <a:blipFill>
            <a:blip r:embed="rId2"/>
            <a:stretch>
              <a:fillRect l="-1289" b="-12346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FC348BF9-F13C-43D9-926B-A2251E56B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1" y="21278"/>
            <a:ext cx="1036520" cy="1087498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id="{A641A643-9AC9-4775-94E4-7B7404DE56F1}"/>
                  </a:ext>
                </a:extLst>
              </p:cNvPr>
              <p:cNvSpPr/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Giải: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7338" indent="-287338"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125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41A643-9AC9-4775-94E4-7B7404DE56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blipFill>
                <a:blip r:embed="rId4"/>
                <a:stretch>
                  <a:fillRect l="-189"/>
                </a:stretch>
              </a:blipFill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35708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185104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4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128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5" descr="Parchment"/>
          <p:cNvSpPr>
            <a:spLocks noChangeArrowheads="1"/>
          </p:cNvSpPr>
          <p:nvPr/>
        </p:nvSpPr>
        <p:spPr bwMode="gray">
          <a:xfrm>
            <a:off x="2390274" y="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=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5-1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128: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7-3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1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16c05727-aa75-4e4a-9b5f-8a80a1165891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478</TotalTime>
  <Words>948</Words>
  <Application>Microsoft Office PowerPoint</Application>
  <PresentationFormat>Custom</PresentationFormat>
  <Paragraphs>102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Phép tính lũy thừa với số mũ tự nhiên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VẬN DỤNG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29</cp:revision>
  <dcterms:created xsi:type="dcterms:W3CDTF">2021-06-07T13:44:30Z</dcterms:created>
  <dcterms:modified xsi:type="dcterms:W3CDTF">2025-04-11T09:20:31Z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