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sldIdLst>
    <p:sldId id="256" r:id="rId5"/>
    <p:sldId id="289" r:id="rId6"/>
    <p:sldId id="285" r:id="rId7"/>
    <p:sldId id="286" r:id="rId8"/>
    <p:sldId id="287" r:id="rId9"/>
    <p:sldId id="297" r:id="rId10"/>
    <p:sldId id="298" r:id="rId11"/>
    <p:sldId id="258" r:id="rId12"/>
    <p:sldId id="288" r:id="rId13"/>
    <p:sldId id="308" r:id="rId14"/>
    <p:sldId id="309" r:id="rId15"/>
    <p:sldId id="310" r:id="rId16"/>
    <p:sldId id="311" r:id="rId17"/>
    <p:sldId id="312" r:id="rId18"/>
    <p:sldId id="314" r:id="rId19"/>
    <p:sldId id="279" r:id="rId20"/>
    <p:sldId id="31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5142A"/>
    <a:srgbClr val="FAED3B"/>
    <a:srgbClr val="70AD47"/>
    <a:srgbClr val="A7FDFF"/>
    <a:srgbClr val="3CDFE6"/>
    <a:srgbClr val="0C0D0E"/>
    <a:srgbClr val="1F4E79"/>
    <a:srgbClr val="ED7D31"/>
    <a:srgbClr val="C55A11"/>
    <a:srgbClr val="FFD34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156" autoAdjust="0"/>
    <p:restoredTop sz="84954" autoAdjust="0"/>
  </p:normalViewPr>
  <p:slideViewPr>
    <p:cSldViewPr snapToGrid="0">
      <p:cViewPr>
        <p:scale>
          <a:sx n="100" d="100"/>
          <a:sy n="100" d="100"/>
        </p:scale>
        <p:origin x="456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xem bài giảng, vui lòng ấn biểu tượng [PLAY].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chuyển slide, vui lòng ấn nút [TẾP THEO].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tải file nguồn bài giảng,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trình chiếu powerPoint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quý thầy cô chọn vào mục [Tài nguyên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/…/ Tệp/Tải xuống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5402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xem bài giảng, vui lòng ấn biểu tượng [PLAY].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chuyển slide, vui lòng ấn nút [TẾP THEO].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tải file nguồn bài giảng,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trình chiếu powerPoint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quý thầy cô chọn vào mục [Tài nguyên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/…/ Tệp/Tải xuống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4903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xem bài giảng, vui lòng ấn biểu tượng [PLAY].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chuyển slide, vui lòng ấn nút [TẾP THEO].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tải file nguồn bài giảng,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trình chiếu powerPoint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quý thầy cô chọn vào mục [Tài nguyên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/…/ Tệp/Tải xuống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14936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xem bài giảng, vui lòng ấn biểu tượng [PLAY].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chuyển slide, vui lòng ấn nút [TẾP THEO].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tải file nguồn bài giảng,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trình chiếu powerPoint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quý thầy cô chọn vào mục [Tài nguyên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/…/ Tệp/Tải xuống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4866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xem bài giảng, vui lòng ấn biểu tượng [PLAY].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chuyển slide, vui lòng ấn nút [TẾP THEO].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tải file nguồn bài giảng,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trình chiếu powerPoint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quý thầy cô chọn vào mục [Tài nguyên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/…/ Tệp/Tải xuống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6427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4024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9880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4/11/2025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4/11/2025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4/11/2025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4/11/2025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4/11/2025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4/11/2025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4/11/2025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4/11/2025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4/11/2025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pPr/>
              <a:t>4/11/2025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=""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e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11" Type="http://schemas.openxmlformats.org/officeDocument/2006/relationships/slide" Target="slide12.xml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slide" Target="slide13.xml"/><Relationship Id="rId9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jpe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jpe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wmf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5.png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5.png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=""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8734" y="2169763"/>
            <a:ext cx="8198602" cy="1447209"/>
          </a:xfrm>
        </p:spPr>
        <p:txBody>
          <a:bodyPr>
            <a:noAutofit/>
          </a:bodyPr>
          <a:lstStyle/>
          <a:p>
            <a:r>
              <a:rPr lang="en-US" sz="50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0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0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4. Phép nhân, phép chia </a:t>
            </a:r>
            <a:br>
              <a:rPr lang="en-US" sz="50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tự nhiên</a:t>
            </a:r>
            <a:endParaRPr lang="en-US" sz="5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AA65E432-C1E6-4C36-BF8E-2DA25E65D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4063" y="4526983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Giáo viên:……………………………</a:t>
            </a:r>
          </a:p>
          <a:p>
            <a:r>
              <a:rPr lang="en-US" sz="28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Lớp:…………………</a:t>
            </a:r>
            <a:endParaRPr lang="en-US" sz="2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1" descr="Clipboard">
            <a:extLst>
              <a:ext uri="{FF2B5EF4-FFF2-40B4-BE49-F238E27FC236}">
                <a16:creationId xmlns=""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=""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=""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=""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4121438" y="0"/>
            <a:ext cx="6076447" cy="1038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</a:t>
            </a:r>
            <a:r>
              <a:rPr lang="en-US" sz="28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PHÒNG GD&amp;ĐT………..</a:t>
            </a:r>
          </a:p>
          <a:p>
            <a:r>
              <a:rPr lang="en-US" sz="28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 THCS ………….……</a:t>
            </a:r>
            <a:endParaRPr lang="en-US" sz="2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639705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6a063486b351639d513c1c4acaf875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395200" cy="6858000"/>
          </a:xfrm>
          <a:prstGeom prst="rect">
            <a:avLst/>
          </a:prstGeom>
        </p:spPr>
      </p:pic>
      <p:pic>
        <p:nvPicPr>
          <p:cNvPr id="6" name="Picture 5" descr="8b563b34ad8f7b1b8fb033b87599d68c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6401" y="5334000"/>
            <a:ext cx="1137783" cy="914400"/>
          </a:xfrm>
          <a:prstGeom prst="rect">
            <a:avLst/>
          </a:prstGeom>
        </p:spPr>
      </p:pic>
      <p:pic>
        <p:nvPicPr>
          <p:cNvPr id="7" name="Picture 6" descr="1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65600" y="5715000"/>
            <a:ext cx="1117600" cy="913638"/>
          </a:xfrm>
          <a:prstGeom prst="rect">
            <a:avLst/>
          </a:prstGeom>
        </p:spPr>
      </p:pic>
      <p:pic>
        <p:nvPicPr>
          <p:cNvPr id="10" name="Picture 9" descr="2.png">
            <a:hlinkClick r:id="" action="ppaction://noaction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36800" y="6247472"/>
            <a:ext cx="914400" cy="610529"/>
          </a:xfrm>
          <a:prstGeom prst="rect">
            <a:avLst/>
          </a:prstGeom>
        </p:spPr>
      </p:pic>
      <p:pic>
        <p:nvPicPr>
          <p:cNvPr id="13" name="Picture 12" descr="25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368800" y="4191000"/>
            <a:ext cx="1155861" cy="1095528"/>
          </a:xfrm>
          <a:prstGeom prst="rect">
            <a:avLst/>
          </a:prstGeom>
        </p:spPr>
      </p:pic>
      <p:pic>
        <p:nvPicPr>
          <p:cNvPr id="14" name="Picture 13" descr="134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502401" y="4572000"/>
            <a:ext cx="641791" cy="7045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24 0.00347 C -0.02448 -0.00301 -0.0632 -0.00949 -0.08281 -0.0287 C -0.10243 -0.04791 -0.10226 -0.07986 -0.10399 -0.11157 C -0.10573 -0.14328 -0.10017 -0.18611 -0.0934 -0.21875 C -0.08663 -0.25139 -0.07847 -0.28773 -0.06302 -0.30764 C -0.04757 -0.32754 -0.02222 -0.33287 -0.00104 -0.33796 C 0.02014 -0.34305 0.05139 -0.34653 0.06424 -0.33796 C 0.07708 -0.3294 0.07465 -0.3 0.07639 -0.28727 C 0.07812 -0.27453 0.07639 -0.26782 0.07483 -0.26111 " pathEditMode="relative" rAng="0" ptsTypes="aaaa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" y="-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C 0.03055 -0.00533 0.06128 -0.01065 0.08628 -0.02686 C 0.11128 -0.04306 0.1401 -0.06806 0.15 -0.09769 C 0.15989 -0.12732 0.15173 -0.17431 0.14548 -0.20487 C 0.13923 -0.23565 0.12882 -0.26459 0.11215 -0.28149 C 0.09548 -0.29838 0.06094 -0.30533 0.04548 -0.30625 C 0.03003 -0.30695 0.02483 -0.29723 0.01962 -0.28704 " pathEditMode="relative" rAng="0" ptsTypes="aaaaaaA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0" y="-1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1.85185E-6 C 0.03454 -0.01643 0.06909 -0.03264 0.11961 -0.09282 C 0.17013 -0.15301 0.27117 -0.29259 0.30294 -0.36157 C 0.33471 -0.43055 0.31544 -0.4706 0.31058 -0.50694 C 0.30572 -0.54328 0.28315 -0.5787 0.27412 -0.57963 C 0.2651 -0.58055 0.26041 -0.54676 0.25589 -0.51296 " pathEditMode="relative" ptsTypes="aaaaaA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4444E-6 C 0.03768 -0.00208 0.07535 -0.0037 0.10469 -0.02453 C 0.13403 -0.04537 0.16094 -0.08703 0.17587 -0.12546 C 0.1908 -0.16388 0.19462 -0.21203 0.19393 -0.25486 C 0.19323 -0.29791 0.17813 -0.35254 0.17136 -0.38449 C 0.16458 -0.41643 0.16545 -0.43356 0.15313 -0.44699 C 0.1408 -0.46018 0.10695 -0.46666 0.09705 -0.46527 C 0.08715 -0.46342 0.09045 -0.45023 0.09393 -0.4368 " pathEditMode="relative" rAng="0" ptsTypes="aaaaaaaA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0" y="-2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C 0.05295 -0.00486 0.10608 -0.00949 0.15156 -0.05856 C 0.19705 -0.10763 0.25677 -0.2199 0.27274 -0.2949 C 0.28872 -0.3699 0.27049 -0.46898 0.24705 -0.50902 C 0.22361 -0.54907 0.15573 -0.54398 0.13195 -0.53518 C 0.10816 -0.52638 0.10625 -0.49143 0.10451 -0.45648 " pathEditMode="relative" ptsTypes="aaaaaA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66d1f793f5586c089134068fbe6291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685799"/>
            <a:ext cx="11887200" cy="52857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2603" y="2183972"/>
            <a:ext cx="812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 phép nhân a.b = c, thì a, b, c được gọi là: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8800" y="4343400"/>
            <a:ext cx="7924800" cy="2133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35322" y="4555211"/>
            <a:ext cx="7213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 phép nhân a.b = c, thì </a:t>
            </a:r>
          </a:p>
          <a:p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a, b được gọi là thừa số</a:t>
            </a:r>
          </a:p>
          <a:p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 được gọi là tích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ight Arrow 7">
            <a:hlinkClick r:id="rId3" action="ppaction://hlinksldjump"/>
          </p:cNvPr>
          <p:cNvSpPr/>
          <p:nvPr/>
        </p:nvSpPr>
        <p:spPr>
          <a:xfrm flipH="1">
            <a:off x="11074400" y="6324600"/>
            <a:ext cx="1117600" cy="5334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66d1f793f5586c089134068fbe6291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685799"/>
            <a:ext cx="11887200" cy="52857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28800" y="4343400"/>
            <a:ext cx="7924800" cy="2133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hlinkClick r:id="rId3" action="ppaction://hlinksldjump"/>
          </p:cNvPr>
          <p:cNvSpPr/>
          <p:nvPr/>
        </p:nvSpPr>
        <p:spPr>
          <a:xfrm flipH="1">
            <a:off x="11074400" y="6324600"/>
            <a:ext cx="1117600" cy="5334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102603" y="2183972"/>
            <a:ext cx="812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 phép nhân a . b = c, muốn tìm a ta làm như thế nào?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66318" y="4648201"/>
            <a:ext cx="721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phép nhân a . b = c, thì a = c : b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66d1f793f5586c089134068fbe6291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685799"/>
            <a:ext cx="11887200" cy="52857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28800" y="4343400"/>
            <a:ext cx="7924800" cy="2133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hlinkClick r:id="rId3" action="ppaction://hlinksldjump"/>
          </p:cNvPr>
          <p:cNvSpPr/>
          <p:nvPr/>
        </p:nvSpPr>
        <p:spPr>
          <a:xfrm flipH="1">
            <a:off x="11074400" y="6324600"/>
            <a:ext cx="1117600" cy="5334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102603" y="2183972"/>
            <a:ext cx="812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 phép chia a : b = c, thì a, b, c được gọi là: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5322" y="4555211"/>
            <a:ext cx="7213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 phép chia a : b = c, thì </a:t>
            </a:r>
          </a:p>
          <a:p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được gọi là số bị chia</a:t>
            </a:r>
          </a:p>
          <a:p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 được gọi là số chia</a:t>
            </a:r>
          </a:p>
          <a:p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 được gọi là thương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66d1f793f5586c089134068fbe6291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685799"/>
            <a:ext cx="11887200" cy="52857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28800" y="4343400"/>
            <a:ext cx="7924800" cy="2133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hlinkClick r:id="rId3" action="ppaction://hlinksldjump"/>
          </p:cNvPr>
          <p:cNvSpPr/>
          <p:nvPr/>
        </p:nvSpPr>
        <p:spPr>
          <a:xfrm flipH="1">
            <a:off x="11074400" y="6324600"/>
            <a:ext cx="1117600" cy="5334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102603" y="2183972"/>
            <a:ext cx="812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 phép chia a : b = c, muốn tìm a ta làm như thế nào?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29538" y="4738609"/>
            <a:ext cx="812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phép chia a : b = c, thì a = c . b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450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66d1f793f5586c089134068fbe6291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685799"/>
            <a:ext cx="11887200" cy="52857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0" y="1905002"/>
            <a:ext cx="812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 trường cần thuê xe ô tô để cho 220 học sinh khối 6 đi tham quan. Họ cần thuê ít nhất bao nhiêu xe nếu mỗi xe chở được 45 người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8800" y="4343400"/>
            <a:ext cx="7924800" cy="2133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36800" y="4648201"/>
            <a:ext cx="721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 trường cần ít nhất 5 xe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ight Arrow 7">
            <a:hlinkClick r:id="rId3" action="ppaction://hlinksldjump"/>
          </p:cNvPr>
          <p:cNvSpPr/>
          <p:nvPr/>
        </p:nvSpPr>
        <p:spPr>
          <a:xfrm flipH="1">
            <a:off x="11074400" y="6324600"/>
            <a:ext cx="1117600" cy="5334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466d1f793f5586c089134068fbe6291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02957" y="1"/>
            <a:ext cx="12348213" cy="7358742"/>
          </a:xfrm>
          <a:prstGeom prst="rect">
            <a:avLst/>
          </a:prstGeom>
        </p:spPr>
      </p:pic>
      <p:sp>
        <p:nvSpPr>
          <p:cNvPr id="8" name="!!4">
            <a:extLst>
              <a:ext uri="{FF2B5EF4-FFF2-40B4-BE49-F238E27FC236}">
                <a16:creationId xmlns=""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516774" y="0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119085" y="3316137"/>
            <a:ext cx="865051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Đọc lại toàn bộ nội dung bài đã học.</a:t>
            </a: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Học lại cách đặt phép nhân, phép chia.</a:t>
            </a: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Học thuộc: </a:t>
            </a: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 chất của phép nhân, phép chia có dư, cùng các phần lưu ý </a:t>
            </a:r>
            <a:r>
              <a:rPr kumimoji="0" lang="vi-VN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(dưới dạng lời văn và công thức tổng quát)</a:t>
            </a: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Làm BT1, BT2 (SGK/21) vào vở.</a:t>
            </a: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52759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2017487" y="1643865"/>
            <a:ext cx="8812889" cy="2677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 3 :</a:t>
            </a:r>
            <a:r>
              <a:rPr kumimoji="0" lang="fr-FR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Phân xưởng sản xuất A gồm 25 công nhân, mỗi người làm trong một ngày được 40 sản phẩm. Phân xưởng sản xuất B có số công nhân nhiều hơn phân xưởng A là 5 người nhưng mỗi người làm trong 1 ngày chỉ được 30 sản phẩm. Tính tổng số sản phẩm cả hai phân xưởng đó làm được trong 1 ngày.</a:t>
            </a: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32000" y="1146628"/>
            <a:ext cx="8795657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800" b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PHIẾU BÀI TẬP VỀ NHÀ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515717" y="2094702"/>
            <a:ext cx="6552728" cy="1219200"/>
            <a:chOff x="1151472" y="3187501"/>
            <a:chExt cx="6552728" cy="914400"/>
          </a:xfrm>
        </p:grpSpPr>
        <p:sp>
          <p:nvSpPr>
            <p:cNvPr id="5" name="Pentagon 4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" name="Pentagon 5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" name="Diamond 6"/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8" name="Group 11"/>
          <p:cNvGrpSpPr/>
          <p:nvPr/>
        </p:nvGrpSpPr>
        <p:grpSpPr>
          <a:xfrm>
            <a:off x="2512711" y="3325405"/>
            <a:ext cx="6552728" cy="1219200"/>
            <a:chOff x="1151472" y="3187501"/>
            <a:chExt cx="6552728" cy="914400"/>
          </a:xfrm>
        </p:grpSpPr>
        <p:sp>
          <p:nvSpPr>
            <p:cNvPr id="9" name="Pentagon 8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0" name="Pentagon 9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1" name="Diamond 10"/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2" name="Group 15"/>
          <p:cNvGrpSpPr/>
          <p:nvPr/>
        </p:nvGrpSpPr>
        <p:grpSpPr>
          <a:xfrm>
            <a:off x="2509705" y="4556107"/>
            <a:ext cx="6552728" cy="1219200"/>
            <a:chOff x="1151472" y="3187501"/>
            <a:chExt cx="6552728" cy="914400"/>
          </a:xfrm>
        </p:grpSpPr>
        <p:sp>
          <p:nvSpPr>
            <p:cNvPr id="13" name="Pentagon 12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4" name="Pentagon 13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5" name="Diamond 14"/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16" name="!!2">
            <a:extLst>
              <a:ext uri="{FF2B5EF4-FFF2-40B4-BE49-F238E27FC236}">
                <a16:creationId xmlns="" xmlns:a16="http://schemas.microsoft.com/office/drawing/2014/main" id="{F4B5F415-7490-4054-85B4-10F7AE6D3385}"/>
              </a:ext>
            </a:extLst>
          </p:cNvPr>
          <p:cNvSpPr txBox="1">
            <a:spLocks/>
          </p:cNvSpPr>
          <p:nvPr/>
        </p:nvSpPr>
        <p:spPr>
          <a:xfrm>
            <a:off x="2417737" y="418455"/>
            <a:ext cx="8198602" cy="14472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NỘI DUNG BÀI HỌC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7" name="!!2">
            <a:extLst>
              <a:ext uri="{FF2B5EF4-FFF2-40B4-BE49-F238E27FC236}">
                <a16:creationId xmlns="" xmlns:a16="http://schemas.microsoft.com/office/drawing/2014/main" id="{F4B5F415-7490-4054-85B4-10F7AE6D3385}"/>
              </a:ext>
            </a:extLst>
          </p:cNvPr>
          <p:cNvSpPr txBox="1">
            <a:spLocks/>
          </p:cNvSpPr>
          <p:nvPr/>
        </p:nvSpPr>
        <p:spPr>
          <a:xfrm>
            <a:off x="3360546" y="4788977"/>
            <a:ext cx="4931043" cy="6664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III. Luyện tập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8" name="!!2">
            <a:extLst>
              <a:ext uri="{FF2B5EF4-FFF2-40B4-BE49-F238E27FC236}">
                <a16:creationId xmlns="" xmlns:a16="http://schemas.microsoft.com/office/drawing/2014/main" id="{F4B5F415-7490-4054-85B4-10F7AE6D3385}"/>
              </a:ext>
            </a:extLst>
          </p:cNvPr>
          <p:cNvSpPr txBox="1">
            <a:spLocks/>
          </p:cNvSpPr>
          <p:nvPr/>
        </p:nvSpPr>
        <p:spPr>
          <a:xfrm>
            <a:off x="3357968" y="3546528"/>
            <a:ext cx="4931043" cy="6664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II. Phép chia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9" name="!!2">
            <a:extLst>
              <a:ext uri="{FF2B5EF4-FFF2-40B4-BE49-F238E27FC236}">
                <a16:creationId xmlns="" xmlns:a16="http://schemas.microsoft.com/office/drawing/2014/main" id="{F4B5F415-7490-4054-85B4-10F7AE6D3385}"/>
              </a:ext>
            </a:extLst>
          </p:cNvPr>
          <p:cNvSpPr txBox="1">
            <a:spLocks/>
          </p:cNvSpPr>
          <p:nvPr/>
        </p:nvSpPr>
        <p:spPr>
          <a:xfrm>
            <a:off x="3339886" y="2381573"/>
            <a:ext cx="4931043" cy="6664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I. Phép nhân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0" name="!!2">
            <a:extLst>
              <a:ext uri="{FF2B5EF4-FFF2-40B4-BE49-F238E27FC236}">
                <a16:creationId xmlns="" xmlns:a16="http://schemas.microsoft.com/office/drawing/2014/main" id="{F4B5F415-7490-4054-85B4-10F7AE6D3385}"/>
              </a:ext>
            </a:extLst>
          </p:cNvPr>
          <p:cNvSpPr txBox="1">
            <a:spLocks/>
          </p:cNvSpPr>
          <p:nvPr/>
        </p:nvSpPr>
        <p:spPr>
          <a:xfrm>
            <a:off x="2725121" y="508864"/>
            <a:ext cx="8198602" cy="14472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TIẾT 1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7" grpId="1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!!2">
            <a:extLst>
              <a:ext uri="{FF2B5EF4-FFF2-40B4-BE49-F238E27FC236}">
                <a16:creationId xmlns="" xmlns:a16="http://schemas.microsoft.com/office/drawing/2014/main" id="{F4B5F415-7490-4054-85B4-10F7AE6D3385}"/>
              </a:ext>
            </a:extLst>
          </p:cNvPr>
          <p:cNvSpPr txBox="1">
            <a:spLocks/>
          </p:cNvSpPr>
          <p:nvPr/>
        </p:nvSpPr>
        <p:spPr>
          <a:xfrm>
            <a:off x="4355025" y="2665708"/>
            <a:ext cx="2960174" cy="7497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MỞ</a:t>
            </a:r>
            <a:r>
              <a:rPr kumimoji="0" lang="en-US" sz="5000" b="1" i="0" u="none" strike="noStrike" kern="1200" cap="none" spc="0" normalizeH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ĐẦU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" name="1" descr="Clipboard">
            <a:extLst>
              <a:ext uri="{FF2B5EF4-FFF2-40B4-BE49-F238E27FC236}">
                <a16:creationId xmlns=""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27702" y="1330543"/>
            <a:ext cx="6230317" cy="3194131"/>
          </a:xfrm>
          <a:prstGeom prst="rect">
            <a:avLst/>
          </a:prstGeom>
        </p:spPr>
      </p:pic>
      <p:pic>
        <p:nvPicPr>
          <p:cNvPr id="7" name="Graphic 18" descr="Ruler">
            <a:extLst>
              <a:ext uri="{FF2B5EF4-FFF2-40B4-BE49-F238E27FC236}">
                <a16:creationId xmlns=""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8" name="Graphic 20" descr="Pencil">
            <a:extLst>
              <a:ext uri="{FF2B5EF4-FFF2-40B4-BE49-F238E27FC236}">
                <a16:creationId xmlns=""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!!2">
            <a:extLst>
              <a:ext uri="{FF2B5EF4-FFF2-40B4-BE49-F238E27FC236}">
                <a16:creationId xmlns="" xmlns:a16="http://schemas.microsoft.com/office/drawing/2014/main" id="{F4B5F415-7490-4054-85B4-10F7AE6D3385}"/>
              </a:ext>
            </a:extLst>
          </p:cNvPr>
          <p:cNvSpPr txBox="1">
            <a:spLocks/>
          </p:cNvSpPr>
          <p:nvPr/>
        </p:nvSpPr>
        <p:spPr>
          <a:xfrm>
            <a:off x="4191611" y="2160790"/>
            <a:ext cx="4551336" cy="14472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 THÀNH KIẾN THỨC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" name="1" descr="Clipboard">
            <a:extLst>
              <a:ext uri="{FF2B5EF4-FFF2-40B4-BE49-F238E27FC236}">
                <a16:creationId xmlns=""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18079" y="1109902"/>
            <a:ext cx="9801726" cy="3194131"/>
          </a:xfrm>
          <a:prstGeom prst="rect">
            <a:avLst/>
          </a:prstGeom>
        </p:spPr>
      </p:pic>
      <p:pic>
        <p:nvPicPr>
          <p:cNvPr id="4" name="Graphic 18" descr="Ruler">
            <a:extLst>
              <a:ext uri="{FF2B5EF4-FFF2-40B4-BE49-F238E27FC236}">
                <a16:creationId xmlns=""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8258101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6" name="Graphic 20" descr="Pencil">
            <a:extLst>
              <a:ext uri="{FF2B5EF4-FFF2-40B4-BE49-F238E27FC236}">
                <a16:creationId xmlns=""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9889396">
            <a:off x="10917677" y="783939"/>
            <a:ext cx="1488402" cy="148840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!2">
            <a:extLst>
              <a:ext uri="{FF2B5EF4-FFF2-40B4-BE49-F238E27FC236}">
                <a16:creationId xmlns="" xmlns:a16="http://schemas.microsoft.com/office/drawing/2014/main" id="{F4B5F415-7490-4054-85B4-10F7AE6D3385}"/>
              </a:ext>
            </a:extLst>
          </p:cNvPr>
          <p:cNvSpPr txBox="1">
            <a:spLocks/>
          </p:cNvSpPr>
          <p:nvPr/>
        </p:nvSpPr>
        <p:spPr>
          <a:xfrm>
            <a:off x="2533973" y="676760"/>
            <a:ext cx="4931043" cy="6664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I. Phép nhân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72715" y="1303472"/>
            <a:ext cx="3456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ko-K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ko-KR" sz="2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ko-KR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ko-K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ko-K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800" dirty="0" err="1">
                <a:latin typeface="Times New Roman" pitchFamily="18" charset="0"/>
                <a:cs typeface="Times New Roman" pitchFamily="18" charset="0"/>
              </a:rPr>
              <a:t>nhiên</a:t>
            </a:r>
            <a:endParaRPr lang="en-US" altLang="ko-K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73858" y="1759425"/>
            <a:ext cx="162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58192" y="1743927"/>
            <a:ext cx="1726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74817" y="1728427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46190" y="1273767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          x       b     =     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16479" y="1265374"/>
            <a:ext cx="3984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latin typeface="Times New Roman" pitchFamily="18" charset="0"/>
                <a:cs typeface="Times New Roman" pitchFamily="18" charset="0"/>
              </a:rPr>
              <a:t>    a       .     b       =     c </a:t>
            </a:r>
            <a:endParaRPr lang="ko-KR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!!2">
            <a:extLst>
              <a:ext uri="{FF2B5EF4-FFF2-40B4-BE49-F238E27FC236}">
                <a16:creationId xmlns="" xmlns:a16="http://schemas.microsoft.com/office/drawing/2014/main" id="{F4B5F415-7490-4054-85B4-10F7AE6D3385}"/>
              </a:ext>
            </a:extLst>
          </p:cNvPr>
          <p:cNvSpPr txBox="1">
            <a:spLocks/>
          </p:cNvSpPr>
          <p:nvPr/>
        </p:nvSpPr>
        <p:spPr>
          <a:xfrm>
            <a:off x="2655380" y="2167181"/>
            <a:ext cx="4931043" cy="6664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1. Nhân hai số có nhiều số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85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9525" y="2811463"/>
            <a:ext cx="1087438" cy="2906712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1413" y="3089275"/>
            <a:ext cx="458787" cy="325438"/>
          </a:xfrm>
          <a:prstGeom prst="rect">
            <a:avLst/>
          </a:prstGeom>
          <a:noFill/>
        </p:spPr>
      </p:pic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48213" y="5864225"/>
            <a:ext cx="2814637" cy="4730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19" name="!!2">
            <a:extLst>
              <a:ext uri="{FF2B5EF4-FFF2-40B4-BE49-F238E27FC236}">
                <a16:creationId xmlns="" xmlns:a16="http://schemas.microsoft.com/office/drawing/2014/main" id="{F4B5F415-7490-4054-85B4-10F7AE6D3385}"/>
              </a:ext>
            </a:extLst>
          </p:cNvPr>
          <p:cNvSpPr txBox="1">
            <a:spLocks/>
          </p:cNvSpPr>
          <p:nvPr/>
        </p:nvSpPr>
        <p:spPr>
          <a:xfrm>
            <a:off x="3161654" y="2676043"/>
            <a:ext cx="2324746" cy="6664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>
                <a:latin typeface="Times New Roman" pitchFamily="18" charset="0"/>
                <a:ea typeface="+mj-ea"/>
                <a:cs typeface="Times New Roman" pitchFamily="18" charset="0"/>
              </a:rPr>
              <a:t>Ví dụ 1</a:t>
            </a:r>
            <a:r>
              <a:rPr lang="en-US" sz="2800" noProof="0">
                <a:latin typeface="Times New Roman" pitchFamily="18" charset="0"/>
                <a:ea typeface="+mj-ea"/>
                <a:cs typeface="Times New Roman" pitchFamily="18" charset="0"/>
              </a:rPr>
              <a:t>. Tính: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85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1313" y="2784475"/>
            <a:ext cx="1385887" cy="412750"/>
          </a:xfrm>
          <a:prstGeom prst="rect">
            <a:avLst/>
          </a:prstGeom>
          <a:noFill/>
        </p:spPr>
      </p:pic>
      <p:sp>
        <p:nvSpPr>
          <p:cNvPr id="21" name="!!2">
            <a:extLst>
              <a:ext uri="{FF2B5EF4-FFF2-40B4-BE49-F238E27FC236}">
                <a16:creationId xmlns="" xmlns:a16="http://schemas.microsoft.com/office/drawing/2014/main" id="{F4B5F415-7490-4054-85B4-10F7AE6D3385}"/>
              </a:ext>
            </a:extLst>
          </p:cNvPr>
          <p:cNvSpPr txBox="1">
            <a:spLocks/>
          </p:cNvSpPr>
          <p:nvPr/>
        </p:nvSpPr>
        <p:spPr>
          <a:xfrm>
            <a:off x="3812578" y="5711127"/>
            <a:ext cx="1066798" cy="6664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>
                <a:latin typeface="Times New Roman" pitchFamily="18" charset="0"/>
                <a:ea typeface="+mj-ea"/>
                <a:cs typeface="Times New Roman" pitchFamily="18" charset="0"/>
              </a:rPr>
              <a:t>Vậy: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" name="!!2">
            <a:extLst>
              <a:ext uri="{FF2B5EF4-FFF2-40B4-BE49-F238E27FC236}">
                <a16:creationId xmlns="" xmlns:a16="http://schemas.microsoft.com/office/drawing/2014/main" id="{F4B5F415-7490-4054-85B4-10F7AE6D3385}"/>
              </a:ext>
            </a:extLst>
          </p:cNvPr>
          <p:cNvSpPr txBox="1">
            <a:spLocks/>
          </p:cNvSpPr>
          <p:nvPr/>
        </p:nvSpPr>
        <p:spPr>
          <a:xfrm>
            <a:off x="2495229" y="0"/>
            <a:ext cx="9128500" cy="7904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 4. Phép nhân, phép chia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 số tự nhiên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1546237" y="0"/>
            <a:ext cx="645763" cy="852407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08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  <p:bldP spid="6" grpId="0"/>
      <p:bldP spid="7" grpId="0"/>
      <p:bldP spid="9" grpId="0"/>
      <p:bldP spid="15" grpId="0"/>
      <p:bldP spid="19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!2">
            <a:extLst>
              <a:ext uri="{FF2B5EF4-FFF2-40B4-BE49-F238E27FC236}">
                <a16:creationId xmlns="" xmlns:a16="http://schemas.microsoft.com/office/drawing/2014/main" id="{F4B5F415-7490-4054-85B4-10F7AE6D3385}"/>
              </a:ext>
            </a:extLst>
          </p:cNvPr>
          <p:cNvSpPr txBox="1">
            <a:spLocks/>
          </p:cNvSpPr>
          <p:nvPr/>
        </p:nvSpPr>
        <p:spPr>
          <a:xfrm>
            <a:off x="2820691" y="904061"/>
            <a:ext cx="4633993" cy="6664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>
                <a:latin typeface="Times New Roman" pitchFamily="18" charset="0"/>
                <a:ea typeface="+mj-ea"/>
                <a:cs typeface="Times New Roman" pitchFamily="18" charset="0"/>
              </a:rPr>
              <a:t>Ví dụ 2</a:t>
            </a:r>
            <a:r>
              <a:rPr lang="en-US" sz="2800" noProof="0">
                <a:latin typeface="Times New Roman" pitchFamily="18" charset="0"/>
                <a:ea typeface="+mj-ea"/>
                <a:cs typeface="Times New Roman" pitchFamily="18" charset="0"/>
              </a:rPr>
              <a:t>. Tính một cách hợp lí: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1513" y="2808288"/>
            <a:ext cx="4937125" cy="9271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6656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3088" y="1638300"/>
            <a:ext cx="1604962" cy="444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10" name="!!2">
            <a:extLst>
              <a:ext uri="{FF2B5EF4-FFF2-40B4-BE49-F238E27FC236}">
                <a16:creationId xmlns="" xmlns:a16="http://schemas.microsoft.com/office/drawing/2014/main" id="{F4B5F415-7490-4054-85B4-10F7AE6D3385}"/>
              </a:ext>
            </a:extLst>
          </p:cNvPr>
          <p:cNvSpPr txBox="1">
            <a:spLocks/>
          </p:cNvSpPr>
          <p:nvPr/>
        </p:nvSpPr>
        <p:spPr>
          <a:xfrm>
            <a:off x="5455405" y="2076766"/>
            <a:ext cx="821410" cy="6690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latin typeface="Times New Roman" pitchFamily="18" charset="0"/>
                <a:ea typeface="+mj-ea"/>
                <a:cs typeface="Times New Roman" pitchFamily="18" charset="0"/>
              </a:rPr>
              <a:t>Giải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656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3100" y="3944938"/>
            <a:ext cx="4473575" cy="954087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66568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5913" y="1639888"/>
            <a:ext cx="2338387" cy="4286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8" name="!!2">
            <a:extLst>
              <a:ext uri="{FF2B5EF4-FFF2-40B4-BE49-F238E27FC236}">
                <a16:creationId xmlns="" xmlns:a16="http://schemas.microsoft.com/office/drawing/2014/main" id="{F4B5F415-7490-4054-85B4-10F7AE6D3385}"/>
              </a:ext>
            </a:extLst>
          </p:cNvPr>
          <p:cNvSpPr txBox="1">
            <a:spLocks/>
          </p:cNvSpPr>
          <p:nvPr/>
        </p:nvSpPr>
        <p:spPr>
          <a:xfrm>
            <a:off x="2495229" y="0"/>
            <a:ext cx="9128500" cy="7904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 4. Phép nhân, phép chia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 số tự nhiên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1546237" y="0"/>
            <a:ext cx="645763" cy="852407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5213" y="1643063"/>
            <a:ext cx="2160587" cy="4572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9000" y="3028950"/>
            <a:ext cx="5713413" cy="1503363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48463" y="1627188"/>
            <a:ext cx="3152775" cy="4572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65350" y="4745038"/>
            <a:ext cx="5811838" cy="990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8" name="!!2">
            <a:extLst>
              <a:ext uri="{FF2B5EF4-FFF2-40B4-BE49-F238E27FC236}">
                <a16:creationId xmlns="" xmlns:a16="http://schemas.microsoft.com/office/drawing/2014/main" id="{F4B5F415-7490-4054-85B4-10F7AE6D3385}"/>
              </a:ext>
            </a:extLst>
          </p:cNvPr>
          <p:cNvSpPr txBox="1">
            <a:spLocks/>
          </p:cNvSpPr>
          <p:nvPr/>
        </p:nvSpPr>
        <p:spPr>
          <a:xfrm>
            <a:off x="2820691" y="795575"/>
            <a:ext cx="5780868" cy="6664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latin typeface="Times New Roman" pitchFamily="18" charset="0"/>
                <a:ea typeface="+mj-ea"/>
                <a:cs typeface="Times New Roman" pitchFamily="18" charset="0"/>
              </a:rPr>
              <a:t>Luyện tập 2</a:t>
            </a:r>
            <a:r>
              <a:rPr lang="en-US" sz="2800" noProof="0">
                <a:latin typeface="Times New Roman" pitchFamily="18" charset="0"/>
                <a:ea typeface="+mj-ea"/>
                <a:cs typeface="Times New Roman" pitchFamily="18" charset="0"/>
              </a:rPr>
              <a:t>. Tính một cách hợp lí: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!!2">
            <a:extLst>
              <a:ext uri="{FF2B5EF4-FFF2-40B4-BE49-F238E27FC236}">
                <a16:creationId xmlns="" xmlns:a16="http://schemas.microsoft.com/office/drawing/2014/main" id="{F4B5F415-7490-4054-85B4-10F7AE6D3385}"/>
              </a:ext>
            </a:extLst>
          </p:cNvPr>
          <p:cNvSpPr txBox="1">
            <a:spLocks/>
          </p:cNvSpPr>
          <p:nvPr/>
        </p:nvSpPr>
        <p:spPr>
          <a:xfrm>
            <a:off x="5765371" y="1999276"/>
            <a:ext cx="821410" cy="6690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latin typeface="Times New Roman" pitchFamily="18" charset="0"/>
                <a:ea typeface="+mj-ea"/>
                <a:cs typeface="Times New Roman" pitchFamily="18" charset="0"/>
              </a:rPr>
              <a:t>Giải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!!2">
            <a:extLst>
              <a:ext uri="{FF2B5EF4-FFF2-40B4-BE49-F238E27FC236}">
                <a16:creationId xmlns="" xmlns:a16="http://schemas.microsoft.com/office/drawing/2014/main" id="{F4B5F415-7490-4054-85B4-10F7AE6D3385}"/>
              </a:ext>
            </a:extLst>
          </p:cNvPr>
          <p:cNvSpPr txBox="1">
            <a:spLocks/>
          </p:cNvSpPr>
          <p:nvPr/>
        </p:nvSpPr>
        <p:spPr>
          <a:xfrm>
            <a:off x="2495229" y="0"/>
            <a:ext cx="9128500" cy="7904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 4. Phép nhân, phép chia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 số tự nhiên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1546237" y="0"/>
            <a:ext cx="645763" cy="852407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" descr="Clipboard">
            <a:extLst>
              <a:ext uri="{FF2B5EF4-FFF2-40B4-BE49-F238E27FC236}">
                <a16:creationId xmlns=""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56085" y="1171896"/>
            <a:ext cx="9801726" cy="3194131"/>
          </a:xfrm>
          <a:prstGeom prst="rect">
            <a:avLst/>
          </a:prstGeom>
        </p:spPr>
      </p:pic>
      <p:pic>
        <p:nvPicPr>
          <p:cNvPr id="14" name="Graphic 18" descr="Ruler">
            <a:extLst>
              <a:ext uri="{FF2B5EF4-FFF2-40B4-BE49-F238E27FC236}">
                <a16:creationId xmlns=""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8258101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15" name="Graphic 20" descr="Pencil">
            <a:extLst>
              <a:ext uri="{FF2B5EF4-FFF2-40B4-BE49-F238E27FC236}">
                <a16:creationId xmlns=""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9889396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6" name="!!2">
            <a:extLst>
              <a:ext uri="{FF2B5EF4-FFF2-40B4-BE49-F238E27FC236}">
                <a16:creationId xmlns="" xmlns:a16="http://schemas.microsoft.com/office/drawing/2014/main" id="{F4B5F415-7490-4054-85B4-10F7AE6D3385}"/>
              </a:ext>
            </a:extLst>
          </p:cNvPr>
          <p:cNvSpPr txBox="1">
            <a:spLocks/>
          </p:cNvSpPr>
          <p:nvPr/>
        </p:nvSpPr>
        <p:spPr>
          <a:xfrm>
            <a:off x="4191611" y="2160790"/>
            <a:ext cx="4551336" cy="14472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VẬN DỤNG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8991210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" descr="Clipboard">
            <a:extLst>
              <a:ext uri="{FF2B5EF4-FFF2-40B4-BE49-F238E27FC236}">
                <a16:creationId xmlns=""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56085" y="1171896"/>
            <a:ext cx="9801726" cy="3194131"/>
          </a:xfrm>
          <a:prstGeom prst="rect">
            <a:avLst/>
          </a:prstGeom>
        </p:spPr>
      </p:pic>
      <p:pic>
        <p:nvPicPr>
          <p:cNvPr id="5" name="Graphic 18" descr="Ruler">
            <a:extLst>
              <a:ext uri="{FF2B5EF4-FFF2-40B4-BE49-F238E27FC236}">
                <a16:creationId xmlns=""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8258101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6" name="Graphic 20" descr="Pencil">
            <a:extLst>
              <a:ext uri="{FF2B5EF4-FFF2-40B4-BE49-F238E27FC236}">
                <a16:creationId xmlns=""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9889396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7" name="!!2">
            <a:extLst>
              <a:ext uri="{FF2B5EF4-FFF2-40B4-BE49-F238E27FC236}">
                <a16:creationId xmlns="" xmlns:a16="http://schemas.microsoft.com/office/drawing/2014/main" id="{F4B5F415-7490-4054-85B4-10F7AE6D3385}"/>
              </a:ext>
            </a:extLst>
          </p:cNvPr>
          <p:cNvSpPr txBox="1">
            <a:spLocks/>
          </p:cNvSpPr>
          <p:nvPr/>
        </p:nvSpPr>
        <p:spPr>
          <a:xfrm>
            <a:off x="4191611" y="2160790"/>
            <a:ext cx="4551336" cy="14472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b="1" noProof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CỦNG CỐ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096A91-93C8-4C7A-BF68-944591874A6D}">
  <ds:schemaRefs>
    <ds:schemaRef ds:uri="http://purl.org/dc/dcmitype/"/>
    <ds:schemaRef ds:uri="http://purl.org/dc/terms/"/>
    <ds:schemaRef ds:uri="16c05727-aa75-4e4a-9b5f-8a80a1165891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71af3243-3dd4-4a8d-8c0d-dd76da1f02a5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1560</TotalTime>
  <Words>685</Words>
  <Application>Microsoft Office PowerPoint</Application>
  <PresentationFormat>Custom</PresentationFormat>
  <Paragraphs>78</Paragraphs>
  <Slides>17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  Bài 4. Phép nhân, phép chia  các số tự nhiên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Admin</cp:lastModifiedBy>
  <cp:revision>125</cp:revision>
  <dcterms:created xsi:type="dcterms:W3CDTF">2021-06-07T13:44:30Z</dcterms:created>
  <dcterms:modified xsi:type="dcterms:W3CDTF">2025-04-11T09:19:35Z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