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470" r:id="rId2"/>
    <p:sldId id="471" r:id="rId3"/>
    <p:sldId id="524" r:id="rId4"/>
    <p:sldId id="512" r:id="rId5"/>
    <p:sldId id="513" r:id="rId6"/>
    <p:sldId id="581" r:id="rId7"/>
    <p:sldId id="582" r:id="rId8"/>
    <p:sldId id="514" r:id="rId9"/>
    <p:sldId id="268" r:id="rId10"/>
    <p:sldId id="568" r:id="rId11"/>
    <p:sldId id="2007577547" r:id="rId12"/>
    <p:sldId id="571" r:id="rId13"/>
    <p:sldId id="2007577548" r:id="rId14"/>
    <p:sldId id="2007577549" r:id="rId15"/>
    <p:sldId id="2007577550" r:id="rId16"/>
    <p:sldId id="284" r:id="rId17"/>
    <p:sldId id="2007577551" r:id="rId18"/>
    <p:sldId id="2007577565" r:id="rId19"/>
    <p:sldId id="2007577566" r:id="rId20"/>
    <p:sldId id="5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Kiểu Trung bình 1 - Màu chủ đề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9" d="100"/>
          <a:sy n="79" d="100"/>
        </p:scale>
        <p:origin x="773"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E461C-C99A-4EF1-95D9-6E0469D77722}" type="datetimeFigureOut">
              <a:rPr lang="en-US" smtClean="0"/>
              <a:t>07/03/23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00302-9B6D-49B7-BFFC-DCE1AFC924EA}" type="slidenum">
              <a:rPr lang="en-US" smtClean="0"/>
              <a:t>‹#›</a:t>
            </a:fld>
            <a:endParaRPr lang="en-US"/>
          </a:p>
        </p:txBody>
      </p:sp>
    </p:spTree>
    <p:extLst>
      <p:ext uri="{BB962C8B-B14F-4D97-AF65-F5344CB8AC3E}">
        <p14:creationId xmlns:p14="http://schemas.microsoft.com/office/powerpoint/2010/main" val="421127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95030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321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4B377-8C60-4990-B433-F8E7BBE6A8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31245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1812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07/03/23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0340575"/>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07/03/23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2588055"/>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07/03/23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8072990"/>
      </p:ext>
    </p:extLst>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07/03/23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9330744"/>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015906"/>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07/03/23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25514022"/>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07/03/23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7263032"/>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07/03/23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0954432"/>
      </p:ext>
    </p:extLst>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07/03/23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09001496"/>
      </p:ext>
    </p:extLst>
  </p:cSld>
  <p:clrMapOvr>
    <a:masterClrMapping/>
  </p:clrMapOvr>
  <p:transition spd="slow" advClick="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07/03/23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42805562"/>
      </p:ext>
    </p:extLst>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07/03/23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0364191"/>
      </p:ext>
    </p:extLst>
  </p:cSld>
  <p:clrMapOvr>
    <a:masterClrMapping/>
  </p:clrMapOvr>
  <p:transition spd="slow" advClick="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367666"/>
      </p:ext>
    </p:extLst>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07/03/23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6854771"/>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07/03/23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680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advClick="0">
    <p:push dir="u"/>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7" y="-140132"/>
            <a:ext cx="12187592" cy="6855520"/>
          </a:xfrm>
          <a:prstGeom prst="rect">
            <a:avLst/>
          </a:prstGeom>
        </p:spPr>
      </p:pic>
      <p:grpSp>
        <p:nvGrpSpPr>
          <p:cNvPr id="15" name="组合 14">
            <a:extLst>
              <a:ext uri="{FF2B5EF4-FFF2-40B4-BE49-F238E27FC236}">
                <a16:creationId xmlns:a16="http://schemas.microsoft.com/office/drawing/2014/main" id="{9F928D08-CBC1-47DA-8C48-8196F1B2EEA6}"/>
              </a:ext>
            </a:extLst>
          </p:cNvPr>
          <p:cNvGrpSpPr/>
          <p:nvPr/>
        </p:nvGrpSpPr>
        <p:grpSpPr>
          <a:xfrm>
            <a:off x="3915620" y="3772295"/>
            <a:ext cx="4295235" cy="182228"/>
            <a:chOff x="1839287" y="5184146"/>
            <a:chExt cx="2767715" cy="95254"/>
          </a:xfrm>
        </p:grpSpPr>
        <p:grpSp>
          <p:nvGrpSpPr>
            <p:cNvPr id="16" name="组合 15">
              <a:extLst>
                <a:ext uri="{FF2B5EF4-FFF2-40B4-BE49-F238E27FC236}">
                  <a16:creationId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2" name="TextBox 1">
            <a:extLst>
              <a:ext uri="{FF2B5EF4-FFF2-40B4-BE49-F238E27FC236}">
                <a16:creationId xmlns:a16="http://schemas.microsoft.com/office/drawing/2014/main" id="{DD8C6575-801C-4F6E-839C-957AA570E83A}"/>
              </a:ext>
            </a:extLst>
          </p:cNvPr>
          <p:cNvSpPr txBox="1"/>
          <p:nvPr/>
        </p:nvSpPr>
        <p:spPr>
          <a:xfrm>
            <a:off x="4112273" y="307528"/>
            <a:ext cx="3500017" cy="707886"/>
          </a:xfrm>
          <a:prstGeom prst="rect">
            <a:avLst/>
          </a:prstGeom>
          <a:noFill/>
        </p:spPr>
        <p:txBody>
          <a:bodyPr wrap="square" rtlCol="0">
            <a:spAutoFit/>
          </a:bodyPr>
          <a:lstStyle/>
          <a:p>
            <a:pPr defTabSz="914217"/>
            <a:r>
              <a:rPr lang="en-US" sz="4000" b="1">
                <a:solidFill>
                  <a:srgbClr val="FFBF53">
                    <a:lumMod val="50000"/>
                  </a:srgbClr>
                </a:solidFill>
                <a:latin typeface="Times New Roman" panose="02020603050405020304" pitchFamily="18" charset="0"/>
                <a:cs typeface="Times New Roman" panose="02020603050405020304" pitchFamily="18" charset="0"/>
              </a:rPr>
              <a:t>Tiết:…</a:t>
            </a:r>
            <a:endParaRPr lang="en-US" sz="4000" b="1" dirty="0">
              <a:solidFill>
                <a:srgbClr val="FFBF53">
                  <a:lumMod val="50000"/>
                </a:srgbClr>
              </a:solidFill>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F877874D-0A72-48B5-A4C2-63E4B1A9DBF2}"/>
              </a:ext>
            </a:extLst>
          </p:cNvPr>
          <p:cNvSpPr txBox="1"/>
          <p:nvPr/>
        </p:nvSpPr>
        <p:spPr>
          <a:xfrm>
            <a:off x="1964987" y="1017266"/>
            <a:ext cx="7485537" cy="1200329"/>
          </a:xfrm>
          <a:prstGeom prst="rect">
            <a:avLst/>
          </a:prstGeom>
          <a:noFill/>
        </p:spPr>
        <p:txBody>
          <a:bodyPr wrap="square" rtlCol="0">
            <a:spAutoFit/>
          </a:bodyPr>
          <a:lstStyle/>
          <a:p>
            <a:pPr algn="ctr" defTabSz="914217"/>
            <a:r>
              <a:rPr lang="vi-VN" sz="3600" b="1">
                <a:solidFill>
                  <a:srgbClr val="002060"/>
                </a:solidFill>
                <a:latin typeface="Times New Roman" panose="02020603050405020304" pitchFamily="18" charset="0"/>
                <a:cs typeface="Times New Roman" panose="02020603050405020304" pitchFamily="18" charset="0"/>
              </a:rPr>
              <a:t>ĐỌC KẾT NỐI CHỦ ĐIỂM:</a:t>
            </a:r>
          </a:p>
          <a:p>
            <a:pPr algn="ctr" defTabSz="914217"/>
            <a:r>
              <a:rPr lang="vi-VN" sz="3600" b="1">
                <a:solidFill>
                  <a:srgbClr val="002060"/>
                </a:solidFill>
                <a:latin typeface="Times New Roman" panose="02020603050405020304" pitchFamily="18" charset="0"/>
                <a:cs typeface="Times New Roman" panose="02020603050405020304" pitchFamily="18" charset="0"/>
              </a:rPr>
              <a:t>ĐẢO SƠN CA</a:t>
            </a:r>
            <a:endParaRPr lang="vi-VN" sz="3600" b="1" dirty="0">
              <a:solidFill>
                <a:srgbClr val="002060"/>
              </a:solidFill>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D60CF098-C86C-42AD-A84E-E6D96EB44415}"/>
              </a:ext>
            </a:extLst>
          </p:cNvPr>
          <p:cNvSpPr txBox="1"/>
          <p:nvPr/>
        </p:nvSpPr>
        <p:spPr>
          <a:xfrm>
            <a:off x="4112273" y="3023915"/>
            <a:ext cx="4773787" cy="707886"/>
          </a:xfrm>
          <a:prstGeom prst="rect">
            <a:avLst/>
          </a:prstGeom>
          <a:noFill/>
        </p:spPr>
        <p:txBody>
          <a:bodyPr wrap="square" rtlCol="0">
            <a:spAutoFit/>
          </a:bodyPr>
          <a:lstStyle/>
          <a:p>
            <a:pPr defTabSz="914217"/>
            <a:r>
              <a:rPr lang="en-US" sz="4000" b="1" dirty="0" err="1">
                <a:solidFill>
                  <a:srgbClr val="FFBF53">
                    <a:lumMod val="50000"/>
                  </a:srgbClr>
                </a:solidFill>
                <a:latin typeface="Times New Roman" panose="02020603050405020304" pitchFamily="18" charset="0"/>
                <a:cs typeface="Times New Roman" panose="02020603050405020304" pitchFamily="18" charset="0"/>
              </a:rPr>
              <a:t>Giáo</a:t>
            </a:r>
            <a:r>
              <a:rPr lang="en-US" sz="4000" b="1" dirty="0">
                <a:solidFill>
                  <a:srgbClr val="FFBF53">
                    <a:lumMod val="50000"/>
                  </a:srgbClr>
                </a:solidFill>
                <a:latin typeface="Times New Roman" panose="02020603050405020304" pitchFamily="18" charset="0"/>
                <a:cs typeface="Times New Roman" panose="02020603050405020304" pitchFamily="18" charset="0"/>
              </a:rPr>
              <a:t> </a:t>
            </a:r>
            <a:r>
              <a:rPr lang="en-US" sz="4000" b="1" dirty="0" err="1">
                <a:solidFill>
                  <a:srgbClr val="FFBF53">
                    <a:lumMod val="50000"/>
                  </a:srgbClr>
                </a:solidFill>
                <a:latin typeface="Times New Roman" panose="02020603050405020304" pitchFamily="18" charset="0"/>
                <a:cs typeface="Times New Roman" panose="02020603050405020304" pitchFamily="18" charset="0"/>
              </a:rPr>
              <a:t>viên</a:t>
            </a:r>
            <a:r>
              <a:rPr lang="en-US" sz="4000" b="1" dirty="0">
                <a:solidFill>
                  <a:srgbClr val="FFBF53">
                    <a:lumMod val="50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10</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1332730" y="364589"/>
            <a:ext cx="9134232" cy="830868"/>
          </a:xfrm>
          <a:prstGeom prst="rect">
            <a:avLst/>
          </a:prstGeom>
          <a:noFill/>
        </p:spPr>
        <p:txBody>
          <a:bodyPr vert="horz" wrap="square" rtlCol="0">
            <a:spAutoFit/>
          </a:bodyPr>
          <a:lstStyle/>
          <a:p>
            <a:pPr defTabSz="914217"/>
            <a:r>
              <a:rPr lang="en-US" altLang="zh-CN" sz="47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Nhiệm vụ 2:</a:t>
            </a:r>
            <a:endParaRPr lang="en-US" altLang="zh-CN" sz="47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3" name="Đám mây 2">
            <a:extLst>
              <a:ext uri="{FF2B5EF4-FFF2-40B4-BE49-F238E27FC236}">
                <a16:creationId xmlns:a16="http://schemas.microsoft.com/office/drawing/2014/main" id="{76605F85-44E2-026F-3233-177032EAFE2E}"/>
              </a:ext>
            </a:extLst>
          </p:cNvPr>
          <p:cNvSpPr/>
          <p:nvPr/>
        </p:nvSpPr>
        <p:spPr>
          <a:xfrm>
            <a:off x="2712222" y="1164017"/>
            <a:ext cx="9134232" cy="5012764"/>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3200" b="1" i="1">
              <a:solidFill>
                <a:schemeClr val="tx1"/>
              </a:solidFill>
              <a:latin typeface="Times New Roman" panose="02020603050405020304" pitchFamily="18" charset="0"/>
              <a:cs typeface="Times New Roman" panose="02020603050405020304" pitchFamily="18" charset="0"/>
            </a:endParaRPr>
          </a:p>
          <a:p>
            <a:pPr algn="ctr"/>
            <a:r>
              <a:rPr lang="en-US" sz="3200" b="1" i="1">
                <a:solidFill>
                  <a:schemeClr val="tx1"/>
                </a:solidFill>
                <a:latin typeface="Times New Roman" panose="02020603050405020304" pitchFamily="18" charset="0"/>
                <a:cs typeface="Times New Roman" panose="02020603050405020304" pitchFamily="18" charset="0"/>
              </a:rPr>
              <a:t>Làm việc cặp đôi (3'): </a:t>
            </a:r>
            <a:r>
              <a:rPr lang="vi-VN" sz="3200" b="1" i="1">
                <a:solidFill>
                  <a:schemeClr val="tx1"/>
                </a:solidFill>
                <a:latin typeface="Times New Roman" panose="02020603050405020304" pitchFamily="18" charset="0"/>
                <a:cs typeface="Times New Roman" panose="02020603050405020304" pitchFamily="18" charset="0"/>
              </a:rPr>
              <a:t>Ch</a:t>
            </a:r>
            <a:r>
              <a:rPr lang="en-US" sz="3200" b="1" i="1">
                <a:solidFill>
                  <a:schemeClr val="tx1"/>
                </a:solidFill>
                <a:latin typeface="Times New Roman" panose="02020603050405020304" pitchFamily="18" charset="0"/>
                <a:cs typeface="Times New Roman" panose="02020603050405020304" pitchFamily="18" charset="0"/>
              </a:rPr>
              <a:t>ỉ </a:t>
            </a:r>
            <a:r>
              <a:rPr lang="vi-VN" sz="3200" b="1" i="1">
                <a:solidFill>
                  <a:schemeClr val="tx1"/>
                </a:solidFill>
                <a:latin typeface="Times New Roman" panose="02020603050405020304" pitchFamily="18" charset="0"/>
                <a:cs typeface="Times New Roman" panose="02020603050405020304" pitchFamily="18" charset="0"/>
              </a:rPr>
              <a:t>ra những hình ảnh, từ ngữ đặc sắc trong hai c</a:t>
            </a:r>
            <a:r>
              <a:rPr lang="en-US" sz="3200" b="1" i="1">
                <a:solidFill>
                  <a:schemeClr val="tx1"/>
                </a:solidFill>
                <a:latin typeface="Times New Roman" panose="02020603050405020304" pitchFamily="18" charset="0"/>
                <a:cs typeface="Times New Roman" panose="02020603050405020304" pitchFamily="18" charset="0"/>
              </a:rPr>
              <a:t>â</a:t>
            </a:r>
            <a:r>
              <a:rPr lang="vi-VN" sz="3200" b="1" i="1">
                <a:solidFill>
                  <a:schemeClr val="tx1"/>
                </a:solidFill>
                <a:latin typeface="Times New Roman" panose="02020603050405020304" pitchFamily="18" charset="0"/>
                <a:cs typeface="Times New Roman" panose="02020603050405020304" pitchFamily="18" charset="0"/>
              </a:rPr>
              <a:t>u th</a:t>
            </a:r>
            <a:r>
              <a:rPr lang="en-US" sz="3200" b="1" i="1">
                <a:solidFill>
                  <a:schemeClr val="tx1"/>
                </a:solidFill>
                <a:latin typeface="Times New Roman" panose="02020603050405020304" pitchFamily="18" charset="0"/>
                <a:cs typeface="Times New Roman" panose="02020603050405020304" pitchFamily="18" charset="0"/>
              </a:rPr>
              <a:t>ơ </a:t>
            </a:r>
            <a:r>
              <a:rPr lang="vi-VN" sz="3200" b="1">
                <a:solidFill>
                  <a:srgbClr val="C00000"/>
                </a:solidFill>
                <a:latin typeface="Times New Roman" panose="02020603050405020304" pitchFamily="18" charset="0"/>
                <a:cs typeface="Times New Roman" panose="02020603050405020304" pitchFamily="18" charset="0"/>
              </a:rPr>
              <a:t>Chim l</a:t>
            </a:r>
            <a:r>
              <a:rPr lang="en-US" sz="3200" b="1">
                <a:solidFill>
                  <a:srgbClr val="C00000"/>
                </a:solidFill>
                <a:latin typeface="Times New Roman" panose="02020603050405020304" pitchFamily="18" charset="0"/>
                <a:cs typeface="Times New Roman" panose="02020603050405020304" pitchFamily="18" charset="0"/>
              </a:rPr>
              <a:t>í</a:t>
            </a:r>
            <a:r>
              <a:rPr lang="vi-VN" sz="3200" b="1">
                <a:solidFill>
                  <a:srgbClr val="C00000"/>
                </a:solidFill>
                <a:latin typeface="Times New Roman" panose="02020603050405020304" pitchFamily="18" charset="0"/>
                <a:cs typeface="Times New Roman" panose="02020603050405020304" pitchFamily="18" charset="0"/>
              </a:rPr>
              <a:t>u lo rót mật trước hiên nhà và Mái chùa cong veo chiều cổ tích</a:t>
            </a:r>
            <a:r>
              <a:rPr lang="vi-VN" sz="3200" b="1" i="1">
                <a:solidFill>
                  <a:schemeClr val="tx1"/>
                </a:solidFill>
                <a:latin typeface="Times New Roman" panose="02020603050405020304" pitchFamily="18" charset="0"/>
                <a:cs typeface="Times New Roman" panose="02020603050405020304" pitchFamily="18" charset="0"/>
              </a:rPr>
              <a:t>. Những hình ảnh, từ ngữ này gợi ra ý nghĩa gì?</a:t>
            </a:r>
          </a:p>
          <a:p>
            <a:pPr algn="ctr"/>
            <a:endParaRPr lang="vi-VN"/>
          </a:p>
        </p:txBody>
      </p:sp>
    </p:spTree>
    <p:extLst>
      <p:ext uri="{BB962C8B-B14F-4D97-AF65-F5344CB8AC3E}">
        <p14:creationId xmlns:p14="http://schemas.microsoft.com/office/powerpoint/2010/main" val="1071468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581A1BEA-57CC-4420-8E99-583493A95638}"/>
              </a:ext>
            </a:extLst>
          </p:cNvPr>
          <p:cNvPicPr>
            <a:picLocks noChangeAspect="1"/>
          </p:cNvPicPr>
          <p:nvPr/>
        </p:nvPicPr>
        <p:blipFill>
          <a:blip r:embed="rId3"/>
          <a:stretch>
            <a:fillRect/>
          </a:stretch>
        </p:blipFill>
        <p:spPr>
          <a:xfrm>
            <a:off x="-16784" y="-17140"/>
            <a:ext cx="12364652" cy="6860627"/>
          </a:xfrm>
          <a:prstGeom prst="rect">
            <a:avLst/>
          </a:prstGeom>
        </p:spPr>
      </p:pic>
      <p:pic>
        <p:nvPicPr>
          <p:cNvPr id="29" name="图片 28">
            <a:extLst>
              <a:ext uri="{FF2B5EF4-FFF2-40B4-BE49-F238E27FC236}">
                <a16:creationId xmlns:a16="http://schemas.microsoft.com/office/drawing/2014/main" id="{03C984CC-CD83-4DE0-BAED-B87AF141F9CF}"/>
              </a:ext>
            </a:extLst>
          </p:cNvPr>
          <p:cNvPicPr>
            <a:picLocks noChangeAspect="1"/>
          </p:cNvPicPr>
          <p:nvPr/>
        </p:nvPicPr>
        <p:blipFill>
          <a:blip r:embed="rId4"/>
          <a:stretch>
            <a:fillRect/>
          </a:stretch>
        </p:blipFill>
        <p:spPr>
          <a:xfrm>
            <a:off x="7959659" y="668275"/>
            <a:ext cx="1007960" cy="577139"/>
          </a:xfrm>
          <a:prstGeom prst="rect">
            <a:avLst/>
          </a:prstGeom>
        </p:spPr>
      </p:pic>
      <p:pic>
        <p:nvPicPr>
          <p:cNvPr id="30" name="图片 29">
            <a:extLst>
              <a:ext uri="{FF2B5EF4-FFF2-40B4-BE49-F238E27FC236}">
                <a16:creationId xmlns:a16="http://schemas.microsoft.com/office/drawing/2014/main" id="{D30012B1-94AF-454A-8115-68F41F0FDD9B}"/>
              </a:ext>
            </a:extLst>
          </p:cNvPr>
          <p:cNvPicPr>
            <a:picLocks noChangeAspect="1"/>
          </p:cNvPicPr>
          <p:nvPr/>
        </p:nvPicPr>
        <p:blipFill>
          <a:blip r:embed="rId5"/>
          <a:stretch>
            <a:fillRect/>
          </a:stretch>
        </p:blipFill>
        <p:spPr>
          <a:xfrm>
            <a:off x="1980385" y="126470"/>
            <a:ext cx="8787511" cy="3035019"/>
          </a:xfrm>
          <a:prstGeom prst="rect">
            <a:avLst/>
          </a:prstGeom>
        </p:spPr>
      </p:pic>
      <p:pic>
        <p:nvPicPr>
          <p:cNvPr id="31" name="图片 30">
            <a:extLst>
              <a:ext uri="{FF2B5EF4-FFF2-40B4-BE49-F238E27FC236}">
                <a16:creationId xmlns:a16="http://schemas.microsoft.com/office/drawing/2014/main" id="{C9D2E105-2C99-4D6A-B10E-A9E652E8AF7C}"/>
              </a:ext>
            </a:extLst>
          </p:cNvPr>
          <p:cNvPicPr>
            <a:picLocks noChangeAspect="1"/>
          </p:cNvPicPr>
          <p:nvPr/>
        </p:nvPicPr>
        <p:blipFill>
          <a:blip r:embed="rId6"/>
          <a:stretch>
            <a:fillRect/>
          </a:stretch>
        </p:blipFill>
        <p:spPr>
          <a:xfrm>
            <a:off x="1578750" y="265988"/>
            <a:ext cx="1495681" cy="764099"/>
          </a:xfrm>
          <a:prstGeom prst="rect">
            <a:avLst/>
          </a:prstGeom>
        </p:spPr>
      </p:pic>
      <p:pic>
        <p:nvPicPr>
          <p:cNvPr id="32" name="图片 31">
            <a:extLst>
              <a:ext uri="{FF2B5EF4-FFF2-40B4-BE49-F238E27FC236}">
                <a16:creationId xmlns:a16="http://schemas.microsoft.com/office/drawing/2014/main" id="{D8F07B7C-E8AD-4D8E-A6B4-141342FC5A2A}"/>
              </a:ext>
            </a:extLst>
          </p:cNvPr>
          <p:cNvPicPr>
            <a:picLocks noChangeAspect="1"/>
          </p:cNvPicPr>
          <p:nvPr/>
        </p:nvPicPr>
        <p:blipFill>
          <a:blip r:embed="rId7"/>
          <a:stretch>
            <a:fillRect/>
          </a:stretch>
        </p:blipFill>
        <p:spPr>
          <a:xfrm>
            <a:off x="10548476" y="738268"/>
            <a:ext cx="1235563" cy="707197"/>
          </a:xfrm>
          <a:prstGeom prst="rect">
            <a:avLst/>
          </a:prstGeom>
        </p:spPr>
      </p:pic>
      <p:pic>
        <p:nvPicPr>
          <p:cNvPr id="33" name="图片 32">
            <a:extLst>
              <a:ext uri="{FF2B5EF4-FFF2-40B4-BE49-F238E27FC236}">
                <a16:creationId xmlns:a16="http://schemas.microsoft.com/office/drawing/2014/main" id="{CCB00270-2D26-4E97-BF89-10569CA62BE3}"/>
              </a:ext>
            </a:extLst>
          </p:cNvPr>
          <p:cNvPicPr>
            <a:picLocks noChangeAspect="1"/>
          </p:cNvPicPr>
          <p:nvPr/>
        </p:nvPicPr>
        <p:blipFill>
          <a:blip r:embed="rId8"/>
          <a:stretch>
            <a:fillRect/>
          </a:stretch>
        </p:blipFill>
        <p:spPr>
          <a:xfrm>
            <a:off x="2061551" y="4122431"/>
            <a:ext cx="886029" cy="430821"/>
          </a:xfrm>
          <a:prstGeom prst="rect">
            <a:avLst/>
          </a:prstGeom>
        </p:spPr>
      </p:pic>
      <p:pic>
        <p:nvPicPr>
          <p:cNvPr id="34" name="图片 33">
            <a:extLst>
              <a:ext uri="{FF2B5EF4-FFF2-40B4-BE49-F238E27FC236}">
                <a16:creationId xmlns:a16="http://schemas.microsoft.com/office/drawing/2014/main" id="{1F98002B-5038-4221-987E-9A5919118246}"/>
              </a:ext>
            </a:extLst>
          </p:cNvPr>
          <p:cNvPicPr>
            <a:picLocks noChangeAspect="1"/>
          </p:cNvPicPr>
          <p:nvPr/>
        </p:nvPicPr>
        <p:blipFill>
          <a:blip r:embed="rId9"/>
          <a:stretch>
            <a:fillRect/>
          </a:stretch>
        </p:blipFill>
        <p:spPr>
          <a:xfrm>
            <a:off x="154809" y="2380366"/>
            <a:ext cx="918544" cy="430821"/>
          </a:xfrm>
          <a:prstGeom prst="rect">
            <a:avLst/>
          </a:prstGeom>
        </p:spPr>
      </p:pic>
      <p:pic>
        <p:nvPicPr>
          <p:cNvPr id="37" name="图片 36">
            <a:extLst>
              <a:ext uri="{FF2B5EF4-FFF2-40B4-BE49-F238E27FC236}">
                <a16:creationId xmlns:a16="http://schemas.microsoft.com/office/drawing/2014/main" id="{B79387B3-2A2D-4F14-9418-EAD7E8A37070}"/>
              </a:ext>
            </a:extLst>
          </p:cNvPr>
          <p:cNvPicPr>
            <a:picLocks noChangeAspect="1"/>
          </p:cNvPicPr>
          <p:nvPr/>
        </p:nvPicPr>
        <p:blipFill>
          <a:blip r:embed="rId10"/>
          <a:stretch>
            <a:fillRect/>
          </a:stretch>
        </p:blipFill>
        <p:spPr>
          <a:xfrm>
            <a:off x="43442" y="4903529"/>
            <a:ext cx="1430652" cy="1113632"/>
          </a:xfrm>
          <a:prstGeom prst="rect">
            <a:avLst/>
          </a:prstGeom>
        </p:spPr>
      </p:pic>
      <p:pic>
        <p:nvPicPr>
          <p:cNvPr id="38" name="图片 37">
            <a:extLst>
              <a:ext uri="{FF2B5EF4-FFF2-40B4-BE49-F238E27FC236}">
                <a16:creationId xmlns:a16="http://schemas.microsoft.com/office/drawing/2014/main" id="{5CE8C703-3FF0-4F34-8835-F9E41BD98C6F}"/>
              </a:ext>
            </a:extLst>
          </p:cNvPr>
          <p:cNvPicPr>
            <a:picLocks noChangeAspect="1"/>
          </p:cNvPicPr>
          <p:nvPr/>
        </p:nvPicPr>
        <p:blipFill>
          <a:blip r:embed="rId11"/>
          <a:stretch>
            <a:fillRect/>
          </a:stretch>
        </p:blipFill>
        <p:spPr>
          <a:xfrm>
            <a:off x="3805106" y="5139373"/>
            <a:ext cx="2292295" cy="1097375"/>
          </a:xfrm>
          <a:prstGeom prst="rect">
            <a:avLst/>
          </a:prstGeom>
        </p:spPr>
      </p:pic>
      <p:pic>
        <p:nvPicPr>
          <p:cNvPr id="39" name="图片 38">
            <a:extLst>
              <a:ext uri="{FF2B5EF4-FFF2-40B4-BE49-F238E27FC236}">
                <a16:creationId xmlns:a16="http://schemas.microsoft.com/office/drawing/2014/main" id="{EE57F54F-1691-4F4C-A189-A2BAEF763B98}"/>
              </a:ext>
            </a:extLst>
          </p:cNvPr>
          <p:cNvPicPr>
            <a:picLocks noChangeAspect="1"/>
          </p:cNvPicPr>
          <p:nvPr/>
        </p:nvPicPr>
        <p:blipFill>
          <a:blip r:embed="rId12"/>
          <a:stretch>
            <a:fillRect/>
          </a:stretch>
        </p:blipFill>
        <p:spPr>
          <a:xfrm>
            <a:off x="11645226" y="5221917"/>
            <a:ext cx="520237" cy="902287"/>
          </a:xfrm>
          <a:prstGeom prst="rect">
            <a:avLst/>
          </a:prstGeom>
        </p:spPr>
      </p:pic>
      <p:pic>
        <p:nvPicPr>
          <p:cNvPr id="40" name="图片 39">
            <a:extLst>
              <a:ext uri="{FF2B5EF4-FFF2-40B4-BE49-F238E27FC236}">
                <a16:creationId xmlns:a16="http://schemas.microsoft.com/office/drawing/2014/main" id="{AFD2D279-B4F8-490F-B87E-869658AEBA52}"/>
              </a:ext>
            </a:extLst>
          </p:cNvPr>
          <p:cNvPicPr>
            <a:picLocks noChangeAspect="1"/>
          </p:cNvPicPr>
          <p:nvPr/>
        </p:nvPicPr>
        <p:blipFill>
          <a:blip r:embed="rId13"/>
          <a:stretch>
            <a:fillRect/>
          </a:stretch>
        </p:blipFill>
        <p:spPr>
          <a:xfrm>
            <a:off x="360" y="1721"/>
            <a:ext cx="951059" cy="512108"/>
          </a:xfrm>
          <a:prstGeom prst="rect">
            <a:avLst/>
          </a:prstGeom>
        </p:spPr>
      </p:pic>
      <p:pic>
        <p:nvPicPr>
          <p:cNvPr id="41" name="图片 40">
            <a:extLst>
              <a:ext uri="{FF2B5EF4-FFF2-40B4-BE49-F238E27FC236}">
                <a16:creationId xmlns:a16="http://schemas.microsoft.com/office/drawing/2014/main" id="{92165CC7-3934-4377-B417-F1523C480F19}"/>
              </a:ext>
            </a:extLst>
          </p:cNvPr>
          <p:cNvPicPr>
            <a:picLocks noChangeAspect="1"/>
          </p:cNvPicPr>
          <p:nvPr/>
        </p:nvPicPr>
        <p:blipFill>
          <a:blip r:embed="rId14"/>
          <a:stretch>
            <a:fillRect/>
          </a:stretch>
        </p:blipFill>
        <p:spPr>
          <a:xfrm>
            <a:off x="11647390" y="2131649"/>
            <a:ext cx="569009" cy="2292295"/>
          </a:xfrm>
          <a:prstGeom prst="rect">
            <a:avLst/>
          </a:prstGeom>
        </p:spPr>
      </p:pic>
      <p:pic>
        <p:nvPicPr>
          <p:cNvPr id="43" name="图片 42">
            <a:extLst>
              <a:ext uri="{FF2B5EF4-FFF2-40B4-BE49-F238E27FC236}">
                <a16:creationId xmlns:a16="http://schemas.microsoft.com/office/drawing/2014/main" id="{A7818364-3D4E-4B6C-8887-879657810D50}"/>
              </a:ext>
            </a:extLst>
          </p:cNvPr>
          <p:cNvPicPr>
            <a:picLocks noChangeAspect="1"/>
          </p:cNvPicPr>
          <p:nvPr/>
        </p:nvPicPr>
        <p:blipFill>
          <a:blip r:embed="rId15"/>
          <a:stretch>
            <a:fillRect/>
          </a:stretch>
        </p:blipFill>
        <p:spPr>
          <a:xfrm>
            <a:off x="9129088" y="1219626"/>
            <a:ext cx="739712" cy="382049"/>
          </a:xfrm>
          <a:prstGeom prst="rect">
            <a:avLst/>
          </a:prstGeom>
        </p:spPr>
      </p:pic>
      <p:pic>
        <p:nvPicPr>
          <p:cNvPr id="44" name="图片 43">
            <a:extLst>
              <a:ext uri="{FF2B5EF4-FFF2-40B4-BE49-F238E27FC236}">
                <a16:creationId xmlns:a16="http://schemas.microsoft.com/office/drawing/2014/main" id="{D2E79A8A-9D01-4EFB-8102-27E04F5FE29C}"/>
              </a:ext>
            </a:extLst>
          </p:cNvPr>
          <p:cNvPicPr>
            <a:picLocks noChangeAspect="1"/>
          </p:cNvPicPr>
          <p:nvPr/>
        </p:nvPicPr>
        <p:blipFill>
          <a:blip r:embed="rId16"/>
          <a:stretch>
            <a:fillRect/>
          </a:stretch>
        </p:blipFill>
        <p:spPr>
          <a:xfrm>
            <a:off x="10062292" y="2632838"/>
            <a:ext cx="1056732" cy="609653"/>
          </a:xfrm>
          <a:prstGeom prst="rect">
            <a:avLst/>
          </a:prstGeom>
        </p:spPr>
      </p:pic>
      <p:sp>
        <p:nvSpPr>
          <p:cNvPr id="50" name="文本框 49">
            <a:extLst>
              <a:ext uri="{FF2B5EF4-FFF2-40B4-BE49-F238E27FC236}">
                <a16:creationId xmlns:a16="http://schemas.microsoft.com/office/drawing/2014/main" id="{F69C627B-2360-4469-BA4F-2FC8AD78849B}"/>
              </a:ext>
            </a:extLst>
          </p:cNvPr>
          <p:cNvSpPr txBox="1"/>
          <p:nvPr/>
        </p:nvSpPr>
        <p:spPr>
          <a:xfrm>
            <a:off x="3149198" y="346898"/>
            <a:ext cx="7485563" cy="2554545"/>
          </a:xfrm>
          <a:prstGeom prst="rect">
            <a:avLst/>
          </a:prstGeom>
          <a:noFill/>
        </p:spPr>
        <p:txBody>
          <a:bodyPr wrap="square" rtlCol="0">
            <a:spAutoFit/>
          </a:bodyPr>
          <a:lstStyle/>
          <a:p>
            <a:r>
              <a:rPr lang="en-US" sz="3200" i="1"/>
              <a:t>Hình ảnh, từ ngữ đặc sắc: mái chùa cong veo, chiều cổ tích, líu lo (tượng thanh), rót (động từ chỉ hành động), mật ngọt (hình ảnh ẩn dụ, chuyển đổi giác quan từ thính giác sang vị giác).</a:t>
            </a:r>
            <a:endParaRPr lang="en-US" sz="8000" b="1" i="1">
              <a:latin typeface="Times New Roman" panose="02020603050405020304" pitchFamily="18" charset="0"/>
              <a:cs typeface="Times New Roman" panose="02020603050405020304" pitchFamily="18" charset="0"/>
            </a:endParaRPr>
          </a:p>
        </p:txBody>
      </p:sp>
      <p:pic>
        <p:nvPicPr>
          <p:cNvPr id="42" name="图片 41">
            <a:extLst>
              <a:ext uri="{FF2B5EF4-FFF2-40B4-BE49-F238E27FC236}">
                <a16:creationId xmlns:a16="http://schemas.microsoft.com/office/drawing/2014/main" id="{159B2285-9675-4521-B7F1-291D556CBE2E}"/>
              </a:ext>
            </a:extLst>
          </p:cNvPr>
          <p:cNvPicPr>
            <a:picLocks noChangeAspect="1"/>
          </p:cNvPicPr>
          <p:nvPr/>
        </p:nvPicPr>
        <p:blipFill>
          <a:blip r:embed="rId17"/>
          <a:stretch>
            <a:fillRect/>
          </a:stretch>
        </p:blipFill>
        <p:spPr>
          <a:xfrm>
            <a:off x="-16785" y="5947894"/>
            <a:ext cx="12225572" cy="910415"/>
          </a:xfrm>
          <a:prstGeom prst="rect">
            <a:avLst/>
          </a:prstGeom>
        </p:spPr>
      </p:pic>
      <p:pic>
        <p:nvPicPr>
          <p:cNvPr id="47" name="图片 46">
            <a:extLst>
              <a:ext uri="{FF2B5EF4-FFF2-40B4-BE49-F238E27FC236}">
                <a16:creationId xmlns:a16="http://schemas.microsoft.com/office/drawing/2014/main" id="{28AE9390-D668-4165-84EC-E69ADC0613E3}"/>
              </a:ext>
            </a:extLst>
          </p:cNvPr>
          <p:cNvPicPr>
            <a:picLocks noChangeAspect="1"/>
          </p:cNvPicPr>
          <p:nvPr/>
        </p:nvPicPr>
        <p:blipFill>
          <a:blip r:embed="rId18"/>
          <a:stretch>
            <a:fillRect/>
          </a:stretch>
        </p:blipFill>
        <p:spPr>
          <a:xfrm>
            <a:off x="228415" y="2328873"/>
            <a:ext cx="4070125" cy="4514615"/>
          </a:xfrm>
          <a:prstGeom prst="rect">
            <a:avLst/>
          </a:prstGeom>
        </p:spPr>
      </p:pic>
      <p:grpSp>
        <p:nvGrpSpPr>
          <p:cNvPr id="57" name="组合 56">
            <a:extLst>
              <a:ext uri="{FF2B5EF4-FFF2-40B4-BE49-F238E27FC236}">
                <a16:creationId xmlns:a16="http://schemas.microsoft.com/office/drawing/2014/main" id="{0A9AEAE1-05EE-42A7-A893-8050DE123F47}"/>
              </a:ext>
            </a:extLst>
          </p:cNvPr>
          <p:cNvGrpSpPr/>
          <p:nvPr/>
        </p:nvGrpSpPr>
        <p:grpSpPr>
          <a:xfrm>
            <a:off x="8285346" y="3459847"/>
            <a:ext cx="3901779" cy="3004983"/>
            <a:chOff x="5571854" y="2365410"/>
            <a:chExt cx="2926334" cy="2253737"/>
          </a:xfrm>
        </p:grpSpPr>
        <p:pic>
          <p:nvPicPr>
            <p:cNvPr id="45" name="图片 44">
              <a:extLst>
                <a:ext uri="{FF2B5EF4-FFF2-40B4-BE49-F238E27FC236}">
                  <a16:creationId xmlns:a16="http://schemas.microsoft.com/office/drawing/2014/main" id="{9987074D-FE1E-4248-9D08-EB3267CBCD17}"/>
                </a:ext>
              </a:extLst>
            </p:cNvPr>
            <p:cNvPicPr>
              <a:picLocks noChangeAspect="1"/>
            </p:cNvPicPr>
            <p:nvPr/>
          </p:nvPicPr>
          <p:blipFill>
            <a:blip r:embed="rId19"/>
            <a:stretch>
              <a:fillRect/>
            </a:stretch>
          </p:blipFill>
          <p:spPr>
            <a:xfrm>
              <a:off x="6796019" y="2365410"/>
              <a:ext cx="786452" cy="682811"/>
            </a:xfrm>
            <a:prstGeom prst="rect">
              <a:avLst/>
            </a:prstGeom>
          </p:spPr>
        </p:pic>
        <p:pic>
          <p:nvPicPr>
            <p:cNvPr id="35" name="图片 34">
              <a:extLst>
                <a:ext uri="{FF2B5EF4-FFF2-40B4-BE49-F238E27FC236}">
                  <a16:creationId xmlns:a16="http://schemas.microsoft.com/office/drawing/2014/main" id="{5829E9B3-F0B1-4C76-8F9E-65862ED7BA9A}"/>
                </a:ext>
              </a:extLst>
            </p:cNvPr>
            <p:cNvPicPr>
              <a:picLocks noChangeAspect="1"/>
            </p:cNvPicPr>
            <p:nvPr/>
          </p:nvPicPr>
          <p:blipFill>
            <a:blip r:embed="rId20"/>
            <a:stretch>
              <a:fillRect/>
            </a:stretch>
          </p:blipFill>
          <p:spPr>
            <a:xfrm>
              <a:off x="5571854" y="2906023"/>
              <a:ext cx="2926334" cy="1713124"/>
            </a:xfrm>
            <a:prstGeom prst="rect">
              <a:avLst/>
            </a:prstGeom>
          </p:spPr>
        </p:pic>
      </p:grpSp>
    </p:spTree>
    <p:extLst>
      <p:ext uri="{BB962C8B-B14F-4D97-AF65-F5344CB8AC3E}">
        <p14:creationId xmlns:p14="http://schemas.microsoft.com/office/powerpoint/2010/main" val="371286314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750"/>
                                        <p:tgtEl>
                                          <p:spTgt spid="38"/>
                                        </p:tgtEl>
                                      </p:cBhvr>
                                    </p:animEffect>
                                    <p:anim calcmode="lin" valueType="num">
                                      <p:cBhvr>
                                        <p:cTn id="18" dur="750" fill="hold"/>
                                        <p:tgtEl>
                                          <p:spTgt spid="38"/>
                                        </p:tgtEl>
                                        <p:attrNameLst>
                                          <p:attrName>ppt_x</p:attrName>
                                        </p:attrNameLst>
                                      </p:cBhvr>
                                      <p:tavLst>
                                        <p:tav tm="0">
                                          <p:val>
                                            <p:strVal val="#ppt_x"/>
                                          </p:val>
                                        </p:tav>
                                        <p:tav tm="100000">
                                          <p:val>
                                            <p:strVal val="#ppt_x"/>
                                          </p:val>
                                        </p:tav>
                                      </p:tavLst>
                                    </p:anim>
                                    <p:anim calcmode="lin" valueType="num">
                                      <p:cBhvr>
                                        <p:cTn id="19" dur="750" fill="hold"/>
                                        <p:tgtEl>
                                          <p:spTgt spid="3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750"/>
                                        <p:tgtEl>
                                          <p:spTgt spid="39"/>
                                        </p:tgtEl>
                                      </p:cBhvr>
                                    </p:animEffect>
                                    <p:anim calcmode="lin" valueType="num">
                                      <p:cBhvr>
                                        <p:cTn id="23" dur="750" fill="hold"/>
                                        <p:tgtEl>
                                          <p:spTgt spid="39"/>
                                        </p:tgtEl>
                                        <p:attrNameLst>
                                          <p:attrName>ppt_x</p:attrName>
                                        </p:attrNameLst>
                                      </p:cBhvr>
                                      <p:tavLst>
                                        <p:tav tm="0">
                                          <p:val>
                                            <p:strVal val="#ppt_x"/>
                                          </p:val>
                                        </p:tav>
                                        <p:tav tm="100000">
                                          <p:val>
                                            <p:strVal val="#ppt_x"/>
                                          </p:val>
                                        </p:tav>
                                      </p:tavLst>
                                    </p:anim>
                                    <p:anim calcmode="lin" valueType="num">
                                      <p:cBhvr>
                                        <p:cTn id="24" dur="750" fill="hold"/>
                                        <p:tgtEl>
                                          <p:spTgt spid="3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5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750"/>
                                        <p:tgtEl>
                                          <p:spTgt spid="37"/>
                                        </p:tgtEl>
                                      </p:cBhvr>
                                    </p:animEffect>
                                    <p:anim calcmode="lin" valueType="num">
                                      <p:cBhvr>
                                        <p:cTn id="28" dur="750" fill="hold"/>
                                        <p:tgtEl>
                                          <p:spTgt spid="37"/>
                                        </p:tgtEl>
                                        <p:attrNameLst>
                                          <p:attrName>ppt_x</p:attrName>
                                        </p:attrNameLst>
                                      </p:cBhvr>
                                      <p:tavLst>
                                        <p:tav tm="0">
                                          <p:val>
                                            <p:strVal val="#ppt_x"/>
                                          </p:val>
                                        </p:tav>
                                        <p:tav tm="100000">
                                          <p:val>
                                            <p:strVal val="#ppt_x"/>
                                          </p:val>
                                        </p:tav>
                                      </p:tavLst>
                                    </p:anim>
                                    <p:anim calcmode="lin" valueType="num">
                                      <p:cBhvr>
                                        <p:cTn id="29" dur="750" fill="hold"/>
                                        <p:tgtEl>
                                          <p:spTgt spid="37"/>
                                        </p:tgtEl>
                                        <p:attrNameLst>
                                          <p:attrName>ppt_y</p:attrName>
                                        </p:attrNameLst>
                                      </p:cBhvr>
                                      <p:tavLst>
                                        <p:tav tm="0">
                                          <p:val>
                                            <p:strVal val="#ppt_y+.1"/>
                                          </p:val>
                                        </p:tav>
                                        <p:tav tm="100000">
                                          <p:val>
                                            <p:strVal val="#ppt_y"/>
                                          </p:val>
                                        </p:tav>
                                      </p:tavLst>
                                    </p:anim>
                                  </p:childTnLst>
                                </p:cTn>
                              </p:par>
                              <p:par>
                                <p:cTn id="30" presetID="2" presetClass="entr" presetSubtype="8" fill="hold" nodeType="withEffect">
                                  <p:stCondLst>
                                    <p:cond delay="50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0-#ppt_w/2"/>
                                          </p:val>
                                        </p:tav>
                                        <p:tav tm="100000">
                                          <p:val>
                                            <p:strVal val="#ppt_x"/>
                                          </p:val>
                                        </p:tav>
                                      </p:tavLst>
                                    </p:anim>
                                    <p:anim calcmode="lin" valueType="num">
                                      <p:cBhvr additive="base">
                                        <p:cTn id="33" dur="500" fill="hold"/>
                                        <p:tgtEl>
                                          <p:spTgt spid="34"/>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50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0-#ppt_w/2"/>
                                          </p:val>
                                        </p:tav>
                                        <p:tav tm="100000">
                                          <p:val>
                                            <p:strVal val="#ppt_x"/>
                                          </p:val>
                                        </p:tav>
                                      </p:tavLst>
                                    </p:anim>
                                    <p:anim calcmode="lin" valueType="num">
                                      <p:cBhvr additive="base">
                                        <p:cTn id="37" dur="500" fill="hold"/>
                                        <p:tgtEl>
                                          <p:spTgt spid="31"/>
                                        </p:tgtEl>
                                        <p:attrNameLst>
                                          <p:attrName>ppt_y</p:attrName>
                                        </p:attrNameLst>
                                      </p:cBhvr>
                                      <p:tavLst>
                                        <p:tav tm="0">
                                          <p:val>
                                            <p:strVal val="#ppt_y"/>
                                          </p:val>
                                        </p:tav>
                                        <p:tav tm="100000">
                                          <p:val>
                                            <p:strVal val="#ppt_y"/>
                                          </p:val>
                                        </p:tav>
                                      </p:tavLst>
                                    </p:anim>
                                  </p:childTnLst>
                                </p:cTn>
                              </p:par>
                              <p:par>
                                <p:cTn id="38" presetID="10" presetClass="entr" presetSubtype="0" fill="hold" nodeType="withEffect">
                                  <p:stCondLst>
                                    <p:cond delay="25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2" presetClass="entr" presetSubtype="2" fill="hold" nodeType="withEffect">
                                  <p:stCondLst>
                                    <p:cond delay="50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1+#ppt_w/2"/>
                                          </p:val>
                                        </p:tav>
                                        <p:tav tm="100000">
                                          <p:val>
                                            <p:strVal val="#ppt_x"/>
                                          </p:val>
                                        </p:tav>
                                      </p:tavLst>
                                    </p:anim>
                                    <p:anim calcmode="lin" valueType="num">
                                      <p:cBhvr additive="base">
                                        <p:cTn id="44" dur="500" fill="hold"/>
                                        <p:tgtEl>
                                          <p:spTgt spid="43"/>
                                        </p:tgtEl>
                                        <p:attrNameLst>
                                          <p:attrName>ppt_y</p:attrName>
                                        </p:attrNameLst>
                                      </p:cBhvr>
                                      <p:tavLst>
                                        <p:tav tm="0">
                                          <p:val>
                                            <p:strVal val="#ppt_y"/>
                                          </p:val>
                                        </p:tav>
                                        <p:tav tm="100000">
                                          <p:val>
                                            <p:strVal val="#ppt_y"/>
                                          </p:val>
                                        </p:tav>
                                      </p:tavLst>
                                    </p:anim>
                                  </p:childTnLst>
                                </p:cTn>
                              </p:par>
                              <p:par>
                                <p:cTn id="45" presetID="10" presetClass="entr" presetSubtype="0" fill="hold" nodeType="withEffect">
                                  <p:stCondLst>
                                    <p:cond delay="25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2" presetClass="entr" presetSubtype="2" fill="hold" nodeType="withEffect">
                                  <p:stCondLst>
                                    <p:cond delay="500"/>
                                  </p:stCondLst>
                                  <p:childTnLst>
                                    <p:set>
                                      <p:cBhvr>
                                        <p:cTn id="49" dur="1" fill="hold">
                                          <p:stCondLst>
                                            <p:cond delay="0"/>
                                          </p:stCondLst>
                                        </p:cTn>
                                        <p:tgtEl>
                                          <p:spTgt spid="44"/>
                                        </p:tgtEl>
                                        <p:attrNameLst>
                                          <p:attrName>style.visibility</p:attrName>
                                        </p:attrNameLst>
                                      </p:cBhvr>
                                      <p:to>
                                        <p:strVal val="visible"/>
                                      </p:to>
                                    </p:set>
                                    <p:anim calcmode="lin" valueType="num">
                                      <p:cBhvr additive="base">
                                        <p:cTn id="50" dur="500" fill="hold"/>
                                        <p:tgtEl>
                                          <p:spTgt spid="44"/>
                                        </p:tgtEl>
                                        <p:attrNameLst>
                                          <p:attrName>ppt_x</p:attrName>
                                        </p:attrNameLst>
                                      </p:cBhvr>
                                      <p:tavLst>
                                        <p:tav tm="0">
                                          <p:val>
                                            <p:strVal val="1+#ppt_w/2"/>
                                          </p:val>
                                        </p:tav>
                                        <p:tav tm="100000">
                                          <p:val>
                                            <p:strVal val="#ppt_x"/>
                                          </p:val>
                                        </p:tav>
                                      </p:tavLst>
                                    </p:anim>
                                    <p:anim calcmode="lin" valueType="num">
                                      <p:cBhvr additive="base">
                                        <p:cTn id="51" dur="500" fill="hold"/>
                                        <p:tgtEl>
                                          <p:spTgt spid="44"/>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25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fill="hold"/>
                                        <p:tgtEl>
                                          <p:spTgt spid="32"/>
                                        </p:tgtEl>
                                        <p:attrNameLst>
                                          <p:attrName>ppt_x</p:attrName>
                                        </p:attrNameLst>
                                      </p:cBhvr>
                                      <p:tavLst>
                                        <p:tav tm="0">
                                          <p:val>
                                            <p:strVal val="1+#ppt_w/2"/>
                                          </p:val>
                                        </p:tav>
                                        <p:tav tm="100000">
                                          <p:val>
                                            <p:strVal val="#ppt_x"/>
                                          </p:val>
                                        </p:tav>
                                      </p:tavLst>
                                    </p:anim>
                                    <p:anim calcmode="lin" valueType="num">
                                      <p:cBhvr additive="base">
                                        <p:cTn id="55" dur="500" fill="hold"/>
                                        <p:tgtEl>
                                          <p:spTgt spid="32"/>
                                        </p:tgtEl>
                                        <p:attrNameLst>
                                          <p:attrName>ppt_y</p:attrName>
                                        </p:attrNameLst>
                                      </p:cBhvr>
                                      <p:tavLst>
                                        <p:tav tm="0">
                                          <p:val>
                                            <p:strVal val="#ppt_y"/>
                                          </p:val>
                                        </p:tav>
                                        <p:tav tm="100000">
                                          <p:val>
                                            <p:strVal val="#ppt_y"/>
                                          </p:val>
                                        </p:tav>
                                      </p:tavLst>
                                    </p:anim>
                                  </p:childTnLst>
                                </p:cTn>
                              </p:par>
                              <p:par>
                                <p:cTn id="56" presetID="10" presetClass="entr" presetSubtype="0" fill="hold" nodeType="withEffect">
                                  <p:stCondLst>
                                    <p:cond delay="50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par>
                                <p:cTn id="59" presetID="2" presetClass="entr" presetSubtype="8" fill="hold" nodeType="withEffect">
                                  <p:stCondLst>
                                    <p:cond delay="25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0-#ppt_w/2"/>
                                          </p:val>
                                        </p:tav>
                                        <p:tav tm="100000">
                                          <p:val>
                                            <p:strVal val="#ppt_x"/>
                                          </p:val>
                                        </p:tav>
                                      </p:tavLst>
                                    </p:anim>
                                    <p:anim calcmode="lin" valueType="num">
                                      <p:cBhvr additive="base">
                                        <p:cTn id="62" dur="500" fill="hold"/>
                                        <p:tgtEl>
                                          <p:spTgt spid="33"/>
                                        </p:tgtEl>
                                        <p:attrNameLst>
                                          <p:attrName>ppt_y</p:attrName>
                                        </p:attrNameLst>
                                      </p:cBhvr>
                                      <p:tavLst>
                                        <p:tav tm="0">
                                          <p:val>
                                            <p:strVal val="#ppt_y"/>
                                          </p:val>
                                        </p:tav>
                                        <p:tav tm="100000">
                                          <p:val>
                                            <p:strVal val="#ppt_y"/>
                                          </p:val>
                                        </p:tav>
                                      </p:tavLst>
                                    </p:anim>
                                  </p:childTnLst>
                                </p:cTn>
                              </p:par>
                            </p:childTnLst>
                          </p:cTn>
                        </p:par>
                        <p:par>
                          <p:cTn id="63" fill="hold">
                            <p:stCondLst>
                              <p:cond delay="1000"/>
                            </p:stCondLst>
                            <p:childTnLst>
                              <p:par>
                                <p:cTn id="64" presetID="2" presetClass="entr" presetSubtype="2"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750" fill="hold"/>
                                        <p:tgtEl>
                                          <p:spTgt spid="57"/>
                                        </p:tgtEl>
                                        <p:attrNameLst>
                                          <p:attrName>ppt_x</p:attrName>
                                        </p:attrNameLst>
                                      </p:cBhvr>
                                      <p:tavLst>
                                        <p:tav tm="0">
                                          <p:val>
                                            <p:strVal val="1+#ppt_w/2"/>
                                          </p:val>
                                        </p:tav>
                                        <p:tav tm="100000">
                                          <p:val>
                                            <p:strVal val="#ppt_x"/>
                                          </p:val>
                                        </p:tav>
                                      </p:tavLst>
                                    </p:anim>
                                    <p:anim calcmode="lin" valueType="num">
                                      <p:cBhvr additive="base">
                                        <p:cTn id="67" dur="750" fill="hold"/>
                                        <p:tgtEl>
                                          <p:spTgt spid="57"/>
                                        </p:tgtEl>
                                        <p:attrNameLst>
                                          <p:attrName>ppt_y</p:attrName>
                                        </p:attrNameLst>
                                      </p:cBhvr>
                                      <p:tavLst>
                                        <p:tav tm="0">
                                          <p:val>
                                            <p:strVal val="#ppt_y"/>
                                          </p:val>
                                        </p:tav>
                                        <p:tav tm="100000">
                                          <p:val>
                                            <p:strVal val="#ppt_y"/>
                                          </p:val>
                                        </p:tav>
                                      </p:tavLst>
                                    </p:anim>
                                  </p:childTnLst>
                                </p:cTn>
                              </p:par>
                            </p:childTnLst>
                          </p:cTn>
                        </p:par>
                        <p:par>
                          <p:cTn id="68" fill="hold">
                            <p:stCondLst>
                              <p:cond delay="1750"/>
                            </p:stCondLst>
                            <p:childTnLst>
                              <p:par>
                                <p:cTn id="69" presetID="2" presetClass="entr" presetSubtype="8"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additive="base">
                                        <p:cTn id="71" dur="750" fill="hold"/>
                                        <p:tgtEl>
                                          <p:spTgt spid="47"/>
                                        </p:tgtEl>
                                        <p:attrNameLst>
                                          <p:attrName>ppt_x</p:attrName>
                                        </p:attrNameLst>
                                      </p:cBhvr>
                                      <p:tavLst>
                                        <p:tav tm="0">
                                          <p:val>
                                            <p:strVal val="0-#ppt_w/2"/>
                                          </p:val>
                                        </p:tav>
                                        <p:tav tm="100000">
                                          <p:val>
                                            <p:strVal val="#ppt_x"/>
                                          </p:val>
                                        </p:tav>
                                      </p:tavLst>
                                    </p:anim>
                                    <p:anim calcmode="lin" valueType="num">
                                      <p:cBhvr additive="base">
                                        <p:cTn id="72" dur="75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1" presetClass="entr" presetSubtype="0" fill="hold" grpId="0" nodeType="clickEffect">
                                  <p:stCondLst>
                                    <p:cond delay="0"/>
                                  </p:stCondLst>
                                  <p:iterate type="lt">
                                    <p:tmPct val="7143"/>
                                  </p:iterate>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50"/>
                                        </p:tgtEl>
                                        <p:attrNameLst>
                                          <p:attrName>ppt_y</p:attrName>
                                        </p:attrNameLst>
                                      </p:cBhvr>
                                      <p:tavLst>
                                        <p:tav tm="0">
                                          <p:val>
                                            <p:strVal val="#ppt_y"/>
                                          </p:val>
                                        </p:tav>
                                        <p:tav tm="100000">
                                          <p:val>
                                            <p:strVal val="#ppt_y"/>
                                          </p:val>
                                        </p:tav>
                                      </p:tavLst>
                                    </p:anim>
                                    <p:anim calcmode="lin" valueType="num">
                                      <p:cBhvr>
                                        <p:cTn id="79"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12</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1332730" y="364589"/>
            <a:ext cx="9688708" cy="830868"/>
          </a:xfrm>
          <a:prstGeom prst="rect">
            <a:avLst/>
          </a:prstGeom>
          <a:noFill/>
        </p:spPr>
        <p:txBody>
          <a:bodyPr vert="horz" wrap="square" rtlCol="0">
            <a:spAutoFit/>
          </a:bodyPr>
          <a:lstStyle/>
          <a:p>
            <a:pPr defTabSz="914217"/>
            <a:r>
              <a:rPr lang="en-US" altLang="zh-CN" sz="47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Nhiệm vụ 3: Hoàn thành PHT sau:</a:t>
            </a:r>
            <a:endParaRPr lang="en-US" altLang="zh-CN" sz="47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aphicFrame>
        <p:nvGraphicFramePr>
          <p:cNvPr id="3" name="Bảng 2">
            <a:extLst>
              <a:ext uri="{FF2B5EF4-FFF2-40B4-BE49-F238E27FC236}">
                <a16:creationId xmlns:a16="http://schemas.microsoft.com/office/drawing/2014/main" id="{265FFDF4-945A-536E-3D37-447886A89AEF}"/>
              </a:ext>
            </a:extLst>
          </p:cNvPr>
          <p:cNvGraphicFramePr>
            <a:graphicFrameLocks noGrp="1"/>
          </p:cNvGraphicFramePr>
          <p:nvPr>
            <p:extLst>
              <p:ext uri="{D42A27DB-BD31-4B8C-83A1-F6EECF244321}">
                <p14:modId xmlns:p14="http://schemas.microsoft.com/office/powerpoint/2010/main" val="3154072995"/>
              </p:ext>
            </p:extLst>
          </p:nvPr>
        </p:nvGraphicFramePr>
        <p:xfrm>
          <a:off x="1182640" y="1297635"/>
          <a:ext cx="10587828" cy="4126232"/>
        </p:xfrm>
        <a:graphic>
          <a:graphicData uri="http://schemas.openxmlformats.org/drawingml/2006/table">
            <a:tbl>
              <a:tblPr firstRow="1" firstCol="1" bandRow="1">
                <a:tableStyleId>{5940675A-B579-460E-94D1-54222C63F5DA}</a:tableStyleId>
              </a:tblPr>
              <a:tblGrid>
                <a:gridCol w="1259003">
                  <a:extLst>
                    <a:ext uri="{9D8B030D-6E8A-4147-A177-3AD203B41FA5}">
                      <a16:colId xmlns:a16="http://schemas.microsoft.com/office/drawing/2014/main" val="1535839279"/>
                    </a:ext>
                  </a:extLst>
                </a:gridCol>
                <a:gridCol w="5641063">
                  <a:extLst>
                    <a:ext uri="{9D8B030D-6E8A-4147-A177-3AD203B41FA5}">
                      <a16:colId xmlns:a16="http://schemas.microsoft.com/office/drawing/2014/main" val="804916873"/>
                    </a:ext>
                  </a:extLst>
                </a:gridCol>
                <a:gridCol w="3687762">
                  <a:extLst>
                    <a:ext uri="{9D8B030D-6E8A-4147-A177-3AD203B41FA5}">
                      <a16:colId xmlns:a16="http://schemas.microsoft.com/office/drawing/2014/main" val="1504061190"/>
                    </a:ext>
                  </a:extLst>
                </a:gridCol>
              </a:tblGrid>
              <a:tr h="0">
                <a:tc>
                  <a:txBody>
                    <a:bodyPr/>
                    <a:lstStyle/>
                    <a:p>
                      <a:pPr indent="127000" algn="ctr">
                        <a:lnSpc>
                          <a:spcPct val="150000"/>
                        </a:lnSpc>
                        <a:spcAft>
                          <a:spcPts val="200"/>
                        </a:spcAft>
                        <a:tabLst>
                          <a:tab pos="131445" algn="l"/>
                        </a:tabLst>
                      </a:pPr>
                      <a:r>
                        <a:rPr lang="en-US" sz="2400" b="1">
                          <a:effectLst/>
                          <a:latin typeface="Times New Roman" panose="02020603050405020304" pitchFamily="18" charset="0"/>
                          <a:cs typeface="Times New Roman" panose="02020603050405020304" pitchFamily="18" charset="0"/>
                        </a:rPr>
                        <a:t>STT</a:t>
                      </a:r>
                      <a:endParaRPr lang="vi-VN" sz="105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indent="127000" algn="ctr">
                        <a:lnSpc>
                          <a:spcPct val="150000"/>
                        </a:lnSpc>
                        <a:spcAft>
                          <a:spcPts val="200"/>
                        </a:spcAft>
                        <a:tabLst>
                          <a:tab pos="131445" algn="l"/>
                        </a:tabLst>
                      </a:pPr>
                      <a:r>
                        <a:rPr lang="vi-VN" sz="2400" b="1">
                          <a:effectLst/>
                          <a:latin typeface="Times New Roman" panose="02020603050405020304" pitchFamily="18" charset="0"/>
                          <a:cs typeface="Times New Roman" panose="02020603050405020304" pitchFamily="18" charset="0"/>
                        </a:rPr>
                        <a:t>Liệt k</a:t>
                      </a:r>
                      <a:r>
                        <a:rPr lang="en-US" sz="2400" b="1">
                          <a:effectLst/>
                          <a:latin typeface="Times New Roman" panose="02020603050405020304" pitchFamily="18" charset="0"/>
                          <a:cs typeface="Times New Roman" panose="02020603050405020304" pitchFamily="18" charset="0"/>
                        </a:rPr>
                        <a:t>ê</a:t>
                      </a:r>
                      <a:r>
                        <a:rPr lang="vi-VN" sz="2400" b="1">
                          <a:effectLst/>
                          <a:latin typeface="Times New Roman" panose="02020603050405020304" pitchFamily="18" charset="0"/>
                          <a:cs typeface="Times New Roman" panose="02020603050405020304" pitchFamily="18" charset="0"/>
                        </a:rPr>
                        <a:t> hình ảnh gợi t</a:t>
                      </a:r>
                      <a:r>
                        <a:rPr lang="en-US" sz="2400" b="1">
                          <a:effectLst/>
                          <a:latin typeface="Times New Roman" panose="02020603050405020304" pitchFamily="18" charset="0"/>
                          <a:cs typeface="Times New Roman" panose="02020603050405020304" pitchFamily="18" charset="0"/>
                        </a:rPr>
                        <a:t>ả</a:t>
                      </a:r>
                      <a:r>
                        <a:rPr lang="vi-VN" sz="2400" b="1">
                          <a:effectLst/>
                          <a:latin typeface="Times New Roman" panose="02020603050405020304" pitchFamily="18" charset="0"/>
                          <a:cs typeface="Times New Roman" panose="02020603050405020304" pitchFamily="18" charset="0"/>
                        </a:rPr>
                        <a:t> đ</a:t>
                      </a:r>
                      <a:r>
                        <a:rPr lang="en-US" sz="2400" b="1">
                          <a:effectLst/>
                          <a:latin typeface="Times New Roman" panose="02020603050405020304" pitchFamily="18" charset="0"/>
                          <a:cs typeface="Times New Roman" panose="02020603050405020304" pitchFamily="18" charset="0"/>
                        </a:rPr>
                        <a:t>ảo</a:t>
                      </a:r>
                      <a:r>
                        <a:rPr lang="vi-VN" sz="2400" b="1">
                          <a:effectLst/>
                          <a:latin typeface="Times New Roman" panose="02020603050405020304" pitchFamily="18" charset="0"/>
                          <a:cs typeface="Times New Roman" panose="02020603050405020304" pitchFamily="18" charset="0"/>
                        </a:rPr>
                        <a:t> Sơn Ca theo hai nhóm</a:t>
                      </a:r>
                      <a:endParaRPr lang="vi-VN" sz="105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vi-VN"/>
                    </a:p>
                  </a:txBody>
                  <a:tcPr/>
                </a:tc>
                <a:extLst>
                  <a:ext uri="{0D108BD9-81ED-4DB2-BD59-A6C34878D82A}">
                    <a16:rowId xmlns:a16="http://schemas.microsoft.com/office/drawing/2014/main" val="25701433"/>
                  </a:ext>
                </a:extLst>
              </a:tr>
              <a:tr h="0">
                <a:tc>
                  <a:txBody>
                    <a:bodyPr/>
                    <a:lstStyle/>
                    <a:p>
                      <a:pPr indent="127000" algn="ctr">
                        <a:lnSpc>
                          <a:spcPct val="150000"/>
                        </a:lnSpc>
                        <a:spcAft>
                          <a:spcPts val="200"/>
                        </a:spcAft>
                        <a:tabLst>
                          <a:tab pos="226695" algn="l"/>
                        </a:tabLst>
                      </a:pPr>
                      <a:r>
                        <a:rPr lang="en-US" sz="2400" b="1">
                          <a:effectLst/>
                          <a:latin typeface="Times New Roman" panose="02020603050405020304" pitchFamily="18" charset="0"/>
                          <a:cs typeface="Times New Roman" panose="02020603050405020304" pitchFamily="18" charset="0"/>
                        </a:rPr>
                        <a:t>1</a:t>
                      </a:r>
                      <a:endParaRPr lang="vi-VN" sz="105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00" algn="just">
                        <a:lnSpc>
                          <a:spcPct val="150000"/>
                        </a:lnSpc>
                        <a:spcAft>
                          <a:spcPts val="200"/>
                        </a:spcAft>
                        <a:tabLst>
                          <a:tab pos="226695" algn="l"/>
                        </a:tabLst>
                      </a:pPr>
                      <a:r>
                        <a:rPr lang="vi-VN" sz="2400" b="1">
                          <a:effectLst/>
                          <a:latin typeface="Times New Roman" panose="02020603050405020304" pitchFamily="18" charset="0"/>
                          <a:cs typeface="Times New Roman" panose="02020603050405020304" pitchFamily="18" charset="0"/>
                        </a:rPr>
                        <a:t>Nh</a:t>
                      </a:r>
                      <a:r>
                        <a:rPr lang="en-US" sz="2400" b="1">
                          <a:effectLst/>
                          <a:latin typeface="Times New Roman" panose="02020603050405020304" pitchFamily="18" charset="0"/>
                          <a:cs typeface="Times New Roman" panose="02020603050405020304" pitchFamily="18" charset="0"/>
                        </a:rPr>
                        <a:t>ó</a:t>
                      </a:r>
                      <a:r>
                        <a:rPr lang="vi-VN" sz="2400" b="1">
                          <a:effectLst/>
                          <a:latin typeface="Times New Roman" panose="02020603050405020304" pitchFamily="18" charset="0"/>
                          <a:cs typeface="Times New Roman" panose="02020603050405020304" pitchFamily="18" charset="0"/>
                        </a:rPr>
                        <a:t>m hình ảnh miêu tả v</a:t>
                      </a:r>
                      <a:r>
                        <a:rPr lang="en-US" sz="2400" b="1">
                          <a:effectLst/>
                          <a:latin typeface="Times New Roman" panose="02020603050405020304" pitchFamily="18" charset="0"/>
                          <a:cs typeface="Times New Roman" panose="02020603050405020304" pitchFamily="18" charset="0"/>
                        </a:rPr>
                        <a:t>ẻ</a:t>
                      </a:r>
                      <a:r>
                        <a:rPr lang="vi-VN" sz="2400" b="1">
                          <a:effectLst/>
                          <a:latin typeface="Times New Roman" panose="02020603050405020304" pitchFamily="18" charset="0"/>
                          <a:cs typeface="Times New Roman" panose="02020603050405020304" pitchFamily="18" charset="0"/>
                        </a:rPr>
                        <a:t> đẹp t</a:t>
                      </a:r>
                      <a:r>
                        <a:rPr lang="en-US" sz="2400" b="1">
                          <a:effectLst/>
                          <a:latin typeface="Times New Roman" panose="02020603050405020304" pitchFamily="18" charset="0"/>
                          <a:cs typeface="Times New Roman" panose="02020603050405020304" pitchFamily="18" charset="0"/>
                        </a:rPr>
                        <a:t>hiê</a:t>
                      </a:r>
                      <a:r>
                        <a:rPr lang="vi-VN" sz="2400" b="1">
                          <a:effectLst/>
                          <a:latin typeface="Times New Roman" panose="02020603050405020304" pitchFamily="18" charset="0"/>
                          <a:cs typeface="Times New Roman" panose="02020603050405020304" pitchFamily="18" charset="0"/>
                        </a:rPr>
                        <a:t>n nhiên (cảnh vật, màu sắc, âm thanh, </a:t>
                      </a:r>
                      <a:r>
                        <a:rPr lang="en-US" sz="2400" b="1">
                          <a:effectLst/>
                          <a:latin typeface="Times New Roman" panose="02020603050405020304" pitchFamily="18" charset="0"/>
                          <a:cs typeface="Times New Roman" panose="02020603050405020304" pitchFamily="18" charset="0"/>
                        </a:rPr>
                        <a:t>mùi </a:t>
                      </a:r>
                      <a:r>
                        <a:rPr lang="vi-VN" sz="2400" b="1">
                          <a:effectLst/>
                          <a:latin typeface="Times New Roman" panose="02020603050405020304" pitchFamily="18" charset="0"/>
                          <a:cs typeface="Times New Roman" panose="02020603050405020304" pitchFamily="18" charset="0"/>
                        </a:rPr>
                        <a:t>vị,...)</a:t>
                      </a:r>
                      <a:endParaRPr lang="vi-VN" sz="105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2400">
                          <a:effectLst/>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1122822"/>
                  </a:ext>
                </a:extLst>
              </a:tr>
              <a:tr h="0">
                <a:tc>
                  <a:txBody>
                    <a:bodyPr/>
                    <a:lstStyle/>
                    <a:p>
                      <a:pPr indent="127000" algn="ctr">
                        <a:lnSpc>
                          <a:spcPct val="150000"/>
                        </a:lnSpc>
                        <a:spcAft>
                          <a:spcPts val="200"/>
                        </a:spcAft>
                        <a:tabLst>
                          <a:tab pos="229870" algn="l"/>
                        </a:tabLst>
                      </a:pPr>
                      <a:r>
                        <a:rPr lang="en-US" sz="2400" b="1">
                          <a:effectLst/>
                          <a:latin typeface="Times New Roman" panose="02020603050405020304" pitchFamily="18" charset="0"/>
                          <a:cs typeface="Times New Roman" panose="02020603050405020304" pitchFamily="18" charset="0"/>
                        </a:rPr>
                        <a:t>2</a:t>
                      </a:r>
                      <a:endParaRPr lang="vi-VN" sz="105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00">
                        <a:lnSpc>
                          <a:spcPct val="150000"/>
                        </a:lnSpc>
                        <a:spcAft>
                          <a:spcPts val="200"/>
                        </a:spcAft>
                        <a:tabLst>
                          <a:tab pos="229870" algn="l"/>
                        </a:tabLst>
                      </a:pPr>
                      <a:r>
                        <a:rPr lang="vi-VN" sz="2400" b="1">
                          <a:effectLst/>
                          <a:latin typeface="Times New Roman" panose="02020603050405020304" pitchFamily="18" charset="0"/>
                          <a:cs typeface="Times New Roman" panose="02020603050405020304" pitchFamily="18" charset="0"/>
                        </a:rPr>
                        <a:t>Nhóm hình ảnh miêu tả cuộc sống sinh ho</a:t>
                      </a:r>
                      <a:r>
                        <a:rPr lang="en-US" sz="2400" b="1">
                          <a:effectLst/>
                          <a:latin typeface="Times New Roman" panose="02020603050405020304" pitchFamily="18" charset="0"/>
                          <a:cs typeface="Times New Roman" panose="02020603050405020304" pitchFamily="18" charset="0"/>
                        </a:rPr>
                        <a:t>ạt</a:t>
                      </a:r>
                      <a:r>
                        <a:rPr lang="vi-VN" sz="2400" b="1">
                          <a:effectLst/>
                          <a:latin typeface="Times New Roman" panose="02020603050405020304" pitchFamily="18" charset="0"/>
                          <a:cs typeface="Times New Roman" panose="02020603050405020304" pitchFamily="18" charset="0"/>
                        </a:rPr>
                        <a:t> của con người tr</a:t>
                      </a:r>
                      <a:r>
                        <a:rPr lang="en-US" sz="2400" b="1">
                          <a:effectLst/>
                          <a:latin typeface="Times New Roman" panose="02020603050405020304" pitchFamily="18" charset="0"/>
                          <a:cs typeface="Times New Roman" panose="02020603050405020304" pitchFamily="18" charset="0"/>
                        </a:rPr>
                        <a:t>ê</a:t>
                      </a:r>
                      <a:r>
                        <a:rPr lang="vi-VN" sz="2400" b="1">
                          <a:effectLst/>
                          <a:latin typeface="Times New Roman" panose="02020603050405020304" pitchFamily="18" charset="0"/>
                          <a:cs typeface="Times New Roman" panose="02020603050405020304" pitchFamily="18" charset="0"/>
                        </a:rPr>
                        <a:t>n đ</a:t>
                      </a:r>
                      <a:r>
                        <a:rPr lang="en-US" sz="2400" b="1">
                          <a:effectLst/>
                          <a:latin typeface="Times New Roman" panose="02020603050405020304" pitchFamily="18" charset="0"/>
                          <a:cs typeface="Times New Roman" panose="02020603050405020304" pitchFamily="18" charset="0"/>
                        </a:rPr>
                        <a:t>ả</a:t>
                      </a:r>
                      <a:r>
                        <a:rPr lang="vi-VN" sz="2400" b="1">
                          <a:effectLst/>
                          <a:latin typeface="Times New Roman" panose="02020603050405020304" pitchFamily="18" charset="0"/>
                          <a:cs typeface="Times New Roman" panose="02020603050405020304" pitchFamily="18" charset="0"/>
                        </a:rPr>
                        <a:t>o.</a:t>
                      </a:r>
                      <a:endParaRPr lang="vi-VN" sz="105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2400">
                          <a:effectLst/>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1718732"/>
                  </a:ext>
                </a:extLst>
              </a:tr>
              <a:tr h="0">
                <a:tc>
                  <a:txBody>
                    <a:bodyPr/>
                    <a:lstStyle/>
                    <a:p>
                      <a:pPr indent="127000" algn="ctr">
                        <a:lnSpc>
                          <a:spcPct val="150000"/>
                        </a:lnSpc>
                        <a:spcAft>
                          <a:spcPts val="200"/>
                        </a:spcAft>
                        <a:tabLst>
                          <a:tab pos="229870" algn="l"/>
                        </a:tabLst>
                      </a:pPr>
                      <a:r>
                        <a:rPr lang="en-US" sz="2400" b="1">
                          <a:effectLst/>
                          <a:latin typeface="Times New Roman" panose="02020603050405020304" pitchFamily="18" charset="0"/>
                          <a:cs typeface="Times New Roman" panose="02020603050405020304" pitchFamily="18" charset="0"/>
                        </a:rPr>
                        <a:t>3</a:t>
                      </a:r>
                      <a:endParaRPr lang="vi-VN" sz="105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00">
                        <a:lnSpc>
                          <a:spcPct val="150000"/>
                        </a:lnSpc>
                        <a:spcAft>
                          <a:spcPts val="200"/>
                        </a:spcAft>
                        <a:tabLst>
                          <a:tab pos="229870" algn="l"/>
                        </a:tabLst>
                      </a:pPr>
                      <a:r>
                        <a:rPr lang="en-US" sz="2400" b="1">
                          <a:effectLst/>
                          <a:latin typeface="Times New Roman" panose="02020603050405020304" pitchFamily="18" charset="0"/>
                          <a:cs typeface="Times New Roman" panose="02020603050405020304" pitchFamily="18" charset="0"/>
                        </a:rPr>
                        <a:t>Tác giả thể hiện tình cảm, cảm xúc gì qua những hình ảnh trên</a:t>
                      </a:r>
                      <a:endParaRPr lang="vi-VN" sz="105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2400">
                          <a:effectLst/>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4809281"/>
                  </a:ext>
                </a:extLst>
              </a:tr>
            </a:tbl>
          </a:graphicData>
        </a:graphic>
      </p:graphicFrame>
    </p:spTree>
    <p:extLst>
      <p:ext uri="{BB962C8B-B14F-4D97-AF65-F5344CB8AC3E}">
        <p14:creationId xmlns:p14="http://schemas.microsoft.com/office/powerpoint/2010/main" val="8640288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41">
            <a:extLst>
              <a:ext uri="{FF2B5EF4-FFF2-40B4-BE49-F238E27FC236}">
                <a16:creationId xmlns:a16="http://schemas.microsoft.com/office/drawing/2014/main" id="{56100E42-1B9F-4C8D-B484-B237526F1280}"/>
              </a:ext>
            </a:extLst>
          </p:cNvPr>
          <p:cNvSpPr txBox="1"/>
          <p:nvPr/>
        </p:nvSpPr>
        <p:spPr>
          <a:xfrm>
            <a:off x="1361913" y="29058"/>
            <a:ext cx="9134232" cy="830868"/>
          </a:xfrm>
          <a:prstGeom prst="rect">
            <a:avLst/>
          </a:prstGeom>
          <a:noFill/>
        </p:spPr>
        <p:txBody>
          <a:bodyPr vert="horz" wrap="square" rtlCol="0">
            <a:spAutoFit/>
          </a:bodyPr>
          <a:lstStyle/>
          <a:p>
            <a:pPr defTabSz="914217"/>
            <a:r>
              <a:rPr lang="en-US" altLang="zh-CN" sz="47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Nhiệm vụ 3: Hoàn thành PHT sau:</a:t>
            </a:r>
            <a:endParaRPr lang="en-US" altLang="zh-CN" sz="47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4" name="Bảng 3">
            <a:extLst>
              <a:ext uri="{FF2B5EF4-FFF2-40B4-BE49-F238E27FC236}">
                <a16:creationId xmlns:a16="http://schemas.microsoft.com/office/drawing/2014/main" id="{CB29FE59-26B1-A3D6-2EEB-435B4B8F1BB2}"/>
              </a:ext>
            </a:extLst>
          </p:cNvPr>
          <p:cNvGraphicFramePr>
            <a:graphicFrameLocks noGrp="1"/>
          </p:cNvGraphicFramePr>
          <p:nvPr>
            <p:extLst>
              <p:ext uri="{D42A27DB-BD31-4B8C-83A1-F6EECF244321}">
                <p14:modId xmlns:p14="http://schemas.microsoft.com/office/powerpoint/2010/main" val="17280735"/>
              </p:ext>
            </p:extLst>
          </p:nvPr>
        </p:nvGraphicFramePr>
        <p:xfrm>
          <a:off x="342088" y="1325424"/>
          <a:ext cx="11507823" cy="4327144"/>
        </p:xfrm>
        <a:graphic>
          <a:graphicData uri="http://schemas.openxmlformats.org/drawingml/2006/table">
            <a:tbl>
              <a:tblPr firstRow="1" firstCol="1" bandRow="1">
                <a:tableStyleId>{5940675A-B579-460E-94D1-54222C63F5DA}</a:tableStyleId>
              </a:tblPr>
              <a:tblGrid>
                <a:gridCol w="1262976">
                  <a:extLst>
                    <a:ext uri="{9D8B030D-6E8A-4147-A177-3AD203B41FA5}">
                      <a16:colId xmlns:a16="http://schemas.microsoft.com/office/drawing/2014/main" val="2401782525"/>
                    </a:ext>
                  </a:extLst>
                </a:gridCol>
                <a:gridCol w="2645923">
                  <a:extLst>
                    <a:ext uri="{9D8B030D-6E8A-4147-A177-3AD203B41FA5}">
                      <a16:colId xmlns:a16="http://schemas.microsoft.com/office/drawing/2014/main" val="1911992849"/>
                    </a:ext>
                  </a:extLst>
                </a:gridCol>
                <a:gridCol w="7598924">
                  <a:extLst>
                    <a:ext uri="{9D8B030D-6E8A-4147-A177-3AD203B41FA5}">
                      <a16:colId xmlns:a16="http://schemas.microsoft.com/office/drawing/2014/main" val="3240978801"/>
                    </a:ext>
                  </a:extLst>
                </a:gridCol>
              </a:tblGrid>
              <a:tr h="363865">
                <a:tc>
                  <a:txBody>
                    <a:bodyPr/>
                    <a:lstStyle/>
                    <a:p>
                      <a:pPr indent="127000" algn="ctr">
                        <a:lnSpc>
                          <a:spcPct val="150000"/>
                        </a:lnSpc>
                        <a:spcAft>
                          <a:spcPts val="200"/>
                        </a:spcAft>
                        <a:tabLst>
                          <a:tab pos="131445" algn="l"/>
                        </a:tabLst>
                      </a:pPr>
                      <a:r>
                        <a:rPr lang="en-US" sz="2800" b="1">
                          <a:effectLst/>
                          <a:latin typeface="Times New Roman" panose="02020603050405020304" pitchFamily="18" charset="0"/>
                          <a:cs typeface="Times New Roman" panose="02020603050405020304" pitchFamily="18" charset="0"/>
                        </a:rPr>
                        <a:t>STT</a:t>
                      </a:r>
                      <a:endParaRPr lang="vi-VN" sz="280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84" marR="48384" marT="0" marB="0"/>
                </a:tc>
                <a:tc gridSpan="2">
                  <a:txBody>
                    <a:bodyPr/>
                    <a:lstStyle/>
                    <a:p>
                      <a:pPr marL="20955" indent="127000" algn="ctr">
                        <a:lnSpc>
                          <a:spcPct val="150000"/>
                        </a:lnSpc>
                        <a:spcAft>
                          <a:spcPts val="200"/>
                        </a:spcAft>
                      </a:pPr>
                      <a:r>
                        <a:rPr lang="vi-VN" sz="2800" b="1">
                          <a:effectLst/>
                          <a:latin typeface="Times New Roman" panose="02020603050405020304" pitchFamily="18" charset="0"/>
                          <a:cs typeface="Times New Roman" panose="02020603050405020304" pitchFamily="18" charset="0"/>
                        </a:rPr>
                        <a:t>Liệt k</a:t>
                      </a:r>
                      <a:r>
                        <a:rPr lang="en-US" sz="2800" b="1">
                          <a:effectLst/>
                          <a:latin typeface="Times New Roman" panose="02020603050405020304" pitchFamily="18" charset="0"/>
                          <a:cs typeface="Times New Roman" panose="02020603050405020304" pitchFamily="18" charset="0"/>
                        </a:rPr>
                        <a:t>ê</a:t>
                      </a:r>
                      <a:r>
                        <a:rPr lang="vi-VN" sz="2800" b="1">
                          <a:effectLst/>
                          <a:latin typeface="Times New Roman" panose="02020603050405020304" pitchFamily="18" charset="0"/>
                          <a:cs typeface="Times New Roman" panose="02020603050405020304" pitchFamily="18" charset="0"/>
                        </a:rPr>
                        <a:t> hình ảnh gợi t</a:t>
                      </a:r>
                      <a:r>
                        <a:rPr lang="en-US" sz="2800" b="1">
                          <a:effectLst/>
                          <a:latin typeface="Times New Roman" panose="02020603050405020304" pitchFamily="18" charset="0"/>
                          <a:cs typeface="Times New Roman" panose="02020603050405020304" pitchFamily="18" charset="0"/>
                        </a:rPr>
                        <a:t>ả</a:t>
                      </a:r>
                      <a:r>
                        <a:rPr lang="vi-VN" sz="2800" b="1">
                          <a:effectLst/>
                          <a:latin typeface="Times New Roman" panose="02020603050405020304" pitchFamily="18" charset="0"/>
                          <a:cs typeface="Times New Roman" panose="02020603050405020304" pitchFamily="18" charset="0"/>
                        </a:rPr>
                        <a:t> đ</a:t>
                      </a:r>
                      <a:r>
                        <a:rPr lang="en-US" sz="2800" b="1">
                          <a:effectLst/>
                          <a:latin typeface="Times New Roman" panose="02020603050405020304" pitchFamily="18" charset="0"/>
                          <a:cs typeface="Times New Roman" panose="02020603050405020304" pitchFamily="18" charset="0"/>
                        </a:rPr>
                        <a:t>ảo</a:t>
                      </a:r>
                      <a:r>
                        <a:rPr lang="vi-VN" sz="2800" b="1">
                          <a:effectLst/>
                          <a:latin typeface="Times New Roman" panose="02020603050405020304" pitchFamily="18" charset="0"/>
                          <a:cs typeface="Times New Roman" panose="02020603050405020304" pitchFamily="18" charset="0"/>
                        </a:rPr>
                        <a:t> Sơn Ca theo hai nhóm</a:t>
                      </a:r>
                      <a:endParaRPr lang="vi-VN" sz="280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84" marR="48384" marT="0" marB="0"/>
                </a:tc>
                <a:tc hMerge="1">
                  <a:txBody>
                    <a:bodyPr/>
                    <a:lstStyle/>
                    <a:p>
                      <a:endParaRPr lang="vi-VN"/>
                    </a:p>
                  </a:txBody>
                  <a:tcPr/>
                </a:tc>
                <a:extLst>
                  <a:ext uri="{0D108BD9-81ED-4DB2-BD59-A6C34878D82A}">
                    <a16:rowId xmlns:a16="http://schemas.microsoft.com/office/drawing/2014/main" val="317272533"/>
                  </a:ext>
                </a:extLst>
              </a:tr>
              <a:tr h="983416">
                <a:tc>
                  <a:txBody>
                    <a:bodyPr/>
                    <a:lstStyle/>
                    <a:p>
                      <a:pPr indent="127000" algn="ctr">
                        <a:lnSpc>
                          <a:spcPct val="150000"/>
                        </a:lnSpc>
                        <a:spcAft>
                          <a:spcPts val="200"/>
                        </a:spcAft>
                        <a:tabLst>
                          <a:tab pos="226695" algn="l"/>
                        </a:tabLst>
                      </a:pPr>
                      <a:r>
                        <a:rPr lang="en-US" sz="2800" b="1">
                          <a:effectLst/>
                          <a:latin typeface="Times New Roman" panose="02020603050405020304" pitchFamily="18" charset="0"/>
                          <a:cs typeface="Times New Roman" panose="02020603050405020304" pitchFamily="18" charset="0"/>
                        </a:rPr>
                        <a:t>1</a:t>
                      </a:r>
                      <a:endParaRPr lang="vi-VN" sz="280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84" marR="48384" marT="0" marB="0"/>
                </a:tc>
                <a:tc>
                  <a:txBody>
                    <a:bodyPr/>
                    <a:lstStyle/>
                    <a:p>
                      <a:pPr indent="127000" algn="just">
                        <a:lnSpc>
                          <a:spcPct val="150000"/>
                        </a:lnSpc>
                        <a:spcAft>
                          <a:spcPts val="200"/>
                        </a:spcAft>
                        <a:tabLst>
                          <a:tab pos="226695" algn="l"/>
                        </a:tabLst>
                      </a:pPr>
                      <a:r>
                        <a:rPr lang="vi-VN" sz="2800" b="1">
                          <a:effectLst/>
                          <a:latin typeface="Times New Roman" panose="02020603050405020304" pitchFamily="18" charset="0"/>
                          <a:cs typeface="Times New Roman" panose="02020603050405020304" pitchFamily="18" charset="0"/>
                        </a:rPr>
                        <a:t>Nh</a:t>
                      </a:r>
                      <a:r>
                        <a:rPr lang="en-US" sz="2800" b="1">
                          <a:effectLst/>
                          <a:latin typeface="Times New Roman" panose="02020603050405020304" pitchFamily="18" charset="0"/>
                          <a:cs typeface="Times New Roman" panose="02020603050405020304" pitchFamily="18" charset="0"/>
                        </a:rPr>
                        <a:t>ó</a:t>
                      </a:r>
                      <a:r>
                        <a:rPr lang="vi-VN" sz="2800" b="1">
                          <a:effectLst/>
                          <a:latin typeface="Times New Roman" panose="02020603050405020304" pitchFamily="18" charset="0"/>
                          <a:cs typeface="Times New Roman" panose="02020603050405020304" pitchFamily="18" charset="0"/>
                        </a:rPr>
                        <a:t>m hình ảnh miêu tả v</a:t>
                      </a:r>
                      <a:r>
                        <a:rPr lang="en-US" sz="2800" b="1">
                          <a:effectLst/>
                          <a:latin typeface="Times New Roman" panose="02020603050405020304" pitchFamily="18" charset="0"/>
                          <a:cs typeface="Times New Roman" panose="02020603050405020304" pitchFamily="18" charset="0"/>
                        </a:rPr>
                        <a:t>ẻ</a:t>
                      </a:r>
                      <a:r>
                        <a:rPr lang="vi-VN" sz="2800" b="1">
                          <a:effectLst/>
                          <a:latin typeface="Times New Roman" panose="02020603050405020304" pitchFamily="18" charset="0"/>
                          <a:cs typeface="Times New Roman" panose="02020603050405020304" pitchFamily="18" charset="0"/>
                        </a:rPr>
                        <a:t> đẹp t</a:t>
                      </a:r>
                      <a:r>
                        <a:rPr lang="en-US" sz="2800" b="1">
                          <a:effectLst/>
                          <a:latin typeface="Times New Roman" panose="02020603050405020304" pitchFamily="18" charset="0"/>
                          <a:cs typeface="Times New Roman" panose="02020603050405020304" pitchFamily="18" charset="0"/>
                        </a:rPr>
                        <a:t>hiê</a:t>
                      </a:r>
                      <a:r>
                        <a:rPr lang="vi-VN" sz="2800" b="1">
                          <a:effectLst/>
                          <a:latin typeface="Times New Roman" panose="02020603050405020304" pitchFamily="18" charset="0"/>
                          <a:cs typeface="Times New Roman" panose="02020603050405020304" pitchFamily="18" charset="0"/>
                        </a:rPr>
                        <a:t>n nhiên (cảnh vật, màu sắc, âm thanh, </a:t>
                      </a:r>
                      <a:r>
                        <a:rPr lang="en-US" sz="2800" b="1">
                          <a:effectLst/>
                          <a:latin typeface="Times New Roman" panose="02020603050405020304" pitchFamily="18" charset="0"/>
                          <a:cs typeface="Times New Roman" panose="02020603050405020304" pitchFamily="18" charset="0"/>
                        </a:rPr>
                        <a:t>mùi </a:t>
                      </a:r>
                      <a:r>
                        <a:rPr lang="vi-VN" sz="2800" b="1">
                          <a:effectLst/>
                          <a:latin typeface="Times New Roman" panose="02020603050405020304" pitchFamily="18" charset="0"/>
                          <a:cs typeface="Times New Roman" panose="02020603050405020304" pitchFamily="18" charset="0"/>
                        </a:rPr>
                        <a:t>vị,...)</a:t>
                      </a:r>
                      <a:endParaRPr lang="vi-VN" sz="280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84" marR="48384" marT="0" marB="0"/>
                </a:tc>
                <a:tc>
                  <a:txBody>
                    <a:bodyPr/>
                    <a:lstStyle/>
                    <a:p>
                      <a:pPr marL="0" indent="0" algn="just">
                        <a:lnSpc>
                          <a:spcPct val="107000"/>
                        </a:lnSpc>
                        <a:spcAft>
                          <a:spcPts val="800"/>
                        </a:spcAft>
                        <a:buFont typeface="Arial" panose="020B0604020202020204" pitchFamily="34" charset="0"/>
                        <a:buNone/>
                      </a:pPr>
                      <a:r>
                        <a:rPr lang="en-US" sz="2800">
                          <a:effectLst/>
                        </a:rPr>
                        <a:t>- Quả bàng vuông xanh non màu lá</a:t>
                      </a:r>
                    </a:p>
                    <a:p>
                      <a:pPr marL="0" indent="0" algn="just">
                        <a:lnSpc>
                          <a:spcPct val="107000"/>
                        </a:lnSpc>
                        <a:spcAft>
                          <a:spcPts val="800"/>
                        </a:spcAft>
                        <a:buFont typeface="Arial" panose="020B0604020202020204" pitchFamily="34" charset="0"/>
                        <a:buNone/>
                      </a:pPr>
                      <a:r>
                        <a:rPr lang="en-US" sz="2800">
                          <a:effectLst/>
                        </a:rPr>
                        <a:t>- Mơn mởn thơm mùi nắng Sơn Ca</a:t>
                      </a:r>
                    </a:p>
                    <a:p>
                      <a:pPr marL="0" indent="0" algn="just">
                        <a:lnSpc>
                          <a:spcPct val="107000"/>
                        </a:lnSpc>
                        <a:spcAft>
                          <a:spcPts val="800"/>
                        </a:spcAft>
                        <a:buFont typeface="Arial" panose="020B0604020202020204" pitchFamily="34" charset="0"/>
                        <a:buNone/>
                      </a:pPr>
                      <a:r>
                        <a:rPr lang="en-US" sz="2800">
                          <a:effectLst/>
                        </a:rPr>
                        <a:t>- Hoa giấy đỏ dưới trời nắng cháy</a:t>
                      </a:r>
                    </a:p>
                    <a:p>
                      <a:pPr marL="0" indent="0" algn="just">
                        <a:lnSpc>
                          <a:spcPct val="107000"/>
                        </a:lnSpc>
                        <a:spcAft>
                          <a:spcPts val="800"/>
                        </a:spcAft>
                        <a:buFont typeface="Arial" panose="020B0604020202020204" pitchFamily="34" charset="0"/>
                        <a:buNone/>
                      </a:pPr>
                      <a:r>
                        <a:rPr lang="en-US" sz="2800">
                          <a:effectLst/>
                        </a:rPr>
                        <a:t>- Chim líu lo rót mật trước hiên nhà</a:t>
                      </a:r>
                    </a:p>
                    <a:p>
                      <a:pPr marL="0" indent="0" algn="just">
                        <a:lnSpc>
                          <a:spcPct val="107000"/>
                        </a:lnSpc>
                        <a:spcAft>
                          <a:spcPts val="800"/>
                        </a:spcAft>
                        <a:buFont typeface="Arial" panose="020B0604020202020204" pitchFamily="34" charset="0"/>
                        <a:buNone/>
                      </a:pPr>
                      <a:r>
                        <a:rPr lang="en-US" sz="2800">
                          <a:effectLst/>
                        </a:rPr>
                        <a:t>- Cây vẫn mướt xanh vẫy gọi chim trời</a:t>
                      </a:r>
                    </a:p>
                    <a:p>
                      <a:pPr marL="0" indent="0" algn="just">
                        <a:lnSpc>
                          <a:spcPct val="107000"/>
                        </a:lnSpc>
                        <a:spcAft>
                          <a:spcPts val="800"/>
                        </a:spcAft>
                        <a:buFont typeface="Arial" panose="020B0604020202020204" pitchFamily="34" charset="0"/>
                        <a:buNone/>
                      </a:pPr>
                      <a:r>
                        <a:rPr lang="en-US" sz="2800">
                          <a:effectLst/>
                        </a:rPr>
                        <a:t> - Đảo Sơn Ca vẫn bốn mùa lảnh lót</a:t>
                      </a:r>
                      <a:endPar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384" marR="48384" marT="0" marB="0"/>
                </a:tc>
                <a:extLst>
                  <a:ext uri="{0D108BD9-81ED-4DB2-BD59-A6C34878D82A}">
                    <a16:rowId xmlns:a16="http://schemas.microsoft.com/office/drawing/2014/main" val="2932260401"/>
                  </a:ext>
                </a:extLst>
              </a:tr>
            </a:tbl>
          </a:graphicData>
        </a:graphic>
      </p:graphicFrame>
    </p:spTree>
    <p:extLst>
      <p:ext uri="{BB962C8B-B14F-4D97-AF65-F5344CB8AC3E}">
        <p14:creationId xmlns:p14="http://schemas.microsoft.com/office/powerpoint/2010/main" val="272158393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41">
            <a:extLst>
              <a:ext uri="{FF2B5EF4-FFF2-40B4-BE49-F238E27FC236}">
                <a16:creationId xmlns:a16="http://schemas.microsoft.com/office/drawing/2014/main" id="{56100E42-1B9F-4C8D-B484-B237526F1280}"/>
              </a:ext>
            </a:extLst>
          </p:cNvPr>
          <p:cNvSpPr txBox="1"/>
          <p:nvPr/>
        </p:nvSpPr>
        <p:spPr>
          <a:xfrm>
            <a:off x="1361913" y="29058"/>
            <a:ext cx="9134232" cy="830868"/>
          </a:xfrm>
          <a:prstGeom prst="rect">
            <a:avLst/>
          </a:prstGeom>
          <a:noFill/>
        </p:spPr>
        <p:txBody>
          <a:bodyPr vert="horz" wrap="square" rtlCol="0">
            <a:spAutoFit/>
          </a:bodyPr>
          <a:lstStyle/>
          <a:p>
            <a:pPr defTabSz="914217"/>
            <a:r>
              <a:rPr lang="en-US" altLang="zh-CN" sz="47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Nhiệm vụ 3: Hoàn thành PHT sau:</a:t>
            </a:r>
            <a:endParaRPr lang="en-US" altLang="zh-CN" sz="47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4" name="Bảng 3">
            <a:extLst>
              <a:ext uri="{FF2B5EF4-FFF2-40B4-BE49-F238E27FC236}">
                <a16:creationId xmlns:a16="http://schemas.microsoft.com/office/drawing/2014/main" id="{CB29FE59-26B1-A3D6-2EEB-435B4B8F1BB2}"/>
              </a:ext>
            </a:extLst>
          </p:cNvPr>
          <p:cNvGraphicFramePr>
            <a:graphicFrameLocks noGrp="1"/>
          </p:cNvGraphicFramePr>
          <p:nvPr>
            <p:extLst>
              <p:ext uri="{D42A27DB-BD31-4B8C-83A1-F6EECF244321}">
                <p14:modId xmlns:p14="http://schemas.microsoft.com/office/powerpoint/2010/main" val="1286395266"/>
              </p:ext>
            </p:extLst>
          </p:nvPr>
        </p:nvGraphicFramePr>
        <p:xfrm>
          <a:off x="342088" y="1529705"/>
          <a:ext cx="11507823" cy="3230055"/>
        </p:xfrm>
        <a:graphic>
          <a:graphicData uri="http://schemas.openxmlformats.org/drawingml/2006/table">
            <a:tbl>
              <a:tblPr firstRow="1" firstCol="1" bandRow="1">
                <a:tableStyleId>{5940675A-B579-460E-94D1-54222C63F5DA}</a:tableStyleId>
              </a:tblPr>
              <a:tblGrid>
                <a:gridCol w="1058695">
                  <a:extLst>
                    <a:ext uri="{9D8B030D-6E8A-4147-A177-3AD203B41FA5}">
                      <a16:colId xmlns:a16="http://schemas.microsoft.com/office/drawing/2014/main" val="2401782525"/>
                    </a:ext>
                  </a:extLst>
                </a:gridCol>
                <a:gridCol w="2850204">
                  <a:extLst>
                    <a:ext uri="{9D8B030D-6E8A-4147-A177-3AD203B41FA5}">
                      <a16:colId xmlns:a16="http://schemas.microsoft.com/office/drawing/2014/main" val="1911992849"/>
                    </a:ext>
                  </a:extLst>
                </a:gridCol>
                <a:gridCol w="7598924">
                  <a:extLst>
                    <a:ext uri="{9D8B030D-6E8A-4147-A177-3AD203B41FA5}">
                      <a16:colId xmlns:a16="http://schemas.microsoft.com/office/drawing/2014/main" val="3240978801"/>
                    </a:ext>
                  </a:extLst>
                </a:gridCol>
              </a:tblGrid>
              <a:tr h="363865">
                <a:tc>
                  <a:txBody>
                    <a:bodyPr/>
                    <a:lstStyle/>
                    <a:p>
                      <a:pPr indent="127000" algn="ctr">
                        <a:lnSpc>
                          <a:spcPct val="150000"/>
                        </a:lnSpc>
                        <a:spcAft>
                          <a:spcPts val="200"/>
                        </a:spcAft>
                        <a:tabLst>
                          <a:tab pos="131445" algn="l"/>
                        </a:tabLst>
                      </a:pPr>
                      <a:r>
                        <a:rPr lang="en-US" sz="2800" b="1">
                          <a:effectLst/>
                          <a:latin typeface="Times New Roman" panose="02020603050405020304" pitchFamily="18" charset="0"/>
                          <a:cs typeface="Times New Roman" panose="02020603050405020304" pitchFamily="18" charset="0"/>
                        </a:rPr>
                        <a:t>STT</a:t>
                      </a:r>
                      <a:endParaRPr lang="vi-VN" sz="280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84" marR="48384" marT="0" marB="0"/>
                </a:tc>
                <a:tc gridSpan="2">
                  <a:txBody>
                    <a:bodyPr/>
                    <a:lstStyle/>
                    <a:p>
                      <a:pPr marL="20955" indent="127000" algn="ctr">
                        <a:lnSpc>
                          <a:spcPct val="150000"/>
                        </a:lnSpc>
                        <a:spcAft>
                          <a:spcPts val="200"/>
                        </a:spcAft>
                      </a:pPr>
                      <a:r>
                        <a:rPr lang="vi-VN" sz="2800" b="1">
                          <a:effectLst/>
                          <a:latin typeface="Times New Roman" panose="02020603050405020304" pitchFamily="18" charset="0"/>
                          <a:cs typeface="Times New Roman" panose="02020603050405020304" pitchFamily="18" charset="0"/>
                        </a:rPr>
                        <a:t>Liệt k</a:t>
                      </a:r>
                      <a:r>
                        <a:rPr lang="en-US" sz="2800" b="1">
                          <a:effectLst/>
                          <a:latin typeface="Times New Roman" panose="02020603050405020304" pitchFamily="18" charset="0"/>
                          <a:cs typeface="Times New Roman" panose="02020603050405020304" pitchFamily="18" charset="0"/>
                        </a:rPr>
                        <a:t>ê</a:t>
                      </a:r>
                      <a:r>
                        <a:rPr lang="vi-VN" sz="2800" b="1">
                          <a:effectLst/>
                          <a:latin typeface="Times New Roman" panose="02020603050405020304" pitchFamily="18" charset="0"/>
                          <a:cs typeface="Times New Roman" panose="02020603050405020304" pitchFamily="18" charset="0"/>
                        </a:rPr>
                        <a:t> hình ảnh gợi t</a:t>
                      </a:r>
                      <a:r>
                        <a:rPr lang="en-US" sz="2800" b="1">
                          <a:effectLst/>
                          <a:latin typeface="Times New Roman" panose="02020603050405020304" pitchFamily="18" charset="0"/>
                          <a:cs typeface="Times New Roman" panose="02020603050405020304" pitchFamily="18" charset="0"/>
                        </a:rPr>
                        <a:t>ả</a:t>
                      </a:r>
                      <a:r>
                        <a:rPr lang="vi-VN" sz="2800" b="1">
                          <a:effectLst/>
                          <a:latin typeface="Times New Roman" panose="02020603050405020304" pitchFamily="18" charset="0"/>
                          <a:cs typeface="Times New Roman" panose="02020603050405020304" pitchFamily="18" charset="0"/>
                        </a:rPr>
                        <a:t> đ</a:t>
                      </a:r>
                      <a:r>
                        <a:rPr lang="en-US" sz="2800" b="1">
                          <a:effectLst/>
                          <a:latin typeface="Times New Roman" panose="02020603050405020304" pitchFamily="18" charset="0"/>
                          <a:cs typeface="Times New Roman" panose="02020603050405020304" pitchFamily="18" charset="0"/>
                        </a:rPr>
                        <a:t>ảo</a:t>
                      </a:r>
                      <a:r>
                        <a:rPr lang="vi-VN" sz="2800" b="1">
                          <a:effectLst/>
                          <a:latin typeface="Times New Roman" panose="02020603050405020304" pitchFamily="18" charset="0"/>
                          <a:cs typeface="Times New Roman" panose="02020603050405020304" pitchFamily="18" charset="0"/>
                        </a:rPr>
                        <a:t> Sơn Ca theo hai nhóm</a:t>
                      </a:r>
                      <a:endParaRPr lang="vi-VN" sz="280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84" marR="48384" marT="0" marB="0"/>
                </a:tc>
                <a:tc hMerge="1">
                  <a:txBody>
                    <a:bodyPr/>
                    <a:lstStyle/>
                    <a:p>
                      <a:endParaRPr lang="vi-VN"/>
                    </a:p>
                  </a:txBody>
                  <a:tcPr/>
                </a:tc>
                <a:extLst>
                  <a:ext uri="{0D108BD9-81ED-4DB2-BD59-A6C34878D82A}">
                    <a16:rowId xmlns:a16="http://schemas.microsoft.com/office/drawing/2014/main" val="317272533"/>
                  </a:ext>
                </a:extLst>
              </a:tr>
              <a:tr h="865762">
                <a:tc>
                  <a:txBody>
                    <a:bodyPr/>
                    <a:lstStyle/>
                    <a:p>
                      <a:pPr indent="127000" algn="ctr">
                        <a:lnSpc>
                          <a:spcPct val="150000"/>
                        </a:lnSpc>
                        <a:spcAft>
                          <a:spcPts val="200"/>
                        </a:spcAft>
                        <a:tabLst>
                          <a:tab pos="229870" algn="l"/>
                        </a:tabLst>
                      </a:pPr>
                      <a:r>
                        <a:rPr lang="en-US" sz="2800" b="1">
                          <a:effectLst/>
                          <a:latin typeface="Times New Roman" panose="02020603050405020304" pitchFamily="18" charset="0"/>
                          <a:cs typeface="Times New Roman" panose="02020603050405020304" pitchFamily="18" charset="0"/>
                        </a:rPr>
                        <a:t>2</a:t>
                      </a:r>
                      <a:endParaRPr lang="vi-VN" sz="280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84" marR="48384" marT="0" marB="0"/>
                </a:tc>
                <a:tc>
                  <a:txBody>
                    <a:bodyPr/>
                    <a:lstStyle/>
                    <a:p>
                      <a:pPr indent="127000">
                        <a:lnSpc>
                          <a:spcPct val="150000"/>
                        </a:lnSpc>
                        <a:spcAft>
                          <a:spcPts val="200"/>
                        </a:spcAft>
                        <a:tabLst>
                          <a:tab pos="229870" algn="l"/>
                        </a:tabLst>
                      </a:pPr>
                      <a:r>
                        <a:rPr lang="vi-VN" sz="2800" b="1">
                          <a:effectLst/>
                          <a:latin typeface="Times New Roman" panose="02020603050405020304" pitchFamily="18" charset="0"/>
                          <a:cs typeface="Times New Roman" panose="02020603050405020304" pitchFamily="18" charset="0"/>
                        </a:rPr>
                        <a:t>Nhóm hình ảnh miêu tả cuộc sống sinh ho</a:t>
                      </a:r>
                      <a:r>
                        <a:rPr lang="en-US" sz="2800" b="1">
                          <a:effectLst/>
                          <a:latin typeface="Times New Roman" panose="02020603050405020304" pitchFamily="18" charset="0"/>
                          <a:cs typeface="Times New Roman" panose="02020603050405020304" pitchFamily="18" charset="0"/>
                        </a:rPr>
                        <a:t>ạt</a:t>
                      </a:r>
                      <a:r>
                        <a:rPr lang="vi-VN" sz="2800" b="1">
                          <a:effectLst/>
                          <a:latin typeface="Times New Roman" panose="02020603050405020304" pitchFamily="18" charset="0"/>
                          <a:cs typeface="Times New Roman" panose="02020603050405020304" pitchFamily="18" charset="0"/>
                        </a:rPr>
                        <a:t> của con người tr</a:t>
                      </a:r>
                      <a:r>
                        <a:rPr lang="en-US" sz="2800" b="1">
                          <a:effectLst/>
                          <a:latin typeface="Times New Roman" panose="02020603050405020304" pitchFamily="18" charset="0"/>
                          <a:cs typeface="Times New Roman" panose="02020603050405020304" pitchFamily="18" charset="0"/>
                        </a:rPr>
                        <a:t>ê</a:t>
                      </a:r>
                      <a:r>
                        <a:rPr lang="vi-VN" sz="2800" b="1">
                          <a:effectLst/>
                          <a:latin typeface="Times New Roman" panose="02020603050405020304" pitchFamily="18" charset="0"/>
                          <a:cs typeface="Times New Roman" panose="02020603050405020304" pitchFamily="18" charset="0"/>
                        </a:rPr>
                        <a:t>n đ</a:t>
                      </a:r>
                      <a:r>
                        <a:rPr lang="en-US" sz="2800" b="1">
                          <a:effectLst/>
                          <a:latin typeface="Times New Roman" panose="02020603050405020304" pitchFamily="18" charset="0"/>
                          <a:cs typeface="Times New Roman" panose="02020603050405020304" pitchFamily="18" charset="0"/>
                        </a:rPr>
                        <a:t>ả</a:t>
                      </a:r>
                      <a:r>
                        <a:rPr lang="vi-VN" sz="2800" b="1">
                          <a:effectLst/>
                          <a:latin typeface="Times New Roman" panose="02020603050405020304" pitchFamily="18" charset="0"/>
                          <a:cs typeface="Times New Roman" panose="02020603050405020304" pitchFamily="18" charset="0"/>
                        </a:rPr>
                        <a:t>o.</a:t>
                      </a:r>
                      <a:endParaRPr lang="vi-VN" sz="280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84" marR="48384" marT="0" marB="0"/>
                </a:tc>
                <a:tc>
                  <a:txBody>
                    <a:bodyPr/>
                    <a:lstStyle/>
                    <a:p>
                      <a:pPr marL="0" indent="0" algn="just">
                        <a:lnSpc>
                          <a:spcPct val="107000"/>
                        </a:lnSpc>
                        <a:spcAft>
                          <a:spcPts val="800"/>
                        </a:spcAft>
                        <a:buFont typeface="Arial" panose="020B0604020202020204" pitchFamily="34" charset="0"/>
                        <a:buNone/>
                      </a:pPr>
                      <a:r>
                        <a:rPr lang="en-US" sz="2800">
                          <a:effectLst/>
                        </a:rPr>
                        <a:t>- Mái chùa cong veo chiều cổ tích</a:t>
                      </a:r>
                    </a:p>
                    <a:p>
                      <a:pPr marL="0" indent="0" algn="just">
                        <a:lnSpc>
                          <a:spcPct val="107000"/>
                        </a:lnSpc>
                        <a:spcAft>
                          <a:spcPts val="800"/>
                        </a:spcAft>
                        <a:buFont typeface="Arial" panose="020B0604020202020204" pitchFamily="34" charset="0"/>
                        <a:buNone/>
                      </a:pPr>
                      <a:r>
                        <a:rPr lang="en-US" sz="2800">
                          <a:effectLst/>
                        </a:rPr>
                        <a:t>- Tiếng cầu kinh bịn rịn níu hồn tôi</a:t>
                      </a:r>
                    </a:p>
                    <a:p>
                      <a:pPr marL="0" indent="0" algn="just">
                        <a:lnSpc>
                          <a:spcPct val="107000"/>
                        </a:lnSpc>
                        <a:spcAft>
                          <a:spcPts val="800"/>
                        </a:spcAft>
                        <a:buFont typeface="Arial" panose="020B0604020202020204" pitchFamily="34" charset="0"/>
                        <a:buNone/>
                      </a:pPr>
                      <a:r>
                        <a:rPr lang="en-US" sz="2800">
                          <a:effectLst/>
                        </a:rPr>
                        <a:t>- Khát từng giọt mưa mùa khô trên đảo</a:t>
                      </a:r>
                    </a:p>
                    <a:p>
                      <a:pPr marL="0" indent="0" algn="just">
                        <a:lnSpc>
                          <a:spcPct val="107000"/>
                        </a:lnSpc>
                        <a:spcAft>
                          <a:spcPts val="800"/>
                        </a:spcAft>
                        <a:buFont typeface="Arial" panose="020B0604020202020204" pitchFamily="34" charset="0"/>
                        <a:buNone/>
                      </a:pPr>
                      <a:r>
                        <a:rPr lang="en-US" sz="2800">
                          <a:effectLst/>
                        </a:rPr>
                        <a:t>- Anh lính trẻ đứng canh chim làm tổ</a:t>
                      </a:r>
                    </a:p>
                    <a:p>
                      <a:pPr marL="0" indent="0" algn="just">
                        <a:lnSpc>
                          <a:spcPct val="107000"/>
                        </a:lnSpc>
                        <a:spcAft>
                          <a:spcPts val="800"/>
                        </a:spcAft>
                        <a:buFont typeface="Arial" panose="020B0604020202020204" pitchFamily="34" charset="0"/>
                        <a:buNone/>
                      </a:pPr>
                      <a:r>
                        <a:rPr lang="en-US" sz="2800">
                          <a:effectLst/>
                        </a:rPr>
                        <a:t>- Chim và người xây cột mốc tiền tiêu</a:t>
                      </a:r>
                      <a:endPar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384" marR="48384" marT="0" marB="0"/>
                </a:tc>
                <a:extLst>
                  <a:ext uri="{0D108BD9-81ED-4DB2-BD59-A6C34878D82A}">
                    <a16:rowId xmlns:a16="http://schemas.microsoft.com/office/drawing/2014/main" val="13705904"/>
                  </a:ext>
                </a:extLst>
              </a:tr>
            </a:tbl>
          </a:graphicData>
        </a:graphic>
      </p:graphicFrame>
    </p:spTree>
    <p:extLst>
      <p:ext uri="{BB962C8B-B14F-4D97-AF65-F5344CB8AC3E}">
        <p14:creationId xmlns:p14="http://schemas.microsoft.com/office/powerpoint/2010/main" val="7274194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41">
            <a:extLst>
              <a:ext uri="{FF2B5EF4-FFF2-40B4-BE49-F238E27FC236}">
                <a16:creationId xmlns:a16="http://schemas.microsoft.com/office/drawing/2014/main" id="{56100E42-1B9F-4C8D-B484-B237526F1280}"/>
              </a:ext>
            </a:extLst>
          </p:cNvPr>
          <p:cNvSpPr txBox="1"/>
          <p:nvPr/>
        </p:nvSpPr>
        <p:spPr>
          <a:xfrm>
            <a:off x="1361913" y="29058"/>
            <a:ext cx="9134232" cy="830868"/>
          </a:xfrm>
          <a:prstGeom prst="rect">
            <a:avLst/>
          </a:prstGeom>
          <a:noFill/>
        </p:spPr>
        <p:txBody>
          <a:bodyPr vert="horz" wrap="square" rtlCol="0">
            <a:spAutoFit/>
          </a:bodyPr>
          <a:lstStyle/>
          <a:p>
            <a:pPr defTabSz="914217"/>
            <a:r>
              <a:rPr lang="en-US" altLang="zh-CN" sz="47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Nhiệm vụ 3: Hoàn thành PHT sau:</a:t>
            </a:r>
            <a:endParaRPr lang="en-US" altLang="zh-CN" sz="47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4" name="Bảng 3">
            <a:extLst>
              <a:ext uri="{FF2B5EF4-FFF2-40B4-BE49-F238E27FC236}">
                <a16:creationId xmlns:a16="http://schemas.microsoft.com/office/drawing/2014/main" id="{CB29FE59-26B1-A3D6-2EEB-435B4B8F1BB2}"/>
              </a:ext>
            </a:extLst>
          </p:cNvPr>
          <p:cNvGraphicFramePr>
            <a:graphicFrameLocks noGrp="1"/>
          </p:cNvGraphicFramePr>
          <p:nvPr>
            <p:extLst>
              <p:ext uri="{D42A27DB-BD31-4B8C-83A1-F6EECF244321}">
                <p14:modId xmlns:p14="http://schemas.microsoft.com/office/powerpoint/2010/main" val="4242401318"/>
              </p:ext>
            </p:extLst>
          </p:nvPr>
        </p:nvGraphicFramePr>
        <p:xfrm>
          <a:off x="342088" y="1364334"/>
          <a:ext cx="11507823" cy="4213860"/>
        </p:xfrm>
        <a:graphic>
          <a:graphicData uri="http://schemas.openxmlformats.org/drawingml/2006/table">
            <a:tbl>
              <a:tblPr firstRow="1" firstCol="1" bandRow="1">
                <a:tableStyleId>{5940675A-B579-460E-94D1-54222C63F5DA}</a:tableStyleId>
              </a:tblPr>
              <a:tblGrid>
                <a:gridCol w="1019784">
                  <a:extLst>
                    <a:ext uri="{9D8B030D-6E8A-4147-A177-3AD203B41FA5}">
                      <a16:colId xmlns:a16="http://schemas.microsoft.com/office/drawing/2014/main" val="2401782525"/>
                    </a:ext>
                  </a:extLst>
                </a:gridCol>
                <a:gridCol w="2889115">
                  <a:extLst>
                    <a:ext uri="{9D8B030D-6E8A-4147-A177-3AD203B41FA5}">
                      <a16:colId xmlns:a16="http://schemas.microsoft.com/office/drawing/2014/main" val="1911992849"/>
                    </a:ext>
                  </a:extLst>
                </a:gridCol>
                <a:gridCol w="7598924">
                  <a:extLst>
                    <a:ext uri="{9D8B030D-6E8A-4147-A177-3AD203B41FA5}">
                      <a16:colId xmlns:a16="http://schemas.microsoft.com/office/drawing/2014/main" val="3240978801"/>
                    </a:ext>
                  </a:extLst>
                </a:gridCol>
              </a:tblGrid>
              <a:tr h="363865">
                <a:tc>
                  <a:txBody>
                    <a:bodyPr/>
                    <a:lstStyle/>
                    <a:p>
                      <a:pPr indent="127000" algn="ctr">
                        <a:lnSpc>
                          <a:spcPct val="150000"/>
                        </a:lnSpc>
                        <a:spcAft>
                          <a:spcPts val="200"/>
                        </a:spcAft>
                        <a:tabLst>
                          <a:tab pos="131445" algn="l"/>
                        </a:tabLst>
                      </a:pPr>
                      <a:r>
                        <a:rPr lang="en-US" sz="3200" b="1">
                          <a:effectLst/>
                          <a:latin typeface="Times New Roman" panose="02020603050405020304" pitchFamily="18" charset="0"/>
                          <a:cs typeface="Times New Roman" panose="02020603050405020304" pitchFamily="18" charset="0"/>
                        </a:rPr>
                        <a:t>STT</a:t>
                      </a:r>
                      <a:endParaRPr lang="vi-VN" sz="320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84" marR="48384" marT="0" marB="0"/>
                </a:tc>
                <a:tc gridSpan="2">
                  <a:txBody>
                    <a:bodyPr/>
                    <a:lstStyle/>
                    <a:p>
                      <a:pPr marL="20955" indent="127000" algn="ctr">
                        <a:lnSpc>
                          <a:spcPct val="150000"/>
                        </a:lnSpc>
                        <a:spcAft>
                          <a:spcPts val="200"/>
                        </a:spcAft>
                      </a:pPr>
                      <a:r>
                        <a:rPr lang="vi-VN" sz="3200" b="1">
                          <a:effectLst/>
                          <a:latin typeface="Times New Roman" panose="02020603050405020304" pitchFamily="18" charset="0"/>
                          <a:cs typeface="Times New Roman" panose="02020603050405020304" pitchFamily="18" charset="0"/>
                        </a:rPr>
                        <a:t>Liệt k</a:t>
                      </a:r>
                      <a:r>
                        <a:rPr lang="en-US" sz="3200" b="1">
                          <a:effectLst/>
                          <a:latin typeface="Times New Roman" panose="02020603050405020304" pitchFamily="18" charset="0"/>
                          <a:cs typeface="Times New Roman" panose="02020603050405020304" pitchFamily="18" charset="0"/>
                        </a:rPr>
                        <a:t>ê</a:t>
                      </a:r>
                      <a:r>
                        <a:rPr lang="vi-VN" sz="3200" b="1">
                          <a:effectLst/>
                          <a:latin typeface="Times New Roman" panose="02020603050405020304" pitchFamily="18" charset="0"/>
                          <a:cs typeface="Times New Roman" panose="02020603050405020304" pitchFamily="18" charset="0"/>
                        </a:rPr>
                        <a:t> hình ảnh gợi t</a:t>
                      </a:r>
                      <a:r>
                        <a:rPr lang="en-US" sz="3200" b="1">
                          <a:effectLst/>
                          <a:latin typeface="Times New Roman" panose="02020603050405020304" pitchFamily="18" charset="0"/>
                          <a:cs typeface="Times New Roman" panose="02020603050405020304" pitchFamily="18" charset="0"/>
                        </a:rPr>
                        <a:t>ả</a:t>
                      </a:r>
                      <a:r>
                        <a:rPr lang="vi-VN" sz="3200" b="1">
                          <a:effectLst/>
                          <a:latin typeface="Times New Roman" panose="02020603050405020304" pitchFamily="18" charset="0"/>
                          <a:cs typeface="Times New Roman" panose="02020603050405020304" pitchFamily="18" charset="0"/>
                        </a:rPr>
                        <a:t> đ</a:t>
                      </a:r>
                      <a:r>
                        <a:rPr lang="en-US" sz="3200" b="1">
                          <a:effectLst/>
                          <a:latin typeface="Times New Roman" panose="02020603050405020304" pitchFamily="18" charset="0"/>
                          <a:cs typeface="Times New Roman" panose="02020603050405020304" pitchFamily="18" charset="0"/>
                        </a:rPr>
                        <a:t>ảo</a:t>
                      </a:r>
                      <a:r>
                        <a:rPr lang="vi-VN" sz="3200" b="1">
                          <a:effectLst/>
                          <a:latin typeface="Times New Roman" panose="02020603050405020304" pitchFamily="18" charset="0"/>
                          <a:cs typeface="Times New Roman" panose="02020603050405020304" pitchFamily="18" charset="0"/>
                        </a:rPr>
                        <a:t> Sơn Ca theo hai nhóm</a:t>
                      </a:r>
                      <a:endParaRPr lang="vi-VN" sz="320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84" marR="48384" marT="0" marB="0"/>
                </a:tc>
                <a:tc hMerge="1">
                  <a:txBody>
                    <a:bodyPr/>
                    <a:lstStyle/>
                    <a:p>
                      <a:endParaRPr lang="vi-VN"/>
                    </a:p>
                  </a:txBody>
                  <a:tcPr/>
                </a:tc>
                <a:extLst>
                  <a:ext uri="{0D108BD9-81ED-4DB2-BD59-A6C34878D82A}">
                    <a16:rowId xmlns:a16="http://schemas.microsoft.com/office/drawing/2014/main" val="317272533"/>
                  </a:ext>
                </a:extLst>
              </a:tr>
              <a:tr h="489094">
                <a:tc>
                  <a:txBody>
                    <a:bodyPr/>
                    <a:lstStyle/>
                    <a:p>
                      <a:pPr indent="127000" algn="ctr">
                        <a:lnSpc>
                          <a:spcPct val="150000"/>
                        </a:lnSpc>
                        <a:spcAft>
                          <a:spcPts val="200"/>
                        </a:spcAft>
                        <a:tabLst>
                          <a:tab pos="229870" algn="l"/>
                        </a:tabLst>
                      </a:pPr>
                      <a:r>
                        <a:rPr lang="en-US" sz="3200" b="1">
                          <a:effectLst/>
                          <a:latin typeface="Times New Roman" panose="02020603050405020304" pitchFamily="18" charset="0"/>
                          <a:cs typeface="Times New Roman" panose="02020603050405020304" pitchFamily="18" charset="0"/>
                        </a:rPr>
                        <a:t>3</a:t>
                      </a:r>
                      <a:endParaRPr lang="vi-VN" sz="320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84" marR="48384" marT="0" marB="0"/>
                </a:tc>
                <a:tc>
                  <a:txBody>
                    <a:bodyPr/>
                    <a:lstStyle/>
                    <a:p>
                      <a:pPr indent="127000">
                        <a:lnSpc>
                          <a:spcPct val="150000"/>
                        </a:lnSpc>
                        <a:spcAft>
                          <a:spcPts val="200"/>
                        </a:spcAft>
                        <a:tabLst>
                          <a:tab pos="229870" algn="l"/>
                        </a:tabLst>
                      </a:pPr>
                      <a:r>
                        <a:rPr lang="en-US" sz="3200" b="1">
                          <a:effectLst/>
                          <a:latin typeface="Times New Roman" panose="02020603050405020304" pitchFamily="18" charset="0"/>
                          <a:cs typeface="Times New Roman" panose="02020603050405020304" pitchFamily="18" charset="0"/>
                        </a:rPr>
                        <a:t>Tác giả thể hiện tình cảm, cảm xúc gì qua những hình ảnh trên</a:t>
                      </a:r>
                      <a:endParaRPr lang="vi-VN" sz="3200" b="1">
                        <a:solidFill>
                          <a:srgbClr val="5B5B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84" marR="48384" marT="0" marB="0"/>
                </a:tc>
                <a:tc>
                  <a:txBody>
                    <a:bodyPr/>
                    <a:lstStyle/>
                    <a:p>
                      <a:pPr marL="0" indent="0" algn="just">
                        <a:lnSpc>
                          <a:spcPct val="107000"/>
                        </a:lnSpc>
                        <a:spcAft>
                          <a:spcPts val="800"/>
                        </a:spcAft>
                        <a:buFont typeface="Arial" panose="020B0604020202020204" pitchFamily="34" charset="0"/>
                        <a:buNone/>
                      </a:pPr>
                      <a:endParaRPr lang="en-US" sz="3200">
                        <a:effectLst/>
                      </a:endParaRPr>
                    </a:p>
                    <a:p>
                      <a:pPr marL="0" indent="0" algn="just">
                        <a:lnSpc>
                          <a:spcPct val="107000"/>
                        </a:lnSpc>
                        <a:spcAft>
                          <a:spcPts val="800"/>
                        </a:spcAft>
                        <a:buFont typeface="Arial" panose="020B0604020202020204" pitchFamily="34" charset="0"/>
                        <a:buNone/>
                      </a:pPr>
                      <a:endParaRPr lang="en-US" sz="3200">
                        <a:effectLst/>
                      </a:endParaRPr>
                    </a:p>
                    <a:p>
                      <a:pPr marL="0" indent="0" algn="just">
                        <a:lnSpc>
                          <a:spcPct val="107000"/>
                        </a:lnSpc>
                        <a:spcAft>
                          <a:spcPts val="800"/>
                        </a:spcAft>
                        <a:buFont typeface="Arial" panose="020B0604020202020204" pitchFamily="34" charset="0"/>
                        <a:buNone/>
                      </a:pPr>
                      <a:r>
                        <a:rPr lang="en-US" sz="3200">
                          <a:effectLst/>
                        </a:rPr>
                        <a:t>Tình cảm, cảm xúc của tác giả: tình yêu thiên nhiên, con người, rộng hơn là tình yêu đất nước</a:t>
                      </a:r>
                      <a:endParaRPr lang="vi-VN" sz="3200">
                        <a:effectLst/>
                      </a:endParaRPr>
                    </a:p>
                    <a:p>
                      <a:pPr marL="0" indent="0" algn="just">
                        <a:lnSpc>
                          <a:spcPct val="107000"/>
                        </a:lnSpc>
                        <a:spcAft>
                          <a:spcPts val="800"/>
                        </a:spcAft>
                        <a:buFont typeface="Arial" panose="020B0604020202020204" pitchFamily="34" charset="0"/>
                        <a:buNone/>
                      </a:pPr>
                      <a:r>
                        <a:rPr lang="vi-VN" sz="3200">
                          <a:effectLst/>
                        </a:rPr>
                        <a:t> </a:t>
                      </a:r>
                      <a:endPar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384" marR="48384" marT="0" marB="0"/>
                </a:tc>
                <a:extLst>
                  <a:ext uri="{0D108BD9-81ED-4DB2-BD59-A6C34878D82A}">
                    <a16:rowId xmlns:a16="http://schemas.microsoft.com/office/drawing/2014/main" val="1318785459"/>
                  </a:ext>
                </a:extLst>
              </a:tr>
            </a:tbl>
          </a:graphicData>
        </a:graphic>
      </p:graphicFrame>
    </p:spTree>
    <p:extLst>
      <p:ext uri="{BB962C8B-B14F-4D97-AF65-F5344CB8AC3E}">
        <p14:creationId xmlns:p14="http://schemas.microsoft.com/office/powerpoint/2010/main" val="146153669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3C20B7-7339-EAF7-4913-E0B5B7E51331}"/>
              </a:ext>
            </a:extLst>
          </p:cNvPr>
          <p:cNvPicPr>
            <a:picLocks noChangeAspect="1"/>
          </p:cNvPicPr>
          <p:nvPr/>
        </p:nvPicPr>
        <p:blipFill>
          <a:blip r:embed="rId2"/>
          <a:stretch>
            <a:fillRect/>
          </a:stretch>
        </p:blipFill>
        <p:spPr>
          <a:xfrm>
            <a:off x="0" y="0"/>
            <a:ext cx="12192528" cy="6858000"/>
          </a:xfrm>
          <a:prstGeom prst="rect">
            <a:avLst/>
          </a:prstGeom>
        </p:spPr>
      </p:pic>
      <p:pic>
        <p:nvPicPr>
          <p:cNvPr id="5" name="Picture 4">
            <a:extLst>
              <a:ext uri="{FF2B5EF4-FFF2-40B4-BE49-F238E27FC236}">
                <a16:creationId xmlns:a16="http://schemas.microsoft.com/office/drawing/2014/main" id="{81CA53BA-53FB-1CDB-8C8A-DD9CFBCAE9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1111">
                        <a14:foregroundMark x1="51389" y1="21944" x2="51389" y2="21944"/>
                        <a14:foregroundMark x1="35556" y1="15556" x2="35556" y2="15556"/>
                        <a14:foregroundMark x1="20000" y1="21111" x2="20000" y2="21111"/>
                        <a14:foregroundMark x1="15000" y1="37500" x2="15000" y2="37500"/>
                        <a14:foregroundMark x1="21389" y1="51111" x2="21389" y2="51111"/>
                        <a14:foregroundMark x1="91111" y1="65278" x2="91111" y2="65278"/>
                        <a14:foregroundMark x1="28333" y1="69444" x2="28333" y2="69444"/>
                      </a14:backgroundRemoval>
                    </a14:imgEffect>
                  </a14:imgLayer>
                </a14:imgProps>
              </a:ext>
            </a:extLst>
          </a:blip>
          <a:stretch>
            <a:fillRect/>
          </a:stretch>
        </p:blipFill>
        <p:spPr>
          <a:xfrm>
            <a:off x="9667014" y="0"/>
            <a:ext cx="2524986" cy="1782933"/>
          </a:xfrm>
          <a:prstGeom prst="rect">
            <a:avLst/>
          </a:prstGeom>
        </p:spPr>
      </p:pic>
      <p:sp>
        <p:nvSpPr>
          <p:cNvPr id="7" name="TextBox 6">
            <a:extLst>
              <a:ext uri="{FF2B5EF4-FFF2-40B4-BE49-F238E27FC236}">
                <a16:creationId xmlns:a16="http://schemas.microsoft.com/office/drawing/2014/main" id="{0FA604F2-CFBD-98D7-1430-2976801570FA}"/>
              </a:ext>
            </a:extLst>
          </p:cNvPr>
          <p:cNvSpPr txBox="1"/>
          <p:nvPr/>
        </p:nvSpPr>
        <p:spPr>
          <a:xfrm>
            <a:off x="690664" y="2369421"/>
            <a:ext cx="11138169" cy="2585323"/>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pPr lvl="0" algn="just">
              <a:defRPr/>
            </a:pPr>
            <a:r>
              <a:rPr lang="en-US" sz="5400" i="1">
                <a:solidFill>
                  <a:srgbClr val="002060"/>
                </a:solidFill>
              </a:rPr>
              <a:t>Chủ đề của bài thơ: sự cảm phục sức sống mãnh liệt của thiên nhiên, con người trên đảo.</a:t>
            </a:r>
            <a:endParaRPr lang="en-US" sz="9600" b="1" i="1" dirty="0">
              <a:solidFill>
                <a:srgbClr val="002060"/>
              </a:solidFill>
              <a:latin typeface="Times New Roman" panose="02020603050405020304" pitchFamily="18" charset="0"/>
              <a:cs typeface="Times New Roman" panose="02020603050405020304" pitchFamily="18" charset="0"/>
            </a:endParaRPr>
          </a:p>
        </p:txBody>
      </p:sp>
      <p:sp>
        <p:nvSpPr>
          <p:cNvPr id="2" name="文本框 41">
            <a:extLst>
              <a:ext uri="{FF2B5EF4-FFF2-40B4-BE49-F238E27FC236}">
                <a16:creationId xmlns:a16="http://schemas.microsoft.com/office/drawing/2014/main" id="{0AB20B5F-53C4-EE83-8450-0042AD63AC80}"/>
              </a:ext>
            </a:extLst>
          </p:cNvPr>
          <p:cNvSpPr txBox="1"/>
          <p:nvPr/>
        </p:nvSpPr>
        <p:spPr>
          <a:xfrm>
            <a:off x="1332730" y="393773"/>
            <a:ext cx="9134232" cy="1323439"/>
          </a:xfrm>
          <a:prstGeom prst="rect">
            <a:avLst/>
          </a:prstGeom>
          <a:noFill/>
        </p:spPr>
        <p:txBody>
          <a:bodyPr vert="horz" wrap="square" rtlCol="0">
            <a:spAutoFit/>
          </a:bodyPr>
          <a:lstStyle/>
          <a:p>
            <a:pPr algn="ctr" defTabSz="914217"/>
            <a:r>
              <a:rPr lang="en-US" altLang="zh-CN" sz="4000" b="1" i="1">
                <a:ln w="12700">
                  <a:noFill/>
                </a:ln>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Nhiệm vụ 4: </a:t>
            </a:r>
            <a:r>
              <a:rPr lang="en-US" altLang="zh-CN" sz="4000" b="1" i="1">
                <a:solidFill>
                  <a:schemeClr val="accent6">
                    <a:lumMod val="75000"/>
                  </a:schemeClr>
                </a:solidFill>
                <a:latin typeface="Times New Roman" panose="02020603050405020304" pitchFamily="18" charset="0"/>
                <a:cs typeface="Times New Roman" panose="02020603050405020304" pitchFamily="18" charset="0"/>
              </a:rPr>
              <a:t>L</a:t>
            </a:r>
            <a:r>
              <a:rPr lang="en-US" sz="4000" b="1" i="1">
                <a:solidFill>
                  <a:schemeClr val="accent6">
                    <a:lumMod val="75000"/>
                  </a:schemeClr>
                </a:solidFill>
                <a:latin typeface="Times New Roman" panose="02020603050405020304" pitchFamily="18" charset="0"/>
                <a:cs typeface="Times New Roman" panose="02020603050405020304" pitchFamily="18" charset="0"/>
              </a:rPr>
              <a:t>àm việc cặp đôi (3’): </a:t>
            </a:r>
          </a:p>
          <a:p>
            <a:pPr algn="ctr" defTabSz="914217"/>
            <a:r>
              <a:rPr lang="en-US" sz="4000" b="1" i="1">
                <a:solidFill>
                  <a:schemeClr val="accent6">
                    <a:lumMod val="75000"/>
                  </a:schemeClr>
                </a:solidFill>
                <a:latin typeface="Times New Roman" panose="02020603050405020304" pitchFamily="18" charset="0"/>
                <a:cs typeface="Times New Roman" panose="02020603050405020304" pitchFamily="18" charset="0"/>
              </a:rPr>
              <a:t>Nêu chủ đề của bài thơ.</a:t>
            </a:r>
            <a:endParaRPr lang="en-US" altLang="zh-CN" sz="4000" b="1" i="1" dirty="0">
              <a:ln w="12700">
                <a:noFill/>
              </a:ln>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5892182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17</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pic>
        <p:nvPicPr>
          <p:cNvPr id="5" name="图片 68">
            <a:extLst>
              <a:ext uri="{FF2B5EF4-FFF2-40B4-BE49-F238E27FC236}">
                <a16:creationId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13150" y="1170437"/>
            <a:ext cx="3167669" cy="5150808"/>
          </a:xfrm>
          <a:prstGeom prst="rect">
            <a:avLst/>
          </a:prstGeom>
        </p:spPr>
      </p:pic>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3480819" y="844062"/>
            <a:ext cx="8620389" cy="1754070"/>
          </a:xfrm>
          <a:prstGeom prst="rect">
            <a:avLst/>
          </a:prstGeom>
          <a:noFill/>
        </p:spPr>
        <p:txBody>
          <a:bodyPr vert="horz" wrap="square" rtlCol="0">
            <a:spAutoFit/>
          </a:bodyPr>
          <a:lstStyle/>
          <a:p>
            <a:pPr defTabSz="914217"/>
            <a:endParaRPr lang="en-US" altLang="zh-CN"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217"/>
            <a:r>
              <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III. Luyện tập</a:t>
            </a:r>
            <a:endParaRPr lang="zh-CN" altLang="en-US"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907570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C50767-F835-0D2E-EF74-BED1D94D3246}"/>
              </a:ext>
            </a:extLst>
          </p:cNvPr>
          <p:cNvPicPr>
            <a:picLocks noChangeAspect="1"/>
          </p:cNvPicPr>
          <p:nvPr/>
        </p:nvPicPr>
        <p:blipFill>
          <a:blip r:embed="rId2"/>
          <a:stretch>
            <a:fillRect/>
          </a:stretch>
        </p:blipFill>
        <p:spPr>
          <a:xfrm>
            <a:off x="0" y="1673"/>
            <a:ext cx="12192000" cy="6854653"/>
          </a:xfrm>
          <a:prstGeom prst="rect">
            <a:avLst/>
          </a:prstGeom>
        </p:spPr>
      </p:pic>
      <p:sp>
        <p:nvSpPr>
          <p:cNvPr id="9" name="TextBox 8">
            <a:extLst>
              <a:ext uri="{FF2B5EF4-FFF2-40B4-BE49-F238E27FC236}">
                <a16:creationId xmlns:a16="http://schemas.microsoft.com/office/drawing/2014/main" id="{356B6AEC-AEC6-BE65-C3C1-C5EDB02D94B3}"/>
              </a:ext>
            </a:extLst>
          </p:cNvPr>
          <p:cNvSpPr txBox="1">
            <a:spLocks noChangeArrowheads="1"/>
          </p:cNvSpPr>
          <p:nvPr/>
        </p:nvSpPr>
        <p:spPr bwMode="auto">
          <a:xfrm>
            <a:off x="2657373" y="366821"/>
            <a:ext cx="6877254" cy="234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spcAft>
                <a:spcPts val="800"/>
              </a:spcAft>
            </a:pPr>
            <a:r>
              <a:rPr lang="en-US" sz="3600" b="1" i="1">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So sánh sự giống và khác nhau giữa hình thức và nội dung của bài thơ với hai văn bản </a:t>
            </a:r>
            <a:r>
              <a:rPr lang="en-US" sz="3600" b="1" i="1">
                <a:solidFill>
                  <a:srgbClr val="7030A0"/>
                </a:solidFill>
                <a:effectLst/>
                <a:latin typeface="TimesNewRomanPS-ItalicMT"/>
                <a:ea typeface="Calibri" panose="020F0502020204030204" pitchFamily="34" charset="0"/>
                <a:cs typeface="Times New Roman" panose="02020603050405020304" pitchFamily="18" charset="0"/>
              </a:rPr>
              <a:t>Bồng chanh đỏ, Bố của Xi-mông.</a:t>
            </a:r>
            <a:endParaRPr lang="vi-VN" sz="3600" b="1" i="1">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picture containing green&#10;&#10;Description automatically generated">
            <a:extLst>
              <a:ext uri="{FF2B5EF4-FFF2-40B4-BE49-F238E27FC236}">
                <a16:creationId xmlns:a16="http://schemas.microsoft.com/office/drawing/2014/main" id="{96FA8298-4854-2CAB-6ADD-F66A35A16014}"/>
              </a:ext>
            </a:extLst>
          </p:cNvPr>
          <p:cNvPicPr>
            <a:picLocks noChangeAspect="1"/>
          </p:cNvPicPr>
          <p:nvPr/>
        </p:nvPicPr>
        <p:blipFill>
          <a:blip r:embed="rId3"/>
          <a:stretch>
            <a:fillRect/>
          </a:stretch>
        </p:blipFill>
        <p:spPr>
          <a:xfrm>
            <a:off x="190527" y="153827"/>
            <a:ext cx="1205753" cy="1131524"/>
          </a:xfrm>
          <a:prstGeom prst="rect">
            <a:avLst/>
          </a:prstGeom>
        </p:spPr>
      </p:pic>
      <p:sp>
        <p:nvSpPr>
          <p:cNvPr id="5" name="Google Shape;1486;p46">
            <a:extLst>
              <a:ext uri="{FF2B5EF4-FFF2-40B4-BE49-F238E27FC236}">
                <a16:creationId xmlns:a16="http://schemas.microsoft.com/office/drawing/2014/main" id="{CD029CC7-96BA-B46D-CB2D-15264EE4B463}"/>
              </a:ext>
            </a:extLst>
          </p:cNvPr>
          <p:cNvSpPr/>
          <p:nvPr/>
        </p:nvSpPr>
        <p:spPr>
          <a:xfrm flipH="1">
            <a:off x="1646687" y="2775538"/>
            <a:ext cx="9326112" cy="3615534"/>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solidFill>
          <a:ln w="12700" cmpd="sng">
            <a:solidFill>
              <a:srgbClr val="682F2D"/>
            </a:solidFill>
            <a:prstDash val="dash"/>
          </a:ln>
        </p:spPr>
        <p:txBody>
          <a:bodyPr spcFirstLastPara="1" wrap="square" lIns="91425" tIns="91425" rIns="91425" bIns="91425" anchor="ctr" anchorCtr="0">
            <a:noAutofit/>
          </a:bodyPr>
          <a:lstStyle/>
          <a:p>
            <a:pPr>
              <a:defRPr/>
            </a:pPr>
            <a:endParaRPr kern="0">
              <a:solidFill>
                <a:srgbClr val="000000"/>
              </a:solidFill>
              <a:latin typeface="Arial"/>
              <a:ea typeface="微软雅黑"/>
            </a:endParaRPr>
          </a:p>
        </p:txBody>
      </p:sp>
      <p:sp>
        <p:nvSpPr>
          <p:cNvPr id="6" name="TextBox 5">
            <a:extLst>
              <a:ext uri="{FF2B5EF4-FFF2-40B4-BE49-F238E27FC236}">
                <a16:creationId xmlns:a16="http://schemas.microsoft.com/office/drawing/2014/main" id="{A16E7210-59FC-44E0-DE8C-D0BCDEF20160}"/>
              </a:ext>
            </a:extLst>
          </p:cNvPr>
          <p:cNvSpPr txBox="1"/>
          <p:nvPr/>
        </p:nvSpPr>
        <p:spPr>
          <a:xfrm>
            <a:off x="2096812" y="3238973"/>
            <a:ext cx="7910032" cy="1384995"/>
          </a:xfrm>
          <a:prstGeom prst="rect">
            <a:avLst/>
          </a:prstGeom>
          <a:noFill/>
        </p:spPr>
        <p:txBody>
          <a:bodyPr wrap="square">
            <a:spAutoFit/>
          </a:bodyPr>
          <a:lstStyle/>
          <a:p>
            <a:r>
              <a:rPr lang="en-US" sz="2800" b="1"/>
              <a:t>* Hình thức: </a:t>
            </a:r>
            <a:endParaRPr lang="vi-VN" sz="2800" b="1"/>
          </a:p>
          <a:p>
            <a:r>
              <a:rPr lang="en-US" sz="2800" b="1"/>
              <a:t>- Bồng chanh đỏ, Bố của Xi-mông: truyện.</a:t>
            </a:r>
            <a:endParaRPr lang="vi-VN" sz="2800" b="1"/>
          </a:p>
          <a:p>
            <a:r>
              <a:rPr lang="en-US" sz="2800" b="1"/>
              <a:t>- Đảo Sơn Ca: thơ.</a:t>
            </a:r>
            <a:endParaRPr lang="vi-VN" sz="2800" b="1"/>
          </a:p>
        </p:txBody>
      </p:sp>
    </p:spTree>
    <p:extLst>
      <p:ext uri="{BB962C8B-B14F-4D97-AF65-F5344CB8AC3E}">
        <p14:creationId xmlns:p14="http://schemas.microsoft.com/office/powerpoint/2010/main" val="1560298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1"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C50767-F835-0D2E-EF74-BED1D94D3246}"/>
              </a:ext>
            </a:extLst>
          </p:cNvPr>
          <p:cNvPicPr>
            <a:picLocks noChangeAspect="1"/>
          </p:cNvPicPr>
          <p:nvPr/>
        </p:nvPicPr>
        <p:blipFill>
          <a:blip r:embed="rId2"/>
          <a:stretch>
            <a:fillRect/>
          </a:stretch>
        </p:blipFill>
        <p:spPr>
          <a:xfrm>
            <a:off x="0" y="1673"/>
            <a:ext cx="12192000" cy="6854653"/>
          </a:xfrm>
          <a:prstGeom prst="rect">
            <a:avLst/>
          </a:prstGeom>
        </p:spPr>
      </p:pic>
      <p:sp>
        <p:nvSpPr>
          <p:cNvPr id="9" name="TextBox 8">
            <a:extLst>
              <a:ext uri="{FF2B5EF4-FFF2-40B4-BE49-F238E27FC236}">
                <a16:creationId xmlns:a16="http://schemas.microsoft.com/office/drawing/2014/main" id="{356B6AEC-AEC6-BE65-C3C1-C5EDB02D94B3}"/>
              </a:ext>
            </a:extLst>
          </p:cNvPr>
          <p:cNvSpPr txBox="1">
            <a:spLocks noChangeArrowheads="1"/>
          </p:cNvSpPr>
          <p:nvPr/>
        </p:nvSpPr>
        <p:spPr bwMode="auto">
          <a:xfrm>
            <a:off x="2657373" y="366821"/>
            <a:ext cx="6877254" cy="234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spcAft>
                <a:spcPts val="800"/>
              </a:spcAft>
            </a:pPr>
            <a:r>
              <a:rPr lang="en-US" sz="3600" b="1" i="1">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So sánh sự giống và khác nhau giữa hình thức và nội dung của bài thơ với hai văn bản </a:t>
            </a:r>
            <a:r>
              <a:rPr lang="en-US" sz="3600" b="1" i="1">
                <a:solidFill>
                  <a:srgbClr val="7030A0"/>
                </a:solidFill>
                <a:effectLst/>
                <a:latin typeface="TimesNewRomanPS-ItalicMT"/>
                <a:ea typeface="Calibri" panose="020F0502020204030204" pitchFamily="34" charset="0"/>
                <a:cs typeface="Times New Roman" panose="02020603050405020304" pitchFamily="18" charset="0"/>
              </a:rPr>
              <a:t>Bồng chanh đỏ, Bố của Xi-mông.</a:t>
            </a:r>
            <a:endParaRPr lang="vi-VN" sz="3600" b="1" i="1">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picture containing green&#10;&#10;Description automatically generated">
            <a:extLst>
              <a:ext uri="{FF2B5EF4-FFF2-40B4-BE49-F238E27FC236}">
                <a16:creationId xmlns:a16="http://schemas.microsoft.com/office/drawing/2014/main" id="{96FA8298-4854-2CAB-6ADD-F66A35A16014}"/>
              </a:ext>
            </a:extLst>
          </p:cNvPr>
          <p:cNvPicPr>
            <a:picLocks noChangeAspect="1"/>
          </p:cNvPicPr>
          <p:nvPr/>
        </p:nvPicPr>
        <p:blipFill>
          <a:blip r:embed="rId3"/>
          <a:stretch>
            <a:fillRect/>
          </a:stretch>
        </p:blipFill>
        <p:spPr>
          <a:xfrm>
            <a:off x="190527" y="153827"/>
            <a:ext cx="1205753" cy="1131524"/>
          </a:xfrm>
          <a:prstGeom prst="rect">
            <a:avLst/>
          </a:prstGeom>
        </p:spPr>
      </p:pic>
      <p:sp>
        <p:nvSpPr>
          <p:cNvPr id="5" name="Google Shape;1486;p46">
            <a:extLst>
              <a:ext uri="{FF2B5EF4-FFF2-40B4-BE49-F238E27FC236}">
                <a16:creationId xmlns:a16="http://schemas.microsoft.com/office/drawing/2014/main" id="{CD029CC7-96BA-B46D-CB2D-15264EE4B463}"/>
              </a:ext>
            </a:extLst>
          </p:cNvPr>
          <p:cNvSpPr/>
          <p:nvPr/>
        </p:nvSpPr>
        <p:spPr>
          <a:xfrm flipH="1">
            <a:off x="1646687" y="2775538"/>
            <a:ext cx="9092648" cy="3644717"/>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solidFill>
          <a:ln w="12700" cmpd="sng">
            <a:solidFill>
              <a:srgbClr val="682F2D"/>
            </a:solidFill>
            <a:prstDash val="dash"/>
          </a:ln>
        </p:spPr>
        <p:txBody>
          <a:bodyPr spcFirstLastPara="1" wrap="square" lIns="91425" tIns="91425" rIns="91425" bIns="91425" anchor="ctr" anchorCtr="0">
            <a:noAutofit/>
          </a:bodyPr>
          <a:lstStyle/>
          <a:p>
            <a:pPr>
              <a:defRPr/>
            </a:pPr>
            <a:endParaRPr kern="0">
              <a:solidFill>
                <a:srgbClr val="000000"/>
              </a:solidFill>
              <a:latin typeface="Arial"/>
              <a:ea typeface="微软雅黑"/>
            </a:endParaRPr>
          </a:p>
        </p:txBody>
      </p:sp>
      <p:sp>
        <p:nvSpPr>
          <p:cNvPr id="6" name="TextBox 5">
            <a:extLst>
              <a:ext uri="{FF2B5EF4-FFF2-40B4-BE49-F238E27FC236}">
                <a16:creationId xmlns:a16="http://schemas.microsoft.com/office/drawing/2014/main" id="{A16E7210-59FC-44E0-DE8C-D0BCDEF20160}"/>
              </a:ext>
            </a:extLst>
          </p:cNvPr>
          <p:cNvSpPr txBox="1"/>
          <p:nvPr/>
        </p:nvSpPr>
        <p:spPr>
          <a:xfrm>
            <a:off x="2515101" y="3161147"/>
            <a:ext cx="7712017" cy="2554545"/>
          </a:xfrm>
          <a:prstGeom prst="rect">
            <a:avLst/>
          </a:prstGeom>
          <a:noFill/>
        </p:spPr>
        <p:txBody>
          <a:bodyPr wrap="square">
            <a:spAutoFit/>
          </a:bodyPr>
          <a:lstStyle/>
          <a:p>
            <a:r>
              <a:rPr lang="en-US" sz="3200" b="1" i="1"/>
              <a:t>* Nội dung:</a:t>
            </a:r>
            <a:endParaRPr lang="vi-VN" sz="3200" b="1" i="1"/>
          </a:p>
          <a:p>
            <a:r>
              <a:rPr lang="en-US" sz="3200" b="1" i="1"/>
              <a:t>- Giống: bộc lộ tư tưởng, tình cảm của tác giả về con người. </a:t>
            </a:r>
            <a:endParaRPr lang="vi-VN" sz="3200" b="1" i="1"/>
          </a:p>
          <a:p>
            <a:r>
              <a:rPr lang="en-US" sz="3200" b="1" i="1"/>
              <a:t>- Khác: thông qua nội dung cụ thể của từng TP. </a:t>
            </a:r>
            <a:endParaRPr lang="en-US" sz="32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7147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3239162" y="1213162"/>
            <a:ext cx="5713677" cy="2319916"/>
            <a:chOff x="3238500" y="1789966"/>
            <a:chExt cx="5715000" cy="2320453"/>
          </a:xfrm>
        </p:grpSpPr>
        <p:sp>
          <p:nvSpPr>
            <p:cNvPr id="13" name="文本框 283">
              <a:extLst>
                <a:ext uri="{FF2B5EF4-FFF2-40B4-BE49-F238E27FC236}">
                  <a16:creationId xmlns:a16="http://schemas.microsoft.com/office/drawing/2014/main" id="{192A6D67-F623-4427-AD7F-F91A32D1486D}"/>
                </a:ext>
              </a:extLst>
            </p:cNvPr>
            <p:cNvSpPr txBox="1"/>
            <p:nvPr/>
          </p:nvSpPr>
          <p:spPr>
            <a:xfrm>
              <a:off x="3255329" y="3002296"/>
              <a:ext cx="5241750" cy="1108123"/>
            </a:xfrm>
            <a:prstGeom prst="rect">
              <a:avLst/>
            </a:prstGeom>
            <a:noFill/>
          </p:spPr>
          <p:txBody>
            <a:bodyPr wrap="none" rtlCol="0">
              <a:spAutoFit/>
            </a:bodyPr>
            <a:lstStyle/>
            <a:p>
              <a:pPr algn="ctr" defTabSz="914217"/>
              <a:r>
                <a:rPr lang="en-US" altLang="zh-CN"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KHỞI ĐỘNG</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6027427" y="1789966"/>
              <a:ext cx="184774" cy="1108123"/>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80480406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3304075" y="1473220"/>
            <a:ext cx="5966506" cy="2337529"/>
            <a:chOff x="3127218" y="1789966"/>
            <a:chExt cx="5967887" cy="2338070"/>
          </a:xfrm>
        </p:grpSpPr>
        <p:sp>
          <p:nvSpPr>
            <p:cNvPr id="13" name="文本框 283">
              <a:extLst>
                <a:ext uri="{FF2B5EF4-FFF2-40B4-BE49-F238E27FC236}">
                  <a16:creationId xmlns:a16="http://schemas.microsoft.com/office/drawing/2014/main" id="{192A6D67-F623-4427-AD7F-F91A32D1486D}"/>
                </a:ext>
              </a:extLst>
            </p:cNvPr>
            <p:cNvSpPr txBox="1"/>
            <p:nvPr/>
          </p:nvSpPr>
          <p:spPr>
            <a:xfrm>
              <a:off x="3127218" y="3019913"/>
              <a:ext cx="5967887" cy="1108123"/>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6599"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HẸN GẶP LẠI!</a:t>
              </a:r>
              <a:endParaRPr kumimoji="0" lang="zh-CN" altLang="en-US" sz="6599"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6027435" y="1789966"/>
              <a:ext cx="184773" cy="1108123"/>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6599" b="1" i="0" u="none" strike="noStrike" kern="1200" cap="none" spc="60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4866381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34D0F5-FA5A-41F0-9878-836D4D323857}"/>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3</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33C1BA83-95E3-4F3F-B768-EA277A0CDC62}"/>
              </a:ext>
            </a:extLst>
          </p:cNvPr>
          <p:cNvSpPr txBox="1"/>
          <p:nvPr/>
        </p:nvSpPr>
        <p:spPr>
          <a:xfrm>
            <a:off x="1481741" y="1517470"/>
            <a:ext cx="9228517" cy="2308324"/>
          </a:xfrm>
          <a:prstGeom prst="rect">
            <a:avLst/>
          </a:prstGeom>
          <a:noFill/>
        </p:spPr>
        <p:txBody>
          <a:bodyPr wrap="square" rtlCol="0">
            <a:spAutoFit/>
          </a:bodyPr>
          <a:lstStyle/>
          <a:p>
            <a:pPr algn="ctr"/>
            <a:r>
              <a:rPr lang="en-US" sz="4800" i="1"/>
              <a:t>Em đã từng yêu quý và cảm phục sức sống của thiên nhiên hoặc một người nào đó hay chưa? </a:t>
            </a:r>
            <a:endParaRPr lang="vi-VN" sz="4800" i="1"/>
          </a:p>
        </p:txBody>
      </p:sp>
    </p:spTree>
    <p:extLst>
      <p:ext uri="{BB962C8B-B14F-4D97-AF65-F5344CB8AC3E}">
        <p14:creationId xmlns:p14="http://schemas.microsoft.com/office/powerpoint/2010/main" val="9630644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2864373" y="1213162"/>
            <a:ext cx="6510885" cy="2337529"/>
            <a:chOff x="2863624" y="1789966"/>
            <a:chExt cx="6512392" cy="2338070"/>
          </a:xfrm>
        </p:grpSpPr>
        <p:sp>
          <p:nvSpPr>
            <p:cNvPr id="13" name="文本框 283">
              <a:extLst>
                <a:ext uri="{FF2B5EF4-FFF2-40B4-BE49-F238E27FC236}">
                  <a16:creationId xmlns:a16="http://schemas.microsoft.com/office/drawing/2014/main" id="{192A6D67-F623-4427-AD7F-F91A32D1486D}"/>
                </a:ext>
              </a:extLst>
            </p:cNvPr>
            <p:cNvSpPr txBox="1"/>
            <p:nvPr/>
          </p:nvSpPr>
          <p:spPr>
            <a:xfrm>
              <a:off x="3585296" y="3019913"/>
              <a:ext cx="5051719" cy="1108123"/>
            </a:xfrm>
            <a:prstGeom prst="rect">
              <a:avLst/>
            </a:prstGeom>
            <a:noFill/>
          </p:spPr>
          <p:txBody>
            <a:bodyPr wrap="none" rtlCol="0">
              <a:spAutoFit/>
            </a:bodyPr>
            <a:lstStyle/>
            <a:p>
              <a:pPr algn="ctr" defTabSz="914217"/>
              <a:r>
                <a:rPr lang="en-US" altLang="zh-CN"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KIẾN THỨC</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2863624" y="1789966"/>
              <a:ext cx="6512392" cy="1108123"/>
            </a:xfrm>
            <a:prstGeom prst="rect">
              <a:avLst/>
            </a:prstGeom>
            <a:noFill/>
          </p:spPr>
          <p:txBody>
            <a:bodyPr wrap="none" rtlCol="0">
              <a:spAutoFit/>
            </a:bodyPr>
            <a:lstStyle/>
            <a:p>
              <a:pPr algn="ctr" defTabSz="914217"/>
              <a:r>
                <a:rPr lang="en-US" altLang="zh-CN"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HÌNH THÀNH</a:t>
              </a:r>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1550238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5</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pic>
        <p:nvPicPr>
          <p:cNvPr id="5" name="图片 68">
            <a:extLst>
              <a:ext uri="{FF2B5EF4-FFF2-40B4-BE49-F238E27FC236}">
                <a16:creationId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13150" y="1170437"/>
            <a:ext cx="3167669" cy="5150808"/>
          </a:xfrm>
          <a:prstGeom prst="rect">
            <a:avLst/>
          </a:prstGeom>
        </p:spPr>
      </p:pic>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3883148" y="844062"/>
            <a:ext cx="7469558" cy="1754070"/>
          </a:xfrm>
          <a:prstGeom prst="rect">
            <a:avLst/>
          </a:prstGeom>
          <a:noFill/>
        </p:spPr>
        <p:txBody>
          <a:bodyPr vert="horz" wrap="square" rtlCol="0">
            <a:spAutoFit/>
          </a:bodyPr>
          <a:lstStyle/>
          <a:p>
            <a:pPr defTabSz="914217"/>
            <a:endParaRPr lang="en-US" altLang="zh-CN"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217"/>
            <a:r>
              <a:rPr lang="en-US" altLang="zh-CN"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Tìm hiểu chung</a:t>
            </a:r>
            <a:endParaRPr lang="zh-CN" altLang="en-US"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77889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6</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pic>
        <p:nvPicPr>
          <p:cNvPr id="5" name="图片 68">
            <a:extLst>
              <a:ext uri="{FF2B5EF4-FFF2-40B4-BE49-F238E27FC236}">
                <a16:creationId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13150" y="1170437"/>
            <a:ext cx="3167669" cy="5150808"/>
          </a:xfrm>
          <a:prstGeom prst="rect">
            <a:avLst/>
          </a:prstGeom>
        </p:spPr>
      </p:pic>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3783622" y="1658177"/>
            <a:ext cx="7469558" cy="595932"/>
          </a:xfrm>
          <a:prstGeom prst="rect">
            <a:avLst/>
          </a:prstGeom>
          <a:noFill/>
        </p:spPr>
        <p:txBody>
          <a:bodyPr vert="horz" wrap="square" rtlCol="0">
            <a:spAutoFit/>
          </a:bodyPr>
          <a:lstStyle/>
          <a:p>
            <a:pPr algn="just">
              <a:lnSpc>
                <a:spcPct val="107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 PTBĐ: BC+MT+TS.</a:t>
            </a:r>
            <a:endParaRPr lang="vi-VN"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文本框 41">
            <a:extLst>
              <a:ext uri="{FF2B5EF4-FFF2-40B4-BE49-F238E27FC236}">
                <a16:creationId xmlns:a16="http://schemas.microsoft.com/office/drawing/2014/main" id="{9443FBCF-36F0-48D8-BB18-F82A861455A3}"/>
              </a:ext>
            </a:extLst>
          </p:cNvPr>
          <p:cNvSpPr txBox="1"/>
          <p:nvPr/>
        </p:nvSpPr>
        <p:spPr>
          <a:xfrm>
            <a:off x="3850287" y="2443183"/>
            <a:ext cx="7469558" cy="595932"/>
          </a:xfrm>
          <a:prstGeom prst="rect">
            <a:avLst/>
          </a:prstGeom>
          <a:noFill/>
        </p:spPr>
        <p:txBody>
          <a:bodyPr vert="horz" wrap="square" rtlCol="0">
            <a:spAutoFit/>
          </a:bodyPr>
          <a:lstStyle/>
          <a:p>
            <a:pPr algn="just">
              <a:lnSpc>
                <a:spcPct val="107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 Thể thơ: 7 chữ.</a:t>
            </a:r>
            <a:endParaRPr lang="vi-VN"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766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7</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pic>
        <p:nvPicPr>
          <p:cNvPr id="5" name="图片 68">
            <a:extLst>
              <a:ext uri="{FF2B5EF4-FFF2-40B4-BE49-F238E27FC236}">
                <a16:creationId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13150" y="1170437"/>
            <a:ext cx="3167669" cy="5150808"/>
          </a:xfrm>
          <a:prstGeom prst="rect">
            <a:avLst/>
          </a:prstGeom>
        </p:spPr>
      </p:pic>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3480819" y="844062"/>
            <a:ext cx="8620389" cy="1754070"/>
          </a:xfrm>
          <a:prstGeom prst="rect">
            <a:avLst/>
          </a:prstGeom>
          <a:noFill/>
        </p:spPr>
        <p:txBody>
          <a:bodyPr vert="horz" wrap="square" rtlCol="0">
            <a:spAutoFit/>
          </a:bodyPr>
          <a:lstStyle/>
          <a:p>
            <a:pPr defTabSz="914217"/>
            <a:endParaRPr lang="en-US" altLang="zh-CN"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217"/>
            <a:r>
              <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II. Tìm hiểu chi tiết văn bản</a:t>
            </a:r>
            <a:endParaRPr lang="zh-CN" altLang="en-US"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2224901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8</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1861457" y="1195411"/>
            <a:ext cx="2512855" cy="17906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sp>
        <p:nvSpPr>
          <p:cNvPr id="16" name="文本框 41">
            <a:extLst>
              <a:ext uri="{FF2B5EF4-FFF2-40B4-BE49-F238E27FC236}">
                <a16:creationId xmlns:a16="http://schemas.microsoft.com/office/drawing/2014/main" id="{56100E42-1B9F-4C8D-B484-B237526F1280}"/>
              </a:ext>
            </a:extLst>
          </p:cNvPr>
          <p:cNvSpPr txBox="1"/>
          <p:nvPr/>
        </p:nvSpPr>
        <p:spPr>
          <a:xfrm>
            <a:off x="1238153" y="300002"/>
            <a:ext cx="7469558" cy="830805"/>
          </a:xfrm>
          <a:prstGeom prst="rect">
            <a:avLst/>
          </a:prstGeom>
          <a:noFill/>
        </p:spPr>
        <p:txBody>
          <a:bodyPr vert="horz" wrap="square" rtlCol="0">
            <a:spAutoFit/>
          </a:bodyPr>
          <a:lstStyle/>
          <a:p>
            <a:pPr algn="ctr" defTabSz="914217"/>
            <a:r>
              <a:rPr lang="en-US" altLang="zh-CN" sz="47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Nhiệm vụ 1:</a:t>
            </a:r>
            <a:endParaRPr lang="en-US" altLang="zh-CN" sz="47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394" name="组合 452">
            <a:extLst>
              <a:ext uri="{FF2B5EF4-FFF2-40B4-BE49-F238E27FC236}">
                <a16:creationId xmlns:a16="http://schemas.microsoft.com/office/drawing/2014/main" id="{1CC5315A-8666-4C7A-9C69-0A07748C31D1}"/>
              </a:ext>
            </a:extLst>
          </p:cNvPr>
          <p:cNvGrpSpPr/>
          <p:nvPr/>
        </p:nvGrpSpPr>
        <p:grpSpPr>
          <a:xfrm>
            <a:off x="1328022" y="3071042"/>
            <a:ext cx="2171256" cy="2656151"/>
            <a:chOff x="4427538" y="954088"/>
            <a:chExt cx="3333750" cy="3729038"/>
          </a:xfrm>
        </p:grpSpPr>
        <p:sp>
          <p:nvSpPr>
            <p:cNvPr id="395" name="Freeform 5">
              <a:extLst>
                <a:ext uri="{FF2B5EF4-FFF2-40B4-BE49-F238E27FC236}">
                  <a16:creationId xmlns:a16="http://schemas.microsoft.com/office/drawing/2014/main" id="{E79A76EF-2CD8-4188-91BF-4FF2970D5C54}"/>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dirty="0">
                <a:solidFill>
                  <a:prstClr val="black"/>
                </a:solidFill>
                <a:latin typeface="Calibri"/>
                <a:ea typeface="宋体" panose="02010600030101010101" pitchFamily="2" charset="-122"/>
              </a:endParaRPr>
            </a:p>
          </p:txBody>
        </p:sp>
        <p:sp>
          <p:nvSpPr>
            <p:cNvPr id="396" name="Freeform 6">
              <a:extLst>
                <a:ext uri="{FF2B5EF4-FFF2-40B4-BE49-F238E27FC236}">
                  <a16:creationId xmlns:a16="http://schemas.microsoft.com/office/drawing/2014/main" id="{F0B1D970-C775-4683-80A1-E120537D6879}"/>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7" name="Freeform 7">
              <a:extLst>
                <a:ext uri="{FF2B5EF4-FFF2-40B4-BE49-F238E27FC236}">
                  <a16:creationId xmlns:a16="http://schemas.microsoft.com/office/drawing/2014/main" id="{89D0A322-08DC-4EA1-8B58-2B5D238C9232}"/>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8" name="Freeform 8">
              <a:extLst>
                <a:ext uri="{FF2B5EF4-FFF2-40B4-BE49-F238E27FC236}">
                  <a16:creationId xmlns:a16="http://schemas.microsoft.com/office/drawing/2014/main" id="{4F626CD4-A78C-4E5E-BE38-CC27BE1D7C9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9" name="Freeform 9">
              <a:extLst>
                <a:ext uri="{FF2B5EF4-FFF2-40B4-BE49-F238E27FC236}">
                  <a16:creationId xmlns:a16="http://schemas.microsoft.com/office/drawing/2014/main" id="{CA857226-FC1A-48A3-9161-051FCC1DCC14}"/>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0" name="Freeform 10">
              <a:extLst>
                <a:ext uri="{FF2B5EF4-FFF2-40B4-BE49-F238E27FC236}">
                  <a16:creationId xmlns:a16="http://schemas.microsoft.com/office/drawing/2014/main" id="{C8F89B50-1B88-45F2-B1AD-366CC34D1379}"/>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1" name="Freeform 11">
              <a:extLst>
                <a:ext uri="{FF2B5EF4-FFF2-40B4-BE49-F238E27FC236}">
                  <a16:creationId xmlns:a16="http://schemas.microsoft.com/office/drawing/2014/main" id="{A4B426C5-DE0B-43F9-AD47-C3F58716B471}"/>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2" name="Freeform 12">
              <a:extLst>
                <a:ext uri="{FF2B5EF4-FFF2-40B4-BE49-F238E27FC236}">
                  <a16:creationId xmlns:a16="http://schemas.microsoft.com/office/drawing/2014/main" id="{2257FCC4-602F-428F-989F-0A6FF3E19E43}"/>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3" name="Freeform 13">
              <a:extLst>
                <a:ext uri="{FF2B5EF4-FFF2-40B4-BE49-F238E27FC236}">
                  <a16:creationId xmlns:a16="http://schemas.microsoft.com/office/drawing/2014/main" id="{B6528C68-3C3E-49C0-915F-7BB689F25B82}"/>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4" name="Freeform 14">
              <a:extLst>
                <a:ext uri="{FF2B5EF4-FFF2-40B4-BE49-F238E27FC236}">
                  <a16:creationId xmlns:a16="http://schemas.microsoft.com/office/drawing/2014/main" id="{5B342AE4-E0E2-4B38-B583-61542F6AD0AE}"/>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5" name="Freeform 15">
              <a:extLst>
                <a:ext uri="{FF2B5EF4-FFF2-40B4-BE49-F238E27FC236}">
                  <a16:creationId xmlns:a16="http://schemas.microsoft.com/office/drawing/2014/main" id="{46035631-53A1-4AFE-B6A2-D015DFFCA33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6" name="Freeform 16">
              <a:extLst>
                <a:ext uri="{FF2B5EF4-FFF2-40B4-BE49-F238E27FC236}">
                  <a16:creationId xmlns:a16="http://schemas.microsoft.com/office/drawing/2014/main" id="{796F8C6B-2A9D-4033-90F2-EE1C5DDC45C4}"/>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7" name="Freeform 17">
              <a:extLst>
                <a:ext uri="{FF2B5EF4-FFF2-40B4-BE49-F238E27FC236}">
                  <a16:creationId xmlns:a16="http://schemas.microsoft.com/office/drawing/2014/main" id="{848209AA-1776-40D3-AD06-46CF81312757}"/>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8" name="Freeform 18">
              <a:extLst>
                <a:ext uri="{FF2B5EF4-FFF2-40B4-BE49-F238E27FC236}">
                  <a16:creationId xmlns:a16="http://schemas.microsoft.com/office/drawing/2014/main" id="{41656028-BDE1-442A-ABC9-66A0A874DE0B}"/>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9" name="Freeform 19">
              <a:extLst>
                <a:ext uri="{FF2B5EF4-FFF2-40B4-BE49-F238E27FC236}">
                  <a16:creationId xmlns:a16="http://schemas.microsoft.com/office/drawing/2014/main" id="{85DDCF2F-4AC0-4DFC-9A00-A957E55C957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0" name="Freeform 20">
              <a:extLst>
                <a:ext uri="{FF2B5EF4-FFF2-40B4-BE49-F238E27FC236}">
                  <a16:creationId xmlns:a16="http://schemas.microsoft.com/office/drawing/2014/main" id="{4E75387D-DAE6-4088-BD57-1E7C6DCD3DA4}"/>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1" name="Freeform 21">
              <a:extLst>
                <a:ext uri="{FF2B5EF4-FFF2-40B4-BE49-F238E27FC236}">
                  <a16:creationId xmlns:a16="http://schemas.microsoft.com/office/drawing/2014/main" id="{ABD5A0EF-58D0-4EF6-83C5-6E2A041A5D50}"/>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2" name="Freeform 22">
              <a:extLst>
                <a:ext uri="{FF2B5EF4-FFF2-40B4-BE49-F238E27FC236}">
                  <a16:creationId xmlns:a16="http://schemas.microsoft.com/office/drawing/2014/main" id="{56AEE24B-3C4E-48C3-A9FB-5545117D7E72}"/>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3" name="Freeform 23">
              <a:extLst>
                <a:ext uri="{FF2B5EF4-FFF2-40B4-BE49-F238E27FC236}">
                  <a16:creationId xmlns:a16="http://schemas.microsoft.com/office/drawing/2014/main" id="{156E13D7-2C18-4CAB-B5BD-79C3A1DE112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4" name="Freeform 24">
              <a:extLst>
                <a:ext uri="{FF2B5EF4-FFF2-40B4-BE49-F238E27FC236}">
                  <a16:creationId xmlns:a16="http://schemas.microsoft.com/office/drawing/2014/main" id="{0922EF87-4A02-4F61-99D1-553DC7CFCDEE}"/>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5" name="Freeform 25">
              <a:extLst>
                <a:ext uri="{FF2B5EF4-FFF2-40B4-BE49-F238E27FC236}">
                  <a16:creationId xmlns:a16="http://schemas.microsoft.com/office/drawing/2014/main" id="{81B4E36B-4A37-4673-A8ED-74B792229C27}"/>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6" name="Freeform 26">
              <a:extLst>
                <a:ext uri="{FF2B5EF4-FFF2-40B4-BE49-F238E27FC236}">
                  <a16:creationId xmlns:a16="http://schemas.microsoft.com/office/drawing/2014/main" id="{1E0FDCD0-DA79-4286-8F15-8FB7239C800E}"/>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7" name="Freeform 27">
              <a:extLst>
                <a:ext uri="{FF2B5EF4-FFF2-40B4-BE49-F238E27FC236}">
                  <a16:creationId xmlns:a16="http://schemas.microsoft.com/office/drawing/2014/main" id="{634C9249-EC66-4D9E-AEF9-390D002D6F0F}"/>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8" name="Freeform 28">
              <a:extLst>
                <a:ext uri="{FF2B5EF4-FFF2-40B4-BE49-F238E27FC236}">
                  <a16:creationId xmlns:a16="http://schemas.microsoft.com/office/drawing/2014/main" id="{DB90FEEB-06F7-408D-8FFA-AB82E1F6215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9" name="Freeform 29">
              <a:extLst>
                <a:ext uri="{FF2B5EF4-FFF2-40B4-BE49-F238E27FC236}">
                  <a16:creationId xmlns:a16="http://schemas.microsoft.com/office/drawing/2014/main" id="{5CCED121-00DE-4A17-86BC-73F827002D8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0" name="Freeform 30">
              <a:extLst>
                <a:ext uri="{FF2B5EF4-FFF2-40B4-BE49-F238E27FC236}">
                  <a16:creationId xmlns:a16="http://schemas.microsoft.com/office/drawing/2014/main" id="{331E2E25-DD7C-4CAE-A8A0-8A93DA2F5299}"/>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1" name="Freeform 31">
              <a:extLst>
                <a:ext uri="{FF2B5EF4-FFF2-40B4-BE49-F238E27FC236}">
                  <a16:creationId xmlns:a16="http://schemas.microsoft.com/office/drawing/2014/main" id="{B800B7D6-F948-4CB0-B654-6FC7E2297909}"/>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2" name="Freeform 32">
              <a:extLst>
                <a:ext uri="{FF2B5EF4-FFF2-40B4-BE49-F238E27FC236}">
                  <a16:creationId xmlns:a16="http://schemas.microsoft.com/office/drawing/2014/main" id="{FD195AFE-D9E2-40C6-B010-1A1E4F5906A8}"/>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3" name="Freeform 33">
              <a:extLst>
                <a:ext uri="{FF2B5EF4-FFF2-40B4-BE49-F238E27FC236}">
                  <a16:creationId xmlns:a16="http://schemas.microsoft.com/office/drawing/2014/main" id="{059F4D8C-58EF-4041-B59D-AD5955F0F845}"/>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4" name="Freeform 34">
              <a:extLst>
                <a:ext uri="{FF2B5EF4-FFF2-40B4-BE49-F238E27FC236}">
                  <a16:creationId xmlns:a16="http://schemas.microsoft.com/office/drawing/2014/main" id="{D485D28D-3EF0-4877-91DA-C7355BB45C2E}"/>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5" name="Freeform 35">
              <a:extLst>
                <a:ext uri="{FF2B5EF4-FFF2-40B4-BE49-F238E27FC236}">
                  <a16:creationId xmlns:a16="http://schemas.microsoft.com/office/drawing/2014/main" id="{B457AB6C-E8B4-46AE-88B6-DEAFD4E8BC8E}"/>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6" name="Freeform 36">
              <a:extLst>
                <a:ext uri="{FF2B5EF4-FFF2-40B4-BE49-F238E27FC236}">
                  <a16:creationId xmlns:a16="http://schemas.microsoft.com/office/drawing/2014/main" id="{0D65005D-EE0E-4AAE-95D8-7406DA8DB5B4}"/>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7" name="Freeform 37">
              <a:extLst>
                <a:ext uri="{FF2B5EF4-FFF2-40B4-BE49-F238E27FC236}">
                  <a16:creationId xmlns:a16="http://schemas.microsoft.com/office/drawing/2014/main" id="{02422BDB-6B6F-47ED-B4A8-4C0421EFDFB4}"/>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8" name="Freeform 38">
              <a:extLst>
                <a:ext uri="{FF2B5EF4-FFF2-40B4-BE49-F238E27FC236}">
                  <a16:creationId xmlns:a16="http://schemas.microsoft.com/office/drawing/2014/main" id="{51567F7B-293F-4A8F-B979-68F20994C84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9" name="Freeform 39">
              <a:extLst>
                <a:ext uri="{FF2B5EF4-FFF2-40B4-BE49-F238E27FC236}">
                  <a16:creationId xmlns:a16="http://schemas.microsoft.com/office/drawing/2014/main" id="{AD2C84D3-A787-4EC0-B601-4C6633C2F600}"/>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0" name="Freeform 40">
              <a:extLst>
                <a:ext uri="{FF2B5EF4-FFF2-40B4-BE49-F238E27FC236}">
                  <a16:creationId xmlns:a16="http://schemas.microsoft.com/office/drawing/2014/main" id="{8F6F4A9F-FA55-44E7-ABF8-038BACE4E67D}"/>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1" name="Freeform 41">
              <a:extLst>
                <a:ext uri="{FF2B5EF4-FFF2-40B4-BE49-F238E27FC236}">
                  <a16:creationId xmlns:a16="http://schemas.microsoft.com/office/drawing/2014/main" id="{EB513C5F-FE2A-4ABB-B75D-1C68767347DA}"/>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2" name="Freeform 42">
              <a:extLst>
                <a:ext uri="{FF2B5EF4-FFF2-40B4-BE49-F238E27FC236}">
                  <a16:creationId xmlns:a16="http://schemas.microsoft.com/office/drawing/2014/main" id="{7917BDEE-763C-478E-B44C-3D5394FEFD16}"/>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3" name="Freeform 43">
              <a:extLst>
                <a:ext uri="{FF2B5EF4-FFF2-40B4-BE49-F238E27FC236}">
                  <a16:creationId xmlns:a16="http://schemas.microsoft.com/office/drawing/2014/main" id="{C830BC44-1EAE-407A-92DF-FB10D884DE6E}"/>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4" name="Freeform 44">
              <a:extLst>
                <a:ext uri="{FF2B5EF4-FFF2-40B4-BE49-F238E27FC236}">
                  <a16:creationId xmlns:a16="http://schemas.microsoft.com/office/drawing/2014/main" id="{D88B1D2F-F526-41C2-ACB6-D4B46074220A}"/>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5" name="Freeform 45">
              <a:extLst>
                <a:ext uri="{FF2B5EF4-FFF2-40B4-BE49-F238E27FC236}">
                  <a16:creationId xmlns:a16="http://schemas.microsoft.com/office/drawing/2014/main" id="{F9128FBA-668C-4634-AD5C-33E36CC407A8}"/>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6" name="Freeform 46">
              <a:extLst>
                <a:ext uri="{FF2B5EF4-FFF2-40B4-BE49-F238E27FC236}">
                  <a16:creationId xmlns:a16="http://schemas.microsoft.com/office/drawing/2014/main" id="{46500CDA-CF4A-4CF9-9C19-766DB260922B}"/>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grpSp>
      <p:sp>
        <p:nvSpPr>
          <p:cNvPr id="159" name="Freeform 123">
            <a:extLst>
              <a:ext uri="{FF2B5EF4-FFF2-40B4-BE49-F238E27FC236}">
                <a16:creationId xmlns:a16="http://schemas.microsoft.com/office/drawing/2014/main" id="{F1F03404-8599-1DB8-6BC2-4BCB88AEE1A6}"/>
              </a:ext>
            </a:extLst>
          </p:cNvPr>
          <p:cNvSpPr>
            <a:spLocks noEditPoints="1"/>
          </p:cNvSpPr>
          <p:nvPr/>
        </p:nvSpPr>
        <p:spPr bwMode="auto">
          <a:xfrm rot="3896716" flipH="1">
            <a:off x="5791489" y="4017100"/>
            <a:ext cx="470562" cy="1705338"/>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nvGrpSpPr>
          <p:cNvPr id="160" name="组合 2">
            <a:extLst>
              <a:ext uri="{FF2B5EF4-FFF2-40B4-BE49-F238E27FC236}">
                <a16:creationId xmlns:a16="http://schemas.microsoft.com/office/drawing/2014/main" id="{1B30E608-5FF3-0290-6B06-3DC15AACDED2}"/>
              </a:ext>
            </a:extLst>
          </p:cNvPr>
          <p:cNvGrpSpPr/>
          <p:nvPr/>
        </p:nvGrpSpPr>
        <p:grpSpPr>
          <a:xfrm>
            <a:off x="4583263" y="1658131"/>
            <a:ext cx="5915737" cy="3481066"/>
            <a:chOff x="1949253" y="1627716"/>
            <a:chExt cx="3271491" cy="2309600"/>
          </a:xfrm>
        </p:grpSpPr>
        <p:grpSp>
          <p:nvGrpSpPr>
            <p:cNvPr id="161" name="组合 135">
              <a:extLst>
                <a:ext uri="{FF2B5EF4-FFF2-40B4-BE49-F238E27FC236}">
                  <a16:creationId xmlns:a16="http://schemas.microsoft.com/office/drawing/2014/main" id="{C9FDA14A-A17E-C530-70E9-BEB7ECD47174}"/>
                </a:ext>
              </a:extLst>
            </p:cNvPr>
            <p:cNvGrpSpPr/>
            <p:nvPr/>
          </p:nvGrpSpPr>
          <p:grpSpPr>
            <a:xfrm>
              <a:off x="1949253" y="1627716"/>
              <a:ext cx="3271491" cy="2309600"/>
              <a:chOff x="3246438" y="1068388"/>
              <a:chExt cx="5711825" cy="4678363"/>
            </a:xfrm>
            <a:solidFill>
              <a:schemeClr val="tx1"/>
            </a:solidFill>
          </p:grpSpPr>
          <p:sp>
            <p:nvSpPr>
              <p:cNvPr id="163" name="Freeform 5">
                <a:extLst>
                  <a:ext uri="{FF2B5EF4-FFF2-40B4-BE49-F238E27FC236}">
                    <a16:creationId xmlns:a16="http://schemas.microsoft.com/office/drawing/2014/main" id="{2EBA5C52-9F29-B0BE-E16F-5B81ACC5A37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6">
                <a:extLst>
                  <a:ext uri="{FF2B5EF4-FFF2-40B4-BE49-F238E27FC236}">
                    <a16:creationId xmlns:a16="http://schemas.microsoft.com/office/drawing/2014/main" id="{66297F1B-7400-64D2-BDD2-1C34AD0C6F86}"/>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7">
                <a:extLst>
                  <a:ext uri="{FF2B5EF4-FFF2-40B4-BE49-F238E27FC236}">
                    <a16:creationId xmlns:a16="http://schemas.microsoft.com/office/drawing/2014/main" id="{83002D97-73F2-C44D-2EAD-54C306B47DC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8">
                <a:extLst>
                  <a:ext uri="{FF2B5EF4-FFF2-40B4-BE49-F238E27FC236}">
                    <a16:creationId xmlns:a16="http://schemas.microsoft.com/office/drawing/2014/main" id="{1C8A510F-4585-8872-4E37-8C02CAE9EB4C}"/>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9">
                <a:extLst>
                  <a:ext uri="{FF2B5EF4-FFF2-40B4-BE49-F238E27FC236}">
                    <a16:creationId xmlns:a16="http://schemas.microsoft.com/office/drawing/2014/main" id="{AB06E25D-E452-E45D-5601-7A846FFF89E0}"/>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10">
                <a:extLst>
                  <a:ext uri="{FF2B5EF4-FFF2-40B4-BE49-F238E27FC236}">
                    <a16:creationId xmlns:a16="http://schemas.microsoft.com/office/drawing/2014/main" id="{7CED7D96-FF34-5C9A-83BA-96FD23E23883}"/>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11">
                <a:extLst>
                  <a:ext uri="{FF2B5EF4-FFF2-40B4-BE49-F238E27FC236}">
                    <a16:creationId xmlns:a16="http://schemas.microsoft.com/office/drawing/2014/main" id="{131166A8-3448-54AD-74EF-B88C22BA5C2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70" name="组合 143">
                <a:extLst>
                  <a:ext uri="{FF2B5EF4-FFF2-40B4-BE49-F238E27FC236}">
                    <a16:creationId xmlns:a16="http://schemas.microsoft.com/office/drawing/2014/main" id="{28DD9140-28E5-C148-30B7-259B1C56ADFF}"/>
                  </a:ext>
                </a:extLst>
              </p:cNvPr>
              <p:cNvGrpSpPr/>
              <p:nvPr/>
            </p:nvGrpSpPr>
            <p:grpSpPr>
              <a:xfrm>
                <a:off x="3517901" y="1225551"/>
                <a:ext cx="5260975" cy="4090987"/>
                <a:chOff x="3517901" y="1225551"/>
                <a:chExt cx="5260975" cy="4090987"/>
              </a:xfrm>
              <a:grpFill/>
            </p:grpSpPr>
            <p:sp>
              <p:nvSpPr>
                <p:cNvPr id="171" name="Freeform 12">
                  <a:extLst>
                    <a:ext uri="{FF2B5EF4-FFF2-40B4-BE49-F238E27FC236}">
                      <a16:creationId xmlns:a16="http://schemas.microsoft.com/office/drawing/2014/main" id="{63B528B3-6638-B314-00D9-000664BBEAF5}"/>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13">
                  <a:extLst>
                    <a:ext uri="{FF2B5EF4-FFF2-40B4-BE49-F238E27FC236}">
                      <a16:creationId xmlns:a16="http://schemas.microsoft.com/office/drawing/2014/main" id="{D7C4F5CB-21F1-74E6-A77C-208AFC9F987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14">
                  <a:extLst>
                    <a:ext uri="{FF2B5EF4-FFF2-40B4-BE49-F238E27FC236}">
                      <a16:creationId xmlns:a16="http://schemas.microsoft.com/office/drawing/2014/main" id="{98764C24-3444-226B-2FB3-DE9EACDB60D0}"/>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15">
                  <a:extLst>
                    <a:ext uri="{FF2B5EF4-FFF2-40B4-BE49-F238E27FC236}">
                      <a16:creationId xmlns:a16="http://schemas.microsoft.com/office/drawing/2014/main" id="{F1562707-58F6-A82F-6847-F923C332A04D}"/>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16">
                  <a:extLst>
                    <a:ext uri="{FF2B5EF4-FFF2-40B4-BE49-F238E27FC236}">
                      <a16:creationId xmlns:a16="http://schemas.microsoft.com/office/drawing/2014/main" id="{508E5539-E20C-8039-8370-5B3CD34F5C4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17">
                  <a:extLst>
                    <a:ext uri="{FF2B5EF4-FFF2-40B4-BE49-F238E27FC236}">
                      <a16:creationId xmlns:a16="http://schemas.microsoft.com/office/drawing/2014/main" id="{5AF3EE89-117E-57C9-D3A2-74C191179D3B}"/>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18">
                  <a:extLst>
                    <a:ext uri="{FF2B5EF4-FFF2-40B4-BE49-F238E27FC236}">
                      <a16:creationId xmlns:a16="http://schemas.microsoft.com/office/drawing/2014/main" id="{B802578A-50AC-4E7F-556C-97B427E4EC28}"/>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19">
                  <a:extLst>
                    <a:ext uri="{FF2B5EF4-FFF2-40B4-BE49-F238E27FC236}">
                      <a16:creationId xmlns:a16="http://schemas.microsoft.com/office/drawing/2014/main" id="{D2DB69B6-77EC-F2F1-3968-0F418EB3AC3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20">
                  <a:extLst>
                    <a:ext uri="{FF2B5EF4-FFF2-40B4-BE49-F238E27FC236}">
                      <a16:creationId xmlns:a16="http://schemas.microsoft.com/office/drawing/2014/main" id="{ADEDDA6A-8D96-7F29-8F4E-78119868AF40}"/>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21">
                  <a:extLst>
                    <a:ext uri="{FF2B5EF4-FFF2-40B4-BE49-F238E27FC236}">
                      <a16:creationId xmlns:a16="http://schemas.microsoft.com/office/drawing/2014/main" id="{3FE6A6CC-F57C-135F-A4C8-55643508D8C3}"/>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22">
                  <a:extLst>
                    <a:ext uri="{FF2B5EF4-FFF2-40B4-BE49-F238E27FC236}">
                      <a16:creationId xmlns:a16="http://schemas.microsoft.com/office/drawing/2014/main" id="{47C35227-73D8-082F-344D-5BE3C76A7EF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23">
                  <a:extLst>
                    <a:ext uri="{FF2B5EF4-FFF2-40B4-BE49-F238E27FC236}">
                      <a16:creationId xmlns:a16="http://schemas.microsoft.com/office/drawing/2014/main" id="{69FC4884-440A-BCB1-6837-9EC170A4A645}"/>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24">
                  <a:extLst>
                    <a:ext uri="{FF2B5EF4-FFF2-40B4-BE49-F238E27FC236}">
                      <a16:creationId xmlns:a16="http://schemas.microsoft.com/office/drawing/2014/main" id="{C641941B-3462-33C6-2A77-914F584C4DE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25">
                  <a:extLst>
                    <a:ext uri="{FF2B5EF4-FFF2-40B4-BE49-F238E27FC236}">
                      <a16:creationId xmlns:a16="http://schemas.microsoft.com/office/drawing/2014/main" id="{24991F5B-8426-7048-43FF-BA08670B4308}"/>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26">
                  <a:extLst>
                    <a:ext uri="{FF2B5EF4-FFF2-40B4-BE49-F238E27FC236}">
                      <a16:creationId xmlns:a16="http://schemas.microsoft.com/office/drawing/2014/main" id="{09D81885-A12D-E593-5C25-3D0C13F613B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27">
                  <a:extLst>
                    <a:ext uri="{FF2B5EF4-FFF2-40B4-BE49-F238E27FC236}">
                      <a16:creationId xmlns:a16="http://schemas.microsoft.com/office/drawing/2014/main" id="{13745A32-8A82-39E3-9FAB-F088CF42E9F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28">
                  <a:extLst>
                    <a:ext uri="{FF2B5EF4-FFF2-40B4-BE49-F238E27FC236}">
                      <a16:creationId xmlns:a16="http://schemas.microsoft.com/office/drawing/2014/main" id="{E09B0F3F-DFD2-5228-099A-63DE604E7DF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29">
                  <a:extLst>
                    <a:ext uri="{FF2B5EF4-FFF2-40B4-BE49-F238E27FC236}">
                      <a16:creationId xmlns:a16="http://schemas.microsoft.com/office/drawing/2014/main" id="{698CC9C1-8ED9-6B0F-198E-A2D01F5ACE0A}"/>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30">
                  <a:extLst>
                    <a:ext uri="{FF2B5EF4-FFF2-40B4-BE49-F238E27FC236}">
                      <a16:creationId xmlns:a16="http://schemas.microsoft.com/office/drawing/2014/main" id="{AFA1E6CF-DB47-8CCB-A8CC-0A24C8C87010}"/>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0" name="Freeform 31">
                  <a:extLst>
                    <a:ext uri="{FF2B5EF4-FFF2-40B4-BE49-F238E27FC236}">
                      <a16:creationId xmlns:a16="http://schemas.microsoft.com/office/drawing/2014/main" id="{85535F70-951B-D290-39D5-4F7503BA5953}"/>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1" name="Freeform 32">
                  <a:extLst>
                    <a:ext uri="{FF2B5EF4-FFF2-40B4-BE49-F238E27FC236}">
                      <a16:creationId xmlns:a16="http://schemas.microsoft.com/office/drawing/2014/main" id="{677D1DCC-683C-A0A2-FBC4-00B07DC2355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2" name="Freeform 33">
                  <a:extLst>
                    <a:ext uri="{FF2B5EF4-FFF2-40B4-BE49-F238E27FC236}">
                      <a16:creationId xmlns:a16="http://schemas.microsoft.com/office/drawing/2014/main" id="{5BD2D02F-6B5D-9CA6-40F3-412C869033D8}"/>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3" name="Freeform 34">
                  <a:extLst>
                    <a:ext uri="{FF2B5EF4-FFF2-40B4-BE49-F238E27FC236}">
                      <a16:creationId xmlns:a16="http://schemas.microsoft.com/office/drawing/2014/main" id="{EED15CBE-1467-D8FA-37AA-370FBA4FDB7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4" name="Freeform 35">
                  <a:extLst>
                    <a:ext uri="{FF2B5EF4-FFF2-40B4-BE49-F238E27FC236}">
                      <a16:creationId xmlns:a16="http://schemas.microsoft.com/office/drawing/2014/main" id="{351815F1-B852-FF67-8768-689184064718}"/>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5" name="Freeform 36">
                  <a:extLst>
                    <a:ext uri="{FF2B5EF4-FFF2-40B4-BE49-F238E27FC236}">
                      <a16:creationId xmlns:a16="http://schemas.microsoft.com/office/drawing/2014/main" id="{1690238A-BCF8-223D-2DE1-19A98FA46C16}"/>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6" name="Freeform 37">
                  <a:extLst>
                    <a:ext uri="{FF2B5EF4-FFF2-40B4-BE49-F238E27FC236}">
                      <a16:creationId xmlns:a16="http://schemas.microsoft.com/office/drawing/2014/main" id="{2E943BE0-82A0-EC56-E3A4-293F2886103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7" name="Freeform 38">
                  <a:extLst>
                    <a:ext uri="{FF2B5EF4-FFF2-40B4-BE49-F238E27FC236}">
                      <a16:creationId xmlns:a16="http://schemas.microsoft.com/office/drawing/2014/main" id="{FC933FDC-E9FC-81D2-7CAE-E97BB071FD07}"/>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8" name="Freeform 39">
                  <a:extLst>
                    <a:ext uri="{FF2B5EF4-FFF2-40B4-BE49-F238E27FC236}">
                      <a16:creationId xmlns:a16="http://schemas.microsoft.com/office/drawing/2014/main" id="{CD4D2CB5-2CE2-2103-66E2-D658D4A4BE94}"/>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9" name="Freeform 40">
                  <a:extLst>
                    <a:ext uri="{FF2B5EF4-FFF2-40B4-BE49-F238E27FC236}">
                      <a16:creationId xmlns:a16="http://schemas.microsoft.com/office/drawing/2014/main" id="{4DC35234-71B4-86A5-B5F9-E1F015BC877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0" name="Freeform 41">
                  <a:extLst>
                    <a:ext uri="{FF2B5EF4-FFF2-40B4-BE49-F238E27FC236}">
                      <a16:creationId xmlns:a16="http://schemas.microsoft.com/office/drawing/2014/main" id="{8175490D-1303-772B-5989-C87859304A59}"/>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1" name="Freeform 42">
                  <a:extLst>
                    <a:ext uri="{FF2B5EF4-FFF2-40B4-BE49-F238E27FC236}">
                      <a16:creationId xmlns:a16="http://schemas.microsoft.com/office/drawing/2014/main" id="{252393A5-9B88-D504-0486-306136413ABB}"/>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2" name="Freeform 43">
                  <a:extLst>
                    <a:ext uri="{FF2B5EF4-FFF2-40B4-BE49-F238E27FC236}">
                      <a16:creationId xmlns:a16="http://schemas.microsoft.com/office/drawing/2014/main" id="{9D73D07D-0B4F-1231-50D8-8B7034272319}"/>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3" name="Freeform 44">
                  <a:extLst>
                    <a:ext uri="{FF2B5EF4-FFF2-40B4-BE49-F238E27FC236}">
                      <a16:creationId xmlns:a16="http://schemas.microsoft.com/office/drawing/2014/main" id="{71BBC946-D906-6263-455B-E8F0E314596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4" name="Freeform 45">
                  <a:extLst>
                    <a:ext uri="{FF2B5EF4-FFF2-40B4-BE49-F238E27FC236}">
                      <a16:creationId xmlns:a16="http://schemas.microsoft.com/office/drawing/2014/main" id="{1BD21D92-0478-EEF1-17EC-E271B84E8E7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5" name="Freeform 46">
                  <a:extLst>
                    <a:ext uri="{FF2B5EF4-FFF2-40B4-BE49-F238E27FC236}">
                      <a16:creationId xmlns:a16="http://schemas.microsoft.com/office/drawing/2014/main" id="{29537FB7-E141-B53D-7A30-0BB2547630D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6" name="Freeform 47">
                  <a:extLst>
                    <a:ext uri="{FF2B5EF4-FFF2-40B4-BE49-F238E27FC236}">
                      <a16:creationId xmlns:a16="http://schemas.microsoft.com/office/drawing/2014/main" id="{330F7611-0D34-F375-78C1-F22C801ABA4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7" name="Freeform 48">
                  <a:extLst>
                    <a:ext uri="{FF2B5EF4-FFF2-40B4-BE49-F238E27FC236}">
                      <a16:creationId xmlns:a16="http://schemas.microsoft.com/office/drawing/2014/main" id="{63530A9B-44A1-7B16-069D-DBC38970E0DE}"/>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8" name="Freeform 49">
                  <a:extLst>
                    <a:ext uri="{FF2B5EF4-FFF2-40B4-BE49-F238E27FC236}">
                      <a16:creationId xmlns:a16="http://schemas.microsoft.com/office/drawing/2014/main" id="{D42AF300-EA16-328F-D0BB-9102F9389426}"/>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9" name="Freeform 50">
                  <a:extLst>
                    <a:ext uri="{FF2B5EF4-FFF2-40B4-BE49-F238E27FC236}">
                      <a16:creationId xmlns:a16="http://schemas.microsoft.com/office/drawing/2014/main" id="{75626EA9-0036-3636-02B5-E6DE11F4F970}"/>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0" name="Freeform 51">
                  <a:extLst>
                    <a:ext uri="{FF2B5EF4-FFF2-40B4-BE49-F238E27FC236}">
                      <a16:creationId xmlns:a16="http://schemas.microsoft.com/office/drawing/2014/main" id="{CE85498C-18CD-335D-7472-7F1BF0199BEC}"/>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1" name="Freeform 52">
                  <a:extLst>
                    <a:ext uri="{FF2B5EF4-FFF2-40B4-BE49-F238E27FC236}">
                      <a16:creationId xmlns:a16="http://schemas.microsoft.com/office/drawing/2014/main" id="{F2332421-EBF8-E9A1-3323-97B8D5303737}"/>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2" name="Freeform 53">
                  <a:extLst>
                    <a:ext uri="{FF2B5EF4-FFF2-40B4-BE49-F238E27FC236}">
                      <a16:creationId xmlns:a16="http://schemas.microsoft.com/office/drawing/2014/main" id="{C3BBCCFD-2FC8-29D4-251C-33E677AFAC2C}"/>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3" name="Freeform 54">
                  <a:extLst>
                    <a:ext uri="{FF2B5EF4-FFF2-40B4-BE49-F238E27FC236}">
                      <a16:creationId xmlns:a16="http://schemas.microsoft.com/office/drawing/2014/main" id="{23C2CA00-8D2C-5BA3-9A9F-DB5CB5005317}"/>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4" name="Freeform 55">
                  <a:extLst>
                    <a:ext uri="{FF2B5EF4-FFF2-40B4-BE49-F238E27FC236}">
                      <a16:creationId xmlns:a16="http://schemas.microsoft.com/office/drawing/2014/main" id="{6F564E6A-30CA-7E36-BC72-93A1FBDBF4E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5" name="Freeform 56">
                  <a:extLst>
                    <a:ext uri="{FF2B5EF4-FFF2-40B4-BE49-F238E27FC236}">
                      <a16:creationId xmlns:a16="http://schemas.microsoft.com/office/drawing/2014/main" id="{F1BF561B-F149-11E4-A45E-8B232BB7EB5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6" name="Freeform 57">
                  <a:extLst>
                    <a:ext uri="{FF2B5EF4-FFF2-40B4-BE49-F238E27FC236}">
                      <a16:creationId xmlns:a16="http://schemas.microsoft.com/office/drawing/2014/main" id="{007A7ED5-D52B-2253-10CD-6033B9B2B71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7" name="Freeform 58">
                  <a:extLst>
                    <a:ext uri="{FF2B5EF4-FFF2-40B4-BE49-F238E27FC236}">
                      <a16:creationId xmlns:a16="http://schemas.microsoft.com/office/drawing/2014/main" id="{0D920BE2-C794-7A12-F63C-2B450163FF05}"/>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8" name="Freeform 59">
                  <a:extLst>
                    <a:ext uri="{FF2B5EF4-FFF2-40B4-BE49-F238E27FC236}">
                      <a16:creationId xmlns:a16="http://schemas.microsoft.com/office/drawing/2014/main" id="{B622D262-2DF6-0610-F65A-C95D5B7A5C74}"/>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9" name="Freeform 60">
                  <a:extLst>
                    <a:ext uri="{FF2B5EF4-FFF2-40B4-BE49-F238E27FC236}">
                      <a16:creationId xmlns:a16="http://schemas.microsoft.com/office/drawing/2014/main" id="{78A20FB1-C105-04E1-74F5-22236733608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0" name="Freeform 61">
                  <a:extLst>
                    <a:ext uri="{FF2B5EF4-FFF2-40B4-BE49-F238E27FC236}">
                      <a16:creationId xmlns:a16="http://schemas.microsoft.com/office/drawing/2014/main" id="{EB3BC113-63B7-1B10-615B-05D5E33FB750}"/>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1" name="Freeform 62">
                  <a:extLst>
                    <a:ext uri="{FF2B5EF4-FFF2-40B4-BE49-F238E27FC236}">
                      <a16:creationId xmlns:a16="http://schemas.microsoft.com/office/drawing/2014/main" id="{3A4B5AAC-A30D-935B-3AFF-32EFB1DFC51F}"/>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2" name="Freeform 63">
                  <a:extLst>
                    <a:ext uri="{FF2B5EF4-FFF2-40B4-BE49-F238E27FC236}">
                      <a16:creationId xmlns:a16="http://schemas.microsoft.com/office/drawing/2014/main" id="{7E39CB2D-DC8D-C5B2-E36A-09B1E2045F6D}"/>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3" name="Freeform 64">
                  <a:extLst>
                    <a:ext uri="{FF2B5EF4-FFF2-40B4-BE49-F238E27FC236}">
                      <a16:creationId xmlns:a16="http://schemas.microsoft.com/office/drawing/2014/main" id="{CB6B3550-3BE7-6368-B2B8-34959DBCFD70}"/>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4" name="Freeform 65">
                  <a:extLst>
                    <a:ext uri="{FF2B5EF4-FFF2-40B4-BE49-F238E27FC236}">
                      <a16:creationId xmlns:a16="http://schemas.microsoft.com/office/drawing/2014/main" id="{31F88ECF-A3C3-B73B-2FFF-F676E69498ED}"/>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5" name="Freeform 66">
                  <a:extLst>
                    <a:ext uri="{FF2B5EF4-FFF2-40B4-BE49-F238E27FC236}">
                      <a16:creationId xmlns:a16="http://schemas.microsoft.com/office/drawing/2014/main" id="{DE59CAA1-86C5-0480-6ACE-0D13ACD97FE1}"/>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6" name="Freeform 67">
                  <a:extLst>
                    <a:ext uri="{FF2B5EF4-FFF2-40B4-BE49-F238E27FC236}">
                      <a16:creationId xmlns:a16="http://schemas.microsoft.com/office/drawing/2014/main" id="{600B6B28-ADAA-1428-7960-D704917C7F0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7" name="Freeform 68">
                  <a:extLst>
                    <a:ext uri="{FF2B5EF4-FFF2-40B4-BE49-F238E27FC236}">
                      <a16:creationId xmlns:a16="http://schemas.microsoft.com/office/drawing/2014/main" id="{EEA6D1A4-C3BB-4AAC-E4A0-01DB52E0E0ED}"/>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8" name="Freeform 69">
                  <a:extLst>
                    <a:ext uri="{FF2B5EF4-FFF2-40B4-BE49-F238E27FC236}">
                      <a16:creationId xmlns:a16="http://schemas.microsoft.com/office/drawing/2014/main" id="{6DE2DC95-3A99-15D0-07A1-883C4F274916}"/>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9" name="Freeform 70">
                  <a:extLst>
                    <a:ext uri="{FF2B5EF4-FFF2-40B4-BE49-F238E27FC236}">
                      <a16:creationId xmlns:a16="http://schemas.microsoft.com/office/drawing/2014/main" id="{4635DD02-3456-A606-95A5-58CC8381DEC2}"/>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0" name="Freeform 71">
                  <a:extLst>
                    <a:ext uri="{FF2B5EF4-FFF2-40B4-BE49-F238E27FC236}">
                      <a16:creationId xmlns:a16="http://schemas.microsoft.com/office/drawing/2014/main" id="{A741C7BE-0C2F-2DC4-163B-C62C48653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1" name="Freeform 72">
                  <a:extLst>
                    <a:ext uri="{FF2B5EF4-FFF2-40B4-BE49-F238E27FC236}">
                      <a16:creationId xmlns:a16="http://schemas.microsoft.com/office/drawing/2014/main" id="{82422023-C4DC-42D3-7754-1C092B598B3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2" name="Freeform 73">
                  <a:extLst>
                    <a:ext uri="{FF2B5EF4-FFF2-40B4-BE49-F238E27FC236}">
                      <a16:creationId xmlns:a16="http://schemas.microsoft.com/office/drawing/2014/main" id="{C892D9E6-13D4-AB14-7D7B-A68F22701813}"/>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3" name="Freeform 74">
                  <a:extLst>
                    <a:ext uri="{FF2B5EF4-FFF2-40B4-BE49-F238E27FC236}">
                      <a16:creationId xmlns:a16="http://schemas.microsoft.com/office/drawing/2014/main" id="{343295E7-FDE8-57FC-7DB9-1090A8412BC0}"/>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4" name="Freeform 75">
                  <a:extLst>
                    <a:ext uri="{FF2B5EF4-FFF2-40B4-BE49-F238E27FC236}">
                      <a16:creationId xmlns:a16="http://schemas.microsoft.com/office/drawing/2014/main" id="{FE2A415D-B585-35D8-5157-2A444FC3A9F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5" name="Freeform 76">
                  <a:extLst>
                    <a:ext uri="{FF2B5EF4-FFF2-40B4-BE49-F238E27FC236}">
                      <a16:creationId xmlns:a16="http://schemas.microsoft.com/office/drawing/2014/main" id="{A1A7EA28-8EB0-867A-3CB1-950A7B777D5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6" name="Freeform 77">
                  <a:extLst>
                    <a:ext uri="{FF2B5EF4-FFF2-40B4-BE49-F238E27FC236}">
                      <a16:creationId xmlns:a16="http://schemas.microsoft.com/office/drawing/2014/main" id="{91DFB981-6EDD-0E38-2600-4D641380AD36}"/>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7" name="Freeform 78">
                  <a:extLst>
                    <a:ext uri="{FF2B5EF4-FFF2-40B4-BE49-F238E27FC236}">
                      <a16:creationId xmlns:a16="http://schemas.microsoft.com/office/drawing/2014/main" id="{8A7502C1-0A89-C929-3B76-CDB326FBF4C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8" name="Freeform 79">
                  <a:extLst>
                    <a:ext uri="{FF2B5EF4-FFF2-40B4-BE49-F238E27FC236}">
                      <a16:creationId xmlns:a16="http://schemas.microsoft.com/office/drawing/2014/main" id="{391AF7B3-F099-916E-D665-FD024182A0F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9" name="Freeform 80">
                  <a:extLst>
                    <a:ext uri="{FF2B5EF4-FFF2-40B4-BE49-F238E27FC236}">
                      <a16:creationId xmlns:a16="http://schemas.microsoft.com/office/drawing/2014/main" id="{AF5ED2AE-FC9B-4FD8-C89B-356077D2C8F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0" name="Freeform 81">
                  <a:extLst>
                    <a:ext uri="{FF2B5EF4-FFF2-40B4-BE49-F238E27FC236}">
                      <a16:creationId xmlns:a16="http://schemas.microsoft.com/office/drawing/2014/main" id="{40113FFF-7BD5-8411-52D6-B5734D3F58E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1" name="Freeform 82">
                  <a:extLst>
                    <a:ext uri="{FF2B5EF4-FFF2-40B4-BE49-F238E27FC236}">
                      <a16:creationId xmlns:a16="http://schemas.microsoft.com/office/drawing/2014/main" id="{06BF9CF6-90B5-BDDC-8DC5-7F38E2EC2873}"/>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2" name="Freeform 83">
                  <a:extLst>
                    <a:ext uri="{FF2B5EF4-FFF2-40B4-BE49-F238E27FC236}">
                      <a16:creationId xmlns:a16="http://schemas.microsoft.com/office/drawing/2014/main" id="{E2EC7853-CA48-8613-1D65-D926D62C8F4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3" name="Freeform 84">
                  <a:extLst>
                    <a:ext uri="{FF2B5EF4-FFF2-40B4-BE49-F238E27FC236}">
                      <a16:creationId xmlns:a16="http://schemas.microsoft.com/office/drawing/2014/main" id="{96BFAEF9-AAC3-EC7C-1334-685648238532}"/>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4" name="Freeform 85">
                  <a:extLst>
                    <a:ext uri="{FF2B5EF4-FFF2-40B4-BE49-F238E27FC236}">
                      <a16:creationId xmlns:a16="http://schemas.microsoft.com/office/drawing/2014/main" id="{2CC8D144-20AE-0AAF-98C0-163EE1EC448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5" name="Freeform 86">
                  <a:extLst>
                    <a:ext uri="{FF2B5EF4-FFF2-40B4-BE49-F238E27FC236}">
                      <a16:creationId xmlns:a16="http://schemas.microsoft.com/office/drawing/2014/main" id="{6E742C2E-A77E-B38E-C953-B0FA452D685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6" name="Freeform 87">
                  <a:extLst>
                    <a:ext uri="{FF2B5EF4-FFF2-40B4-BE49-F238E27FC236}">
                      <a16:creationId xmlns:a16="http://schemas.microsoft.com/office/drawing/2014/main" id="{BCCDE0AA-CBF8-E80D-EC41-D3AE11060190}"/>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7" name="Freeform 88">
                  <a:extLst>
                    <a:ext uri="{FF2B5EF4-FFF2-40B4-BE49-F238E27FC236}">
                      <a16:creationId xmlns:a16="http://schemas.microsoft.com/office/drawing/2014/main" id="{1C4AB745-F36C-5260-9683-BEC80F4D62FD}"/>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8" name="Freeform 89">
                  <a:extLst>
                    <a:ext uri="{FF2B5EF4-FFF2-40B4-BE49-F238E27FC236}">
                      <a16:creationId xmlns:a16="http://schemas.microsoft.com/office/drawing/2014/main" id="{24C63DFC-5561-87C5-A328-BA6B7E863A3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9" name="Freeform 90">
                  <a:extLst>
                    <a:ext uri="{FF2B5EF4-FFF2-40B4-BE49-F238E27FC236}">
                      <a16:creationId xmlns:a16="http://schemas.microsoft.com/office/drawing/2014/main" id="{1D27E8E5-DAF4-544E-EF05-8C26E62CF00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50" name="Freeform 91">
                  <a:extLst>
                    <a:ext uri="{FF2B5EF4-FFF2-40B4-BE49-F238E27FC236}">
                      <a16:creationId xmlns:a16="http://schemas.microsoft.com/office/drawing/2014/main" id="{2B7B4251-332A-7FAB-4FFF-046B161883FE}"/>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51" name="Freeform 92">
                  <a:extLst>
                    <a:ext uri="{FF2B5EF4-FFF2-40B4-BE49-F238E27FC236}">
                      <a16:creationId xmlns:a16="http://schemas.microsoft.com/office/drawing/2014/main" id="{6C826F11-61F8-E028-25B8-451288D29928}"/>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62" name="文本框 49">
              <a:extLst>
                <a:ext uri="{FF2B5EF4-FFF2-40B4-BE49-F238E27FC236}">
                  <a16:creationId xmlns:a16="http://schemas.microsoft.com/office/drawing/2014/main" id="{C3AB208C-C231-93A2-7023-796B7AD6DFAB}"/>
                </a:ext>
              </a:extLst>
            </p:cNvPr>
            <p:cNvSpPr txBox="1">
              <a:spLocks noChangeArrowheads="1"/>
            </p:cNvSpPr>
            <p:nvPr/>
          </p:nvSpPr>
          <p:spPr bwMode="auto">
            <a:xfrm>
              <a:off x="2404106" y="1990265"/>
              <a:ext cx="2174499" cy="1444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just">
                <a:lnSpc>
                  <a:spcPct val="107000"/>
                </a:lnSpc>
                <a:spcAft>
                  <a:spcPts val="800"/>
                </a:spcAft>
                <a:buNone/>
              </a:pPr>
              <a:r>
                <a:rPr lang="en-US" sz="3200" b="1" i="1">
                  <a:effectLst/>
                  <a:ea typeface="Calibri" panose="020F0502020204030204" pitchFamily="34" charset="0"/>
                  <a:cs typeface="Times New Roman" panose="02020603050405020304" pitchFamily="18" charset="0"/>
                </a:rPr>
                <a:t>Làm việc cá nhân 2’, cặp đôi 1’:</a:t>
              </a:r>
              <a:r>
                <a:rPr lang="en-US" sz="3200" b="1" i="1">
                  <a:ea typeface="Calibri" panose="020F0502020204030204" pitchFamily="34" charset="0"/>
                  <a:cs typeface="Times New Roman" panose="02020603050405020304" pitchFamily="18" charset="0"/>
                </a:rPr>
                <a:t> </a:t>
              </a:r>
              <a:r>
                <a:rPr lang="vi-VN" sz="3200" b="1" i="1">
                  <a:solidFill>
                    <a:srgbClr val="454544"/>
                  </a:solidFill>
                  <a:effectLst/>
                  <a:ea typeface="Calibri" panose="020F0502020204030204" pitchFamily="34" charset="0"/>
                  <a:cs typeface="Times New Roman" panose="02020603050405020304" pitchFamily="18" charset="0"/>
                </a:rPr>
                <a:t>Chia s</a:t>
              </a:r>
              <a:r>
                <a:rPr lang="en-US" sz="3200" b="1" i="1">
                  <a:solidFill>
                    <a:srgbClr val="454544"/>
                  </a:solidFill>
                  <a:effectLst/>
                  <a:ea typeface="Calibri" panose="020F0502020204030204" pitchFamily="34" charset="0"/>
                  <a:cs typeface="Times New Roman" panose="02020603050405020304" pitchFamily="18" charset="0"/>
                </a:rPr>
                <a:t>ẻ</a:t>
              </a:r>
              <a:r>
                <a:rPr lang="vi-VN" sz="3200" b="1" i="1">
                  <a:solidFill>
                    <a:srgbClr val="454544"/>
                  </a:solidFill>
                  <a:effectLst/>
                  <a:ea typeface="Calibri" panose="020F0502020204030204" pitchFamily="34" charset="0"/>
                  <a:cs typeface="Times New Roman" panose="02020603050405020304" pitchFamily="18" charset="0"/>
                </a:rPr>
                <a:t> cảm xúc của em sau khi đọc bài thơ này</a:t>
              </a:r>
              <a:endParaRPr lang="en-US" sz="3200" b="1" i="1">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76652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394"/>
                                        </p:tgtEl>
                                        <p:attrNameLst>
                                          <p:attrName>style.visibility</p:attrName>
                                        </p:attrNameLst>
                                      </p:cBhvr>
                                      <p:to>
                                        <p:strVal val="visible"/>
                                      </p:to>
                                    </p:set>
                                    <p:animEffect transition="in" filter="barn(inVertical)">
                                      <p:cBhvr>
                                        <p:cTn id="10" dur="500"/>
                                        <p:tgtEl>
                                          <p:spTgt spid="39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wheel(1)">
                                      <p:cBhvr>
                                        <p:cTn id="15" dur="2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1BFDB0-0C77-A8C8-94E3-46FB9329F4C7}"/>
              </a:ext>
            </a:extLst>
          </p:cNvPr>
          <p:cNvPicPr>
            <a:picLocks noChangeAspect="1"/>
          </p:cNvPicPr>
          <p:nvPr/>
        </p:nvPicPr>
        <p:blipFill>
          <a:blip r:embed="rId2"/>
          <a:stretch>
            <a:fillRect/>
          </a:stretch>
        </p:blipFill>
        <p:spPr>
          <a:xfrm>
            <a:off x="0" y="24384"/>
            <a:ext cx="12192000" cy="6809232"/>
          </a:xfrm>
          <a:prstGeom prst="rect">
            <a:avLst/>
          </a:prstGeom>
        </p:spPr>
      </p:pic>
      <p:pic>
        <p:nvPicPr>
          <p:cNvPr id="8" name="Picture 7">
            <a:extLst>
              <a:ext uri="{FF2B5EF4-FFF2-40B4-BE49-F238E27FC236}">
                <a16:creationId xmlns:a16="http://schemas.microsoft.com/office/drawing/2014/main" id="{E3DB58F6-5B9F-7340-1DAB-56B12A9185D6}"/>
              </a:ext>
            </a:extLst>
          </p:cNvPr>
          <p:cNvPicPr>
            <a:picLocks noChangeAspect="1"/>
          </p:cNvPicPr>
          <p:nvPr/>
        </p:nvPicPr>
        <p:blipFill>
          <a:blip r:embed="rId3"/>
          <a:stretch>
            <a:fillRect/>
          </a:stretch>
        </p:blipFill>
        <p:spPr>
          <a:xfrm>
            <a:off x="2431916" y="1122510"/>
            <a:ext cx="7277673" cy="4101151"/>
          </a:xfrm>
          <a:prstGeom prst="rect">
            <a:avLst/>
          </a:prstGeom>
        </p:spPr>
      </p:pic>
      <p:sp>
        <p:nvSpPr>
          <p:cNvPr id="9" name="TextBox 8">
            <a:extLst>
              <a:ext uri="{FF2B5EF4-FFF2-40B4-BE49-F238E27FC236}">
                <a16:creationId xmlns:a16="http://schemas.microsoft.com/office/drawing/2014/main" id="{CF5F00CD-5FDC-8538-CD38-36C2076A766B}"/>
              </a:ext>
            </a:extLst>
          </p:cNvPr>
          <p:cNvSpPr txBox="1"/>
          <p:nvPr/>
        </p:nvSpPr>
        <p:spPr>
          <a:xfrm>
            <a:off x="3417201" y="1948002"/>
            <a:ext cx="5318237" cy="2703689"/>
          </a:xfrm>
          <a:prstGeom prst="rect">
            <a:avLst/>
          </a:prstGeom>
          <a:noFill/>
        </p:spPr>
        <p:txBody>
          <a:bodyPr wrap="square">
            <a:spAutoFit/>
          </a:bodyPr>
          <a:lstStyle/>
          <a:p>
            <a:pPr algn="just">
              <a:lnSpc>
                <a:spcPct val="107000"/>
              </a:lnSpc>
              <a:spcAft>
                <a:spcPts val="800"/>
              </a:spcAft>
              <a:buNone/>
            </a:pPr>
            <a:r>
              <a:rPr lang="en-US" sz="3200" b="1" i="1">
                <a:solidFill>
                  <a:srgbClr val="242021"/>
                </a:solidFill>
                <a:ea typeface="Calibri" panose="020F0502020204030204" pitchFamily="34" charset="0"/>
              </a:rPr>
              <a:t>Khâm phục sức sống mãnh liệt của con người và vạn vật trên đảo Sơn Ca bất chấp môi trường sống khắc nghiệt, đầy thử thách.</a:t>
            </a:r>
            <a:endParaRPr lang="en-US" sz="4800" b="1" i="1">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8439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763</Words>
  <Application>Microsoft Office PowerPoint</Application>
  <PresentationFormat>Màn hình rộng</PresentationFormat>
  <Paragraphs>90</Paragraphs>
  <Slides>20</Slides>
  <Notes>5</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20</vt:i4>
      </vt:variant>
    </vt:vector>
  </HeadingPairs>
  <TitlesOfParts>
    <vt:vector size="28" baseType="lpstr">
      <vt:lpstr>DengXian</vt:lpstr>
      <vt:lpstr>Arial</vt:lpstr>
      <vt:lpstr>Calibri</vt:lpstr>
      <vt:lpstr>ITC Avant Garde Std Bk</vt:lpstr>
      <vt:lpstr>Times New Roman</vt:lpstr>
      <vt:lpstr>TimesNewRomanPS-ItalicMT</vt:lpstr>
      <vt:lpstr>方正静蕾简体</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c:creator>
  <cp:lastModifiedBy>Truong Trong Vy</cp:lastModifiedBy>
  <cp:revision>117</cp:revision>
  <dcterms:created xsi:type="dcterms:W3CDTF">2021-11-30T15:42:07Z</dcterms:created>
  <dcterms:modified xsi:type="dcterms:W3CDTF">2023-07-03T12:17:29Z</dcterms:modified>
</cp:coreProperties>
</file>