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7141" r:id="rId9"/>
    <p:sldId id="7157" r:id="rId10"/>
    <p:sldId id="7159" r:id="rId11"/>
    <p:sldId id="71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59" d="100"/>
          <a:sy n="59" d="100"/>
        </p:scale>
        <p:origin x="1098"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27FF8-02E8-4BA6-B65D-F8EB7A9562E7}"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70E7C-0A71-4D26-9F47-D9EEBA956D6B}" type="slidenum">
              <a:rPr lang="en-US" smtClean="0"/>
              <a:t>‹#›</a:t>
            </a:fld>
            <a:endParaRPr lang="en-US"/>
          </a:p>
        </p:txBody>
      </p:sp>
    </p:spTree>
    <p:extLst>
      <p:ext uri="{BB962C8B-B14F-4D97-AF65-F5344CB8AC3E}">
        <p14:creationId xmlns:p14="http://schemas.microsoft.com/office/powerpoint/2010/main" val="348594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EA04CF-3ADF-4874-A611-C77885899FBE}" type="slidenum">
              <a:rPr lang="zh-CN" altLang="en-US" smtClean="0"/>
              <a:pPr/>
              <a:t>9</a:t>
            </a:fld>
            <a:endParaRPr lang="zh-CN" altLang="en-US"/>
          </a:p>
        </p:txBody>
      </p:sp>
    </p:spTree>
    <p:extLst>
      <p:ext uri="{BB962C8B-B14F-4D97-AF65-F5344CB8AC3E}">
        <p14:creationId xmlns:p14="http://schemas.microsoft.com/office/powerpoint/2010/main" val="281574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EA04CF-3ADF-4874-A611-C77885899FBE}" type="slidenum">
              <a:rPr lang="zh-CN" altLang="en-US" smtClean="0"/>
              <a:pPr/>
              <a:t>10</a:t>
            </a:fld>
            <a:endParaRPr lang="zh-CN" altLang="en-US"/>
          </a:p>
        </p:txBody>
      </p:sp>
    </p:spTree>
    <p:extLst>
      <p:ext uri="{BB962C8B-B14F-4D97-AF65-F5344CB8AC3E}">
        <p14:creationId xmlns:p14="http://schemas.microsoft.com/office/powerpoint/2010/main" val="75376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AA1E-C05E-2943-16F2-E258D59D4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7623AC-2C3E-7449-54F0-A7A922803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35A2F-3FFE-1A1E-03BE-499963D1384E}"/>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5" name="Footer Placeholder 4">
            <a:extLst>
              <a:ext uri="{FF2B5EF4-FFF2-40B4-BE49-F238E27FC236}">
                <a16:creationId xmlns:a16="http://schemas.microsoft.com/office/drawing/2014/main" id="{67669F0E-AEDB-0420-D5E7-9137470C1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E20A7-0D4D-1D4B-792C-BDED53AD293C}"/>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2965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E79F-AB50-A2FA-B039-68B318B2D8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4F41A8-2296-85AD-3277-BD9624ABB4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3C5E6-976A-15B7-01E5-C7A0FB526485}"/>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5" name="Footer Placeholder 4">
            <a:extLst>
              <a:ext uri="{FF2B5EF4-FFF2-40B4-BE49-F238E27FC236}">
                <a16:creationId xmlns:a16="http://schemas.microsoft.com/office/drawing/2014/main" id="{D7117043-DAE2-0717-5B13-0ECC5553B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93C9D-0E1B-F593-8BF9-DE2C0758E837}"/>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156775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B6152-7CC4-BC15-48BD-B04EDF0807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193BCA-6EE9-E515-3BB1-3781F5048F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647AE-2103-0235-722A-6712631AE2F0}"/>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5" name="Footer Placeholder 4">
            <a:extLst>
              <a:ext uri="{FF2B5EF4-FFF2-40B4-BE49-F238E27FC236}">
                <a16:creationId xmlns:a16="http://schemas.microsoft.com/office/drawing/2014/main" id="{D604F662-121F-7338-FC8A-01091D27A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E4F0A-ED17-4938-BB0C-35EBDF43D78E}"/>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2486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B220A9B-09CE-A906-4A97-D6BEF6458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69081AE-9E24-78CA-0154-7681DE31F532}"/>
              </a:ext>
            </a:extLst>
          </p:cNvPr>
          <p:cNvSpPr/>
          <p:nvPr userDrawn="1"/>
        </p:nvSpPr>
        <p:spPr>
          <a:xfrm>
            <a:off x="887767" y="693025"/>
            <a:ext cx="10706470" cy="565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2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EC47-B51F-A9F8-4B25-703D92E98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21187-EB0D-8EDF-649E-51DD92E42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2CAF2-C359-D195-226B-38EE882A0486}"/>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5" name="Footer Placeholder 4">
            <a:extLst>
              <a:ext uri="{FF2B5EF4-FFF2-40B4-BE49-F238E27FC236}">
                <a16:creationId xmlns:a16="http://schemas.microsoft.com/office/drawing/2014/main" id="{DAABDB14-D59A-BF81-94C1-04ABC4E8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93408-0244-77B6-3657-6767934DFBC4}"/>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349327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4817-3B7B-380D-FD80-C970C38225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A37A8C-FE06-C07B-0BEF-711922410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B28CB9-56F0-40CF-94A0-7FC5AA7D176D}"/>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5" name="Footer Placeholder 4">
            <a:extLst>
              <a:ext uri="{FF2B5EF4-FFF2-40B4-BE49-F238E27FC236}">
                <a16:creationId xmlns:a16="http://schemas.microsoft.com/office/drawing/2014/main" id="{98ED9CDB-DB1B-33A7-A583-0E3E83A61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EF174-01DF-6599-FF3B-A0A71220697D}"/>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48701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DAA8-2FEB-F055-A1D9-8E6CCD26F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F1EB6-CD2A-90B0-D66B-89AE21913F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3AF90F-489B-53EC-0834-51333212C4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61F69-7EEF-6C9C-E5CD-6B3B34DEE891}"/>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6" name="Footer Placeholder 5">
            <a:extLst>
              <a:ext uri="{FF2B5EF4-FFF2-40B4-BE49-F238E27FC236}">
                <a16:creationId xmlns:a16="http://schemas.microsoft.com/office/drawing/2014/main" id="{6BFA2562-EEB9-2B41-E79A-0E64469F5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05B00-6FFC-F826-86E5-409A00377731}"/>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268522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6E1F-AE32-3044-6B96-85B1F42B9F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1D4763-1D1E-B8DD-4754-4C9EEB20B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CCA92-61CD-AE3F-F386-EDC4902E91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598DEB-25A1-068D-4649-7043BA348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F3B51-A565-66C7-0F4D-839B424C3B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4DAF76-C8C9-46F8-8C7E-65547CA5D4B9}"/>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8" name="Footer Placeholder 7">
            <a:extLst>
              <a:ext uri="{FF2B5EF4-FFF2-40B4-BE49-F238E27FC236}">
                <a16:creationId xmlns:a16="http://schemas.microsoft.com/office/drawing/2014/main" id="{5F5D2C92-DE6E-C610-428D-FB69435FC7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E7883-69B3-1CC5-234A-062D7A673EBA}"/>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276703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57A6-F86A-8CFF-B86A-BF6628603A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E5C08D-C694-7868-FE49-3866F317D174}"/>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4" name="Footer Placeholder 3">
            <a:extLst>
              <a:ext uri="{FF2B5EF4-FFF2-40B4-BE49-F238E27FC236}">
                <a16:creationId xmlns:a16="http://schemas.microsoft.com/office/drawing/2014/main" id="{8B0DAFBD-E59A-3B28-D80B-9ED5E07FBA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D4031F-79A8-9ED7-B51B-C69A36F1E844}"/>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20944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ABAAB-E64B-8E2D-F9BD-4D8FF2014CBE}"/>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3" name="Footer Placeholder 2">
            <a:extLst>
              <a:ext uri="{FF2B5EF4-FFF2-40B4-BE49-F238E27FC236}">
                <a16:creationId xmlns:a16="http://schemas.microsoft.com/office/drawing/2014/main" id="{A0FA9160-7675-F547-69B9-61C724CF9F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46EE2C-8701-8767-78C7-9DE5E7BD75F7}"/>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356703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8320-3D86-5EA2-EF34-B23DB386F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8FA03-89B1-2C83-20AE-978170873C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6495C-5724-6B72-317F-0112EBFAF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18540-E7BC-4208-330E-9508AB3326B4}"/>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6" name="Footer Placeholder 5">
            <a:extLst>
              <a:ext uri="{FF2B5EF4-FFF2-40B4-BE49-F238E27FC236}">
                <a16:creationId xmlns:a16="http://schemas.microsoft.com/office/drawing/2014/main" id="{C86AE6F9-29B7-1B70-C17D-5560D998F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51095-632E-9894-AE1F-404F80D685AA}"/>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138577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EFB7-3E61-549C-B253-EDF151C13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866324-B72C-4CCE-F380-7FCAF6F8D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D58F78-89E2-B228-EC59-6C625E90E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BA3BC-C124-140A-0871-7E26A393CDF9}"/>
              </a:ext>
            </a:extLst>
          </p:cNvPr>
          <p:cNvSpPr>
            <a:spLocks noGrp="1"/>
          </p:cNvSpPr>
          <p:nvPr>
            <p:ph type="dt" sz="half" idx="10"/>
          </p:nvPr>
        </p:nvSpPr>
        <p:spPr/>
        <p:txBody>
          <a:bodyPr/>
          <a:lstStyle/>
          <a:p>
            <a:fld id="{CD08BACB-2ACD-4232-A2AE-C97D9904BA9E}" type="datetimeFigureOut">
              <a:rPr lang="en-US" smtClean="0"/>
              <a:t>7/6/2023</a:t>
            </a:fld>
            <a:endParaRPr lang="en-US"/>
          </a:p>
        </p:txBody>
      </p:sp>
      <p:sp>
        <p:nvSpPr>
          <p:cNvPr id="6" name="Footer Placeholder 5">
            <a:extLst>
              <a:ext uri="{FF2B5EF4-FFF2-40B4-BE49-F238E27FC236}">
                <a16:creationId xmlns:a16="http://schemas.microsoft.com/office/drawing/2014/main" id="{91EF2C30-214C-5B7F-9057-0F8D8A1EB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1CFCD-4126-34DE-01BF-673E56302521}"/>
              </a:ext>
            </a:extLst>
          </p:cNvPr>
          <p:cNvSpPr>
            <a:spLocks noGrp="1"/>
          </p:cNvSpPr>
          <p:nvPr>
            <p:ph type="sldNum" sz="quarter" idx="12"/>
          </p:nvPr>
        </p:nvSpPr>
        <p:spPr/>
        <p:txBody>
          <a:bodyPr/>
          <a:lstStyle/>
          <a:p>
            <a:fld id="{FEC02942-EC64-4900-9C2B-686D711FE3B8}" type="slidenum">
              <a:rPr lang="en-US" smtClean="0"/>
              <a:t>‹#›</a:t>
            </a:fld>
            <a:endParaRPr lang="en-US"/>
          </a:p>
        </p:txBody>
      </p:sp>
    </p:spTree>
    <p:extLst>
      <p:ext uri="{BB962C8B-B14F-4D97-AF65-F5344CB8AC3E}">
        <p14:creationId xmlns:p14="http://schemas.microsoft.com/office/powerpoint/2010/main" val="242438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1D5B8-E7AC-51BE-60B1-490D3695C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19C44E-7BC7-5D40-7000-F53EEAE6B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8816E-1BD5-FFF8-C387-19A5C203E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8BACB-2ACD-4232-A2AE-C97D9904BA9E}" type="datetimeFigureOut">
              <a:rPr lang="en-US" smtClean="0"/>
              <a:t>7/6/2023</a:t>
            </a:fld>
            <a:endParaRPr lang="en-US"/>
          </a:p>
        </p:txBody>
      </p:sp>
      <p:sp>
        <p:nvSpPr>
          <p:cNvPr id="5" name="Footer Placeholder 4">
            <a:extLst>
              <a:ext uri="{FF2B5EF4-FFF2-40B4-BE49-F238E27FC236}">
                <a16:creationId xmlns:a16="http://schemas.microsoft.com/office/drawing/2014/main" id="{F64A8239-B3D8-5DF5-C654-83B22B98B4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5AD92D-5E27-3DE3-09B1-2F59725A6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02942-EC64-4900-9C2B-686D711FE3B8}" type="slidenum">
              <a:rPr lang="en-US" smtClean="0"/>
              <a:t>‹#›</a:t>
            </a:fld>
            <a:endParaRPr lang="en-US"/>
          </a:p>
        </p:txBody>
      </p:sp>
    </p:spTree>
    <p:extLst>
      <p:ext uri="{BB962C8B-B14F-4D97-AF65-F5344CB8AC3E}">
        <p14:creationId xmlns:p14="http://schemas.microsoft.com/office/powerpoint/2010/main" val="3194775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828AE0-F8EA-253E-2660-561B31778EA6}"/>
              </a:ext>
            </a:extLst>
          </p:cNvPr>
          <p:cNvPicPr>
            <a:picLocks noChangeAspect="1"/>
          </p:cNvPicPr>
          <p:nvPr/>
        </p:nvPicPr>
        <p:blipFill>
          <a:blip r:embed="rId3"/>
          <a:stretch>
            <a:fillRect/>
          </a:stretch>
        </p:blipFill>
        <p:spPr>
          <a:xfrm>
            <a:off x="-321129" y="0"/>
            <a:ext cx="6210250" cy="6916738"/>
          </a:xfrm>
          <a:prstGeom prst="rect">
            <a:avLst/>
          </a:prstGeom>
        </p:spPr>
      </p:pic>
      <p:sp>
        <p:nvSpPr>
          <p:cNvPr id="6" name="Rectangle: Rounded Corners 5">
            <a:extLst>
              <a:ext uri="{FF2B5EF4-FFF2-40B4-BE49-F238E27FC236}">
                <a16:creationId xmlns:a16="http://schemas.microsoft.com/office/drawing/2014/main" id="{48B5AB3F-EC37-8510-683B-842D94CB60D3}"/>
              </a:ext>
            </a:extLst>
          </p:cNvPr>
          <p:cNvSpPr/>
          <p:nvPr/>
        </p:nvSpPr>
        <p:spPr>
          <a:xfrm>
            <a:off x="6302881" y="218849"/>
            <a:ext cx="5889119" cy="138135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dirty="0">
                <a:solidFill>
                  <a:srgbClr val="FF0000"/>
                </a:solidFill>
                <a:latin typeface="+mj-lt"/>
              </a:rPr>
              <a:t>BÀI 7</a:t>
            </a:r>
          </a:p>
          <a:p>
            <a:pPr algn="ctr">
              <a:lnSpc>
                <a:spcPct val="150000"/>
              </a:lnSpc>
            </a:pPr>
            <a:r>
              <a:rPr lang="vi-VN" sz="3200" b="1" dirty="0">
                <a:solidFill>
                  <a:srgbClr val="FF0000"/>
                </a:solidFill>
                <a:latin typeface="+mj-lt"/>
              </a:rPr>
              <a:t>YÊU THƯƠNG VÀ HI VỌNG</a:t>
            </a:r>
            <a:endParaRPr lang="en-US" b="1" dirty="0">
              <a:solidFill>
                <a:srgbClr val="FF0000"/>
              </a:solidFill>
              <a:latin typeface="+mj-lt"/>
            </a:endParaRPr>
          </a:p>
        </p:txBody>
      </p:sp>
      <p:sp>
        <p:nvSpPr>
          <p:cNvPr id="7" name="TextBox 6">
            <a:extLst>
              <a:ext uri="{FF2B5EF4-FFF2-40B4-BE49-F238E27FC236}">
                <a16:creationId xmlns:a16="http://schemas.microsoft.com/office/drawing/2014/main" id="{46F053BB-1F9A-E21A-141B-41D23C2EC95E}"/>
              </a:ext>
            </a:extLst>
          </p:cNvPr>
          <p:cNvSpPr txBox="1"/>
          <p:nvPr/>
        </p:nvSpPr>
        <p:spPr>
          <a:xfrm>
            <a:off x="5889120" y="2204358"/>
            <a:ext cx="6106935" cy="1754326"/>
          </a:xfrm>
          <a:prstGeom prst="rect">
            <a:avLst/>
          </a:prstGeom>
          <a:noFill/>
        </p:spPr>
        <p:txBody>
          <a:bodyPr wrap="square" rtlCol="0">
            <a:spAutoFit/>
          </a:bodyPr>
          <a:lstStyle/>
          <a:p>
            <a:r>
              <a:rPr lang="vi-VN" sz="3200" b="1" i="1" dirty="0">
                <a:effectLst>
                  <a:outerShdw blurRad="38100" dist="38100" dir="2700000" algn="tl">
                    <a:srgbClr val="000000">
                      <a:alpha val="43137"/>
                    </a:srgbClr>
                  </a:outerShdw>
                </a:effectLst>
                <a:latin typeface="+mj-lt"/>
              </a:rPr>
              <a:t>Đọc kết nối chủ điểm:</a:t>
            </a:r>
          </a:p>
          <a:p>
            <a:endParaRPr lang="vi-VN" sz="3200" b="1" i="1" dirty="0">
              <a:effectLst>
                <a:outerShdw blurRad="38100" dist="38100" dir="2700000" algn="tl">
                  <a:srgbClr val="000000">
                    <a:alpha val="43137"/>
                  </a:srgbClr>
                </a:outerShdw>
              </a:effectLst>
              <a:latin typeface="+mj-lt"/>
            </a:endParaRPr>
          </a:p>
          <a:p>
            <a:r>
              <a:rPr lang="vi-VN" sz="4400" b="1" dirty="0">
                <a:solidFill>
                  <a:schemeClr val="accent4">
                    <a:lumMod val="75000"/>
                  </a:schemeClr>
                </a:solidFill>
                <a:effectLst>
                  <a:outerShdw blurRad="38100" dist="38100" dir="2700000" algn="tl">
                    <a:srgbClr val="000000">
                      <a:alpha val="43137"/>
                    </a:srgbClr>
                  </a:outerShdw>
                </a:effectLst>
              </a:rPr>
              <a:t>CÂY SỒI MÙA ĐÔNG</a:t>
            </a:r>
            <a:endParaRPr lang="en-US" sz="44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9" name="TextBox 8">
            <a:extLst>
              <a:ext uri="{FF2B5EF4-FFF2-40B4-BE49-F238E27FC236}">
                <a16:creationId xmlns:a16="http://schemas.microsoft.com/office/drawing/2014/main" id="{5963CE2C-B053-9F6C-46EC-4E26027AA093}"/>
              </a:ext>
            </a:extLst>
          </p:cNvPr>
          <p:cNvSpPr txBox="1"/>
          <p:nvPr/>
        </p:nvSpPr>
        <p:spPr>
          <a:xfrm>
            <a:off x="5929994" y="4094765"/>
            <a:ext cx="6262006" cy="468077"/>
          </a:xfrm>
          <a:prstGeom prst="rect">
            <a:avLst/>
          </a:prstGeom>
          <a:noFill/>
        </p:spPr>
        <p:txBody>
          <a:bodyPr wrap="square">
            <a:spAutoFit/>
          </a:bodyPr>
          <a:lstStyle/>
          <a:p>
            <a:pPr marL="0" marR="0" algn="r">
              <a:lnSpc>
                <a:spcPct val="107000"/>
              </a:lnSpc>
              <a:spcBef>
                <a:spcPts val="0"/>
              </a:spcBef>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Iu-ri Na-ghi-pin ( Yuri Nagipin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330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10"/>
          <p:cNvSpPr/>
          <p:nvPr/>
        </p:nvSpPr>
        <p:spPr>
          <a:xfrm rot="5400000">
            <a:off x="4870265" y="2121735"/>
            <a:ext cx="498763" cy="42996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矩形 6"/>
          <p:cNvSpPr/>
          <p:nvPr/>
        </p:nvSpPr>
        <p:spPr>
          <a:xfrm>
            <a:off x="4314223" y="1825653"/>
            <a:ext cx="5508171" cy="1410586"/>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2" name="Chỗ dành sẵn cho Nội dung 2">
            <a:extLst>
              <a:ext uri="{FF2B5EF4-FFF2-40B4-BE49-F238E27FC236}">
                <a16:creationId xmlns:a16="http://schemas.microsoft.com/office/drawing/2014/main" id="{56FFBCD9-631E-69B5-EDA7-A3648C9CBD06}"/>
              </a:ext>
            </a:extLst>
          </p:cNvPr>
          <p:cNvSpPr txBox="1">
            <a:spLocks/>
          </p:cNvSpPr>
          <p:nvPr/>
        </p:nvSpPr>
        <p:spPr>
          <a:xfrm>
            <a:off x="5618171" y="1761292"/>
            <a:ext cx="8396155" cy="92333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vi-VN" sz="24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reflection blurRad="6350" stA="55000" endA="50" endPos="85000" dist="29997" dir="5400000" sy="-100000" algn="bl" rotWithShape="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40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vi-VN" sz="40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VẬN DỤNG</a:t>
            </a:r>
            <a:endParaRPr lang="vi-VN" sz="24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2595B50-FFFD-F403-201C-C5400B24D7A0}"/>
              </a:ext>
            </a:extLst>
          </p:cNvPr>
          <p:cNvPicPr>
            <a:picLocks noChangeAspect="1"/>
          </p:cNvPicPr>
          <p:nvPr/>
        </p:nvPicPr>
        <p:blipFill>
          <a:blip r:embed="rId3"/>
          <a:stretch>
            <a:fillRect/>
          </a:stretch>
        </p:blipFill>
        <p:spPr>
          <a:xfrm>
            <a:off x="42345" y="0"/>
            <a:ext cx="4271878" cy="6858000"/>
          </a:xfrm>
          <a:prstGeom prst="rect">
            <a:avLst/>
          </a:prstGeom>
        </p:spPr>
      </p:pic>
      <p:sp>
        <p:nvSpPr>
          <p:cNvPr id="6" name="TextBox 5">
            <a:extLst>
              <a:ext uri="{FF2B5EF4-FFF2-40B4-BE49-F238E27FC236}">
                <a16:creationId xmlns:a16="http://schemas.microsoft.com/office/drawing/2014/main" id="{6AF69CD2-85E5-3AE3-EC44-AB14DADDDCB7}"/>
              </a:ext>
            </a:extLst>
          </p:cNvPr>
          <p:cNvSpPr txBox="1"/>
          <p:nvPr/>
        </p:nvSpPr>
        <p:spPr>
          <a:xfrm>
            <a:off x="4474029" y="645293"/>
            <a:ext cx="7331170" cy="523220"/>
          </a:xfrm>
          <a:prstGeom prst="rect">
            <a:avLst/>
          </a:prstGeom>
          <a:noFill/>
        </p:spPr>
        <p:txBody>
          <a:bodyPr wrap="square" rtlCol="0">
            <a:spAutoFit/>
          </a:bodyPr>
          <a:lstStyle/>
          <a:p>
            <a:r>
              <a:rPr lang="vi-VN" sz="2800" b="1" i="1" dirty="0">
                <a:effectLst>
                  <a:outerShdw blurRad="38100" dist="38100" dir="2700000" algn="tl">
                    <a:srgbClr val="000000">
                      <a:alpha val="43137"/>
                    </a:srgbClr>
                  </a:outerShdw>
                </a:effectLst>
                <a:latin typeface="+mj-lt"/>
              </a:rPr>
              <a:t>Đọc kết nối chủ điểm:</a:t>
            </a:r>
            <a:r>
              <a:rPr lang="vi-VN" sz="2800" b="1" dirty="0">
                <a:solidFill>
                  <a:schemeClr val="accent4">
                    <a:lumMod val="75000"/>
                  </a:schemeClr>
                </a:solidFill>
                <a:effectLst>
                  <a:outerShdw blurRad="38100" dist="38100" dir="2700000" algn="tl">
                    <a:srgbClr val="000000">
                      <a:alpha val="43137"/>
                    </a:srgbClr>
                  </a:outerShdw>
                </a:effectLst>
              </a:rPr>
              <a:t>CÂY SỒI MÙA ĐÔNG</a:t>
            </a:r>
            <a:endParaRPr lang="en-US" sz="44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9" name="TextBox 8">
            <a:extLst>
              <a:ext uri="{FF2B5EF4-FFF2-40B4-BE49-F238E27FC236}">
                <a16:creationId xmlns:a16="http://schemas.microsoft.com/office/drawing/2014/main" id="{E411B791-0B60-B581-FC68-34675320C845}"/>
              </a:ext>
            </a:extLst>
          </p:cNvPr>
          <p:cNvSpPr txBox="1"/>
          <p:nvPr/>
        </p:nvSpPr>
        <p:spPr>
          <a:xfrm>
            <a:off x="6096000" y="1230864"/>
            <a:ext cx="5554076" cy="468077"/>
          </a:xfrm>
          <a:prstGeom prst="rect">
            <a:avLst/>
          </a:prstGeom>
          <a:noFill/>
        </p:spPr>
        <p:txBody>
          <a:bodyPr wrap="square">
            <a:spAutoFit/>
          </a:bodyPr>
          <a:lstStyle/>
          <a:p>
            <a:pPr marL="0" marR="0" algn="r">
              <a:lnSpc>
                <a:spcPct val="107000"/>
              </a:lnSpc>
              <a:spcBef>
                <a:spcPts val="0"/>
              </a:spcBef>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Iu-ri Na-ghi-pin ( Yuri Nagipin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7B62E37-4445-C331-AF6A-7E241FE86833}"/>
              </a:ext>
            </a:extLst>
          </p:cNvPr>
          <p:cNvSpPr txBox="1"/>
          <p:nvPr/>
        </p:nvSpPr>
        <p:spPr>
          <a:xfrm>
            <a:off x="4904662" y="3664932"/>
            <a:ext cx="6326683" cy="19622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lnSpc>
                <a:spcPct val="150000"/>
              </a:lnSpc>
              <a:spcBef>
                <a:spcPts val="0"/>
              </a:spcBef>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7 - 10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kể về một kỉ niệm giữa em với một người thầy/cô giáo khiến em nhớ mãi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276247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56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504C74-B4A6-2DAA-FEEB-19CCEE0F613E}"/>
              </a:ext>
            </a:extLst>
          </p:cNvPr>
          <p:cNvSpPr/>
          <p:nvPr/>
        </p:nvSpPr>
        <p:spPr>
          <a:xfrm>
            <a:off x="538843" y="1356098"/>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mj-lt"/>
              </a:rPr>
              <a:t>1. ĐỌC, TÓM TẮT VĂN BẢN</a:t>
            </a:r>
            <a:endParaRPr lang="en-US" sz="2800" dirty="0">
              <a:solidFill>
                <a:srgbClr val="FF0000"/>
              </a:solidFill>
              <a:latin typeface="+mj-lt"/>
            </a:endParaRPr>
          </a:p>
        </p:txBody>
      </p:sp>
      <p:sp>
        <p:nvSpPr>
          <p:cNvPr id="5" name="TextBox 4">
            <a:extLst>
              <a:ext uri="{FF2B5EF4-FFF2-40B4-BE49-F238E27FC236}">
                <a16:creationId xmlns:a16="http://schemas.microsoft.com/office/drawing/2014/main" id="{C0F1FA9B-E02D-94C9-896A-2B0ED54B97B6}"/>
              </a:ext>
            </a:extLst>
          </p:cNvPr>
          <p:cNvSpPr txBox="1"/>
          <p:nvPr/>
        </p:nvSpPr>
        <p:spPr>
          <a:xfrm>
            <a:off x="2247848" y="0"/>
            <a:ext cx="8300409" cy="1323439"/>
          </a:xfrm>
          <a:prstGeom prst="rect">
            <a:avLst/>
          </a:prstGeom>
          <a:noFill/>
        </p:spPr>
        <p:txBody>
          <a:bodyPr wrap="square" rtlCol="0">
            <a:spAutoFit/>
          </a:bodyPr>
          <a:lstStyle/>
          <a:p>
            <a:r>
              <a:rPr lang="vi-VN" sz="2800" b="1" i="1" dirty="0">
                <a:effectLst>
                  <a:outerShdw blurRad="38100" dist="38100" dir="2700000" algn="tl">
                    <a:srgbClr val="000000">
                      <a:alpha val="43137"/>
                    </a:srgbClr>
                  </a:outerShdw>
                </a:effectLst>
                <a:latin typeface="+mj-lt"/>
              </a:rPr>
              <a:t>Đọc kết nối chủ điểm:</a:t>
            </a:r>
          </a:p>
          <a:p>
            <a:endParaRPr lang="vi-VN" sz="2000" b="1" i="1" dirty="0">
              <a:effectLst>
                <a:outerShdw blurRad="38100" dist="38100" dir="2700000" algn="tl">
                  <a:srgbClr val="000000">
                    <a:alpha val="43137"/>
                  </a:srgbClr>
                </a:outerShdw>
              </a:effectLst>
              <a:latin typeface="+mj-lt"/>
            </a:endParaRPr>
          </a:p>
          <a:p>
            <a:r>
              <a:rPr lang="vi-VN" sz="3200" b="1" dirty="0">
                <a:solidFill>
                  <a:schemeClr val="accent4">
                    <a:lumMod val="75000"/>
                  </a:schemeClr>
                </a:solidFill>
                <a:effectLst>
                  <a:outerShdw blurRad="38100" dist="38100" dir="2700000" algn="tl">
                    <a:srgbClr val="000000">
                      <a:alpha val="43137"/>
                    </a:srgbClr>
                  </a:outerShdw>
                </a:effectLst>
              </a:rPr>
              <a:t>                    CÂY SỒI MÙA ĐÔNG</a:t>
            </a:r>
            <a:endParaRPr lang="en-US" sz="32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7" name="TextBox 6">
            <a:extLst>
              <a:ext uri="{FF2B5EF4-FFF2-40B4-BE49-F238E27FC236}">
                <a16:creationId xmlns:a16="http://schemas.microsoft.com/office/drawing/2014/main" id="{7C482571-66AA-5C99-03F7-2EAC34969671}"/>
              </a:ext>
            </a:extLst>
          </p:cNvPr>
          <p:cNvSpPr txBox="1"/>
          <p:nvPr/>
        </p:nvSpPr>
        <p:spPr>
          <a:xfrm>
            <a:off x="114300" y="1780643"/>
            <a:ext cx="11919857"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b="1" i="1" dirty="0">
                <a:latin typeface="+mj-lt"/>
              </a:rPr>
              <a:t>Cây sồi mùa đông </a:t>
            </a:r>
            <a:r>
              <a:rPr lang="vi-VN" sz="2400" dirty="0">
                <a:latin typeface="+mj-lt"/>
              </a:rPr>
              <a:t>được viết dựa trên câu chuyện kể về cô giáo An-na Va-xi-li-ep-na và cậu học trò Va-xu-skin. Cậu bé thường đi học muộn và trả lời câu hỏi không đúng khiến cô giáo nghi ngờ rằng cậu là một học sinh ngỗ nghịch. Để hiểu rõ hơn về tình hình, cô giáo quyết định yêu cầu cậu đưa mình về gặp mẹ của cậu bé. Trên đường đi về nhà Va-xu-skin, cô đã phát hiện ra rằng câu trả lời cho sự trễ giờ của cậu bé là do khu rừng mùa đông trên con đường đến trường. Rừng mùa đông trong câu chuyện được miêu tả vô cùng đẹp đẽ và lãng mạn, đặc biệt là cây sồi hùng vĩ đứng hiên ngang giữa rừng tuyết trắng, tán cây là cả một hệ sinh thái thu nhỏ được cậu bé phát hiện ra. Khi cô giáo An-na Va-xi-li-ep-na và cậu học trò nhỏ cùng thám hiểm khu rừng, họ đã khám phá ra nhiều điều thú vị và cô giáo đã hiểu được lí do tại sao cậu bé lại đi học muộn như thế. Bài văn tóm tắt này tập trung vào việc khắc họa nên vẻ đẹp lãng mạn của rừng mùa đông và cây sồi hùng vĩ, đồng thời cũng giúp người đọc hiểu được câu chuyện thật sự nhằm giúp cô giáo An-na Va-xi-li-ep-na có cái nhìn thiện cảm hơn về cậu học trò nhỏ của mình. Bài văn mang đến cho người đọc một bài học về cách nhìn nhận và hiểu hơn về con người và thế giới xung quanh.</a:t>
            </a:r>
            <a:endParaRPr lang="en-US" sz="2400" dirty="0">
              <a:latin typeface="+mj-lt"/>
            </a:endParaRPr>
          </a:p>
        </p:txBody>
      </p:sp>
    </p:spTree>
    <p:extLst>
      <p:ext uri="{BB962C8B-B14F-4D97-AF65-F5344CB8AC3E}">
        <p14:creationId xmlns:p14="http://schemas.microsoft.com/office/powerpoint/2010/main" val="339036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504C74-B4A6-2DAA-FEEB-19CCEE0F613E}"/>
              </a:ext>
            </a:extLst>
          </p:cNvPr>
          <p:cNvSpPr/>
          <p:nvPr/>
        </p:nvSpPr>
        <p:spPr>
          <a:xfrm>
            <a:off x="538843" y="1356098"/>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mj-lt"/>
              </a:rPr>
              <a:t>1. ĐỌC, TÓM TẮT VĂN BẢN</a:t>
            </a:r>
            <a:endParaRPr lang="en-US" sz="2800" dirty="0">
              <a:solidFill>
                <a:srgbClr val="FF0000"/>
              </a:solidFill>
              <a:latin typeface="+mj-lt"/>
            </a:endParaRPr>
          </a:p>
        </p:txBody>
      </p:sp>
      <p:sp>
        <p:nvSpPr>
          <p:cNvPr id="5" name="TextBox 4">
            <a:extLst>
              <a:ext uri="{FF2B5EF4-FFF2-40B4-BE49-F238E27FC236}">
                <a16:creationId xmlns:a16="http://schemas.microsoft.com/office/drawing/2014/main" id="{C0F1FA9B-E02D-94C9-896A-2B0ED54B97B6}"/>
              </a:ext>
            </a:extLst>
          </p:cNvPr>
          <p:cNvSpPr txBox="1"/>
          <p:nvPr/>
        </p:nvSpPr>
        <p:spPr>
          <a:xfrm>
            <a:off x="2247848" y="0"/>
            <a:ext cx="8300409" cy="1323439"/>
          </a:xfrm>
          <a:prstGeom prst="rect">
            <a:avLst/>
          </a:prstGeom>
          <a:noFill/>
        </p:spPr>
        <p:txBody>
          <a:bodyPr wrap="square" rtlCol="0">
            <a:spAutoFit/>
          </a:bodyPr>
          <a:lstStyle/>
          <a:p>
            <a:r>
              <a:rPr lang="vi-VN" sz="2800" b="1" i="1" dirty="0">
                <a:effectLst>
                  <a:outerShdw blurRad="38100" dist="38100" dir="2700000" algn="tl">
                    <a:srgbClr val="000000">
                      <a:alpha val="43137"/>
                    </a:srgbClr>
                  </a:outerShdw>
                </a:effectLst>
                <a:latin typeface="+mj-lt"/>
              </a:rPr>
              <a:t>Đọc kết nối chủ điểm:</a:t>
            </a:r>
          </a:p>
          <a:p>
            <a:endParaRPr lang="vi-VN" sz="2000" b="1" i="1" dirty="0">
              <a:effectLst>
                <a:outerShdw blurRad="38100" dist="38100" dir="2700000" algn="tl">
                  <a:srgbClr val="000000">
                    <a:alpha val="43137"/>
                  </a:srgbClr>
                </a:outerShdw>
              </a:effectLst>
              <a:latin typeface="+mj-lt"/>
            </a:endParaRPr>
          </a:p>
          <a:p>
            <a:r>
              <a:rPr lang="vi-VN" sz="3200" b="1" dirty="0">
                <a:solidFill>
                  <a:schemeClr val="accent4">
                    <a:lumMod val="75000"/>
                  </a:schemeClr>
                </a:solidFill>
                <a:effectLst>
                  <a:outerShdw blurRad="38100" dist="38100" dir="2700000" algn="tl">
                    <a:srgbClr val="000000">
                      <a:alpha val="43137"/>
                    </a:srgbClr>
                  </a:outerShdw>
                </a:effectLst>
              </a:rPr>
              <a:t>                    CÂY SỒI MÙA ĐÔNG</a:t>
            </a:r>
            <a:endParaRPr lang="en-US" sz="32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2" name="Rectangle: Rounded Corners 1">
            <a:extLst>
              <a:ext uri="{FF2B5EF4-FFF2-40B4-BE49-F238E27FC236}">
                <a16:creationId xmlns:a16="http://schemas.microsoft.com/office/drawing/2014/main" id="{D673AA7D-AC31-276A-0016-12C01EDD3707}"/>
              </a:ext>
            </a:extLst>
          </p:cNvPr>
          <p:cNvSpPr/>
          <p:nvPr/>
        </p:nvSpPr>
        <p:spPr>
          <a:xfrm>
            <a:off x="538843" y="1949370"/>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mj-lt"/>
              </a:rPr>
              <a:t>  2. KHÁM PHÁ VĂN BẢN</a:t>
            </a:r>
            <a:endParaRPr lang="en-US" sz="2800" dirty="0">
              <a:solidFill>
                <a:srgbClr val="FF0000"/>
              </a:solidFill>
              <a:latin typeface="+mj-lt"/>
            </a:endParaRPr>
          </a:p>
        </p:txBody>
      </p:sp>
      <p:sp>
        <p:nvSpPr>
          <p:cNvPr id="6" name="TextBox 5">
            <a:extLst>
              <a:ext uri="{FF2B5EF4-FFF2-40B4-BE49-F238E27FC236}">
                <a16:creationId xmlns:a16="http://schemas.microsoft.com/office/drawing/2014/main" id="{07E80DC5-730D-BC77-2314-C7998BB42C65}"/>
              </a:ext>
            </a:extLst>
          </p:cNvPr>
          <p:cNvSpPr txBox="1"/>
          <p:nvPr/>
        </p:nvSpPr>
        <p:spPr>
          <a:xfrm>
            <a:off x="538842" y="2756595"/>
            <a:ext cx="11168743" cy="27452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07000"/>
              </a:lnSpc>
              <a:spcBef>
                <a:spcPts val="0"/>
              </a:spcBef>
              <a:spcAft>
                <a:spcPts val="0"/>
              </a:spcAft>
              <a:tabLst>
                <a:tab pos="90170" algn="l"/>
                <a:tab pos="180340" algn="l"/>
              </a:tabLst>
            </a:pPr>
            <a:r>
              <a:rPr lang="vi-VN" sz="36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Câu 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36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Đề tài :</a:t>
            </a:r>
            <a:r>
              <a:rPr lang="vi-VN" sz="36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Sự hiểu biết,trân trọng của giáo viên với học sinh; tình yêu thiên nhiên,sự kết nối giữa con người với thiên nhiên.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920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504C74-B4A6-2DAA-FEEB-19CCEE0F613E}"/>
              </a:ext>
            </a:extLst>
          </p:cNvPr>
          <p:cNvSpPr/>
          <p:nvPr/>
        </p:nvSpPr>
        <p:spPr>
          <a:xfrm>
            <a:off x="538842" y="679243"/>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mj-lt"/>
              </a:rPr>
              <a:t>1. ĐỌC, TÓM TẮT VĂN BẢN</a:t>
            </a:r>
            <a:endParaRPr lang="en-US" sz="2800" dirty="0">
              <a:solidFill>
                <a:srgbClr val="FF0000"/>
              </a:solidFill>
              <a:latin typeface="+mj-lt"/>
            </a:endParaRPr>
          </a:p>
        </p:txBody>
      </p:sp>
      <p:sp>
        <p:nvSpPr>
          <p:cNvPr id="5" name="TextBox 4">
            <a:extLst>
              <a:ext uri="{FF2B5EF4-FFF2-40B4-BE49-F238E27FC236}">
                <a16:creationId xmlns:a16="http://schemas.microsoft.com/office/drawing/2014/main" id="{C0F1FA9B-E02D-94C9-896A-2B0ED54B97B6}"/>
              </a:ext>
            </a:extLst>
          </p:cNvPr>
          <p:cNvSpPr txBox="1"/>
          <p:nvPr/>
        </p:nvSpPr>
        <p:spPr>
          <a:xfrm>
            <a:off x="2247848" y="0"/>
            <a:ext cx="8300409" cy="584775"/>
          </a:xfrm>
          <a:prstGeom prst="rect">
            <a:avLst/>
          </a:prstGeom>
          <a:noFill/>
        </p:spPr>
        <p:txBody>
          <a:bodyPr wrap="square" rtlCol="0">
            <a:spAutoFit/>
          </a:bodyPr>
          <a:lstStyle/>
          <a:p>
            <a:r>
              <a:rPr lang="vi-VN" sz="2800" b="1" i="1" dirty="0">
                <a:effectLst>
                  <a:outerShdw blurRad="38100" dist="38100" dir="2700000" algn="tl">
                    <a:srgbClr val="000000">
                      <a:alpha val="43137"/>
                    </a:srgbClr>
                  </a:outerShdw>
                </a:effectLst>
                <a:latin typeface="+mj-lt"/>
              </a:rPr>
              <a:t>Đọc kết nối chủ điểm:   </a:t>
            </a:r>
            <a:r>
              <a:rPr lang="vi-VN" sz="3200" b="1" dirty="0">
                <a:solidFill>
                  <a:schemeClr val="accent4">
                    <a:lumMod val="75000"/>
                  </a:schemeClr>
                </a:solidFill>
                <a:effectLst>
                  <a:outerShdw blurRad="38100" dist="38100" dir="2700000" algn="tl">
                    <a:srgbClr val="000000">
                      <a:alpha val="43137"/>
                    </a:srgbClr>
                  </a:outerShdw>
                </a:effectLst>
              </a:rPr>
              <a:t>CÂY SỒI MÙA ĐÔNG</a:t>
            </a:r>
            <a:endParaRPr lang="en-US" sz="32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2" name="Rectangle: Rounded Corners 1">
            <a:extLst>
              <a:ext uri="{FF2B5EF4-FFF2-40B4-BE49-F238E27FC236}">
                <a16:creationId xmlns:a16="http://schemas.microsoft.com/office/drawing/2014/main" id="{D673AA7D-AC31-276A-0016-12C01EDD3707}"/>
              </a:ext>
            </a:extLst>
          </p:cNvPr>
          <p:cNvSpPr/>
          <p:nvPr/>
        </p:nvSpPr>
        <p:spPr>
          <a:xfrm>
            <a:off x="538842" y="1278799"/>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mj-lt"/>
              </a:rPr>
              <a:t>  2. KHÁM PHÁ VĂN BẢN</a:t>
            </a:r>
            <a:endParaRPr lang="en-US" sz="2800" dirty="0">
              <a:solidFill>
                <a:srgbClr val="FF0000"/>
              </a:solidFill>
              <a:latin typeface="+mj-lt"/>
            </a:endParaRPr>
          </a:p>
        </p:txBody>
      </p:sp>
      <p:sp>
        <p:nvSpPr>
          <p:cNvPr id="6" name="TextBox 5">
            <a:extLst>
              <a:ext uri="{FF2B5EF4-FFF2-40B4-BE49-F238E27FC236}">
                <a16:creationId xmlns:a16="http://schemas.microsoft.com/office/drawing/2014/main" id="{07E80DC5-730D-BC77-2314-C7998BB42C65}"/>
              </a:ext>
            </a:extLst>
          </p:cNvPr>
          <p:cNvSpPr txBox="1"/>
          <p:nvPr/>
        </p:nvSpPr>
        <p:spPr>
          <a:xfrm>
            <a:off x="538843" y="1878355"/>
            <a:ext cx="1709006" cy="53059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07000"/>
              </a:lnSpc>
              <a:spcBef>
                <a:spcPts val="0"/>
              </a:spcBef>
              <a:spcAft>
                <a:spcPts val="0"/>
              </a:spcAf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Câu 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7359B55-163E-3023-C4F2-BB6C62E3EDB9}"/>
              </a:ext>
            </a:extLst>
          </p:cNvPr>
          <p:cNvPicPr>
            <a:picLocks noChangeAspect="1"/>
          </p:cNvPicPr>
          <p:nvPr/>
        </p:nvPicPr>
        <p:blipFill>
          <a:blip r:embed="rId3"/>
          <a:stretch>
            <a:fillRect/>
          </a:stretch>
        </p:blipFill>
        <p:spPr>
          <a:xfrm>
            <a:off x="9944152" y="364499"/>
            <a:ext cx="1965844" cy="1110243"/>
          </a:xfrm>
          <a:prstGeom prst="rect">
            <a:avLst/>
          </a:prstGeom>
        </p:spPr>
      </p:pic>
      <p:sp>
        <p:nvSpPr>
          <p:cNvPr id="7" name="Text Box 41">
            <a:extLst>
              <a:ext uri="{FF2B5EF4-FFF2-40B4-BE49-F238E27FC236}">
                <a16:creationId xmlns:a16="http://schemas.microsoft.com/office/drawing/2014/main" id="{E407BA29-2449-078C-17F6-5B4288C0CBC9}"/>
              </a:ext>
            </a:extLst>
          </p:cNvPr>
          <p:cNvSpPr txBox="1">
            <a:spLocks noChangeArrowheads="1"/>
          </p:cNvSpPr>
          <p:nvPr/>
        </p:nvSpPr>
        <p:spPr bwMode="auto">
          <a:xfrm>
            <a:off x="2247848" y="1670685"/>
            <a:ext cx="10435354" cy="1219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b="1" dirty="0">
                <a:solidFill>
                  <a:srgbClr val="FF0000"/>
                </a:solidFill>
                <a:effectLst>
                  <a:outerShdw blurRad="38100" dist="38100" dir="2700000" algn="tl">
                    <a:srgbClr val="000000"/>
                  </a:outerShdw>
                </a:effectLst>
                <a:latin typeface="Times New Roman" pitchFamily="18" charset="0"/>
                <a:cs typeface="Times New Roman" pitchFamily="18" charset="0"/>
              </a:rPr>
              <a:t>HOẠT ĐỘNG NHÓM</a:t>
            </a:r>
            <a:r>
              <a:rPr lang="vi-VN" altLang="en-US"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altLang="en-US"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altLang="en-US" b="1" dirty="0">
                <a:solidFill>
                  <a:srgbClr val="00B0F0"/>
                </a:solidFill>
                <a:effectLst>
                  <a:outerShdw blurRad="38100" dist="38100" dir="2700000" algn="tl">
                    <a:srgbClr val="000000"/>
                  </a:outerShdw>
                </a:effectLst>
                <a:latin typeface="Times New Roman" pitchFamily="18" charset="0"/>
                <a:cs typeface="Times New Roman" pitchFamily="18" charset="0"/>
              </a:rPr>
              <a:t>(4 PHÚT)</a:t>
            </a:r>
          </a:p>
          <a:p>
            <a:pPr algn="ctr">
              <a:spcBef>
                <a:spcPct val="0"/>
              </a:spcBef>
              <a:buFontTx/>
              <a:buNone/>
              <a:defRPr/>
            </a:pPr>
            <a:r>
              <a:rPr lang="vi-VN" altLang="en-US" sz="3600" b="1" dirty="0">
                <a:effectLst>
                  <a:outerShdw blurRad="38100" dist="38100" dir="2700000" algn="tl">
                    <a:srgbClr val="000000"/>
                  </a:outerShdw>
                </a:effectLst>
                <a:latin typeface="+mj-lt"/>
              </a:rPr>
              <a:t>Cặp đôi chia sẻ</a:t>
            </a:r>
            <a:endParaRPr lang="en-US" altLang="en-US" sz="3600" b="1" dirty="0">
              <a:effectLst>
                <a:outerShdw blurRad="38100" dist="38100" dir="2700000" algn="tl">
                  <a:srgbClr val="000000"/>
                </a:outerShdw>
              </a:effectLst>
              <a:latin typeface="+mj-lt"/>
            </a:endParaRPr>
          </a:p>
        </p:txBody>
      </p:sp>
      <p:graphicFrame>
        <p:nvGraphicFramePr>
          <p:cNvPr id="8" name="Table 7">
            <a:extLst>
              <a:ext uri="{FF2B5EF4-FFF2-40B4-BE49-F238E27FC236}">
                <a16:creationId xmlns:a16="http://schemas.microsoft.com/office/drawing/2014/main" id="{A69A18A9-DDB3-ABA7-E1A9-EF20C48B92A9}"/>
              </a:ext>
            </a:extLst>
          </p:cNvPr>
          <p:cNvGraphicFramePr>
            <a:graphicFrameLocks noGrp="1"/>
          </p:cNvGraphicFramePr>
          <p:nvPr>
            <p:extLst>
              <p:ext uri="{D42A27DB-BD31-4B8C-83A1-F6EECF244321}">
                <p14:modId xmlns:p14="http://schemas.microsoft.com/office/powerpoint/2010/main" val="3887521113"/>
              </p:ext>
            </p:extLst>
          </p:nvPr>
        </p:nvGraphicFramePr>
        <p:xfrm>
          <a:off x="708596" y="2913474"/>
          <a:ext cx="11201400" cy="3944524"/>
        </p:xfrm>
        <a:graphic>
          <a:graphicData uri="http://schemas.openxmlformats.org/drawingml/2006/table">
            <a:tbl>
              <a:tblPr firstRow="1" firstCol="1" bandRow="1">
                <a:tableStyleId>{5C22544A-7EE6-4342-B048-85BDC9FD1C3A}</a:tableStyleId>
              </a:tblPr>
              <a:tblGrid>
                <a:gridCol w="7352123">
                  <a:extLst>
                    <a:ext uri="{9D8B030D-6E8A-4147-A177-3AD203B41FA5}">
                      <a16:colId xmlns:a16="http://schemas.microsoft.com/office/drawing/2014/main" val="801591494"/>
                    </a:ext>
                  </a:extLst>
                </a:gridCol>
                <a:gridCol w="3849277">
                  <a:extLst>
                    <a:ext uri="{9D8B030D-6E8A-4147-A177-3AD203B41FA5}">
                      <a16:colId xmlns:a16="http://schemas.microsoft.com/office/drawing/2014/main" val="980780315"/>
                    </a:ext>
                  </a:extLst>
                </a:gridCol>
              </a:tblGrid>
              <a:tr h="1696587">
                <a:tc>
                  <a:txBody>
                    <a:bodyPr/>
                    <a:lstStyle/>
                    <a:p>
                      <a:pPr marL="0" marR="50800" algn="ctr">
                        <a:lnSpc>
                          <a:spcPct val="107000"/>
                        </a:lnSpc>
                        <a:spcBef>
                          <a:spcPts val="0"/>
                        </a:spcBef>
                        <a:spcAft>
                          <a:spcPts val="0"/>
                        </a:spcAft>
                      </a:pPr>
                      <a:r>
                        <a:rPr lang="vi-VN" sz="3200" dirty="0">
                          <a:solidFill>
                            <a:schemeClr val="bg1"/>
                          </a:solidFill>
                          <a:effectLst/>
                          <a:latin typeface="+mj-lt"/>
                        </a:rPr>
                        <a:t>Nêu một số chi tiết tiêu biểu thể hiện tình cảm của cậu bé Sa-vu-skin đã dành cho cây sồi và loài vật trong khu rừng</a:t>
                      </a:r>
                      <a:endParaRPr lang="en-US" sz="4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07000"/>
                        </a:lnSpc>
                        <a:spcBef>
                          <a:spcPts val="0"/>
                        </a:spcBef>
                        <a:spcAft>
                          <a:spcPts val="0"/>
                        </a:spcAft>
                      </a:pPr>
                      <a:r>
                        <a:rPr lang="vi-VN" sz="3200" dirty="0">
                          <a:solidFill>
                            <a:schemeClr val="bg1"/>
                          </a:solidFill>
                          <a:effectLst/>
                          <a:latin typeface="+mj-lt"/>
                        </a:rPr>
                        <a:t>Nhận xét tính cách của cậu bé Sa-vu-skin</a:t>
                      </a:r>
                      <a:endParaRPr lang="en-US" sz="40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0002799"/>
                  </a:ext>
                </a:extLst>
              </a:tr>
              <a:tr h="340529">
                <a:tc>
                  <a:txBody>
                    <a:bodyPr/>
                    <a:lstStyle/>
                    <a:p>
                      <a:pPr marL="0" marR="50800">
                        <a:lnSpc>
                          <a:spcPct val="107000"/>
                        </a:lnSpc>
                        <a:spcBef>
                          <a:spcPts val="0"/>
                        </a:spcBef>
                        <a:spcAft>
                          <a:spcPts val="0"/>
                        </a:spcAft>
                      </a:pPr>
                      <a:r>
                        <a:rPr lang="vi-VN" sz="10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50800">
                        <a:lnSpc>
                          <a:spcPct val="107000"/>
                        </a:lnSpc>
                        <a:spcBef>
                          <a:spcPts val="0"/>
                        </a:spcBef>
                        <a:spcAft>
                          <a:spcPts val="0"/>
                        </a:spcAft>
                      </a:pPr>
                      <a:r>
                        <a:rPr lang="vi-VN" sz="1000" u="none" strike="noStrike">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133257"/>
                  </a:ext>
                </a:extLst>
              </a:tr>
              <a:tr h="476852">
                <a:tc>
                  <a:txBody>
                    <a:bodyPr/>
                    <a:lstStyle/>
                    <a:p>
                      <a:pPr marL="0" marR="50800">
                        <a:lnSpc>
                          <a:spcPct val="107000"/>
                        </a:lnSpc>
                        <a:spcBef>
                          <a:spcPts val="0"/>
                        </a:spcBef>
                        <a:spcAft>
                          <a:spcPts val="0"/>
                        </a:spcAft>
                      </a:pPr>
                      <a:r>
                        <a:rPr lang="vi-VN" sz="1400" u="none" strike="noStrike">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56875440"/>
                  </a:ext>
                </a:extLst>
              </a:tr>
              <a:tr h="476852">
                <a:tc>
                  <a:txBody>
                    <a:bodyPr/>
                    <a:lstStyle/>
                    <a:p>
                      <a:pPr marL="0" marR="50800">
                        <a:lnSpc>
                          <a:spcPct val="107000"/>
                        </a:lnSpc>
                        <a:spcBef>
                          <a:spcPts val="0"/>
                        </a:spcBef>
                        <a:spcAft>
                          <a:spcPts val="0"/>
                        </a:spcAft>
                      </a:pPr>
                      <a:r>
                        <a:rPr lang="vi-VN" sz="1400" u="none" strike="noStrike">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971831511"/>
                  </a:ext>
                </a:extLst>
              </a:tr>
              <a:tr h="476852">
                <a:tc>
                  <a:txBody>
                    <a:bodyPr/>
                    <a:lstStyle/>
                    <a:p>
                      <a:pPr marL="0" marR="50800">
                        <a:lnSpc>
                          <a:spcPct val="107000"/>
                        </a:lnSpc>
                        <a:spcBef>
                          <a:spcPts val="0"/>
                        </a:spcBef>
                        <a:spcAft>
                          <a:spcPts val="0"/>
                        </a:spcAft>
                      </a:pPr>
                      <a:r>
                        <a:rPr lang="vi-VN" sz="1400" u="none" strike="noStrike">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9283264"/>
                  </a:ext>
                </a:extLst>
              </a:tr>
              <a:tr h="476852">
                <a:tc>
                  <a:txBody>
                    <a:bodyPr/>
                    <a:lstStyle/>
                    <a:p>
                      <a:pPr marL="0" marR="50800">
                        <a:lnSpc>
                          <a:spcPct val="107000"/>
                        </a:lnSpc>
                        <a:spcBef>
                          <a:spcPts val="0"/>
                        </a:spcBef>
                        <a:spcAft>
                          <a:spcPts val="0"/>
                        </a:spcAft>
                      </a:pPr>
                      <a:r>
                        <a:rPr lang="vi-VN" sz="14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28515747"/>
                  </a:ext>
                </a:extLst>
              </a:tr>
            </a:tbl>
          </a:graphicData>
        </a:graphic>
      </p:graphicFrame>
    </p:spTree>
    <p:extLst>
      <p:ext uri="{BB962C8B-B14F-4D97-AF65-F5344CB8AC3E}">
        <p14:creationId xmlns:p14="http://schemas.microsoft.com/office/powerpoint/2010/main" val="253974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1+#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E80DC5-730D-BC77-2314-C7998BB42C65}"/>
              </a:ext>
            </a:extLst>
          </p:cNvPr>
          <p:cNvSpPr txBox="1"/>
          <p:nvPr/>
        </p:nvSpPr>
        <p:spPr>
          <a:xfrm>
            <a:off x="0" y="33226"/>
            <a:ext cx="1709006" cy="53059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07000"/>
              </a:lnSpc>
              <a:spcBef>
                <a:spcPts val="0"/>
              </a:spcBef>
              <a:spcAft>
                <a:spcPts val="0"/>
              </a:spcAft>
              <a:tabLst>
                <a:tab pos="90170" algn="l"/>
                <a:tab pos="180340" algn="l"/>
              </a:tabLst>
            </a:pPr>
            <a:r>
              <a:rPr lang="vi-VN" sz="28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Câu 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69A18A9-DDB3-ABA7-E1A9-EF20C48B92A9}"/>
              </a:ext>
            </a:extLst>
          </p:cNvPr>
          <p:cNvGraphicFramePr>
            <a:graphicFrameLocks noGrp="1"/>
          </p:cNvGraphicFramePr>
          <p:nvPr>
            <p:extLst>
              <p:ext uri="{D42A27DB-BD31-4B8C-83A1-F6EECF244321}">
                <p14:modId xmlns:p14="http://schemas.microsoft.com/office/powerpoint/2010/main" val="3702537578"/>
              </p:ext>
            </p:extLst>
          </p:nvPr>
        </p:nvGraphicFramePr>
        <p:xfrm>
          <a:off x="212271" y="725446"/>
          <a:ext cx="11805558" cy="5846170"/>
        </p:xfrm>
        <a:graphic>
          <a:graphicData uri="http://schemas.openxmlformats.org/drawingml/2006/table">
            <a:tbl>
              <a:tblPr firstRow="1" firstCol="1" bandRow="1">
                <a:tableStyleId>{5C22544A-7EE6-4342-B048-85BDC9FD1C3A}</a:tableStyleId>
              </a:tblPr>
              <a:tblGrid>
                <a:gridCol w="8474704">
                  <a:extLst>
                    <a:ext uri="{9D8B030D-6E8A-4147-A177-3AD203B41FA5}">
                      <a16:colId xmlns:a16="http://schemas.microsoft.com/office/drawing/2014/main" val="801591494"/>
                    </a:ext>
                  </a:extLst>
                </a:gridCol>
                <a:gridCol w="3330854">
                  <a:extLst>
                    <a:ext uri="{9D8B030D-6E8A-4147-A177-3AD203B41FA5}">
                      <a16:colId xmlns:a16="http://schemas.microsoft.com/office/drawing/2014/main" val="980780315"/>
                    </a:ext>
                  </a:extLst>
                </a:gridCol>
              </a:tblGrid>
              <a:tr h="874754">
                <a:tc>
                  <a:txBody>
                    <a:bodyPr/>
                    <a:lstStyle/>
                    <a:p>
                      <a:pPr marL="0" marR="50800" algn="ctr">
                        <a:lnSpc>
                          <a:spcPct val="107000"/>
                        </a:lnSpc>
                        <a:spcBef>
                          <a:spcPts val="0"/>
                        </a:spcBef>
                        <a:spcAft>
                          <a:spcPts val="0"/>
                        </a:spcAft>
                      </a:pPr>
                      <a:r>
                        <a:rPr lang="vi-VN" sz="2400" dirty="0">
                          <a:solidFill>
                            <a:schemeClr val="bg1"/>
                          </a:solidFill>
                          <a:effectLst/>
                          <a:latin typeface="+mj-lt"/>
                        </a:rPr>
                        <a:t>Nêu một số chi tiết tiêu biểu thể hiện tình cảm của cậu bé Sa-vu-skin đã dành cho cây sồi và loài vật trong khu rừng</a:t>
                      </a:r>
                      <a:endParaRPr lang="en-US" sz="2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50800" algn="ctr">
                        <a:lnSpc>
                          <a:spcPct val="107000"/>
                        </a:lnSpc>
                        <a:spcBef>
                          <a:spcPts val="0"/>
                        </a:spcBef>
                        <a:spcAft>
                          <a:spcPts val="0"/>
                        </a:spcAft>
                      </a:pPr>
                      <a:r>
                        <a:rPr lang="vi-VN" sz="2400" dirty="0">
                          <a:solidFill>
                            <a:schemeClr val="bg1"/>
                          </a:solidFill>
                          <a:effectLst/>
                          <a:latin typeface="+mj-lt"/>
                        </a:rPr>
                        <a:t>Nhận xét tính cách của cậu bé Sa-vu-skin</a:t>
                      </a:r>
                      <a:endParaRPr lang="en-US" sz="2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0002799"/>
                  </a:ext>
                </a:extLst>
              </a:tr>
              <a:tr h="340529">
                <a:tc>
                  <a:txBody>
                    <a:bodyPr/>
                    <a:lstStyle/>
                    <a:p>
                      <a:pPr marL="0" marR="50800" lvl="0" indent="0" algn="l" defTabSz="914400" rtl="0" eaLnBrk="1" fontAlgn="auto" latinLnBrk="0" hangingPunct="1">
                        <a:lnSpc>
                          <a:spcPct val="107000"/>
                        </a:lnSpc>
                        <a:spcBef>
                          <a:spcPts val="0"/>
                        </a:spcBef>
                        <a:spcAft>
                          <a:spcPts val="0"/>
                        </a:spcAft>
                        <a:buClrTx/>
                        <a:buSzTx/>
                        <a:buFontTx/>
                        <a:buNone/>
                        <a:tabLst/>
                        <a:defRPr/>
                      </a:pPr>
                      <a:r>
                        <a:rPr lang="vi-VN" sz="1000" u="none" strike="noStrike" dirty="0">
                          <a:effectLst/>
                        </a:rPr>
                        <a:t> </a:t>
                      </a:r>
                      <a:r>
                        <a:rPr lang="vi-VN" sz="2400" b="1" kern="1200" dirty="0">
                          <a:solidFill>
                            <a:schemeClr val="accent2">
                              <a:lumMod val="40000"/>
                              <a:lumOff val="60000"/>
                            </a:schemeClr>
                          </a:solidFill>
                          <a:effectLst/>
                          <a:latin typeface="+mj-lt"/>
                          <a:ea typeface="+mn-ea"/>
                          <a:cs typeface="+mn-cs"/>
                        </a:rPr>
                        <a:t>Cách giới thiệu về cây sồi hết sức yêu thương,tự nhiên như giới thiệu một người quen cũ với cô giáo.</a:t>
                      </a:r>
                      <a:endParaRPr lang="en-US" sz="2400" b="1" kern="1200" dirty="0">
                        <a:solidFill>
                          <a:schemeClr val="accent2">
                            <a:lumMod val="40000"/>
                            <a:lumOff val="60000"/>
                          </a:schemeClr>
                        </a:solidFill>
                        <a:effectLst/>
                        <a:latin typeface="+mj-lt"/>
                        <a:ea typeface="+mn-ea"/>
                        <a:cs typeface="+mn-cs"/>
                      </a:endParaRPr>
                    </a:p>
                    <a:p>
                      <a:pPr marL="0" marR="5080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50800">
                        <a:lnSpc>
                          <a:spcPct val="107000"/>
                        </a:lnSpc>
                        <a:spcBef>
                          <a:spcPts val="0"/>
                        </a:spcBef>
                        <a:spcAft>
                          <a:spcPts val="0"/>
                        </a:spcAft>
                      </a:pPr>
                      <a:r>
                        <a:rPr lang="vi-VN" sz="1400" u="none" strike="noStrike" dirty="0">
                          <a:effectLst/>
                        </a:rPr>
                        <a:t> </a:t>
                      </a:r>
                      <a:r>
                        <a:rPr lang="vi-VN" sz="3200" kern="1200" dirty="0">
                          <a:solidFill>
                            <a:srgbClr val="FF0000"/>
                          </a:solidFill>
                          <a:effectLst/>
                          <a:latin typeface="+mj-lt"/>
                          <a:ea typeface="+mn-ea"/>
                          <a:cs typeface="+mn-cs"/>
                        </a:rPr>
                        <a:t>Tâm hồn trong sáng,hài hòa với thiên nhiên, có tâm lòng nhân hậu,tinh tế,biết quan tâm lo lắng cho người khác.</a:t>
                      </a:r>
                      <a:endParaRPr lang="en-US" sz="18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133257"/>
                  </a:ext>
                </a:extLst>
              </a:tr>
              <a:tr h="476852">
                <a:tc>
                  <a:txBody>
                    <a:bodyPr/>
                    <a:lstStyle/>
                    <a:p>
                      <a:pPr marL="0" marR="50800" lvl="0" indent="0" algn="l" defTabSz="914400" rtl="0" eaLnBrk="1" fontAlgn="auto" latinLnBrk="0" hangingPunct="1">
                        <a:lnSpc>
                          <a:spcPct val="107000"/>
                        </a:lnSpc>
                        <a:spcBef>
                          <a:spcPts val="0"/>
                        </a:spcBef>
                        <a:spcAft>
                          <a:spcPts val="0"/>
                        </a:spcAft>
                        <a:buClrTx/>
                        <a:buSzTx/>
                        <a:buFontTx/>
                        <a:buNone/>
                        <a:tabLst/>
                        <a:defRPr/>
                      </a:pPr>
                      <a:r>
                        <a:rPr lang="vi-VN" sz="2400" u="none" strike="noStrike" dirty="0">
                          <a:solidFill>
                            <a:schemeClr val="accent2">
                              <a:lumMod val="40000"/>
                              <a:lumOff val="60000"/>
                            </a:schemeClr>
                          </a:solidFill>
                          <a:effectLst/>
                          <a:latin typeface="+mj-lt"/>
                        </a:rPr>
                        <a:t> </a:t>
                      </a:r>
                      <a:r>
                        <a:rPr lang="vi-VN" sz="2400" b="1" kern="1200" dirty="0">
                          <a:solidFill>
                            <a:schemeClr val="accent2">
                              <a:lumMod val="40000"/>
                              <a:lumOff val="60000"/>
                            </a:schemeClr>
                          </a:solidFill>
                          <a:effectLst/>
                          <a:latin typeface="+mj-lt"/>
                          <a:ea typeface="+mn-ea"/>
                          <a:cs typeface="+mn-cs"/>
                        </a:rPr>
                        <a:t>Hành động cố gắng vần một mảng tuyết để tìm con nhím,ân cần chăm sóc và trò chuyện với con nhím.</a:t>
                      </a:r>
                      <a:endParaRPr lang="en-US" sz="2400" b="1" kern="1200" dirty="0">
                        <a:solidFill>
                          <a:schemeClr val="accent2">
                            <a:lumMod val="40000"/>
                            <a:lumOff val="60000"/>
                          </a:schemeClr>
                        </a:solidFill>
                        <a:effectLst/>
                        <a:latin typeface="+mj-lt"/>
                        <a:ea typeface="+mn-ea"/>
                        <a:cs typeface="+mn-cs"/>
                      </a:endParaRPr>
                    </a:p>
                    <a:p>
                      <a:pPr marL="0" marR="5080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56875440"/>
                  </a:ext>
                </a:extLst>
              </a:tr>
              <a:tr h="476852">
                <a:tc>
                  <a:txBody>
                    <a:bodyPr/>
                    <a:lstStyle/>
                    <a:p>
                      <a:pPr marL="0" marR="50800">
                        <a:lnSpc>
                          <a:spcPct val="107000"/>
                        </a:lnSpc>
                        <a:spcBef>
                          <a:spcPts val="0"/>
                        </a:spcBef>
                        <a:spcAft>
                          <a:spcPts val="0"/>
                        </a:spcAft>
                      </a:pPr>
                      <a:r>
                        <a:rPr lang="vi-VN" sz="1400" u="none" strike="noStrike" dirty="0">
                          <a:effectLst/>
                        </a:rPr>
                        <a:t> </a:t>
                      </a:r>
                      <a:r>
                        <a:rPr lang="vi-VN" sz="2400" b="1" kern="1200" dirty="0">
                          <a:solidFill>
                            <a:schemeClr val="accent2">
                              <a:lumMod val="40000"/>
                              <a:lumOff val="60000"/>
                            </a:schemeClr>
                          </a:solidFill>
                          <a:effectLst/>
                          <a:latin typeface="+mj-lt"/>
                          <a:ea typeface="+mn-ea"/>
                          <a:cs typeface="+mn-cs"/>
                        </a:rPr>
                        <a:t>Hành động bới tuyết đưa cô giáo đi thăm hỏi thế giới bé nhỏ dưới gốc cây sồi mùa đông.</a:t>
                      </a:r>
                      <a:endParaRPr lang="en-US" sz="1100" dirty="0">
                        <a:solidFill>
                          <a:schemeClr val="accent2">
                            <a:lumMod val="40000"/>
                            <a:lumOff val="60000"/>
                          </a:schemeClr>
                        </a:solidFill>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971831511"/>
                  </a:ext>
                </a:extLst>
              </a:tr>
              <a:tr h="476852">
                <a:tc>
                  <a:txBody>
                    <a:bodyPr/>
                    <a:lstStyle/>
                    <a:p>
                      <a:pPr marL="0" marR="50800" lvl="0" indent="0" algn="l" defTabSz="914400" rtl="0" eaLnBrk="1" fontAlgn="auto" latinLnBrk="0" hangingPunct="1">
                        <a:lnSpc>
                          <a:spcPct val="107000"/>
                        </a:lnSpc>
                        <a:spcBef>
                          <a:spcPts val="0"/>
                        </a:spcBef>
                        <a:spcAft>
                          <a:spcPts val="0"/>
                        </a:spcAft>
                        <a:buClrTx/>
                        <a:buSzTx/>
                        <a:buFontTx/>
                        <a:buNone/>
                        <a:tabLst/>
                        <a:defRPr/>
                      </a:pPr>
                      <a:r>
                        <a:rPr lang="vi-VN" sz="2400" u="none" strike="noStrike" dirty="0">
                          <a:solidFill>
                            <a:schemeClr val="accent2">
                              <a:lumMod val="40000"/>
                              <a:lumOff val="60000"/>
                            </a:schemeClr>
                          </a:solidFill>
                          <a:effectLst/>
                          <a:latin typeface="+mj-lt"/>
                        </a:rPr>
                        <a:t> </a:t>
                      </a:r>
                      <a:r>
                        <a:rPr lang="vi-VN" sz="2400" b="1" kern="1200" dirty="0">
                          <a:solidFill>
                            <a:schemeClr val="accent2">
                              <a:lumMod val="40000"/>
                              <a:lumOff val="60000"/>
                            </a:schemeClr>
                          </a:solidFill>
                          <a:effectLst/>
                          <a:latin typeface="+mj-lt"/>
                          <a:ea typeface="+mn-ea"/>
                          <a:cs typeface="+mn-cs"/>
                        </a:rPr>
                        <a:t>Cảm giác buồn,cúi đầu khi cô giáo bảo chú bé phải đi học bằng đường nhựa,không được đi tắt qua rừng...</a:t>
                      </a:r>
                      <a:endParaRPr lang="en-US" sz="2400" b="1" kern="1200" dirty="0">
                        <a:solidFill>
                          <a:schemeClr val="accent2">
                            <a:lumMod val="40000"/>
                            <a:lumOff val="60000"/>
                          </a:schemeClr>
                        </a:solidFill>
                        <a:effectLst/>
                        <a:latin typeface="+mj-lt"/>
                        <a:ea typeface="+mn-ea"/>
                        <a:cs typeface="+mn-cs"/>
                      </a:endParaRPr>
                    </a:p>
                    <a:p>
                      <a:pPr marL="0" marR="5080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9283264"/>
                  </a:ext>
                </a:extLst>
              </a:tr>
              <a:tr h="476852">
                <a:tc>
                  <a:txBody>
                    <a:bodyPr/>
                    <a:lstStyle/>
                    <a:p>
                      <a:pPr marL="0" marR="50800" lvl="0" indent="0" algn="l" defTabSz="914400" rtl="0" eaLnBrk="1" fontAlgn="auto" latinLnBrk="0" hangingPunct="1">
                        <a:lnSpc>
                          <a:spcPct val="107000"/>
                        </a:lnSpc>
                        <a:spcBef>
                          <a:spcPts val="0"/>
                        </a:spcBef>
                        <a:spcAft>
                          <a:spcPts val="0"/>
                        </a:spcAft>
                        <a:buClrTx/>
                        <a:buSzTx/>
                        <a:buFontTx/>
                        <a:buNone/>
                        <a:tabLst/>
                        <a:defRPr/>
                      </a:pPr>
                      <a:r>
                        <a:rPr lang="vi-VN" sz="1400" u="none" strike="noStrike" dirty="0">
                          <a:effectLst/>
                        </a:rPr>
                        <a:t> </a:t>
                      </a:r>
                      <a:r>
                        <a:rPr lang="vi-VN" sz="2400" b="1" kern="1200" dirty="0">
                          <a:solidFill>
                            <a:schemeClr val="accent2">
                              <a:lumMod val="40000"/>
                              <a:lumOff val="60000"/>
                            </a:schemeClr>
                          </a:solidFill>
                          <a:effectLst/>
                          <a:latin typeface="+mj-lt"/>
                          <a:ea typeface="+mn-ea"/>
                          <a:cs typeface="+mn-cs"/>
                        </a:rPr>
                        <a:t>Lời cậu bé dặn cô giáo An-na Va-xi-li-ép-na khi gặp các con thú có sừng trên đường về : cô chỉ cần giơ gậy làm nó sợ thôi,không nên đánh nó,nó sẽ “giận và bỏ rừng đi biệt mất”</a:t>
                      </a:r>
                      <a:endParaRPr lang="en-US" sz="2400" b="1" kern="1200" dirty="0">
                        <a:solidFill>
                          <a:schemeClr val="accent2">
                            <a:lumMod val="40000"/>
                            <a:lumOff val="60000"/>
                          </a:schemeClr>
                        </a:solidFill>
                        <a:effectLst/>
                        <a:latin typeface="+mj-lt"/>
                        <a:ea typeface="+mn-ea"/>
                        <a:cs typeface="+mn-cs"/>
                      </a:endParaRPr>
                    </a:p>
                    <a:p>
                      <a:pPr marL="0" marR="5080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28515747"/>
                  </a:ext>
                </a:extLst>
              </a:tr>
            </a:tbl>
          </a:graphicData>
        </a:graphic>
      </p:graphicFrame>
    </p:spTree>
    <p:extLst>
      <p:ext uri="{BB962C8B-B14F-4D97-AF65-F5344CB8AC3E}">
        <p14:creationId xmlns:p14="http://schemas.microsoft.com/office/powerpoint/2010/main" val="92188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504C74-B4A6-2DAA-FEEB-19CCEE0F613E}"/>
              </a:ext>
            </a:extLst>
          </p:cNvPr>
          <p:cNvSpPr/>
          <p:nvPr/>
        </p:nvSpPr>
        <p:spPr>
          <a:xfrm>
            <a:off x="538843" y="1356098"/>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mj-lt"/>
              </a:rPr>
              <a:t>1. ĐỌC, TÓM TẮT VĂN BẢN</a:t>
            </a:r>
            <a:endParaRPr lang="en-US" sz="2800" dirty="0">
              <a:solidFill>
                <a:srgbClr val="FF0000"/>
              </a:solidFill>
              <a:latin typeface="+mj-lt"/>
            </a:endParaRPr>
          </a:p>
        </p:txBody>
      </p:sp>
      <p:sp>
        <p:nvSpPr>
          <p:cNvPr id="5" name="TextBox 4">
            <a:extLst>
              <a:ext uri="{FF2B5EF4-FFF2-40B4-BE49-F238E27FC236}">
                <a16:creationId xmlns:a16="http://schemas.microsoft.com/office/drawing/2014/main" id="{C0F1FA9B-E02D-94C9-896A-2B0ED54B97B6}"/>
              </a:ext>
            </a:extLst>
          </p:cNvPr>
          <p:cNvSpPr txBox="1"/>
          <p:nvPr/>
        </p:nvSpPr>
        <p:spPr>
          <a:xfrm>
            <a:off x="2247848" y="0"/>
            <a:ext cx="8300409" cy="1323439"/>
          </a:xfrm>
          <a:prstGeom prst="rect">
            <a:avLst/>
          </a:prstGeom>
          <a:noFill/>
        </p:spPr>
        <p:txBody>
          <a:bodyPr wrap="square" rtlCol="0">
            <a:spAutoFit/>
          </a:bodyPr>
          <a:lstStyle/>
          <a:p>
            <a:r>
              <a:rPr lang="vi-VN" sz="2800" b="1" i="1" dirty="0">
                <a:effectLst>
                  <a:outerShdw blurRad="38100" dist="38100" dir="2700000" algn="tl">
                    <a:srgbClr val="000000">
                      <a:alpha val="43137"/>
                    </a:srgbClr>
                  </a:outerShdw>
                </a:effectLst>
                <a:latin typeface="+mj-lt"/>
              </a:rPr>
              <a:t>Đọc kết nối chủ điểm:</a:t>
            </a:r>
          </a:p>
          <a:p>
            <a:endParaRPr lang="vi-VN" sz="2000" b="1" i="1" dirty="0">
              <a:effectLst>
                <a:outerShdw blurRad="38100" dist="38100" dir="2700000" algn="tl">
                  <a:srgbClr val="000000">
                    <a:alpha val="43137"/>
                  </a:srgbClr>
                </a:outerShdw>
              </a:effectLst>
              <a:latin typeface="+mj-lt"/>
            </a:endParaRPr>
          </a:p>
          <a:p>
            <a:r>
              <a:rPr lang="vi-VN" sz="3200" b="1" dirty="0">
                <a:solidFill>
                  <a:schemeClr val="accent4">
                    <a:lumMod val="75000"/>
                  </a:schemeClr>
                </a:solidFill>
                <a:effectLst>
                  <a:outerShdw blurRad="38100" dist="38100" dir="2700000" algn="tl">
                    <a:srgbClr val="000000">
                      <a:alpha val="43137"/>
                    </a:srgbClr>
                  </a:outerShdw>
                </a:effectLst>
              </a:rPr>
              <a:t>                    CÂY SỒI MÙA ĐÔNG</a:t>
            </a:r>
            <a:endParaRPr lang="en-US" sz="32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2" name="Rectangle: Rounded Corners 1">
            <a:extLst>
              <a:ext uri="{FF2B5EF4-FFF2-40B4-BE49-F238E27FC236}">
                <a16:creationId xmlns:a16="http://schemas.microsoft.com/office/drawing/2014/main" id="{D673AA7D-AC31-276A-0016-12C01EDD3707}"/>
              </a:ext>
            </a:extLst>
          </p:cNvPr>
          <p:cNvSpPr/>
          <p:nvPr/>
        </p:nvSpPr>
        <p:spPr>
          <a:xfrm>
            <a:off x="538843" y="1949370"/>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mj-lt"/>
              </a:rPr>
              <a:t>  2. KHÁM PHÁ VĂN BẢN</a:t>
            </a:r>
            <a:endParaRPr lang="en-US" sz="2800" dirty="0">
              <a:solidFill>
                <a:srgbClr val="FF0000"/>
              </a:solidFill>
              <a:latin typeface="+mj-lt"/>
            </a:endParaRPr>
          </a:p>
        </p:txBody>
      </p:sp>
      <p:sp>
        <p:nvSpPr>
          <p:cNvPr id="7" name="TextBox 6">
            <a:extLst>
              <a:ext uri="{FF2B5EF4-FFF2-40B4-BE49-F238E27FC236}">
                <a16:creationId xmlns:a16="http://schemas.microsoft.com/office/drawing/2014/main" id="{8F032026-8BF7-3879-B72A-DCDCC11313D2}"/>
              </a:ext>
            </a:extLst>
          </p:cNvPr>
          <p:cNvSpPr txBox="1"/>
          <p:nvPr/>
        </p:nvSpPr>
        <p:spPr>
          <a:xfrm>
            <a:off x="435377" y="2438200"/>
            <a:ext cx="11560629" cy="44198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07000"/>
              </a:lnSpc>
              <a:spcBef>
                <a:spcPts val="0"/>
              </a:spcBef>
              <a:spcAft>
                <a:spcPts val="0"/>
              </a:spcAft>
              <a:tabLst>
                <a:tab pos="90170" algn="l"/>
                <a:tab pos="180340" algn="l"/>
              </a:tabLst>
            </a:pPr>
            <a:r>
              <a:rPr lang="vi-VN" sz="2400" b="1" dirty="0">
                <a:solidFill>
                  <a:srgbClr val="000000"/>
                </a:solidFill>
                <a:effectLst/>
                <a:latin typeface="+mj-lt"/>
                <a:ea typeface="Calibri" panose="020F0502020204030204" pitchFamily="34" charset="0"/>
                <a:cs typeface="Calibri" panose="020F0502020204030204" pitchFamily="34" charset="0"/>
              </a:rPr>
              <a:t>Câu 3 :</a:t>
            </a:r>
            <a:endParaRPr lang="en-US" sz="24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2400" dirty="0">
                <a:solidFill>
                  <a:srgbClr val="000000"/>
                </a:solidFill>
                <a:effectLst/>
                <a:latin typeface="+mj-lt"/>
                <a:ea typeface="Calibri" panose="020F0502020204030204" pitchFamily="34" charset="0"/>
                <a:cs typeface="Calibri" panose="020F0502020204030204" pitchFamily="34" charset="0"/>
              </a:rPr>
              <a:t>Ở phần cuối truyện cô An-na “bỗng nhiên hiểu rằng cái kì diệu nhất trong khu rừng này không phải là cây sồi mùa đông” và gọi Sa-vu-skin là “chú bé công dân tuyệt diệu và bí ẩn của thế giới tương lai” là vì:</a:t>
            </a:r>
            <a:endParaRPr lang="en-US" sz="24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2400" dirty="0">
                <a:solidFill>
                  <a:srgbClr val="000000"/>
                </a:solidFill>
                <a:effectLst/>
                <a:latin typeface="+mj-lt"/>
                <a:ea typeface="Calibri" panose="020F0502020204030204" pitchFamily="34" charset="0"/>
                <a:cs typeface="Calibri" panose="020F0502020204030204" pitchFamily="34" charset="0"/>
              </a:rPr>
              <a:t>- Tâm hồn chú bé chứa đựng một tình yêu rộng lớn,thuần khiết. Tuy nhiên vẻ đẹp của thế giới tâm hồn bên trong chú bé lại không dễ nhận thấy,nó là một “bí ẩn”,một  thách thức cho những nhà sư phạm trong quá trình muốn thấu hiểu học sinh.</a:t>
            </a:r>
            <a:endParaRPr lang="en-US" sz="24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2400" dirty="0">
                <a:solidFill>
                  <a:srgbClr val="000000"/>
                </a:solidFill>
                <a:effectLst/>
                <a:latin typeface="+mj-lt"/>
                <a:ea typeface="Calibri" panose="020F0502020204030204" pitchFamily="34" charset="0"/>
                <a:cs typeface="Calibri" panose="020F0502020204030204" pitchFamily="34" charset="0"/>
              </a:rPr>
              <a:t>- Cây sồi chứa đựng cuộc sống kì diệu của tự nhiên,chú bé Sa-vu-skin chưa đựng sức mạnh của tương lai một dân tộc,chú bé chính là thế hệ sẽ phát triển đất nước.Tuy nhiên đó cũng là những công dân bí ẩn vì thế giới trí tuệ của các em cần được khơi gợi bằng sức mạnh của giáo dục.</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88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C504C74-B4A6-2DAA-FEEB-19CCEE0F613E}"/>
              </a:ext>
            </a:extLst>
          </p:cNvPr>
          <p:cNvSpPr/>
          <p:nvPr/>
        </p:nvSpPr>
        <p:spPr>
          <a:xfrm>
            <a:off x="538843" y="1356098"/>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mj-lt"/>
              </a:rPr>
              <a:t>1. ĐỌC, TÓM TẮT VĂN BẢN</a:t>
            </a:r>
            <a:endParaRPr lang="en-US" sz="2800" dirty="0">
              <a:solidFill>
                <a:srgbClr val="FF0000"/>
              </a:solidFill>
              <a:latin typeface="+mj-lt"/>
            </a:endParaRPr>
          </a:p>
        </p:txBody>
      </p:sp>
      <p:sp>
        <p:nvSpPr>
          <p:cNvPr id="5" name="TextBox 4">
            <a:extLst>
              <a:ext uri="{FF2B5EF4-FFF2-40B4-BE49-F238E27FC236}">
                <a16:creationId xmlns:a16="http://schemas.microsoft.com/office/drawing/2014/main" id="{C0F1FA9B-E02D-94C9-896A-2B0ED54B97B6}"/>
              </a:ext>
            </a:extLst>
          </p:cNvPr>
          <p:cNvSpPr txBox="1"/>
          <p:nvPr/>
        </p:nvSpPr>
        <p:spPr>
          <a:xfrm>
            <a:off x="2247848" y="0"/>
            <a:ext cx="8300409" cy="1323439"/>
          </a:xfrm>
          <a:prstGeom prst="rect">
            <a:avLst/>
          </a:prstGeom>
          <a:noFill/>
        </p:spPr>
        <p:txBody>
          <a:bodyPr wrap="square" rtlCol="0">
            <a:spAutoFit/>
          </a:bodyPr>
          <a:lstStyle/>
          <a:p>
            <a:r>
              <a:rPr lang="vi-VN" sz="2800" b="1" i="1" dirty="0">
                <a:effectLst>
                  <a:outerShdw blurRad="38100" dist="38100" dir="2700000" algn="tl">
                    <a:srgbClr val="000000">
                      <a:alpha val="43137"/>
                    </a:srgbClr>
                  </a:outerShdw>
                </a:effectLst>
                <a:latin typeface="+mj-lt"/>
              </a:rPr>
              <a:t>Đọc kết nối chủ điểm:</a:t>
            </a:r>
          </a:p>
          <a:p>
            <a:endParaRPr lang="vi-VN" sz="2000" b="1" i="1" dirty="0">
              <a:effectLst>
                <a:outerShdw blurRad="38100" dist="38100" dir="2700000" algn="tl">
                  <a:srgbClr val="000000">
                    <a:alpha val="43137"/>
                  </a:srgbClr>
                </a:outerShdw>
              </a:effectLst>
              <a:latin typeface="+mj-lt"/>
            </a:endParaRPr>
          </a:p>
          <a:p>
            <a:r>
              <a:rPr lang="vi-VN" sz="3200" b="1" dirty="0">
                <a:solidFill>
                  <a:schemeClr val="accent4">
                    <a:lumMod val="75000"/>
                  </a:schemeClr>
                </a:solidFill>
                <a:effectLst>
                  <a:outerShdw blurRad="38100" dist="38100" dir="2700000" algn="tl">
                    <a:srgbClr val="000000">
                      <a:alpha val="43137"/>
                    </a:srgbClr>
                  </a:outerShdw>
                </a:effectLst>
              </a:rPr>
              <a:t>                    CÂY SỒI MÙA ĐÔNG</a:t>
            </a:r>
            <a:endParaRPr lang="en-US" sz="32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2" name="Rectangle: Rounded Corners 1">
            <a:extLst>
              <a:ext uri="{FF2B5EF4-FFF2-40B4-BE49-F238E27FC236}">
                <a16:creationId xmlns:a16="http://schemas.microsoft.com/office/drawing/2014/main" id="{D673AA7D-AC31-276A-0016-12C01EDD3707}"/>
              </a:ext>
            </a:extLst>
          </p:cNvPr>
          <p:cNvSpPr/>
          <p:nvPr/>
        </p:nvSpPr>
        <p:spPr>
          <a:xfrm>
            <a:off x="538843" y="1949370"/>
            <a:ext cx="5143500" cy="391886"/>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mj-lt"/>
              </a:rPr>
              <a:t>  2. KHÁM PHÁ VĂN BẢN</a:t>
            </a:r>
            <a:endParaRPr lang="en-US" sz="2800" dirty="0">
              <a:solidFill>
                <a:srgbClr val="FF0000"/>
              </a:solidFill>
              <a:latin typeface="+mj-lt"/>
            </a:endParaRPr>
          </a:p>
        </p:txBody>
      </p:sp>
      <p:sp>
        <p:nvSpPr>
          <p:cNvPr id="6" name="TextBox 5">
            <a:extLst>
              <a:ext uri="{FF2B5EF4-FFF2-40B4-BE49-F238E27FC236}">
                <a16:creationId xmlns:a16="http://schemas.microsoft.com/office/drawing/2014/main" id="{57EE8C90-89CF-B127-0F46-6BC3D360C361}"/>
              </a:ext>
            </a:extLst>
          </p:cNvPr>
          <p:cNvSpPr txBox="1"/>
          <p:nvPr/>
        </p:nvSpPr>
        <p:spPr>
          <a:xfrm>
            <a:off x="538844" y="2608414"/>
            <a:ext cx="11168742" cy="33530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lnSpc>
                <a:spcPct val="107000"/>
              </a:lnSpc>
              <a:spcBef>
                <a:spcPts val="0"/>
              </a:spcBef>
              <a:spcAft>
                <a:spcPts val="0"/>
              </a:spcAft>
              <a:tabLst>
                <a:tab pos="90170" algn="l"/>
                <a:tab pos="180340" algn="l"/>
              </a:tabLst>
            </a:pPr>
            <a:r>
              <a:rPr lang="vi-VN" sz="40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Câu 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4000" dirty="0">
                <a:latin typeface="Calibri" panose="020F0502020204030204" pitchFamily="34" charset="0"/>
                <a:ea typeface="Calibri" panose="020F0502020204030204" pitchFamily="34" charset="0"/>
                <a:cs typeface="Times New Roman" panose="02020603050405020304" pitchFamily="18" charset="0"/>
              </a:rPr>
              <a:t>-</a:t>
            </a:r>
            <a:r>
              <a:rPr lang="vi-VN" sz="4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GV cần tìm hiểu để hiểu rõ HS hơn.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4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Sức mạnh của giáo dục là nuôi dưỡng vẻ đẹp tâm hồn của HS.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90170" algn="l"/>
                <a:tab pos="180340" algn="l"/>
              </a:tabLst>
            </a:pPr>
            <a:r>
              <a:rPr lang="vi-VN" sz="4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Con người cần sống hài hòa với thiên nhiên.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48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6192" t="6156" r="10458" b="6660"/>
          <a:stretch/>
        </p:blipFill>
        <p:spPr>
          <a:xfrm>
            <a:off x="148508" y="748394"/>
            <a:ext cx="11882285" cy="6072739"/>
          </a:xfrm>
          <a:custGeom>
            <a:avLst/>
            <a:gdLst>
              <a:gd name="connsiteX0" fmla="*/ 0 w 4871881"/>
              <a:gd name="connsiteY0" fmla="*/ 0 h 4871881"/>
              <a:gd name="connsiteX1" fmla="*/ 4871881 w 4871881"/>
              <a:gd name="connsiteY1" fmla="*/ 0 h 4871881"/>
              <a:gd name="connsiteX2" fmla="*/ 4871881 w 4871881"/>
              <a:gd name="connsiteY2" fmla="*/ 4871881 h 4871881"/>
              <a:gd name="connsiteX3" fmla="*/ 0 w 4871881"/>
              <a:gd name="connsiteY3" fmla="*/ 4871881 h 4871881"/>
              <a:gd name="connsiteX4" fmla="*/ 0 w 4871881"/>
              <a:gd name="connsiteY4" fmla="*/ 0 h 4871881"/>
              <a:gd name="connsiteX5" fmla="*/ 2733365 w 4871881"/>
              <a:gd name="connsiteY5" fmla="*/ 417871 h 4871881"/>
              <a:gd name="connsiteX6" fmla="*/ 2512139 w 4871881"/>
              <a:gd name="connsiteY6" fmla="*/ 462116 h 4871881"/>
              <a:gd name="connsiteX7" fmla="*/ 2423649 w 4871881"/>
              <a:gd name="connsiteY7" fmla="*/ 491613 h 4871881"/>
              <a:gd name="connsiteX8" fmla="*/ 2379404 w 4871881"/>
              <a:gd name="connsiteY8" fmla="*/ 506361 h 4871881"/>
              <a:gd name="connsiteX9" fmla="*/ 2172927 w 4871881"/>
              <a:gd name="connsiteY9" fmla="*/ 491613 h 4871881"/>
              <a:gd name="connsiteX10" fmla="*/ 1848462 w 4871881"/>
              <a:gd name="connsiteY10" fmla="*/ 476865 h 4871881"/>
              <a:gd name="connsiteX11" fmla="*/ 1789468 w 4871881"/>
              <a:gd name="connsiteY11" fmla="*/ 462116 h 4871881"/>
              <a:gd name="connsiteX12" fmla="*/ 1597739 w 4871881"/>
              <a:gd name="connsiteY12" fmla="*/ 432619 h 4871881"/>
              <a:gd name="connsiteX13" fmla="*/ 1509249 w 4871881"/>
              <a:gd name="connsiteY13" fmla="*/ 462116 h 4871881"/>
              <a:gd name="connsiteX14" fmla="*/ 1465004 w 4871881"/>
              <a:gd name="connsiteY14" fmla="*/ 476865 h 4871881"/>
              <a:gd name="connsiteX15" fmla="*/ 1420759 w 4871881"/>
              <a:gd name="connsiteY15" fmla="*/ 506361 h 4871881"/>
              <a:gd name="connsiteX16" fmla="*/ 1317520 w 4871881"/>
              <a:gd name="connsiteY16" fmla="*/ 521110 h 4871881"/>
              <a:gd name="connsiteX17" fmla="*/ 1052049 w 4871881"/>
              <a:gd name="connsiteY17" fmla="*/ 535858 h 4871881"/>
              <a:gd name="connsiteX18" fmla="*/ 1022552 w 4871881"/>
              <a:gd name="connsiteY18" fmla="*/ 580103 h 4871881"/>
              <a:gd name="connsiteX19" fmla="*/ 1007804 w 4871881"/>
              <a:gd name="connsiteY19" fmla="*/ 624348 h 4871881"/>
              <a:gd name="connsiteX20" fmla="*/ 963559 w 4871881"/>
              <a:gd name="connsiteY20" fmla="*/ 639097 h 4871881"/>
              <a:gd name="connsiteX21" fmla="*/ 801327 w 4871881"/>
              <a:gd name="connsiteY21" fmla="*/ 653845 h 4871881"/>
              <a:gd name="connsiteX22" fmla="*/ 727585 w 4871881"/>
              <a:gd name="connsiteY22" fmla="*/ 727587 h 4871881"/>
              <a:gd name="connsiteX23" fmla="*/ 683339 w 4871881"/>
              <a:gd name="connsiteY23" fmla="*/ 757084 h 4871881"/>
              <a:gd name="connsiteX24" fmla="*/ 668591 w 4871881"/>
              <a:gd name="connsiteY24" fmla="*/ 801329 h 4871881"/>
              <a:gd name="connsiteX25" fmla="*/ 624346 w 4871881"/>
              <a:gd name="connsiteY25" fmla="*/ 816077 h 4871881"/>
              <a:gd name="connsiteX26" fmla="*/ 580101 w 4871881"/>
              <a:gd name="connsiteY26" fmla="*/ 860323 h 4871881"/>
              <a:gd name="connsiteX27" fmla="*/ 506359 w 4871881"/>
              <a:gd name="connsiteY27" fmla="*/ 845574 h 4871881"/>
              <a:gd name="connsiteX28" fmla="*/ 476862 w 4871881"/>
              <a:gd name="connsiteY28" fmla="*/ 1229032 h 4871881"/>
              <a:gd name="connsiteX29" fmla="*/ 462114 w 4871881"/>
              <a:gd name="connsiteY29" fmla="*/ 1273277 h 4871881"/>
              <a:gd name="connsiteX30" fmla="*/ 447365 w 4871881"/>
              <a:gd name="connsiteY30" fmla="*/ 1641987 h 4871881"/>
              <a:gd name="connsiteX31" fmla="*/ 417868 w 4871881"/>
              <a:gd name="connsiteY31" fmla="*/ 1774723 h 4871881"/>
              <a:gd name="connsiteX32" fmla="*/ 388372 w 4871881"/>
              <a:gd name="connsiteY32" fmla="*/ 1863213 h 4871881"/>
              <a:gd name="connsiteX33" fmla="*/ 403120 w 4871881"/>
              <a:gd name="connsiteY33" fmla="*/ 2202426 h 4871881"/>
              <a:gd name="connsiteX34" fmla="*/ 417868 w 4871881"/>
              <a:gd name="connsiteY34" fmla="*/ 2246671 h 4871881"/>
              <a:gd name="connsiteX35" fmla="*/ 432617 w 4871881"/>
              <a:gd name="connsiteY35" fmla="*/ 3013587 h 4871881"/>
              <a:gd name="connsiteX36" fmla="*/ 462114 w 4871881"/>
              <a:gd name="connsiteY36" fmla="*/ 3102077 h 4871881"/>
              <a:gd name="connsiteX37" fmla="*/ 476862 w 4871881"/>
              <a:gd name="connsiteY37" fmla="*/ 4031226 h 4871881"/>
              <a:gd name="connsiteX38" fmla="*/ 535856 w 4871881"/>
              <a:gd name="connsiteY38" fmla="*/ 4163961 h 4871881"/>
              <a:gd name="connsiteX39" fmla="*/ 580101 w 4871881"/>
              <a:gd name="connsiteY39" fmla="*/ 4193458 h 4871881"/>
              <a:gd name="connsiteX40" fmla="*/ 668591 w 4871881"/>
              <a:gd name="connsiteY40" fmla="*/ 4281948 h 4871881"/>
              <a:gd name="connsiteX41" fmla="*/ 698088 w 4871881"/>
              <a:gd name="connsiteY41" fmla="*/ 4326194 h 4871881"/>
              <a:gd name="connsiteX42" fmla="*/ 786578 w 4871881"/>
              <a:gd name="connsiteY42" fmla="*/ 4355690 h 4871881"/>
              <a:gd name="connsiteX43" fmla="*/ 830823 w 4871881"/>
              <a:gd name="connsiteY43" fmla="*/ 4385187 h 4871881"/>
              <a:gd name="connsiteX44" fmla="*/ 948810 w 4871881"/>
              <a:gd name="connsiteY44" fmla="*/ 4414684 h 4871881"/>
              <a:gd name="connsiteX45" fmla="*/ 993056 w 4871881"/>
              <a:gd name="connsiteY45" fmla="*/ 4429432 h 4871881"/>
              <a:gd name="connsiteX46" fmla="*/ 1435507 w 4871881"/>
              <a:gd name="connsiteY46" fmla="*/ 4414684 h 4871881"/>
              <a:gd name="connsiteX47" fmla="*/ 1582991 w 4871881"/>
              <a:gd name="connsiteY47" fmla="*/ 4385187 h 4871881"/>
              <a:gd name="connsiteX48" fmla="*/ 1627236 w 4871881"/>
              <a:gd name="connsiteY48" fmla="*/ 4355690 h 4871881"/>
              <a:gd name="connsiteX49" fmla="*/ 1715727 w 4871881"/>
              <a:gd name="connsiteY49" fmla="*/ 4370439 h 4871881"/>
              <a:gd name="connsiteX50" fmla="*/ 1818965 w 4871881"/>
              <a:gd name="connsiteY50" fmla="*/ 4385187 h 4871881"/>
              <a:gd name="connsiteX51" fmla="*/ 1966449 w 4871881"/>
              <a:gd name="connsiteY51" fmla="*/ 4414684 h 4871881"/>
              <a:gd name="connsiteX52" fmla="*/ 2231920 w 4871881"/>
              <a:gd name="connsiteY52" fmla="*/ 4429432 h 4871881"/>
              <a:gd name="connsiteX53" fmla="*/ 2320410 w 4871881"/>
              <a:gd name="connsiteY53" fmla="*/ 4444181 h 4871881"/>
              <a:gd name="connsiteX54" fmla="*/ 2512139 w 4871881"/>
              <a:gd name="connsiteY54" fmla="*/ 4429432 h 4871881"/>
              <a:gd name="connsiteX55" fmla="*/ 2733365 w 4871881"/>
              <a:gd name="connsiteY55" fmla="*/ 4414684 h 4871881"/>
              <a:gd name="connsiteX56" fmla="*/ 3500281 w 4871881"/>
              <a:gd name="connsiteY56" fmla="*/ 4414684 h 4871881"/>
              <a:gd name="connsiteX57" fmla="*/ 3544527 w 4871881"/>
              <a:gd name="connsiteY57" fmla="*/ 4399936 h 4871881"/>
              <a:gd name="connsiteX58" fmla="*/ 3795249 w 4871881"/>
              <a:gd name="connsiteY58" fmla="*/ 4370439 h 4871881"/>
              <a:gd name="connsiteX59" fmla="*/ 3868991 w 4871881"/>
              <a:gd name="connsiteY59" fmla="*/ 4267200 h 4871881"/>
              <a:gd name="connsiteX60" fmla="*/ 3898488 w 4871881"/>
              <a:gd name="connsiteY60" fmla="*/ 4222955 h 4871881"/>
              <a:gd name="connsiteX61" fmla="*/ 3957481 w 4871881"/>
              <a:gd name="connsiteY61" fmla="*/ 4104968 h 4871881"/>
              <a:gd name="connsiteX62" fmla="*/ 3986978 w 4871881"/>
              <a:gd name="connsiteY62" fmla="*/ 4060723 h 4871881"/>
              <a:gd name="connsiteX63" fmla="*/ 4090217 w 4871881"/>
              <a:gd name="connsiteY63" fmla="*/ 4031226 h 4871881"/>
              <a:gd name="connsiteX64" fmla="*/ 4119714 w 4871881"/>
              <a:gd name="connsiteY64" fmla="*/ 3898490 h 4871881"/>
              <a:gd name="connsiteX65" fmla="*/ 4149210 w 4871881"/>
              <a:gd name="connsiteY65" fmla="*/ 3765755 h 4871881"/>
              <a:gd name="connsiteX66" fmla="*/ 4178707 w 4871881"/>
              <a:gd name="connsiteY66" fmla="*/ 3559277 h 4871881"/>
              <a:gd name="connsiteX67" fmla="*/ 4208204 w 4871881"/>
              <a:gd name="connsiteY67" fmla="*/ 3515032 h 4871881"/>
              <a:gd name="connsiteX68" fmla="*/ 4222952 w 4871881"/>
              <a:gd name="connsiteY68" fmla="*/ 3441290 h 4871881"/>
              <a:gd name="connsiteX69" fmla="*/ 4252449 w 4871881"/>
              <a:gd name="connsiteY69" fmla="*/ 3397045 h 4871881"/>
              <a:gd name="connsiteX70" fmla="*/ 4237701 w 4871881"/>
              <a:gd name="connsiteY70" fmla="*/ 2748116 h 4871881"/>
              <a:gd name="connsiteX71" fmla="*/ 4222952 w 4871881"/>
              <a:gd name="connsiteY71" fmla="*/ 2423652 h 4871881"/>
              <a:gd name="connsiteX72" fmla="*/ 4208204 w 4871881"/>
              <a:gd name="connsiteY72" fmla="*/ 2379407 h 4871881"/>
              <a:gd name="connsiteX73" fmla="*/ 4178707 w 4871881"/>
              <a:gd name="connsiteY73" fmla="*/ 2276168 h 4871881"/>
              <a:gd name="connsiteX74" fmla="*/ 4178707 w 4871881"/>
              <a:gd name="connsiteY74" fmla="*/ 1789471 h 4871881"/>
              <a:gd name="connsiteX75" fmla="*/ 4193456 w 4871881"/>
              <a:gd name="connsiteY75" fmla="*/ 1745226 h 4871881"/>
              <a:gd name="connsiteX76" fmla="*/ 4252449 w 4871881"/>
              <a:gd name="connsiteY76" fmla="*/ 1627239 h 4871881"/>
              <a:gd name="connsiteX77" fmla="*/ 4237701 w 4871881"/>
              <a:gd name="connsiteY77" fmla="*/ 1509252 h 4871881"/>
              <a:gd name="connsiteX78" fmla="*/ 4222952 w 4871881"/>
              <a:gd name="connsiteY78" fmla="*/ 1125794 h 4871881"/>
              <a:gd name="connsiteX79" fmla="*/ 4193456 w 4871881"/>
              <a:gd name="connsiteY79" fmla="*/ 963561 h 4871881"/>
              <a:gd name="connsiteX80" fmla="*/ 4178707 w 4871881"/>
              <a:gd name="connsiteY80" fmla="*/ 889819 h 4871881"/>
              <a:gd name="connsiteX81" fmla="*/ 4149210 w 4871881"/>
              <a:gd name="connsiteY81" fmla="*/ 786581 h 4871881"/>
              <a:gd name="connsiteX82" fmla="*/ 4045972 w 4871881"/>
              <a:gd name="connsiteY82" fmla="*/ 668594 h 4871881"/>
              <a:gd name="connsiteX83" fmla="*/ 3957481 w 4871881"/>
              <a:gd name="connsiteY83" fmla="*/ 639097 h 4871881"/>
              <a:gd name="connsiteX84" fmla="*/ 3692010 w 4871881"/>
              <a:gd name="connsiteY84" fmla="*/ 609600 h 4871881"/>
              <a:gd name="connsiteX85" fmla="*/ 3613235 w 4871881"/>
              <a:gd name="connsiteY85" fmla="*/ 593930 h 4871881"/>
              <a:gd name="connsiteX86" fmla="*/ 3612250 w 4871881"/>
              <a:gd name="connsiteY86" fmla="*/ 593737 h 4871881"/>
              <a:gd name="connsiteX87" fmla="*/ 3612534 w 4871881"/>
              <a:gd name="connsiteY87" fmla="*/ 593792 h 4871881"/>
              <a:gd name="connsiteX88" fmla="*/ 3559275 w 4871881"/>
              <a:gd name="connsiteY88" fmla="*/ 580103 h 4871881"/>
              <a:gd name="connsiteX89" fmla="*/ 3485533 w 4871881"/>
              <a:gd name="connsiteY89" fmla="*/ 565355 h 4871881"/>
              <a:gd name="connsiteX90" fmla="*/ 3397043 w 4871881"/>
              <a:gd name="connsiteY90" fmla="*/ 535858 h 4871881"/>
              <a:gd name="connsiteX91" fmla="*/ 3352798 w 4871881"/>
              <a:gd name="connsiteY91" fmla="*/ 521110 h 4871881"/>
              <a:gd name="connsiteX92" fmla="*/ 3279056 w 4871881"/>
              <a:gd name="connsiteY92" fmla="*/ 506361 h 4871881"/>
              <a:gd name="connsiteX93" fmla="*/ 2984088 w 4871881"/>
              <a:gd name="connsiteY93" fmla="*/ 476865 h 4871881"/>
              <a:gd name="connsiteX94" fmla="*/ 2821856 w 4871881"/>
              <a:gd name="connsiteY94" fmla="*/ 447368 h 4871881"/>
              <a:gd name="connsiteX95" fmla="*/ 2733365 w 4871881"/>
              <a:gd name="connsiteY95" fmla="*/ 417871 h 487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871881" h="4871881">
                <a:moveTo>
                  <a:pt x="0" y="0"/>
                </a:moveTo>
                <a:lnTo>
                  <a:pt x="4871881" y="0"/>
                </a:lnTo>
                <a:lnTo>
                  <a:pt x="4871881" y="4871881"/>
                </a:lnTo>
                <a:lnTo>
                  <a:pt x="0" y="4871881"/>
                </a:lnTo>
                <a:lnTo>
                  <a:pt x="0" y="0"/>
                </a:lnTo>
                <a:close/>
                <a:moveTo>
                  <a:pt x="2733365" y="417871"/>
                </a:moveTo>
                <a:cubicBezTo>
                  <a:pt x="2569732" y="436052"/>
                  <a:pt x="2642860" y="418542"/>
                  <a:pt x="2512139" y="462116"/>
                </a:cubicBezTo>
                <a:lnTo>
                  <a:pt x="2423649" y="491613"/>
                </a:lnTo>
                <a:lnTo>
                  <a:pt x="2379404" y="506361"/>
                </a:lnTo>
                <a:lnTo>
                  <a:pt x="2172927" y="491613"/>
                </a:lnTo>
                <a:cubicBezTo>
                  <a:pt x="2064827" y="485608"/>
                  <a:pt x="1956410" y="485169"/>
                  <a:pt x="1848462" y="476865"/>
                </a:cubicBezTo>
                <a:cubicBezTo>
                  <a:pt x="1828252" y="475310"/>
                  <a:pt x="1809462" y="465448"/>
                  <a:pt x="1789468" y="462116"/>
                </a:cubicBezTo>
                <a:cubicBezTo>
                  <a:pt x="1468052" y="408546"/>
                  <a:pt x="1823275" y="477728"/>
                  <a:pt x="1597739" y="432619"/>
                </a:cubicBezTo>
                <a:lnTo>
                  <a:pt x="1509249" y="462116"/>
                </a:lnTo>
                <a:cubicBezTo>
                  <a:pt x="1494501" y="467032"/>
                  <a:pt x="1477939" y="468242"/>
                  <a:pt x="1465004" y="476865"/>
                </a:cubicBezTo>
                <a:cubicBezTo>
                  <a:pt x="1450256" y="486697"/>
                  <a:pt x="1437737" y="501268"/>
                  <a:pt x="1420759" y="506361"/>
                </a:cubicBezTo>
                <a:cubicBezTo>
                  <a:pt x="1387463" y="516350"/>
                  <a:pt x="1352172" y="518338"/>
                  <a:pt x="1317520" y="521110"/>
                </a:cubicBezTo>
                <a:cubicBezTo>
                  <a:pt x="1229175" y="528178"/>
                  <a:pt x="1140539" y="530942"/>
                  <a:pt x="1052049" y="535858"/>
                </a:cubicBezTo>
                <a:cubicBezTo>
                  <a:pt x="1042217" y="550606"/>
                  <a:pt x="1030479" y="564249"/>
                  <a:pt x="1022552" y="580103"/>
                </a:cubicBezTo>
                <a:cubicBezTo>
                  <a:pt x="1015600" y="594008"/>
                  <a:pt x="1018797" y="613355"/>
                  <a:pt x="1007804" y="624348"/>
                </a:cubicBezTo>
                <a:cubicBezTo>
                  <a:pt x="996811" y="635341"/>
                  <a:pt x="978949" y="636898"/>
                  <a:pt x="963559" y="639097"/>
                </a:cubicBezTo>
                <a:cubicBezTo>
                  <a:pt x="909804" y="646776"/>
                  <a:pt x="855404" y="648929"/>
                  <a:pt x="801327" y="653845"/>
                </a:cubicBezTo>
                <a:cubicBezTo>
                  <a:pt x="683336" y="732505"/>
                  <a:pt x="825908" y="629264"/>
                  <a:pt x="727585" y="727587"/>
                </a:cubicBezTo>
                <a:cubicBezTo>
                  <a:pt x="715051" y="740121"/>
                  <a:pt x="698088" y="747252"/>
                  <a:pt x="683339" y="757084"/>
                </a:cubicBezTo>
                <a:cubicBezTo>
                  <a:pt x="678423" y="771832"/>
                  <a:pt x="679584" y="790336"/>
                  <a:pt x="668591" y="801329"/>
                </a:cubicBezTo>
                <a:cubicBezTo>
                  <a:pt x="657598" y="812322"/>
                  <a:pt x="637281" y="807454"/>
                  <a:pt x="624346" y="816077"/>
                </a:cubicBezTo>
                <a:cubicBezTo>
                  <a:pt x="606992" y="827647"/>
                  <a:pt x="594849" y="845574"/>
                  <a:pt x="580101" y="860323"/>
                </a:cubicBezTo>
                <a:cubicBezTo>
                  <a:pt x="501538" y="844610"/>
                  <a:pt x="523566" y="784122"/>
                  <a:pt x="506359" y="845574"/>
                </a:cubicBezTo>
                <a:cubicBezTo>
                  <a:pt x="489152" y="907026"/>
                  <a:pt x="509819" y="1097200"/>
                  <a:pt x="476862" y="1229032"/>
                </a:cubicBezTo>
                <a:cubicBezTo>
                  <a:pt x="473092" y="1244114"/>
                  <a:pt x="467030" y="1258529"/>
                  <a:pt x="462114" y="1273277"/>
                </a:cubicBezTo>
                <a:cubicBezTo>
                  <a:pt x="457198" y="1396180"/>
                  <a:pt x="455547" y="1519258"/>
                  <a:pt x="447365" y="1641987"/>
                </a:cubicBezTo>
                <a:cubicBezTo>
                  <a:pt x="446162" y="1660037"/>
                  <a:pt x="424530" y="1752516"/>
                  <a:pt x="417868" y="1774723"/>
                </a:cubicBezTo>
                <a:cubicBezTo>
                  <a:pt x="408934" y="1804504"/>
                  <a:pt x="388372" y="1863213"/>
                  <a:pt x="388372" y="1863213"/>
                </a:cubicBezTo>
                <a:cubicBezTo>
                  <a:pt x="393288" y="1976284"/>
                  <a:pt x="394440" y="2089582"/>
                  <a:pt x="403120" y="2202426"/>
                </a:cubicBezTo>
                <a:cubicBezTo>
                  <a:pt x="404312" y="2217926"/>
                  <a:pt x="417303" y="2231135"/>
                  <a:pt x="417868" y="2246671"/>
                </a:cubicBezTo>
                <a:cubicBezTo>
                  <a:pt x="427160" y="2502188"/>
                  <a:pt x="419409" y="2758242"/>
                  <a:pt x="432617" y="3013587"/>
                </a:cubicBezTo>
                <a:cubicBezTo>
                  <a:pt x="434223" y="3044638"/>
                  <a:pt x="462114" y="3102077"/>
                  <a:pt x="462114" y="3102077"/>
                </a:cubicBezTo>
                <a:cubicBezTo>
                  <a:pt x="467030" y="3411793"/>
                  <a:pt x="463407" y="3721763"/>
                  <a:pt x="476862" y="4031226"/>
                </a:cubicBezTo>
                <a:cubicBezTo>
                  <a:pt x="478190" y="4061761"/>
                  <a:pt x="508367" y="4136472"/>
                  <a:pt x="535856" y="4163961"/>
                </a:cubicBezTo>
                <a:cubicBezTo>
                  <a:pt x="548390" y="4176495"/>
                  <a:pt x="565353" y="4183626"/>
                  <a:pt x="580101" y="4193458"/>
                </a:cubicBezTo>
                <a:cubicBezTo>
                  <a:pt x="649618" y="4297733"/>
                  <a:pt x="558828" y="4172184"/>
                  <a:pt x="668591" y="4281948"/>
                </a:cubicBezTo>
                <a:cubicBezTo>
                  <a:pt x="681125" y="4294482"/>
                  <a:pt x="683057" y="4316799"/>
                  <a:pt x="698088" y="4326194"/>
                </a:cubicBezTo>
                <a:cubicBezTo>
                  <a:pt x="724454" y="4342673"/>
                  <a:pt x="786578" y="4355690"/>
                  <a:pt x="786578" y="4355690"/>
                </a:cubicBezTo>
                <a:cubicBezTo>
                  <a:pt x="801326" y="4365522"/>
                  <a:pt x="814969" y="4377260"/>
                  <a:pt x="830823" y="4385187"/>
                </a:cubicBezTo>
                <a:cubicBezTo>
                  <a:pt x="864539" y="4402045"/>
                  <a:pt x="915147" y="4406269"/>
                  <a:pt x="948810" y="4414684"/>
                </a:cubicBezTo>
                <a:cubicBezTo>
                  <a:pt x="963892" y="4418454"/>
                  <a:pt x="978307" y="4424516"/>
                  <a:pt x="993056" y="4429432"/>
                </a:cubicBezTo>
                <a:cubicBezTo>
                  <a:pt x="1140540" y="4424516"/>
                  <a:pt x="1288157" y="4422649"/>
                  <a:pt x="1435507" y="4414684"/>
                </a:cubicBezTo>
                <a:cubicBezTo>
                  <a:pt x="1465982" y="4413037"/>
                  <a:pt x="1545191" y="4404087"/>
                  <a:pt x="1582991" y="4385187"/>
                </a:cubicBezTo>
                <a:cubicBezTo>
                  <a:pt x="1598845" y="4377260"/>
                  <a:pt x="1612488" y="4365522"/>
                  <a:pt x="1627236" y="4355690"/>
                </a:cubicBezTo>
                <a:lnTo>
                  <a:pt x="1715727" y="4370439"/>
                </a:lnTo>
                <a:cubicBezTo>
                  <a:pt x="1750085" y="4375725"/>
                  <a:pt x="1784764" y="4378969"/>
                  <a:pt x="1818965" y="4385187"/>
                </a:cubicBezTo>
                <a:cubicBezTo>
                  <a:pt x="1905681" y="4400954"/>
                  <a:pt x="1859866" y="4405802"/>
                  <a:pt x="1966449" y="4414684"/>
                </a:cubicBezTo>
                <a:cubicBezTo>
                  <a:pt x="2054770" y="4422044"/>
                  <a:pt x="2143430" y="4424516"/>
                  <a:pt x="2231920" y="4429432"/>
                </a:cubicBezTo>
                <a:cubicBezTo>
                  <a:pt x="2261417" y="4434348"/>
                  <a:pt x="2290506" y="4444181"/>
                  <a:pt x="2320410" y="4444181"/>
                </a:cubicBezTo>
                <a:cubicBezTo>
                  <a:pt x="2384508" y="4444181"/>
                  <a:pt x="2448203" y="4433999"/>
                  <a:pt x="2512139" y="4429432"/>
                </a:cubicBezTo>
                <a:lnTo>
                  <a:pt x="2733365" y="4414684"/>
                </a:lnTo>
                <a:cubicBezTo>
                  <a:pt x="3097623" y="4433855"/>
                  <a:pt x="3055517" y="4439392"/>
                  <a:pt x="3500281" y="4414684"/>
                </a:cubicBezTo>
                <a:cubicBezTo>
                  <a:pt x="3515803" y="4413822"/>
                  <a:pt x="3529283" y="4402985"/>
                  <a:pt x="3544527" y="4399936"/>
                </a:cubicBezTo>
                <a:cubicBezTo>
                  <a:pt x="3609745" y="4386892"/>
                  <a:pt x="3736726" y="4376291"/>
                  <a:pt x="3795249" y="4370439"/>
                </a:cubicBezTo>
                <a:cubicBezTo>
                  <a:pt x="3864764" y="4266167"/>
                  <a:pt x="3777524" y="4395254"/>
                  <a:pt x="3868991" y="4267200"/>
                </a:cubicBezTo>
                <a:cubicBezTo>
                  <a:pt x="3879294" y="4252776"/>
                  <a:pt x="3888656" y="4237703"/>
                  <a:pt x="3898488" y="4222955"/>
                </a:cubicBezTo>
                <a:cubicBezTo>
                  <a:pt x="3921246" y="4109162"/>
                  <a:pt x="3892249" y="4183246"/>
                  <a:pt x="3957481" y="4104968"/>
                </a:cubicBezTo>
                <a:cubicBezTo>
                  <a:pt x="3968829" y="4091351"/>
                  <a:pt x="3973137" y="4071796"/>
                  <a:pt x="3986978" y="4060723"/>
                </a:cubicBezTo>
                <a:cubicBezTo>
                  <a:pt x="3996598" y="4053027"/>
                  <a:pt x="4086359" y="4032190"/>
                  <a:pt x="4090217" y="4031226"/>
                </a:cubicBezTo>
                <a:cubicBezTo>
                  <a:pt x="4123417" y="3931624"/>
                  <a:pt x="4085105" y="4054228"/>
                  <a:pt x="4119714" y="3898490"/>
                </a:cubicBezTo>
                <a:cubicBezTo>
                  <a:pt x="4151522" y="3755353"/>
                  <a:pt x="4117279" y="4005233"/>
                  <a:pt x="4149210" y="3765755"/>
                </a:cubicBezTo>
                <a:cubicBezTo>
                  <a:pt x="4152032" y="3744586"/>
                  <a:pt x="4163503" y="3599821"/>
                  <a:pt x="4178707" y="3559277"/>
                </a:cubicBezTo>
                <a:cubicBezTo>
                  <a:pt x="4184931" y="3542680"/>
                  <a:pt x="4198372" y="3529780"/>
                  <a:pt x="4208204" y="3515032"/>
                </a:cubicBezTo>
                <a:cubicBezTo>
                  <a:pt x="4213120" y="3490451"/>
                  <a:pt x="4214150" y="3464761"/>
                  <a:pt x="4222952" y="3441290"/>
                </a:cubicBezTo>
                <a:cubicBezTo>
                  <a:pt x="4229176" y="3424693"/>
                  <a:pt x="4252072" y="3414766"/>
                  <a:pt x="4252449" y="3397045"/>
                </a:cubicBezTo>
                <a:cubicBezTo>
                  <a:pt x="4257052" y="3180728"/>
                  <a:pt x="4244255" y="2964382"/>
                  <a:pt x="4237701" y="2748116"/>
                </a:cubicBezTo>
                <a:cubicBezTo>
                  <a:pt x="4234422" y="2639899"/>
                  <a:pt x="4231586" y="2531574"/>
                  <a:pt x="4222952" y="2423652"/>
                </a:cubicBezTo>
                <a:cubicBezTo>
                  <a:pt x="4221712" y="2408155"/>
                  <a:pt x="4212475" y="2394355"/>
                  <a:pt x="4208204" y="2379407"/>
                </a:cubicBezTo>
                <a:cubicBezTo>
                  <a:pt x="4171175" y="2249801"/>
                  <a:pt x="4214063" y="2382232"/>
                  <a:pt x="4178707" y="2276168"/>
                </a:cubicBezTo>
                <a:cubicBezTo>
                  <a:pt x="4166874" y="2039502"/>
                  <a:pt x="4152427" y="1999712"/>
                  <a:pt x="4178707" y="1789471"/>
                </a:cubicBezTo>
                <a:cubicBezTo>
                  <a:pt x="4180635" y="1774045"/>
                  <a:pt x="4187023" y="1759379"/>
                  <a:pt x="4193456" y="1745226"/>
                </a:cubicBezTo>
                <a:cubicBezTo>
                  <a:pt x="4211651" y="1705196"/>
                  <a:pt x="4252449" y="1627239"/>
                  <a:pt x="4252449" y="1627239"/>
                </a:cubicBezTo>
                <a:cubicBezTo>
                  <a:pt x="4247533" y="1587910"/>
                  <a:pt x="4240028" y="1548819"/>
                  <a:pt x="4237701" y="1509252"/>
                </a:cubicBezTo>
                <a:cubicBezTo>
                  <a:pt x="4230190" y="1381559"/>
                  <a:pt x="4230690" y="1253474"/>
                  <a:pt x="4222952" y="1125794"/>
                </a:cubicBezTo>
                <a:cubicBezTo>
                  <a:pt x="4217626" y="1037918"/>
                  <a:pt x="4209469" y="1035621"/>
                  <a:pt x="4193456" y="963561"/>
                </a:cubicBezTo>
                <a:cubicBezTo>
                  <a:pt x="4188018" y="939090"/>
                  <a:pt x="4184145" y="914290"/>
                  <a:pt x="4178707" y="889819"/>
                </a:cubicBezTo>
                <a:cubicBezTo>
                  <a:pt x="4175877" y="877085"/>
                  <a:pt x="4158336" y="803008"/>
                  <a:pt x="4149210" y="786581"/>
                </a:cubicBezTo>
                <a:cubicBezTo>
                  <a:pt x="4119792" y="733629"/>
                  <a:pt x="4100011" y="692611"/>
                  <a:pt x="4045972" y="668594"/>
                </a:cubicBezTo>
                <a:cubicBezTo>
                  <a:pt x="4017559" y="655966"/>
                  <a:pt x="3986978" y="648929"/>
                  <a:pt x="3957481" y="639097"/>
                </a:cubicBezTo>
                <a:cubicBezTo>
                  <a:pt x="3843119" y="600976"/>
                  <a:pt x="3928768" y="625383"/>
                  <a:pt x="3692010" y="609600"/>
                </a:cubicBezTo>
                <a:cubicBezTo>
                  <a:pt x="3650309" y="601260"/>
                  <a:pt x="3626169" y="596475"/>
                  <a:pt x="3613235" y="593930"/>
                </a:cubicBezTo>
                <a:lnTo>
                  <a:pt x="3612250" y="593737"/>
                </a:lnTo>
                <a:lnTo>
                  <a:pt x="3612534" y="593792"/>
                </a:lnTo>
                <a:cubicBezTo>
                  <a:pt x="3630583" y="597186"/>
                  <a:pt x="3653002" y="600932"/>
                  <a:pt x="3559275" y="580103"/>
                </a:cubicBezTo>
                <a:cubicBezTo>
                  <a:pt x="3534805" y="574665"/>
                  <a:pt x="3509717" y="571951"/>
                  <a:pt x="3485533" y="565355"/>
                </a:cubicBezTo>
                <a:cubicBezTo>
                  <a:pt x="3455536" y="557174"/>
                  <a:pt x="3426540" y="545690"/>
                  <a:pt x="3397043" y="535858"/>
                </a:cubicBezTo>
                <a:cubicBezTo>
                  <a:pt x="3382295" y="530942"/>
                  <a:pt x="3368042" y="524159"/>
                  <a:pt x="3352798" y="521110"/>
                </a:cubicBezTo>
                <a:cubicBezTo>
                  <a:pt x="3328217" y="516194"/>
                  <a:pt x="3303945" y="509348"/>
                  <a:pt x="3279056" y="506361"/>
                </a:cubicBezTo>
                <a:cubicBezTo>
                  <a:pt x="3180947" y="494588"/>
                  <a:pt x="2984088" y="476865"/>
                  <a:pt x="2984088" y="476865"/>
                </a:cubicBezTo>
                <a:cubicBezTo>
                  <a:pt x="2863000" y="436500"/>
                  <a:pt x="3055317" y="497395"/>
                  <a:pt x="2821856" y="447368"/>
                </a:cubicBezTo>
                <a:cubicBezTo>
                  <a:pt x="2791454" y="440853"/>
                  <a:pt x="2733365" y="417871"/>
                  <a:pt x="2733365" y="417871"/>
                </a:cubicBezTo>
                <a:close/>
              </a:path>
            </a:pathLst>
          </a:custGeom>
        </p:spPr>
      </p:pic>
      <p:pic>
        <p:nvPicPr>
          <p:cNvPr id="7" name="Picture 6"/>
          <p:cNvPicPr>
            <a:picLocks noChangeAspect="1"/>
          </p:cNvPicPr>
          <p:nvPr/>
        </p:nvPicPr>
        <p:blipFill>
          <a:blip r:embed="rId4"/>
          <a:srcRect l="73901" t="12140" r="25855" b="87813"/>
          <a:stretch>
            <a:fillRect/>
          </a:stretch>
        </p:blipFill>
        <p:spPr>
          <a:xfrm>
            <a:off x="6515621" y="1736885"/>
            <a:ext cx="11896" cy="2310"/>
          </a:xfrm>
          <a:custGeom>
            <a:avLst/>
            <a:gdLst>
              <a:gd name="connsiteX0" fmla="*/ 1346 w 11896"/>
              <a:gd name="connsiteY0" fmla="*/ 276 h 2310"/>
              <a:gd name="connsiteX1" fmla="*/ 3448 w 11896"/>
              <a:gd name="connsiteY1" fmla="*/ 657 h 2310"/>
              <a:gd name="connsiteX2" fmla="*/ 11896 w 11896"/>
              <a:gd name="connsiteY2" fmla="*/ 2310 h 2310"/>
              <a:gd name="connsiteX3" fmla="*/ 1346 w 11896"/>
              <a:gd name="connsiteY3" fmla="*/ 276 h 2310"/>
            </a:gdLst>
            <a:ahLst/>
            <a:cxnLst>
              <a:cxn ang="0">
                <a:pos x="connsiteX0" y="connsiteY0"/>
              </a:cxn>
              <a:cxn ang="0">
                <a:pos x="connsiteX1" y="connsiteY1"/>
              </a:cxn>
              <a:cxn ang="0">
                <a:pos x="connsiteX2" y="connsiteY2"/>
              </a:cxn>
              <a:cxn ang="0">
                <a:pos x="connsiteX3" y="connsiteY3"/>
              </a:cxn>
            </a:cxnLst>
            <a:rect l="l" t="t" r="r" b="b"/>
            <a:pathLst>
              <a:path w="11896" h="2310">
                <a:moveTo>
                  <a:pt x="1346" y="276"/>
                </a:moveTo>
                <a:cubicBezTo>
                  <a:pt x="-737" y="-138"/>
                  <a:pt x="-664" y="-141"/>
                  <a:pt x="3448" y="657"/>
                </a:cubicBezTo>
                <a:lnTo>
                  <a:pt x="11896" y="2310"/>
                </a:lnTo>
                <a:lnTo>
                  <a:pt x="1346" y="276"/>
                </a:lnTo>
                <a:close/>
              </a:path>
            </a:pathLst>
          </a:custGeom>
        </p:spPr>
      </p:pic>
      <p:sp>
        <p:nvSpPr>
          <p:cNvPr id="3" name="Rectangle 2"/>
          <p:cNvSpPr/>
          <p:nvPr/>
        </p:nvSpPr>
        <p:spPr>
          <a:xfrm>
            <a:off x="1944906" y="217800"/>
            <a:ext cx="8339142" cy="530594"/>
          </a:xfrm>
          <a:prstGeom prst="rect">
            <a:avLst/>
          </a:prstGeom>
        </p:spPr>
        <p:txBody>
          <a:bodyPr wrap="none">
            <a:spAutoFit/>
          </a:bodyPr>
          <a:lstStyle/>
          <a:p>
            <a:pPr marL="0" marR="0" algn="just">
              <a:lnSpc>
                <a:spcPct val="107000"/>
              </a:lnSpc>
              <a:spcBef>
                <a:spcPts val="0"/>
              </a:spcBef>
              <a:spcAft>
                <a:spcPts val="0"/>
              </a:spcAft>
              <a:tabLst>
                <a:tab pos="90170" algn="l"/>
                <a:tab pos="180340" algn="l"/>
              </a:tabLst>
            </a:pPr>
            <a:r>
              <a:rPr lang="vi-VN" sz="18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3</a:t>
            </a:r>
            <a:r>
              <a:rPr lang="en-US" sz="28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vi-VN" sz="28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Những lưu ý khi đọc văn bản thuộc thể loại truyện: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Freeform 17"/>
          <p:cNvSpPr/>
          <p:nvPr/>
        </p:nvSpPr>
        <p:spPr>
          <a:xfrm>
            <a:off x="1420548" y="3523453"/>
            <a:ext cx="9770737" cy="690951"/>
          </a:xfrm>
          <a:custGeom>
            <a:avLst/>
            <a:gdLst>
              <a:gd name="connsiteX0" fmla="*/ 0 w 7255394"/>
              <a:gd name="connsiteY0" fmla="*/ 81046 h 810464"/>
              <a:gd name="connsiteX1" fmla="*/ 81046 w 7255394"/>
              <a:gd name="connsiteY1" fmla="*/ 0 h 810464"/>
              <a:gd name="connsiteX2" fmla="*/ 7174348 w 7255394"/>
              <a:gd name="connsiteY2" fmla="*/ 0 h 810464"/>
              <a:gd name="connsiteX3" fmla="*/ 7255394 w 7255394"/>
              <a:gd name="connsiteY3" fmla="*/ 81046 h 810464"/>
              <a:gd name="connsiteX4" fmla="*/ 7255394 w 7255394"/>
              <a:gd name="connsiteY4" fmla="*/ 729418 h 810464"/>
              <a:gd name="connsiteX5" fmla="*/ 7174348 w 7255394"/>
              <a:gd name="connsiteY5" fmla="*/ 810464 h 810464"/>
              <a:gd name="connsiteX6" fmla="*/ 81046 w 7255394"/>
              <a:gd name="connsiteY6" fmla="*/ 810464 h 810464"/>
              <a:gd name="connsiteX7" fmla="*/ 0 w 7255394"/>
              <a:gd name="connsiteY7" fmla="*/ 729418 h 810464"/>
              <a:gd name="connsiteX8" fmla="*/ 0 w 7255394"/>
              <a:gd name="connsiteY8" fmla="*/ 81046 h 8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5394" h="810464">
                <a:moveTo>
                  <a:pt x="0" y="81046"/>
                </a:moveTo>
                <a:cubicBezTo>
                  <a:pt x="0" y="36286"/>
                  <a:pt x="36286" y="0"/>
                  <a:pt x="81046" y="0"/>
                </a:cubicBezTo>
                <a:lnTo>
                  <a:pt x="7174348" y="0"/>
                </a:lnTo>
                <a:cubicBezTo>
                  <a:pt x="7219108" y="0"/>
                  <a:pt x="7255394" y="36286"/>
                  <a:pt x="7255394" y="81046"/>
                </a:cubicBezTo>
                <a:lnTo>
                  <a:pt x="7255394" y="729418"/>
                </a:lnTo>
                <a:cubicBezTo>
                  <a:pt x="7255394" y="774178"/>
                  <a:pt x="7219108" y="810464"/>
                  <a:pt x="7174348" y="810464"/>
                </a:cubicBezTo>
                <a:lnTo>
                  <a:pt x="81046" y="810464"/>
                </a:lnTo>
                <a:cubicBezTo>
                  <a:pt x="36286" y="810464"/>
                  <a:pt x="0" y="774178"/>
                  <a:pt x="0" y="729418"/>
                </a:cubicBezTo>
                <a:lnTo>
                  <a:pt x="0" y="81046"/>
                </a:lnTo>
                <a:close/>
              </a:path>
            </a:pathLst>
          </a:cu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418" tIns="130418" rIns="1255790" bIns="130418" numCol="1" spcCol="1270" anchor="ctr" anchorCtr="0">
            <a:noAutofit/>
          </a:bodyPr>
          <a:lstStyle/>
          <a:p>
            <a:pPr algn="ctr"/>
            <a:r>
              <a:rPr lang="vi-VN" sz="4800" b="1" dirty="0">
                <a:solidFill>
                  <a:schemeClr val="accent1">
                    <a:lumMod val="75000"/>
                  </a:schemeClr>
                </a:solidFill>
              </a:rPr>
              <a:t> </a:t>
            </a:r>
            <a:r>
              <a:rPr lang="vi-VN" sz="2800" b="1" dirty="0">
                <a:solidFill>
                  <a:schemeClr val="accent1">
                    <a:lumMod val="75000"/>
                  </a:schemeClr>
                </a:solidFill>
                <a:latin typeface="+mj-lt"/>
              </a:rPr>
              <a:t>Xác định chủ đề và nêu căn cứ để xác định chủ đề.</a:t>
            </a:r>
            <a:endParaRPr lang="en-US" sz="2800" b="1" dirty="0">
              <a:solidFill>
                <a:schemeClr val="accent1">
                  <a:lumMod val="75000"/>
                </a:schemeClr>
              </a:solidFill>
              <a:latin typeface="+mj-lt"/>
            </a:endParaRPr>
          </a:p>
        </p:txBody>
      </p:sp>
      <p:sp>
        <p:nvSpPr>
          <p:cNvPr id="9" name="Freeform 8"/>
          <p:cNvSpPr/>
          <p:nvPr/>
        </p:nvSpPr>
        <p:spPr>
          <a:xfrm>
            <a:off x="1420913" y="1152545"/>
            <a:ext cx="9770372" cy="690951"/>
          </a:xfrm>
          <a:custGeom>
            <a:avLst/>
            <a:gdLst>
              <a:gd name="connsiteX0" fmla="*/ 0 w 7255394"/>
              <a:gd name="connsiteY0" fmla="*/ 81046 h 810464"/>
              <a:gd name="connsiteX1" fmla="*/ 81046 w 7255394"/>
              <a:gd name="connsiteY1" fmla="*/ 0 h 810464"/>
              <a:gd name="connsiteX2" fmla="*/ 7174348 w 7255394"/>
              <a:gd name="connsiteY2" fmla="*/ 0 h 810464"/>
              <a:gd name="connsiteX3" fmla="*/ 7255394 w 7255394"/>
              <a:gd name="connsiteY3" fmla="*/ 81046 h 810464"/>
              <a:gd name="connsiteX4" fmla="*/ 7255394 w 7255394"/>
              <a:gd name="connsiteY4" fmla="*/ 729418 h 810464"/>
              <a:gd name="connsiteX5" fmla="*/ 7174348 w 7255394"/>
              <a:gd name="connsiteY5" fmla="*/ 810464 h 810464"/>
              <a:gd name="connsiteX6" fmla="*/ 81046 w 7255394"/>
              <a:gd name="connsiteY6" fmla="*/ 810464 h 810464"/>
              <a:gd name="connsiteX7" fmla="*/ 0 w 7255394"/>
              <a:gd name="connsiteY7" fmla="*/ 729418 h 810464"/>
              <a:gd name="connsiteX8" fmla="*/ 0 w 7255394"/>
              <a:gd name="connsiteY8" fmla="*/ 81046 h 8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5394" h="810464">
                <a:moveTo>
                  <a:pt x="0" y="81046"/>
                </a:moveTo>
                <a:cubicBezTo>
                  <a:pt x="0" y="36286"/>
                  <a:pt x="36286" y="0"/>
                  <a:pt x="81046" y="0"/>
                </a:cubicBezTo>
                <a:lnTo>
                  <a:pt x="7174348" y="0"/>
                </a:lnTo>
                <a:cubicBezTo>
                  <a:pt x="7219108" y="0"/>
                  <a:pt x="7255394" y="36286"/>
                  <a:pt x="7255394" y="81046"/>
                </a:cubicBezTo>
                <a:lnTo>
                  <a:pt x="7255394" y="729418"/>
                </a:lnTo>
                <a:cubicBezTo>
                  <a:pt x="7255394" y="774178"/>
                  <a:pt x="7219108" y="810464"/>
                  <a:pt x="7174348" y="810464"/>
                </a:cubicBezTo>
                <a:lnTo>
                  <a:pt x="81046" y="810464"/>
                </a:lnTo>
                <a:cubicBezTo>
                  <a:pt x="36286" y="810464"/>
                  <a:pt x="0" y="774178"/>
                  <a:pt x="0" y="729418"/>
                </a:cubicBezTo>
                <a:lnTo>
                  <a:pt x="0" y="81046"/>
                </a:lnTo>
                <a:close/>
              </a:path>
            </a:pathLst>
          </a:cu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418" tIns="130418" rIns="1025981" bIns="130418" numCol="1" spcCol="1270" anchor="ctr" anchorCtr="0">
            <a:noAutofit/>
          </a:bodyPr>
          <a:lstStyle/>
          <a:p>
            <a:pPr algn="ctr"/>
            <a:r>
              <a:rPr lang="vi-VN" sz="2800" b="1" dirty="0">
                <a:solidFill>
                  <a:schemeClr val="accent1">
                    <a:lumMod val="75000"/>
                  </a:schemeClr>
                </a:solidFill>
                <a:latin typeface="+mj-lt"/>
              </a:rPr>
              <a:t>Xác định đề tài,cốt truyện,bối cảnh.</a:t>
            </a:r>
            <a:endParaRPr lang="en-US" sz="2800" b="1" dirty="0">
              <a:solidFill>
                <a:schemeClr val="accent1">
                  <a:lumMod val="75000"/>
                </a:schemeClr>
              </a:solidFill>
              <a:latin typeface="+mj-lt"/>
            </a:endParaRPr>
          </a:p>
        </p:txBody>
      </p:sp>
      <p:sp>
        <p:nvSpPr>
          <p:cNvPr id="17" name="Freeform 16"/>
          <p:cNvSpPr/>
          <p:nvPr/>
        </p:nvSpPr>
        <p:spPr>
          <a:xfrm>
            <a:off x="1420913" y="2134545"/>
            <a:ext cx="9770372" cy="1102310"/>
          </a:xfrm>
          <a:custGeom>
            <a:avLst/>
            <a:gdLst>
              <a:gd name="connsiteX0" fmla="*/ 0 w 7255394"/>
              <a:gd name="connsiteY0" fmla="*/ 81046 h 810464"/>
              <a:gd name="connsiteX1" fmla="*/ 81046 w 7255394"/>
              <a:gd name="connsiteY1" fmla="*/ 0 h 810464"/>
              <a:gd name="connsiteX2" fmla="*/ 7174348 w 7255394"/>
              <a:gd name="connsiteY2" fmla="*/ 0 h 810464"/>
              <a:gd name="connsiteX3" fmla="*/ 7255394 w 7255394"/>
              <a:gd name="connsiteY3" fmla="*/ 81046 h 810464"/>
              <a:gd name="connsiteX4" fmla="*/ 7255394 w 7255394"/>
              <a:gd name="connsiteY4" fmla="*/ 729418 h 810464"/>
              <a:gd name="connsiteX5" fmla="*/ 7174348 w 7255394"/>
              <a:gd name="connsiteY5" fmla="*/ 810464 h 810464"/>
              <a:gd name="connsiteX6" fmla="*/ 81046 w 7255394"/>
              <a:gd name="connsiteY6" fmla="*/ 810464 h 810464"/>
              <a:gd name="connsiteX7" fmla="*/ 0 w 7255394"/>
              <a:gd name="connsiteY7" fmla="*/ 729418 h 810464"/>
              <a:gd name="connsiteX8" fmla="*/ 0 w 7255394"/>
              <a:gd name="connsiteY8" fmla="*/ 81046 h 8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5394" h="810464">
                <a:moveTo>
                  <a:pt x="0" y="81046"/>
                </a:moveTo>
                <a:cubicBezTo>
                  <a:pt x="0" y="36286"/>
                  <a:pt x="36286" y="0"/>
                  <a:pt x="81046" y="0"/>
                </a:cubicBezTo>
                <a:lnTo>
                  <a:pt x="7174348" y="0"/>
                </a:lnTo>
                <a:cubicBezTo>
                  <a:pt x="7219108" y="0"/>
                  <a:pt x="7255394" y="36286"/>
                  <a:pt x="7255394" y="81046"/>
                </a:cubicBezTo>
                <a:lnTo>
                  <a:pt x="7255394" y="729418"/>
                </a:lnTo>
                <a:cubicBezTo>
                  <a:pt x="7255394" y="774178"/>
                  <a:pt x="7219108" y="810464"/>
                  <a:pt x="7174348" y="810464"/>
                </a:cubicBezTo>
                <a:lnTo>
                  <a:pt x="81046" y="810464"/>
                </a:lnTo>
                <a:cubicBezTo>
                  <a:pt x="36286" y="810464"/>
                  <a:pt x="0" y="774178"/>
                  <a:pt x="0" y="729418"/>
                </a:cubicBezTo>
                <a:lnTo>
                  <a:pt x="0" y="81046"/>
                </a:lnTo>
                <a:close/>
              </a:path>
            </a:pathLst>
          </a:cu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418" tIns="130418" rIns="1264859" bIns="130418" numCol="1" spcCol="1270" anchor="ctr" anchorCtr="0">
            <a:noAutofit/>
          </a:bodyPr>
          <a:lstStyle/>
          <a:p>
            <a:pPr algn="ctr"/>
            <a:r>
              <a:rPr lang="vi-VN" sz="2800" b="1" dirty="0">
                <a:solidFill>
                  <a:schemeClr val="accent1">
                    <a:lumMod val="75000"/>
                  </a:schemeClr>
                </a:solidFill>
                <a:latin typeface="+mj-lt"/>
              </a:rPr>
              <a:t>Phân tích tính cách của nhân vật và ý nghĩa của các chi tiết tiêu biểu.</a:t>
            </a:r>
            <a:endParaRPr lang="en-US" sz="2800" b="1" dirty="0">
              <a:solidFill>
                <a:schemeClr val="accent1">
                  <a:lumMod val="75000"/>
                </a:schemeClr>
              </a:solidFill>
              <a:latin typeface="+mj-lt"/>
            </a:endParaRPr>
          </a:p>
        </p:txBody>
      </p:sp>
      <p:sp>
        <p:nvSpPr>
          <p:cNvPr id="2" name="Freeform 16">
            <a:extLst>
              <a:ext uri="{FF2B5EF4-FFF2-40B4-BE49-F238E27FC236}">
                <a16:creationId xmlns:a16="http://schemas.microsoft.com/office/drawing/2014/main" id="{F8315C44-DA47-3A60-F469-AA77C41FE118}"/>
              </a:ext>
            </a:extLst>
          </p:cNvPr>
          <p:cNvSpPr/>
          <p:nvPr/>
        </p:nvSpPr>
        <p:spPr>
          <a:xfrm>
            <a:off x="1420548" y="4560633"/>
            <a:ext cx="9770372" cy="842342"/>
          </a:xfrm>
          <a:custGeom>
            <a:avLst/>
            <a:gdLst>
              <a:gd name="connsiteX0" fmla="*/ 0 w 7255394"/>
              <a:gd name="connsiteY0" fmla="*/ 81046 h 810464"/>
              <a:gd name="connsiteX1" fmla="*/ 81046 w 7255394"/>
              <a:gd name="connsiteY1" fmla="*/ 0 h 810464"/>
              <a:gd name="connsiteX2" fmla="*/ 7174348 w 7255394"/>
              <a:gd name="connsiteY2" fmla="*/ 0 h 810464"/>
              <a:gd name="connsiteX3" fmla="*/ 7255394 w 7255394"/>
              <a:gd name="connsiteY3" fmla="*/ 81046 h 810464"/>
              <a:gd name="connsiteX4" fmla="*/ 7255394 w 7255394"/>
              <a:gd name="connsiteY4" fmla="*/ 729418 h 810464"/>
              <a:gd name="connsiteX5" fmla="*/ 7174348 w 7255394"/>
              <a:gd name="connsiteY5" fmla="*/ 810464 h 810464"/>
              <a:gd name="connsiteX6" fmla="*/ 81046 w 7255394"/>
              <a:gd name="connsiteY6" fmla="*/ 810464 h 810464"/>
              <a:gd name="connsiteX7" fmla="*/ 0 w 7255394"/>
              <a:gd name="connsiteY7" fmla="*/ 729418 h 810464"/>
              <a:gd name="connsiteX8" fmla="*/ 0 w 7255394"/>
              <a:gd name="connsiteY8" fmla="*/ 81046 h 8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5394" h="810464">
                <a:moveTo>
                  <a:pt x="0" y="81046"/>
                </a:moveTo>
                <a:cubicBezTo>
                  <a:pt x="0" y="36286"/>
                  <a:pt x="36286" y="0"/>
                  <a:pt x="81046" y="0"/>
                </a:cubicBezTo>
                <a:lnTo>
                  <a:pt x="7174348" y="0"/>
                </a:lnTo>
                <a:cubicBezTo>
                  <a:pt x="7219108" y="0"/>
                  <a:pt x="7255394" y="36286"/>
                  <a:pt x="7255394" y="81046"/>
                </a:cubicBezTo>
                <a:lnTo>
                  <a:pt x="7255394" y="729418"/>
                </a:lnTo>
                <a:cubicBezTo>
                  <a:pt x="7255394" y="774178"/>
                  <a:pt x="7219108" y="810464"/>
                  <a:pt x="7174348" y="810464"/>
                </a:cubicBezTo>
                <a:lnTo>
                  <a:pt x="81046" y="810464"/>
                </a:lnTo>
                <a:cubicBezTo>
                  <a:pt x="36286" y="810464"/>
                  <a:pt x="0" y="774178"/>
                  <a:pt x="0" y="729418"/>
                </a:cubicBezTo>
                <a:lnTo>
                  <a:pt x="0" y="81046"/>
                </a:lnTo>
                <a:close/>
              </a:path>
            </a:pathLst>
          </a:cu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418" tIns="130418" rIns="1264859" bIns="130418" numCol="1" spcCol="1270" anchor="ctr" anchorCtr="0">
            <a:noAutofit/>
          </a:bodyPr>
          <a:lstStyle/>
          <a:p>
            <a:pPr algn="ctr"/>
            <a:r>
              <a:rPr lang="vi-VN" sz="2800" b="1" dirty="0">
                <a:solidFill>
                  <a:schemeClr val="accent1">
                    <a:lumMod val="75000"/>
                  </a:schemeClr>
                </a:solidFill>
                <a:latin typeface="+mj-lt"/>
              </a:rPr>
              <a:t>Xác định tư tưởng của tác phẩm.</a:t>
            </a:r>
            <a:endParaRPr lang="en-US" sz="2800" b="1" dirty="0">
              <a:solidFill>
                <a:schemeClr val="accent1">
                  <a:lumMod val="75000"/>
                </a:schemeClr>
              </a:solidFill>
              <a:latin typeface="+mj-lt"/>
            </a:endParaRPr>
          </a:p>
        </p:txBody>
      </p:sp>
      <p:sp>
        <p:nvSpPr>
          <p:cNvPr id="4" name="Freeform 16">
            <a:extLst>
              <a:ext uri="{FF2B5EF4-FFF2-40B4-BE49-F238E27FC236}">
                <a16:creationId xmlns:a16="http://schemas.microsoft.com/office/drawing/2014/main" id="{3FB26D52-E645-D3D7-5CF6-09FC553CA71F}"/>
              </a:ext>
            </a:extLst>
          </p:cNvPr>
          <p:cNvSpPr/>
          <p:nvPr/>
        </p:nvSpPr>
        <p:spPr>
          <a:xfrm>
            <a:off x="1420548" y="5666182"/>
            <a:ext cx="9770372" cy="842342"/>
          </a:xfrm>
          <a:custGeom>
            <a:avLst/>
            <a:gdLst>
              <a:gd name="connsiteX0" fmla="*/ 0 w 7255394"/>
              <a:gd name="connsiteY0" fmla="*/ 81046 h 810464"/>
              <a:gd name="connsiteX1" fmla="*/ 81046 w 7255394"/>
              <a:gd name="connsiteY1" fmla="*/ 0 h 810464"/>
              <a:gd name="connsiteX2" fmla="*/ 7174348 w 7255394"/>
              <a:gd name="connsiteY2" fmla="*/ 0 h 810464"/>
              <a:gd name="connsiteX3" fmla="*/ 7255394 w 7255394"/>
              <a:gd name="connsiteY3" fmla="*/ 81046 h 810464"/>
              <a:gd name="connsiteX4" fmla="*/ 7255394 w 7255394"/>
              <a:gd name="connsiteY4" fmla="*/ 729418 h 810464"/>
              <a:gd name="connsiteX5" fmla="*/ 7174348 w 7255394"/>
              <a:gd name="connsiteY5" fmla="*/ 810464 h 810464"/>
              <a:gd name="connsiteX6" fmla="*/ 81046 w 7255394"/>
              <a:gd name="connsiteY6" fmla="*/ 810464 h 810464"/>
              <a:gd name="connsiteX7" fmla="*/ 0 w 7255394"/>
              <a:gd name="connsiteY7" fmla="*/ 729418 h 810464"/>
              <a:gd name="connsiteX8" fmla="*/ 0 w 7255394"/>
              <a:gd name="connsiteY8" fmla="*/ 81046 h 8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5394" h="810464">
                <a:moveTo>
                  <a:pt x="0" y="81046"/>
                </a:moveTo>
                <a:cubicBezTo>
                  <a:pt x="0" y="36286"/>
                  <a:pt x="36286" y="0"/>
                  <a:pt x="81046" y="0"/>
                </a:cubicBezTo>
                <a:lnTo>
                  <a:pt x="7174348" y="0"/>
                </a:lnTo>
                <a:cubicBezTo>
                  <a:pt x="7219108" y="0"/>
                  <a:pt x="7255394" y="36286"/>
                  <a:pt x="7255394" y="81046"/>
                </a:cubicBezTo>
                <a:lnTo>
                  <a:pt x="7255394" y="729418"/>
                </a:lnTo>
                <a:cubicBezTo>
                  <a:pt x="7255394" y="774178"/>
                  <a:pt x="7219108" y="810464"/>
                  <a:pt x="7174348" y="810464"/>
                </a:cubicBezTo>
                <a:lnTo>
                  <a:pt x="81046" y="810464"/>
                </a:lnTo>
                <a:cubicBezTo>
                  <a:pt x="36286" y="810464"/>
                  <a:pt x="0" y="774178"/>
                  <a:pt x="0" y="729418"/>
                </a:cubicBezTo>
                <a:lnTo>
                  <a:pt x="0" y="81046"/>
                </a:lnTo>
                <a:close/>
              </a:path>
            </a:pathLst>
          </a:cu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418" tIns="130418" rIns="1264859" bIns="130418" numCol="1" spcCol="1270" anchor="ctr" anchorCtr="0">
            <a:noAutofit/>
          </a:bodyPr>
          <a:lstStyle/>
          <a:p>
            <a:pPr algn="ctr"/>
            <a:r>
              <a:rPr lang="vi-VN" sz="2800" b="1" dirty="0">
                <a:solidFill>
                  <a:schemeClr val="accent1">
                    <a:lumMod val="75000"/>
                  </a:schemeClr>
                </a:solidFill>
                <a:latin typeface="+mj-lt"/>
              </a:rPr>
              <a:t>Tìm hiểu thông điệp mà nhà văn muốn gửi đến người đọc.</a:t>
            </a:r>
            <a:endParaRPr lang="en-US" sz="4000" b="1" dirty="0">
              <a:solidFill>
                <a:schemeClr val="accent1">
                  <a:lumMod val="75000"/>
                </a:schemeClr>
              </a:solidFill>
              <a:latin typeface="+mj-lt"/>
            </a:endParaRPr>
          </a:p>
        </p:txBody>
      </p:sp>
    </p:spTree>
    <p:extLst>
      <p:ext uri="{BB962C8B-B14F-4D97-AF65-F5344CB8AC3E}">
        <p14:creationId xmlns:p14="http://schemas.microsoft.com/office/powerpoint/2010/main" val="315862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7" grpId="0" animBg="1"/>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10"/>
          <p:cNvSpPr/>
          <p:nvPr/>
        </p:nvSpPr>
        <p:spPr>
          <a:xfrm rot="5400000">
            <a:off x="4870265" y="3057889"/>
            <a:ext cx="498763" cy="42996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7" name="矩形 6"/>
          <p:cNvSpPr/>
          <p:nvPr/>
        </p:nvSpPr>
        <p:spPr>
          <a:xfrm>
            <a:off x="4314223" y="2761807"/>
            <a:ext cx="5508171" cy="1410586"/>
          </a:xfrm>
          <a:prstGeom prst="rect">
            <a:avLst/>
          </a:prstGeom>
          <a:noFill/>
          <a:ln w="158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2" name="Chỗ dành sẵn cho Nội dung 2">
            <a:extLst>
              <a:ext uri="{FF2B5EF4-FFF2-40B4-BE49-F238E27FC236}">
                <a16:creationId xmlns:a16="http://schemas.microsoft.com/office/drawing/2014/main" id="{56FFBCD9-631E-69B5-EDA7-A3648C9CBD06}"/>
              </a:ext>
            </a:extLst>
          </p:cNvPr>
          <p:cNvSpPr txBox="1">
            <a:spLocks/>
          </p:cNvSpPr>
          <p:nvPr/>
        </p:nvSpPr>
        <p:spPr>
          <a:xfrm>
            <a:off x="5618171" y="2697446"/>
            <a:ext cx="8396155" cy="92333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vi-VN" sz="24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reflection blurRad="6350" stA="55000" endA="50" endPos="85000" dist="29997" dir="5400000" sy="-100000" algn="bl" rotWithShape="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40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LUYỆN TẬP</a:t>
            </a:r>
            <a:endParaRPr lang="vi-VN" sz="2400" b="1" dirty="0">
              <a:ln w="9525">
                <a:solidFill>
                  <a:schemeClr val="bg1"/>
                </a:solidFill>
                <a:prstDash val="solid"/>
              </a:ln>
              <a:solidFill>
                <a:srgbClr val="002060"/>
              </a:solidFill>
              <a:effectLst>
                <a:glow rad="101600">
                  <a:schemeClr val="accent2">
                    <a:satMod val="175000"/>
                    <a:alpha val="40000"/>
                  </a:scheme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2595B50-FFFD-F403-201C-C5400B24D7A0}"/>
              </a:ext>
            </a:extLst>
          </p:cNvPr>
          <p:cNvPicPr>
            <a:picLocks noChangeAspect="1"/>
          </p:cNvPicPr>
          <p:nvPr/>
        </p:nvPicPr>
        <p:blipFill>
          <a:blip r:embed="rId3"/>
          <a:stretch>
            <a:fillRect/>
          </a:stretch>
        </p:blipFill>
        <p:spPr>
          <a:xfrm>
            <a:off x="42345" y="0"/>
            <a:ext cx="4271878" cy="6858000"/>
          </a:xfrm>
          <a:prstGeom prst="rect">
            <a:avLst/>
          </a:prstGeom>
        </p:spPr>
      </p:pic>
      <p:sp>
        <p:nvSpPr>
          <p:cNvPr id="6" name="TextBox 5">
            <a:extLst>
              <a:ext uri="{FF2B5EF4-FFF2-40B4-BE49-F238E27FC236}">
                <a16:creationId xmlns:a16="http://schemas.microsoft.com/office/drawing/2014/main" id="{6AF69CD2-85E5-3AE3-EC44-AB14DADDDCB7}"/>
              </a:ext>
            </a:extLst>
          </p:cNvPr>
          <p:cNvSpPr txBox="1"/>
          <p:nvPr/>
        </p:nvSpPr>
        <p:spPr>
          <a:xfrm>
            <a:off x="5618171" y="645293"/>
            <a:ext cx="6187028" cy="1754326"/>
          </a:xfrm>
          <a:prstGeom prst="rect">
            <a:avLst/>
          </a:prstGeom>
          <a:noFill/>
        </p:spPr>
        <p:txBody>
          <a:bodyPr wrap="square" rtlCol="0">
            <a:spAutoFit/>
          </a:bodyPr>
          <a:lstStyle/>
          <a:p>
            <a:r>
              <a:rPr lang="vi-VN" sz="3200" b="1" i="1" dirty="0">
                <a:effectLst>
                  <a:outerShdw blurRad="38100" dist="38100" dir="2700000" algn="tl">
                    <a:srgbClr val="000000">
                      <a:alpha val="43137"/>
                    </a:srgbClr>
                  </a:outerShdw>
                </a:effectLst>
                <a:latin typeface="+mj-lt"/>
              </a:rPr>
              <a:t>Đọc kết nối chủ điểm:</a:t>
            </a:r>
          </a:p>
          <a:p>
            <a:endParaRPr lang="vi-VN" sz="3200" b="1" i="1" dirty="0">
              <a:effectLst>
                <a:outerShdw blurRad="38100" dist="38100" dir="2700000" algn="tl">
                  <a:srgbClr val="000000">
                    <a:alpha val="43137"/>
                  </a:srgbClr>
                </a:outerShdw>
              </a:effectLst>
              <a:latin typeface="+mj-lt"/>
            </a:endParaRPr>
          </a:p>
          <a:p>
            <a:r>
              <a:rPr lang="vi-VN" sz="4400" b="1" dirty="0">
                <a:solidFill>
                  <a:schemeClr val="accent4">
                    <a:lumMod val="75000"/>
                  </a:schemeClr>
                </a:solidFill>
                <a:effectLst>
                  <a:outerShdw blurRad="38100" dist="38100" dir="2700000" algn="tl">
                    <a:srgbClr val="000000">
                      <a:alpha val="43137"/>
                    </a:srgbClr>
                  </a:outerShdw>
                </a:effectLst>
              </a:rPr>
              <a:t>CÂY SỒI MÙA ĐÔNG</a:t>
            </a:r>
            <a:endParaRPr lang="en-US" sz="4400" b="1" dirty="0">
              <a:solidFill>
                <a:schemeClr val="accent4">
                  <a:lumMod val="75000"/>
                </a:schemeClr>
              </a:solidFill>
              <a:effectLst>
                <a:outerShdw blurRad="38100" dist="38100" dir="2700000" algn="tl">
                  <a:srgbClr val="000000">
                    <a:alpha val="43137"/>
                  </a:srgbClr>
                </a:outerShdw>
              </a:effectLst>
              <a:latin typeface="Action Jackson" panose="00000400000000000000" pitchFamily="2" charset="0"/>
            </a:endParaRPr>
          </a:p>
        </p:txBody>
      </p:sp>
      <p:sp>
        <p:nvSpPr>
          <p:cNvPr id="9" name="TextBox 8">
            <a:extLst>
              <a:ext uri="{FF2B5EF4-FFF2-40B4-BE49-F238E27FC236}">
                <a16:creationId xmlns:a16="http://schemas.microsoft.com/office/drawing/2014/main" id="{E411B791-0B60-B581-FC68-34675320C845}"/>
              </a:ext>
            </a:extLst>
          </p:cNvPr>
          <p:cNvSpPr txBox="1"/>
          <p:nvPr/>
        </p:nvSpPr>
        <p:spPr>
          <a:xfrm>
            <a:off x="6167542" y="2358418"/>
            <a:ext cx="5554076" cy="468077"/>
          </a:xfrm>
          <a:prstGeom prst="rect">
            <a:avLst/>
          </a:prstGeom>
          <a:noFill/>
        </p:spPr>
        <p:txBody>
          <a:bodyPr wrap="square">
            <a:spAutoFit/>
          </a:bodyPr>
          <a:lstStyle/>
          <a:p>
            <a:pPr marL="0" marR="0" algn="r">
              <a:lnSpc>
                <a:spcPct val="107000"/>
              </a:lnSpc>
              <a:spcBef>
                <a:spcPts val="0"/>
              </a:spcBef>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Iu-ri Na-ghi-pin ( Yuri Nagipin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E426F17-3E58-18A0-6C5C-ACA5A159A555}"/>
              </a:ext>
            </a:extLst>
          </p:cNvPr>
          <p:cNvSpPr/>
          <p:nvPr/>
        </p:nvSpPr>
        <p:spPr>
          <a:xfrm>
            <a:off x="6096000" y="4751614"/>
            <a:ext cx="4663763" cy="10419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C000"/>
                </a:solidFill>
              </a:rPr>
              <a:t>Trò chơi</a:t>
            </a:r>
          </a:p>
          <a:p>
            <a:pPr algn="ctr"/>
            <a:r>
              <a:rPr lang="vi-VN" sz="3600" b="1" dirty="0">
                <a:solidFill>
                  <a:srgbClr val="FFC000"/>
                </a:solidFill>
              </a:rPr>
              <a:t>LÁ THĂM MAY MẮN</a:t>
            </a:r>
            <a:endParaRPr lang="en-US" sz="3600" b="1" dirty="0">
              <a:solidFill>
                <a:srgbClr val="FFC000"/>
              </a:solidFill>
              <a:latin typeface="Action Jackson" panose="00000400000000000000" pitchFamily="2" charset="0"/>
            </a:endParaRPr>
          </a:p>
        </p:txBody>
      </p:sp>
    </p:spTree>
    <p:extLst>
      <p:ext uri="{BB962C8B-B14F-4D97-AF65-F5344CB8AC3E}">
        <p14:creationId xmlns:p14="http://schemas.microsoft.com/office/powerpoint/2010/main" val="3230224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1105</Words>
  <Application>Microsoft Office PowerPoint</Application>
  <PresentationFormat>Widescreen</PresentationFormat>
  <Paragraphs>81</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Action Jackson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84937778737</dc:creator>
  <cp:lastModifiedBy>84937778737</cp:lastModifiedBy>
  <cp:revision>6</cp:revision>
  <dcterms:created xsi:type="dcterms:W3CDTF">2023-07-06T05:21:15Z</dcterms:created>
  <dcterms:modified xsi:type="dcterms:W3CDTF">2023-07-06T05:50:30Z</dcterms:modified>
</cp:coreProperties>
</file>