
<file path=[Content_Types].xml><?xml version="1.0" encoding="utf-8"?>
<Types xmlns="http://schemas.openxmlformats.org/package/2006/content-types">
  <Default Extension="bin" ContentType="application/vnd.openxmlformats-officedocument.oleObject"/>
  <Default Extension="png" ContentType="image/png"/>
  <Default Extension="mp3" ContentType="audio/unknown"/>
  <Default Extension="svg" ContentType="image/svg+xml"/>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7"/>
  </p:notesMasterIdLst>
  <p:sldIdLst>
    <p:sldId id="338" r:id="rId2"/>
    <p:sldId id="337" r:id="rId3"/>
    <p:sldId id="316" r:id="rId4"/>
    <p:sldId id="342" r:id="rId5"/>
    <p:sldId id="334" r:id="rId6"/>
    <p:sldId id="321" r:id="rId7"/>
    <p:sldId id="322" r:id="rId8"/>
    <p:sldId id="344" r:id="rId9"/>
    <p:sldId id="331" r:id="rId10"/>
    <p:sldId id="332" r:id="rId11"/>
    <p:sldId id="324" r:id="rId12"/>
    <p:sldId id="286" r:id="rId13"/>
    <p:sldId id="298" r:id="rId14"/>
    <p:sldId id="299" r:id="rId15"/>
    <p:sldId id="300" r:id="rId16"/>
    <p:sldId id="297" r:id="rId17"/>
    <p:sldId id="289" r:id="rId18"/>
    <p:sldId id="303" r:id="rId19"/>
    <p:sldId id="325" r:id="rId20"/>
    <p:sldId id="326" r:id="rId21"/>
    <p:sldId id="292" r:id="rId22"/>
    <p:sldId id="304" r:id="rId23"/>
    <p:sldId id="327" r:id="rId24"/>
    <p:sldId id="267" r:id="rId25"/>
    <p:sldId id="340" r:id="rId26"/>
  </p:sldIdLst>
  <p:sldSz cx="9144000" cy="5143500" type="screen16x9"/>
  <p:notesSz cx="6858000" cy="9144000"/>
  <p:embeddedFontLst>
    <p:embeddedFont>
      <p:font typeface="Palanquin Dark" charset="0"/>
      <p:regular r:id="rId28"/>
      <p:bold r:id="rId29"/>
    </p:embeddedFont>
    <p:embeddedFont>
      <p:font typeface="Tw Cen MT" pitchFamily="34" charset="0"/>
      <p:regular r:id="rId30"/>
      <p:bold r:id="rId31"/>
      <p:italic r:id="rId32"/>
      <p:boldItalic r:id="rId33"/>
    </p:embeddedFont>
    <p:embeddedFont>
      <p:font typeface="Consolas" pitchFamily="49" charset="0"/>
      <p:regular r:id="rId34"/>
      <p:bold r:id="rId35"/>
      <p:italic r:id="rId36"/>
      <p:boldItalic r:id="rId37"/>
    </p:embeddedFont>
    <p:embeddedFont>
      <p:font typeface="Fredoka One" charset="0"/>
      <p:regular r:id="rId38"/>
    </p:embeddedFont>
    <p:embeddedFont>
      <p:font typeface="Calibri" pitchFamily="34" charset="0"/>
      <p:regular r:id="rId39"/>
      <p:bold r:id="rId40"/>
      <p:italic r:id="rId41"/>
      <p:boldItalic r:id="rId42"/>
    </p:embeddedFont>
    <p:embeddedFont>
      <p:font typeface="Poppins"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552">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DC"/>
    <a:srgbClr val="000000"/>
    <a:srgbClr val="F4BEEF"/>
    <a:srgbClr val="E983DF"/>
    <a:srgbClr val="961B8A"/>
    <a:srgbClr val="161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69810F0-FD46-4A63-A304-56BD075B3457}">
  <a:tblStyle styleId="{069810F0-FD46-4A63-A304-56BD075B34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55" autoAdjust="0"/>
  </p:normalViewPr>
  <p:slideViewPr>
    <p:cSldViewPr snapToGrid="0">
      <p:cViewPr>
        <p:scale>
          <a:sx n="102" d="100"/>
          <a:sy n="102" d="100"/>
        </p:scale>
        <p:origin x="-456" y="-48"/>
      </p:cViewPr>
      <p:guideLst>
        <p:guide orient="horz" pos="55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169182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AA8277D-D12B-4EDB-B407-5553C7DCCAC8}" type="slidenum">
              <a:rPr lang="en-US" smtClean="0"/>
              <a:t>1</a:t>
            </a:fld>
            <a:endParaRPr lang="en-US"/>
          </a:p>
        </p:txBody>
      </p:sp>
    </p:spTree>
    <p:extLst>
      <p:ext uri="{BB962C8B-B14F-4D97-AF65-F5344CB8AC3E}">
        <p14:creationId xmlns:p14="http://schemas.microsoft.com/office/powerpoint/2010/main" val="3575338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11fd4e82847_0_1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11fd4e82847_0_1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346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11fd4e82847_0_1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11fd4e82847_0_1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5912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11fd4e82847_0_1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5" name="Google Shape;1335;g11fd4e82847_0_1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4384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11fd4e82847_0_1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5" name="Google Shape;1335;g11fd4e82847_0_1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2720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g11fd4e82847_0_1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5" name="Google Shape;1435;g11fd4e82847_0_1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9417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11fd4e82847_0_1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11fd4e82847_0_1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352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11fd4e82847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11fd4e82847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7744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AA8277D-D12B-4EDB-B407-5553C7DCCAC8}" type="slidenum">
              <a:rPr lang="en-US" smtClean="0"/>
              <a:t>25</a:t>
            </a:fld>
            <a:endParaRPr lang="en-US"/>
          </a:p>
        </p:txBody>
      </p:sp>
    </p:spTree>
    <p:extLst>
      <p:ext uri="{BB962C8B-B14F-4D97-AF65-F5344CB8AC3E}">
        <p14:creationId xmlns:p14="http://schemas.microsoft.com/office/powerpoint/2010/main" val="3575338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11fd4e82847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11fd4e82847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6349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fd4e82847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1fd4e82847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9335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g11fd4e82847_0_1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1" name="Google Shape;1191;g11fd4e82847_0_1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989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1352082ade4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1352082ade4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66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11fd4e82847_0_6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11fd4e82847_0_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949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11fd4e82847_0_1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11fd4e82847_0_1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873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11fd4e82847_0_1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11fd4e82847_0_1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4215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11fd4e82847_0_1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11fd4e82847_0_1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3911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p:nvPr/>
        </p:nvSpPr>
        <p:spPr>
          <a:xfrm>
            <a:off x="365700" y="1203800"/>
            <a:ext cx="8412600" cy="3573900"/>
          </a:xfrm>
          <a:prstGeom prst="roundRect">
            <a:avLst>
              <a:gd name="adj" fmla="val 4060"/>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6"/>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txBox="1">
            <a:spLocks noGrp="1"/>
          </p:cNvSpPr>
          <p:nvPr>
            <p:ph type="subTitle" idx="1"/>
          </p:nvPr>
        </p:nvSpPr>
        <p:spPr>
          <a:xfrm>
            <a:off x="699750" y="2096296"/>
            <a:ext cx="3942600" cy="164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8" name="Google Shape;38;p9"/>
          <p:cNvSpPr txBox="1">
            <a:spLocks noGrp="1"/>
          </p:cNvSpPr>
          <p:nvPr>
            <p:ph type="title"/>
          </p:nvPr>
        </p:nvSpPr>
        <p:spPr>
          <a:xfrm>
            <a:off x="699750" y="1460393"/>
            <a:ext cx="3942600" cy="47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600"/>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999925" y="1601450"/>
            <a:ext cx="7144500" cy="1255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500"/>
              <a:buNone/>
              <a:defRPr sz="85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43" name="Google Shape;43;p11"/>
          <p:cNvSpPr txBox="1">
            <a:spLocks noGrp="1"/>
          </p:cNvSpPr>
          <p:nvPr>
            <p:ph type="subTitle" idx="1"/>
          </p:nvPr>
        </p:nvSpPr>
        <p:spPr>
          <a:xfrm flipH="1">
            <a:off x="999672" y="3290150"/>
            <a:ext cx="7144500" cy="46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four columns">
  <p:cSld name="CUSTOM_3_1_4">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720000" y="387600"/>
            <a:ext cx="77016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87" name="Google Shape;87;p19"/>
          <p:cNvSpPr txBox="1">
            <a:spLocks noGrp="1"/>
          </p:cNvSpPr>
          <p:nvPr>
            <p:ph type="subTitle" idx="1"/>
          </p:nvPr>
        </p:nvSpPr>
        <p:spPr>
          <a:xfrm>
            <a:off x="1737831" y="1548975"/>
            <a:ext cx="2269200" cy="371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sz="2200" b="1"/>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88" name="Google Shape;88;p19"/>
          <p:cNvSpPr txBox="1">
            <a:spLocks noGrp="1"/>
          </p:cNvSpPr>
          <p:nvPr>
            <p:ph type="subTitle" idx="2"/>
          </p:nvPr>
        </p:nvSpPr>
        <p:spPr>
          <a:xfrm>
            <a:off x="1737831" y="1927485"/>
            <a:ext cx="2269200" cy="6993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9" name="Google Shape;89;p19"/>
          <p:cNvSpPr txBox="1">
            <a:spLocks noGrp="1"/>
          </p:cNvSpPr>
          <p:nvPr>
            <p:ph type="subTitle" idx="3"/>
          </p:nvPr>
        </p:nvSpPr>
        <p:spPr>
          <a:xfrm>
            <a:off x="1737831" y="3450368"/>
            <a:ext cx="2269200" cy="371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sz="2200" b="1"/>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90" name="Google Shape;90;p19"/>
          <p:cNvSpPr txBox="1">
            <a:spLocks noGrp="1"/>
          </p:cNvSpPr>
          <p:nvPr>
            <p:ph type="subTitle" idx="4"/>
          </p:nvPr>
        </p:nvSpPr>
        <p:spPr>
          <a:xfrm>
            <a:off x="1737831" y="3828878"/>
            <a:ext cx="2269200" cy="6993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91" name="Google Shape;91;p19"/>
          <p:cNvSpPr txBox="1">
            <a:spLocks noGrp="1"/>
          </p:cNvSpPr>
          <p:nvPr>
            <p:ph type="title" idx="5" hasCustomPrompt="1"/>
          </p:nvPr>
        </p:nvSpPr>
        <p:spPr>
          <a:xfrm>
            <a:off x="843042" y="1779962"/>
            <a:ext cx="768000" cy="527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2" name="Google Shape;92;p19"/>
          <p:cNvSpPr txBox="1">
            <a:spLocks noGrp="1"/>
          </p:cNvSpPr>
          <p:nvPr>
            <p:ph type="title" idx="6" hasCustomPrompt="1"/>
          </p:nvPr>
        </p:nvSpPr>
        <p:spPr>
          <a:xfrm>
            <a:off x="843042" y="3681362"/>
            <a:ext cx="768000" cy="527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3" name="Google Shape;93;p19"/>
          <p:cNvSpPr txBox="1">
            <a:spLocks noGrp="1"/>
          </p:cNvSpPr>
          <p:nvPr>
            <p:ph type="subTitle" idx="7"/>
          </p:nvPr>
        </p:nvSpPr>
        <p:spPr>
          <a:xfrm>
            <a:off x="6051408" y="1548975"/>
            <a:ext cx="2269200" cy="371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sz="2200" b="1"/>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94" name="Google Shape;94;p19"/>
          <p:cNvSpPr txBox="1">
            <a:spLocks noGrp="1"/>
          </p:cNvSpPr>
          <p:nvPr>
            <p:ph type="subTitle" idx="8"/>
          </p:nvPr>
        </p:nvSpPr>
        <p:spPr>
          <a:xfrm>
            <a:off x="6051408" y="1927485"/>
            <a:ext cx="2269200" cy="6993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95" name="Google Shape;95;p19"/>
          <p:cNvSpPr txBox="1">
            <a:spLocks noGrp="1"/>
          </p:cNvSpPr>
          <p:nvPr>
            <p:ph type="subTitle" idx="9"/>
          </p:nvPr>
        </p:nvSpPr>
        <p:spPr>
          <a:xfrm>
            <a:off x="6051408" y="3450368"/>
            <a:ext cx="2269200" cy="371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sz="2200" b="1"/>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96" name="Google Shape;96;p19"/>
          <p:cNvSpPr txBox="1">
            <a:spLocks noGrp="1"/>
          </p:cNvSpPr>
          <p:nvPr>
            <p:ph type="subTitle" idx="13"/>
          </p:nvPr>
        </p:nvSpPr>
        <p:spPr>
          <a:xfrm>
            <a:off x="6051408" y="3828878"/>
            <a:ext cx="2269200" cy="6993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97" name="Google Shape;97;p19"/>
          <p:cNvSpPr txBox="1">
            <a:spLocks noGrp="1"/>
          </p:cNvSpPr>
          <p:nvPr>
            <p:ph type="title" idx="14" hasCustomPrompt="1"/>
          </p:nvPr>
        </p:nvSpPr>
        <p:spPr>
          <a:xfrm>
            <a:off x="5156619" y="1779962"/>
            <a:ext cx="768000" cy="527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8" name="Google Shape;98;p19"/>
          <p:cNvSpPr txBox="1">
            <a:spLocks noGrp="1"/>
          </p:cNvSpPr>
          <p:nvPr>
            <p:ph type="title" idx="15" hasCustomPrompt="1"/>
          </p:nvPr>
        </p:nvSpPr>
        <p:spPr>
          <a:xfrm>
            <a:off x="5156619" y="3681362"/>
            <a:ext cx="768000" cy="527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six columns">
  <p:cSld name="CUSTOM_4">
    <p:spTree>
      <p:nvGrpSpPr>
        <p:cNvPr id="1" name="Shape 99"/>
        <p:cNvGrpSpPr/>
        <p:nvPr/>
      </p:nvGrpSpPr>
      <p:grpSpPr>
        <a:xfrm>
          <a:off x="0" y="0"/>
          <a:ext cx="0" cy="0"/>
          <a:chOff x="0" y="0"/>
          <a:chExt cx="0" cy="0"/>
        </a:xfrm>
      </p:grpSpPr>
      <p:sp>
        <p:nvSpPr>
          <p:cNvPr id="100" name="Google Shape;100;p20"/>
          <p:cNvSpPr/>
          <p:nvPr/>
        </p:nvSpPr>
        <p:spPr>
          <a:xfrm>
            <a:off x="365700" y="1203800"/>
            <a:ext cx="8412600" cy="3573900"/>
          </a:xfrm>
          <a:prstGeom prst="roundRect">
            <a:avLst>
              <a:gd name="adj" fmla="val 4060"/>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0"/>
          <p:cNvSpPr txBox="1">
            <a:spLocks noGrp="1"/>
          </p:cNvSpPr>
          <p:nvPr>
            <p:ph type="subTitle" idx="1"/>
          </p:nvPr>
        </p:nvSpPr>
        <p:spPr>
          <a:xfrm>
            <a:off x="885175" y="3518650"/>
            <a:ext cx="20709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b="1"/>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102" name="Google Shape;102;p20"/>
          <p:cNvSpPr txBox="1">
            <a:spLocks noGrp="1"/>
          </p:cNvSpPr>
          <p:nvPr>
            <p:ph type="subTitle" idx="2"/>
          </p:nvPr>
        </p:nvSpPr>
        <p:spPr>
          <a:xfrm>
            <a:off x="885175" y="3842822"/>
            <a:ext cx="2070900" cy="61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03" name="Google Shape;103;p20"/>
          <p:cNvSpPr txBox="1">
            <a:spLocks noGrp="1"/>
          </p:cNvSpPr>
          <p:nvPr>
            <p:ph type="subTitle" idx="3"/>
          </p:nvPr>
        </p:nvSpPr>
        <p:spPr>
          <a:xfrm>
            <a:off x="3536543" y="3518650"/>
            <a:ext cx="20709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b="1"/>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104" name="Google Shape;104;p20"/>
          <p:cNvSpPr txBox="1">
            <a:spLocks noGrp="1"/>
          </p:cNvSpPr>
          <p:nvPr>
            <p:ph type="subTitle" idx="4"/>
          </p:nvPr>
        </p:nvSpPr>
        <p:spPr>
          <a:xfrm>
            <a:off x="3536557" y="3842822"/>
            <a:ext cx="2070900" cy="61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05" name="Google Shape;105;p20"/>
          <p:cNvSpPr txBox="1">
            <a:spLocks noGrp="1"/>
          </p:cNvSpPr>
          <p:nvPr>
            <p:ph type="subTitle" idx="5"/>
          </p:nvPr>
        </p:nvSpPr>
        <p:spPr>
          <a:xfrm>
            <a:off x="6187925" y="3518650"/>
            <a:ext cx="2070900" cy="371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b="1"/>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106" name="Google Shape;106;p20"/>
          <p:cNvSpPr txBox="1">
            <a:spLocks noGrp="1"/>
          </p:cNvSpPr>
          <p:nvPr>
            <p:ph type="subTitle" idx="6"/>
          </p:nvPr>
        </p:nvSpPr>
        <p:spPr>
          <a:xfrm>
            <a:off x="6187925" y="3842822"/>
            <a:ext cx="2070900" cy="61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07" name="Google Shape;107;p20"/>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Font typeface="Fredoka One"/>
              <a:buNone/>
              <a:defRPr sz="3200"/>
            </a:lvl1pPr>
            <a:lvl2pPr lvl="1" algn="ctr" rtl="0">
              <a:spcBef>
                <a:spcPts val="0"/>
              </a:spcBef>
              <a:spcAft>
                <a:spcPts val="0"/>
              </a:spcAft>
              <a:buSzPts val="3600"/>
              <a:buFont typeface="Fredoka One"/>
              <a:buNone/>
              <a:defRPr sz="3600">
                <a:latin typeface="Fredoka One"/>
                <a:ea typeface="Fredoka One"/>
                <a:cs typeface="Fredoka One"/>
                <a:sym typeface="Fredoka One"/>
              </a:defRPr>
            </a:lvl2pPr>
            <a:lvl3pPr lvl="2" algn="ctr" rtl="0">
              <a:spcBef>
                <a:spcPts val="0"/>
              </a:spcBef>
              <a:spcAft>
                <a:spcPts val="0"/>
              </a:spcAft>
              <a:buSzPts val="3600"/>
              <a:buFont typeface="Fredoka One"/>
              <a:buNone/>
              <a:defRPr sz="3600">
                <a:latin typeface="Fredoka One"/>
                <a:ea typeface="Fredoka One"/>
                <a:cs typeface="Fredoka One"/>
                <a:sym typeface="Fredoka One"/>
              </a:defRPr>
            </a:lvl3pPr>
            <a:lvl4pPr lvl="3" algn="ctr" rtl="0">
              <a:spcBef>
                <a:spcPts val="0"/>
              </a:spcBef>
              <a:spcAft>
                <a:spcPts val="0"/>
              </a:spcAft>
              <a:buSzPts val="3600"/>
              <a:buFont typeface="Fredoka One"/>
              <a:buNone/>
              <a:defRPr sz="3600">
                <a:latin typeface="Fredoka One"/>
                <a:ea typeface="Fredoka One"/>
                <a:cs typeface="Fredoka One"/>
                <a:sym typeface="Fredoka One"/>
              </a:defRPr>
            </a:lvl4pPr>
            <a:lvl5pPr lvl="4" algn="ctr" rtl="0">
              <a:spcBef>
                <a:spcPts val="0"/>
              </a:spcBef>
              <a:spcAft>
                <a:spcPts val="0"/>
              </a:spcAft>
              <a:buSzPts val="3600"/>
              <a:buFont typeface="Fredoka One"/>
              <a:buNone/>
              <a:defRPr sz="3600">
                <a:latin typeface="Fredoka One"/>
                <a:ea typeface="Fredoka One"/>
                <a:cs typeface="Fredoka One"/>
                <a:sym typeface="Fredoka One"/>
              </a:defRPr>
            </a:lvl5pPr>
            <a:lvl6pPr lvl="5" algn="ctr" rtl="0">
              <a:spcBef>
                <a:spcPts val="0"/>
              </a:spcBef>
              <a:spcAft>
                <a:spcPts val="0"/>
              </a:spcAft>
              <a:buSzPts val="3600"/>
              <a:buFont typeface="Fredoka One"/>
              <a:buNone/>
              <a:defRPr sz="3600">
                <a:latin typeface="Fredoka One"/>
                <a:ea typeface="Fredoka One"/>
                <a:cs typeface="Fredoka One"/>
                <a:sym typeface="Fredoka One"/>
              </a:defRPr>
            </a:lvl6pPr>
            <a:lvl7pPr lvl="6" algn="ctr" rtl="0">
              <a:spcBef>
                <a:spcPts val="0"/>
              </a:spcBef>
              <a:spcAft>
                <a:spcPts val="0"/>
              </a:spcAft>
              <a:buSzPts val="3600"/>
              <a:buFont typeface="Fredoka One"/>
              <a:buNone/>
              <a:defRPr sz="3600">
                <a:latin typeface="Fredoka One"/>
                <a:ea typeface="Fredoka One"/>
                <a:cs typeface="Fredoka One"/>
                <a:sym typeface="Fredoka One"/>
              </a:defRPr>
            </a:lvl7pPr>
            <a:lvl8pPr lvl="7" algn="ctr" rtl="0">
              <a:spcBef>
                <a:spcPts val="0"/>
              </a:spcBef>
              <a:spcAft>
                <a:spcPts val="0"/>
              </a:spcAft>
              <a:buSzPts val="3600"/>
              <a:buFont typeface="Fredoka One"/>
              <a:buNone/>
              <a:defRPr sz="3600">
                <a:latin typeface="Fredoka One"/>
                <a:ea typeface="Fredoka One"/>
                <a:cs typeface="Fredoka One"/>
                <a:sym typeface="Fredoka One"/>
              </a:defRPr>
            </a:lvl8pPr>
            <a:lvl9pPr lvl="8" algn="ctr" rtl="0">
              <a:spcBef>
                <a:spcPts val="0"/>
              </a:spcBef>
              <a:spcAft>
                <a:spcPts val="0"/>
              </a:spcAft>
              <a:buSzPts val="3600"/>
              <a:buFont typeface="Fredoka One"/>
              <a:buNone/>
              <a:defRPr sz="3600">
                <a:latin typeface="Fredoka One"/>
                <a:ea typeface="Fredoka One"/>
                <a:cs typeface="Fredoka One"/>
                <a:sym typeface="Fredoka One"/>
              </a:defRPr>
            </a:lvl9pPr>
          </a:lstStyle>
          <a:p>
            <a:endParaRPr/>
          </a:p>
        </p:txBody>
      </p:sp>
      <p:sp>
        <p:nvSpPr>
          <p:cNvPr id="108" name="Google Shape;108;p20"/>
          <p:cNvSpPr txBox="1">
            <a:spLocks noGrp="1"/>
          </p:cNvSpPr>
          <p:nvPr>
            <p:ph type="subTitle" idx="7"/>
          </p:nvPr>
        </p:nvSpPr>
        <p:spPr>
          <a:xfrm>
            <a:off x="885175" y="1992561"/>
            <a:ext cx="20709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b="1"/>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109" name="Google Shape;109;p20"/>
          <p:cNvSpPr txBox="1">
            <a:spLocks noGrp="1"/>
          </p:cNvSpPr>
          <p:nvPr>
            <p:ph type="subTitle" idx="8"/>
          </p:nvPr>
        </p:nvSpPr>
        <p:spPr>
          <a:xfrm>
            <a:off x="885175" y="2316733"/>
            <a:ext cx="2070900" cy="61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10" name="Google Shape;110;p20"/>
          <p:cNvSpPr txBox="1">
            <a:spLocks noGrp="1"/>
          </p:cNvSpPr>
          <p:nvPr>
            <p:ph type="subTitle" idx="9"/>
          </p:nvPr>
        </p:nvSpPr>
        <p:spPr>
          <a:xfrm>
            <a:off x="3536543" y="1992561"/>
            <a:ext cx="20709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b="1"/>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111" name="Google Shape;111;p20"/>
          <p:cNvSpPr txBox="1">
            <a:spLocks noGrp="1"/>
          </p:cNvSpPr>
          <p:nvPr>
            <p:ph type="subTitle" idx="13"/>
          </p:nvPr>
        </p:nvSpPr>
        <p:spPr>
          <a:xfrm>
            <a:off x="3536557" y="2316733"/>
            <a:ext cx="2070900" cy="61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12" name="Google Shape;112;p20"/>
          <p:cNvSpPr txBox="1">
            <a:spLocks noGrp="1"/>
          </p:cNvSpPr>
          <p:nvPr>
            <p:ph type="subTitle" idx="14"/>
          </p:nvPr>
        </p:nvSpPr>
        <p:spPr>
          <a:xfrm>
            <a:off x="6187925" y="1992561"/>
            <a:ext cx="20709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b="1"/>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113" name="Google Shape;113;p20"/>
          <p:cNvSpPr txBox="1">
            <a:spLocks noGrp="1"/>
          </p:cNvSpPr>
          <p:nvPr>
            <p:ph type="subTitle" idx="15"/>
          </p:nvPr>
        </p:nvSpPr>
        <p:spPr>
          <a:xfrm>
            <a:off x="6187925" y="2316733"/>
            <a:ext cx="2070900" cy="61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14" name="Google Shape;114;p20"/>
          <p:cNvSpPr/>
          <p:nvPr/>
        </p:nvSpPr>
        <p:spPr>
          <a:xfrm>
            <a:off x="252700" y="3769225"/>
            <a:ext cx="226000" cy="226025"/>
          </a:xfrm>
          <a:custGeom>
            <a:avLst/>
            <a:gdLst/>
            <a:ahLst/>
            <a:cxnLst/>
            <a:rect l="l" t="t" r="r" b="b"/>
            <a:pathLst>
              <a:path w="9040" h="9041" extrusionOk="0">
                <a:moveTo>
                  <a:pt x="3936" y="1"/>
                </a:moveTo>
                <a:cubicBezTo>
                  <a:pt x="3436" y="1"/>
                  <a:pt x="3036" y="401"/>
                  <a:pt x="3036" y="902"/>
                </a:cubicBezTo>
                <a:lnTo>
                  <a:pt x="3036" y="3036"/>
                </a:lnTo>
                <a:lnTo>
                  <a:pt x="901" y="3036"/>
                </a:lnTo>
                <a:cubicBezTo>
                  <a:pt x="400" y="3036"/>
                  <a:pt x="0" y="3437"/>
                  <a:pt x="0" y="3937"/>
                </a:cubicBezTo>
                <a:lnTo>
                  <a:pt x="0" y="5105"/>
                </a:lnTo>
                <a:cubicBezTo>
                  <a:pt x="0" y="5605"/>
                  <a:pt x="400" y="6005"/>
                  <a:pt x="901" y="6005"/>
                </a:cubicBezTo>
                <a:lnTo>
                  <a:pt x="3036" y="6005"/>
                </a:lnTo>
                <a:lnTo>
                  <a:pt x="3036" y="8140"/>
                </a:lnTo>
                <a:cubicBezTo>
                  <a:pt x="3036" y="8640"/>
                  <a:pt x="3436" y="9041"/>
                  <a:pt x="3936" y="9041"/>
                </a:cubicBezTo>
                <a:lnTo>
                  <a:pt x="5104" y="9041"/>
                </a:lnTo>
                <a:cubicBezTo>
                  <a:pt x="5604" y="9041"/>
                  <a:pt x="6004" y="8640"/>
                  <a:pt x="6004" y="8140"/>
                </a:cubicBezTo>
                <a:lnTo>
                  <a:pt x="6004" y="6005"/>
                </a:lnTo>
                <a:lnTo>
                  <a:pt x="8139" y="6005"/>
                </a:lnTo>
                <a:cubicBezTo>
                  <a:pt x="8640" y="6005"/>
                  <a:pt x="9040" y="5605"/>
                  <a:pt x="9040" y="5105"/>
                </a:cubicBezTo>
                <a:lnTo>
                  <a:pt x="9040" y="3937"/>
                </a:lnTo>
                <a:cubicBezTo>
                  <a:pt x="9040" y="3455"/>
                  <a:pt x="8668" y="3035"/>
                  <a:pt x="8193" y="3035"/>
                </a:cubicBezTo>
                <a:cubicBezTo>
                  <a:pt x="8175" y="3035"/>
                  <a:pt x="8157" y="3035"/>
                  <a:pt x="8139" y="3036"/>
                </a:cubicBezTo>
                <a:lnTo>
                  <a:pt x="6004" y="3036"/>
                </a:lnTo>
                <a:lnTo>
                  <a:pt x="6004" y="902"/>
                </a:lnTo>
                <a:cubicBezTo>
                  <a:pt x="6004" y="401"/>
                  <a:pt x="5604" y="1"/>
                  <a:pt x="5104"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CUSTOM_20">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156"/>
        <p:cNvGrpSpPr/>
        <p:nvPr/>
      </p:nvGrpSpPr>
      <p:grpSpPr>
        <a:xfrm>
          <a:off x="0" y="0"/>
          <a:ext cx="0" cy="0"/>
          <a:chOff x="0" y="0"/>
          <a:chExt cx="0" cy="0"/>
        </a:xfrm>
      </p:grpSpPr>
      <p:sp>
        <p:nvSpPr>
          <p:cNvPr id="157" name="Google Shape;157;p30"/>
          <p:cNvSpPr/>
          <p:nvPr/>
        </p:nvSpPr>
        <p:spPr>
          <a:xfrm>
            <a:off x="365700" y="365700"/>
            <a:ext cx="8412600" cy="4412100"/>
          </a:xfrm>
          <a:prstGeom prst="roundRect">
            <a:avLst>
              <a:gd name="adj" fmla="val 333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30"/>
          <p:cNvGrpSpPr/>
          <p:nvPr/>
        </p:nvGrpSpPr>
        <p:grpSpPr>
          <a:xfrm>
            <a:off x="8378513" y="199625"/>
            <a:ext cx="527900" cy="434500"/>
            <a:chOff x="4559250" y="2583950"/>
            <a:chExt cx="527900" cy="434500"/>
          </a:xfrm>
        </p:grpSpPr>
        <p:sp>
          <p:nvSpPr>
            <p:cNvPr id="159" name="Google Shape;159;p30"/>
            <p:cNvSpPr/>
            <p:nvPr/>
          </p:nvSpPr>
          <p:spPr>
            <a:xfrm>
              <a:off x="4559250" y="2583950"/>
              <a:ext cx="527900" cy="434500"/>
            </a:xfrm>
            <a:custGeom>
              <a:avLst/>
              <a:gdLst/>
              <a:ahLst/>
              <a:cxnLst/>
              <a:rect l="l" t="t" r="r" b="b"/>
              <a:pathLst>
                <a:path w="21116" h="17380" extrusionOk="0">
                  <a:moveTo>
                    <a:pt x="2369" y="1"/>
                  </a:moveTo>
                  <a:cubicBezTo>
                    <a:pt x="1035" y="1"/>
                    <a:pt x="1" y="1068"/>
                    <a:pt x="1" y="2369"/>
                  </a:cubicBezTo>
                  <a:lnTo>
                    <a:pt x="1" y="15045"/>
                  </a:lnTo>
                  <a:cubicBezTo>
                    <a:pt x="1" y="16346"/>
                    <a:pt x="1035" y="17380"/>
                    <a:pt x="2369" y="17380"/>
                  </a:cubicBezTo>
                  <a:lnTo>
                    <a:pt x="18781" y="17380"/>
                  </a:lnTo>
                  <a:cubicBezTo>
                    <a:pt x="20082" y="17380"/>
                    <a:pt x="21116" y="16346"/>
                    <a:pt x="21116" y="15045"/>
                  </a:cubicBezTo>
                  <a:lnTo>
                    <a:pt x="21116" y="2369"/>
                  </a:lnTo>
                  <a:cubicBezTo>
                    <a:pt x="21116" y="1068"/>
                    <a:pt x="20082" y="1"/>
                    <a:pt x="18781"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0"/>
            <p:cNvSpPr/>
            <p:nvPr/>
          </p:nvSpPr>
          <p:spPr>
            <a:xfrm>
              <a:off x="4754400" y="2694025"/>
              <a:ext cx="179325" cy="215200"/>
            </a:xfrm>
            <a:custGeom>
              <a:avLst/>
              <a:gdLst/>
              <a:ahLst/>
              <a:cxnLst/>
              <a:rect l="l" t="t" r="r" b="b"/>
              <a:pathLst>
                <a:path w="7173" h="8608" extrusionOk="0">
                  <a:moveTo>
                    <a:pt x="0" y="1"/>
                  </a:moveTo>
                  <a:lnTo>
                    <a:pt x="0" y="8607"/>
                  </a:lnTo>
                  <a:lnTo>
                    <a:pt x="7172" y="4304"/>
                  </a:lnTo>
                  <a:lnTo>
                    <a:pt x="0" y="1"/>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30"/>
          <p:cNvGrpSpPr/>
          <p:nvPr/>
        </p:nvGrpSpPr>
        <p:grpSpPr>
          <a:xfrm>
            <a:off x="209125" y="4277775"/>
            <a:ext cx="602100" cy="666100"/>
            <a:chOff x="1820650" y="1393100"/>
            <a:chExt cx="602100" cy="666100"/>
          </a:xfrm>
        </p:grpSpPr>
        <p:sp>
          <p:nvSpPr>
            <p:cNvPr id="162" name="Google Shape;162;p30"/>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0"/>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30"/>
          <p:cNvGrpSpPr/>
          <p:nvPr/>
        </p:nvGrpSpPr>
        <p:grpSpPr>
          <a:xfrm>
            <a:off x="8197650" y="4316725"/>
            <a:ext cx="737225" cy="627150"/>
            <a:chOff x="3475975" y="624225"/>
            <a:chExt cx="737225" cy="627150"/>
          </a:xfrm>
        </p:grpSpPr>
        <p:sp>
          <p:nvSpPr>
            <p:cNvPr id="165" name="Google Shape;165;p30"/>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0"/>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0"/>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0"/>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0"/>
          <p:cNvGrpSpPr/>
          <p:nvPr/>
        </p:nvGrpSpPr>
        <p:grpSpPr>
          <a:xfrm>
            <a:off x="209125" y="199625"/>
            <a:ext cx="822125" cy="619150"/>
            <a:chOff x="1574625" y="624700"/>
            <a:chExt cx="822125" cy="619150"/>
          </a:xfrm>
        </p:grpSpPr>
        <p:sp>
          <p:nvSpPr>
            <p:cNvPr id="170" name="Google Shape;170;p30"/>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0"/>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2;p30"/>
          <p:cNvSpPr/>
          <p:nvPr/>
        </p:nvSpPr>
        <p:spPr>
          <a:xfrm>
            <a:off x="8670010" y="963625"/>
            <a:ext cx="226000" cy="226025"/>
          </a:xfrm>
          <a:custGeom>
            <a:avLst/>
            <a:gdLst/>
            <a:ahLst/>
            <a:cxnLst/>
            <a:rect l="l" t="t" r="r" b="b"/>
            <a:pathLst>
              <a:path w="9040" h="9041" extrusionOk="0">
                <a:moveTo>
                  <a:pt x="3936" y="1"/>
                </a:moveTo>
                <a:cubicBezTo>
                  <a:pt x="3436" y="1"/>
                  <a:pt x="3036" y="401"/>
                  <a:pt x="3036" y="902"/>
                </a:cubicBezTo>
                <a:lnTo>
                  <a:pt x="3036" y="3036"/>
                </a:lnTo>
                <a:lnTo>
                  <a:pt x="901" y="3036"/>
                </a:lnTo>
                <a:cubicBezTo>
                  <a:pt x="400" y="3036"/>
                  <a:pt x="0" y="3437"/>
                  <a:pt x="0" y="3937"/>
                </a:cubicBezTo>
                <a:lnTo>
                  <a:pt x="0" y="5105"/>
                </a:lnTo>
                <a:cubicBezTo>
                  <a:pt x="0" y="5605"/>
                  <a:pt x="400" y="6005"/>
                  <a:pt x="901" y="6005"/>
                </a:cubicBezTo>
                <a:lnTo>
                  <a:pt x="3036" y="6005"/>
                </a:lnTo>
                <a:lnTo>
                  <a:pt x="3036" y="8140"/>
                </a:lnTo>
                <a:cubicBezTo>
                  <a:pt x="3036" y="8640"/>
                  <a:pt x="3436" y="9041"/>
                  <a:pt x="3936" y="9041"/>
                </a:cubicBezTo>
                <a:lnTo>
                  <a:pt x="5104" y="9041"/>
                </a:lnTo>
                <a:cubicBezTo>
                  <a:pt x="5604" y="9041"/>
                  <a:pt x="6004" y="8640"/>
                  <a:pt x="6004" y="8140"/>
                </a:cubicBezTo>
                <a:lnTo>
                  <a:pt x="6004" y="6005"/>
                </a:lnTo>
                <a:lnTo>
                  <a:pt x="8139" y="6005"/>
                </a:lnTo>
                <a:cubicBezTo>
                  <a:pt x="8640" y="6005"/>
                  <a:pt x="9040" y="5605"/>
                  <a:pt x="9040" y="5105"/>
                </a:cubicBezTo>
                <a:lnTo>
                  <a:pt x="9040" y="3937"/>
                </a:lnTo>
                <a:cubicBezTo>
                  <a:pt x="9040" y="3455"/>
                  <a:pt x="8668" y="3035"/>
                  <a:pt x="8193" y="3035"/>
                </a:cubicBezTo>
                <a:cubicBezTo>
                  <a:pt x="8175" y="3035"/>
                  <a:pt x="8157" y="3035"/>
                  <a:pt x="8139" y="3036"/>
                </a:cubicBezTo>
                <a:lnTo>
                  <a:pt x="6004" y="3036"/>
                </a:lnTo>
                <a:lnTo>
                  <a:pt x="6004" y="902"/>
                </a:lnTo>
                <a:cubicBezTo>
                  <a:pt x="6004" y="401"/>
                  <a:pt x="5604" y="1"/>
                  <a:pt x="5104"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173"/>
        <p:cNvGrpSpPr/>
        <p:nvPr/>
      </p:nvGrpSpPr>
      <p:grpSpPr>
        <a:xfrm>
          <a:off x="0" y="0"/>
          <a:ext cx="0" cy="0"/>
          <a:chOff x="0" y="0"/>
          <a:chExt cx="0" cy="0"/>
        </a:xfrm>
      </p:grpSpPr>
      <p:sp>
        <p:nvSpPr>
          <p:cNvPr id="174" name="Google Shape;174;p31"/>
          <p:cNvSpPr/>
          <p:nvPr/>
        </p:nvSpPr>
        <p:spPr>
          <a:xfrm>
            <a:off x="365700" y="365700"/>
            <a:ext cx="8412600" cy="4412100"/>
          </a:xfrm>
          <a:prstGeom prst="roundRect">
            <a:avLst>
              <a:gd name="adj" fmla="val 333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75;p31"/>
          <p:cNvGrpSpPr/>
          <p:nvPr/>
        </p:nvGrpSpPr>
        <p:grpSpPr>
          <a:xfrm>
            <a:off x="8379488" y="153663"/>
            <a:ext cx="624625" cy="830925"/>
            <a:chOff x="4863650" y="3815375"/>
            <a:chExt cx="624625" cy="830925"/>
          </a:xfrm>
        </p:grpSpPr>
        <p:sp>
          <p:nvSpPr>
            <p:cNvPr id="176" name="Google Shape;176;p31"/>
            <p:cNvSpPr/>
            <p:nvPr/>
          </p:nvSpPr>
          <p:spPr>
            <a:xfrm>
              <a:off x="5086300" y="4421100"/>
              <a:ext cx="236875" cy="180150"/>
            </a:xfrm>
            <a:custGeom>
              <a:avLst/>
              <a:gdLst/>
              <a:ahLst/>
              <a:cxnLst/>
              <a:rect l="l" t="t" r="r" b="b"/>
              <a:pathLst>
                <a:path w="9475" h="7206" extrusionOk="0">
                  <a:moveTo>
                    <a:pt x="835" y="1"/>
                  </a:moveTo>
                  <a:cubicBezTo>
                    <a:pt x="301" y="468"/>
                    <a:pt x="1" y="1102"/>
                    <a:pt x="34" y="1802"/>
                  </a:cubicBezTo>
                  <a:lnTo>
                    <a:pt x="34" y="4871"/>
                  </a:lnTo>
                  <a:cubicBezTo>
                    <a:pt x="34" y="6172"/>
                    <a:pt x="1068" y="7206"/>
                    <a:pt x="2369" y="7206"/>
                  </a:cubicBezTo>
                  <a:lnTo>
                    <a:pt x="7106" y="7206"/>
                  </a:lnTo>
                  <a:cubicBezTo>
                    <a:pt x="8407" y="7206"/>
                    <a:pt x="9474" y="6172"/>
                    <a:pt x="9474" y="4871"/>
                  </a:cubicBezTo>
                  <a:lnTo>
                    <a:pt x="9474" y="1802"/>
                  </a:lnTo>
                  <a:cubicBezTo>
                    <a:pt x="9474" y="1102"/>
                    <a:pt x="9174" y="468"/>
                    <a:pt x="867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1"/>
            <p:cNvSpPr/>
            <p:nvPr/>
          </p:nvSpPr>
          <p:spPr>
            <a:xfrm>
              <a:off x="5163850" y="4601225"/>
              <a:ext cx="81750" cy="45075"/>
            </a:xfrm>
            <a:custGeom>
              <a:avLst/>
              <a:gdLst/>
              <a:ahLst/>
              <a:cxnLst/>
              <a:rect l="l" t="t" r="r" b="b"/>
              <a:pathLst>
                <a:path w="3270" h="1803" extrusionOk="0">
                  <a:moveTo>
                    <a:pt x="1" y="1"/>
                  </a:moveTo>
                  <a:lnTo>
                    <a:pt x="1" y="735"/>
                  </a:lnTo>
                  <a:cubicBezTo>
                    <a:pt x="1" y="1335"/>
                    <a:pt x="468" y="1802"/>
                    <a:pt x="1068" y="1802"/>
                  </a:cubicBezTo>
                  <a:lnTo>
                    <a:pt x="2236" y="1802"/>
                  </a:lnTo>
                  <a:cubicBezTo>
                    <a:pt x="2803" y="1802"/>
                    <a:pt x="3270" y="1335"/>
                    <a:pt x="3270" y="735"/>
                  </a:cubicBezTo>
                  <a:lnTo>
                    <a:pt x="327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1"/>
            <p:cNvSpPr/>
            <p:nvPr/>
          </p:nvSpPr>
          <p:spPr>
            <a:xfrm>
              <a:off x="5087125" y="4543700"/>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1"/>
            <p:cNvSpPr/>
            <p:nvPr/>
          </p:nvSpPr>
          <p:spPr>
            <a:xfrm>
              <a:off x="5087125" y="4543700"/>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1"/>
            <p:cNvSpPr/>
            <p:nvPr/>
          </p:nvSpPr>
          <p:spPr>
            <a:xfrm>
              <a:off x="5087125" y="4490325"/>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1"/>
            <p:cNvSpPr/>
            <p:nvPr/>
          </p:nvSpPr>
          <p:spPr>
            <a:xfrm>
              <a:off x="5087125" y="4490325"/>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1"/>
            <p:cNvSpPr/>
            <p:nvPr/>
          </p:nvSpPr>
          <p:spPr>
            <a:xfrm>
              <a:off x="4863650" y="3815375"/>
              <a:ext cx="624625" cy="620775"/>
            </a:xfrm>
            <a:custGeom>
              <a:avLst/>
              <a:gdLst/>
              <a:ahLst/>
              <a:cxnLst/>
              <a:rect l="l" t="t" r="r" b="b"/>
              <a:pathLst>
                <a:path w="24985" h="24831" extrusionOk="0">
                  <a:moveTo>
                    <a:pt x="13631" y="0"/>
                  </a:moveTo>
                  <a:cubicBezTo>
                    <a:pt x="11583" y="0"/>
                    <a:pt x="9483" y="567"/>
                    <a:pt x="7539" y="1814"/>
                  </a:cubicBezTo>
                  <a:cubicBezTo>
                    <a:pt x="0" y="6651"/>
                    <a:pt x="767" y="17892"/>
                    <a:pt x="8940" y="21628"/>
                  </a:cubicBezTo>
                  <a:lnTo>
                    <a:pt x="8940" y="22462"/>
                  </a:lnTo>
                  <a:cubicBezTo>
                    <a:pt x="8940" y="23763"/>
                    <a:pt x="9974" y="24830"/>
                    <a:pt x="11275" y="24830"/>
                  </a:cubicBezTo>
                  <a:lnTo>
                    <a:pt x="16012" y="24830"/>
                  </a:lnTo>
                  <a:cubicBezTo>
                    <a:pt x="17313" y="24830"/>
                    <a:pt x="18380" y="23763"/>
                    <a:pt x="18380" y="22462"/>
                  </a:cubicBezTo>
                  <a:lnTo>
                    <a:pt x="18380" y="21628"/>
                  </a:lnTo>
                  <a:cubicBezTo>
                    <a:pt x="22383" y="19793"/>
                    <a:pt x="24985" y="15757"/>
                    <a:pt x="24985" y="11354"/>
                  </a:cubicBezTo>
                  <a:cubicBezTo>
                    <a:pt x="24985" y="4694"/>
                    <a:pt x="19527" y="0"/>
                    <a:pt x="13631"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31"/>
          <p:cNvGrpSpPr/>
          <p:nvPr/>
        </p:nvGrpSpPr>
        <p:grpSpPr>
          <a:xfrm>
            <a:off x="139888" y="4556163"/>
            <a:ext cx="527900" cy="433675"/>
            <a:chOff x="2356025" y="3709750"/>
            <a:chExt cx="527900" cy="433675"/>
          </a:xfrm>
        </p:grpSpPr>
        <p:sp>
          <p:nvSpPr>
            <p:cNvPr id="184" name="Google Shape;184;p31"/>
            <p:cNvSpPr/>
            <p:nvPr/>
          </p:nvSpPr>
          <p:spPr>
            <a:xfrm>
              <a:off x="2356025" y="3709750"/>
              <a:ext cx="527900" cy="433675"/>
            </a:xfrm>
            <a:custGeom>
              <a:avLst/>
              <a:gdLst/>
              <a:ahLst/>
              <a:cxnLst/>
              <a:rect l="l" t="t" r="r" b="b"/>
              <a:pathLst>
                <a:path w="21116" h="17347" extrusionOk="0">
                  <a:moveTo>
                    <a:pt x="8114" y="0"/>
                  </a:moveTo>
                  <a:cubicBezTo>
                    <a:pt x="6841" y="0"/>
                    <a:pt x="5838" y="1055"/>
                    <a:pt x="5838" y="2336"/>
                  </a:cubicBezTo>
                  <a:lnTo>
                    <a:pt x="5838" y="4171"/>
                  </a:lnTo>
                  <a:lnTo>
                    <a:pt x="2335" y="4171"/>
                  </a:lnTo>
                  <a:cubicBezTo>
                    <a:pt x="1034" y="4171"/>
                    <a:pt x="0" y="5205"/>
                    <a:pt x="0" y="6506"/>
                  </a:cubicBezTo>
                  <a:lnTo>
                    <a:pt x="0" y="15012"/>
                  </a:lnTo>
                  <a:cubicBezTo>
                    <a:pt x="0" y="16313"/>
                    <a:pt x="1034" y="17347"/>
                    <a:pt x="2335" y="17347"/>
                  </a:cubicBezTo>
                  <a:lnTo>
                    <a:pt x="18747" y="17347"/>
                  </a:lnTo>
                  <a:cubicBezTo>
                    <a:pt x="20048" y="17347"/>
                    <a:pt x="21115" y="16313"/>
                    <a:pt x="21115" y="15012"/>
                  </a:cubicBezTo>
                  <a:lnTo>
                    <a:pt x="21115" y="6506"/>
                  </a:lnTo>
                  <a:cubicBezTo>
                    <a:pt x="21115" y="5225"/>
                    <a:pt x="20080" y="4170"/>
                    <a:pt x="18806" y="4170"/>
                  </a:cubicBezTo>
                  <a:cubicBezTo>
                    <a:pt x="18787" y="4170"/>
                    <a:pt x="18767" y="4170"/>
                    <a:pt x="18747" y="4171"/>
                  </a:cubicBezTo>
                  <a:lnTo>
                    <a:pt x="15278" y="4171"/>
                  </a:lnTo>
                  <a:lnTo>
                    <a:pt x="15278" y="2336"/>
                  </a:lnTo>
                  <a:cubicBezTo>
                    <a:pt x="15278" y="1055"/>
                    <a:pt x="14243" y="0"/>
                    <a:pt x="12969" y="0"/>
                  </a:cubicBezTo>
                  <a:cubicBezTo>
                    <a:pt x="12949" y="0"/>
                    <a:pt x="12929" y="1"/>
                    <a:pt x="12910" y="1"/>
                  </a:cubicBezTo>
                  <a:lnTo>
                    <a:pt x="8173" y="1"/>
                  </a:lnTo>
                  <a:cubicBezTo>
                    <a:pt x="8153" y="1"/>
                    <a:pt x="8133" y="0"/>
                    <a:pt x="8114"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1"/>
            <p:cNvSpPr/>
            <p:nvPr/>
          </p:nvSpPr>
          <p:spPr>
            <a:xfrm>
              <a:off x="2463600" y="3860700"/>
              <a:ext cx="273550" cy="233750"/>
            </a:xfrm>
            <a:custGeom>
              <a:avLst/>
              <a:gdLst/>
              <a:ahLst/>
              <a:cxnLst/>
              <a:rect l="l" t="t" r="r" b="b"/>
              <a:pathLst>
                <a:path w="10942" h="9350" extrusionOk="0">
                  <a:moveTo>
                    <a:pt x="6238" y="1"/>
                  </a:moveTo>
                  <a:cubicBezTo>
                    <a:pt x="2102" y="1"/>
                    <a:pt x="0" y="5038"/>
                    <a:pt x="2936" y="7973"/>
                  </a:cubicBezTo>
                  <a:cubicBezTo>
                    <a:pt x="3897" y="8923"/>
                    <a:pt x="5071" y="9349"/>
                    <a:pt x="6221" y="9349"/>
                  </a:cubicBezTo>
                  <a:cubicBezTo>
                    <a:pt x="8623" y="9349"/>
                    <a:pt x="10919" y="7491"/>
                    <a:pt x="10942" y="4671"/>
                  </a:cubicBezTo>
                  <a:cubicBezTo>
                    <a:pt x="10942" y="2102"/>
                    <a:pt x="8840" y="1"/>
                    <a:pt x="6238"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1"/>
            <p:cNvSpPr/>
            <p:nvPr/>
          </p:nvSpPr>
          <p:spPr>
            <a:xfrm>
              <a:off x="2546150" y="3922425"/>
              <a:ext cx="128450" cy="110225"/>
            </a:xfrm>
            <a:custGeom>
              <a:avLst/>
              <a:gdLst/>
              <a:ahLst/>
              <a:cxnLst/>
              <a:rect l="l" t="t" r="r" b="b"/>
              <a:pathLst>
                <a:path w="5138" h="4409" extrusionOk="0">
                  <a:moveTo>
                    <a:pt x="2936" y="0"/>
                  </a:moveTo>
                  <a:cubicBezTo>
                    <a:pt x="1001" y="0"/>
                    <a:pt x="1" y="2369"/>
                    <a:pt x="1402" y="3770"/>
                  </a:cubicBezTo>
                  <a:cubicBezTo>
                    <a:pt x="1843" y="4211"/>
                    <a:pt x="2388" y="4409"/>
                    <a:pt x="2925" y="4409"/>
                  </a:cubicBezTo>
                  <a:cubicBezTo>
                    <a:pt x="4051" y="4409"/>
                    <a:pt x="5138" y="3535"/>
                    <a:pt x="5138" y="2202"/>
                  </a:cubicBezTo>
                  <a:cubicBezTo>
                    <a:pt x="5138" y="1001"/>
                    <a:pt x="4170" y="0"/>
                    <a:pt x="2936"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1"/>
            <p:cNvSpPr/>
            <p:nvPr/>
          </p:nvSpPr>
          <p:spPr>
            <a:xfrm>
              <a:off x="2553650" y="3753975"/>
              <a:ext cx="132625" cy="51725"/>
            </a:xfrm>
            <a:custGeom>
              <a:avLst/>
              <a:gdLst/>
              <a:ahLst/>
              <a:cxnLst/>
              <a:rect l="l" t="t" r="r" b="b"/>
              <a:pathLst>
                <a:path w="5305" h="2069" extrusionOk="0">
                  <a:moveTo>
                    <a:pt x="1" y="0"/>
                  </a:moveTo>
                  <a:lnTo>
                    <a:pt x="1" y="2068"/>
                  </a:lnTo>
                  <a:lnTo>
                    <a:pt x="5305" y="2068"/>
                  </a:lnTo>
                  <a:lnTo>
                    <a:pt x="5305" y="0"/>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31"/>
          <p:cNvGrpSpPr/>
          <p:nvPr/>
        </p:nvGrpSpPr>
        <p:grpSpPr>
          <a:xfrm>
            <a:off x="8166813" y="4266588"/>
            <a:ext cx="837300" cy="723250"/>
            <a:chOff x="5203050" y="2778050"/>
            <a:chExt cx="837300" cy="723250"/>
          </a:xfrm>
        </p:grpSpPr>
        <p:sp>
          <p:nvSpPr>
            <p:cNvPr id="189" name="Google Shape;189;p31"/>
            <p:cNvSpPr/>
            <p:nvPr/>
          </p:nvSpPr>
          <p:spPr>
            <a:xfrm>
              <a:off x="5203050" y="2778050"/>
              <a:ext cx="837300" cy="514375"/>
            </a:xfrm>
            <a:custGeom>
              <a:avLst/>
              <a:gdLst/>
              <a:ahLst/>
              <a:cxnLst/>
              <a:rect l="l" t="t" r="r" b="b"/>
              <a:pathLst>
                <a:path w="33492" h="20575" extrusionOk="0">
                  <a:moveTo>
                    <a:pt x="14195" y="0"/>
                  </a:moveTo>
                  <a:cubicBezTo>
                    <a:pt x="11003" y="0"/>
                    <a:pt x="8215" y="2192"/>
                    <a:pt x="7539" y="5346"/>
                  </a:cubicBezTo>
                  <a:cubicBezTo>
                    <a:pt x="6956" y="5148"/>
                    <a:pt x="6368" y="5054"/>
                    <a:pt x="5792" y="5054"/>
                  </a:cubicBezTo>
                  <a:cubicBezTo>
                    <a:pt x="3271" y="5054"/>
                    <a:pt x="996" y="6848"/>
                    <a:pt x="534" y="9483"/>
                  </a:cubicBezTo>
                  <a:cubicBezTo>
                    <a:pt x="1" y="12718"/>
                    <a:pt x="2502" y="15687"/>
                    <a:pt x="5805" y="15687"/>
                  </a:cubicBezTo>
                  <a:cubicBezTo>
                    <a:pt x="6172" y="15654"/>
                    <a:pt x="6539" y="15620"/>
                    <a:pt x="6906" y="15554"/>
                  </a:cubicBezTo>
                  <a:lnTo>
                    <a:pt x="6906" y="15887"/>
                  </a:lnTo>
                  <a:cubicBezTo>
                    <a:pt x="6906" y="18784"/>
                    <a:pt x="9249" y="20574"/>
                    <a:pt x="11635" y="20574"/>
                  </a:cubicBezTo>
                  <a:cubicBezTo>
                    <a:pt x="13067" y="20574"/>
                    <a:pt x="14515" y="19928"/>
                    <a:pt x="15478" y="18489"/>
                  </a:cubicBezTo>
                  <a:cubicBezTo>
                    <a:pt x="16191" y="19716"/>
                    <a:pt x="17363" y="20270"/>
                    <a:pt x="18526" y="20270"/>
                  </a:cubicBezTo>
                  <a:cubicBezTo>
                    <a:pt x="20302" y="20270"/>
                    <a:pt x="22056" y="18978"/>
                    <a:pt x="22116" y="16821"/>
                  </a:cubicBezTo>
                  <a:cubicBezTo>
                    <a:pt x="23241" y="17509"/>
                    <a:pt x="24467" y="17829"/>
                    <a:pt x="25670" y="17829"/>
                  </a:cubicBezTo>
                  <a:cubicBezTo>
                    <a:pt x="28606" y="17829"/>
                    <a:pt x="31405" y="15928"/>
                    <a:pt x="32257" y="12852"/>
                  </a:cubicBezTo>
                  <a:cubicBezTo>
                    <a:pt x="33491" y="8482"/>
                    <a:pt x="30222" y="4145"/>
                    <a:pt x="25686" y="4145"/>
                  </a:cubicBezTo>
                  <a:cubicBezTo>
                    <a:pt x="23918" y="4145"/>
                    <a:pt x="22183" y="4846"/>
                    <a:pt x="20916" y="6080"/>
                  </a:cubicBezTo>
                  <a:cubicBezTo>
                    <a:pt x="20549" y="2744"/>
                    <a:pt x="17847" y="209"/>
                    <a:pt x="14544" y="9"/>
                  </a:cubicBezTo>
                  <a:cubicBezTo>
                    <a:pt x="14427" y="3"/>
                    <a:pt x="14311" y="0"/>
                    <a:pt x="1419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1"/>
            <p:cNvSpPr/>
            <p:nvPr/>
          </p:nvSpPr>
          <p:spPr>
            <a:xfrm>
              <a:off x="5611675" y="3095150"/>
              <a:ext cx="274400" cy="406150"/>
            </a:xfrm>
            <a:custGeom>
              <a:avLst/>
              <a:gdLst/>
              <a:ahLst/>
              <a:cxnLst/>
              <a:rect l="l" t="t" r="r" b="b"/>
              <a:pathLst>
                <a:path w="10976" h="16246" extrusionOk="0">
                  <a:moveTo>
                    <a:pt x="4337" y="1"/>
                  </a:moveTo>
                  <a:cubicBezTo>
                    <a:pt x="3737" y="1"/>
                    <a:pt x="3270" y="501"/>
                    <a:pt x="3270" y="1102"/>
                  </a:cubicBezTo>
                  <a:lnTo>
                    <a:pt x="3270" y="10275"/>
                  </a:lnTo>
                  <a:lnTo>
                    <a:pt x="1268" y="10275"/>
                  </a:lnTo>
                  <a:cubicBezTo>
                    <a:pt x="167" y="10275"/>
                    <a:pt x="1" y="11242"/>
                    <a:pt x="601" y="11809"/>
                  </a:cubicBezTo>
                  <a:lnTo>
                    <a:pt x="4704" y="15946"/>
                  </a:lnTo>
                  <a:cubicBezTo>
                    <a:pt x="4921" y="16146"/>
                    <a:pt x="5196" y="16246"/>
                    <a:pt x="5471" y="16246"/>
                  </a:cubicBezTo>
                  <a:cubicBezTo>
                    <a:pt x="5746" y="16246"/>
                    <a:pt x="6022" y="16146"/>
                    <a:pt x="6238" y="15946"/>
                  </a:cubicBezTo>
                  <a:lnTo>
                    <a:pt x="10375" y="11809"/>
                  </a:lnTo>
                  <a:cubicBezTo>
                    <a:pt x="10975" y="11209"/>
                    <a:pt x="10775" y="10275"/>
                    <a:pt x="9674" y="10275"/>
                  </a:cubicBezTo>
                  <a:lnTo>
                    <a:pt x="7673" y="10275"/>
                  </a:lnTo>
                  <a:lnTo>
                    <a:pt x="7673" y="1102"/>
                  </a:lnTo>
                  <a:cubicBezTo>
                    <a:pt x="7673" y="501"/>
                    <a:pt x="7206" y="1"/>
                    <a:pt x="6605"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31"/>
          <p:cNvGrpSpPr/>
          <p:nvPr/>
        </p:nvGrpSpPr>
        <p:grpSpPr>
          <a:xfrm>
            <a:off x="139888" y="153663"/>
            <a:ext cx="678825" cy="602975"/>
            <a:chOff x="2696275" y="963625"/>
            <a:chExt cx="678825" cy="602975"/>
          </a:xfrm>
        </p:grpSpPr>
        <p:sp>
          <p:nvSpPr>
            <p:cNvPr id="192" name="Google Shape;192;p31"/>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1"/>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1"/>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 name="Google Shape;195;p31"/>
          <p:cNvSpPr/>
          <p:nvPr/>
        </p:nvSpPr>
        <p:spPr>
          <a:xfrm>
            <a:off x="220750" y="3858325"/>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7B99673A-ED18-4984-B6BE-F83BB2125940}" type="datetimeFigureOut">
              <a:rPr lang="en-US" smtClean="0"/>
              <a:t>10/11/2024</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13CBF66B-53E9-4057-BEE8-3E53F68DC290}" type="slidenum">
              <a:rPr lang="en-US" smtClean="0"/>
              <a:t>‹#›</a:t>
            </a:fld>
            <a:endParaRPr lang="en-US"/>
          </a:p>
        </p:txBody>
      </p:sp>
    </p:spTree>
    <p:extLst>
      <p:ext uri="{BB962C8B-B14F-4D97-AF65-F5344CB8AC3E}">
        <p14:creationId xmlns:p14="http://schemas.microsoft.com/office/powerpoint/2010/main" val="3977288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59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1pPr>
            <a:lvl2pPr lvl="1"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2pPr>
            <a:lvl3pPr lvl="2"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3pPr>
            <a:lvl4pPr lvl="3"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4pPr>
            <a:lvl5pPr lvl="4"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5pPr>
            <a:lvl6pPr lvl="5"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6pPr>
            <a:lvl7pPr lvl="6"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7pPr>
            <a:lvl8pPr lvl="7"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8pPr>
            <a:lvl9pPr lvl="8"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5" r:id="rId2"/>
    <p:sldLayoutId id="2147483657" r:id="rId3"/>
    <p:sldLayoutId id="2147483665" r:id="rId4"/>
    <p:sldLayoutId id="2147483666" r:id="rId5"/>
    <p:sldLayoutId id="2147483674" r:id="rId6"/>
    <p:sldLayoutId id="2147483676" r:id="rId7"/>
    <p:sldLayoutId id="2147483677" r:id="rId8"/>
    <p:sldLayoutId id="214748368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1.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mp3"/><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7.xml"/><Relationship Id="rId11" Type="http://schemas.openxmlformats.org/officeDocument/2006/relationships/image" Target="../media/image12.svg"/><Relationship Id="rId5" Type="http://schemas.openxmlformats.org/officeDocument/2006/relationships/slideLayout" Target="../slideLayouts/slideLayout6.xml"/><Relationship Id="rId10" Type="http://schemas.openxmlformats.org/officeDocument/2006/relationships/image" Target="../media/image10.png"/><Relationship Id="rId4" Type="http://schemas.openxmlformats.org/officeDocument/2006/relationships/audio" Target="../media/media2.mp3"/><Relationship Id="rId9" Type="http://schemas.openxmlformats.org/officeDocument/2006/relationships/image" Target="../media/image10.sv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mp3"/><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8.xml"/><Relationship Id="rId11" Type="http://schemas.openxmlformats.org/officeDocument/2006/relationships/image" Target="../media/image12.svg"/><Relationship Id="rId5" Type="http://schemas.openxmlformats.org/officeDocument/2006/relationships/slideLayout" Target="../slideLayouts/slideLayout6.xml"/><Relationship Id="rId10" Type="http://schemas.openxmlformats.org/officeDocument/2006/relationships/image" Target="../media/image10.png"/><Relationship Id="rId4" Type="http://schemas.openxmlformats.org/officeDocument/2006/relationships/audio" Target="../media/media2.mp3"/><Relationship Id="rId9" Type="http://schemas.openxmlformats.org/officeDocument/2006/relationships/image" Target="../media/image10.sv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mp3"/><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9.xml"/><Relationship Id="rId11" Type="http://schemas.openxmlformats.org/officeDocument/2006/relationships/image" Target="../media/image12.svg"/><Relationship Id="rId5" Type="http://schemas.openxmlformats.org/officeDocument/2006/relationships/slideLayout" Target="../slideLayouts/slideLayout6.xml"/><Relationship Id="rId10" Type="http://schemas.openxmlformats.org/officeDocument/2006/relationships/image" Target="../media/image10.png"/><Relationship Id="rId4" Type="http://schemas.openxmlformats.org/officeDocument/2006/relationships/audio" Target="../media/media2.mp3"/><Relationship Id="rId9" Type="http://schemas.openxmlformats.org/officeDocument/2006/relationships/image" Target="../media/image10.sv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mp3"/><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0.xml"/><Relationship Id="rId11" Type="http://schemas.openxmlformats.org/officeDocument/2006/relationships/image" Target="../media/image12.svg"/><Relationship Id="rId5" Type="http://schemas.openxmlformats.org/officeDocument/2006/relationships/slideLayout" Target="../slideLayouts/slideLayout6.xml"/><Relationship Id="rId10" Type="http://schemas.openxmlformats.org/officeDocument/2006/relationships/image" Target="../media/image10.png"/><Relationship Id="rId4" Type="http://schemas.openxmlformats.org/officeDocument/2006/relationships/audio" Target="../media/media2.mp3"/><Relationship Id="rId9" Type="http://schemas.openxmlformats.org/officeDocument/2006/relationships/image" Target="../media/image10.sv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mp3"/><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1.xml"/><Relationship Id="rId11" Type="http://schemas.openxmlformats.org/officeDocument/2006/relationships/image" Target="../media/image12.svg"/><Relationship Id="rId5" Type="http://schemas.openxmlformats.org/officeDocument/2006/relationships/slideLayout" Target="../slideLayouts/slideLayout6.xml"/><Relationship Id="rId10" Type="http://schemas.openxmlformats.org/officeDocument/2006/relationships/image" Target="../media/image10.png"/><Relationship Id="rId4" Type="http://schemas.openxmlformats.org/officeDocument/2006/relationships/audio" Target="../media/media2.mp3"/><Relationship Id="rId9" Type="http://schemas.openxmlformats.org/officeDocument/2006/relationships/image" Target="../media/image10.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17.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3" y="481615"/>
            <a:ext cx="7803000" cy="4583510"/>
          </a:xfrm>
          <a:prstGeom prst="rect">
            <a:avLst/>
          </a:prstGeom>
          <a:noFill/>
        </p:spPr>
        <p:txBody>
          <a:bodyPr spcFirstLastPara="1" wrap="none">
            <a:prstTxWarp prst="textArchUp">
              <a:avLst>
                <a:gd name="adj" fmla="val 9551171"/>
              </a:avLst>
            </a:prstTxWarp>
            <a:spAutoFit/>
          </a:bodyPr>
          <a:lstStyle/>
          <a:p>
            <a:pPr algn="ctr" eaLnBrk="1" fontAlgn="auto" hangingPunct="1">
              <a:spcBef>
                <a:spcPts val="0"/>
              </a:spcBef>
              <a:spcAft>
                <a:spcPts val="0"/>
              </a:spcAft>
              <a:defRPr/>
            </a:pPr>
            <a:r>
              <a:rPr lang="en-US" sz="5400" b="1" dirty="0" err="1">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Chào</a:t>
            </a:r>
            <a:r>
              <a:rPr lang="en-US" sz="54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 </a:t>
            </a:r>
            <a:r>
              <a:rPr lang="en-US" sz="5400" b="1" dirty="0" err="1">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mừng</a:t>
            </a:r>
            <a:r>
              <a:rPr lang="en-US" sz="54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 </a:t>
            </a:r>
            <a:r>
              <a:rPr lang="en-US" sz="5400" b="1" dirty="0" err="1">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quý</a:t>
            </a:r>
            <a:r>
              <a:rPr lang="en-US" sz="54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 </a:t>
            </a:r>
            <a:r>
              <a:rPr lang="en-US" sz="5400" b="1" dirty="0" err="1">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thầy</a:t>
            </a:r>
            <a:r>
              <a:rPr lang="en-US" sz="54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 </a:t>
            </a:r>
            <a:r>
              <a:rPr lang="en-US" sz="5400" b="1" dirty="0" err="1">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cô</a:t>
            </a:r>
            <a:r>
              <a:rPr lang="en-US" sz="54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 </a:t>
            </a:r>
            <a:r>
              <a:rPr lang="en-US" sz="5400" b="1" dirty="0" err="1">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về</a:t>
            </a:r>
            <a:r>
              <a:rPr lang="en-US" sz="54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 </a:t>
            </a:r>
            <a:r>
              <a:rPr lang="en-US" sz="5400" b="1" dirty="0" err="1">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tham</a:t>
            </a:r>
            <a:r>
              <a:rPr lang="en-US" sz="54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 </a:t>
            </a:r>
            <a:r>
              <a:rPr lang="en-US" sz="5400" b="1" dirty="0" err="1">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dự</a:t>
            </a:r>
            <a:r>
              <a:rPr lang="en-US" sz="54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 </a:t>
            </a:r>
            <a:r>
              <a:rPr lang="en-US" sz="5400" b="1" dirty="0" err="1">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tiết</a:t>
            </a:r>
            <a:r>
              <a:rPr lang="en-US" sz="54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 </a:t>
            </a:r>
            <a:r>
              <a:rPr lang="en-US" sz="5400" b="1" dirty="0" err="1">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dạy</a:t>
            </a:r>
            <a:r>
              <a:rPr lang="en-US" sz="54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 </a:t>
            </a:r>
            <a:r>
              <a:rPr lang="en-US" sz="5400" b="1" dirty="0" err="1">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minh</a:t>
            </a:r>
            <a:r>
              <a:rPr lang="en-US" sz="54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 </a:t>
            </a:r>
            <a:r>
              <a:rPr lang="en-US" sz="5400" b="1" dirty="0" err="1">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họa</a:t>
            </a:r>
            <a:r>
              <a:rPr lang="en-US" sz="54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 </a:t>
            </a:r>
          </a:p>
        </p:txBody>
      </p:sp>
      <p:pic>
        <p:nvPicPr>
          <p:cNvPr id="21507" name="Picture 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5" y="3572"/>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296150" y="0"/>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descr="FLOWERS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6388" y="4050506"/>
            <a:ext cx="11938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 descr="FLOWERS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7463" y="4000500"/>
            <a:ext cx="12096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5"/>
          <p:cNvSpPr>
            <a:spLocks noChangeArrowheads="1"/>
          </p:cNvSpPr>
          <p:nvPr/>
        </p:nvSpPr>
        <p:spPr bwMode="auto">
          <a:xfrm>
            <a:off x="3605213" y="600373"/>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solidFill>
                <a:srgbClr val="000000"/>
              </a:solidFill>
              <a:latin typeface="Tw Cen MT" pitchFamily="34" charset="0"/>
            </a:endParaRPr>
          </a:p>
        </p:txBody>
      </p:sp>
      <p:graphicFrame>
        <p:nvGraphicFramePr>
          <p:cNvPr id="21512" name="Object 7"/>
          <p:cNvGraphicFramePr>
            <a:graphicFrameLocks noChangeAspect="1"/>
          </p:cNvGraphicFramePr>
          <p:nvPr/>
        </p:nvGraphicFramePr>
        <p:xfrm>
          <a:off x="3614739" y="740569"/>
          <a:ext cx="1735137" cy="1314450"/>
        </p:xfrm>
        <a:graphic>
          <a:graphicData uri="http://schemas.openxmlformats.org/presentationml/2006/ole">
            <mc:AlternateContent xmlns:mc="http://schemas.openxmlformats.org/markup-compatibility/2006">
              <mc:Choice xmlns:v="urn:schemas-microsoft-com:vml" Requires="v">
                <p:oleObj spid="_x0000_s1026" r:id="rId6" imgW="2004840" imgH="1481400" progId="CorelDRAW.Graphic.11">
                  <p:embed/>
                </p:oleObj>
              </mc:Choice>
              <mc:Fallback>
                <p:oleObj r:id="rId6" imgW="2004840" imgH="1481400" progId="CorelDRAW.Graphic.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4739" y="740569"/>
                        <a:ext cx="173513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4" name="TextBox 13"/>
          <p:cNvSpPr txBox="1">
            <a:spLocks noChangeArrowheads="1"/>
          </p:cNvSpPr>
          <p:nvPr/>
        </p:nvSpPr>
        <p:spPr bwMode="auto">
          <a:xfrm>
            <a:off x="1351185" y="2571750"/>
            <a:ext cx="64722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4000" b="1" dirty="0">
                <a:solidFill>
                  <a:srgbClr val="7030A0"/>
                </a:solidFill>
                <a:cs typeface="Arial" pitchFamily="34" charset="0"/>
              </a:rPr>
              <a:t>GV: </a:t>
            </a:r>
            <a:r>
              <a:rPr lang="en-US" sz="4000" b="1" dirty="0" err="1">
                <a:solidFill>
                  <a:srgbClr val="7030A0"/>
                </a:solidFill>
                <a:cs typeface="Arial" pitchFamily="34" charset="0"/>
              </a:rPr>
              <a:t>Huỳnh</a:t>
            </a:r>
            <a:r>
              <a:rPr lang="en-US" sz="4000" b="1" dirty="0">
                <a:solidFill>
                  <a:srgbClr val="7030A0"/>
                </a:solidFill>
                <a:cs typeface="Arial" pitchFamily="34" charset="0"/>
              </a:rPr>
              <a:t> </a:t>
            </a:r>
            <a:r>
              <a:rPr lang="en-US" sz="4000" b="1" dirty="0" err="1">
                <a:solidFill>
                  <a:srgbClr val="7030A0"/>
                </a:solidFill>
                <a:cs typeface="Arial" pitchFamily="34" charset="0"/>
              </a:rPr>
              <a:t>Thanh</a:t>
            </a:r>
            <a:r>
              <a:rPr lang="en-US" sz="4000" b="1" dirty="0">
                <a:solidFill>
                  <a:srgbClr val="7030A0"/>
                </a:solidFill>
                <a:cs typeface="Arial" pitchFamily="34" charset="0"/>
              </a:rPr>
              <a:t> Hi</a:t>
            </a:r>
          </a:p>
        </p:txBody>
      </p:sp>
      <p:sp>
        <p:nvSpPr>
          <p:cNvPr id="21515" name="TextBox 14"/>
          <p:cNvSpPr txBox="1">
            <a:spLocks noChangeArrowheads="1"/>
          </p:cNvSpPr>
          <p:nvPr/>
        </p:nvSpPr>
        <p:spPr bwMode="auto">
          <a:xfrm>
            <a:off x="2638426" y="3829051"/>
            <a:ext cx="4371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dirty="0">
                <a:solidFill>
                  <a:srgbClr val="7030A0"/>
                </a:solidFill>
                <a:cs typeface="Arial" pitchFamily="34" charset="0"/>
              </a:rPr>
              <a:t>   </a:t>
            </a:r>
            <a:r>
              <a:rPr lang="en-US" sz="2800" b="1" dirty="0" err="1">
                <a:solidFill>
                  <a:srgbClr val="7030A0"/>
                </a:solidFill>
                <a:cs typeface="Arial" pitchFamily="34" charset="0"/>
              </a:rPr>
              <a:t>Lớp</a:t>
            </a:r>
            <a:r>
              <a:rPr lang="en-US" sz="2800" b="1" dirty="0">
                <a:solidFill>
                  <a:srgbClr val="7030A0"/>
                </a:solidFill>
                <a:cs typeface="Arial" pitchFamily="34" charset="0"/>
              </a:rPr>
              <a:t>: 11B9</a:t>
            </a:r>
          </a:p>
        </p:txBody>
      </p:sp>
      <p:grpSp>
        <p:nvGrpSpPr>
          <p:cNvPr id="21516" name="Group 11"/>
          <p:cNvGrpSpPr>
            <a:grpSpLocks/>
          </p:cNvGrpSpPr>
          <p:nvPr/>
        </p:nvGrpSpPr>
        <p:grpSpPr bwMode="auto">
          <a:xfrm>
            <a:off x="36513" y="1924050"/>
            <a:ext cx="298450" cy="1941910"/>
            <a:chOff x="49625" y="2566189"/>
            <a:chExt cx="396000" cy="2587931"/>
          </a:xfrm>
        </p:grpSpPr>
        <p:pic>
          <p:nvPicPr>
            <p:cNvPr id="21541" name="Picture 7" descr="FESTIV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25" y="2566189"/>
              <a:ext cx="396000" cy="8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2" name="Picture 7" descr="FESTIV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25" y="3410308"/>
              <a:ext cx="396000" cy="8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3" name="Picture 7" descr="FESTIV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25" y="4257537"/>
              <a:ext cx="396000" cy="8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17" name="Group 20"/>
          <p:cNvGrpSpPr>
            <a:grpSpLocks/>
          </p:cNvGrpSpPr>
          <p:nvPr/>
        </p:nvGrpSpPr>
        <p:grpSpPr bwMode="auto">
          <a:xfrm>
            <a:off x="8859838" y="1939529"/>
            <a:ext cx="296862" cy="1940719"/>
            <a:chOff x="49625" y="2566189"/>
            <a:chExt cx="396000" cy="2587931"/>
          </a:xfrm>
        </p:grpSpPr>
        <p:pic>
          <p:nvPicPr>
            <p:cNvPr id="21538" name="Picture 7" descr="FESTIV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25" y="2566189"/>
              <a:ext cx="396000" cy="8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9" name="Picture 7" descr="FESTIV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25" y="3410308"/>
              <a:ext cx="396000" cy="8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0" name="Picture 7" descr="FESTIV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25" y="4257537"/>
              <a:ext cx="396000" cy="8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18" name="Group 18"/>
          <p:cNvGrpSpPr>
            <a:grpSpLocks/>
          </p:cNvGrpSpPr>
          <p:nvPr/>
        </p:nvGrpSpPr>
        <p:grpSpPr bwMode="auto">
          <a:xfrm>
            <a:off x="1116013" y="4845844"/>
            <a:ext cx="1612900" cy="161925"/>
            <a:chOff x="1487155" y="6517733"/>
            <a:chExt cx="2151386" cy="216000"/>
          </a:xfrm>
        </p:grpSpPr>
        <p:sp>
          <p:nvSpPr>
            <p:cNvPr id="16" name="Chevron 15"/>
            <p:cNvSpPr/>
            <p:nvPr/>
          </p:nvSpPr>
          <p:spPr>
            <a:xfrm>
              <a:off x="1487155" y="6517733"/>
              <a:ext cx="243513"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26" name="Chevron 25"/>
            <p:cNvSpPr/>
            <p:nvPr/>
          </p:nvSpPr>
          <p:spPr>
            <a:xfrm>
              <a:off x="1724316" y="6517733"/>
              <a:ext cx="243513"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27" name="Chevron 26"/>
            <p:cNvSpPr/>
            <p:nvPr/>
          </p:nvSpPr>
          <p:spPr>
            <a:xfrm>
              <a:off x="1989003" y="6517733"/>
              <a:ext cx="243514"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28" name="Chevron 27"/>
            <p:cNvSpPr/>
            <p:nvPr/>
          </p:nvSpPr>
          <p:spPr>
            <a:xfrm>
              <a:off x="2253692" y="6517733"/>
              <a:ext cx="243513"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29" name="Chevron 28"/>
            <p:cNvSpPr/>
            <p:nvPr/>
          </p:nvSpPr>
          <p:spPr>
            <a:xfrm>
              <a:off x="2476030" y="6517733"/>
              <a:ext cx="243514"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30" name="Chevron 29"/>
            <p:cNvSpPr/>
            <p:nvPr/>
          </p:nvSpPr>
          <p:spPr>
            <a:xfrm>
              <a:off x="2698368" y="6517733"/>
              <a:ext cx="243513"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31" name="Chevron 30"/>
            <p:cNvSpPr/>
            <p:nvPr/>
          </p:nvSpPr>
          <p:spPr>
            <a:xfrm>
              <a:off x="2950351" y="6517733"/>
              <a:ext cx="243514"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32" name="Chevron 31"/>
            <p:cNvSpPr/>
            <p:nvPr/>
          </p:nvSpPr>
          <p:spPr>
            <a:xfrm>
              <a:off x="3172690" y="6517733"/>
              <a:ext cx="243513"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33" name="Chevron 32"/>
            <p:cNvSpPr/>
            <p:nvPr/>
          </p:nvSpPr>
          <p:spPr>
            <a:xfrm>
              <a:off x="3395027" y="6517733"/>
              <a:ext cx="243514"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grpSp>
      <p:grpSp>
        <p:nvGrpSpPr>
          <p:cNvPr id="21519" name="Group 34"/>
          <p:cNvGrpSpPr>
            <a:grpSpLocks/>
          </p:cNvGrpSpPr>
          <p:nvPr/>
        </p:nvGrpSpPr>
        <p:grpSpPr bwMode="auto">
          <a:xfrm rot="10800000">
            <a:off x="6138863" y="4845844"/>
            <a:ext cx="1612900" cy="161925"/>
            <a:chOff x="1487155" y="6517733"/>
            <a:chExt cx="2151386" cy="216000"/>
          </a:xfrm>
        </p:grpSpPr>
        <p:sp>
          <p:nvSpPr>
            <p:cNvPr id="36" name="Chevron 35"/>
            <p:cNvSpPr/>
            <p:nvPr/>
          </p:nvSpPr>
          <p:spPr>
            <a:xfrm>
              <a:off x="1546445" y="6517733"/>
              <a:ext cx="243514"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37" name="Chevron 36"/>
            <p:cNvSpPr/>
            <p:nvPr/>
          </p:nvSpPr>
          <p:spPr>
            <a:xfrm>
              <a:off x="1783606" y="6517733"/>
              <a:ext cx="243514"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38" name="Chevron 37"/>
            <p:cNvSpPr/>
            <p:nvPr/>
          </p:nvSpPr>
          <p:spPr>
            <a:xfrm>
              <a:off x="2048295" y="6517733"/>
              <a:ext cx="243513"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39" name="Chevron 38"/>
            <p:cNvSpPr/>
            <p:nvPr/>
          </p:nvSpPr>
          <p:spPr>
            <a:xfrm>
              <a:off x="2312982" y="6517733"/>
              <a:ext cx="243514"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40" name="Chevron 39"/>
            <p:cNvSpPr/>
            <p:nvPr/>
          </p:nvSpPr>
          <p:spPr>
            <a:xfrm>
              <a:off x="2535321" y="6517733"/>
              <a:ext cx="243513"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41" name="Chevron 40"/>
            <p:cNvSpPr/>
            <p:nvPr/>
          </p:nvSpPr>
          <p:spPr>
            <a:xfrm>
              <a:off x="2757659" y="6517733"/>
              <a:ext cx="243514"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42" name="Chevron 41"/>
            <p:cNvSpPr/>
            <p:nvPr/>
          </p:nvSpPr>
          <p:spPr>
            <a:xfrm>
              <a:off x="3009642" y="6517733"/>
              <a:ext cx="243513"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43" name="Chevron 42"/>
            <p:cNvSpPr/>
            <p:nvPr/>
          </p:nvSpPr>
          <p:spPr>
            <a:xfrm>
              <a:off x="3231980" y="6517733"/>
              <a:ext cx="243514"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44" name="Chevron 43"/>
            <p:cNvSpPr/>
            <p:nvPr/>
          </p:nvSpPr>
          <p:spPr>
            <a:xfrm>
              <a:off x="3454319" y="6517733"/>
              <a:ext cx="243513"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grpSp>
      <p:sp>
        <p:nvSpPr>
          <p:cNvPr id="45" name="TextBox 13"/>
          <p:cNvSpPr txBox="1">
            <a:spLocks noChangeArrowheads="1"/>
          </p:cNvSpPr>
          <p:nvPr/>
        </p:nvSpPr>
        <p:spPr bwMode="auto">
          <a:xfrm>
            <a:off x="1385095" y="3143250"/>
            <a:ext cx="64722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4000" b="1" dirty="0" err="1">
                <a:solidFill>
                  <a:srgbClr val="7030A0"/>
                </a:solidFill>
                <a:cs typeface="Arial" pitchFamily="34" charset="0"/>
              </a:rPr>
              <a:t>Môn</a:t>
            </a:r>
            <a:r>
              <a:rPr lang="en-US" sz="4000" b="1" dirty="0">
                <a:solidFill>
                  <a:srgbClr val="7030A0"/>
                </a:solidFill>
                <a:cs typeface="Arial" pitchFamily="34" charset="0"/>
              </a:rPr>
              <a:t>:  Tin </a:t>
            </a:r>
            <a:r>
              <a:rPr lang="en-US" sz="4000" b="1" dirty="0" err="1">
                <a:solidFill>
                  <a:srgbClr val="7030A0"/>
                </a:solidFill>
                <a:cs typeface="Arial" pitchFamily="34" charset="0"/>
              </a:rPr>
              <a:t>học</a:t>
            </a:r>
            <a:endParaRPr lang="en-US" sz="4000" b="1" dirty="0">
              <a:solidFill>
                <a:srgbClr val="7030A0"/>
              </a:solidFill>
              <a:cs typeface="Arial" pitchFamily="34" charset="0"/>
            </a:endParaRPr>
          </a:p>
        </p:txBody>
      </p:sp>
    </p:spTree>
    <p:extLst>
      <p:ext uri="{BB962C8B-B14F-4D97-AF65-F5344CB8AC3E}">
        <p14:creationId xmlns:p14="http://schemas.microsoft.com/office/powerpoint/2010/main" val="494497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67;p37"/>
          <p:cNvSpPr/>
          <p:nvPr/>
        </p:nvSpPr>
        <p:spPr>
          <a:xfrm>
            <a:off x="3352224" y="241072"/>
            <a:ext cx="2397973" cy="646384"/>
          </a:xfrm>
          <a:prstGeom prst="roundRect">
            <a:avLst>
              <a:gd name="adj" fmla="val 5000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US" dirty="0">
                <a:solidFill>
                  <a:schemeClr val="accent2">
                    <a:lumMod val="75000"/>
                  </a:schemeClr>
                </a:solidFill>
              </a:rPr>
              <a:t>CHẠY CHƯƠNG TRÌNH BẰNG PYTHON</a:t>
            </a:r>
            <a:endParaRPr lang="vi-VN" dirty="0"/>
          </a:p>
        </p:txBody>
      </p:sp>
    </p:spTree>
    <p:extLst>
      <p:ext uri="{BB962C8B-B14F-4D97-AF65-F5344CB8AC3E}">
        <p14:creationId xmlns:p14="http://schemas.microsoft.com/office/powerpoint/2010/main" val="331342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47"/>
          <p:cNvSpPr/>
          <p:nvPr/>
        </p:nvSpPr>
        <p:spPr>
          <a:xfrm>
            <a:off x="365700" y="427303"/>
            <a:ext cx="8412600" cy="657197"/>
          </a:xfrm>
          <a:prstGeom prst="roundRect">
            <a:avLst>
              <a:gd name="adj" fmla="val 20371"/>
            </a:avLst>
          </a:prstGeom>
          <a:solidFill>
            <a:schemeClr val="tx2">
              <a:lumMod val="40000"/>
              <a:lumOff val="6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38" name="Google Shape;638;p47"/>
          <p:cNvSpPr txBox="1">
            <a:spLocks noGrp="1"/>
          </p:cNvSpPr>
          <p:nvPr>
            <p:ph type="title"/>
          </p:nvPr>
        </p:nvSpPr>
        <p:spPr>
          <a:xfrm>
            <a:off x="476225" y="469114"/>
            <a:ext cx="8033100" cy="592200"/>
          </a:xfrm>
          <a:prstGeom prst="rect">
            <a:avLst/>
          </a:prstGeom>
        </p:spPr>
        <p:txBody>
          <a:bodyPr spcFirstLastPara="1" wrap="square" lIns="91425" tIns="91425" rIns="91425" bIns="91425" anchor="t" anchorCtr="0">
            <a:noAutofit/>
          </a:bodyPr>
          <a:lstStyle/>
          <a:p>
            <a:pPr lvl="0"/>
            <a:r>
              <a:rPr lang="vi-VN" sz="2400">
                <a:solidFill>
                  <a:srgbClr val="000000"/>
                </a:solidFill>
                <a:latin typeface="Arial" panose="020B0604020202020204" pitchFamily="34" charset="0"/>
                <a:cs typeface="Arial" panose="020B0604020202020204" pitchFamily="34" charset="0"/>
              </a:rPr>
              <a:t>Câu hỏi củng cố kiến thức</a:t>
            </a:r>
            <a:endParaRPr sz="2400" dirty="0">
              <a:solidFill>
                <a:srgbClr val="000000"/>
              </a:solidFill>
              <a:latin typeface="Arial" panose="020B0604020202020204" pitchFamily="34" charset="0"/>
              <a:cs typeface="Arial" panose="020B0604020202020204" pitchFamily="34" charset="0"/>
            </a:endParaRPr>
          </a:p>
        </p:txBody>
      </p:sp>
      <p:sp>
        <p:nvSpPr>
          <p:cNvPr id="4" name="Rectangle 3"/>
          <p:cNvSpPr/>
          <p:nvPr/>
        </p:nvSpPr>
        <p:spPr>
          <a:xfrm>
            <a:off x="789948" y="1317334"/>
            <a:ext cx="7564103" cy="958660"/>
          </a:xfrm>
          <a:prstGeom prst="rect">
            <a:avLst/>
          </a:prstGeom>
        </p:spPr>
        <p:txBody>
          <a:bodyPr wrap="square">
            <a:spAutoFit/>
          </a:bodyPr>
          <a:lstStyle/>
          <a:p>
            <a:pPr algn="just">
              <a:lnSpc>
                <a:spcPct val="150000"/>
              </a:lnSpc>
            </a:pPr>
            <a:r>
              <a:rPr lang="vi-VN" sz="2000" b="1" dirty="0">
                <a:solidFill>
                  <a:srgbClr val="FE7443">
                    <a:lumMod val="75000"/>
                  </a:srgbClr>
                </a:solidFill>
              </a:rPr>
              <a:t> </a:t>
            </a:r>
            <a:r>
              <a:rPr lang="en-US" sz="2000" dirty="0" err="1"/>
              <a:t>Khi</a:t>
            </a:r>
            <a:r>
              <a:rPr lang="en-US" sz="2000" dirty="0"/>
              <a:t> </a:t>
            </a:r>
            <a:r>
              <a:rPr lang="en-US" sz="2000" dirty="0" err="1"/>
              <a:t>nào</a:t>
            </a:r>
            <a:r>
              <a:rPr lang="en-US" sz="2000" dirty="0"/>
              <a:t> </a:t>
            </a:r>
            <a:r>
              <a:rPr lang="en-US" sz="2000" dirty="0" err="1"/>
              <a:t>thì</a:t>
            </a:r>
            <a:r>
              <a:rPr lang="en-US" sz="2000" dirty="0"/>
              <a:t> </a:t>
            </a:r>
            <a:r>
              <a:rPr lang="en-US" sz="2000" dirty="0" err="1"/>
              <a:t>các</a:t>
            </a:r>
            <a:r>
              <a:rPr lang="en-US" sz="2000" dirty="0"/>
              <a:t> </a:t>
            </a:r>
            <a:r>
              <a:rPr lang="en-US" sz="2000" dirty="0" err="1"/>
              <a:t>mũi</a:t>
            </a:r>
            <a:r>
              <a:rPr lang="en-US" sz="2000" dirty="0"/>
              <a:t> </a:t>
            </a:r>
            <a:r>
              <a:rPr lang="en-US" sz="2000" dirty="0" err="1"/>
              <a:t>tên</a:t>
            </a:r>
            <a:r>
              <a:rPr lang="en-US" sz="2000" dirty="0"/>
              <a:t> ở </a:t>
            </a:r>
            <a:r>
              <a:rPr lang="en-US" sz="2000" dirty="0" err="1"/>
              <a:t>tất</a:t>
            </a:r>
            <a:r>
              <a:rPr lang="en-US" sz="2000" dirty="0"/>
              <a:t> </a:t>
            </a:r>
            <a:r>
              <a:rPr lang="en-US" sz="2000" dirty="0" err="1"/>
              <a:t>cả</a:t>
            </a:r>
            <a:r>
              <a:rPr lang="en-US" sz="2000" dirty="0"/>
              <a:t> </a:t>
            </a:r>
            <a:r>
              <a:rPr lang="en-US" sz="2000" dirty="0" err="1"/>
              <a:t>các</a:t>
            </a:r>
            <a:r>
              <a:rPr lang="en-US" sz="2000" dirty="0"/>
              <a:t> </a:t>
            </a:r>
            <a:r>
              <a:rPr lang="en-US" sz="2000" dirty="0" err="1"/>
              <a:t>bước</a:t>
            </a:r>
            <a:r>
              <a:rPr lang="en-US" sz="2000" dirty="0"/>
              <a:t> </a:t>
            </a:r>
            <a:r>
              <a:rPr lang="en-US" sz="2000" dirty="0" err="1"/>
              <a:t>trong</a:t>
            </a:r>
            <a:r>
              <a:rPr lang="en-US" sz="2000" dirty="0"/>
              <a:t> </a:t>
            </a:r>
            <a:r>
              <a:rPr lang="en-US" sz="2000" dirty="0" err="1"/>
              <a:t>sơ</a:t>
            </a:r>
            <a:r>
              <a:rPr lang="en-US" sz="2000" dirty="0"/>
              <a:t> </a:t>
            </a:r>
            <a:r>
              <a:rPr lang="en-US" sz="2000" dirty="0" err="1"/>
              <a:t>đồ</a:t>
            </a:r>
            <a:r>
              <a:rPr lang="en-US" sz="2000" dirty="0"/>
              <a:t> </a:t>
            </a:r>
            <a:r>
              <a:rPr lang="en-US" sz="2000" dirty="0" err="1"/>
              <a:t>mô</a:t>
            </a:r>
            <a:r>
              <a:rPr lang="en-US" sz="2000" dirty="0"/>
              <a:t> </a:t>
            </a:r>
            <a:r>
              <a:rPr lang="en-US" sz="2000" dirty="0" err="1"/>
              <a:t>phỏng</a:t>
            </a:r>
            <a:r>
              <a:rPr lang="en-US" sz="2000" dirty="0"/>
              <a:t> </a:t>
            </a:r>
            <a:r>
              <a:rPr lang="en-US" sz="2000" dirty="0" err="1"/>
              <a:t>thuật</a:t>
            </a:r>
            <a:r>
              <a:rPr lang="en-US" sz="2000" dirty="0"/>
              <a:t> </a:t>
            </a:r>
            <a:r>
              <a:rPr lang="en-US" sz="2000" dirty="0" err="1"/>
              <a:t>toán</a:t>
            </a:r>
            <a:r>
              <a:rPr lang="en-US" sz="2000" dirty="0"/>
              <a:t> </a:t>
            </a:r>
            <a:r>
              <a:rPr lang="en-US" sz="2000" dirty="0" err="1"/>
              <a:t>sắp</a:t>
            </a:r>
            <a:r>
              <a:rPr lang="en-US" sz="2000" dirty="0"/>
              <a:t> </a:t>
            </a:r>
            <a:r>
              <a:rPr lang="en-US" sz="2000" dirty="0" err="1"/>
              <a:t>xếp</a:t>
            </a:r>
            <a:r>
              <a:rPr lang="en-US" sz="2000" dirty="0"/>
              <a:t> </a:t>
            </a:r>
            <a:r>
              <a:rPr lang="en-US" sz="2000" dirty="0" err="1"/>
              <a:t>nổi</a:t>
            </a:r>
            <a:r>
              <a:rPr lang="en-US" sz="2000" dirty="0"/>
              <a:t> </a:t>
            </a:r>
            <a:r>
              <a:rPr lang="en-US" sz="2000" dirty="0" err="1"/>
              <a:t>bọt</a:t>
            </a:r>
            <a:r>
              <a:rPr lang="en-US" sz="2000" dirty="0"/>
              <a:t> </a:t>
            </a:r>
            <a:r>
              <a:rPr lang="en-US" sz="2000" dirty="0" err="1"/>
              <a:t>đều</a:t>
            </a:r>
            <a:r>
              <a:rPr lang="en-US" sz="2000" dirty="0"/>
              <a:t> </a:t>
            </a:r>
            <a:r>
              <a:rPr lang="en-US" sz="2000" dirty="0" err="1"/>
              <a:t>có</a:t>
            </a:r>
            <a:r>
              <a:rPr lang="en-US" sz="2000" dirty="0"/>
              <a:t> </a:t>
            </a:r>
            <a:r>
              <a:rPr lang="en-US" sz="2000" dirty="0" err="1"/>
              <a:t>màu</a:t>
            </a:r>
            <a:r>
              <a:rPr lang="en-US" sz="2000" dirty="0"/>
              <a:t> </a:t>
            </a:r>
            <a:r>
              <a:rPr lang="en-US" sz="2000" dirty="0" err="1"/>
              <a:t>đỏ</a:t>
            </a:r>
            <a:r>
              <a:rPr lang="en-US" sz="2000" dirty="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V="1">
            <a:off x="6543063" y="2146748"/>
            <a:ext cx="681002" cy="462649"/>
          </a:xfrm>
          <a:prstGeom prst="rect">
            <a:avLst/>
          </a:prstGeom>
        </p:spPr>
      </p:pic>
      <p:sp>
        <p:nvSpPr>
          <p:cNvPr id="3" name="Rectangle 2"/>
          <p:cNvSpPr/>
          <p:nvPr/>
        </p:nvSpPr>
        <p:spPr>
          <a:xfrm>
            <a:off x="4099390" y="2561428"/>
            <a:ext cx="4463133" cy="1938992"/>
          </a:xfrm>
          <a:prstGeom prst="rect">
            <a:avLst/>
          </a:prstGeom>
        </p:spPr>
        <p:txBody>
          <a:bodyPr wrap="square">
            <a:spAutoFit/>
          </a:bodyPr>
          <a:lstStyle/>
          <a:p>
            <a:pPr algn="just">
              <a:lnSpc>
                <a:spcPct val="150000"/>
              </a:lnSpc>
            </a:pPr>
            <a:r>
              <a:rPr lang="en-US" sz="2000" dirty="0" err="1"/>
              <a:t>Trong</a:t>
            </a:r>
            <a:r>
              <a:rPr lang="en-US" sz="2000" dirty="0"/>
              <a:t> </a:t>
            </a:r>
            <a:r>
              <a:rPr lang="en-US" sz="2000" dirty="0" err="1"/>
              <a:t>sơ</a:t>
            </a:r>
            <a:r>
              <a:rPr lang="en-US" sz="2000" dirty="0"/>
              <a:t> </a:t>
            </a:r>
            <a:r>
              <a:rPr lang="en-US" sz="2000" dirty="0" err="1"/>
              <a:t>đồ</a:t>
            </a:r>
            <a:r>
              <a:rPr lang="en-US" sz="2000" dirty="0"/>
              <a:t> </a:t>
            </a:r>
            <a:r>
              <a:rPr lang="en-US" sz="2000" dirty="0" err="1"/>
              <a:t>như</a:t>
            </a:r>
            <a:r>
              <a:rPr lang="en-US" sz="2000" dirty="0"/>
              <a:t> </a:t>
            </a:r>
            <a:r>
              <a:rPr lang="en-US" sz="2000" dirty="0" err="1"/>
              <a:t>hình</a:t>
            </a:r>
            <a:r>
              <a:rPr lang="en-US" sz="2000" dirty="0"/>
              <a:t> 21.3 </a:t>
            </a:r>
            <a:r>
              <a:rPr lang="en-US" sz="2000" dirty="0" err="1"/>
              <a:t>trong</a:t>
            </a:r>
            <a:r>
              <a:rPr lang="en-US" sz="2000" dirty="0"/>
              <a:t> SGK, </a:t>
            </a:r>
            <a:r>
              <a:rPr lang="en-US" sz="2000" dirty="0" err="1"/>
              <a:t>nếu</a:t>
            </a:r>
            <a:r>
              <a:rPr lang="en-US" sz="2000" dirty="0"/>
              <a:t> </a:t>
            </a:r>
            <a:r>
              <a:rPr lang="en-US" sz="2000" dirty="0" err="1"/>
              <a:t>dãy</a:t>
            </a:r>
            <a:r>
              <a:rPr lang="en-US" sz="2000" dirty="0"/>
              <a:t> ban </a:t>
            </a:r>
            <a:r>
              <a:rPr lang="en-US" sz="2000" dirty="0" err="1"/>
              <a:t>đầu</a:t>
            </a:r>
            <a:r>
              <a:rPr lang="en-US" sz="2000" dirty="0"/>
              <a:t> </a:t>
            </a:r>
            <a:r>
              <a:rPr lang="en-US" sz="2000" dirty="0" err="1"/>
              <a:t>sắp</a:t>
            </a:r>
            <a:r>
              <a:rPr lang="en-US" sz="2000" dirty="0"/>
              <a:t> </a:t>
            </a:r>
            <a:r>
              <a:rPr lang="en-US" sz="2000" dirty="0" err="1"/>
              <a:t>xếp</a:t>
            </a:r>
            <a:r>
              <a:rPr lang="en-US" sz="2000" dirty="0"/>
              <a:t> </a:t>
            </a:r>
            <a:r>
              <a:rPr lang="en-US" sz="2000" dirty="0" err="1"/>
              <a:t>theo</a:t>
            </a:r>
            <a:r>
              <a:rPr lang="en-US" sz="2000" dirty="0"/>
              <a:t> </a:t>
            </a:r>
            <a:r>
              <a:rPr lang="en-US" sz="2000" dirty="0" err="1"/>
              <a:t>thứ</a:t>
            </a:r>
            <a:r>
              <a:rPr lang="en-US" sz="2000" dirty="0"/>
              <a:t> </a:t>
            </a:r>
            <a:r>
              <a:rPr lang="en-US" sz="2000" dirty="0" err="1"/>
              <a:t>tự</a:t>
            </a:r>
            <a:r>
              <a:rPr lang="en-US" sz="2000" dirty="0"/>
              <a:t> </a:t>
            </a:r>
            <a:r>
              <a:rPr lang="en-US" sz="2000" dirty="0" err="1"/>
              <a:t>tăng</a:t>
            </a:r>
            <a:r>
              <a:rPr lang="en-US" sz="2000" dirty="0"/>
              <a:t> </a:t>
            </a:r>
            <a:r>
              <a:rPr lang="en-US" sz="2000" dirty="0" err="1"/>
              <a:t>dần</a:t>
            </a:r>
            <a:r>
              <a:rPr lang="en-US" sz="2000" dirty="0"/>
              <a:t> </a:t>
            </a:r>
            <a:r>
              <a:rPr lang="en-US" sz="2000" dirty="0" err="1"/>
              <a:t>thì</a:t>
            </a:r>
            <a:r>
              <a:rPr lang="en-US" sz="2000" dirty="0"/>
              <a:t> ở </a:t>
            </a:r>
            <a:r>
              <a:rPr lang="en-US" sz="2000" dirty="0" err="1"/>
              <a:t>tất</a:t>
            </a:r>
            <a:r>
              <a:rPr lang="en-US" sz="2000" dirty="0"/>
              <a:t> </a:t>
            </a:r>
            <a:r>
              <a:rPr lang="en-US" sz="2000" dirty="0" err="1"/>
              <a:t>cả</a:t>
            </a:r>
            <a:r>
              <a:rPr lang="en-US" sz="2000" dirty="0"/>
              <a:t> </a:t>
            </a:r>
            <a:r>
              <a:rPr lang="en-US" sz="2000" dirty="0" err="1"/>
              <a:t>các</a:t>
            </a:r>
            <a:r>
              <a:rPr lang="en-US" sz="2000" dirty="0"/>
              <a:t> </a:t>
            </a:r>
            <a:r>
              <a:rPr lang="en-US" sz="2000" dirty="0" err="1"/>
              <a:t>bước</a:t>
            </a:r>
            <a:r>
              <a:rPr lang="en-US" sz="2000" dirty="0"/>
              <a:t> </a:t>
            </a:r>
            <a:r>
              <a:rPr lang="en-US" sz="2000" dirty="0" err="1"/>
              <a:t>đều</a:t>
            </a:r>
            <a:r>
              <a:rPr lang="en-US" sz="2000" dirty="0"/>
              <a:t> </a:t>
            </a:r>
            <a:r>
              <a:rPr lang="en-US" sz="2000" dirty="0" err="1"/>
              <a:t>có</a:t>
            </a:r>
            <a:r>
              <a:rPr lang="en-US" sz="2000" dirty="0"/>
              <a:t> </a:t>
            </a:r>
            <a:r>
              <a:rPr lang="en-US" sz="2000" dirty="0" err="1"/>
              <a:t>màu</a:t>
            </a:r>
            <a:r>
              <a:rPr lang="en-US" sz="2000" dirty="0"/>
              <a:t> </a:t>
            </a:r>
            <a:r>
              <a:rPr lang="en-US" sz="2000" dirty="0" err="1"/>
              <a:t>đỏ</a:t>
            </a:r>
            <a:r>
              <a:rPr lang="en-US" sz="2000" dirty="0"/>
              <a:t> </a:t>
            </a:r>
            <a:r>
              <a:rPr lang="en-US" sz="2000" dirty="0" err="1"/>
              <a:t>trong</a:t>
            </a:r>
            <a:r>
              <a:rPr lang="en-US" sz="2000" dirty="0"/>
              <a:t> </a:t>
            </a:r>
            <a:r>
              <a:rPr lang="en-US" sz="2000" dirty="0" err="1"/>
              <a:t>sơ</a:t>
            </a:r>
            <a:r>
              <a:rPr lang="en-US" sz="2000" dirty="0"/>
              <a:t> </a:t>
            </a:r>
            <a:r>
              <a:rPr lang="en-US" sz="2000" dirty="0" err="1"/>
              <a:t>đồ</a:t>
            </a:r>
            <a:r>
              <a:rPr lang="en-US" sz="2000" dirty="0"/>
              <a:t>.</a:t>
            </a:r>
          </a:p>
        </p:txBody>
      </p:sp>
      <p:pic>
        <p:nvPicPr>
          <p:cNvPr id="7" name="Picture 6"/>
          <p:cNvPicPr>
            <a:picLocks noChangeAspect="1"/>
          </p:cNvPicPr>
          <p:nvPr/>
        </p:nvPicPr>
        <p:blipFill>
          <a:blip r:embed="rId4"/>
          <a:stretch>
            <a:fillRect/>
          </a:stretch>
        </p:blipFill>
        <p:spPr>
          <a:xfrm>
            <a:off x="866697" y="2508828"/>
            <a:ext cx="3054361" cy="2103302"/>
          </a:xfrm>
          <a:prstGeom prst="rect">
            <a:avLst/>
          </a:prstGeom>
        </p:spPr>
      </p:pic>
    </p:spTree>
    <p:extLst>
      <p:ext uri="{BB962C8B-B14F-4D97-AF65-F5344CB8AC3E}">
        <p14:creationId xmlns:p14="http://schemas.microsoft.com/office/powerpoint/2010/main" val="254926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0" name="Google Shape;1240;p65"/>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65"/>
          <p:cNvSpPr txBox="1">
            <a:spLocks noGrp="1"/>
          </p:cNvSpPr>
          <p:nvPr>
            <p:ph type="title"/>
          </p:nvPr>
        </p:nvSpPr>
        <p:spPr>
          <a:xfrm>
            <a:off x="720000" y="429000"/>
            <a:ext cx="77040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chemeClr val="dk1"/>
                </a:solidFill>
                <a:latin typeface="+mn-lt"/>
              </a:rPr>
              <a:t>TRÒ CHƠI TRẮC NGHIỆM</a:t>
            </a:r>
            <a:endParaRPr sz="2800" dirty="0">
              <a:solidFill>
                <a:schemeClr val="dk1"/>
              </a:solidFill>
              <a:latin typeface="+mn-lt"/>
            </a:endParaRPr>
          </a:p>
        </p:txBody>
      </p:sp>
      <p:sp>
        <p:nvSpPr>
          <p:cNvPr id="49" name="Câu hỏi">
            <a:extLst>
              <a:ext uri="{FF2B5EF4-FFF2-40B4-BE49-F238E27FC236}">
                <a16:creationId xmlns:a16="http://schemas.microsoft.com/office/drawing/2014/main" xmlns="" id="{4ADFFF1A-F500-CC57-185E-00F4826D0836}"/>
              </a:ext>
            </a:extLst>
          </p:cNvPr>
          <p:cNvSpPr/>
          <p:nvPr/>
        </p:nvSpPr>
        <p:spPr>
          <a:xfrm>
            <a:off x="327708" y="1262519"/>
            <a:ext cx="8671512" cy="1223828"/>
          </a:xfrm>
          <a:prstGeom prst="roundRect">
            <a:avLst/>
          </a:prstGeom>
          <a:solidFill>
            <a:schemeClr val="accent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000000"/>
                </a:solidFill>
                <a:latin typeface="Arial" panose="020B0604020202020204" pitchFamily="34" charset="0"/>
                <a:cs typeface="Arial" panose="020B0604020202020204" pitchFamily="34" charset="0"/>
              </a:rPr>
              <a:t>Câu 1</a:t>
            </a:r>
            <a:r>
              <a:rPr lang="en-US" sz="2000" b="1" noProof="1">
                <a:solidFill>
                  <a:srgbClr val="000000"/>
                </a:solidFill>
                <a:latin typeface="Arial" panose="020B0604020202020204" pitchFamily="34" charset="0"/>
                <a:cs typeface="Arial" panose="020B0604020202020204" pitchFamily="34" charset="0"/>
              </a:rPr>
              <a:t>: </a:t>
            </a:r>
            <a:r>
              <a:rPr lang="fr-FR" sz="1800" dirty="0" err="1">
                <a:solidFill>
                  <a:srgbClr val="000000"/>
                </a:solidFill>
                <a:latin typeface="Arial" panose="020B0604020202020204" pitchFamily="34" charset="0"/>
                <a:cs typeface="Arial" panose="020B0604020202020204" pitchFamily="34" charset="0"/>
              </a:rPr>
              <a:t>Sau</a:t>
            </a:r>
            <a:r>
              <a:rPr lang="fr-FR" sz="1800" dirty="0">
                <a:solidFill>
                  <a:srgbClr val="000000"/>
                </a:solidFill>
                <a:latin typeface="Arial" panose="020B0604020202020204" pitchFamily="34" charset="0"/>
                <a:cs typeface="Arial" panose="020B0604020202020204" pitchFamily="34" charset="0"/>
              </a:rPr>
              <a:t> </a:t>
            </a:r>
            <a:r>
              <a:rPr lang="fr-FR" sz="1800" dirty="0" err="1">
                <a:solidFill>
                  <a:srgbClr val="000000"/>
                </a:solidFill>
                <a:latin typeface="Arial" panose="020B0604020202020204" pitchFamily="34" charset="0"/>
                <a:cs typeface="Arial" panose="020B0604020202020204" pitchFamily="34" charset="0"/>
              </a:rPr>
              <a:t>vòng</a:t>
            </a:r>
            <a:r>
              <a:rPr lang="fr-FR" sz="1800" dirty="0">
                <a:solidFill>
                  <a:srgbClr val="000000"/>
                </a:solidFill>
                <a:latin typeface="Arial" panose="020B0604020202020204" pitchFamily="34" charset="0"/>
                <a:cs typeface="Arial" panose="020B0604020202020204" pitchFamily="34" charset="0"/>
              </a:rPr>
              <a:t> </a:t>
            </a:r>
            <a:r>
              <a:rPr lang="fr-FR" sz="1800" dirty="0" err="1">
                <a:solidFill>
                  <a:srgbClr val="000000"/>
                </a:solidFill>
                <a:latin typeface="Arial" panose="020B0604020202020204" pitchFamily="34" charset="0"/>
                <a:cs typeface="Arial" panose="020B0604020202020204" pitchFamily="34" charset="0"/>
              </a:rPr>
              <a:t>lặp</a:t>
            </a:r>
            <a:r>
              <a:rPr lang="fr-FR" sz="1800" dirty="0">
                <a:solidFill>
                  <a:srgbClr val="000000"/>
                </a:solidFill>
                <a:latin typeface="Arial" panose="020B0604020202020204" pitchFamily="34" charset="0"/>
                <a:cs typeface="Arial" panose="020B0604020202020204" pitchFamily="34" charset="0"/>
              </a:rPr>
              <a:t> </a:t>
            </a:r>
            <a:r>
              <a:rPr lang="fr-FR" sz="1800" dirty="0" err="1">
                <a:solidFill>
                  <a:srgbClr val="000000"/>
                </a:solidFill>
                <a:latin typeface="Arial" panose="020B0604020202020204" pitchFamily="34" charset="0"/>
                <a:cs typeface="Arial" panose="020B0604020202020204" pitchFamily="34" charset="0"/>
              </a:rPr>
              <a:t>thứ</a:t>
            </a:r>
            <a:r>
              <a:rPr lang="fr-FR" sz="1800" dirty="0">
                <a:solidFill>
                  <a:srgbClr val="000000"/>
                </a:solidFill>
                <a:latin typeface="Arial" panose="020B0604020202020204" pitchFamily="34" charset="0"/>
                <a:cs typeface="Arial" panose="020B0604020202020204" pitchFamily="34" charset="0"/>
              </a:rPr>
              <a:t> </a:t>
            </a:r>
            <a:r>
              <a:rPr lang="fr-FR" sz="1800" dirty="0" err="1">
                <a:solidFill>
                  <a:srgbClr val="000000"/>
                </a:solidFill>
                <a:latin typeface="Arial" panose="020B0604020202020204" pitchFamily="34" charset="0"/>
                <a:cs typeface="Arial" panose="020B0604020202020204" pitchFamily="34" charset="0"/>
              </a:rPr>
              <a:t>nhất</a:t>
            </a:r>
            <a:r>
              <a:rPr lang="fr-FR" sz="1800" dirty="0">
                <a:solidFill>
                  <a:srgbClr val="000000"/>
                </a:solidFill>
                <a:latin typeface="Arial" panose="020B0604020202020204" pitchFamily="34" charset="0"/>
                <a:cs typeface="Arial" panose="020B0604020202020204" pitchFamily="34" charset="0"/>
              </a:rPr>
              <a:t> </a:t>
            </a:r>
            <a:r>
              <a:rPr lang="fr-FR" sz="1800" dirty="0" err="1">
                <a:solidFill>
                  <a:srgbClr val="000000"/>
                </a:solidFill>
                <a:latin typeface="Arial" panose="020B0604020202020204" pitchFamily="34" charset="0"/>
                <a:cs typeface="Arial" panose="020B0604020202020204" pitchFamily="34" charset="0"/>
              </a:rPr>
              <a:t>của</a:t>
            </a:r>
            <a:r>
              <a:rPr lang="fr-FR" sz="1800" dirty="0">
                <a:solidFill>
                  <a:srgbClr val="000000"/>
                </a:solidFill>
                <a:latin typeface="Arial" panose="020B0604020202020204" pitchFamily="34" charset="0"/>
                <a:cs typeface="Arial" panose="020B0604020202020204" pitchFamily="34" charset="0"/>
              </a:rPr>
              <a:t> </a:t>
            </a:r>
            <a:r>
              <a:rPr lang="fr-FR" sz="1800" dirty="0" err="1">
                <a:solidFill>
                  <a:srgbClr val="000000"/>
                </a:solidFill>
                <a:latin typeface="Arial" panose="020B0604020202020204" pitchFamily="34" charset="0"/>
                <a:cs typeface="Arial" panose="020B0604020202020204" pitchFamily="34" charset="0"/>
              </a:rPr>
              <a:t>thuật</a:t>
            </a:r>
            <a:r>
              <a:rPr lang="fr-FR" sz="1800" dirty="0">
                <a:solidFill>
                  <a:srgbClr val="000000"/>
                </a:solidFill>
                <a:latin typeface="Arial" panose="020B0604020202020204" pitchFamily="34" charset="0"/>
                <a:cs typeface="Arial" panose="020B0604020202020204" pitchFamily="34" charset="0"/>
              </a:rPr>
              <a:t> </a:t>
            </a:r>
            <a:r>
              <a:rPr lang="fr-FR" sz="1800" dirty="0" err="1">
                <a:solidFill>
                  <a:srgbClr val="000000"/>
                </a:solidFill>
                <a:latin typeface="Arial" panose="020B0604020202020204" pitchFamily="34" charset="0"/>
                <a:cs typeface="Arial" panose="020B0604020202020204" pitchFamily="34" charset="0"/>
              </a:rPr>
              <a:t>toán</a:t>
            </a:r>
            <a:r>
              <a:rPr lang="fr-FR" sz="1800" dirty="0">
                <a:solidFill>
                  <a:srgbClr val="000000"/>
                </a:solidFill>
                <a:latin typeface="Arial" panose="020B0604020202020204" pitchFamily="34" charset="0"/>
                <a:cs typeface="Arial" panose="020B0604020202020204" pitchFamily="34" charset="0"/>
              </a:rPr>
              <a:t> </a:t>
            </a:r>
            <a:r>
              <a:rPr lang="fr-FR" sz="1800" dirty="0" err="1">
                <a:solidFill>
                  <a:srgbClr val="000000"/>
                </a:solidFill>
                <a:latin typeface="Arial" panose="020B0604020202020204" pitchFamily="34" charset="0"/>
                <a:cs typeface="Arial" panose="020B0604020202020204" pitchFamily="34" charset="0"/>
              </a:rPr>
              <a:t>sắp</a:t>
            </a:r>
            <a:r>
              <a:rPr lang="fr-FR" sz="1800" dirty="0">
                <a:solidFill>
                  <a:srgbClr val="000000"/>
                </a:solidFill>
                <a:latin typeface="Arial" panose="020B0604020202020204" pitchFamily="34" charset="0"/>
                <a:cs typeface="Arial" panose="020B0604020202020204" pitchFamily="34" charset="0"/>
              </a:rPr>
              <a:t> </a:t>
            </a:r>
            <a:r>
              <a:rPr lang="fr-FR" sz="1800" dirty="0" err="1">
                <a:solidFill>
                  <a:srgbClr val="000000"/>
                </a:solidFill>
                <a:latin typeface="Arial" panose="020B0604020202020204" pitchFamily="34" charset="0"/>
                <a:cs typeface="Arial" panose="020B0604020202020204" pitchFamily="34" charset="0"/>
              </a:rPr>
              <a:t>xếp</a:t>
            </a:r>
            <a:r>
              <a:rPr lang="fr-FR" sz="1800" dirty="0">
                <a:solidFill>
                  <a:srgbClr val="000000"/>
                </a:solidFill>
                <a:latin typeface="Arial" panose="020B0604020202020204" pitchFamily="34" charset="0"/>
                <a:cs typeface="Arial" panose="020B0604020202020204" pitchFamily="34" charset="0"/>
              </a:rPr>
              <a:t> </a:t>
            </a:r>
            <a:r>
              <a:rPr lang="fr-FR" sz="1800" dirty="0" err="1">
                <a:solidFill>
                  <a:srgbClr val="000000"/>
                </a:solidFill>
                <a:latin typeface="Arial" panose="020B0604020202020204" pitchFamily="34" charset="0"/>
                <a:cs typeface="Arial" panose="020B0604020202020204" pitchFamily="34" charset="0"/>
              </a:rPr>
              <a:t>chọn</a:t>
            </a:r>
            <a:r>
              <a:rPr lang="fr-FR" sz="1800" dirty="0">
                <a:solidFill>
                  <a:srgbClr val="000000"/>
                </a:solidFill>
                <a:latin typeface="Arial" panose="020B0604020202020204" pitchFamily="34" charset="0"/>
                <a:cs typeface="Arial" panose="020B0604020202020204" pitchFamily="34" charset="0"/>
              </a:rPr>
              <a:t> </a:t>
            </a:r>
            <a:r>
              <a:rPr lang="fr-FR" sz="1800" dirty="0" err="1">
                <a:solidFill>
                  <a:srgbClr val="000000"/>
                </a:solidFill>
                <a:latin typeface="Arial" panose="020B0604020202020204" pitchFamily="34" charset="0"/>
                <a:cs typeface="Arial" panose="020B0604020202020204" pitchFamily="34" charset="0"/>
              </a:rPr>
              <a:t>theo</a:t>
            </a:r>
            <a:r>
              <a:rPr lang="fr-FR" sz="1800" dirty="0">
                <a:solidFill>
                  <a:srgbClr val="000000"/>
                </a:solidFill>
                <a:latin typeface="Arial" panose="020B0604020202020204" pitchFamily="34" charset="0"/>
                <a:cs typeface="Arial" panose="020B0604020202020204" pitchFamily="34" charset="0"/>
              </a:rPr>
              <a:t> </a:t>
            </a:r>
            <a:r>
              <a:rPr lang="fr-FR" sz="1800" dirty="0" err="1">
                <a:solidFill>
                  <a:srgbClr val="000000"/>
                </a:solidFill>
                <a:latin typeface="Arial" panose="020B0604020202020204" pitchFamily="34" charset="0"/>
                <a:cs typeface="Arial" panose="020B0604020202020204" pitchFamily="34" charset="0"/>
              </a:rPr>
              <a:t>thứ</a:t>
            </a:r>
            <a:r>
              <a:rPr lang="fr-FR" sz="1800" dirty="0">
                <a:solidFill>
                  <a:srgbClr val="000000"/>
                </a:solidFill>
                <a:latin typeface="Arial" panose="020B0604020202020204" pitchFamily="34" charset="0"/>
                <a:cs typeface="Arial" panose="020B0604020202020204" pitchFamily="34" charset="0"/>
              </a:rPr>
              <a:t> </a:t>
            </a:r>
            <a:r>
              <a:rPr lang="fr-FR" sz="1800" dirty="0" err="1">
                <a:solidFill>
                  <a:srgbClr val="000000"/>
                </a:solidFill>
                <a:latin typeface="Arial" panose="020B0604020202020204" pitchFamily="34" charset="0"/>
                <a:cs typeface="Arial" panose="020B0604020202020204" pitchFamily="34" charset="0"/>
              </a:rPr>
              <a:t>tự</a:t>
            </a:r>
            <a:r>
              <a:rPr lang="fr-FR" sz="1800" dirty="0">
                <a:solidFill>
                  <a:srgbClr val="000000"/>
                </a:solidFill>
                <a:latin typeface="Arial" panose="020B0604020202020204" pitchFamily="34" charset="0"/>
                <a:cs typeface="Arial" panose="020B0604020202020204" pitchFamily="34" charset="0"/>
              </a:rPr>
              <a:t> </a:t>
            </a:r>
            <a:r>
              <a:rPr lang="fr-FR" sz="1800" dirty="0" err="1">
                <a:solidFill>
                  <a:srgbClr val="000000"/>
                </a:solidFill>
                <a:latin typeface="Arial" panose="020B0604020202020204" pitchFamily="34" charset="0"/>
                <a:cs typeface="Arial" panose="020B0604020202020204" pitchFamily="34" charset="0"/>
              </a:rPr>
              <a:t>tăng</a:t>
            </a:r>
            <a:r>
              <a:rPr lang="fr-FR" sz="1800" dirty="0">
                <a:solidFill>
                  <a:srgbClr val="000000"/>
                </a:solidFill>
                <a:latin typeface="Arial" panose="020B0604020202020204" pitchFamily="34" charset="0"/>
                <a:cs typeface="Arial" panose="020B0604020202020204" pitchFamily="34" charset="0"/>
              </a:rPr>
              <a:t> </a:t>
            </a:r>
            <a:r>
              <a:rPr lang="fr-FR" sz="1800" dirty="0" err="1">
                <a:solidFill>
                  <a:srgbClr val="000000"/>
                </a:solidFill>
                <a:latin typeface="Arial" panose="020B0604020202020204" pitchFamily="34" charset="0"/>
                <a:cs typeface="Arial" panose="020B0604020202020204" pitchFamily="34" charset="0"/>
              </a:rPr>
              <a:t>dần</a:t>
            </a:r>
            <a:r>
              <a:rPr lang="fr-FR" sz="1800" dirty="0">
                <a:solidFill>
                  <a:srgbClr val="000000"/>
                </a:solidFill>
                <a:latin typeface="Arial" panose="020B0604020202020204" pitchFamily="34" charset="0"/>
                <a:cs typeface="Arial" panose="020B0604020202020204" pitchFamily="34" charset="0"/>
              </a:rPr>
              <a:t>, </a:t>
            </a:r>
            <a:endParaRPr lang="vi-VN" sz="1800" dirty="0">
              <a:solidFill>
                <a:srgbClr val="000000"/>
              </a:solidFill>
              <a:latin typeface="Arial" panose="020B0604020202020204" pitchFamily="34" charset="0"/>
              <a:cs typeface="Arial" panose="020B0604020202020204" pitchFamily="34" charset="0"/>
            </a:endParaRPr>
          </a:p>
          <a:p>
            <a:pPr algn="ctr">
              <a:lnSpc>
                <a:spcPct val="150000"/>
              </a:lnSpc>
            </a:pPr>
            <a:r>
              <a:rPr lang="fr-FR" sz="1800" dirty="0" err="1">
                <a:solidFill>
                  <a:srgbClr val="000000"/>
                </a:solidFill>
                <a:latin typeface="Arial" panose="020B0604020202020204" pitchFamily="34" charset="0"/>
                <a:cs typeface="Arial" panose="020B0604020202020204" pitchFamily="34" charset="0"/>
              </a:rPr>
              <a:t>phương</a:t>
            </a:r>
            <a:r>
              <a:rPr lang="fr-FR" sz="1800" dirty="0">
                <a:solidFill>
                  <a:srgbClr val="000000"/>
                </a:solidFill>
                <a:latin typeface="Arial" panose="020B0604020202020204" pitchFamily="34" charset="0"/>
                <a:cs typeface="Arial" panose="020B0604020202020204" pitchFamily="34" charset="0"/>
              </a:rPr>
              <a:t> </a:t>
            </a:r>
            <a:r>
              <a:rPr lang="fr-FR" sz="1800" dirty="0" err="1">
                <a:solidFill>
                  <a:srgbClr val="000000"/>
                </a:solidFill>
                <a:latin typeface="Arial" panose="020B0604020202020204" pitchFamily="34" charset="0"/>
                <a:cs typeface="Arial" panose="020B0604020202020204" pitchFamily="34" charset="0"/>
              </a:rPr>
              <a:t>án</a:t>
            </a:r>
            <a:r>
              <a:rPr lang="fr-FR" sz="1800" dirty="0">
                <a:solidFill>
                  <a:srgbClr val="000000"/>
                </a:solidFill>
                <a:latin typeface="Arial" panose="020B0604020202020204" pitchFamily="34" charset="0"/>
                <a:cs typeface="Arial" panose="020B0604020202020204" pitchFamily="34" charset="0"/>
              </a:rPr>
              <a:t> </a:t>
            </a:r>
            <a:r>
              <a:rPr lang="fr-FR" sz="1800" dirty="0" err="1">
                <a:solidFill>
                  <a:srgbClr val="000000"/>
                </a:solidFill>
                <a:latin typeface="Arial" panose="020B0604020202020204" pitchFamily="34" charset="0"/>
                <a:cs typeface="Arial" panose="020B0604020202020204" pitchFamily="34" charset="0"/>
              </a:rPr>
              <a:t>nào</a:t>
            </a:r>
            <a:r>
              <a:rPr lang="fr-FR" sz="1800" dirty="0">
                <a:solidFill>
                  <a:srgbClr val="000000"/>
                </a:solidFill>
                <a:latin typeface="Arial" panose="020B0604020202020204" pitchFamily="34" charset="0"/>
                <a:cs typeface="Arial" panose="020B0604020202020204" pitchFamily="34" charset="0"/>
              </a:rPr>
              <a:t> </a:t>
            </a:r>
            <a:r>
              <a:rPr lang="fr-FR" sz="1800" dirty="0" err="1">
                <a:solidFill>
                  <a:srgbClr val="000000"/>
                </a:solidFill>
                <a:latin typeface="Arial" panose="020B0604020202020204" pitchFamily="34" charset="0"/>
                <a:cs typeface="Arial" panose="020B0604020202020204" pitchFamily="34" charset="0"/>
              </a:rPr>
              <a:t>đúng</a:t>
            </a:r>
            <a:r>
              <a:rPr lang="fr-FR" sz="1800" dirty="0">
                <a:solidFill>
                  <a:srgbClr val="000000"/>
                </a:solidFill>
                <a:latin typeface="Arial" panose="020B0604020202020204" pitchFamily="34" charset="0"/>
                <a:cs typeface="Arial" panose="020B0604020202020204" pitchFamily="34" charset="0"/>
              </a:rPr>
              <a:t>?</a:t>
            </a:r>
            <a:endParaRPr lang="en-US" sz="1800" dirty="0">
              <a:solidFill>
                <a:srgbClr val="000000"/>
              </a:solidFill>
              <a:latin typeface="Arial" panose="020B0604020202020204" pitchFamily="34" charset="0"/>
              <a:cs typeface="Arial" panose="020B0604020202020204" pitchFamily="34" charset="0"/>
            </a:endParaRPr>
          </a:p>
        </p:txBody>
      </p:sp>
      <p:sp>
        <p:nvSpPr>
          <p:cNvPr id="50" name="Đáp án đúng">
            <a:extLst>
              <a:ext uri="{FF2B5EF4-FFF2-40B4-BE49-F238E27FC236}">
                <a16:creationId xmlns:a16="http://schemas.microsoft.com/office/drawing/2014/main" xmlns="" id="{8B66CBE4-2DB9-BCF7-D1C4-281B894BFE17}"/>
              </a:ext>
            </a:extLst>
          </p:cNvPr>
          <p:cNvSpPr/>
          <p:nvPr/>
        </p:nvSpPr>
        <p:spPr>
          <a:xfrm>
            <a:off x="327708" y="2646530"/>
            <a:ext cx="4061562" cy="1062997"/>
          </a:xfrm>
          <a:prstGeom prst="roundRect">
            <a:avLst/>
          </a:prstGeom>
          <a:solidFill>
            <a:schemeClr val="accent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000" noProof="1">
                <a:solidFill>
                  <a:srgbClr val="000000"/>
                </a:solidFill>
                <a:latin typeface="Arial" panose="020B0604020202020204" pitchFamily="34" charset="0"/>
                <a:cs typeface="Arial" panose="020B0604020202020204" pitchFamily="34" charset="0"/>
              </a:rPr>
              <a:t>A. </a:t>
            </a:r>
            <a:r>
              <a:rPr lang="fr-FR" sz="2000">
                <a:solidFill>
                  <a:srgbClr val="000000"/>
                </a:solidFill>
                <a:latin typeface="Arial" panose="020B0604020202020204" pitchFamily="34" charset="0"/>
                <a:cs typeface="Arial" panose="020B0604020202020204" pitchFamily="34" charset="0"/>
              </a:rPr>
              <a:t>Phần tử có giá trị nhỏ nhất trong dãy được tìm thấy và đổi chỗ cho phần tử đứng đầu dãy.</a:t>
            </a:r>
            <a:endParaRPr lang="en-US" sz="2000">
              <a:solidFill>
                <a:srgbClr val="000000"/>
              </a:solidFill>
              <a:latin typeface="Arial" panose="020B0604020202020204" pitchFamily="34" charset="0"/>
              <a:cs typeface="Arial" panose="020B0604020202020204" pitchFamily="34" charset="0"/>
            </a:endParaRPr>
          </a:p>
        </p:txBody>
      </p:sp>
      <p:sp>
        <p:nvSpPr>
          <p:cNvPr id="51" name="Đáp án sai 1">
            <a:extLst>
              <a:ext uri="{FF2B5EF4-FFF2-40B4-BE49-F238E27FC236}">
                <a16:creationId xmlns:a16="http://schemas.microsoft.com/office/drawing/2014/main" xmlns="" id="{3FCD9830-5FD1-BD44-878B-228BD96CE996}"/>
              </a:ext>
            </a:extLst>
          </p:cNvPr>
          <p:cNvSpPr/>
          <p:nvPr/>
        </p:nvSpPr>
        <p:spPr>
          <a:xfrm>
            <a:off x="327708" y="3869710"/>
            <a:ext cx="4061562" cy="1062997"/>
          </a:xfrm>
          <a:prstGeom prst="roundRect">
            <a:avLst/>
          </a:prstGeom>
          <a:solidFill>
            <a:schemeClr val="accent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000" noProof="1">
                <a:solidFill>
                  <a:srgbClr val="000000"/>
                </a:solidFill>
                <a:latin typeface="Arial" panose="020B0604020202020204" pitchFamily="34" charset="0"/>
                <a:cs typeface="Arial" panose="020B0604020202020204" pitchFamily="34" charset="0"/>
              </a:rPr>
              <a:t>B. </a:t>
            </a:r>
            <a:r>
              <a:rPr lang="fr-FR" sz="2000">
                <a:solidFill>
                  <a:srgbClr val="000000"/>
                </a:solidFill>
                <a:latin typeface="Arial" panose="020B0604020202020204" pitchFamily="34" charset="0"/>
                <a:cs typeface="Arial" panose="020B0604020202020204" pitchFamily="34" charset="0"/>
              </a:rPr>
              <a:t>Phần tử có giá trị lớn nhất trong dãy được tìm thấy và đổi chỗ cho phần tử đứng đầu dãy.</a:t>
            </a:r>
            <a:endParaRPr lang="en-US" sz="2000">
              <a:solidFill>
                <a:srgbClr val="000000"/>
              </a:solidFill>
              <a:latin typeface="Arial" panose="020B0604020202020204" pitchFamily="34" charset="0"/>
              <a:cs typeface="Arial" panose="020B0604020202020204" pitchFamily="34" charset="0"/>
            </a:endParaRPr>
          </a:p>
        </p:txBody>
      </p:sp>
      <p:sp>
        <p:nvSpPr>
          <p:cNvPr id="52" name="Đáp án sai 2">
            <a:extLst>
              <a:ext uri="{FF2B5EF4-FFF2-40B4-BE49-F238E27FC236}">
                <a16:creationId xmlns:a16="http://schemas.microsoft.com/office/drawing/2014/main" xmlns="" id="{6A919885-0285-0403-1E09-FA94D8BC080B}"/>
              </a:ext>
            </a:extLst>
          </p:cNvPr>
          <p:cNvSpPr/>
          <p:nvPr/>
        </p:nvSpPr>
        <p:spPr>
          <a:xfrm>
            <a:off x="4715839" y="2646530"/>
            <a:ext cx="4061562" cy="1062997"/>
          </a:xfrm>
          <a:prstGeom prst="roundRect">
            <a:avLst/>
          </a:prstGeom>
          <a:solidFill>
            <a:schemeClr val="accent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noProof="1">
                <a:solidFill>
                  <a:srgbClr val="000000"/>
                </a:solidFill>
                <a:latin typeface="Arial" panose="020B0604020202020204" pitchFamily="34" charset="0"/>
                <a:cs typeface="Arial" panose="020B0604020202020204" pitchFamily="34" charset="0"/>
              </a:rPr>
              <a:t>C. </a:t>
            </a:r>
            <a:r>
              <a:rPr lang="fr-FR" sz="2000">
                <a:solidFill>
                  <a:srgbClr val="000000"/>
                </a:solidFill>
                <a:latin typeface="Arial" panose="020B0604020202020204" pitchFamily="34" charset="0"/>
                <a:cs typeface="Arial" panose="020B0604020202020204" pitchFamily="34" charset="0"/>
              </a:rPr>
              <a:t>Các phần tử liền kề được hoán đổi</a:t>
            </a:r>
            <a:endParaRPr lang="vi-VN" sz="2000" noProof="1">
              <a:solidFill>
                <a:srgbClr val="000000"/>
              </a:solidFill>
              <a:latin typeface="Arial" panose="020B0604020202020204" pitchFamily="34" charset="0"/>
              <a:cs typeface="Arial" panose="020B0604020202020204" pitchFamily="34" charset="0"/>
            </a:endParaRPr>
          </a:p>
        </p:txBody>
      </p:sp>
      <p:sp>
        <p:nvSpPr>
          <p:cNvPr id="53" name="Đáp án sai 3">
            <a:extLst>
              <a:ext uri="{FF2B5EF4-FFF2-40B4-BE49-F238E27FC236}">
                <a16:creationId xmlns:a16="http://schemas.microsoft.com/office/drawing/2014/main" xmlns="" id="{2E7D83A4-3758-8699-4DD0-010A80780539}"/>
              </a:ext>
            </a:extLst>
          </p:cNvPr>
          <p:cNvSpPr/>
          <p:nvPr/>
        </p:nvSpPr>
        <p:spPr>
          <a:xfrm>
            <a:off x="4715838" y="3859156"/>
            <a:ext cx="4061562" cy="1062997"/>
          </a:xfrm>
          <a:prstGeom prst="roundRect">
            <a:avLst/>
          </a:prstGeom>
          <a:solidFill>
            <a:schemeClr val="accent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noProof="1">
                <a:solidFill>
                  <a:srgbClr val="000000"/>
                </a:solidFill>
                <a:latin typeface="Arial" panose="020B0604020202020204" pitchFamily="34" charset="0"/>
                <a:cs typeface="Arial" panose="020B0604020202020204" pitchFamily="34" charset="0"/>
              </a:rPr>
              <a:t>D. </a:t>
            </a:r>
            <a:r>
              <a:rPr lang="fr-FR" sz="2000">
                <a:solidFill>
                  <a:srgbClr val="000000"/>
                </a:solidFill>
                <a:latin typeface="Arial" panose="020B0604020202020204" pitchFamily="34" charset="0"/>
                <a:cs typeface="Arial" panose="020B0604020202020204" pitchFamily="34" charset="0"/>
              </a:rPr>
              <a:t>Phần tử có giá trị nhỏ nhất sẽ đổi vị trí cho phần tử cuối dãy.</a:t>
            </a:r>
            <a:endParaRPr lang="en-US" sz="2000">
              <a:solidFill>
                <a:srgbClr val="000000"/>
              </a:solidFill>
              <a:latin typeface="Arial" panose="020B0604020202020204" pitchFamily="34" charset="0"/>
              <a:cs typeface="Arial" panose="020B0604020202020204" pitchFamily="34" charset="0"/>
            </a:endParaRPr>
          </a:p>
        </p:txBody>
      </p:sp>
      <p:pic>
        <p:nvPicPr>
          <p:cNvPr id="54"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19637" y="-790838"/>
            <a:ext cx="389513" cy="389513"/>
          </a:xfrm>
          <a:prstGeom prst="rect">
            <a:avLst/>
          </a:prstGeom>
          <a:solidFill>
            <a:schemeClr val="accent3"/>
          </a:solidFill>
          <a:ln>
            <a:solidFill>
              <a:srgbClr val="000000"/>
            </a:solidFill>
          </a:ln>
        </p:spPr>
      </p:pic>
      <p:pic>
        <p:nvPicPr>
          <p:cNvPr id="55" name="Picture 5">
            <a:extLst>
              <a:ext uri="{FF2B5EF4-FFF2-40B4-BE49-F238E27FC236}">
                <a16:creationId xmlns:a16="http://schemas.microsoft.com/office/drawing/2014/main" xmlns=""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529891" y="2929746"/>
            <a:ext cx="681776" cy="593420"/>
          </a:xfrm>
          <a:prstGeom prst="rect">
            <a:avLst/>
          </a:prstGeom>
        </p:spPr>
      </p:pic>
      <p:pic>
        <p:nvPicPr>
          <p:cNvPr id="56" name="Picture 55">
            <a:extLst>
              <a:ext uri="{FF2B5EF4-FFF2-40B4-BE49-F238E27FC236}">
                <a16:creationId xmlns:a16="http://schemas.microsoft.com/office/drawing/2014/main" xmlns=""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097960" y="2917848"/>
            <a:ext cx="679439" cy="605318"/>
          </a:xfrm>
          <a:prstGeom prst="rect">
            <a:avLst/>
          </a:prstGeom>
        </p:spPr>
      </p:pic>
      <p:pic>
        <p:nvPicPr>
          <p:cNvPr id="57"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097960" y="4145483"/>
            <a:ext cx="679439" cy="605318"/>
          </a:xfrm>
          <a:prstGeom prst="rect">
            <a:avLst/>
          </a:prstGeom>
        </p:spPr>
      </p:pic>
      <p:pic>
        <p:nvPicPr>
          <p:cNvPr id="58"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532227" y="4145483"/>
            <a:ext cx="679439" cy="605318"/>
          </a:xfrm>
          <a:prstGeom prst="rect">
            <a:avLst/>
          </a:prstGeom>
        </p:spPr>
      </p:pic>
      <p:pic>
        <p:nvPicPr>
          <p:cNvPr id="59"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6346500" y="-790838"/>
            <a:ext cx="389513" cy="389513"/>
          </a:xfrm>
          <a:prstGeom prst="rect">
            <a:avLst/>
          </a:prstGeom>
          <a:solidFill>
            <a:schemeClr val="accent3"/>
          </a:solidFill>
          <a:ln>
            <a:solidFill>
              <a:srgbClr val="000000"/>
            </a:solidFill>
          </a:ln>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0"/>
                                        </p:tgtEl>
                                        <p:attrNameLst>
                                          <p:attrName>fillcolor</p:attrName>
                                        </p:attrNameLst>
                                      </p:cBhvr>
                                      <p:to>
                                        <a:srgbClr val="92D050"/>
                                      </p:to>
                                    </p:animClr>
                                    <p:set>
                                      <p:cBhvr>
                                        <p:cTn id="29" dur="500" fill="hold"/>
                                        <p:tgtEl>
                                          <p:spTgt spid="50"/>
                                        </p:tgtEl>
                                        <p:attrNameLst>
                                          <p:attrName>fill.type</p:attrName>
                                        </p:attrNameLst>
                                      </p:cBhvr>
                                      <p:to>
                                        <p:strVal val="solid"/>
                                      </p:to>
                                    </p:set>
                                    <p:set>
                                      <p:cBhvr>
                                        <p:cTn id="30" dur="500" fill="hold"/>
                                        <p:tgtEl>
                                          <p:spTgt spid="50"/>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8" fill="hold"/>
                                        <p:tgtEl>
                                          <p:spTgt spid="54"/>
                                        </p:tgtEl>
                                      </p:cBhvr>
                                    </p:cmd>
                                  </p:childTnLst>
                                </p:cTn>
                              </p:par>
                              <p:par>
                                <p:cTn id="33" presetID="1" presetClass="entr" presetSubtype="0" fill="hold" nodeType="withEffect">
                                  <p:stCondLst>
                                    <p:cond delay="0"/>
                                  </p:stCondLst>
                                  <p:childTnLst>
                                    <p:set>
                                      <p:cBhvr>
                                        <p:cTn id="34" dur="1" fill="hold">
                                          <p:stCondLst>
                                            <p:cond delay="9"/>
                                          </p:stCondLst>
                                        </p:cTn>
                                        <p:tgtEl>
                                          <p:spTgt spid="55"/>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50"/>
                                        </p:tgtEl>
                                      </p:cBhvr>
                                    </p:animEffect>
                                    <p:animScale>
                                      <p:cBhvr>
                                        <p:cTn id="37" dur="250" autoRev="1" fill="hold"/>
                                        <p:tgtEl>
                                          <p:spTgt spid="50"/>
                                        </p:tgtEl>
                                      </p:cBhvr>
                                      <p:by x="105000" y="105000"/>
                                    </p:animScale>
                                  </p:childTnLst>
                                </p:cTn>
                              </p:par>
                            </p:childTnLst>
                          </p:cTn>
                        </p:par>
                      </p:childTnLst>
                    </p:cTn>
                  </p:par>
                </p:childTnLst>
              </p:cTn>
              <p:nextCondLst>
                <p:cond evt="onClick" delay="0">
                  <p:tgtEl>
                    <p:spTgt spid="50"/>
                  </p:tgtEl>
                </p:cond>
              </p:nextCondLst>
            </p:seq>
            <p:seq concurrent="1" nextAc="seek">
              <p:cTn id="38" restart="whenNotActive" fill="hold" evtFilter="cancelBubble" nodeType="interactiveSeq">
                <p:stCondLst>
                  <p:cond evt="onClick" delay="0">
                    <p:tgtEl>
                      <p:spTgt spid="51"/>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1"/>
                                        </p:tgtEl>
                                        <p:attrNameLst>
                                          <p:attrName>fillcolor</p:attrName>
                                        </p:attrNameLst>
                                      </p:cBhvr>
                                      <p:to>
                                        <a:srgbClr val="D99694"/>
                                      </p:to>
                                    </p:animClr>
                                    <p:set>
                                      <p:cBhvr>
                                        <p:cTn id="43" dur="500" fill="hold"/>
                                        <p:tgtEl>
                                          <p:spTgt spid="51"/>
                                        </p:tgtEl>
                                        <p:attrNameLst>
                                          <p:attrName>fill.type</p:attrName>
                                        </p:attrNameLst>
                                      </p:cBhvr>
                                      <p:to>
                                        <p:strVal val="solid"/>
                                      </p:to>
                                    </p:set>
                                    <p:set>
                                      <p:cBhvr>
                                        <p:cTn id="44" dur="500" fill="hold"/>
                                        <p:tgtEl>
                                          <p:spTgt spid="51"/>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4" fill="hold"/>
                                        <p:tgtEl>
                                          <p:spTgt spid="59"/>
                                        </p:tgtEl>
                                      </p:cBhvr>
                                    </p:cmd>
                                  </p:childTnLst>
                                </p:cTn>
                              </p:par>
                              <p:par>
                                <p:cTn id="47" presetID="1" presetClass="entr" presetSubtype="0"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51"/>
                                        </p:tgtEl>
                                      </p:cBhvr>
                                    </p:animEffect>
                                    <p:animScale>
                                      <p:cBhvr>
                                        <p:cTn id="51" dur="250" autoRev="1" fill="hold"/>
                                        <p:tgtEl>
                                          <p:spTgt spid="51"/>
                                        </p:tgtEl>
                                      </p:cBhvr>
                                      <p:by x="105000" y="105000"/>
                                    </p:animScale>
                                  </p:childTnLst>
                                </p:cTn>
                              </p:par>
                            </p:childTnLst>
                          </p:cTn>
                        </p:par>
                      </p:childTnLst>
                    </p:cTn>
                  </p:par>
                </p:childTnLst>
              </p:cTn>
              <p:nextCondLst>
                <p:cond evt="onClick" delay="0">
                  <p:tgtEl>
                    <p:spTgt spid="51"/>
                  </p:tgtEl>
                </p:cond>
              </p:nextCondLst>
            </p:seq>
            <p:seq concurrent="1" nextAc="seek">
              <p:cTn id="52" restart="whenNotActive" fill="hold" evtFilter="cancelBubble" nodeType="interactiveSeq">
                <p:stCondLst>
                  <p:cond evt="onClick" delay="0">
                    <p:tgtEl>
                      <p:spTgt spid="52"/>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52"/>
                                        </p:tgtEl>
                                        <p:attrNameLst>
                                          <p:attrName>fillcolor</p:attrName>
                                        </p:attrNameLst>
                                      </p:cBhvr>
                                      <p:to>
                                        <a:srgbClr val="D99694"/>
                                      </p:to>
                                    </p:animClr>
                                    <p:set>
                                      <p:cBhvr>
                                        <p:cTn id="57" dur="500" fill="hold"/>
                                        <p:tgtEl>
                                          <p:spTgt spid="52"/>
                                        </p:tgtEl>
                                        <p:attrNameLst>
                                          <p:attrName>fill.type</p:attrName>
                                        </p:attrNameLst>
                                      </p:cBhvr>
                                      <p:to>
                                        <p:strVal val="solid"/>
                                      </p:to>
                                    </p:set>
                                    <p:set>
                                      <p:cBhvr>
                                        <p:cTn id="58" dur="500" fill="hold"/>
                                        <p:tgtEl>
                                          <p:spTgt spid="52"/>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4" fill="hold"/>
                                        <p:tgtEl>
                                          <p:spTgt spid="59"/>
                                        </p:tgtEl>
                                      </p:cBhvr>
                                    </p:cmd>
                                  </p:childTnLst>
                                </p:cTn>
                              </p:par>
                              <p:par>
                                <p:cTn id="61" presetID="1" presetClass="entr" presetSubtype="0" fill="hold" nodeType="withEffect">
                                  <p:stCondLst>
                                    <p:cond delay="0"/>
                                  </p:stCondLst>
                                  <p:childTnLst>
                                    <p:set>
                                      <p:cBhvr>
                                        <p:cTn id="62" dur="1" fill="hold">
                                          <p:stCondLst>
                                            <p:cond delay="9"/>
                                          </p:stCondLst>
                                        </p:cTn>
                                        <p:tgtEl>
                                          <p:spTgt spid="56"/>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52"/>
                                        </p:tgtEl>
                                      </p:cBhvr>
                                    </p:animEffect>
                                    <p:animScale>
                                      <p:cBhvr>
                                        <p:cTn id="65" dur="250" autoRev="1" fill="hold"/>
                                        <p:tgtEl>
                                          <p:spTgt spid="52"/>
                                        </p:tgtEl>
                                      </p:cBhvr>
                                      <p:by x="105000" y="105000"/>
                                    </p:animScale>
                                  </p:childTnLst>
                                </p:cTn>
                              </p:par>
                            </p:childTnLst>
                          </p:cTn>
                        </p:par>
                      </p:childTnLst>
                    </p:cTn>
                  </p:par>
                </p:childTnLst>
              </p:cTn>
              <p:nextCondLst>
                <p:cond evt="onClick" delay="0">
                  <p:tgtEl>
                    <p:spTgt spid="52"/>
                  </p:tgtEl>
                </p:cond>
              </p:nextCondLst>
            </p:seq>
            <p:seq concurrent="1" nextAc="seek">
              <p:cTn id="66" restart="whenNotActive" fill="hold" evtFilter="cancelBubble" nodeType="interactiveSeq">
                <p:stCondLst>
                  <p:cond evt="onClick" delay="0">
                    <p:tgtEl>
                      <p:spTgt spid="53"/>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53"/>
                                        </p:tgtEl>
                                        <p:attrNameLst>
                                          <p:attrName>fillcolor</p:attrName>
                                        </p:attrNameLst>
                                      </p:cBhvr>
                                      <p:to>
                                        <a:srgbClr val="D99694"/>
                                      </p:to>
                                    </p:animClr>
                                    <p:set>
                                      <p:cBhvr>
                                        <p:cTn id="71" dur="500" fill="hold"/>
                                        <p:tgtEl>
                                          <p:spTgt spid="53"/>
                                        </p:tgtEl>
                                        <p:attrNameLst>
                                          <p:attrName>fill.type</p:attrName>
                                        </p:attrNameLst>
                                      </p:cBhvr>
                                      <p:to>
                                        <p:strVal val="solid"/>
                                      </p:to>
                                    </p:set>
                                    <p:set>
                                      <p:cBhvr>
                                        <p:cTn id="72" dur="500" fill="hold"/>
                                        <p:tgtEl>
                                          <p:spTgt spid="53"/>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4" fill="hold"/>
                                        <p:tgtEl>
                                          <p:spTgt spid="59"/>
                                        </p:tgtEl>
                                      </p:cBhvr>
                                    </p:cmd>
                                  </p:childTnLst>
                                </p:cTn>
                              </p:par>
                              <p:par>
                                <p:cTn id="75" presetID="1" presetClass="entr" presetSubtype="0" fill="hold" nodeType="withEffect">
                                  <p:stCondLst>
                                    <p:cond delay="0"/>
                                  </p:stCondLst>
                                  <p:childTnLst>
                                    <p:set>
                                      <p:cBhvr>
                                        <p:cTn id="76" dur="1" fill="hold">
                                          <p:stCondLst>
                                            <p:cond delay="9"/>
                                          </p:stCondLst>
                                        </p:cTn>
                                        <p:tgtEl>
                                          <p:spTgt spid="57"/>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53"/>
                                        </p:tgtEl>
                                      </p:cBhvr>
                                    </p:animEffect>
                                    <p:animScale>
                                      <p:cBhvr>
                                        <p:cTn id="79" dur="250" autoRev="1" fill="hold"/>
                                        <p:tgtEl>
                                          <p:spTgt spid="53"/>
                                        </p:tgtEl>
                                      </p:cBhvr>
                                      <p:by x="105000" y="105000"/>
                                    </p:animScale>
                                  </p:childTnLst>
                                </p:cTn>
                              </p:par>
                            </p:childTnLst>
                          </p:cTn>
                        </p:par>
                      </p:childTnLst>
                    </p:cTn>
                  </p:par>
                </p:childTnLst>
              </p:cTn>
              <p:nextCondLst>
                <p:cond evt="onClick" delay="0">
                  <p:tgtEl>
                    <p:spTgt spid="53"/>
                  </p:tgtEl>
                </p:cond>
              </p:nextCondLst>
            </p:seq>
            <p:audio>
              <p:cMediaNode vol="80000">
                <p:cTn id="80" fill="hold" display="0">
                  <p:stCondLst>
                    <p:cond delay="indefinite"/>
                  </p:stCondLst>
                  <p:endCondLst>
                    <p:cond evt="onStopAudio" delay="0">
                      <p:tgtEl>
                        <p:sldTgt/>
                      </p:tgtEl>
                    </p:cond>
                  </p:endCondLst>
                </p:cTn>
                <p:tgtEl>
                  <p:spTgt spid="54"/>
                </p:tgtEl>
              </p:cMediaNode>
            </p:audio>
            <p:audio>
              <p:cMediaNode vol="80000">
                <p:cTn id="81" fill="hold" display="0">
                  <p:stCondLst>
                    <p:cond delay="indefinite"/>
                  </p:stCondLst>
                  <p:endCondLst>
                    <p:cond evt="onStopAudio" delay="0">
                      <p:tgtEl>
                        <p:sldTgt/>
                      </p:tgtEl>
                    </p:cond>
                  </p:endCondLst>
                </p:cTn>
                <p:tgtEl>
                  <p:spTgt spid="59"/>
                </p:tgtEl>
              </p:cMediaNode>
            </p:audio>
          </p:childTnLst>
        </p:cTn>
      </p:par>
    </p:tnLst>
    <p:bldLst>
      <p:bldP spid="49" grpId="0" animBg="1"/>
      <p:bldP spid="50" grpId="0" animBg="1"/>
      <p:bldP spid="50" grpId="1" animBg="1"/>
      <p:bldP spid="51" grpId="0" animBg="1"/>
      <p:bldP spid="51" grpId="1" animBg="1"/>
      <p:bldP spid="52" grpId="0" animBg="1"/>
      <p:bldP spid="52" grpId="1" animBg="1"/>
      <p:bldP spid="53" grpId="0" animBg="1"/>
      <p:bldP spid="5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50" name="Đáp án đúng">
            <a:extLst>
              <a:ext uri="{FF2B5EF4-FFF2-40B4-BE49-F238E27FC236}">
                <a16:creationId xmlns:a16="http://schemas.microsoft.com/office/drawing/2014/main" xmlns="" id="{8B66CBE4-2DB9-BCF7-D1C4-281B894BFE17}"/>
              </a:ext>
            </a:extLst>
          </p:cNvPr>
          <p:cNvSpPr/>
          <p:nvPr/>
        </p:nvSpPr>
        <p:spPr>
          <a:xfrm>
            <a:off x="4715839" y="2461596"/>
            <a:ext cx="4061562" cy="1062997"/>
          </a:xfrm>
          <a:prstGeom prst="roundRect">
            <a:avLst/>
          </a:prstGeom>
          <a:solidFill>
            <a:schemeClr val="accent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noProof="1">
                <a:solidFill>
                  <a:srgbClr val="000000"/>
                </a:solidFill>
                <a:latin typeface="Arial" panose="020B0604020202020204" pitchFamily="34" charset="0"/>
                <a:cs typeface="Arial" panose="020B0604020202020204" pitchFamily="34" charset="0"/>
              </a:rPr>
              <a:t>C</a:t>
            </a:r>
            <a:r>
              <a:rPr lang="en-US" sz="2200" noProof="1">
                <a:solidFill>
                  <a:srgbClr val="000000"/>
                </a:solidFill>
                <a:latin typeface="Arial" panose="020B0604020202020204" pitchFamily="34" charset="0"/>
                <a:cs typeface="Arial" panose="020B0604020202020204" pitchFamily="34" charset="0"/>
              </a:rPr>
              <a:t>. 5</a:t>
            </a:r>
            <a:endParaRPr lang="vi-VN" sz="2200" noProof="1">
              <a:solidFill>
                <a:srgbClr val="000000"/>
              </a:solidFill>
              <a:latin typeface="Arial" panose="020B0604020202020204" pitchFamily="34" charset="0"/>
              <a:cs typeface="Arial" panose="020B0604020202020204" pitchFamily="34" charset="0"/>
            </a:endParaRPr>
          </a:p>
        </p:txBody>
      </p:sp>
      <p:sp>
        <p:nvSpPr>
          <p:cNvPr id="51" name="Đáp án sai 1">
            <a:extLst>
              <a:ext uri="{FF2B5EF4-FFF2-40B4-BE49-F238E27FC236}">
                <a16:creationId xmlns:a16="http://schemas.microsoft.com/office/drawing/2014/main" xmlns="" id="{3FCD9830-5FD1-BD44-878B-228BD96CE996}"/>
              </a:ext>
            </a:extLst>
          </p:cNvPr>
          <p:cNvSpPr/>
          <p:nvPr/>
        </p:nvSpPr>
        <p:spPr>
          <a:xfrm>
            <a:off x="327707" y="2461595"/>
            <a:ext cx="4061562" cy="1062997"/>
          </a:xfrm>
          <a:prstGeom prst="roundRect">
            <a:avLst/>
          </a:prstGeom>
          <a:solidFill>
            <a:schemeClr val="accent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dirty="0">
                <a:solidFill>
                  <a:srgbClr val="000000"/>
                </a:solidFill>
                <a:latin typeface="Arial" panose="020B0604020202020204" pitchFamily="34" charset="0"/>
                <a:cs typeface="Arial" panose="020B0604020202020204" pitchFamily="34" charset="0"/>
              </a:rPr>
              <a:t>A. </a:t>
            </a:r>
            <a:r>
              <a:rPr lang="en-US" sz="2200" dirty="0">
                <a:solidFill>
                  <a:srgbClr val="000000"/>
                </a:solidFill>
                <a:latin typeface="Arial" panose="020B0604020202020204" pitchFamily="34" charset="0"/>
                <a:cs typeface="Arial" panose="020B0604020202020204" pitchFamily="34" charset="0"/>
              </a:rPr>
              <a:t>3</a:t>
            </a:r>
            <a:endParaRPr lang="vi-VN" sz="2200" noProof="1">
              <a:solidFill>
                <a:srgbClr val="000000"/>
              </a:solidFill>
              <a:latin typeface="Arial" panose="020B0604020202020204" pitchFamily="34" charset="0"/>
              <a:cs typeface="Arial" panose="020B0604020202020204" pitchFamily="34" charset="0"/>
            </a:endParaRPr>
          </a:p>
        </p:txBody>
      </p:sp>
      <p:sp>
        <p:nvSpPr>
          <p:cNvPr id="52" name="Đáp án sai 2">
            <a:extLst>
              <a:ext uri="{FF2B5EF4-FFF2-40B4-BE49-F238E27FC236}">
                <a16:creationId xmlns:a16="http://schemas.microsoft.com/office/drawing/2014/main" xmlns="" id="{6A919885-0285-0403-1E09-FA94D8BC080B}"/>
              </a:ext>
            </a:extLst>
          </p:cNvPr>
          <p:cNvSpPr/>
          <p:nvPr/>
        </p:nvSpPr>
        <p:spPr>
          <a:xfrm>
            <a:off x="4715839" y="3674952"/>
            <a:ext cx="4061562" cy="1062997"/>
          </a:xfrm>
          <a:prstGeom prst="roundRect">
            <a:avLst/>
          </a:prstGeom>
          <a:solidFill>
            <a:schemeClr val="accent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noProof="1">
                <a:solidFill>
                  <a:srgbClr val="000000"/>
                </a:solidFill>
                <a:latin typeface="Arial" panose="020B0604020202020204" pitchFamily="34" charset="0"/>
                <a:cs typeface="Arial" panose="020B0604020202020204" pitchFamily="34" charset="0"/>
              </a:rPr>
              <a:t>D</a:t>
            </a:r>
            <a:r>
              <a:rPr lang="en-US" sz="2200" noProof="1">
                <a:solidFill>
                  <a:srgbClr val="000000"/>
                </a:solidFill>
                <a:latin typeface="Arial" panose="020B0604020202020204" pitchFamily="34" charset="0"/>
                <a:cs typeface="Arial" panose="020B0604020202020204" pitchFamily="34" charset="0"/>
              </a:rPr>
              <a:t>. </a:t>
            </a:r>
            <a:r>
              <a:rPr lang="en-US" sz="2200" dirty="0">
                <a:solidFill>
                  <a:srgbClr val="000000"/>
                </a:solidFill>
                <a:latin typeface="Arial" panose="020B0604020202020204" pitchFamily="34" charset="0"/>
                <a:cs typeface="Arial" panose="020B0604020202020204" pitchFamily="34" charset="0"/>
              </a:rPr>
              <a:t> 6</a:t>
            </a:r>
            <a:endParaRPr lang="vi-VN" sz="2200" noProof="1">
              <a:solidFill>
                <a:srgbClr val="000000"/>
              </a:solidFill>
              <a:latin typeface="Arial" panose="020B0604020202020204" pitchFamily="34" charset="0"/>
              <a:cs typeface="Arial" panose="020B0604020202020204" pitchFamily="34" charset="0"/>
            </a:endParaRPr>
          </a:p>
        </p:txBody>
      </p:sp>
      <p:sp>
        <p:nvSpPr>
          <p:cNvPr id="53" name="Đáp án sai 3">
            <a:extLst>
              <a:ext uri="{FF2B5EF4-FFF2-40B4-BE49-F238E27FC236}">
                <a16:creationId xmlns:a16="http://schemas.microsoft.com/office/drawing/2014/main" xmlns="" id="{2E7D83A4-3758-8699-4DD0-010A80780539}"/>
              </a:ext>
            </a:extLst>
          </p:cNvPr>
          <p:cNvSpPr/>
          <p:nvPr/>
        </p:nvSpPr>
        <p:spPr>
          <a:xfrm>
            <a:off x="327708" y="3671841"/>
            <a:ext cx="4061562" cy="1062997"/>
          </a:xfrm>
          <a:prstGeom prst="roundRect">
            <a:avLst/>
          </a:prstGeom>
          <a:solidFill>
            <a:schemeClr val="accent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noProof="1">
                <a:solidFill>
                  <a:srgbClr val="000000"/>
                </a:solidFill>
                <a:latin typeface="Arial" panose="020B0604020202020204" pitchFamily="34" charset="0"/>
                <a:cs typeface="Arial" panose="020B0604020202020204" pitchFamily="34" charset="0"/>
              </a:rPr>
              <a:t>B. 4</a:t>
            </a:r>
            <a:endParaRPr lang="vi-VN" sz="2200" noProof="1">
              <a:solidFill>
                <a:srgbClr val="000000"/>
              </a:solidFill>
              <a:latin typeface="Arial" panose="020B0604020202020204" pitchFamily="34" charset="0"/>
              <a:cs typeface="Arial" panose="020B0604020202020204" pitchFamily="34" charset="0"/>
            </a:endParaRPr>
          </a:p>
        </p:txBody>
      </p:sp>
      <p:pic>
        <p:nvPicPr>
          <p:cNvPr id="54"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19637" y="-790838"/>
            <a:ext cx="389513" cy="389513"/>
          </a:xfrm>
          <a:prstGeom prst="rect">
            <a:avLst/>
          </a:prstGeom>
          <a:solidFill>
            <a:schemeClr val="accent3"/>
          </a:solidFill>
          <a:ln>
            <a:solidFill>
              <a:srgbClr val="000000"/>
            </a:solidFill>
          </a:ln>
        </p:spPr>
      </p:pic>
      <p:pic>
        <p:nvPicPr>
          <p:cNvPr id="55" name="Picture 5">
            <a:extLst>
              <a:ext uri="{FF2B5EF4-FFF2-40B4-BE49-F238E27FC236}">
                <a16:creationId xmlns:a16="http://schemas.microsoft.com/office/drawing/2014/main" xmlns=""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918021" y="2702588"/>
            <a:ext cx="681776" cy="593420"/>
          </a:xfrm>
          <a:prstGeom prst="rect">
            <a:avLst/>
          </a:prstGeom>
        </p:spPr>
      </p:pic>
      <p:pic>
        <p:nvPicPr>
          <p:cNvPr id="56" name="Picture 55">
            <a:extLst>
              <a:ext uri="{FF2B5EF4-FFF2-40B4-BE49-F238E27FC236}">
                <a16:creationId xmlns:a16="http://schemas.microsoft.com/office/drawing/2014/main" xmlns=""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920358" y="3900680"/>
            <a:ext cx="679439" cy="605318"/>
          </a:xfrm>
          <a:prstGeom prst="rect">
            <a:avLst/>
          </a:prstGeom>
        </p:spPr>
      </p:pic>
      <p:pic>
        <p:nvPicPr>
          <p:cNvPr id="57"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709830" y="3958168"/>
            <a:ext cx="679439" cy="605318"/>
          </a:xfrm>
          <a:prstGeom prst="rect">
            <a:avLst/>
          </a:prstGeom>
        </p:spPr>
      </p:pic>
      <p:pic>
        <p:nvPicPr>
          <p:cNvPr id="58"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532227" y="2737369"/>
            <a:ext cx="679439" cy="605318"/>
          </a:xfrm>
          <a:prstGeom prst="rect">
            <a:avLst/>
          </a:prstGeom>
        </p:spPr>
      </p:pic>
      <p:pic>
        <p:nvPicPr>
          <p:cNvPr id="59"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6346500" y="-790838"/>
            <a:ext cx="389513" cy="389513"/>
          </a:xfrm>
          <a:prstGeom prst="rect">
            <a:avLst/>
          </a:prstGeom>
          <a:solidFill>
            <a:schemeClr val="accent3"/>
          </a:solidFill>
          <a:ln>
            <a:solidFill>
              <a:srgbClr val="000000"/>
            </a:solidFill>
          </a:ln>
        </p:spPr>
      </p:pic>
      <p:sp>
        <p:nvSpPr>
          <p:cNvPr id="49" name="Câu hỏi">
            <a:extLst>
              <a:ext uri="{FF2B5EF4-FFF2-40B4-BE49-F238E27FC236}">
                <a16:creationId xmlns:a16="http://schemas.microsoft.com/office/drawing/2014/main" xmlns="" id="{4ADFFF1A-F500-CC57-185E-00F4826D0836}"/>
              </a:ext>
            </a:extLst>
          </p:cNvPr>
          <p:cNvSpPr/>
          <p:nvPr/>
        </p:nvSpPr>
        <p:spPr>
          <a:xfrm>
            <a:off x="327708" y="582938"/>
            <a:ext cx="8449693" cy="1692297"/>
          </a:xfrm>
          <a:prstGeom prst="roundRect">
            <a:avLst/>
          </a:prstGeom>
          <a:solidFill>
            <a:schemeClr val="accent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noProof="1">
                <a:solidFill>
                  <a:srgbClr val="000000"/>
                </a:solidFill>
                <a:latin typeface="Arial" panose="020B0604020202020204" pitchFamily="34" charset="0"/>
                <a:cs typeface="Arial" panose="020B0604020202020204" pitchFamily="34" charset="0"/>
              </a:rPr>
              <a:t>Câu </a:t>
            </a:r>
            <a:r>
              <a:rPr lang="en-US" sz="2200" b="1" noProof="1">
                <a:solidFill>
                  <a:srgbClr val="000000"/>
                </a:solidFill>
                <a:latin typeface="Arial" panose="020B0604020202020204" pitchFamily="34" charset="0"/>
                <a:cs typeface="Arial" panose="020B0604020202020204" pitchFamily="34" charset="0"/>
              </a:rPr>
              <a:t>2: </a:t>
            </a:r>
            <a:r>
              <a:rPr lang="fr-FR" sz="2200" dirty="0">
                <a:solidFill>
                  <a:srgbClr val="000000"/>
                </a:solidFill>
                <a:latin typeface="Arial" panose="020B0604020202020204" pitchFamily="34" charset="0"/>
                <a:cs typeface="Arial" panose="020B0604020202020204" pitchFamily="34" charset="0"/>
              </a:rPr>
              <a:t>Cho </a:t>
            </a:r>
            <a:r>
              <a:rPr lang="fr-FR" sz="2200" dirty="0" err="1">
                <a:solidFill>
                  <a:srgbClr val="000000"/>
                </a:solidFill>
                <a:latin typeface="Arial" panose="020B0604020202020204" pitchFamily="34" charset="0"/>
                <a:cs typeface="Arial" panose="020B0604020202020204" pitchFamily="34" charset="0"/>
              </a:rPr>
              <a:t>dãy</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số</a:t>
            </a:r>
            <a:r>
              <a:rPr lang="fr-FR" sz="2200" dirty="0">
                <a:solidFill>
                  <a:srgbClr val="000000"/>
                </a:solidFill>
                <a:latin typeface="Arial" panose="020B0604020202020204" pitchFamily="34" charset="0"/>
                <a:cs typeface="Arial" panose="020B0604020202020204" pitchFamily="34" charset="0"/>
              </a:rPr>
              <a:t>: 14, 7, 8, 9, 12, 6. </a:t>
            </a:r>
            <a:r>
              <a:rPr lang="fr-FR" sz="2200" dirty="0" err="1">
                <a:solidFill>
                  <a:srgbClr val="000000"/>
                </a:solidFill>
                <a:latin typeface="Arial" panose="020B0604020202020204" pitchFamily="34" charset="0"/>
                <a:cs typeface="Arial" panose="020B0604020202020204" pitchFamily="34" charset="0"/>
              </a:rPr>
              <a:t>Sử</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dụng</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thuật</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toán</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sắp</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xếp</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nổi</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bọt</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để</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sắp</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xếp</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dãy</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trên</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tăng</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dần</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thì</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sau</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bao</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nhiêu</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lượt</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đổi</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chỗ</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thì</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thuật</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toán</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kết</a:t>
            </a:r>
            <a:r>
              <a:rPr lang="fr-FR" sz="2200" dirty="0">
                <a:solidFill>
                  <a:srgbClr val="000000"/>
                </a:solidFill>
                <a:latin typeface="Arial" panose="020B0604020202020204" pitchFamily="34" charset="0"/>
                <a:cs typeface="Arial" panose="020B0604020202020204" pitchFamily="34" charset="0"/>
              </a:rPr>
              <a:t> </a:t>
            </a:r>
            <a:r>
              <a:rPr lang="fr-FR" sz="2200" dirty="0" err="1">
                <a:solidFill>
                  <a:srgbClr val="000000"/>
                </a:solidFill>
                <a:latin typeface="Arial" panose="020B0604020202020204" pitchFamily="34" charset="0"/>
                <a:cs typeface="Arial" panose="020B0604020202020204" pitchFamily="34" charset="0"/>
              </a:rPr>
              <a:t>thúc</a:t>
            </a:r>
            <a:r>
              <a:rPr lang="fr-FR" sz="2200" dirty="0">
                <a:solidFill>
                  <a:srgbClr val="000000"/>
                </a:solidFill>
                <a:latin typeface="Arial" panose="020B0604020202020204" pitchFamily="34" charset="0"/>
                <a:cs typeface="Arial" panose="020B0604020202020204" pitchFamily="34" charset="0"/>
              </a:rPr>
              <a:t>?</a:t>
            </a:r>
            <a:endParaRPr lang="en-US" sz="2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807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0"/>
                                        </p:tgtEl>
                                        <p:attrNameLst>
                                          <p:attrName>fillcolor</p:attrName>
                                        </p:attrNameLst>
                                      </p:cBhvr>
                                      <p:to>
                                        <a:srgbClr val="92D050"/>
                                      </p:to>
                                    </p:animClr>
                                    <p:set>
                                      <p:cBhvr>
                                        <p:cTn id="29" dur="500" fill="hold"/>
                                        <p:tgtEl>
                                          <p:spTgt spid="50"/>
                                        </p:tgtEl>
                                        <p:attrNameLst>
                                          <p:attrName>fill.type</p:attrName>
                                        </p:attrNameLst>
                                      </p:cBhvr>
                                      <p:to>
                                        <p:strVal val="solid"/>
                                      </p:to>
                                    </p:set>
                                    <p:set>
                                      <p:cBhvr>
                                        <p:cTn id="30" dur="500" fill="hold"/>
                                        <p:tgtEl>
                                          <p:spTgt spid="50"/>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8" fill="hold"/>
                                        <p:tgtEl>
                                          <p:spTgt spid="54"/>
                                        </p:tgtEl>
                                      </p:cBhvr>
                                    </p:cmd>
                                  </p:childTnLst>
                                </p:cTn>
                              </p:par>
                              <p:par>
                                <p:cTn id="33" presetID="1" presetClass="entr" presetSubtype="0" fill="hold" nodeType="withEffect">
                                  <p:stCondLst>
                                    <p:cond delay="0"/>
                                  </p:stCondLst>
                                  <p:childTnLst>
                                    <p:set>
                                      <p:cBhvr>
                                        <p:cTn id="34" dur="1" fill="hold">
                                          <p:stCondLst>
                                            <p:cond delay="9"/>
                                          </p:stCondLst>
                                        </p:cTn>
                                        <p:tgtEl>
                                          <p:spTgt spid="55"/>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50"/>
                                        </p:tgtEl>
                                      </p:cBhvr>
                                    </p:animEffect>
                                    <p:animScale>
                                      <p:cBhvr>
                                        <p:cTn id="37" dur="250" autoRev="1" fill="hold"/>
                                        <p:tgtEl>
                                          <p:spTgt spid="50"/>
                                        </p:tgtEl>
                                      </p:cBhvr>
                                      <p:by x="105000" y="105000"/>
                                    </p:animScale>
                                  </p:childTnLst>
                                </p:cTn>
                              </p:par>
                            </p:childTnLst>
                          </p:cTn>
                        </p:par>
                      </p:childTnLst>
                    </p:cTn>
                  </p:par>
                </p:childTnLst>
              </p:cTn>
              <p:nextCondLst>
                <p:cond evt="onClick" delay="0">
                  <p:tgtEl>
                    <p:spTgt spid="50"/>
                  </p:tgtEl>
                </p:cond>
              </p:nextCondLst>
            </p:seq>
            <p:seq concurrent="1" nextAc="seek">
              <p:cTn id="38" restart="whenNotActive" fill="hold" evtFilter="cancelBubble" nodeType="interactiveSeq">
                <p:stCondLst>
                  <p:cond evt="onClick" delay="0">
                    <p:tgtEl>
                      <p:spTgt spid="51"/>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1"/>
                                        </p:tgtEl>
                                        <p:attrNameLst>
                                          <p:attrName>fillcolor</p:attrName>
                                        </p:attrNameLst>
                                      </p:cBhvr>
                                      <p:to>
                                        <a:srgbClr val="D99694"/>
                                      </p:to>
                                    </p:animClr>
                                    <p:set>
                                      <p:cBhvr>
                                        <p:cTn id="43" dur="500" fill="hold"/>
                                        <p:tgtEl>
                                          <p:spTgt spid="51"/>
                                        </p:tgtEl>
                                        <p:attrNameLst>
                                          <p:attrName>fill.type</p:attrName>
                                        </p:attrNameLst>
                                      </p:cBhvr>
                                      <p:to>
                                        <p:strVal val="solid"/>
                                      </p:to>
                                    </p:set>
                                    <p:set>
                                      <p:cBhvr>
                                        <p:cTn id="44" dur="500" fill="hold"/>
                                        <p:tgtEl>
                                          <p:spTgt spid="51"/>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4" fill="hold"/>
                                        <p:tgtEl>
                                          <p:spTgt spid="59"/>
                                        </p:tgtEl>
                                      </p:cBhvr>
                                    </p:cmd>
                                  </p:childTnLst>
                                </p:cTn>
                              </p:par>
                              <p:par>
                                <p:cTn id="47" presetID="1" presetClass="entr" presetSubtype="0"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51"/>
                                        </p:tgtEl>
                                      </p:cBhvr>
                                    </p:animEffect>
                                    <p:animScale>
                                      <p:cBhvr>
                                        <p:cTn id="51" dur="250" autoRev="1" fill="hold"/>
                                        <p:tgtEl>
                                          <p:spTgt spid="51"/>
                                        </p:tgtEl>
                                      </p:cBhvr>
                                      <p:by x="105000" y="105000"/>
                                    </p:animScale>
                                  </p:childTnLst>
                                </p:cTn>
                              </p:par>
                            </p:childTnLst>
                          </p:cTn>
                        </p:par>
                      </p:childTnLst>
                    </p:cTn>
                  </p:par>
                </p:childTnLst>
              </p:cTn>
              <p:nextCondLst>
                <p:cond evt="onClick" delay="0">
                  <p:tgtEl>
                    <p:spTgt spid="51"/>
                  </p:tgtEl>
                </p:cond>
              </p:nextCondLst>
            </p:seq>
            <p:seq concurrent="1" nextAc="seek">
              <p:cTn id="52" restart="whenNotActive" fill="hold" evtFilter="cancelBubble" nodeType="interactiveSeq">
                <p:stCondLst>
                  <p:cond evt="onClick" delay="0">
                    <p:tgtEl>
                      <p:spTgt spid="52"/>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52"/>
                                        </p:tgtEl>
                                        <p:attrNameLst>
                                          <p:attrName>fillcolor</p:attrName>
                                        </p:attrNameLst>
                                      </p:cBhvr>
                                      <p:to>
                                        <a:srgbClr val="D99694"/>
                                      </p:to>
                                    </p:animClr>
                                    <p:set>
                                      <p:cBhvr>
                                        <p:cTn id="57" dur="500" fill="hold"/>
                                        <p:tgtEl>
                                          <p:spTgt spid="52"/>
                                        </p:tgtEl>
                                        <p:attrNameLst>
                                          <p:attrName>fill.type</p:attrName>
                                        </p:attrNameLst>
                                      </p:cBhvr>
                                      <p:to>
                                        <p:strVal val="solid"/>
                                      </p:to>
                                    </p:set>
                                    <p:set>
                                      <p:cBhvr>
                                        <p:cTn id="58" dur="500" fill="hold"/>
                                        <p:tgtEl>
                                          <p:spTgt spid="52"/>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4" fill="hold"/>
                                        <p:tgtEl>
                                          <p:spTgt spid="59"/>
                                        </p:tgtEl>
                                      </p:cBhvr>
                                    </p:cmd>
                                  </p:childTnLst>
                                </p:cTn>
                              </p:par>
                              <p:par>
                                <p:cTn id="61" presetID="1" presetClass="entr" presetSubtype="0" fill="hold" nodeType="withEffect">
                                  <p:stCondLst>
                                    <p:cond delay="0"/>
                                  </p:stCondLst>
                                  <p:childTnLst>
                                    <p:set>
                                      <p:cBhvr>
                                        <p:cTn id="62" dur="1" fill="hold">
                                          <p:stCondLst>
                                            <p:cond delay="9"/>
                                          </p:stCondLst>
                                        </p:cTn>
                                        <p:tgtEl>
                                          <p:spTgt spid="56"/>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52"/>
                                        </p:tgtEl>
                                      </p:cBhvr>
                                    </p:animEffect>
                                    <p:animScale>
                                      <p:cBhvr>
                                        <p:cTn id="65" dur="250" autoRev="1" fill="hold"/>
                                        <p:tgtEl>
                                          <p:spTgt spid="52"/>
                                        </p:tgtEl>
                                      </p:cBhvr>
                                      <p:by x="105000" y="105000"/>
                                    </p:animScale>
                                  </p:childTnLst>
                                </p:cTn>
                              </p:par>
                            </p:childTnLst>
                          </p:cTn>
                        </p:par>
                      </p:childTnLst>
                    </p:cTn>
                  </p:par>
                </p:childTnLst>
              </p:cTn>
              <p:nextCondLst>
                <p:cond evt="onClick" delay="0">
                  <p:tgtEl>
                    <p:spTgt spid="52"/>
                  </p:tgtEl>
                </p:cond>
              </p:nextCondLst>
            </p:seq>
            <p:seq concurrent="1" nextAc="seek">
              <p:cTn id="66" restart="whenNotActive" fill="hold" evtFilter="cancelBubble" nodeType="interactiveSeq">
                <p:stCondLst>
                  <p:cond evt="onClick" delay="0">
                    <p:tgtEl>
                      <p:spTgt spid="53"/>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53"/>
                                        </p:tgtEl>
                                        <p:attrNameLst>
                                          <p:attrName>fillcolor</p:attrName>
                                        </p:attrNameLst>
                                      </p:cBhvr>
                                      <p:to>
                                        <a:srgbClr val="D99694"/>
                                      </p:to>
                                    </p:animClr>
                                    <p:set>
                                      <p:cBhvr>
                                        <p:cTn id="71" dur="500" fill="hold"/>
                                        <p:tgtEl>
                                          <p:spTgt spid="53"/>
                                        </p:tgtEl>
                                        <p:attrNameLst>
                                          <p:attrName>fill.type</p:attrName>
                                        </p:attrNameLst>
                                      </p:cBhvr>
                                      <p:to>
                                        <p:strVal val="solid"/>
                                      </p:to>
                                    </p:set>
                                    <p:set>
                                      <p:cBhvr>
                                        <p:cTn id="72" dur="500" fill="hold"/>
                                        <p:tgtEl>
                                          <p:spTgt spid="53"/>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4" fill="hold"/>
                                        <p:tgtEl>
                                          <p:spTgt spid="59"/>
                                        </p:tgtEl>
                                      </p:cBhvr>
                                    </p:cmd>
                                  </p:childTnLst>
                                </p:cTn>
                              </p:par>
                              <p:par>
                                <p:cTn id="75" presetID="1" presetClass="entr" presetSubtype="0" fill="hold" nodeType="withEffect">
                                  <p:stCondLst>
                                    <p:cond delay="0"/>
                                  </p:stCondLst>
                                  <p:childTnLst>
                                    <p:set>
                                      <p:cBhvr>
                                        <p:cTn id="76" dur="1" fill="hold">
                                          <p:stCondLst>
                                            <p:cond delay="9"/>
                                          </p:stCondLst>
                                        </p:cTn>
                                        <p:tgtEl>
                                          <p:spTgt spid="57"/>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53"/>
                                        </p:tgtEl>
                                      </p:cBhvr>
                                    </p:animEffect>
                                    <p:animScale>
                                      <p:cBhvr>
                                        <p:cTn id="79" dur="250" autoRev="1" fill="hold"/>
                                        <p:tgtEl>
                                          <p:spTgt spid="53"/>
                                        </p:tgtEl>
                                      </p:cBhvr>
                                      <p:by x="105000" y="105000"/>
                                    </p:animScale>
                                  </p:childTnLst>
                                </p:cTn>
                              </p:par>
                            </p:childTnLst>
                          </p:cTn>
                        </p:par>
                      </p:childTnLst>
                    </p:cTn>
                  </p:par>
                </p:childTnLst>
              </p:cTn>
              <p:nextCondLst>
                <p:cond evt="onClick" delay="0">
                  <p:tgtEl>
                    <p:spTgt spid="53"/>
                  </p:tgtEl>
                </p:cond>
              </p:nextCondLst>
            </p:seq>
            <p:audio>
              <p:cMediaNode vol="80000">
                <p:cTn id="80" fill="hold" display="0">
                  <p:stCondLst>
                    <p:cond delay="indefinite"/>
                  </p:stCondLst>
                  <p:endCondLst>
                    <p:cond evt="onStopAudio" delay="0">
                      <p:tgtEl>
                        <p:sldTgt/>
                      </p:tgtEl>
                    </p:cond>
                  </p:endCondLst>
                </p:cTn>
                <p:tgtEl>
                  <p:spTgt spid="54"/>
                </p:tgtEl>
              </p:cMediaNode>
            </p:audio>
            <p:audio>
              <p:cMediaNode vol="80000">
                <p:cTn id="81" fill="hold" display="0">
                  <p:stCondLst>
                    <p:cond delay="indefinite"/>
                  </p:stCondLst>
                  <p:endCondLst>
                    <p:cond evt="onStopAudio" delay="0">
                      <p:tgtEl>
                        <p:sldTgt/>
                      </p:tgtEl>
                    </p:cond>
                  </p:endCondLst>
                </p:cTn>
                <p:tgtEl>
                  <p:spTgt spid="59"/>
                </p:tgtEl>
              </p:cMediaNode>
            </p:audio>
          </p:childTnLst>
        </p:cTn>
      </p:par>
    </p:tnLst>
    <p:bldLst>
      <p:bldP spid="50" grpId="0" animBg="1"/>
      <p:bldP spid="50" grpId="1" animBg="1"/>
      <p:bldP spid="51" grpId="0" animBg="1"/>
      <p:bldP spid="51" grpId="1" animBg="1"/>
      <p:bldP spid="52" grpId="0" animBg="1"/>
      <p:bldP spid="52" grpId="1" animBg="1"/>
      <p:bldP spid="53" grpId="0" animBg="1"/>
      <p:bldP spid="53" grpId="1"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50" name="Đáp án đúng">
            <a:extLst>
              <a:ext uri="{FF2B5EF4-FFF2-40B4-BE49-F238E27FC236}">
                <a16:creationId xmlns:a16="http://schemas.microsoft.com/office/drawing/2014/main" xmlns="" id="{8B66CBE4-2DB9-BCF7-D1C4-281B894BFE17}"/>
              </a:ext>
            </a:extLst>
          </p:cNvPr>
          <p:cNvSpPr/>
          <p:nvPr/>
        </p:nvSpPr>
        <p:spPr>
          <a:xfrm>
            <a:off x="4715838" y="3674222"/>
            <a:ext cx="4061562" cy="1062997"/>
          </a:xfrm>
          <a:prstGeom prst="roundRect">
            <a:avLst/>
          </a:prstGeom>
          <a:solidFill>
            <a:schemeClr val="accent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noProof="1">
                <a:solidFill>
                  <a:srgbClr val="000000"/>
                </a:solidFill>
                <a:latin typeface="Arial" panose="020B0604020202020204" pitchFamily="34" charset="0"/>
                <a:cs typeface="Arial" panose="020B0604020202020204" pitchFamily="34" charset="0"/>
              </a:rPr>
              <a:t>D. 19, 15, 14, 10 , 13, 17</a:t>
            </a:r>
            <a:endParaRPr lang="vi-VN" sz="2200" noProof="1">
              <a:solidFill>
                <a:srgbClr val="000000"/>
              </a:solidFill>
              <a:latin typeface="Arial" panose="020B0604020202020204" pitchFamily="34" charset="0"/>
              <a:cs typeface="Arial" panose="020B0604020202020204" pitchFamily="34" charset="0"/>
            </a:endParaRPr>
          </a:p>
        </p:txBody>
      </p:sp>
      <p:sp>
        <p:nvSpPr>
          <p:cNvPr id="51" name="Đáp án sai 1">
            <a:extLst>
              <a:ext uri="{FF2B5EF4-FFF2-40B4-BE49-F238E27FC236}">
                <a16:creationId xmlns:a16="http://schemas.microsoft.com/office/drawing/2014/main" xmlns="" id="{3FCD9830-5FD1-BD44-878B-228BD96CE996}"/>
              </a:ext>
            </a:extLst>
          </p:cNvPr>
          <p:cNvSpPr/>
          <p:nvPr/>
        </p:nvSpPr>
        <p:spPr>
          <a:xfrm>
            <a:off x="327708" y="2461596"/>
            <a:ext cx="4061562" cy="1062997"/>
          </a:xfrm>
          <a:prstGeom prst="roundRect">
            <a:avLst/>
          </a:prstGeom>
          <a:solidFill>
            <a:schemeClr val="accent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dirty="0">
                <a:solidFill>
                  <a:srgbClr val="000000"/>
                </a:solidFill>
              </a:rPr>
              <a:t>A. </a:t>
            </a:r>
            <a:r>
              <a:rPr lang="en-US" sz="2200" dirty="0">
                <a:solidFill>
                  <a:srgbClr val="000000"/>
                </a:solidFill>
              </a:rPr>
              <a:t>13, 15, 14, 10, 17, 19</a:t>
            </a:r>
            <a:endParaRPr lang="vi-VN" sz="2200" noProof="1">
              <a:solidFill>
                <a:srgbClr val="000000"/>
              </a:solidFill>
              <a:latin typeface="Arial" panose="020B0604020202020204" pitchFamily="34" charset="0"/>
              <a:cs typeface="Arial" panose="020B0604020202020204" pitchFamily="34" charset="0"/>
            </a:endParaRPr>
          </a:p>
        </p:txBody>
      </p:sp>
      <p:sp>
        <p:nvSpPr>
          <p:cNvPr id="52" name="Đáp án sai 2">
            <a:extLst>
              <a:ext uri="{FF2B5EF4-FFF2-40B4-BE49-F238E27FC236}">
                <a16:creationId xmlns:a16="http://schemas.microsoft.com/office/drawing/2014/main" xmlns="" id="{6A919885-0285-0403-1E09-FA94D8BC080B}"/>
              </a:ext>
            </a:extLst>
          </p:cNvPr>
          <p:cNvSpPr/>
          <p:nvPr/>
        </p:nvSpPr>
        <p:spPr>
          <a:xfrm>
            <a:off x="4715839" y="2461596"/>
            <a:ext cx="4061562" cy="1062997"/>
          </a:xfrm>
          <a:prstGeom prst="roundRect">
            <a:avLst/>
          </a:prstGeom>
          <a:solidFill>
            <a:schemeClr val="accent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noProof="1">
                <a:solidFill>
                  <a:srgbClr val="000000"/>
                </a:solidFill>
                <a:latin typeface="Arial" panose="020B0604020202020204" pitchFamily="34" charset="0"/>
                <a:cs typeface="Arial" panose="020B0604020202020204" pitchFamily="34" charset="0"/>
              </a:rPr>
              <a:t>C. 19, 17, 15, 14, 13, 10</a:t>
            </a:r>
            <a:endParaRPr lang="vi-VN" sz="2200" noProof="1">
              <a:solidFill>
                <a:srgbClr val="000000"/>
              </a:solidFill>
              <a:latin typeface="Arial" panose="020B0604020202020204" pitchFamily="34" charset="0"/>
              <a:cs typeface="Arial" panose="020B0604020202020204" pitchFamily="34" charset="0"/>
            </a:endParaRPr>
          </a:p>
        </p:txBody>
      </p:sp>
      <p:sp>
        <p:nvSpPr>
          <p:cNvPr id="53" name="Đáp án sai 3">
            <a:extLst>
              <a:ext uri="{FF2B5EF4-FFF2-40B4-BE49-F238E27FC236}">
                <a16:creationId xmlns:a16="http://schemas.microsoft.com/office/drawing/2014/main" xmlns="" id="{2E7D83A4-3758-8699-4DD0-010A80780539}"/>
              </a:ext>
            </a:extLst>
          </p:cNvPr>
          <p:cNvSpPr/>
          <p:nvPr/>
        </p:nvSpPr>
        <p:spPr>
          <a:xfrm>
            <a:off x="327708" y="3671841"/>
            <a:ext cx="4061562" cy="1062997"/>
          </a:xfrm>
          <a:prstGeom prst="roundRect">
            <a:avLst/>
          </a:prstGeom>
          <a:solidFill>
            <a:schemeClr val="accent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noProof="1">
                <a:solidFill>
                  <a:srgbClr val="000000"/>
                </a:solidFill>
                <a:latin typeface="Arial" panose="020B0604020202020204" pitchFamily="34" charset="0"/>
                <a:cs typeface="Arial" panose="020B0604020202020204" pitchFamily="34" charset="0"/>
              </a:rPr>
              <a:t>B. 19, 10, 15, 14, 17, 13</a:t>
            </a:r>
            <a:endParaRPr lang="vi-VN" sz="2200" noProof="1">
              <a:solidFill>
                <a:srgbClr val="000000"/>
              </a:solidFill>
              <a:latin typeface="Arial" panose="020B0604020202020204" pitchFamily="34" charset="0"/>
              <a:cs typeface="Arial" panose="020B0604020202020204" pitchFamily="34" charset="0"/>
            </a:endParaRPr>
          </a:p>
        </p:txBody>
      </p:sp>
      <p:pic>
        <p:nvPicPr>
          <p:cNvPr id="54"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19637" y="-790838"/>
            <a:ext cx="389513" cy="389513"/>
          </a:xfrm>
          <a:prstGeom prst="rect">
            <a:avLst/>
          </a:prstGeom>
          <a:solidFill>
            <a:schemeClr val="accent3"/>
          </a:solidFill>
          <a:ln>
            <a:solidFill>
              <a:srgbClr val="000000"/>
            </a:solidFill>
          </a:ln>
        </p:spPr>
      </p:pic>
      <p:pic>
        <p:nvPicPr>
          <p:cNvPr id="55" name="Picture 5">
            <a:extLst>
              <a:ext uri="{FF2B5EF4-FFF2-40B4-BE49-F238E27FC236}">
                <a16:creationId xmlns:a16="http://schemas.microsoft.com/office/drawing/2014/main" xmlns=""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918021" y="3957438"/>
            <a:ext cx="681776" cy="593420"/>
          </a:xfrm>
          <a:prstGeom prst="rect">
            <a:avLst/>
          </a:prstGeom>
        </p:spPr>
      </p:pic>
      <p:pic>
        <p:nvPicPr>
          <p:cNvPr id="56" name="Picture 55">
            <a:extLst>
              <a:ext uri="{FF2B5EF4-FFF2-40B4-BE49-F238E27FC236}">
                <a16:creationId xmlns:a16="http://schemas.microsoft.com/office/drawing/2014/main" xmlns=""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097960" y="2732914"/>
            <a:ext cx="679439" cy="605318"/>
          </a:xfrm>
          <a:prstGeom prst="rect">
            <a:avLst/>
          </a:prstGeom>
        </p:spPr>
      </p:pic>
      <p:pic>
        <p:nvPicPr>
          <p:cNvPr id="57"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709830" y="3958168"/>
            <a:ext cx="679439" cy="605318"/>
          </a:xfrm>
          <a:prstGeom prst="rect">
            <a:avLst/>
          </a:prstGeom>
        </p:spPr>
      </p:pic>
      <p:pic>
        <p:nvPicPr>
          <p:cNvPr id="58"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532227" y="2737369"/>
            <a:ext cx="679439" cy="605318"/>
          </a:xfrm>
          <a:prstGeom prst="rect">
            <a:avLst/>
          </a:prstGeom>
        </p:spPr>
      </p:pic>
      <p:pic>
        <p:nvPicPr>
          <p:cNvPr id="59"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6346500" y="-790838"/>
            <a:ext cx="389513" cy="389513"/>
          </a:xfrm>
          <a:prstGeom prst="rect">
            <a:avLst/>
          </a:prstGeom>
          <a:solidFill>
            <a:schemeClr val="accent3"/>
          </a:solidFill>
          <a:ln>
            <a:solidFill>
              <a:srgbClr val="000000"/>
            </a:solidFill>
          </a:ln>
        </p:spPr>
      </p:pic>
      <p:sp>
        <p:nvSpPr>
          <p:cNvPr id="49" name="Câu hỏi">
            <a:extLst>
              <a:ext uri="{FF2B5EF4-FFF2-40B4-BE49-F238E27FC236}">
                <a16:creationId xmlns:a16="http://schemas.microsoft.com/office/drawing/2014/main" xmlns="" id="{4ADFFF1A-F500-CC57-185E-00F4826D0836}"/>
              </a:ext>
            </a:extLst>
          </p:cNvPr>
          <p:cNvSpPr/>
          <p:nvPr/>
        </p:nvSpPr>
        <p:spPr>
          <a:xfrm>
            <a:off x="327708" y="582938"/>
            <a:ext cx="8449693" cy="1692297"/>
          </a:xfrm>
          <a:prstGeom prst="roundRect">
            <a:avLst/>
          </a:prstGeom>
          <a:solidFill>
            <a:schemeClr val="accent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noProof="1">
                <a:solidFill>
                  <a:srgbClr val="000000"/>
                </a:solidFill>
                <a:cs typeface="Arial" panose="020B0604020202020204" pitchFamily="34" charset="0"/>
              </a:rPr>
              <a:t>Câu 3</a:t>
            </a:r>
            <a:r>
              <a:rPr lang="en-US" sz="2200" b="1" noProof="1">
                <a:solidFill>
                  <a:srgbClr val="000000"/>
                </a:solidFill>
                <a:cs typeface="Arial" panose="020B0604020202020204" pitchFamily="34" charset="0"/>
              </a:rPr>
              <a:t>: </a:t>
            </a:r>
            <a:r>
              <a:rPr lang="vi-VN" sz="2200" dirty="0">
                <a:solidFill>
                  <a:srgbClr val="000000"/>
                </a:solidFill>
              </a:rPr>
              <a:t>Cho dãy số 10, 15, 14, 19, 13, 17. Sắp xếp dãy số</a:t>
            </a:r>
            <a:r>
              <a:rPr lang="en-US" sz="2200" dirty="0">
                <a:solidFill>
                  <a:srgbClr val="000000"/>
                </a:solidFill>
              </a:rPr>
              <a:t> </a:t>
            </a:r>
            <a:r>
              <a:rPr lang="vi-VN" sz="2200" dirty="0">
                <a:solidFill>
                  <a:srgbClr val="000000"/>
                </a:solidFill>
              </a:rPr>
              <a:t>theo thứ tự giảm dần theo cách</a:t>
            </a:r>
            <a:r>
              <a:rPr lang="en-US" sz="2200" dirty="0">
                <a:solidFill>
                  <a:srgbClr val="000000"/>
                </a:solidFill>
              </a:rPr>
              <a:t> </a:t>
            </a:r>
            <a:r>
              <a:rPr lang="en-US" sz="2200" dirty="0" err="1">
                <a:solidFill>
                  <a:srgbClr val="000000"/>
                </a:solidFill>
              </a:rPr>
              <a:t>sắp</a:t>
            </a:r>
            <a:r>
              <a:rPr lang="en-US" sz="2200" dirty="0">
                <a:solidFill>
                  <a:srgbClr val="000000"/>
                </a:solidFill>
              </a:rPr>
              <a:t> </a:t>
            </a:r>
            <a:r>
              <a:rPr lang="en-US" sz="2200" dirty="0" err="1">
                <a:solidFill>
                  <a:srgbClr val="000000"/>
                </a:solidFill>
              </a:rPr>
              <a:t>xếp</a:t>
            </a:r>
            <a:r>
              <a:rPr lang="en-US" sz="2200" dirty="0">
                <a:solidFill>
                  <a:srgbClr val="000000"/>
                </a:solidFill>
              </a:rPr>
              <a:t> </a:t>
            </a:r>
            <a:r>
              <a:rPr lang="en-US" sz="2200" dirty="0" err="1">
                <a:solidFill>
                  <a:srgbClr val="000000"/>
                </a:solidFill>
              </a:rPr>
              <a:t>chọn</a:t>
            </a:r>
            <a:r>
              <a:rPr lang="vi-VN" sz="2200" dirty="0">
                <a:solidFill>
                  <a:srgbClr val="000000"/>
                </a:solidFill>
              </a:rPr>
              <a:t> thì sau bước </a:t>
            </a:r>
            <a:r>
              <a:rPr lang="en-US" sz="2200" dirty="0">
                <a:solidFill>
                  <a:srgbClr val="000000"/>
                </a:solidFill>
              </a:rPr>
              <a:t>1,</a:t>
            </a:r>
            <a:r>
              <a:rPr lang="vi-VN" sz="2200" dirty="0">
                <a:solidFill>
                  <a:srgbClr val="000000"/>
                </a:solidFill>
              </a:rPr>
              <a:t> ta được dãy số</a:t>
            </a:r>
            <a:r>
              <a:rPr lang="en-US" sz="2200" dirty="0">
                <a:solidFill>
                  <a:srgbClr val="000000"/>
                </a:solidFill>
              </a:rPr>
              <a:t> </a:t>
            </a:r>
            <a:r>
              <a:rPr lang="en-US" sz="2200" dirty="0" err="1">
                <a:solidFill>
                  <a:srgbClr val="000000"/>
                </a:solidFill>
              </a:rPr>
              <a:t>nào</a:t>
            </a:r>
            <a:r>
              <a:rPr lang="en-US" sz="2200" dirty="0">
                <a:solidFill>
                  <a:srgbClr val="000000"/>
                </a:solidFill>
              </a:rPr>
              <a:t> </a:t>
            </a:r>
            <a:r>
              <a:rPr lang="en-US" sz="2200" dirty="0" err="1">
                <a:solidFill>
                  <a:srgbClr val="000000"/>
                </a:solidFill>
              </a:rPr>
              <a:t>dưới</a:t>
            </a:r>
            <a:r>
              <a:rPr lang="en-US" sz="2200" dirty="0">
                <a:solidFill>
                  <a:srgbClr val="000000"/>
                </a:solidFill>
              </a:rPr>
              <a:t> </a:t>
            </a:r>
            <a:r>
              <a:rPr lang="en-US" sz="2200" dirty="0" err="1">
                <a:solidFill>
                  <a:srgbClr val="000000"/>
                </a:solidFill>
              </a:rPr>
              <a:t>đây</a:t>
            </a:r>
            <a:r>
              <a:rPr lang="en-US" sz="2200" dirty="0">
                <a:solidFill>
                  <a:srgbClr val="000000"/>
                </a:solidFill>
              </a:rPr>
              <a:t>?</a:t>
            </a:r>
            <a:r>
              <a:rPr lang="en-US" sz="2200" b="1" noProof="1">
                <a:solidFill>
                  <a:srgbClr val="000000"/>
                </a:solidFill>
                <a:cs typeface="Arial" panose="020B0604020202020204" pitchFamily="34" charset="0"/>
              </a:rPr>
              <a:t> </a:t>
            </a:r>
            <a:endParaRPr lang="en-US" sz="2200" noProof="1">
              <a:solidFill>
                <a:srgbClr val="000000"/>
              </a:solidFill>
              <a:cs typeface="Arial" panose="020B0604020202020204" pitchFamily="34" charset="0"/>
            </a:endParaRPr>
          </a:p>
        </p:txBody>
      </p:sp>
    </p:spTree>
    <p:extLst>
      <p:ext uri="{BB962C8B-B14F-4D97-AF65-F5344CB8AC3E}">
        <p14:creationId xmlns:p14="http://schemas.microsoft.com/office/powerpoint/2010/main" val="178437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0"/>
                                        </p:tgtEl>
                                        <p:attrNameLst>
                                          <p:attrName>fillcolor</p:attrName>
                                        </p:attrNameLst>
                                      </p:cBhvr>
                                      <p:to>
                                        <a:srgbClr val="92D050"/>
                                      </p:to>
                                    </p:animClr>
                                    <p:set>
                                      <p:cBhvr>
                                        <p:cTn id="29" dur="500" fill="hold"/>
                                        <p:tgtEl>
                                          <p:spTgt spid="50"/>
                                        </p:tgtEl>
                                        <p:attrNameLst>
                                          <p:attrName>fill.type</p:attrName>
                                        </p:attrNameLst>
                                      </p:cBhvr>
                                      <p:to>
                                        <p:strVal val="solid"/>
                                      </p:to>
                                    </p:set>
                                    <p:set>
                                      <p:cBhvr>
                                        <p:cTn id="30" dur="500" fill="hold"/>
                                        <p:tgtEl>
                                          <p:spTgt spid="50"/>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8" fill="hold"/>
                                        <p:tgtEl>
                                          <p:spTgt spid="54"/>
                                        </p:tgtEl>
                                      </p:cBhvr>
                                    </p:cmd>
                                  </p:childTnLst>
                                </p:cTn>
                              </p:par>
                              <p:par>
                                <p:cTn id="33" presetID="1" presetClass="entr" presetSubtype="0" fill="hold" nodeType="withEffect">
                                  <p:stCondLst>
                                    <p:cond delay="0"/>
                                  </p:stCondLst>
                                  <p:childTnLst>
                                    <p:set>
                                      <p:cBhvr>
                                        <p:cTn id="34" dur="1" fill="hold">
                                          <p:stCondLst>
                                            <p:cond delay="9"/>
                                          </p:stCondLst>
                                        </p:cTn>
                                        <p:tgtEl>
                                          <p:spTgt spid="55"/>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50"/>
                                        </p:tgtEl>
                                      </p:cBhvr>
                                    </p:animEffect>
                                    <p:animScale>
                                      <p:cBhvr>
                                        <p:cTn id="37" dur="250" autoRev="1" fill="hold"/>
                                        <p:tgtEl>
                                          <p:spTgt spid="50"/>
                                        </p:tgtEl>
                                      </p:cBhvr>
                                      <p:by x="105000" y="105000"/>
                                    </p:animScale>
                                  </p:childTnLst>
                                </p:cTn>
                              </p:par>
                            </p:childTnLst>
                          </p:cTn>
                        </p:par>
                      </p:childTnLst>
                    </p:cTn>
                  </p:par>
                </p:childTnLst>
              </p:cTn>
              <p:nextCondLst>
                <p:cond evt="onClick" delay="0">
                  <p:tgtEl>
                    <p:spTgt spid="50"/>
                  </p:tgtEl>
                </p:cond>
              </p:nextCondLst>
            </p:seq>
            <p:seq concurrent="1" nextAc="seek">
              <p:cTn id="38" restart="whenNotActive" fill="hold" evtFilter="cancelBubble" nodeType="interactiveSeq">
                <p:stCondLst>
                  <p:cond evt="onClick" delay="0">
                    <p:tgtEl>
                      <p:spTgt spid="51"/>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1"/>
                                        </p:tgtEl>
                                        <p:attrNameLst>
                                          <p:attrName>fillcolor</p:attrName>
                                        </p:attrNameLst>
                                      </p:cBhvr>
                                      <p:to>
                                        <a:srgbClr val="D99694"/>
                                      </p:to>
                                    </p:animClr>
                                    <p:set>
                                      <p:cBhvr>
                                        <p:cTn id="43" dur="500" fill="hold"/>
                                        <p:tgtEl>
                                          <p:spTgt spid="51"/>
                                        </p:tgtEl>
                                        <p:attrNameLst>
                                          <p:attrName>fill.type</p:attrName>
                                        </p:attrNameLst>
                                      </p:cBhvr>
                                      <p:to>
                                        <p:strVal val="solid"/>
                                      </p:to>
                                    </p:set>
                                    <p:set>
                                      <p:cBhvr>
                                        <p:cTn id="44" dur="500" fill="hold"/>
                                        <p:tgtEl>
                                          <p:spTgt spid="51"/>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4" fill="hold"/>
                                        <p:tgtEl>
                                          <p:spTgt spid="59"/>
                                        </p:tgtEl>
                                      </p:cBhvr>
                                    </p:cmd>
                                  </p:childTnLst>
                                </p:cTn>
                              </p:par>
                              <p:par>
                                <p:cTn id="47" presetID="1" presetClass="entr" presetSubtype="0"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51"/>
                                        </p:tgtEl>
                                      </p:cBhvr>
                                    </p:animEffect>
                                    <p:animScale>
                                      <p:cBhvr>
                                        <p:cTn id="51" dur="250" autoRev="1" fill="hold"/>
                                        <p:tgtEl>
                                          <p:spTgt spid="51"/>
                                        </p:tgtEl>
                                      </p:cBhvr>
                                      <p:by x="105000" y="105000"/>
                                    </p:animScale>
                                  </p:childTnLst>
                                </p:cTn>
                              </p:par>
                            </p:childTnLst>
                          </p:cTn>
                        </p:par>
                      </p:childTnLst>
                    </p:cTn>
                  </p:par>
                </p:childTnLst>
              </p:cTn>
              <p:nextCondLst>
                <p:cond evt="onClick" delay="0">
                  <p:tgtEl>
                    <p:spTgt spid="51"/>
                  </p:tgtEl>
                </p:cond>
              </p:nextCondLst>
            </p:seq>
            <p:seq concurrent="1" nextAc="seek">
              <p:cTn id="52" restart="whenNotActive" fill="hold" evtFilter="cancelBubble" nodeType="interactiveSeq">
                <p:stCondLst>
                  <p:cond evt="onClick" delay="0">
                    <p:tgtEl>
                      <p:spTgt spid="52"/>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52"/>
                                        </p:tgtEl>
                                        <p:attrNameLst>
                                          <p:attrName>fillcolor</p:attrName>
                                        </p:attrNameLst>
                                      </p:cBhvr>
                                      <p:to>
                                        <a:srgbClr val="D99694"/>
                                      </p:to>
                                    </p:animClr>
                                    <p:set>
                                      <p:cBhvr>
                                        <p:cTn id="57" dur="500" fill="hold"/>
                                        <p:tgtEl>
                                          <p:spTgt spid="52"/>
                                        </p:tgtEl>
                                        <p:attrNameLst>
                                          <p:attrName>fill.type</p:attrName>
                                        </p:attrNameLst>
                                      </p:cBhvr>
                                      <p:to>
                                        <p:strVal val="solid"/>
                                      </p:to>
                                    </p:set>
                                    <p:set>
                                      <p:cBhvr>
                                        <p:cTn id="58" dur="500" fill="hold"/>
                                        <p:tgtEl>
                                          <p:spTgt spid="52"/>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4" fill="hold"/>
                                        <p:tgtEl>
                                          <p:spTgt spid="59"/>
                                        </p:tgtEl>
                                      </p:cBhvr>
                                    </p:cmd>
                                  </p:childTnLst>
                                </p:cTn>
                              </p:par>
                              <p:par>
                                <p:cTn id="61" presetID="1" presetClass="entr" presetSubtype="0" fill="hold" nodeType="withEffect">
                                  <p:stCondLst>
                                    <p:cond delay="0"/>
                                  </p:stCondLst>
                                  <p:childTnLst>
                                    <p:set>
                                      <p:cBhvr>
                                        <p:cTn id="62" dur="1" fill="hold">
                                          <p:stCondLst>
                                            <p:cond delay="9"/>
                                          </p:stCondLst>
                                        </p:cTn>
                                        <p:tgtEl>
                                          <p:spTgt spid="56"/>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52"/>
                                        </p:tgtEl>
                                      </p:cBhvr>
                                    </p:animEffect>
                                    <p:animScale>
                                      <p:cBhvr>
                                        <p:cTn id="65" dur="250" autoRev="1" fill="hold"/>
                                        <p:tgtEl>
                                          <p:spTgt spid="52"/>
                                        </p:tgtEl>
                                      </p:cBhvr>
                                      <p:by x="105000" y="105000"/>
                                    </p:animScale>
                                  </p:childTnLst>
                                </p:cTn>
                              </p:par>
                            </p:childTnLst>
                          </p:cTn>
                        </p:par>
                      </p:childTnLst>
                    </p:cTn>
                  </p:par>
                </p:childTnLst>
              </p:cTn>
              <p:nextCondLst>
                <p:cond evt="onClick" delay="0">
                  <p:tgtEl>
                    <p:spTgt spid="52"/>
                  </p:tgtEl>
                </p:cond>
              </p:nextCondLst>
            </p:seq>
            <p:seq concurrent="1" nextAc="seek">
              <p:cTn id="66" restart="whenNotActive" fill="hold" evtFilter="cancelBubble" nodeType="interactiveSeq">
                <p:stCondLst>
                  <p:cond evt="onClick" delay="0">
                    <p:tgtEl>
                      <p:spTgt spid="53"/>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53"/>
                                        </p:tgtEl>
                                        <p:attrNameLst>
                                          <p:attrName>fillcolor</p:attrName>
                                        </p:attrNameLst>
                                      </p:cBhvr>
                                      <p:to>
                                        <a:srgbClr val="D99694"/>
                                      </p:to>
                                    </p:animClr>
                                    <p:set>
                                      <p:cBhvr>
                                        <p:cTn id="71" dur="500" fill="hold"/>
                                        <p:tgtEl>
                                          <p:spTgt spid="53"/>
                                        </p:tgtEl>
                                        <p:attrNameLst>
                                          <p:attrName>fill.type</p:attrName>
                                        </p:attrNameLst>
                                      </p:cBhvr>
                                      <p:to>
                                        <p:strVal val="solid"/>
                                      </p:to>
                                    </p:set>
                                    <p:set>
                                      <p:cBhvr>
                                        <p:cTn id="72" dur="500" fill="hold"/>
                                        <p:tgtEl>
                                          <p:spTgt spid="53"/>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4" fill="hold"/>
                                        <p:tgtEl>
                                          <p:spTgt spid="59"/>
                                        </p:tgtEl>
                                      </p:cBhvr>
                                    </p:cmd>
                                  </p:childTnLst>
                                </p:cTn>
                              </p:par>
                              <p:par>
                                <p:cTn id="75" presetID="1" presetClass="entr" presetSubtype="0" fill="hold" nodeType="withEffect">
                                  <p:stCondLst>
                                    <p:cond delay="0"/>
                                  </p:stCondLst>
                                  <p:childTnLst>
                                    <p:set>
                                      <p:cBhvr>
                                        <p:cTn id="76" dur="1" fill="hold">
                                          <p:stCondLst>
                                            <p:cond delay="9"/>
                                          </p:stCondLst>
                                        </p:cTn>
                                        <p:tgtEl>
                                          <p:spTgt spid="57"/>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53"/>
                                        </p:tgtEl>
                                      </p:cBhvr>
                                    </p:animEffect>
                                    <p:animScale>
                                      <p:cBhvr>
                                        <p:cTn id="79" dur="250" autoRev="1" fill="hold"/>
                                        <p:tgtEl>
                                          <p:spTgt spid="53"/>
                                        </p:tgtEl>
                                      </p:cBhvr>
                                      <p:by x="105000" y="105000"/>
                                    </p:animScale>
                                  </p:childTnLst>
                                </p:cTn>
                              </p:par>
                            </p:childTnLst>
                          </p:cTn>
                        </p:par>
                      </p:childTnLst>
                    </p:cTn>
                  </p:par>
                </p:childTnLst>
              </p:cTn>
              <p:nextCondLst>
                <p:cond evt="onClick" delay="0">
                  <p:tgtEl>
                    <p:spTgt spid="53"/>
                  </p:tgtEl>
                </p:cond>
              </p:nextCondLst>
            </p:seq>
            <p:audio>
              <p:cMediaNode vol="80000">
                <p:cTn id="80" fill="hold" display="0">
                  <p:stCondLst>
                    <p:cond delay="indefinite"/>
                  </p:stCondLst>
                  <p:endCondLst>
                    <p:cond evt="onStopAudio" delay="0">
                      <p:tgtEl>
                        <p:sldTgt/>
                      </p:tgtEl>
                    </p:cond>
                  </p:endCondLst>
                </p:cTn>
                <p:tgtEl>
                  <p:spTgt spid="54"/>
                </p:tgtEl>
              </p:cMediaNode>
            </p:audio>
            <p:audio>
              <p:cMediaNode vol="80000">
                <p:cTn id="81" fill="hold" display="0">
                  <p:stCondLst>
                    <p:cond delay="indefinite"/>
                  </p:stCondLst>
                  <p:endCondLst>
                    <p:cond evt="onStopAudio" delay="0">
                      <p:tgtEl>
                        <p:sldTgt/>
                      </p:tgtEl>
                    </p:cond>
                  </p:endCondLst>
                </p:cTn>
                <p:tgtEl>
                  <p:spTgt spid="59"/>
                </p:tgtEl>
              </p:cMediaNode>
            </p:audio>
          </p:childTnLst>
        </p:cTn>
      </p:par>
    </p:tnLst>
    <p:bldLst>
      <p:bldP spid="50" grpId="0" animBg="1"/>
      <p:bldP spid="50" grpId="1" animBg="1"/>
      <p:bldP spid="51" grpId="0" animBg="1"/>
      <p:bldP spid="51" grpId="1" animBg="1"/>
      <p:bldP spid="52" grpId="0" animBg="1"/>
      <p:bldP spid="52" grpId="1" animBg="1"/>
      <p:bldP spid="53" grpId="0" animBg="1"/>
      <p:bldP spid="53" grpId="1" animBg="1"/>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50" name="Đáp án đúng">
            <a:extLst>
              <a:ext uri="{FF2B5EF4-FFF2-40B4-BE49-F238E27FC236}">
                <a16:creationId xmlns:a16="http://schemas.microsoft.com/office/drawing/2014/main" xmlns="" id="{8B66CBE4-2DB9-BCF7-D1C4-281B894BFE17}"/>
              </a:ext>
            </a:extLst>
          </p:cNvPr>
          <p:cNvSpPr/>
          <p:nvPr/>
        </p:nvSpPr>
        <p:spPr>
          <a:xfrm>
            <a:off x="327707" y="2461596"/>
            <a:ext cx="4061562" cy="1062997"/>
          </a:xfrm>
          <a:prstGeom prst="roundRect">
            <a:avLst/>
          </a:prstGeom>
          <a:solidFill>
            <a:schemeClr val="accent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noProof="1">
                <a:solidFill>
                  <a:srgbClr val="000000"/>
                </a:solidFill>
                <a:cs typeface="Arial" panose="020B0604020202020204" pitchFamily="34" charset="0"/>
              </a:rPr>
              <a:t>A. 10</a:t>
            </a:r>
            <a:endParaRPr lang="vi-VN" sz="2200" noProof="1">
              <a:solidFill>
                <a:srgbClr val="000000"/>
              </a:solidFill>
              <a:cs typeface="Arial" panose="020B0604020202020204" pitchFamily="34" charset="0"/>
            </a:endParaRPr>
          </a:p>
        </p:txBody>
      </p:sp>
      <p:sp>
        <p:nvSpPr>
          <p:cNvPr id="51" name="Đáp án sai 1">
            <a:extLst>
              <a:ext uri="{FF2B5EF4-FFF2-40B4-BE49-F238E27FC236}">
                <a16:creationId xmlns:a16="http://schemas.microsoft.com/office/drawing/2014/main" xmlns="" id="{3FCD9830-5FD1-BD44-878B-228BD96CE996}"/>
              </a:ext>
            </a:extLst>
          </p:cNvPr>
          <p:cNvSpPr/>
          <p:nvPr/>
        </p:nvSpPr>
        <p:spPr>
          <a:xfrm>
            <a:off x="4715837" y="3671841"/>
            <a:ext cx="4061562" cy="1062997"/>
          </a:xfrm>
          <a:prstGeom prst="roundRect">
            <a:avLst/>
          </a:prstGeom>
          <a:solidFill>
            <a:schemeClr val="accent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a:solidFill>
                  <a:srgbClr val="000000"/>
                </a:solidFill>
              </a:rPr>
              <a:t>D</a:t>
            </a:r>
            <a:r>
              <a:rPr lang="vi-VN" sz="2200" dirty="0">
                <a:solidFill>
                  <a:srgbClr val="000000"/>
                </a:solidFill>
              </a:rPr>
              <a:t>. 20</a:t>
            </a:r>
            <a:endParaRPr lang="vi-VN" sz="2200" noProof="1">
              <a:solidFill>
                <a:srgbClr val="000000"/>
              </a:solidFill>
              <a:cs typeface="Arial" panose="020B0604020202020204" pitchFamily="34" charset="0"/>
            </a:endParaRPr>
          </a:p>
        </p:txBody>
      </p:sp>
      <p:sp>
        <p:nvSpPr>
          <p:cNvPr id="52" name="Đáp án sai 2">
            <a:extLst>
              <a:ext uri="{FF2B5EF4-FFF2-40B4-BE49-F238E27FC236}">
                <a16:creationId xmlns:a16="http://schemas.microsoft.com/office/drawing/2014/main" xmlns="" id="{6A919885-0285-0403-1E09-FA94D8BC080B}"/>
              </a:ext>
            </a:extLst>
          </p:cNvPr>
          <p:cNvSpPr/>
          <p:nvPr/>
        </p:nvSpPr>
        <p:spPr>
          <a:xfrm>
            <a:off x="4715839" y="2448633"/>
            <a:ext cx="4061562" cy="1062997"/>
          </a:xfrm>
          <a:prstGeom prst="roundRect">
            <a:avLst/>
          </a:prstGeom>
          <a:solidFill>
            <a:schemeClr val="accent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noProof="1">
                <a:solidFill>
                  <a:srgbClr val="000000"/>
                </a:solidFill>
                <a:cs typeface="Arial" panose="020B0604020202020204" pitchFamily="34" charset="0"/>
              </a:rPr>
              <a:t>C. </a:t>
            </a:r>
            <a:r>
              <a:rPr lang="en-US" sz="2200" dirty="0">
                <a:solidFill>
                  <a:srgbClr val="000000"/>
                </a:solidFill>
              </a:rPr>
              <a:t> 2</a:t>
            </a:r>
            <a:endParaRPr lang="vi-VN" sz="2200" noProof="1">
              <a:solidFill>
                <a:srgbClr val="000000"/>
              </a:solidFill>
              <a:cs typeface="Arial" panose="020B0604020202020204" pitchFamily="34" charset="0"/>
            </a:endParaRPr>
          </a:p>
        </p:txBody>
      </p:sp>
      <p:sp>
        <p:nvSpPr>
          <p:cNvPr id="53" name="Đáp án sai 3">
            <a:extLst>
              <a:ext uri="{FF2B5EF4-FFF2-40B4-BE49-F238E27FC236}">
                <a16:creationId xmlns:a16="http://schemas.microsoft.com/office/drawing/2014/main" xmlns="" id="{2E7D83A4-3758-8699-4DD0-010A80780539}"/>
              </a:ext>
            </a:extLst>
          </p:cNvPr>
          <p:cNvSpPr/>
          <p:nvPr/>
        </p:nvSpPr>
        <p:spPr>
          <a:xfrm>
            <a:off x="327708" y="3671841"/>
            <a:ext cx="4061562" cy="1062997"/>
          </a:xfrm>
          <a:prstGeom prst="roundRect">
            <a:avLst/>
          </a:prstGeom>
          <a:solidFill>
            <a:schemeClr val="accent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noProof="1">
                <a:solidFill>
                  <a:srgbClr val="000000"/>
                </a:solidFill>
                <a:cs typeface="Arial" panose="020B0604020202020204" pitchFamily="34" charset="0"/>
              </a:rPr>
              <a:t>B. 5</a:t>
            </a:r>
            <a:endParaRPr lang="vi-VN" sz="2200" noProof="1">
              <a:solidFill>
                <a:srgbClr val="000000"/>
              </a:solidFill>
              <a:cs typeface="Arial" panose="020B0604020202020204" pitchFamily="34" charset="0"/>
            </a:endParaRPr>
          </a:p>
        </p:txBody>
      </p:sp>
      <p:pic>
        <p:nvPicPr>
          <p:cNvPr id="54"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19637" y="-790838"/>
            <a:ext cx="389513" cy="389513"/>
          </a:xfrm>
          <a:prstGeom prst="rect">
            <a:avLst/>
          </a:prstGeom>
          <a:solidFill>
            <a:schemeClr val="accent3"/>
          </a:solidFill>
          <a:ln>
            <a:solidFill>
              <a:srgbClr val="000000"/>
            </a:solidFill>
          </a:ln>
        </p:spPr>
      </p:pic>
      <p:pic>
        <p:nvPicPr>
          <p:cNvPr id="55" name="Picture 5">
            <a:extLst>
              <a:ext uri="{FF2B5EF4-FFF2-40B4-BE49-F238E27FC236}">
                <a16:creationId xmlns:a16="http://schemas.microsoft.com/office/drawing/2014/main" xmlns=""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516740" y="2744812"/>
            <a:ext cx="681776" cy="593420"/>
          </a:xfrm>
          <a:prstGeom prst="rect">
            <a:avLst/>
          </a:prstGeom>
        </p:spPr>
      </p:pic>
      <p:pic>
        <p:nvPicPr>
          <p:cNvPr id="56" name="Picture 55">
            <a:extLst>
              <a:ext uri="{FF2B5EF4-FFF2-40B4-BE49-F238E27FC236}">
                <a16:creationId xmlns:a16="http://schemas.microsoft.com/office/drawing/2014/main" xmlns=""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097960" y="2732914"/>
            <a:ext cx="679439" cy="605318"/>
          </a:xfrm>
          <a:prstGeom prst="rect">
            <a:avLst/>
          </a:prstGeom>
        </p:spPr>
      </p:pic>
      <p:pic>
        <p:nvPicPr>
          <p:cNvPr id="57"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709830" y="3958168"/>
            <a:ext cx="679439" cy="605318"/>
          </a:xfrm>
          <a:prstGeom prst="rect">
            <a:avLst/>
          </a:prstGeom>
        </p:spPr>
      </p:pic>
      <p:pic>
        <p:nvPicPr>
          <p:cNvPr id="58"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920356" y="3947614"/>
            <a:ext cx="679439" cy="605318"/>
          </a:xfrm>
          <a:prstGeom prst="rect">
            <a:avLst/>
          </a:prstGeom>
        </p:spPr>
      </p:pic>
      <p:pic>
        <p:nvPicPr>
          <p:cNvPr id="59"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6346500" y="-790838"/>
            <a:ext cx="389513" cy="389513"/>
          </a:xfrm>
          <a:prstGeom prst="rect">
            <a:avLst/>
          </a:prstGeom>
          <a:solidFill>
            <a:schemeClr val="accent3"/>
          </a:solidFill>
          <a:ln>
            <a:solidFill>
              <a:srgbClr val="000000"/>
            </a:solidFill>
          </a:ln>
        </p:spPr>
      </p:pic>
      <p:sp>
        <p:nvSpPr>
          <p:cNvPr id="49" name="Câu hỏi">
            <a:extLst>
              <a:ext uri="{FF2B5EF4-FFF2-40B4-BE49-F238E27FC236}">
                <a16:creationId xmlns:a16="http://schemas.microsoft.com/office/drawing/2014/main" xmlns="" id="{4ADFFF1A-F500-CC57-185E-00F4826D0836}"/>
              </a:ext>
            </a:extLst>
          </p:cNvPr>
          <p:cNvSpPr/>
          <p:nvPr/>
        </p:nvSpPr>
        <p:spPr>
          <a:xfrm>
            <a:off x="327708" y="582938"/>
            <a:ext cx="8449693" cy="1692297"/>
          </a:xfrm>
          <a:prstGeom prst="roundRect">
            <a:avLst/>
          </a:prstGeom>
          <a:solidFill>
            <a:schemeClr val="accent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noProof="1">
                <a:solidFill>
                  <a:srgbClr val="000000"/>
                </a:solidFill>
                <a:cs typeface="Arial" panose="020B0604020202020204" pitchFamily="34" charset="0"/>
              </a:rPr>
              <a:t>Câu 4</a:t>
            </a:r>
            <a:r>
              <a:rPr lang="en-US" sz="2200" b="1" noProof="1">
                <a:solidFill>
                  <a:srgbClr val="000000"/>
                </a:solidFill>
                <a:cs typeface="Arial" panose="020B0604020202020204" pitchFamily="34" charset="0"/>
              </a:rPr>
              <a:t>: </a:t>
            </a:r>
            <a:r>
              <a:rPr lang="vi-VN" sz="2200" dirty="0">
                <a:solidFill>
                  <a:srgbClr val="000000"/>
                </a:solidFill>
              </a:rPr>
              <a:t>Trong bài toán sắp xếp giảm dần dãy số 10, 2, 20, 17, 28, 15, 9, 5. Ở bước </a:t>
            </a:r>
            <a:r>
              <a:rPr lang="en-US" sz="2200" dirty="0">
                <a:solidFill>
                  <a:srgbClr val="000000"/>
                </a:solidFill>
              </a:rPr>
              <a:t>1</a:t>
            </a:r>
            <a:r>
              <a:rPr lang="vi-VN" sz="2200" dirty="0">
                <a:solidFill>
                  <a:srgbClr val="000000"/>
                </a:solidFill>
              </a:rPr>
              <a:t> của sắp xếp chọn, ta cần đổi chỗ phần tử 28 cho phần tử</a:t>
            </a:r>
            <a:r>
              <a:rPr lang="en-US" sz="2200" dirty="0">
                <a:solidFill>
                  <a:srgbClr val="000000"/>
                </a:solidFill>
              </a:rPr>
              <a:t> </a:t>
            </a:r>
            <a:r>
              <a:rPr lang="en-US" sz="2200" dirty="0" err="1">
                <a:solidFill>
                  <a:srgbClr val="000000"/>
                </a:solidFill>
              </a:rPr>
              <a:t>nào</a:t>
            </a:r>
            <a:r>
              <a:rPr lang="en-US" sz="2200" dirty="0">
                <a:solidFill>
                  <a:srgbClr val="000000"/>
                </a:solidFill>
              </a:rPr>
              <a:t>?</a:t>
            </a:r>
            <a:endParaRPr lang="en-US" sz="2200" noProof="1">
              <a:solidFill>
                <a:srgbClr val="000000"/>
              </a:solidFill>
              <a:cs typeface="Arial" panose="020B0604020202020204" pitchFamily="34" charset="0"/>
            </a:endParaRPr>
          </a:p>
        </p:txBody>
      </p:sp>
    </p:spTree>
    <p:extLst>
      <p:ext uri="{BB962C8B-B14F-4D97-AF65-F5344CB8AC3E}">
        <p14:creationId xmlns:p14="http://schemas.microsoft.com/office/powerpoint/2010/main" val="54716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0"/>
                                        </p:tgtEl>
                                        <p:attrNameLst>
                                          <p:attrName>fillcolor</p:attrName>
                                        </p:attrNameLst>
                                      </p:cBhvr>
                                      <p:to>
                                        <a:srgbClr val="92D050"/>
                                      </p:to>
                                    </p:animClr>
                                    <p:set>
                                      <p:cBhvr>
                                        <p:cTn id="29" dur="500" fill="hold"/>
                                        <p:tgtEl>
                                          <p:spTgt spid="50"/>
                                        </p:tgtEl>
                                        <p:attrNameLst>
                                          <p:attrName>fill.type</p:attrName>
                                        </p:attrNameLst>
                                      </p:cBhvr>
                                      <p:to>
                                        <p:strVal val="solid"/>
                                      </p:to>
                                    </p:set>
                                    <p:set>
                                      <p:cBhvr>
                                        <p:cTn id="30" dur="500" fill="hold"/>
                                        <p:tgtEl>
                                          <p:spTgt spid="50"/>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8" fill="hold"/>
                                        <p:tgtEl>
                                          <p:spTgt spid="54"/>
                                        </p:tgtEl>
                                      </p:cBhvr>
                                    </p:cmd>
                                  </p:childTnLst>
                                </p:cTn>
                              </p:par>
                              <p:par>
                                <p:cTn id="33" presetID="1" presetClass="entr" presetSubtype="0" fill="hold" nodeType="withEffect">
                                  <p:stCondLst>
                                    <p:cond delay="0"/>
                                  </p:stCondLst>
                                  <p:childTnLst>
                                    <p:set>
                                      <p:cBhvr>
                                        <p:cTn id="34" dur="1" fill="hold">
                                          <p:stCondLst>
                                            <p:cond delay="9"/>
                                          </p:stCondLst>
                                        </p:cTn>
                                        <p:tgtEl>
                                          <p:spTgt spid="55"/>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50"/>
                                        </p:tgtEl>
                                      </p:cBhvr>
                                    </p:animEffect>
                                    <p:animScale>
                                      <p:cBhvr>
                                        <p:cTn id="37" dur="250" autoRev="1" fill="hold"/>
                                        <p:tgtEl>
                                          <p:spTgt spid="50"/>
                                        </p:tgtEl>
                                      </p:cBhvr>
                                      <p:by x="105000" y="105000"/>
                                    </p:animScale>
                                  </p:childTnLst>
                                </p:cTn>
                              </p:par>
                            </p:childTnLst>
                          </p:cTn>
                        </p:par>
                      </p:childTnLst>
                    </p:cTn>
                  </p:par>
                </p:childTnLst>
              </p:cTn>
              <p:nextCondLst>
                <p:cond evt="onClick" delay="0">
                  <p:tgtEl>
                    <p:spTgt spid="50"/>
                  </p:tgtEl>
                </p:cond>
              </p:nextCondLst>
            </p:seq>
            <p:seq concurrent="1" nextAc="seek">
              <p:cTn id="38" restart="whenNotActive" fill="hold" evtFilter="cancelBubble" nodeType="interactiveSeq">
                <p:stCondLst>
                  <p:cond evt="onClick" delay="0">
                    <p:tgtEl>
                      <p:spTgt spid="51"/>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1"/>
                                        </p:tgtEl>
                                        <p:attrNameLst>
                                          <p:attrName>fillcolor</p:attrName>
                                        </p:attrNameLst>
                                      </p:cBhvr>
                                      <p:to>
                                        <a:srgbClr val="D99694"/>
                                      </p:to>
                                    </p:animClr>
                                    <p:set>
                                      <p:cBhvr>
                                        <p:cTn id="43" dur="500" fill="hold"/>
                                        <p:tgtEl>
                                          <p:spTgt spid="51"/>
                                        </p:tgtEl>
                                        <p:attrNameLst>
                                          <p:attrName>fill.type</p:attrName>
                                        </p:attrNameLst>
                                      </p:cBhvr>
                                      <p:to>
                                        <p:strVal val="solid"/>
                                      </p:to>
                                    </p:set>
                                    <p:set>
                                      <p:cBhvr>
                                        <p:cTn id="44" dur="500" fill="hold"/>
                                        <p:tgtEl>
                                          <p:spTgt spid="51"/>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4" fill="hold"/>
                                        <p:tgtEl>
                                          <p:spTgt spid="59"/>
                                        </p:tgtEl>
                                      </p:cBhvr>
                                    </p:cmd>
                                  </p:childTnLst>
                                </p:cTn>
                              </p:par>
                              <p:par>
                                <p:cTn id="47" presetID="1" presetClass="entr" presetSubtype="0"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51"/>
                                        </p:tgtEl>
                                      </p:cBhvr>
                                    </p:animEffect>
                                    <p:animScale>
                                      <p:cBhvr>
                                        <p:cTn id="51" dur="250" autoRev="1" fill="hold"/>
                                        <p:tgtEl>
                                          <p:spTgt spid="51"/>
                                        </p:tgtEl>
                                      </p:cBhvr>
                                      <p:by x="105000" y="105000"/>
                                    </p:animScale>
                                  </p:childTnLst>
                                </p:cTn>
                              </p:par>
                            </p:childTnLst>
                          </p:cTn>
                        </p:par>
                      </p:childTnLst>
                    </p:cTn>
                  </p:par>
                </p:childTnLst>
              </p:cTn>
              <p:nextCondLst>
                <p:cond evt="onClick" delay="0">
                  <p:tgtEl>
                    <p:spTgt spid="51"/>
                  </p:tgtEl>
                </p:cond>
              </p:nextCondLst>
            </p:seq>
            <p:seq concurrent="1" nextAc="seek">
              <p:cTn id="52" restart="whenNotActive" fill="hold" evtFilter="cancelBubble" nodeType="interactiveSeq">
                <p:stCondLst>
                  <p:cond evt="onClick" delay="0">
                    <p:tgtEl>
                      <p:spTgt spid="52"/>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52"/>
                                        </p:tgtEl>
                                        <p:attrNameLst>
                                          <p:attrName>fillcolor</p:attrName>
                                        </p:attrNameLst>
                                      </p:cBhvr>
                                      <p:to>
                                        <a:srgbClr val="D99694"/>
                                      </p:to>
                                    </p:animClr>
                                    <p:set>
                                      <p:cBhvr>
                                        <p:cTn id="57" dur="500" fill="hold"/>
                                        <p:tgtEl>
                                          <p:spTgt spid="52"/>
                                        </p:tgtEl>
                                        <p:attrNameLst>
                                          <p:attrName>fill.type</p:attrName>
                                        </p:attrNameLst>
                                      </p:cBhvr>
                                      <p:to>
                                        <p:strVal val="solid"/>
                                      </p:to>
                                    </p:set>
                                    <p:set>
                                      <p:cBhvr>
                                        <p:cTn id="58" dur="500" fill="hold"/>
                                        <p:tgtEl>
                                          <p:spTgt spid="52"/>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4" fill="hold"/>
                                        <p:tgtEl>
                                          <p:spTgt spid="59"/>
                                        </p:tgtEl>
                                      </p:cBhvr>
                                    </p:cmd>
                                  </p:childTnLst>
                                </p:cTn>
                              </p:par>
                              <p:par>
                                <p:cTn id="61" presetID="1" presetClass="entr" presetSubtype="0" fill="hold" nodeType="withEffect">
                                  <p:stCondLst>
                                    <p:cond delay="0"/>
                                  </p:stCondLst>
                                  <p:childTnLst>
                                    <p:set>
                                      <p:cBhvr>
                                        <p:cTn id="62" dur="1" fill="hold">
                                          <p:stCondLst>
                                            <p:cond delay="9"/>
                                          </p:stCondLst>
                                        </p:cTn>
                                        <p:tgtEl>
                                          <p:spTgt spid="56"/>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52"/>
                                        </p:tgtEl>
                                      </p:cBhvr>
                                    </p:animEffect>
                                    <p:animScale>
                                      <p:cBhvr>
                                        <p:cTn id="65" dur="250" autoRev="1" fill="hold"/>
                                        <p:tgtEl>
                                          <p:spTgt spid="52"/>
                                        </p:tgtEl>
                                      </p:cBhvr>
                                      <p:by x="105000" y="105000"/>
                                    </p:animScale>
                                  </p:childTnLst>
                                </p:cTn>
                              </p:par>
                            </p:childTnLst>
                          </p:cTn>
                        </p:par>
                      </p:childTnLst>
                    </p:cTn>
                  </p:par>
                </p:childTnLst>
              </p:cTn>
              <p:nextCondLst>
                <p:cond evt="onClick" delay="0">
                  <p:tgtEl>
                    <p:spTgt spid="52"/>
                  </p:tgtEl>
                </p:cond>
              </p:nextCondLst>
            </p:seq>
            <p:seq concurrent="1" nextAc="seek">
              <p:cTn id="66" restart="whenNotActive" fill="hold" evtFilter="cancelBubble" nodeType="interactiveSeq">
                <p:stCondLst>
                  <p:cond evt="onClick" delay="0">
                    <p:tgtEl>
                      <p:spTgt spid="53"/>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53"/>
                                        </p:tgtEl>
                                        <p:attrNameLst>
                                          <p:attrName>fillcolor</p:attrName>
                                        </p:attrNameLst>
                                      </p:cBhvr>
                                      <p:to>
                                        <a:srgbClr val="D99694"/>
                                      </p:to>
                                    </p:animClr>
                                    <p:set>
                                      <p:cBhvr>
                                        <p:cTn id="71" dur="500" fill="hold"/>
                                        <p:tgtEl>
                                          <p:spTgt spid="53"/>
                                        </p:tgtEl>
                                        <p:attrNameLst>
                                          <p:attrName>fill.type</p:attrName>
                                        </p:attrNameLst>
                                      </p:cBhvr>
                                      <p:to>
                                        <p:strVal val="solid"/>
                                      </p:to>
                                    </p:set>
                                    <p:set>
                                      <p:cBhvr>
                                        <p:cTn id="72" dur="500" fill="hold"/>
                                        <p:tgtEl>
                                          <p:spTgt spid="53"/>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4" fill="hold"/>
                                        <p:tgtEl>
                                          <p:spTgt spid="59"/>
                                        </p:tgtEl>
                                      </p:cBhvr>
                                    </p:cmd>
                                  </p:childTnLst>
                                </p:cTn>
                              </p:par>
                              <p:par>
                                <p:cTn id="75" presetID="1" presetClass="entr" presetSubtype="0" fill="hold" nodeType="withEffect">
                                  <p:stCondLst>
                                    <p:cond delay="0"/>
                                  </p:stCondLst>
                                  <p:childTnLst>
                                    <p:set>
                                      <p:cBhvr>
                                        <p:cTn id="76" dur="1" fill="hold">
                                          <p:stCondLst>
                                            <p:cond delay="9"/>
                                          </p:stCondLst>
                                        </p:cTn>
                                        <p:tgtEl>
                                          <p:spTgt spid="57"/>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53"/>
                                        </p:tgtEl>
                                      </p:cBhvr>
                                    </p:animEffect>
                                    <p:animScale>
                                      <p:cBhvr>
                                        <p:cTn id="79" dur="250" autoRev="1" fill="hold"/>
                                        <p:tgtEl>
                                          <p:spTgt spid="53"/>
                                        </p:tgtEl>
                                      </p:cBhvr>
                                      <p:by x="105000" y="105000"/>
                                    </p:animScale>
                                  </p:childTnLst>
                                </p:cTn>
                              </p:par>
                            </p:childTnLst>
                          </p:cTn>
                        </p:par>
                      </p:childTnLst>
                    </p:cTn>
                  </p:par>
                </p:childTnLst>
              </p:cTn>
              <p:nextCondLst>
                <p:cond evt="onClick" delay="0">
                  <p:tgtEl>
                    <p:spTgt spid="53"/>
                  </p:tgtEl>
                </p:cond>
              </p:nextCondLst>
            </p:seq>
            <p:audio>
              <p:cMediaNode vol="80000">
                <p:cTn id="80" fill="hold" display="0">
                  <p:stCondLst>
                    <p:cond delay="indefinite"/>
                  </p:stCondLst>
                  <p:endCondLst>
                    <p:cond evt="onStopAudio" delay="0">
                      <p:tgtEl>
                        <p:sldTgt/>
                      </p:tgtEl>
                    </p:cond>
                  </p:endCondLst>
                </p:cTn>
                <p:tgtEl>
                  <p:spTgt spid="54"/>
                </p:tgtEl>
              </p:cMediaNode>
            </p:audio>
            <p:audio>
              <p:cMediaNode vol="80000">
                <p:cTn id="81" fill="hold" display="0">
                  <p:stCondLst>
                    <p:cond delay="indefinite"/>
                  </p:stCondLst>
                  <p:endCondLst>
                    <p:cond evt="onStopAudio" delay="0">
                      <p:tgtEl>
                        <p:sldTgt/>
                      </p:tgtEl>
                    </p:cond>
                  </p:endCondLst>
                </p:cTn>
                <p:tgtEl>
                  <p:spTgt spid="59"/>
                </p:tgtEl>
              </p:cMediaNode>
            </p:audio>
          </p:childTnLst>
        </p:cTn>
      </p:par>
    </p:tnLst>
    <p:bldLst>
      <p:bldP spid="50" grpId="0" animBg="1"/>
      <p:bldP spid="50" grpId="1" animBg="1"/>
      <p:bldP spid="51" grpId="0" animBg="1"/>
      <p:bldP spid="51" grpId="1" animBg="1"/>
      <p:bldP spid="52" grpId="0" animBg="1"/>
      <p:bldP spid="52" grpId="1" animBg="1"/>
      <p:bldP spid="53" grpId="0" animBg="1"/>
      <p:bldP spid="53" grpId="1" animBg="1"/>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49" name="Câu hỏi">
            <a:extLst>
              <a:ext uri="{FF2B5EF4-FFF2-40B4-BE49-F238E27FC236}">
                <a16:creationId xmlns:a16="http://schemas.microsoft.com/office/drawing/2014/main" xmlns="" id="{4ADFFF1A-F500-CC57-185E-00F4826D0836}"/>
              </a:ext>
            </a:extLst>
          </p:cNvPr>
          <p:cNvSpPr/>
          <p:nvPr/>
        </p:nvSpPr>
        <p:spPr>
          <a:xfrm>
            <a:off x="327708" y="582938"/>
            <a:ext cx="8449693" cy="1692297"/>
          </a:xfrm>
          <a:prstGeom prst="roundRect">
            <a:avLst/>
          </a:prstGeom>
          <a:solidFill>
            <a:schemeClr val="accent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noProof="1">
                <a:solidFill>
                  <a:srgbClr val="000000"/>
                </a:solidFill>
                <a:latin typeface="Arial" panose="020B0604020202020204" pitchFamily="34" charset="0"/>
                <a:cs typeface="Arial" panose="020B0604020202020204" pitchFamily="34" charset="0"/>
              </a:rPr>
              <a:t>Câu 5</a:t>
            </a:r>
            <a:r>
              <a:rPr lang="en-US" sz="2200" b="1" noProof="1">
                <a:solidFill>
                  <a:srgbClr val="000000"/>
                </a:solidFill>
                <a:latin typeface="Arial" panose="020B0604020202020204" pitchFamily="34" charset="0"/>
                <a:cs typeface="Arial" panose="020B0604020202020204" pitchFamily="34" charset="0"/>
              </a:rPr>
              <a:t>: </a:t>
            </a:r>
            <a:r>
              <a:rPr lang="fr-FR" sz="2200">
                <a:solidFill>
                  <a:srgbClr val="000000"/>
                </a:solidFill>
                <a:latin typeface="Arial" panose="020B0604020202020204" pitchFamily="34" charset="0"/>
                <a:cs typeface="Arial" panose="020B0604020202020204" pitchFamily="34" charset="0"/>
              </a:rPr>
              <a:t>Thuật toán sắp xếp chèn có thể mô tả bằng hàm nào?</a:t>
            </a:r>
            <a:endParaRPr lang="en-US" sz="2200" dirty="0">
              <a:solidFill>
                <a:srgbClr val="000000"/>
              </a:solidFill>
              <a:latin typeface="Arial" panose="020B0604020202020204" pitchFamily="34" charset="0"/>
              <a:cs typeface="Arial" panose="020B0604020202020204" pitchFamily="34" charset="0"/>
            </a:endParaRPr>
          </a:p>
        </p:txBody>
      </p:sp>
      <p:sp>
        <p:nvSpPr>
          <p:cNvPr id="50" name="Đáp án đúng">
            <a:extLst>
              <a:ext uri="{FF2B5EF4-FFF2-40B4-BE49-F238E27FC236}">
                <a16:creationId xmlns:a16="http://schemas.microsoft.com/office/drawing/2014/main" xmlns="" id="{8B66CBE4-2DB9-BCF7-D1C4-281B894BFE17}"/>
              </a:ext>
            </a:extLst>
          </p:cNvPr>
          <p:cNvSpPr/>
          <p:nvPr/>
        </p:nvSpPr>
        <p:spPr>
          <a:xfrm>
            <a:off x="330044" y="3689231"/>
            <a:ext cx="4061562" cy="1062997"/>
          </a:xfrm>
          <a:prstGeom prst="roundRect">
            <a:avLst/>
          </a:prstGeom>
          <a:solidFill>
            <a:schemeClr val="accent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noProof="1">
                <a:solidFill>
                  <a:srgbClr val="000000"/>
                </a:solidFill>
                <a:latin typeface="Arial" panose="020B0604020202020204" pitchFamily="34" charset="0"/>
                <a:cs typeface="Arial" panose="020B0604020202020204" pitchFamily="34" charset="0"/>
              </a:rPr>
              <a:t>B. </a:t>
            </a:r>
            <a:r>
              <a:rPr lang="en-US" sz="2200">
                <a:solidFill>
                  <a:srgbClr val="000000"/>
                </a:solidFill>
                <a:latin typeface="Arial" panose="020B0604020202020204" pitchFamily="34" charset="0"/>
                <a:cs typeface="Arial" panose="020B0604020202020204" pitchFamily="34" charset="0"/>
              </a:rPr>
              <a:t>InsertionSort(A)</a:t>
            </a:r>
            <a:endParaRPr lang="vi-VN" sz="2200" noProof="1">
              <a:solidFill>
                <a:srgbClr val="000000"/>
              </a:solidFill>
              <a:latin typeface="Arial" panose="020B0604020202020204" pitchFamily="34" charset="0"/>
              <a:cs typeface="Arial" panose="020B0604020202020204" pitchFamily="34" charset="0"/>
            </a:endParaRPr>
          </a:p>
        </p:txBody>
      </p:sp>
      <p:sp>
        <p:nvSpPr>
          <p:cNvPr id="51" name="Đáp án sai 1">
            <a:extLst>
              <a:ext uri="{FF2B5EF4-FFF2-40B4-BE49-F238E27FC236}">
                <a16:creationId xmlns:a16="http://schemas.microsoft.com/office/drawing/2014/main" xmlns="" id="{3FCD9830-5FD1-BD44-878B-228BD96CE996}"/>
              </a:ext>
            </a:extLst>
          </p:cNvPr>
          <p:cNvSpPr/>
          <p:nvPr/>
        </p:nvSpPr>
        <p:spPr>
          <a:xfrm>
            <a:off x="327708" y="2461596"/>
            <a:ext cx="4061562" cy="1062997"/>
          </a:xfrm>
          <a:prstGeom prst="roundRect">
            <a:avLst/>
          </a:prstGeom>
          <a:solidFill>
            <a:schemeClr val="accent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dirty="0">
                <a:solidFill>
                  <a:srgbClr val="000000"/>
                </a:solidFill>
                <a:latin typeface="Arial" panose="020B0604020202020204" pitchFamily="34" charset="0"/>
                <a:cs typeface="Arial" panose="020B0604020202020204" pitchFamily="34" charset="0"/>
              </a:rPr>
              <a:t>A.</a:t>
            </a:r>
            <a:r>
              <a:rPr lang="vi-VN" sz="2200">
                <a:solidFill>
                  <a:srgbClr val="000000"/>
                </a:solidFill>
                <a:latin typeface="Arial" panose="020B0604020202020204" pitchFamily="34" charset="0"/>
                <a:cs typeface="Arial" panose="020B0604020202020204" pitchFamily="34" charset="0"/>
              </a:rPr>
              <a:t> </a:t>
            </a:r>
            <a:r>
              <a:rPr lang="en-US" sz="2200">
                <a:solidFill>
                  <a:srgbClr val="000000"/>
                </a:solidFill>
                <a:latin typeface="Arial" panose="020B0604020202020204" pitchFamily="34" charset="0"/>
                <a:cs typeface="Arial" panose="020B0604020202020204" pitchFamily="34" charset="0"/>
              </a:rPr>
              <a:t>BubbleSort(A)</a:t>
            </a:r>
            <a:endParaRPr lang="vi-VN" sz="2200" noProof="1">
              <a:solidFill>
                <a:srgbClr val="000000"/>
              </a:solidFill>
              <a:latin typeface="Arial" panose="020B0604020202020204" pitchFamily="34" charset="0"/>
              <a:cs typeface="Arial" panose="020B0604020202020204" pitchFamily="34" charset="0"/>
            </a:endParaRPr>
          </a:p>
        </p:txBody>
      </p:sp>
      <p:sp>
        <p:nvSpPr>
          <p:cNvPr id="52" name="Đáp án sai 2">
            <a:extLst>
              <a:ext uri="{FF2B5EF4-FFF2-40B4-BE49-F238E27FC236}">
                <a16:creationId xmlns:a16="http://schemas.microsoft.com/office/drawing/2014/main" xmlns="" id="{6A919885-0285-0403-1E09-FA94D8BC080B}"/>
              </a:ext>
            </a:extLst>
          </p:cNvPr>
          <p:cNvSpPr/>
          <p:nvPr/>
        </p:nvSpPr>
        <p:spPr>
          <a:xfrm>
            <a:off x="4715839" y="2461596"/>
            <a:ext cx="4061562" cy="1062997"/>
          </a:xfrm>
          <a:prstGeom prst="roundRect">
            <a:avLst/>
          </a:prstGeom>
          <a:solidFill>
            <a:schemeClr val="accent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noProof="1">
                <a:solidFill>
                  <a:srgbClr val="000000"/>
                </a:solidFill>
                <a:latin typeface="Arial" panose="020B0604020202020204" pitchFamily="34" charset="0"/>
                <a:cs typeface="Arial" panose="020B0604020202020204" pitchFamily="34" charset="0"/>
              </a:rPr>
              <a:t>C. </a:t>
            </a:r>
            <a:r>
              <a:rPr lang="en-US" sz="2200">
                <a:solidFill>
                  <a:srgbClr val="000000"/>
                </a:solidFill>
                <a:latin typeface="Arial" panose="020B0604020202020204" pitchFamily="34" charset="0"/>
                <a:cs typeface="Arial" panose="020B0604020202020204" pitchFamily="34" charset="0"/>
              </a:rPr>
              <a:t>SelectionSort(A)</a:t>
            </a:r>
            <a:endParaRPr lang="vi-VN" sz="2200" noProof="1">
              <a:solidFill>
                <a:srgbClr val="000000"/>
              </a:solidFill>
              <a:latin typeface="Arial" panose="020B0604020202020204" pitchFamily="34" charset="0"/>
              <a:cs typeface="Arial" panose="020B0604020202020204" pitchFamily="34" charset="0"/>
            </a:endParaRPr>
          </a:p>
        </p:txBody>
      </p:sp>
      <p:sp>
        <p:nvSpPr>
          <p:cNvPr id="53" name="Đáp án sai 3">
            <a:extLst>
              <a:ext uri="{FF2B5EF4-FFF2-40B4-BE49-F238E27FC236}">
                <a16:creationId xmlns:a16="http://schemas.microsoft.com/office/drawing/2014/main" xmlns="" id="{2E7D83A4-3758-8699-4DD0-010A80780539}"/>
              </a:ext>
            </a:extLst>
          </p:cNvPr>
          <p:cNvSpPr/>
          <p:nvPr/>
        </p:nvSpPr>
        <p:spPr>
          <a:xfrm>
            <a:off x="4715838" y="3674222"/>
            <a:ext cx="4061562" cy="1062997"/>
          </a:xfrm>
          <a:prstGeom prst="roundRect">
            <a:avLst/>
          </a:prstGeom>
          <a:solidFill>
            <a:schemeClr val="accent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noProof="1">
                <a:solidFill>
                  <a:srgbClr val="000000"/>
                </a:solidFill>
                <a:latin typeface="Arial" panose="020B0604020202020204" pitchFamily="34" charset="0"/>
                <a:cs typeface="Arial" panose="020B0604020202020204" pitchFamily="34" charset="0"/>
              </a:rPr>
              <a:t>D. </a:t>
            </a:r>
            <a:r>
              <a:rPr lang="en-US" sz="2200">
                <a:solidFill>
                  <a:srgbClr val="000000"/>
                </a:solidFill>
                <a:latin typeface="Arial" panose="020B0604020202020204" pitchFamily="34" charset="0"/>
                <a:cs typeface="Arial" panose="020B0604020202020204" pitchFamily="34" charset="0"/>
              </a:rPr>
              <a:t>BinarySearch(A,K)</a:t>
            </a:r>
            <a:endParaRPr lang="vi-VN" sz="2200" noProof="1">
              <a:solidFill>
                <a:srgbClr val="000000"/>
              </a:solidFill>
              <a:latin typeface="Arial" panose="020B0604020202020204" pitchFamily="34" charset="0"/>
              <a:cs typeface="Arial" panose="020B0604020202020204" pitchFamily="34" charset="0"/>
            </a:endParaRPr>
          </a:p>
        </p:txBody>
      </p:sp>
      <p:pic>
        <p:nvPicPr>
          <p:cNvPr id="54"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19637" y="-790838"/>
            <a:ext cx="389513" cy="389513"/>
          </a:xfrm>
          <a:prstGeom prst="rect">
            <a:avLst/>
          </a:prstGeom>
          <a:solidFill>
            <a:schemeClr val="accent3"/>
          </a:solidFill>
          <a:ln>
            <a:solidFill>
              <a:srgbClr val="000000"/>
            </a:solidFill>
          </a:ln>
        </p:spPr>
      </p:pic>
      <p:pic>
        <p:nvPicPr>
          <p:cNvPr id="55" name="Picture 5">
            <a:extLst>
              <a:ext uri="{FF2B5EF4-FFF2-40B4-BE49-F238E27FC236}">
                <a16:creationId xmlns:a16="http://schemas.microsoft.com/office/drawing/2014/main" xmlns=""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532227" y="3972447"/>
            <a:ext cx="681776" cy="593420"/>
          </a:xfrm>
          <a:prstGeom prst="rect">
            <a:avLst/>
          </a:prstGeom>
        </p:spPr>
      </p:pic>
      <p:pic>
        <p:nvPicPr>
          <p:cNvPr id="56" name="Picture 55">
            <a:extLst>
              <a:ext uri="{FF2B5EF4-FFF2-40B4-BE49-F238E27FC236}">
                <a16:creationId xmlns:a16="http://schemas.microsoft.com/office/drawing/2014/main" xmlns=""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097960" y="2732914"/>
            <a:ext cx="679439" cy="605318"/>
          </a:xfrm>
          <a:prstGeom prst="rect">
            <a:avLst/>
          </a:prstGeom>
        </p:spPr>
      </p:pic>
      <p:pic>
        <p:nvPicPr>
          <p:cNvPr id="57"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097960" y="3960549"/>
            <a:ext cx="679439" cy="605318"/>
          </a:xfrm>
          <a:prstGeom prst="rect">
            <a:avLst/>
          </a:prstGeom>
        </p:spPr>
      </p:pic>
      <p:pic>
        <p:nvPicPr>
          <p:cNvPr id="58"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532227" y="2737369"/>
            <a:ext cx="679439" cy="605318"/>
          </a:xfrm>
          <a:prstGeom prst="rect">
            <a:avLst/>
          </a:prstGeom>
        </p:spPr>
      </p:pic>
      <p:pic>
        <p:nvPicPr>
          <p:cNvPr id="59"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6346500" y="-790838"/>
            <a:ext cx="389513" cy="389513"/>
          </a:xfrm>
          <a:prstGeom prst="rect">
            <a:avLst/>
          </a:prstGeom>
          <a:solidFill>
            <a:schemeClr val="accent3"/>
          </a:solidFill>
          <a:ln>
            <a:solidFill>
              <a:srgbClr val="000000"/>
            </a:solidFill>
          </a:ln>
        </p:spPr>
      </p:pic>
    </p:spTree>
    <p:extLst>
      <p:ext uri="{BB962C8B-B14F-4D97-AF65-F5344CB8AC3E}">
        <p14:creationId xmlns:p14="http://schemas.microsoft.com/office/powerpoint/2010/main" val="374711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0"/>
                                        </p:tgtEl>
                                        <p:attrNameLst>
                                          <p:attrName>fillcolor</p:attrName>
                                        </p:attrNameLst>
                                      </p:cBhvr>
                                      <p:to>
                                        <a:srgbClr val="92D050"/>
                                      </p:to>
                                    </p:animClr>
                                    <p:set>
                                      <p:cBhvr>
                                        <p:cTn id="29" dur="500" fill="hold"/>
                                        <p:tgtEl>
                                          <p:spTgt spid="50"/>
                                        </p:tgtEl>
                                        <p:attrNameLst>
                                          <p:attrName>fill.type</p:attrName>
                                        </p:attrNameLst>
                                      </p:cBhvr>
                                      <p:to>
                                        <p:strVal val="solid"/>
                                      </p:to>
                                    </p:set>
                                    <p:set>
                                      <p:cBhvr>
                                        <p:cTn id="30" dur="500" fill="hold"/>
                                        <p:tgtEl>
                                          <p:spTgt spid="50"/>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8" fill="hold"/>
                                        <p:tgtEl>
                                          <p:spTgt spid="54"/>
                                        </p:tgtEl>
                                      </p:cBhvr>
                                    </p:cmd>
                                  </p:childTnLst>
                                </p:cTn>
                              </p:par>
                              <p:par>
                                <p:cTn id="33" presetID="1" presetClass="entr" presetSubtype="0" fill="hold" nodeType="withEffect">
                                  <p:stCondLst>
                                    <p:cond delay="0"/>
                                  </p:stCondLst>
                                  <p:childTnLst>
                                    <p:set>
                                      <p:cBhvr>
                                        <p:cTn id="34" dur="1" fill="hold">
                                          <p:stCondLst>
                                            <p:cond delay="9"/>
                                          </p:stCondLst>
                                        </p:cTn>
                                        <p:tgtEl>
                                          <p:spTgt spid="55"/>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50"/>
                                        </p:tgtEl>
                                      </p:cBhvr>
                                    </p:animEffect>
                                    <p:animScale>
                                      <p:cBhvr>
                                        <p:cTn id="37" dur="250" autoRev="1" fill="hold"/>
                                        <p:tgtEl>
                                          <p:spTgt spid="50"/>
                                        </p:tgtEl>
                                      </p:cBhvr>
                                      <p:by x="105000" y="105000"/>
                                    </p:animScale>
                                  </p:childTnLst>
                                </p:cTn>
                              </p:par>
                            </p:childTnLst>
                          </p:cTn>
                        </p:par>
                      </p:childTnLst>
                    </p:cTn>
                  </p:par>
                </p:childTnLst>
              </p:cTn>
              <p:nextCondLst>
                <p:cond evt="onClick" delay="0">
                  <p:tgtEl>
                    <p:spTgt spid="50"/>
                  </p:tgtEl>
                </p:cond>
              </p:nextCondLst>
            </p:seq>
            <p:seq concurrent="1" nextAc="seek">
              <p:cTn id="38" restart="whenNotActive" fill="hold" evtFilter="cancelBubble" nodeType="interactiveSeq">
                <p:stCondLst>
                  <p:cond evt="onClick" delay="0">
                    <p:tgtEl>
                      <p:spTgt spid="51"/>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1"/>
                                        </p:tgtEl>
                                        <p:attrNameLst>
                                          <p:attrName>fillcolor</p:attrName>
                                        </p:attrNameLst>
                                      </p:cBhvr>
                                      <p:to>
                                        <a:srgbClr val="D99694"/>
                                      </p:to>
                                    </p:animClr>
                                    <p:set>
                                      <p:cBhvr>
                                        <p:cTn id="43" dur="500" fill="hold"/>
                                        <p:tgtEl>
                                          <p:spTgt spid="51"/>
                                        </p:tgtEl>
                                        <p:attrNameLst>
                                          <p:attrName>fill.type</p:attrName>
                                        </p:attrNameLst>
                                      </p:cBhvr>
                                      <p:to>
                                        <p:strVal val="solid"/>
                                      </p:to>
                                    </p:set>
                                    <p:set>
                                      <p:cBhvr>
                                        <p:cTn id="44" dur="500" fill="hold"/>
                                        <p:tgtEl>
                                          <p:spTgt spid="51"/>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4" fill="hold"/>
                                        <p:tgtEl>
                                          <p:spTgt spid="59"/>
                                        </p:tgtEl>
                                      </p:cBhvr>
                                    </p:cmd>
                                  </p:childTnLst>
                                </p:cTn>
                              </p:par>
                              <p:par>
                                <p:cTn id="47" presetID="1" presetClass="entr" presetSubtype="0"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51"/>
                                        </p:tgtEl>
                                      </p:cBhvr>
                                    </p:animEffect>
                                    <p:animScale>
                                      <p:cBhvr>
                                        <p:cTn id="51" dur="250" autoRev="1" fill="hold"/>
                                        <p:tgtEl>
                                          <p:spTgt spid="51"/>
                                        </p:tgtEl>
                                      </p:cBhvr>
                                      <p:by x="105000" y="105000"/>
                                    </p:animScale>
                                  </p:childTnLst>
                                </p:cTn>
                              </p:par>
                            </p:childTnLst>
                          </p:cTn>
                        </p:par>
                      </p:childTnLst>
                    </p:cTn>
                  </p:par>
                </p:childTnLst>
              </p:cTn>
              <p:nextCondLst>
                <p:cond evt="onClick" delay="0">
                  <p:tgtEl>
                    <p:spTgt spid="51"/>
                  </p:tgtEl>
                </p:cond>
              </p:nextCondLst>
            </p:seq>
            <p:seq concurrent="1" nextAc="seek">
              <p:cTn id="52" restart="whenNotActive" fill="hold" evtFilter="cancelBubble" nodeType="interactiveSeq">
                <p:stCondLst>
                  <p:cond evt="onClick" delay="0">
                    <p:tgtEl>
                      <p:spTgt spid="52"/>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52"/>
                                        </p:tgtEl>
                                        <p:attrNameLst>
                                          <p:attrName>fillcolor</p:attrName>
                                        </p:attrNameLst>
                                      </p:cBhvr>
                                      <p:to>
                                        <a:srgbClr val="D99694"/>
                                      </p:to>
                                    </p:animClr>
                                    <p:set>
                                      <p:cBhvr>
                                        <p:cTn id="57" dur="500" fill="hold"/>
                                        <p:tgtEl>
                                          <p:spTgt spid="52"/>
                                        </p:tgtEl>
                                        <p:attrNameLst>
                                          <p:attrName>fill.type</p:attrName>
                                        </p:attrNameLst>
                                      </p:cBhvr>
                                      <p:to>
                                        <p:strVal val="solid"/>
                                      </p:to>
                                    </p:set>
                                    <p:set>
                                      <p:cBhvr>
                                        <p:cTn id="58" dur="500" fill="hold"/>
                                        <p:tgtEl>
                                          <p:spTgt spid="52"/>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4" fill="hold"/>
                                        <p:tgtEl>
                                          <p:spTgt spid="59"/>
                                        </p:tgtEl>
                                      </p:cBhvr>
                                    </p:cmd>
                                  </p:childTnLst>
                                </p:cTn>
                              </p:par>
                              <p:par>
                                <p:cTn id="61" presetID="1" presetClass="entr" presetSubtype="0" fill="hold" nodeType="withEffect">
                                  <p:stCondLst>
                                    <p:cond delay="0"/>
                                  </p:stCondLst>
                                  <p:childTnLst>
                                    <p:set>
                                      <p:cBhvr>
                                        <p:cTn id="62" dur="1" fill="hold">
                                          <p:stCondLst>
                                            <p:cond delay="9"/>
                                          </p:stCondLst>
                                        </p:cTn>
                                        <p:tgtEl>
                                          <p:spTgt spid="56"/>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52"/>
                                        </p:tgtEl>
                                      </p:cBhvr>
                                    </p:animEffect>
                                    <p:animScale>
                                      <p:cBhvr>
                                        <p:cTn id="65" dur="250" autoRev="1" fill="hold"/>
                                        <p:tgtEl>
                                          <p:spTgt spid="52"/>
                                        </p:tgtEl>
                                      </p:cBhvr>
                                      <p:by x="105000" y="105000"/>
                                    </p:animScale>
                                  </p:childTnLst>
                                </p:cTn>
                              </p:par>
                            </p:childTnLst>
                          </p:cTn>
                        </p:par>
                      </p:childTnLst>
                    </p:cTn>
                  </p:par>
                </p:childTnLst>
              </p:cTn>
              <p:nextCondLst>
                <p:cond evt="onClick" delay="0">
                  <p:tgtEl>
                    <p:spTgt spid="52"/>
                  </p:tgtEl>
                </p:cond>
              </p:nextCondLst>
            </p:seq>
            <p:seq concurrent="1" nextAc="seek">
              <p:cTn id="66" restart="whenNotActive" fill="hold" evtFilter="cancelBubble" nodeType="interactiveSeq">
                <p:stCondLst>
                  <p:cond evt="onClick" delay="0">
                    <p:tgtEl>
                      <p:spTgt spid="53"/>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53"/>
                                        </p:tgtEl>
                                        <p:attrNameLst>
                                          <p:attrName>fillcolor</p:attrName>
                                        </p:attrNameLst>
                                      </p:cBhvr>
                                      <p:to>
                                        <a:srgbClr val="D99694"/>
                                      </p:to>
                                    </p:animClr>
                                    <p:set>
                                      <p:cBhvr>
                                        <p:cTn id="71" dur="500" fill="hold"/>
                                        <p:tgtEl>
                                          <p:spTgt spid="53"/>
                                        </p:tgtEl>
                                        <p:attrNameLst>
                                          <p:attrName>fill.type</p:attrName>
                                        </p:attrNameLst>
                                      </p:cBhvr>
                                      <p:to>
                                        <p:strVal val="solid"/>
                                      </p:to>
                                    </p:set>
                                    <p:set>
                                      <p:cBhvr>
                                        <p:cTn id="72" dur="500" fill="hold"/>
                                        <p:tgtEl>
                                          <p:spTgt spid="53"/>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4" fill="hold"/>
                                        <p:tgtEl>
                                          <p:spTgt spid="59"/>
                                        </p:tgtEl>
                                      </p:cBhvr>
                                    </p:cmd>
                                  </p:childTnLst>
                                </p:cTn>
                              </p:par>
                              <p:par>
                                <p:cTn id="75" presetID="1" presetClass="entr" presetSubtype="0" fill="hold" nodeType="withEffect">
                                  <p:stCondLst>
                                    <p:cond delay="0"/>
                                  </p:stCondLst>
                                  <p:childTnLst>
                                    <p:set>
                                      <p:cBhvr>
                                        <p:cTn id="76" dur="1" fill="hold">
                                          <p:stCondLst>
                                            <p:cond delay="9"/>
                                          </p:stCondLst>
                                        </p:cTn>
                                        <p:tgtEl>
                                          <p:spTgt spid="57"/>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53"/>
                                        </p:tgtEl>
                                      </p:cBhvr>
                                    </p:animEffect>
                                    <p:animScale>
                                      <p:cBhvr>
                                        <p:cTn id="79" dur="250" autoRev="1" fill="hold"/>
                                        <p:tgtEl>
                                          <p:spTgt spid="53"/>
                                        </p:tgtEl>
                                      </p:cBhvr>
                                      <p:by x="105000" y="105000"/>
                                    </p:animScale>
                                  </p:childTnLst>
                                </p:cTn>
                              </p:par>
                            </p:childTnLst>
                          </p:cTn>
                        </p:par>
                      </p:childTnLst>
                    </p:cTn>
                  </p:par>
                </p:childTnLst>
              </p:cTn>
              <p:nextCondLst>
                <p:cond evt="onClick" delay="0">
                  <p:tgtEl>
                    <p:spTgt spid="53"/>
                  </p:tgtEl>
                </p:cond>
              </p:nextCondLst>
            </p:seq>
            <p:audio>
              <p:cMediaNode vol="80000">
                <p:cTn id="80" fill="hold" display="0">
                  <p:stCondLst>
                    <p:cond delay="indefinite"/>
                  </p:stCondLst>
                  <p:endCondLst>
                    <p:cond evt="onStopAudio" delay="0">
                      <p:tgtEl>
                        <p:sldTgt/>
                      </p:tgtEl>
                    </p:cond>
                  </p:endCondLst>
                </p:cTn>
                <p:tgtEl>
                  <p:spTgt spid="54"/>
                </p:tgtEl>
              </p:cMediaNode>
            </p:audio>
            <p:audio>
              <p:cMediaNode vol="80000">
                <p:cTn id="81" fill="hold" display="0">
                  <p:stCondLst>
                    <p:cond delay="indefinite"/>
                  </p:stCondLst>
                  <p:endCondLst>
                    <p:cond evt="onStopAudio" delay="0">
                      <p:tgtEl>
                        <p:sldTgt/>
                      </p:tgtEl>
                    </p:cond>
                  </p:endCondLst>
                </p:cTn>
                <p:tgtEl>
                  <p:spTgt spid="59"/>
                </p:tgtEl>
              </p:cMediaNode>
            </p:audio>
          </p:childTnLst>
        </p:cTn>
      </p:par>
    </p:tnLst>
    <p:bldLst>
      <p:bldP spid="49" grpId="0" animBg="1"/>
      <p:bldP spid="50" grpId="0" animBg="1"/>
      <p:bldP spid="50" grpId="1" animBg="1"/>
      <p:bldP spid="51" grpId="0" animBg="1"/>
      <p:bldP spid="51" grpId="1" animBg="1"/>
      <p:bldP spid="52" grpId="0" animBg="1"/>
      <p:bldP spid="52" grpId="1" animBg="1"/>
      <p:bldP spid="53" grpId="0" animBg="1"/>
      <p:bldP spid="5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1337" name="Google Shape;1337;p68"/>
          <p:cNvSpPr/>
          <p:nvPr/>
        </p:nvSpPr>
        <p:spPr>
          <a:xfrm>
            <a:off x="365700" y="365700"/>
            <a:ext cx="8412600" cy="718800"/>
          </a:xfrm>
          <a:prstGeom prst="roundRect">
            <a:avLst>
              <a:gd name="adj" fmla="val 20371"/>
            </a:avLst>
          </a:prstGeom>
          <a:solidFill>
            <a:schemeClr val="tx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8"/>
          <p:cNvSpPr txBox="1">
            <a:spLocks noGrp="1"/>
          </p:cNvSpPr>
          <p:nvPr>
            <p:ph type="title"/>
          </p:nvPr>
        </p:nvSpPr>
        <p:spPr>
          <a:xfrm>
            <a:off x="740290" y="394287"/>
            <a:ext cx="77040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000000"/>
                </a:solidFill>
                <a:latin typeface="Arial" panose="020B0604020202020204" pitchFamily="34" charset="0"/>
                <a:cs typeface="Arial" panose="020B0604020202020204" pitchFamily="34" charset="0"/>
              </a:rPr>
              <a:t>LUYỆN TẬP</a:t>
            </a:r>
            <a:endParaRPr dirty="0">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598462" y="1528093"/>
            <a:ext cx="7983028" cy="1615827"/>
          </a:xfrm>
          <a:prstGeom prst="rect">
            <a:avLst/>
          </a:prstGeom>
        </p:spPr>
        <p:txBody>
          <a:bodyPr wrap="square">
            <a:spAutoFit/>
          </a:bodyPr>
          <a:lstStyle/>
          <a:p>
            <a:pPr algn="just">
              <a:lnSpc>
                <a:spcPct val="150000"/>
              </a:lnSpc>
            </a:pPr>
            <a:r>
              <a:rPr lang="vi-VN" sz="2200" b="1">
                <a:solidFill>
                  <a:schemeClr val="accent2">
                    <a:lumMod val="50000"/>
                  </a:schemeClr>
                </a:solidFill>
              </a:rPr>
              <a:t>Bài 1 (SGK - tr.103) </a:t>
            </a:r>
            <a:r>
              <a:rPr lang="vi-VN" sz="2200"/>
              <a:t>Cho dãy A = [5, 8, 1, 0, 10, 4, 3]. Viết các chương trình sắp xếp dãy A theo thứ tự tăng dần theo các thuật toán sắp xếp chèn, sắp xếp chọn và sắp xếp nổi bọt.</a:t>
            </a:r>
            <a:endParaRPr lang="en-US" sz="2200"/>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244" y="126725"/>
            <a:ext cx="3233578" cy="369332"/>
          </a:xfrm>
          <a:prstGeom prst="rect">
            <a:avLst/>
          </a:prstGeom>
        </p:spPr>
        <p:txBody>
          <a:bodyPr wrap="none">
            <a:spAutoFit/>
          </a:bodyPr>
          <a:lstStyle/>
          <a:p>
            <a:r>
              <a:rPr lang="vi-VN" sz="1800"/>
              <a:t>Chương trình có thể như sau:</a:t>
            </a:r>
            <a:endParaRPr lang="en-US" sz="180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4244" y="626330"/>
            <a:ext cx="5769978" cy="4517170"/>
          </a:xfrm>
          <a:prstGeom prst="rect">
            <a:avLst/>
          </a:prstGeom>
        </p:spPr>
      </p:pic>
    </p:spTree>
    <p:extLst>
      <p:ext uri="{BB962C8B-B14F-4D97-AF65-F5344CB8AC3E}">
        <p14:creationId xmlns:p14="http://schemas.microsoft.com/office/powerpoint/2010/main" val="364458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244" y="126725"/>
            <a:ext cx="3233578" cy="369332"/>
          </a:xfrm>
          <a:prstGeom prst="rect">
            <a:avLst/>
          </a:prstGeom>
        </p:spPr>
        <p:txBody>
          <a:bodyPr wrap="none">
            <a:spAutoFit/>
          </a:bodyPr>
          <a:lstStyle/>
          <a:p>
            <a:r>
              <a:rPr lang="vi-VN" sz="1800"/>
              <a:t>Chương trình có thể như sau:</a:t>
            </a:r>
            <a:endParaRPr lang="en-US" sz="180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2320" y="606175"/>
            <a:ext cx="5205982" cy="4537325"/>
          </a:xfrm>
          <a:prstGeom prst="rect">
            <a:avLst/>
          </a:prstGeom>
        </p:spPr>
      </p:pic>
    </p:spTree>
    <p:extLst>
      <p:ext uri="{BB962C8B-B14F-4D97-AF65-F5344CB8AC3E}">
        <p14:creationId xmlns:p14="http://schemas.microsoft.com/office/powerpoint/2010/main" val="159059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35" name="Google Shape;285;p38"/>
          <p:cNvSpPr/>
          <p:nvPr/>
        </p:nvSpPr>
        <p:spPr>
          <a:xfrm>
            <a:off x="715718" y="987553"/>
            <a:ext cx="7811832" cy="3313348"/>
          </a:xfrm>
          <a:prstGeom prst="roundRect">
            <a:avLst>
              <a:gd name="adj" fmla="val 338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
        <p:nvSpPr>
          <p:cNvPr id="4" name="TextBox 3"/>
          <p:cNvSpPr txBox="1"/>
          <p:nvPr/>
        </p:nvSpPr>
        <p:spPr>
          <a:xfrm>
            <a:off x="3008843" y="1156990"/>
            <a:ext cx="3071973" cy="1017141"/>
          </a:xfrm>
          <a:prstGeom prst="rect">
            <a:avLst/>
          </a:prstGeom>
          <a:noFill/>
        </p:spPr>
        <p:txBody>
          <a:bodyPr wrap="square" rtlCol="0">
            <a:spAutoFit/>
          </a:bodyPr>
          <a:lstStyle/>
          <a:p>
            <a:pPr algn="ctr"/>
            <a:r>
              <a:rPr lang="vi-VN" sz="6000" b="1">
                <a:solidFill>
                  <a:srgbClr val="FE7443">
                    <a:lumMod val="75000"/>
                  </a:srgbClr>
                </a:solidFill>
              </a:rPr>
              <a:t>03</a:t>
            </a:r>
            <a:endParaRPr lang="en-US" sz="6000" b="1">
              <a:solidFill>
                <a:srgbClr val="FE7443">
                  <a:lumMod val="75000"/>
                </a:srgbClr>
              </a:solidFill>
            </a:endParaRPr>
          </a:p>
        </p:txBody>
      </p:sp>
      <p:sp>
        <p:nvSpPr>
          <p:cNvPr id="17" name="Rectangle 16"/>
          <p:cNvSpPr/>
          <p:nvPr/>
        </p:nvSpPr>
        <p:spPr>
          <a:xfrm>
            <a:off x="1301596" y="2113546"/>
            <a:ext cx="6486466" cy="1938992"/>
          </a:xfrm>
          <a:prstGeom prst="rect">
            <a:avLst/>
          </a:prstGeom>
        </p:spPr>
        <p:txBody>
          <a:bodyPr wrap="square">
            <a:spAutoFit/>
          </a:bodyPr>
          <a:lstStyle/>
          <a:p>
            <a:pPr algn="ctr">
              <a:lnSpc>
                <a:spcPct val="150000"/>
              </a:lnSpc>
            </a:pPr>
            <a:r>
              <a:rPr lang="vi-VN" sz="4000" b="1">
                <a:solidFill>
                  <a:srgbClr val="EDF6F7">
                    <a:lumMod val="25000"/>
                  </a:srgbClr>
                </a:solidFill>
              </a:rPr>
              <a:t>THUẬT TOÁN SẮP XẾP NỔI BỌT</a:t>
            </a:r>
            <a:endParaRPr lang="en-US" sz="4000" b="1" dirty="0">
              <a:solidFill>
                <a:srgbClr val="EDF6F7">
                  <a:lumMod val="25000"/>
                </a:srgbClr>
              </a:solidFill>
            </a:endParaRPr>
          </a:p>
        </p:txBody>
      </p:sp>
    </p:spTree>
    <p:extLst>
      <p:ext uri="{BB962C8B-B14F-4D97-AF65-F5344CB8AC3E}">
        <p14:creationId xmlns:p14="http://schemas.microsoft.com/office/powerpoint/2010/main" val="1202041411"/>
      </p:ext>
    </p:extLst>
  </p:cSld>
  <p:clrMapOvr>
    <a:masterClrMapping/>
  </p:clrMapOvr>
  <p:transition spd="med">
    <p:plus/>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1337" name="Google Shape;1337;p68"/>
          <p:cNvSpPr/>
          <p:nvPr/>
        </p:nvSpPr>
        <p:spPr>
          <a:xfrm>
            <a:off x="365700" y="365700"/>
            <a:ext cx="8412600" cy="718800"/>
          </a:xfrm>
          <a:prstGeom prst="roundRect">
            <a:avLst>
              <a:gd name="adj" fmla="val 20371"/>
            </a:avLst>
          </a:prstGeom>
          <a:solidFill>
            <a:schemeClr val="tx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8"/>
          <p:cNvSpPr txBox="1">
            <a:spLocks noGrp="1"/>
          </p:cNvSpPr>
          <p:nvPr>
            <p:ph type="title"/>
          </p:nvPr>
        </p:nvSpPr>
        <p:spPr>
          <a:xfrm>
            <a:off x="740290" y="394287"/>
            <a:ext cx="77040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000000"/>
                </a:solidFill>
                <a:latin typeface="Arial" panose="020B0604020202020204" pitchFamily="34" charset="0"/>
                <a:cs typeface="Arial" panose="020B0604020202020204" pitchFamily="34" charset="0"/>
              </a:rPr>
              <a:t>LUYỆN TẬP</a:t>
            </a:r>
            <a:endParaRPr dirty="0">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740290" y="1410492"/>
            <a:ext cx="7564378" cy="2123658"/>
          </a:xfrm>
          <a:prstGeom prst="rect">
            <a:avLst/>
          </a:prstGeom>
        </p:spPr>
        <p:txBody>
          <a:bodyPr wrap="square">
            <a:spAutoFit/>
          </a:bodyPr>
          <a:lstStyle/>
          <a:p>
            <a:pPr algn="just">
              <a:lnSpc>
                <a:spcPct val="150000"/>
              </a:lnSpc>
            </a:pPr>
            <a:r>
              <a:rPr lang="vi-VN" sz="2200" b="1">
                <a:solidFill>
                  <a:schemeClr val="accent2">
                    <a:lumMod val="50000"/>
                  </a:schemeClr>
                </a:solidFill>
              </a:rPr>
              <a:t>Bài 2 (SGK - tr.103) </a:t>
            </a:r>
            <a:r>
              <a:rPr lang="en-US" sz="2200"/>
              <a:t>Viết chương trình nhập một dãy số từ bàn phím, các số cách nhau bởi dấu cách, thực hiện sắp xếp dãy đã nhập theo một trong các thuật toán sắp xếp rồi in kết quả ra màn hình.</a:t>
            </a:r>
          </a:p>
        </p:txBody>
      </p:sp>
    </p:spTree>
    <p:extLst>
      <p:ext uri="{BB962C8B-B14F-4D97-AF65-F5344CB8AC3E}">
        <p14:creationId xmlns:p14="http://schemas.microsoft.com/office/powerpoint/2010/main" val="105432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20" name="Google Shape;285;p38"/>
          <p:cNvSpPr/>
          <p:nvPr/>
        </p:nvSpPr>
        <p:spPr>
          <a:xfrm>
            <a:off x="365700" y="773365"/>
            <a:ext cx="8412600" cy="4069939"/>
          </a:xfrm>
          <a:prstGeom prst="roundRect">
            <a:avLst>
              <a:gd name="adj" fmla="val 3381"/>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37" name="Google Shape;1437;p71"/>
          <p:cNvSpPr/>
          <p:nvPr/>
        </p:nvSpPr>
        <p:spPr>
          <a:xfrm>
            <a:off x="365700" y="333586"/>
            <a:ext cx="8412600" cy="525490"/>
          </a:xfrm>
          <a:prstGeom prst="roundRect">
            <a:avLst>
              <a:gd name="adj" fmla="val 20371"/>
            </a:avLst>
          </a:prstGeom>
          <a:solidFill>
            <a:schemeClr val="accent3">
              <a:lumMod val="5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71"/>
          <p:cNvSpPr txBox="1">
            <a:spLocks noGrp="1"/>
          </p:cNvSpPr>
          <p:nvPr>
            <p:ph type="title"/>
          </p:nvPr>
        </p:nvSpPr>
        <p:spPr>
          <a:xfrm>
            <a:off x="720000" y="312189"/>
            <a:ext cx="7704000" cy="59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000">
                <a:solidFill>
                  <a:schemeClr val="accent4"/>
                </a:solidFill>
                <a:latin typeface="Arial" panose="020B0604020202020204" pitchFamily="34" charset="0"/>
                <a:cs typeface="Arial" panose="020B0604020202020204" pitchFamily="34" charset="0"/>
              </a:rPr>
              <a:t>Chương trình có thể như sau:</a:t>
            </a:r>
            <a:endParaRPr sz="2000" dirty="0">
              <a:solidFill>
                <a:schemeClr val="accent4"/>
              </a:solidFill>
              <a:latin typeface="Arial" panose="020B0604020202020204" pitchFamily="34" charset="0"/>
              <a:cs typeface="Arial" panose="020B0604020202020204" pitchFamily="34" charset="0"/>
            </a:endParaRPr>
          </a:p>
        </p:txBody>
      </p:sp>
      <p:sp>
        <p:nvSpPr>
          <p:cNvPr id="3" name="Rectangle 2"/>
          <p:cNvSpPr/>
          <p:nvPr/>
        </p:nvSpPr>
        <p:spPr>
          <a:xfrm>
            <a:off x="636015" y="1015419"/>
            <a:ext cx="8082675" cy="3663888"/>
          </a:xfrm>
          <a:prstGeom prst="rect">
            <a:avLst/>
          </a:prstGeom>
        </p:spPr>
        <p:txBody>
          <a:bodyPr wrap="square">
            <a:spAutoFit/>
          </a:bodyPr>
          <a:lstStyle/>
          <a:p>
            <a:pPr>
              <a:lnSpc>
                <a:spcPct val="130000"/>
              </a:lnSpc>
            </a:pPr>
            <a:r>
              <a:rPr lang="en-US" sz="1800" dirty="0">
                <a:solidFill>
                  <a:srgbClr val="002060"/>
                </a:solidFill>
                <a:latin typeface="Consolas" panose="020B0609020204030204" pitchFamily="49" charset="0"/>
                <a:ea typeface="Calibri" panose="020F0502020204030204" pitchFamily="34" charset="0"/>
                <a:cs typeface="Times New Roman" panose="02020603050405020304" pitchFamily="18" charset="0"/>
              </a:rPr>
              <a:t>1 </a:t>
            </a:r>
            <a:r>
              <a:rPr lang="vi-VN" sz="1800" dirty="0">
                <a:solidFill>
                  <a:srgbClr val="002060"/>
                </a:solidFill>
                <a:latin typeface="Consolas" panose="020B0609020204030204" pitchFamily="49" charset="0"/>
                <a:ea typeface="Calibri" panose="020F0502020204030204" pitchFamily="34" charset="0"/>
                <a:cs typeface="Times New Roman" panose="02020603050405020304" pitchFamily="18" charset="0"/>
              </a:rPr>
              <a:t> </a:t>
            </a:r>
            <a:r>
              <a:rPr lang="en-US" sz="1800" b="1" dirty="0" err="1">
                <a:solidFill>
                  <a:srgbClr val="002060"/>
                </a:solidFill>
                <a:latin typeface="Consolas" panose="020B0609020204030204" pitchFamily="49" charset="0"/>
                <a:ea typeface="Calibri" panose="020F0502020204030204" pitchFamily="34" charset="0"/>
                <a:cs typeface="Times New Roman" panose="02020603050405020304" pitchFamily="18" charset="0"/>
              </a:rPr>
              <a:t>def</a:t>
            </a:r>
            <a:r>
              <a:rPr lang="en-US" sz="1800" b="1" dirty="0">
                <a:latin typeface="Consolas" panose="020B0609020204030204" pitchFamily="49" charset="0"/>
                <a:ea typeface="Calibri" panose="020F0502020204030204" pitchFamily="34" charset="0"/>
                <a:cs typeface="Times New Roman" panose="02020603050405020304" pitchFamily="18" charset="0"/>
              </a:rPr>
              <a:t> </a:t>
            </a:r>
            <a:r>
              <a:rPr lang="en-US" sz="1800" dirty="0" err="1">
                <a:solidFill>
                  <a:srgbClr val="FF33CC"/>
                </a:solidFill>
                <a:latin typeface="Consolas" panose="020B0609020204030204" pitchFamily="49" charset="0"/>
                <a:ea typeface="Calibri" panose="020F0502020204030204" pitchFamily="34" charset="0"/>
                <a:cs typeface="Times New Roman" panose="02020603050405020304" pitchFamily="18" charset="0"/>
              </a:rPr>
              <a:t>BubbleSort</a:t>
            </a:r>
            <a:r>
              <a:rPr lang="en-US" sz="1800" dirty="0">
                <a:latin typeface="Consolas" panose="020B0609020204030204" pitchFamily="49" charset="0"/>
                <a:ea typeface="Calibri" panose="020F0502020204030204" pitchFamily="34" charset="0"/>
                <a:cs typeface="Times New Roman" panose="02020603050405020304" pitchFamily="18" charset="0"/>
              </a:rPr>
              <a:t>(A):</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30000"/>
              </a:lnSpc>
            </a:pPr>
            <a:r>
              <a:rPr lang="en-US" sz="1800" dirty="0">
                <a:latin typeface="Consolas" panose="020B0609020204030204" pitchFamily="49" charset="0"/>
                <a:ea typeface="Calibri" panose="020F0502020204030204" pitchFamily="34" charset="0"/>
                <a:cs typeface="Times New Roman" panose="02020603050405020304" pitchFamily="18" charset="0"/>
              </a:rPr>
              <a:t>2	n = </a:t>
            </a:r>
            <a:r>
              <a:rPr lang="en-US" sz="1800" dirty="0" err="1">
                <a:solidFill>
                  <a:srgbClr val="FF33CC"/>
                </a:solidFill>
                <a:latin typeface="Consolas" panose="020B0609020204030204" pitchFamily="49" charset="0"/>
                <a:ea typeface="Calibri" panose="020F0502020204030204" pitchFamily="34" charset="0"/>
                <a:cs typeface="Times New Roman" panose="02020603050405020304" pitchFamily="18" charset="0"/>
              </a:rPr>
              <a:t>len</a:t>
            </a:r>
            <a:r>
              <a:rPr lang="en-US" sz="1800" dirty="0">
                <a:latin typeface="Consolas" panose="020B0609020204030204" pitchFamily="49" charset="0"/>
                <a:ea typeface="Calibri" panose="020F0502020204030204" pitchFamily="34" charset="0"/>
                <a:cs typeface="Times New Roman" panose="02020603050405020304" pitchFamily="18" charset="0"/>
              </a:rPr>
              <a:t>(A)</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30000"/>
              </a:lnSpc>
            </a:pPr>
            <a:r>
              <a:rPr lang="en-US" sz="1800" dirty="0">
                <a:latin typeface="Consolas" panose="020B0609020204030204" pitchFamily="49" charset="0"/>
                <a:ea typeface="Calibri" panose="020F0502020204030204" pitchFamily="34" charset="0"/>
                <a:cs typeface="Times New Roman" panose="02020603050405020304" pitchFamily="18" charset="0"/>
              </a:rPr>
              <a:t>3	</a:t>
            </a:r>
            <a:r>
              <a:rPr lang="en-US" sz="1800" b="1" dirty="0">
                <a:solidFill>
                  <a:srgbClr val="002060"/>
                </a:solidFill>
                <a:latin typeface="Consolas" panose="020B0609020204030204" pitchFamily="49" charset="0"/>
                <a:ea typeface="Calibri" panose="020F0502020204030204" pitchFamily="34" charset="0"/>
                <a:cs typeface="Times New Roman" panose="02020603050405020304" pitchFamily="18" charset="0"/>
              </a:rPr>
              <a:t>for</a:t>
            </a:r>
            <a:r>
              <a:rPr lang="en-US" sz="1800" b="1" dirty="0">
                <a:latin typeface="Consolas" panose="020B0609020204030204" pitchFamily="49" charset="0"/>
                <a:ea typeface="Calibri" panose="020F0502020204030204" pitchFamily="34" charset="0"/>
                <a:cs typeface="Times New Roman" panose="02020603050405020304" pitchFamily="18" charset="0"/>
              </a:rPr>
              <a:t> </a:t>
            </a:r>
            <a:r>
              <a:rPr lang="en-US" sz="1800" dirty="0">
                <a:latin typeface="Consolas" panose="020B0609020204030204" pitchFamily="49" charset="0"/>
                <a:ea typeface="Calibri" panose="020F0502020204030204" pitchFamily="34" charset="0"/>
                <a:cs typeface="Times New Roman" panose="02020603050405020304" pitchFamily="18" charset="0"/>
              </a:rPr>
              <a:t>i </a:t>
            </a:r>
            <a:r>
              <a:rPr lang="en-US" sz="1800" b="1" dirty="0">
                <a:solidFill>
                  <a:srgbClr val="002060"/>
                </a:solidFill>
                <a:latin typeface="Consolas" panose="020B0609020204030204" pitchFamily="49" charset="0"/>
                <a:ea typeface="Calibri" panose="020F0502020204030204" pitchFamily="34" charset="0"/>
                <a:cs typeface="Times New Roman" panose="02020603050405020304" pitchFamily="18" charset="0"/>
              </a:rPr>
              <a:t>in</a:t>
            </a:r>
            <a:r>
              <a:rPr lang="en-US" sz="1800" b="1" dirty="0">
                <a:latin typeface="Consolas" panose="020B0609020204030204" pitchFamily="49" charset="0"/>
                <a:ea typeface="Calibri" panose="020F0502020204030204" pitchFamily="34" charset="0"/>
                <a:cs typeface="Times New Roman" panose="02020603050405020304" pitchFamily="18" charset="0"/>
              </a:rPr>
              <a:t> </a:t>
            </a:r>
            <a:r>
              <a:rPr lang="en-US" sz="1800" dirty="0">
                <a:solidFill>
                  <a:srgbClr val="FF33CC"/>
                </a:solidFill>
                <a:latin typeface="Consolas" panose="020B0609020204030204" pitchFamily="49" charset="0"/>
                <a:ea typeface="Calibri" panose="020F0502020204030204" pitchFamily="34" charset="0"/>
                <a:cs typeface="Times New Roman" panose="02020603050405020304" pitchFamily="18" charset="0"/>
              </a:rPr>
              <a:t>range</a:t>
            </a:r>
            <a:r>
              <a:rPr lang="en-US" sz="1800" dirty="0">
                <a:latin typeface="Consolas" panose="020B0609020204030204" pitchFamily="49" charset="0"/>
                <a:ea typeface="Calibri" panose="020F0502020204030204" pitchFamily="34" charset="0"/>
                <a:cs typeface="Times New Roman" panose="02020603050405020304" pitchFamily="18" charset="0"/>
              </a:rPr>
              <a:t>(n-1):</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30000"/>
              </a:lnSpc>
            </a:pPr>
            <a:r>
              <a:rPr lang="en-US" sz="1800" dirty="0">
                <a:latin typeface="Consolas" panose="020B0609020204030204" pitchFamily="49" charset="0"/>
                <a:ea typeface="Calibri" panose="020F0502020204030204" pitchFamily="34" charset="0"/>
                <a:cs typeface="Times New Roman" panose="02020603050405020304" pitchFamily="18" charset="0"/>
              </a:rPr>
              <a:t>4	</a:t>
            </a:r>
            <a:r>
              <a:rPr lang="vi-VN" sz="1800" dirty="0">
                <a:latin typeface="Consolas" panose="020B0609020204030204" pitchFamily="49" charset="0"/>
                <a:ea typeface="Calibri" panose="020F0502020204030204" pitchFamily="34" charset="0"/>
                <a:cs typeface="Times New Roman" panose="02020603050405020304" pitchFamily="18" charset="0"/>
              </a:rPr>
              <a:t>    </a:t>
            </a:r>
            <a:r>
              <a:rPr lang="en-US" sz="1800" b="1" dirty="0">
                <a:solidFill>
                  <a:srgbClr val="002060"/>
                </a:solidFill>
                <a:latin typeface="Consolas" panose="020B0609020204030204" pitchFamily="49" charset="0"/>
                <a:ea typeface="Calibri" panose="020F0502020204030204" pitchFamily="34" charset="0"/>
                <a:cs typeface="Times New Roman" panose="02020603050405020304" pitchFamily="18" charset="0"/>
              </a:rPr>
              <a:t>for</a:t>
            </a:r>
            <a:r>
              <a:rPr lang="en-US" sz="1800" b="1" dirty="0">
                <a:latin typeface="Consolas" panose="020B0609020204030204" pitchFamily="49" charset="0"/>
                <a:ea typeface="Calibri" panose="020F0502020204030204" pitchFamily="34" charset="0"/>
                <a:cs typeface="Times New Roman" panose="02020603050405020304" pitchFamily="18" charset="0"/>
              </a:rPr>
              <a:t> </a:t>
            </a:r>
            <a:r>
              <a:rPr lang="en-US" sz="1800" dirty="0">
                <a:latin typeface="Consolas" panose="020B0609020204030204" pitchFamily="49" charset="0"/>
                <a:ea typeface="Calibri" panose="020F0502020204030204" pitchFamily="34" charset="0"/>
                <a:cs typeface="Times New Roman" panose="02020603050405020304" pitchFamily="18" charset="0"/>
              </a:rPr>
              <a:t>j </a:t>
            </a:r>
            <a:r>
              <a:rPr lang="en-US" sz="1800" b="1" dirty="0">
                <a:solidFill>
                  <a:srgbClr val="002060"/>
                </a:solidFill>
                <a:latin typeface="Consolas" panose="020B0609020204030204" pitchFamily="49" charset="0"/>
                <a:ea typeface="Calibri" panose="020F0502020204030204" pitchFamily="34" charset="0"/>
                <a:cs typeface="Times New Roman" panose="02020603050405020304" pitchFamily="18" charset="0"/>
              </a:rPr>
              <a:t>in</a:t>
            </a:r>
            <a:r>
              <a:rPr lang="en-US" sz="1800" b="1" dirty="0">
                <a:latin typeface="Consolas" panose="020B0609020204030204" pitchFamily="49" charset="0"/>
                <a:ea typeface="Calibri" panose="020F0502020204030204" pitchFamily="34" charset="0"/>
                <a:cs typeface="Times New Roman" panose="02020603050405020304" pitchFamily="18" charset="0"/>
              </a:rPr>
              <a:t> </a:t>
            </a:r>
            <a:r>
              <a:rPr lang="en-US" sz="1800" dirty="0">
                <a:solidFill>
                  <a:srgbClr val="FF33CC"/>
                </a:solidFill>
                <a:latin typeface="Consolas" panose="020B0609020204030204" pitchFamily="49" charset="0"/>
                <a:ea typeface="Calibri" panose="020F0502020204030204" pitchFamily="34" charset="0"/>
                <a:cs typeface="Times New Roman" panose="02020603050405020304" pitchFamily="18" charset="0"/>
              </a:rPr>
              <a:t>range</a:t>
            </a:r>
            <a:r>
              <a:rPr lang="en-US" sz="1800" dirty="0">
                <a:latin typeface="Consolas" panose="020B0609020204030204" pitchFamily="49" charset="0"/>
                <a:ea typeface="Calibri" panose="020F0502020204030204" pitchFamily="34" charset="0"/>
                <a:cs typeface="Times New Roman" panose="02020603050405020304" pitchFamily="18" charset="0"/>
              </a:rPr>
              <a:t>(n-1-i):</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30000"/>
              </a:lnSpc>
            </a:pPr>
            <a:r>
              <a:rPr lang="en-US" sz="1800" dirty="0">
                <a:latin typeface="Consolas" panose="020B0609020204030204" pitchFamily="49" charset="0"/>
                <a:ea typeface="Calibri" panose="020F0502020204030204" pitchFamily="34" charset="0"/>
                <a:cs typeface="Times New Roman" panose="02020603050405020304" pitchFamily="18" charset="0"/>
              </a:rPr>
              <a:t>5		</a:t>
            </a:r>
            <a:r>
              <a:rPr lang="en-US" sz="1800" b="1" dirty="0">
                <a:solidFill>
                  <a:srgbClr val="002060"/>
                </a:solidFill>
                <a:latin typeface="Consolas" panose="020B0609020204030204" pitchFamily="49" charset="0"/>
                <a:ea typeface="Calibri" panose="020F0502020204030204" pitchFamily="34" charset="0"/>
                <a:cs typeface="Times New Roman" panose="02020603050405020304" pitchFamily="18" charset="0"/>
              </a:rPr>
              <a:t>if</a:t>
            </a:r>
            <a:r>
              <a:rPr lang="en-US" sz="1800" b="1" dirty="0">
                <a:latin typeface="Consolas" panose="020B0609020204030204" pitchFamily="49" charset="0"/>
                <a:ea typeface="Calibri" panose="020F0502020204030204" pitchFamily="34" charset="0"/>
                <a:cs typeface="Times New Roman" panose="02020603050405020304" pitchFamily="18" charset="0"/>
              </a:rPr>
              <a:t> </a:t>
            </a:r>
            <a:r>
              <a:rPr lang="en-US" sz="1800" dirty="0">
                <a:latin typeface="Consolas" panose="020B0609020204030204" pitchFamily="49" charset="0"/>
                <a:ea typeface="Calibri" panose="020F0502020204030204" pitchFamily="34" charset="0"/>
                <a:cs typeface="Times New Roman" panose="02020603050405020304" pitchFamily="18" charset="0"/>
              </a:rPr>
              <a:t>A[j] &gt; A[j+1]:</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30000"/>
              </a:lnSpc>
            </a:pPr>
            <a:r>
              <a:rPr lang="en-US" sz="1800" dirty="0">
                <a:latin typeface="Consolas" panose="020B0609020204030204" pitchFamily="49" charset="0"/>
                <a:ea typeface="Calibri" panose="020F0502020204030204" pitchFamily="34" charset="0"/>
                <a:cs typeface="Times New Roman" panose="02020603050405020304" pitchFamily="18" charset="0"/>
              </a:rPr>
              <a:t>6			A[j],A[j+1]=A[j+1],A[j]</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30000"/>
              </a:lnSpc>
            </a:pPr>
            <a:r>
              <a:rPr lang="en-US" sz="1800" dirty="0">
                <a:latin typeface="Consolas" panose="020B0609020204030204" pitchFamily="49" charset="0"/>
                <a:ea typeface="Calibri" panose="020F0502020204030204" pitchFamily="34" charset="0"/>
                <a:cs typeface="Times New Roman" panose="02020603050405020304" pitchFamily="18" charset="0"/>
              </a:rPr>
              <a:t>7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30000"/>
              </a:lnSpc>
            </a:pPr>
            <a:r>
              <a:rPr lang="en-US" sz="1800" dirty="0">
                <a:latin typeface="Consolas" panose="020B0609020204030204" pitchFamily="49" charset="0"/>
                <a:ea typeface="Calibri" panose="020F0502020204030204" pitchFamily="34" charset="0"/>
                <a:cs typeface="Times New Roman" panose="02020603050405020304" pitchFamily="18" charset="0"/>
              </a:rPr>
              <a:t>8</a:t>
            </a:r>
            <a:r>
              <a:rPr lang="vi-VN" sz="1800" dirty="0">
                <a:latin typeface="Consolas" panose="020B0609020204030204" pitchFamily="49" charset="0"/>
                <a:ea typeface="Calibri" panose="020F0502020204030204" pitchFamily="34" charset="0"/>
                <a:cs typeface="Times New Roman" panose="02020603050405020304" pitchFamily="18" charset="0"/>
              </a:rPr>
              <a:t>  </a:t>
            </a:r>
            <a:r>
              <a:rPr lang="en-US" sz="1800" dirty="0">
                <a:latin typeface="Consolas" panose="020B0609020204030204" pitchFamily="49" charset="0"/>
                <a:ea typeface="Calibri" panose="020F0502020204030204" pitchFamily="34" charset="0"/>
                <a:cs typeface="Times New Roman" panose="02020603050405020304" pitchFamily="18" charset="0"/>
              </a:rPr>
              <a:t>A = [</a:t>
            </a:r>
            <a:r>
              <a:rPr lang="en-US" sz="1800" dirty="0" err="1">
                <a:latin typeface="Consolas" panose="020B0609020204030204" pitchFamily="49" charset="0"/>
                <a:ea typeface="Calibri" panose="020F0502020204030204" pitchFamily="34" charset="0"/>
                <a:cs typeface="Times New Roman" panose="02020603050405020304" pitchFamily="18" charset="0"/>
              </a:rPr>
              <a:t>int</a:t>
            </a:r>
            <a:r>
              <a:rPr lang="en-US" sz="1800" dirty="0">
                <a:latin typeface="Consolas" panose="020B0609020204030204" pitchFamily="49" charset="0"/>
                <a:ea typeface="Calibri" panose="020F0502020204030204" pitchFamily="34" charset="0"/>
                <a:cs typeface="Times New Roman" panose="02020603050405020304" pitchFamily="18" charset="0"/>
              </a:rPr>
              <a:t>(x) </a:t>
            </a:r>
            <a:r>
              <a:rPr lang="en-US" sz="1800" b="1" dirty="0">
                <a:solidFill>
                  <a:srgbClr val="002060"/>
                </a:solidFill>
                <a:latin typeface="Consolas" panose="020B0609020204030204" pitchFamily="49" charset="0"/>
                <a:ea typeface="Calibri" panose="020F0502020204030204" pitchFamily="34" charset="0"/>
                <a:cs typeface="Times New Roman" panose="02020603050405020304" pitchFamily="18" charset="0"/>
              </a:rPr>
              <a:t>for</a:t>
            </a:r>
            <a:r>
              <a:rPr lang="en-US" sz="1800" b="1" dirty="0">
                <a:latin typeface="Consolas" panose="020B0609020204030204" pitchFamily="49" charset="0"/>
                <a:ea typeface="Calibri" panose="020F0502020204030204" pitchFamily="34" charset="0"/>
                <a:cs typeface="Times New Roman" panose="02020603050405020304" pitchFamily="18" charset="0"/>
              </a:rPr>
              <a:t> </a:t>
            </a:r>
            <a:r>
              <a:rPr lang="en-US" sz="1800" dirty="0">
                <a:latin typeface="Consolas" panose="020B0609020204030204" pitchFamily="49" charset="0"/>
                <a:ea typeface="Calibri" panose="020F0502020204030204" pitchFamily="34" charset="0"/>
                <a:cs typeface="Times New Roman" panose="02020603050405020304" pitchFamily="18" charset="0"/>
              </a:rPr>
              <a:t>x in input("</a:t>
            </a:r>
            <a:r>
              <a:rPr lang="en-US" sz="1800" dirty="0" err="1">
                <a:latin typeface="Consolas" panose="020B0609020204030204" pitchFamily="49" charset="0"/>
                <a:ea typeface="Calibri" panose="020F0502020204030204" pitchFamily="34" charset="0"/>
                <a:cs typeface="Times New Roman" panose="02020603050405020304" pitchFamily="18" charset="0"/>
              </a:rPr>
              <a:t>Nhập</a:t>
            </a:r>
            <a:r>
              <a:rPr lang="en-US" sz="1800" dirty="0">
                <a:latin typeface="Consolas" panose="020B0609020204030204" pitchFamily="49" charset="0"/>
                <a:ea typeface="Calibri" panose="020F0502020204030204" pitchFamily="34" charset="0"/>
                <a:cs typeface="Times New Roman" panose="02020603050405020304" pitchFamily="18" charset="0"/>
              </a:rPr>
              <a:t> </a:t>
            </a:r>
            <a:r>
              <a:rPr lang="en-US" sz="1800" dirty="0" err="1">
                <a:latin typeface="Consolas" panose="020B0609020204030204" pitchFamily="49" charset="0"/>
                <a:ea typeface="Calibri" panose="020F0502020204030204" pitchFamily="34" charset="0"/>
                <a:cs typeface="Times New Roman" panose="02020603050405020304" pitchFamily="18" charset="0"/>
              </a:rPr>
              <a:t>dãy</a:t>
            </a:r>
            <a:r>
              <a:rPr lang="en-US" sz="1800" dirty="0">
                <a:latin typeface="Consolas" panose="020B0609020204030204" pitchFamily="49" charset="0"/>
                <a:ea typeface="Calibri" panose="020F0502020204030204" pitchFamily="34" charset="0"/>
                <a:cs typeface="Times New Roman" panose="02020603050405020304" pitchFamily="18" charset="0"/>
              </a:rPr>
              <a:t> </a:t>
            </a:r>
            <a:r>
              <a:rPr lang="en-US" sz="1800" dirty="0" err="1">
                <a:latin typeface="Consolas" panose="020B0609020204030204" pitchFamily="49" charset="0"/>
                <a:ea typeface="Calibri" panose="020F0502020204030204" pitchFamily="34" charset="0"/>
                <a:cs typeface="Times New Roman" panose="02020603050405020304" pitchFamily="18" charset="0"/>
              </a:rPr>
              <a:t>số</a:t>
            </a:r>
            <a:r>
              <a:rPr lang="en-US" sz="1800" dirty="0">
                <a:latin typeface="Consolas" panose="020B0609020204030204" pitchFamily="49" charset="0"/>
                <a:ea typeface="Calibri" panose="020F0502020204030204" pitchFamily="34" charset="0"/>
                <a:cs typeface="Times New Roman" panose="02020603050405020304" pitchFamily="18" charset="0"/>
              </a:rPr>
              <a:t> </a:t>
            </a:r>
            <a:r>
              <a:rPr lang="en-US" sz="1800" dirty="0" err="1">
                <a:latin typeface="Consolas" panose="020B0609020204030204" pitchFamily="49" charset="0"/>
                <a:ea typeface="Calibri" panose="020F0502020204030204" pitchFamily="34" charset="0"/>
                <a:cs typeface="Times New Roman" panose="02020603050405020304" pitchFamily="18" charset="0"/>
              </a:rPr>
              <a:t>nguyên</a:t>
            </a:r>
            <a:r>
              <a:rPr lang="en-US" sz="1800" dirty="0">
                <a:latin typeface="Consolas" panose="020B0609020204030204" pitchFamily="49" charset="0"/>
                <a:ea typeface="Calibri" panose="020F0502020204030204" pitchFamily="34" charset="0"/>
                <a:cs typeface="Times New Roman" panose="02020603050405020304" pitchFamily="18" charset="0"/>
              </a:rPr>
              <a:t>: ".split()]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30000"/>
              </a:lnSpc>
            </a:pPr>
            <a:r>
              <a:rPr lang="en-US" sz="1800" dirty="0">
                <a:latin typeface="Consolas" panose="020B0609020204030204" pitchFamily="49" charset="0"/>
                <a:ea typeface="Calibri" panose="020F0502020204030204" pitchFamily="34" charset="0"/>
                <a:cs typeface="Times New Roman" panose="02020603050405020304" pitchFamily="18" charset="0"/>
              </a:rPr>
              <a:t>9</a:t>
            </a:r>
            <a:r>
              <a:rPr lang="vi-VN" sz="1800" dirty="0">
                <a:latin typeface="Consolas" panose="020B0609020204030204" pitchFamily="49" charset="0"/>
                <a:ea typeface="Calibri" panose="020F0502020204030204" pitchFamily="34" charset="0"/>
                <a:cs typeface="Times New Roman" panose="02020603050405020304" pitchFamily="18" charset="0"/>
              </a:rPr>
              <a:t>  </a:t>
            </a:r>
            <a:r>
              <a:rPr lang="en-US" sz="1800" dirty="0" err="1">
                <a:latin typeface="Consolas" panose="020B0609020204030204" pitchFamily="49" charset="0"/>
                <a:ea typeface="Calibri" panose="020F0502020204030204" pitchFamily="34" charset="0"/>
                <a:cs typeface="Times New Roman" panose="02020603050405020304" pitchFamily="18" charset="0"/>
              </a:rPr>
              <a:t>InsertionSort</a:t>
            </a:r>
            <a:r>
              <a:rPr lang="en-US" sz="1800" dirty="0">
                <a:latin typeface="Consolas" panose="020B0609020204030204" pitchFamily="49" charset="0"/>
                <a:ea typeface="Calibri" panose="020F0502020204030204" pitchFamily="34" charset="0"/>
                <a:cs typeface="Times New Roman" panose="02020603050405020304" pitchFamily="18" charset="0"/>
              </a:rPr>
              <a:t>(A)</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30000"/>
              </a:lnSpc>
            </a:pPr>
            <a:r>
              <a:rPr lang="en-US" sz="1800" dirty="0">
                <a:latin typeface="Consolas" panose="020B0609020204030204" pitchFamily="49" charset="0"/>
                <a:ea typeface="Calibri" panose="020F0502020204030204" pitchFamily="34" charset="0"/>
                <a:cs typeface="Times New Roman" panose="02020603050405020304" pitchFamily="18" charset="0"/>
              </a:rPr>
              <a:t>10</a:t>
            </a:r>
            <a:r>
              <a:rPr lang="vi-VN" sz="1800" dirty="0">
                <a:latin typeface="Consolas" panose="020B0609020204030204" pitchFamily="49" charset="0"/>
                <a:ea typeface="Calibri" panose="020F0502020204030204" pitchFamily="34" charset="0"/>
                <a:cs typeface="Times New Roman" panose="02020603050405020304" pitchFamily="18" charset="0"/>
              </a:rPr>
              <a:t> </a:t>
            </a:r>
            <a:r>
              <a:rPr lang="en-US" sz="1800" dirty="0">
                <a:latin typeface="Consolas" panose="020B0609020204030204" pitchFamily="49" charset="0"/>
                <a:ea typeface="Calibri" panose="020F0502020204030204" pitchFamily="34" charset="0"/>
                <a:cs typeface="Times New Roman" panose="02020603050405020304" pitchFamily="18" charset="0"/>
              </a:rPr>
              <a:t>print(A)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44"/>
                                        </p:tgtEl>
                                        <p:attrNameLst>
                                          <p:attrName>style.visibility</p:attrName>
                                        </p:attrNameLst>
                                      </p:cBhvr>
                                      <p:to>
                                        <p:strVal val="visible"/>
                                      </p:to>
                                    </p:set>
                                    <p:anim calcmode="lin" valueType="num">
                                      <p:cBhvr>
                                        <p:cTn id="7" dur="500" fill="hold"/>
                                        <p:tgtEl>
                                          <p:spTgt spid="1444"/>
                                        </p:tgtEl>
                                        <p:attrNameLst>
                                          <p:attrName>ppt_w</p:attrName>
                                        </p:attrNameLst>
                                      </p:cBhvr>
                                      <p:tavLst>
                                        <p:tav tm="0">
                                          <p:val>
                                            <p:fltVal val="0"/>
                                          </p:val>
                                        </p:tav>
                                        <p:tav tm="100000">
                                          <p:val>
                                            <p:strVal val="#ppt_w"/>
                                          </p:val>
                                        </p:tav>
                                      </p:tavLst>
                                    </p:anim>
                                    <p:anim calcmode="lin" valueType="num">
                                      <p:cBhvr>
                                        <p:cTn id="8" dur="500" fill="hold"/>
                                        <p:tgtEl>
                                          <p:spTgt spid="1444"/>
                                        </p:tgtEl>
                                        <p:attrNameLst>
                                          <p:attrName>ppt_h</p:attrName>
                                        </p:attrNameLst>
                                      </p:cBhvr>
                                      <p:tavLst>
                                        <p:tav tm="0">
                                          <p:val>
                                            <p:fltVal val="0"/>
                                          </p:val>
                                        </p:tav>
                                        <p:tav tm="100000">
                                          <p:val>
                                            <p:strVal val="#ppt_h"/>
                                          </p:val>
                                        </p:tav>
                                      </p:tavLst>
                                    </p:anim>
                                    <p:animEffect transition="in" filter="fade">
                                      <p:cBhvr>
                                        <p:cTn id="9" dur="500"/>
                                        <p:tgtEl>
                                          <p:spTgt spid="144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19" name="Google Shape;285;p38"/>
          <p:cNvSpPr/>
          <p:nvPr/>
        </p:nvSpPr>
        <p:spPr>
          <a:xfrm>
            <a:off x="365700" y="1184018"/>
            <a:ext cx="8412600" cy="3659286"/>
          </a:xfrm>
          <a:prstGeom prst="roundRect">
            <a:avLst>
              <a:gd name="adj" fmla="val 3381"/>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35" name="Google Shape;735;p50"/>
          <p:cNvSpPr/>
          <p:nvPr/>
        </p:nvSpPr>
        <p:spPr>
          <a:xfrm>
            <a:off x="365700" y="365700"/>
            <a:ext cx="8412600" cy="718800"/>
          </a:xfrm>
          <a:prstGeom prst="roundRect">
            <a:avLst>
              <a:gd name="adj" fmla="val 20371"/>
            </a:avLst>
          </a:prstGeom>
          <a:solidFill>
            <a:schemeClr val="accent3">
              <a:lumMod val="5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0"/>
          <p:cNvSpPr txBox="1">
            <a:spLocks noGrp="1"/>
          </p:cNvSpPr>
          <p:nvPr>
            <p:ph type="title"/>
          </p:nvPr>
        </p:nvSpPr>
        <p:spPr>
          <a:xfrm>
            <a:off x="726848" y="378593"/>
            <a:ext cx="77040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accent5"/>
                </a:solidFill>
                <a:latin typeface="+mn-lt"/>
              </a:rPr>
              <a:t>VẬN DỤNG</a:t>
            </a:r>
            <a:endParaRPr dirty="0">
              <a:solidFill>
                <a:schemeClr val="accent5"/>
              </a:solidFill>
              <a:latin typeface="+mn-lt"/>
            </a:endParaRPr>
          </a:p>
        </p:txBody>
      </p:sp>
      <p:sp>
        <p:nvSpPr>
          <p:cNvPr id="5" name="Rectangle 4"/>
          <p:cNvSpPr/>
          <p:nvPr/>
        </p:nvSpPr>
        <p:spPr>
          <a:xfrm>
            <a:off x="720000" y="1252172"/>
            <a:ext cx="7704000" cy="958660"/>
          </a:xfrm>
          <a:prstGeom prst="rect">
            <a:avLst/>
          </a:prstGeom>
        </p:spPr>
        <p:txBody>
          <a:bodyPr wrap="square">
            <a:spAutoFit/>
          </a:bodyPr>
          <a:lstStyle/>
          <a:p>
            <a:pPr algn="just">
              <a:lnSpc>
                <a:spcPct val="150000"/>
              </a:lnSpc>
            </a:pPr>
            <a:r>
              <a:rPr lang="en-US" sz="2000" b="1">
                <a:solidFill>
                  <a:schemeClr val="accent2">
                    <a:lumMod val="50000"/>
                  </a:schemeClr>
                </a:solidFill>
              </a:rPr>
              <a:t>Bài 1</a:t>
            </a:r>
            <a:r>
              <a:rPr lang="vi-VN" sz="2000" b="1">
                <a:solidFill>
                  <a:schemeClr val="accent2">
                    <a:lumMod val="50000"/>
                  </a:schemeClr>
                </a:solidFill>
              </a:rPr>
              <a:t> (SGK - tr.103)</a:t>
            </a:r>
            <a:r>
              <a:rPr lang="en-US" sz="2000" b="1">
                <a:solidFill>
                  <a:schemeClr val="accent2">
                    <a:lumMod val="50000"/>
                  </a:schemeClr>
                </a:solidFill>
              </a:rPr>
              <a:t>. </a:t>
            </a:r>
            <a:r>
              <a:rPr lang="en-US" sz="2000"/>
              <a:t>Viết lại các thuật toán sắp xếp trong bài theo thứ tự giảm dần.</a:t>
            </a:r>
          </a:p>
        </p:txBody>
      </p:sp>
      <p:sp>
        <p:nvSpPr>
          <p:cNvPr id="8" name="Rectangle 7"/>
          <p:cNvSpPr/>
          <p:nvPr/>
        </p:nvSpPr>
        <p:spPr>
          <a:xfrm>
            <a:off x="756007" y="2354780"/>
            <a:ext cx="1976919" cy="455396"/>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a:solidFill>
                  <a:schemeClr val="accent3">
                    <a:lumMod val="25000"/>
                  </a:schemeClr>
                </a:solidFill>
                <a:latin typeface="Arial" panose="020B0604020202020204" pitchFamily="34" charset="0"/>
                <a:cs typeface="Arial" panose="020B0604020202020204" pitchFamily="34" charset="0"/>
              </a:rPr>
              <a:t>Sắp xếp chèn:</a:t>
            </a:r>
            <a:endParaRPr lang="en-US" sz="2000" b="1">
              <a:solidFill>
                <a:schemeClr val="accent3">
                  <a:lumMod val="25000"/>
                </a:schemeClr>
              </a:solidFill>
              <a:latin typeface="Arial" panose="020B0604020202020204" pitchFamily="34" charset="0"/>
              <a:cs typeface="Arial" panose="020B0604020202020204" pitchFamily="34" charset="0"/>
            </a:endParaRPr>
          </a:p>
        </p:txBody>
      </p:sp>
      <p:sp>
        <p:nvSpPr>
          <p:cNvPr id="9" name="Rectangle 8"/>
          <p:cNvSpPr/>
          <p:nvPr/>
        </p:nvSpPr>
        <p:spPr>
          <a:xfrm>
            <a:off x="2965202" y="2246504"/>
            <a:ext cx="5813098" cy="2585323"/>
          </a:xfrm>
          <a:prstGeom prst="rect">
            <a:avLst/>
          </a:prstGeom>
        </p:spPr>
        <p:txBody>
          <a:bodyPr wrap="square">
            <a:spAutoFit/>
          </a:bodyPr>
          <a:lstStyle/>
          <a:p>
            <a:pPr algn="just"/>
            <a:r>
              <a:rPr lang="en-US" sz="1800">
                <a:solidFill>
                  <a:srgbClr val="002060"/>
                </a:solidFill>
                <a:latin typeface="Consolas" panose="020B0609020204030204" pitchFamily="49" charset="0"/>
                <a:ea typeface="Calibri" panose="020F0502020204030204" pitchFamily="34" charset="0"/>
                <a:cs typeface="Times New Roman" panose="02020603050405020304" pitchFamily="18" charset="0"/>
              </a:rPr>
              <a:t>1</a:t>
            </a:r>
            <a:r>
              <a:rPr lang="en-US" sz="1800" b="1">
                <a:solidFill>
                  <a:srgbClr val="002060"/>
                </a:solidFill>
                <a:latin typeface="Consolas" panose="020B0609020204030204" pitchFamily="49" charset="0"/>
                <a:ea typeface="Calibri" panose="020F0502020204030204" pitchFamily="34" charset="0"/>
                <a:cs typeface="Times New Roman" panose="02020603050405020304" pitchFamily="18" charset="0"/>
              </a:rPr>
              <a:t> deft</a:t>
            </a:r>
            <a:r>
              <a:rPr lang="en-US" sz="1800" b="1">
                <a:latin typeface="Consolas" panose="020B0609020204030204" pitchFamily="49" charset="0"/>
                <a:ea typeface="Calibri" panose="020F0502020204030204" pitchFamily="34" charset="0"/>
                <a:cs typeface="Times New Roman" panose="02020603050405020304" pitchFamily="18" charset="0"/>
              </a:rPr>
              <a:t> </a:t>
            </a:r>
            <a:r>
              <a:rPr lang="en-US" sz="1800">
                <a:solidFill>
                  <a:srgbClr val="FF33CC"/>
                </a:solidFill>
                <a:latin typeface="Consolas" panose="020B0609020204030204" pitchFamily="49" charset="0"/>
                <a:ea typeface="Calibri" panose="020F0502020204030204" pitchFamily="34" charset="0"/>
                <a:cs typeface="Times New Roman" panose="02020603050405020304" pitchFamily="18" charset="0"/>
              </a:rPr>
              <a:t>InsertionSort</a:t>
            </a:r>
            <a:r>
              <a:rPr lang="en-US" sz="1800">
                <a:latin typeface="Consolas" panose="020B0609020204030204" pitchFamily="49" charset="0"/>
                <a:ea typeface="Calibri" panose="020F0502020204030204" pitchFamily="34" charset="0"/>
                <a:cs typeface="Times New Roman" panose="02020603050405020304" pitchFamily="18" charset="0"/>
              </a:rPr>
              <a:t>(A):</a:t>
            </a:r>
            <a:endParaRPr lang="en-US" sz="1800">
              <a:latin typeface="Calibri" panose="020F0502020204030204" pitchFamily="34" charset="0"/>
              <a:ea typeface="Calibri" panose="020F0502020204030204" pitchFamily="34" charset="0"/>
              <a:cs typeface="Times New Roman" panose="02020603050405020304" pitchFamily="18" charset="0"/>
            </a:endParaRPr>
          </a:p>
          <a:p>
            <a:r>
              <a:rPr lang="en-US" sz="1800">
                <a:latin typeface="Consolas" panose="020B0609020204030204" pitchFamily="49" charset="0"/>
                <a:ea typeface="Calibri" panose="020F0502020204030204" pitchFamily="34" charset="0"/>
                <a:cs typeface="Times New Roman" panose="02020603050405020304" pitchFamily="18" charset="0"/>
              </a:rPr>
              <a:t>2	n = </a:t>
            </a:r>
            <a:r>
              <a:rPr lang="en-US" sz="1800">
                <a:solidFill>
                  <a:srgbClr val="FF33CC"/>
                </a:solidFill>
                <a:latin typeface="Consolas" panose="020B0609020204030204" pitchFamily="49" charset="0"/>
                <a:ea typeface="Calibri" panose="020F0502020204030204" pitchFamily="34" charset="0"/>
                <a:cs typeface="Times New Roman" panose="02020603050405020304" pitchFamily="18" charset="0"/>
              </a:rPr>
              <a:t>len</a:t>
            </a:r>
            <a:r>
              <a:rPr lang="en-US" sz="1800">
                <a:latin typeface="Consolas" panose="020B0609020204030204" pitchFamily="49" charset="0"/>
                <a:ea typeface="Calibri" panose="020F0502020204030204" pitchFamily="34" charset="0"/>
                <a:cs typeface="Times New Roman" panose="02020603050405020304" pitchFamily="18" charset="0"/>
              </a:rPr>
              <a:t>(A)</a:t>
            </a:r>
            <a:endParaRPr lang="en-US" sz="1800">
              <a:latin typeface="Calibri" panose="020F0502020204030204" pitchFamily="34" charset="0"/>
              <a:ea typeface="Calibri" panose="020F0502020204030204" pitchFamily="34" charset="0"/>
              <a:cs typeface="Times New Roman" panose="02020603050405020304" pitchFamily="18" charset="0"/>
            </a:endParaRPr>
          </a:p>
          <a:p>
            <a:r>
              <a:rPr lang="en-US" sz="1800">
                <a:latin typeface="Consolas" panose="020B0609020204030204" pitchFamily="49" charset="0"/>
                <a:ea typeface="Calibri" panose="020F0502020204030204" pitchFamily="34" charset="0"/>
                <a:cs typeface="Times New Roman" panose="02020603050405020304" pitchFamily="18" charset="0"/>
              </a:rPr>
              <a:t>3	</a:t>
            </a:r>
            <a:r>
              <a:rPr lang="en-US" sz="1800" b="1">
                <a:solidFill>
                  <a:srgbClr val="002060"/>
                </a:solidFill>
                <a:latin typeface="Consolas" panose="020B0609020204030204" pitchFamily="49" charset="0"/>
                <a:ea typeface="Calibri" panose="020F0502020204030204" pitchFamily="34" charset="0"/>
                <a:cs typeface="Times New Roman" panose="02020603050405020304" pitchFamily="18" charset="0"/>
              </a:rPr>
              <a:t>for</a:t>
            </a:r>
            <a:r>
              <a:rPr lang="en-US" sz="1800" b="1">
                <a:latin typeface="Consolas" panose="020B0609020204030204" pitchFamily="49" charset="0"/>
                <a:ea typeface="Calibri" panose="020F0502020204030204" pitchFamily="34" charset="0"/>
                <a:cs typeface="Times New Roman" panose="02020603050405020304" pitchFamily="18" charset="0"/>
              </a:rPr>
              <a:t> </a:t>
            </a:r>
            <a:r>
              <a:rPr lang="en-US" sz="1800">
                <a:latin typeface="Consolas" panose="020B0609020204030204" pitchFamily="49" charset="0"/>
                <a:ea typeface="Calibri" panose="020F0502020204030204" pitchFamily="34" charset="0"/>
                <a:cs typeface="Times New Roman" panose="02020603050405020304" pitchFamily="18" charset="0"/>
              </a:rPr>
              <a:t>i </a:t>
            </a:r>
            <a:r>
              <a:rPr lang="en-US" sz="1800" b="1">
                <a:solidFill>
                  <a:srgbClr val="002060"/>
                </a:solidFill>
                <a:latin typeface="Consolas" panose="020B0609020204030204" pitchFamily="49" charset="0"/>
                <a:ea typeface="Calibri" panose="020F0502020204030204" pitchFamily="34" charset="0"/>
                <a:cs typeface="Times New Roman" panose="02020603050405020304" pitchFamily="18" charset="0"/>
              </a:rPr>
              <a:t>in</a:t>
            </a:r>
            <a:r>
              <a:rPr lang="en-US" sz="1800" b="1">
                <a:latin typeface="Consolas" panose="020B0609020204030204" pitchFamily="49" charset="0"/>
                <a:ea typeface="Calibri" panose="020F0502020204030204" pitchFamily="34" charset="0"/>
                <a:cs typeface="Times New Roman" panose="02020603050405020304" pitchFamily="18" charset="0"/>
              </a:rPr>
              <a:t> </a:t>
            </a:r>
            <a:r>
              <a:rPr lang="en-US" sz="1800">
                <a:solidFill>
                  <a:srgbClr val="FF33CC"/>
                </a:solidFill>
                <a:latin typeface="Consolas" panose="020B0609020204030204" pitchFamily="49" charset="0"/>
                <a:ea typeface="Calibri" panose="020F0502020204030204" pitchFamily="34" charset="0"/>
                <a:cs typeface="Times New Roman" panose="02020603050405020304" pitchFamily="18" charset="0"/>
              </a:rPr>
              <a:t>range</a:t>
            </a:r>
            <a:r>
              <a:rPr lang="en-US" sz="1800">
                <a:latin typeface="Consolas" panose="020B0609020204030204" pitchFamily="49" charset="0"/>
                <a:ea typeface="Calibri" panose="020F0502020204030204" pitchFamily="34" charset="0"/>
                <a:cs typeface="Times New Roman" panose="02020603050405020304" pitchFamily="18" charset="0"/>
              </a:rPr>
              <a:t>(1,n):</a:t>
            </a:r>
            <a:endParaRPr lang="en-US" sz="1800">
              <a:latin typeface="Calibri" panose="020F0502020204030204" pitchFamily="34" charset="0"/>
              <a:ea typeface="Calibri" panose="020F0502020204030204" pitchFamily="34" charset="0"/>
              <a:cs typeface="Times New Roman" panose="02020603050405020304" pitchFamily="18" charset="0"/>
            </a:endParaRPr>
          </a:p>
          <a:p>
            <a:r>
              <a:rPr lang="en-US" sz="1800">
                <a:latin typeface="Consolas" panose="020B0609020204030204" pitchFamily="49" charset="0"/>
                <a:ea typeface="Calibri" panose="020F0502020204030204" pitchFamily="34" charset="0"/>
                <a:cs typeface="Times New Roman" panose="02020603050405020304" pitchFamily="18" charset="0"/>
              </a:rPr>
              <a:t>4		value = A[i]</a:t>
            </a:r>
            <a:endParaRPr lang="en-US" sz="1800">
              <a:latin typeface="Calibri" panose="020F0502020204030204" pitchFamily="34" charset="0"/>
              <a:ea typeface="Calibri" panose="020F0502020204030204" pitchFamily="34" charset="0"/>
              <a:cs typeface="Times New Roman" panose="02020603050405020304" pitchFamily="18" charset="0"/>
            </a:endParaRPr>
          </a:p>
          <a:p>
            <a:r>
              <a:rPr lang="en-US" sz="1800">
                <a:latin typeface="Consolas" panose="020B0609020204030204" pitchFamily="49" charset="0"/>
                <a:ea typeface="Calibri" panose="020F0502020204030204" pitchFamily="34" charset="0"/>
                <a:cs typeface="Times New Roman" panose="02020603050405020304" pitchFamily="18" charset="0"/>
              </a:rPr>
              <a:t>5		j = i – 1</a:t>
            </a:r>
            <a:endParaRPr lang="en-US" sz="1800">
              <a:latin typeface="Calibri" panose="020F0502020204030204" pitchFamily="34" charset="0"/>
              <a:ea typeface="Calibri" panose="020F0502020204030204" pitchFamily="34" charset="0"/>
              <a:cs typeface="Times New Roman" panose="02020603050405020304" pitchFamily="18" charset="0"/>
            </a:endParaRPr>
          </a:p>
          <a:p>
            <a:r>
              <a:rPr lang="en-US" sz="1800">
                <a:latin typeface="Consolas" panose="020B0609020204030204" pitchFamily="49" charset="0"/>
                <a:ea typeface="Calibri" panose="020F0502020204030204" pitchFamily="34" charset="0"/>
                <a:cs typeface="Times New Roman" panose="02020603050405020304" pitchFamily="18" charset="0"/>
              </a:rPr>
              <a:t>6		</a:t>
            </a:r>
            <a:r>
              <a:rPr lang="en-US" sz="1800" b="1">
                <a:solidFill>
                  <a:srgbClr val="002060"/>
                </a:solidFill>
                <a:latin typeface="Consolas" panose="020B0609020204030204" pitchFamily="49" charset="0"/>
                <a:ea typeface="Calibri" panose="020F0502020204030204" pitchFamily="34" charset="0"/>
                <a:cs typeface="Times New Roman" panose="02020603050405020304" pitchFamily="18" charset="0"/>
              </a:rPr>
              <a:t>while </a:t>
            </a:r>
            <a:r>
              <a:rPr lang="en-US" sz="1800">
                <a:latin typeface="Consolas" panose="020B0609020204030204" pitchFamily="49" charset="0"/>
                <a:ea typeface="Calibri" panose="020F0502020204030204" pitchFamily="34" charset="0"/>
                <a:cs typeface="Times New Roman" panose="02020603050405020304" pitchFamily="18" charset="0"/>
              </a:rPr>
              <a:t>j &gt;= 0 </a:t>
            </a:r>
            <a:r>
              <a:rPr lang="en-US" sz="1800" b="1">
                <a:solidFill>
                  <a:srgbClr val="002060"/>
                </a:solidFill>
                <a:latin typeface="Consolas" panose="020B0609020204030204" pitchFamily="49" charset="0"/>
                <a:ea typeface="Calibri" panose="020F0502020204030204" pitchFamily="34" charset="0"/>
                <a:cs typeface="Times New Roman" panose="02020603050405020304" pitchFamily="18" charset="0"/>
              </a:rPr>
              <a:t>and</a:t>
            </a:r>
            <a:r>
              <a:rPr lang="en-US" sz="1800" b="1">
                <a:latin typeface="Consolas" panose="020B0609020204030204" pitchFamily="49" charset="0"/>
                <a:ea typeface="Calibri" panose="020F0502020204030204" pitchFamily="34" charset="0"/>
                <a:cs typeface="Times New Roman" panose="02020603050405020304" pitchFamily="18" charset="0"/>
              </a:rPr>
              <a:t> </a:t>
            </a:r>
            <a:r>
              <a:rPr lang="en-US" sz="1800">
                <a:latin typeface="Consolas" panose="020B0609020204030204" pitchFamily="49" charset="0"/>
                <a:ea typeface="Calibri" panose="020F0502020204030204" pitchFamily="34" charset="0"/>
                <a:cs typeface="Times New Roman" panose="02020603050405020304" pitchFamily="18" charset="0"/>
              </a:rPr>
              <a:t>A[j] &lt; value:</a:t>
            </a:r>
            <a:endParaRPr lang="en-US" sz="1800">
              <a:latin typeface="Calibri" panose="020F0502020204030204" pitchFamily="34" charset="0"/>
              <a:ea typeface="Calibri" panose="020F0502020204030204" pitchFamily="34" charset="0"/>
              <a:cs typeface="Times New Roman" panose="02020603050405020304" pitchFamily="18" charset="0"/>
            </a:endParaRPr>
          </a:p>
          <a:p>
            <a:r>
              <a:rPr lang="en-US" sz="1800">
                <a:latin typeface="Consolas" panose="020B0609020204030204" pitchFamily="49" charset="0"/>
                <a:ea typeface="Calibri" panose="020F0502020204030204" pitchFamily="34" charset="0"/>
                <a:cs typeface="Times New Roman" panose="02020603050405020304" pitchFamily="18" charset="0"/>
              </a:rPr>
              <a:t>7			A[j+1] = A[j]</a:t>
            </a:r>
            <a:endParaRPr lang="en-US" sz="1800">
              <a:latin typeface="Calibri" panose="020F0502020204030204" pitchFamily="34" charset="0"/>
              <a:ea typeface="Calibri" panose="020F0502020204030204" pitchFamily="34" charset="0"/>
              <a:cs typeface="Times New Roman" panose="02020603050405020304" pitchFamily="18" charset="0"/>
            </a:endParaRPr>
          </a:p>
          <a:p>
            <a:r>
              <a:rPr lang="en-US" sz="1800">
                <a:latin typeface="Consolas" panose="020B0609020204030204" pitchFamily="49" charset="0"/>
                <a:ea typeface="Calibri" panose="020F0502020204030204" pitchFamily="34" charset="0"/>
                <a:cs typeface="Times New Roman" panose="02020603050405020304" pitchFamily="18" charset="0"/>
              </a:rPr>
              <a:t>8			j = j – 1</a:t>
            </a:r>
            <a:endParaRPr lang="en-US" sz="1800">
              <a:latin typeface="Calibri" panose="020F0502020204030204" pitchFamily="34" charset="0"/>
              <a:ea typeface="Calibri" panose="020F0502020204030204" pitchFamily="34" charset="0"/>
              <a:cs typeface="Times New Roman" panose="02020603050405020304" pitchFamily="18" charset="0"/>
            </a:endParaRPr>
          </a:p>
          <a:p>
            <a:r>
              <a:rPr lang="en-US" sz="1800">
                <a:latin typeface="Consolas" panose="020B0609020204030204" pitchFamily="49" charset="0"/>
                <a:ea typeface="Calibri" panose="020F0502020204030204" pitchFamily="34" charset="0"/>
                <a:cs typeface="Times New Roman" panose="02020603050405020304" pitchFamily="18" charset="0"/>
              </a:rPr>
              <a:t>9		A[j+1] = value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66441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174" y="382290"/>
            <a:ext cx="2184898" cy="455396"/>
          </a:xfrm>
          <a:prstGeom prst="rect">
            <a:avLst/>
          </a:prstGeom>
          <a:solidFill>
            <a:schemeClr val="accent3">
              <a:lumMod val="90000"/>
            </a:schemeClr>
          </a:solid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dirty="0">
                <a:solidFill>
                  <a:schemeClr val="accent3">
                    <a:lumMod val="25000"/>
                  </a:schemeClr>
                </a:solidFill>
                <a:latin typeface="Arial" panose="020B0604020202020204" pitchFamily="34" charset="0"/>
                <a:cs typeface="Arial" panose="020B0604020202020204" pitchFamily="34" charset="0"/>
              </a:rPr>
              <a:t>Sắp xếp c</a:t>
            </a:r>
            <a:r>
              <a:rPr lang="en-US" sz="2000" b="1" dirty="0" err="1">
                <a:solidFill>
                  <a:schemeClr val="accent3">
                    <a:lumMod val="25000"/>
                  </a:schemeClr>
                </a:solidFill>
                <a:latin typeface="Arial" panose="020B0604020202020204" pitchFamily="34" charset="0"/>
                <a:cs typeface="Arial" panose="020B0604020202020204" pitchFamily="34" charset="0"/>
              </a:rPr>
              <a:t>họn</a:t>
            </a:r>
            <a:r>
              <a:rPr lang="vi-VN" sz="2000" b="1" dirty="0">
                <a:solidFill>
                  <a:schemeClr val="accent3">
                    <a:lumMod val="25000"/>
                  </a:schemeClr>
                </a:solidFill>
                <a:latin typeface="Arial" panose="020B0604020202020204" pitchFamily="34" charset="0"/>
                <a:cs typeface="Arial" panose="020B0604020202020204" pitchFamily="34" charset="0"/>
              </a:rPr>
              <a:t>:</a:t>
            </a:r>
            <a:endParaRPr lang="en-US" sz="2000" b="1" dirty="0">
              <a:solidFill>
                <a:schemeClr val="accent3">
                  <a:lumMod val="25000"/>
                </a:schemeClr>
              </a:solidFill>
              <a:latin typeface="Arial" panose="020B0604020202020204" pitchFamily="34" charset="0"/>
              <a:cs typeface="Arial" panose="020B0604020202020204" pitchFamily="34" charset="0"/>
            </a:endParaRPr>
          </a:p>
        </p:txBody>
      </p:sp>
      <p:sp>
        <p:nvSpPr>
          <p:cNvPr id="4" name="Rectangle 3"/>
          <p:cNvSpPr/>
          <p:nvPr/>
        </p:nvSpPr>
        <p:spPr>
          <a:xfrm>
            <a:off x="2899955" y="382290"/>
            <a:ext cx="6244045" cy="2308324"/>
          </a:xfrm>
          <a:prstGeom prst="rect">
            <a:avLst/>
          </a:prstGeom>
        </p:spPr>
        <p:txBody>
          <a:bodyPr wrap="square">
            <a:spAutoFit/>
          </a:bodyPr>
          <a:lstStyle/>
          <a:p>
            <a:r>
              <a:rPr lang="en-US" sz="1800">
                <a:latin typeface="Consolas" panose="020B0609020204030204" pitchFamily="49" charset="0"/>
                <a:ea typeface="Calibri" panose="020F0502020204030204" pitchFamily="34" charset="0"/>
                <a:cs typeface="Times New Roman" panose="02020603050405020304" pitchFamily="18" charset="0"/>
              </a:rPr>
              <a:t>1</a:t>
            </a:r>
            <a:r>
              <a:rPr lang="en-US" sz="1800" b="1">
                <a:solidFill>
                  <a:srgbClr val="002060"/>
                </a:solidFill>
                <a:latin typeface="Consolas" panose="020B0609020204030204" pitchFamily="49" charset="0"/>
                <a:ea typeface="Calibri" panose="020F0502020204030204" pitchFamily="34" charset="0"/>
                <a:cs typeface="Times New Roman" panose="02020603050405020304" pitchFamily="18" charset="0"/>
              </a:rPr>
              <a:t> def</a:t>
            </a:r>
            <a:r>
              <a:rPr lang="en-US" sz="1800" b="1">
                <a:latin typeface="Consolas" panose="020B0609020204030204" pitchFamily="49" charset="0"/>
                <a:ea typeface="Calibri" panose="020F0502020204030204" pitchFamily="34" charset="0"/>
                <a:cs typeface="Times New Roman" panose="02020603050405020304" pitchFamily="18" charset="0"/>
              </a:rPr>
              <a:t> </a:t>
            </a:r>
            <a:r>
              <a:rPr lang="en-US" sz="1800">
                <a:solidFill>
                  <a:srgbClr val="FF33CC"/>
                </a:solidFill>
                <a:latin typeface="Consolas" panose="020B0609020204030204" pitchFamily="49" charset="0"/>
                <a:ea typeface="Calibri" panose="020F0502020204030204" pitchFamily="34" charset="0"/>
                <a:cs typeface="Times New Roman" panose="02020603050405020304" pitchFamily="18" charset="0"/>
              </a:rPr>
              <a:t>SelectionSort</a:t>
            </a:r>
            <a:r>
              <a:rPr lang="en-US" sz="1800">
                <a:latin typeface="Consolas" panose="020B0609020204030204" pitchFamily="49" charset="0"/>
                <a:ea typeface="Calibri" panose="020F0502020204030204" pitchFamily="34" charset="0"/>
                <a:cs typeface="Times New Roman" panose="02020603050405020304" pitchFamily="18" charset="0"/>
              </a:rPr>
              <a:t>(A):</a:t>
            </a:r>
            <a:endParaRPr lang="en-US" sz="1800">
              <a:latin typeface="Calibri" panose="020F0502020204030204" pitchFamily="34" charset="0"/>
              <a:ea typeface="Calibri" panose="020F0502020204030204" pitchFamily="34" charset="0"/>
              <a:cs typeface="Times New Roman" panose="02020603050405020304" pitchFamily="18" charset="0"/>
            </a:endParaRPr>
          </a:p>
          <a:p>
            <a:r>
              <a:rPr lang="en-US" sz="1800">
                <a:latin typeface="Consolas" panose="020B0609020204030204" pitchFamily="49" charset="0"/>
                <a:ea typeface="Calibri" panose="020F0502020204030204" pitchFamily="34" charset="0"/>
                <a:cs typeface="Times New Roman" panose="02020603050405020304" pitchFamily="18" charset="0"/>
              </a:rPr>
              <a:t>2	n = </a:t>
            </a:r>
            <a:r>
              <a:rPr lang="en-US" sz="1800">
                <a:solidFill>
                  <a:srgbClr val="FF33CC"/>
                </a:solidFill>
                <a:latin typeface="Consolas" panose="020B0609020204030204" pitchFamily="49" charset="0"/>
                <a:ea typeface="Calibri" panose="020F0502020204030204" pitchFamily="34" charset="0"/>
                <a:cs typeface="Times New Roman" panose="02020603050405020304" pitchFamily="18" charset="0"/>
              </a:rPr>
              <a:t>len</a:t>
            </a:r>
            <a:r>
              <a:rPr lang="en-US" sz="1800">
                <a:latin typeface="Consolas" panose="020B0609020204030204" pitchFamily="49" charset="0"/>
                <a:ea typeface="Calibri" panose="020F0502020204030204" pitchFamily="34" charset="0"/>
                <a:cs typeface="Times New Roman" panose="02020603050405020304" pitchFamily="18" charset="0"/>
              </a:rPr>
              <a:t>(A)</a:t>
            </a:r>
            <a:endParaRPr lang="en-US" sz="1800">
              <a:latin typeface="Calibri" panose="020F0502020204030204" pitchFamily="34" charset="0"/>
              <a:ea typeface="Calibri" panose="020F0502020204030204" pitchFamily="34" charset="0"/>
              <a:cs typeface="Times New Roman" panose="02020603050405020304" pitchFamily="18" charset="0"/>
            </a:endParaRPr>
          </a:p>
          <a:p>
            <a:r>
              <a:rPr lang="en-US" sz="1800">
                <a:latin typeface="Consolas" panose="020B0609020204030204" pitchFamily="49" charset="0"/>
                <a:ea typeface="Calibri" panose="020F0502020204030204" pitchFamily="34" charset="0"/>
                <a:cs typeface="Times New Roman" panose="02020603050405020304" pitchFamily="18" charset="0"/>
              </a:rPr>
              <a:t>3	</a:t>
            </a:r>
            <a:r>
              <a:rPr lang="en-US" sz="1800" b="1">
                <a:solidFill>
                  <a:srgbClr val="002060"/>
                </a:solidFill>
                <a:latin typeface="Consolas" panose="020B0609020204030204" pitchFamily="49" charset="0"/>
                <a:ea typeface="Calibri" panose="020F0502020204030204" pitchFamily="34" charset="0"/>
                <a:cs typeface="Times New Roman" panose="02020603050405020304" pitchFamily="18" charset="0"/>
              </a:rPr>
              <a:t>for</a:t>
            </a:r>
            <a:r>
              <a:rPr lang="en-US" sz="1800" b="1">
                <a:latin typeface="Consolas" panose="020B0609020204030204" pitchFamily="49" charset="0"/>
                <a:ea typeface="Calibri" panose="020F0502020204030204" pitchFamily="34" charset="0"/>
                <a:cs typeface="Times New Roman" panose="02020603050405020304" pitchFamily="18" charset="0"/>
              </a:rPr>
              <a:t> </a:t>
            </a:r>
            <a:r>
              <a:rPr lang="en-US" sz="1800">
                <a:latin typeface="Consolas" panose="020B0609020204030204" pitchFamily="49" charset="0"/>
                <a:ea typeface="Calibri" panose="020F0502020204030204" pitchFamily="34" charset="0"/>
                <a:cs typeface="Times New Roman" panose="02020603050405020304" pitchFamily="18" charset="0"/>
              </a:rPr>
              <a:t>i </a:t>
            </a:r>
            <a:r>
              <a:rPr lang="en-US" sz="1800" b="1">
                <a:solidFill>
                  <a:srgbClr val="002060"/>
                </a:solidFill>
                <a:latin typeface="Consolas" panose="020B0609020204030204" pitchFamily="49" charset="0"/>
                <a:ea typeface="Calibri" panose="020F0502020204030204" pitchFamily="34" charset="0"/>
                <a:cs typeface="Times New Roman" panose="02020603050405020304" pitchFamily="18" charset="0"/>
              </a:rPr>
              <a:t>in</a:t>
            </a:r>
            <a:r>
              <a:rPr lang="en-US" sz="1800" b="1">
                <a:latin typeface="Consolas" panose="020B0609020204030204" pitchFamily="49" charset="0"/>
                <a:ea typeface="Calibri" panose="020F0502020204030204" pitchFamily="34" charset="0"/>
                <a:cs typeface="Times New Roman" panose="02020603050405020304" pitchFamily="18" charset="0"/>
              </a:rPr>
              <a:t> </a:t>
            </a:r>
            <a:r>
              <a:rPr lang="en-US" sz="1800">
                <a:solidFill>
                  <a:srgbClr val="FF33CC"/>
                </a:solidFill>
                <a:latin typeface="Consolas" panose="020B0609020204030204" pitchFamily="49" charset="0"/>
                <a:ea typeface="Calibri" panose="020F0502020204030204" pitchFamily="34" charset="0"/>
                <a:cs typeface="Times New Roman" panose="02020603050405020304" pitchFamily="18" charset="0"/>
              </a:rPr>
              <a:t>range</a:t>
            </a:r>
            <a:r>
              <a:rPr lang="en-US" sz="1800">
                <a:latin typeface="Consolas" panose="020B0609020204030204" pitchFamily="49" charset="0"/>
                <a:ea typeface="Calibri" panose="020F0502020204030204" pitchFamily="34" charset="0"/>
                <a:cs typeface="Times New Roman" panose="02020603050405020304" pitchFamily="18" charset="0"/>
              </a:rPr>
              <a:t>(n-1):</a:t>
            </a:r>
            <a:endParaRPr lang="en-US" sz="1800">
              <a:latin typeface="Calibri" panose="020F0502020204030204" pitchFamily="34" charset="0"/>
              <a:ea typeface="Calibri" panose="020F0502020204030204" pitchFamily="34" charset="0"/>
              <a:cs typeface="Times New Roman" panose="02020603050405020304" pitchFamily="18" charset="0"/>
            </a:endParaRPr>
          </a:p>
          <a:p>
            <a:r>
              <a:rPr lang="en-US" sz="1800">
                <a:latin typeface="Consolas" panose="020B0609020204030204" pitchFamily="49" charset="0"/>
                <a:ea typeface="Calibri" panose="020F0502020204030204" pitchFamily="34" charset="0"/>
                <a:cs typeface="Times New Roman" panose="02020603050405020304" pitchFamily="18" charset="0"/>
              </a:rPr>
              <a:t>4	</a:t>
            </a:r>
            <a:r>
              <a:rPr lang="vi-VN" sz="1800">
                <a:latin typeface="Consolas" panose="020B0609020204030204" pitchFamily="49" charset="0"/>
                <a:ea typeface="Calibri" panose="020F0502020204030204" pitchFamily="34" charset="0"/>
                <a:cs typeface="Times New Roman" panose="02020603050405020304" pitchFamily="18" charset="0"/>
              </a:rPr>
              <a:t>    </a:t>
            </a:r>
            <a:r>
              <a:rPr lang="en-US" sz="1800">
                <a:latin typeface="Consolas" panose="020B0609020204030204" pitchFamily="49" charset="0"/>
                <a:ea typeface="Calibri" panose="020F0502020204030204" pitchFamily="34" charset="0"/>
                <a:cs typeface="Times New Roman" panose="02020603050405020304" pitchFamily="18" charset="0"/>
              </a:rPr>
              <a:t>iMax = i</a:t>
            </a:r>
            <a:endParaRPr lang="en-US" sz="1800">
              <a:latin typeface="Calibri" panose="020F0502020204030204" pitchFamily="34" charset="0"/>
              <a:ea typeface="Calibri" panose="020F0502020204030204" pitchFamily="34" charset="0"/>
              <a:cs typeface="Times New Roman" panose="02020603050405020304" pitchFamily="18" charset="0"/>
            </a:endParaRPr>
          </a:p>
          <a:p>
            <a:r>
              <a:rPr lang="en-US" sz="1800">
                <a:latin typeface="Consolas" panose="020B0609020204030204" pitchFamily="49" charset="0"/>
                <a:ea typeface="Calibri" panose="020F0502020204030204" pitchFamily="34" charset="0"/>
                <a:cs typeface="Times New Roman" panose="02020603050405020304" pitchFamily="18" charset="0"/>
              </a:rPr>
              <a:t>5	</a:t>
            </a:r>
            <a:r>
              <a:rPr lang="vi-VN" sz="1800">
                <a:latin typeface="Consolas" panose="020B0609020204030204" pitchFamily="49" charset="0"/>
                <a:ea typeface="Calibri" panose="020F0502020204030204" pitchFamily="34" charset="0"/>
                <a:cs typeface="Times New Roman" panose="02020603050405020304" pitchFamily="18" charset="0"/>
              </a:rPr>
              <a:t>    </a:t>
            </a:r>
            <a:r>
              <a:rPr lang="en-US" sz="1800" b="1">
                <a:solidFill>
                  <a:srgbClr val="002060"/>
                </a:solidFill>
                <a:latin typeface="Consolas" panose="020B0609020204030204" pitchFamily="49" charset="0"/>
                <a:ea typeface="Calibri" panose="020F0502020204030204" pitchFamily="34" charset="0"/>
                <a:cs typeface="Times New Roman" panose="02020603050405020304" pitchFamily="18" charset="0"/>
              </a:rPr>
              <a:t>for</a:t>
            </a:r>
            <a:r>
              <a:rPr lang="en-US" sz="1800" b="1">
                <a:latin typeface="Consolas" panose="020B0609020204030204" pitchFamily="49" charset="0"/>
                <a:ea typeface="Calibri" panose="020F0502020204030204" pitchFamily="34" charset="0"/>
                <a:cs typeface="Times New Roman" panose="02020603050405020304" pitchFamily="18" charset="0"/>
              </a:rPr>
              <a:t> </a:t>
            </a:r>
            <a:r>
              <a:rPr lang="en-US" sz="1800">
                <a:latin typeface="Consolas" panose="020B0609020204030204" pitchFamily="49" charset="0"/>
                <a:ea typeface="Calibri" panose="020F0502020204030204" pitchFamily="34" charset="0"/>
                <a:cs typeface="Times New Roman" panose="02020603050405020304" pitchFamily="18" charset="0"/>
              </a:rPr>
              <a:t>j </a:t>
            </a:r>
            <a:r>
              <a:rPr lang="en-US" sz="1800" b="1">
                <a:solidFill>
                  <a:srgbClr val="002060"/>
                </a:solidFill>
                <a:latin typeface="Consolas" panose="020B0609020204030204" pitchFamily="49" charset="0"/>
                <a:ea typeface="Calibri" panose="020F0502020204030204" pitchFamily="34" charset="0"/>
                <a:cs typeface="Times New Roman" panose="02020603050405020304" pitchFamily="18" charset="0"/>
              </a:rPr>
              <a:t>in</a:t>
            </a:r>
            <a:r>
              <a:rPr lang="en-US" sz="1800" b="1">
                <a:latin typeface="Consolas" panose="020B0609020204030204" pitchFamily="49" charset="0"/>
                <a:ea typeface="Calibri" panose="020F0502020204030204" pitchFamily="34" charset="0"/>
                <a:cs typeface="Times New Roman" panose="02020603050405020304" pitchFamily="18" charset="0"/>
              </a:rPr>
              <a:t> </a:t>
            </a:r>
            <a:r>
              <a:rPr lang="en-US" sz="1800">
                <a:solidFill>
                  <a:srgbClr val="FF33CC"/>
                </a:solidFill>
                <a:latin typeface="Consolas" panose="020B0609020204030204" pitchFamily="49" charset="0"/>
                <a:ea typeface="Calibri" panose="020F0502020204030204" pitchFamily="34" charset="0"/>
                <a:cs typeface="Times New Roman" panose="02020603050405020304" pitchFamily="18" charset="0"/>
              </a:rPr>
              <a:t>range</a:t>
            </a:r>
            <a:r>
              <a:rPr lang="en-US" sz="1800">
                <a:latin typeface="Consolas" panose="020B0609020204030204" pitchFamily="49" charset="0"/>
                <a:ea typeface="Calibri" panose="020F0502020204030204" pitchFamily="34" charset="0"/>
                <a:cs typeface="Times New Roman" panose="02020603050405020304" pitchFamily="18" charset="0"/>
              </a:rPr>
              <a:t>(i+1,n):</a:t>
            </a:r>
            <a:endParaRPr lang="en-US" sz="1800">
              <a:latin typeface="Calibri" panose="020F0502020204030204" pitchFamily="34" charset="0"/>
              <a:ea typeface="Calibri" panose="020F0502020204030204" pitchFamily="34" charset="0"/>
              <a:cs typeface="Times New Roman" panose="02020603050405020304" pitchFamily="18" charset="0"/>
            </a:endParaRPr>
          </a:p>
          <a:p>
            <a:r>
              <a:rPr lang="en-US" sz="1800">
                <a:latin typeface="Consolas" panose="020B0609020204030204" pitchFamily="49" charset="0"/>
                <a:ea typeface="Calibri" panose="020F0502020204030204" pitchFamily="34" charset="0"/>
                <a:cs typeface="Times New Roman" panose="02020603050405020304" pitchFamily="18" charset="0"/>
              </a:rPr>
              <a:t>6		</a:t>
            </a:r>
            <a:r>
              <a:rPr lang="en-US" sz="1800" b="1">
                <a:solidFill>
                  <a:srgbClr val="002060"/>
                </a:solidFill>
                <a:latin typeface="Consolas" panose="020B0609020204030204" pitchFamily="49" charset="0"/>
                <a:ea typeface="Calibri" panose="020F0502020204030204" pitchFamily="34" charset="0"/>
                <a:cs typeface="Times New Roman" panose="02020603050405020304" pitchFamily="18" charset="0"/>
              </a:rPr>
              <a:t>if</a:t>
            </a:r>
            <a:r>
              <a:rPr lang="en-US" sz="1800" b="1">
                <a:latin typeface="Consolas" panose="020B0609020204030204" pitchFamily="49" charset="0"/>
                <a:ea typeface="Calibri" panose="020F0502020204030204" pitchFamily="34" charset="0"/>
                <a:cs typeface="Times New Roman" panose="02020603050405020304" pitchFamily="18" charset="0"/>
              </a:rPr>
              <a:t> </a:t>
            </a:r>
            <a:r>
              <a:rPr lang="en-US" sz="1800">
                <a:latin typeface="Consolas" panose="020B0609020204030204" pitchFamily="49" charset="0"/>
                <a:ea typeface="Calibri" panose="020F0502020204030204" pitchFamily="34" charset="0"/>
                <a:cs typeface="Times New Roman" panose="02020603050405020304" pitchFamily="18" charset="0"/>
              </a:rPr>
              <a:t>A[j] &gt; A[iMax]:</a:t>
            </a:r>
            <a:endParaRPr lang="en-US" sz="1800">
              <a:latin typeface="Calibri" panose="020F0502020204030204" pitchFamily="34" charset="0"/>
              <a:ea typeface="Calibri" panose="020F0502020204030204" pitchFamily="34" charset="0"/>
              <a:cs typeface="Times New Roman" panose="02020603050405020304" pitchFamily="18" charset="0"/>
            </a:endParaRPr>
          </a:p>
          <a:p>
            <a:r>
              <a:rPr lang="en-US" sz="1800">
                <a:latin typeface="Consolas" panose="020B0609020204030204" pitchFamily="49" charset="0"/>
                <a:ea typeface="Calibri" panose="020F0502020204030204" pitchFamily="34" charset="0"/>
                <a:cs typeface="Times New Roman" panose="02020603050405020304" pitchFamily="18" charset="0"/>
              </a:rPr>
              <a:t>7		</a:t>
            </a:r>
            <a:r>
              <a:rPr lang="vi-VN" sz="1800">
                <a:latin typeface="Consolas" panose="020B0609020204030204" pitchFamily="49" charset="0"/>
                <a:ea typeface="Calibri" panose="020F0502020204030204" pitchFamily="34" charset="0"/>
                <a:cs typeface="Times New Roman" panose="02020603050405020304" pitchFamily="18" charset="0"/>
              </a:rPr>
              <a:t>     </a:t>
            </a:r>
            <a:r>
              <a:rPr lang="en-US" sz="1800">
                <a:latin typeface="Consolas" panose="020B0609020204030204" pitchFamily="49" charset="0"/>
                <a:ea typeface="Calibri" panose="020F0502020204030204" pitchFamily="34" charset="0"/>
                <a:cs typeface="Times New Roman" panose="02020603050405020304" pitchFamily="18" charset="0"/>
              </a:rPr>
              <a:t>iMax = j</a:t>
            </a:r>
            <a:endParaRPr lang="en-US" sz="1800">
              <a:latin typeface="Calibri" panose="020F0502020204030204" pitchFamily="34" charset="0"/>
              <a:ea typeface="Calibri" panose="020F0502020204030204" pitchFamily="34" charset="0"/>
              <a:cs typeface="Times New Roman" panose="02020603050405020304" pitchFamily="18" charset="0"/>
            </a:endParaRPr>
          </a:p>
          <a:p>
            <a:r>
              <a:rPr lang="en-US" sz="1800">
                <a:latin typeface="Consolas" panose="020B0609020204030204" pitchFamily="49" charset="0"/>
                <a:ea typeface="Calibri" panose="020F0502020204030204" pitchFamily="34" charset="0"/>
                <a:cs typeface="Times New Roman" panose="02020603050405020304" pitchFamily="18" charset="0"/>
              </a:rPr>
              <a:t>8		</a:t>
            </a:r>
            <a:r>
              <a:rPr lang="vi-VN" sz="1800">
                <a:latin typeface="Consolas" panose="020B0609020204030204" pitchFamily="49" charset="0"/>
                <a:ea typeface="Calibri" panose="020F0502020204030204" pitchFamily="34" charset="0"/>
                <a:cs typeface="Times New Roman" panose="02020603050405020304" pitchFamily="18" charset="0"/>
              </a:rPr>
              <a:t>     </a:t>
            </a:r>
            <a:r>
              <a:rPr lang="en-US" sz="1800">
                <a:latin typeface="Consolas" panose="020B0609020204030204" pitchFamily="49" charset="0"/>
                <a:ea typeface="Calibri" panose="020F0502020204030204" pitchFamily="34" charset="0"/>
                <a:cs typeface="Times New Roman" panose="02020603050405020304" pitchFamily="18" charset="0"/>
              </a:rPr>
              <a:t>A[i],A[iMax] = A[iMaxx],A[i]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91174" y="3144326"/>
            <a:ext cx="2184898" cy="455396"/>
          </a:xfrm>
          <a:prstGeom prst="rect">
            <a:avLst/>
          </a:prstGeom>
          <a:solidFill>
            <a:schemeClr val="accent3">
              <a:lumMod val="90000"/>
            </a:schemeClr>
          </a:solid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a:solidFill>
                  <a:schemeClr val="accent3">
                    <a:lumMod val="25000"/>
                  </a:schemeClr>
                </a:solidFill>
                <a:latin typeface="Arial" panose="020B0604020202020204" pitchFamily="34" charset="0"/>
                <a:cs typeface="Arial" panose="020B0604020202020204" pitchFamily="34" charset="0"/>
              </a:rPr>
              <a:t>Sắp xếp nổi bọt:</a:t>
            </a:r>
            <a:endParaRPr lang="en-US" sz="2000" b="1">
              <a:solidFill>
                <a:schemeClr val="accent3">
                  <a:lumMod val="25000"/>
                </a:schemeClr>
              </a:solidFill>
              <a:latin typeface="Arial" panose="020B0604020202020204" pitchFamily="34" charset="0"/>
              <a:cs typeface="Arial" panose="020B0604020202020204" pitchFamily="34" charset="0"/>
            </a:endParaRPr>
          </a:p>
        </p:txBody>
      </p:sp>
      <p:sp>
        <p:nvSpPr>
          <p:cNvPr id="6" name="Rectangle 5"/>
          <p:cNvSpPr/>
          <p:nvPr/>
        </p:nvSpPr>
        <p:spPr>
          <a:xfrm>
            <a:off x="2899955" y="3144326"/>
            <a:ext cx="5786846" cy="1754326"/>
          </a:xfrm>
          <a:prstGeom prst="rect">
            <a:avLst/>
          </a:prstGeom>
        </p:spPr>
        <p:txBody>
          <a:bodyPr wrap="square">
            <a:spAutoFit/>
          </a:bodyPr>
          <a:lstStyle/>
          <a:p>
            <a:r>
              <a:rPr lang="en-US" sz="1800" dirty="0">
                <a:latin typeface="Consolas" panose="020B0609020204030204" pitchFamily="49" charset="0"/>
                <a:ea typeface="Calibri" panose="020F0502020204030204" pitchFamily="34" charset="0"/>
                <a:cs typeface="Times New Roman" panose="02020603050405020304" pitchFamily="18" charset="0"/>
              </a:rPr>
              <a:t>1</a:t>
            </a:r>
            <a:r>
              <a:rPr lang="en-US" sz="1800" dirty="0">
                <a:solidFill>
                  <a:srgbClr val="002060"/>
                </a:solidFill>
                <a:latin typeface="Consolas" panose="020B0609020204030204" pitchFamily="49" charset="0"/>
                <a:ea typeface="Calibri" panose="020F0502020204030204" pitchFamily="34" charset="0"/>
                <a:cs typeface="Times New Roman" panose="02020603050405020304" pitchFamily="18" charset="0"/>
              </a:rPr>
              <a:t> </a:t>
            </a:r>
            <a:r>
              <a:rPr lang="en-US" sz="1800" b="1" dirty="0" err="1">
                <a:solidFill>
                  <a:srgbClr val="002060"/>
                </a:solidFill>
                <a:latin typeface="Consolas" panose="020B0609020204030204" pitchFamily="49" charset="0"/>
                <a:ea typeface="Calibri" panose="020F0502020204030204" pitchFamily="34" charset="0"/>
                <a:cs typeface="Times New Roman" panose="02020603050405020304" pitchFamily="18" charset="0"/>
              </a:rPr>
              <a:t>def</a:t>
            </a:r>
            <a:r>
              <a:rPr lang="en-US" sz="1800" b="1" dirty="0">
                <a:latin typeface="Consolas" panose="020B0609020204030204" pitchFamily="49" charset="0"/>
                <a:ea typeface="Calibri" panose="020F0502020204030204" pitchFamily="34" charset="0"/>
                <a:cs typeface="Times New Roman" panose="02020603050405020304" pitchFamily="18" charset="0"/>
              </a:rPr>
              <a:t> </a:t>
            </a:r>
            <a:r>
              <a:rPr lang="en-US" sz="1800" dirty="0" err="1">
                <a:solidFill>
                  <a:srgbClr val="FF33CC"/>
                </a:solidFill>
                <a:latin typeface="Consolas" panose="020B0609020204030204" pitchFamily="49" charset="0"/>
                <a:ea typeface="Calibri" panose="020F0502020204030204" pitchFamily="34" charset="0"/>
                <a:cs typeface="Times New Roman" panose="02020603050405020304" pitchFamily="18" charset="0"/>
              </a:rPr>
              <a:t>BubbleSort</a:t>
            </a:r>
            <a:r>
              <a:rPr lang="en-US" sz="1800" dirty="0">
                <a:latin typeface="Consolas" panose="020B0609020204030204" pitchFamily="49" charset="0"/>
                <a:ea typeface="Calibri" panose="020F0502020204030204" pitchFamily="34" charset="0"/>
                <a:cs typeface="Times New Roman" panose="02020603050405020304" pitchFamily="18" charset="0"/>
              </a:rPr>
              <a:t>(A):</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onsolas" panose="020B0609020204030204" pitchFamily="49" charset="0"/>
                <a:ea typeface="Calibri" panose="020F0502020204030204" pitchFamily="34" charset="0"/>
                <a:cs typeface="Times New Roman" panose="02020603050405020304" pitchFamily="18" charset="0"/>
              </a:rPr>
              <a:t>2	n = </a:t>
            </a:r>
            <a:r>
              <a:rPr lang="en-US" sz="1800" dirty="0" err="1">
                <a:solidFill>
                  <a:srgbClr val="FF33CC"/>
                </a:solidFill>
                <a:latin typeface="Consolas" panose="020B0609020204030204" pitchFamily="49" charset="0"/>
                <a:ea typeface="Calibri" panose="020F0502020204030204" pitchFamily="34" charset="0"/>
                <a:cs typeface="Times New Roman" panose="02020603050405020304" pitchFamily="18" charset="0"/>
              </a:rPr>
              <a:t>len</a:t>
            </a:r>
            <a:r>
              <a:rPr lang="en-US" sz="1800" dirty="0">
                <a:latin typeface="Consolas" panose="020B0609020204030204" pitchFamily="49" charset="0"/>
                <a:ea typeface="Calibri" panose="020F0502020204030204" pitchFamily="34" charset="0"/>
                <a:cs typeface="Times New Roman" panose="02020603050405020304" pitchFamily="18" charset="0"/>
              </a:rPr>
              <a:t>(A)</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onsolas" panose="020B0609020204030204" pitchFamily="49" charset="0"/>
                <a:ea typeface="Calibri" panose="020F0502020204030204" pitchFamily="34" charset="0"/>
                <a:cs typeface="Times New Roman" panose="02020603050405020304" pitchFamily="18" charset="0"/>
              </a:rPr>
              <a:t>3	</a:t>
            </a:r>
            <a:r>
              <a:rPr lang="en-US" sz="1800" b="1" dirty="0">
                <a:solidFill>
                  <a:srgbClr val="002060"/>
                </a:solidFill>
                <a:latin typeface="Consolas" panose="020B0609020204030204" pitchFamily="49" charset="0"/>
                <a:ea typeface="Calibri" panose="020F0502020204030204" pitchFamily="34" charset="0"/>
                <a:cs typeface="Times New Roman" panose="02020603050405020304" pitchFamily="18" charset="0"/>
              </a:rPr>
              <a:t>for</a:t>
            </a:r>
            <a:r>
              <a:rPr lang="en-US" sz="1800" b="1" dirty="0">
                <a:latin typeface="Consolas" panose="020B0609020204030204" pitchFamily="49" charset="0"/>
                <a:ea typeface="Calibri" panose="020F0502020204030204" pitchFamily="34" charset="0"/>
                <a:cs typeface="Times New Roman" panose="02020603050405020304" pitchFamily="18" charset="0"/>
              </a:rPr>
              <a:t> </a:t>
            </a:r>
            <a:r>
              <a:rPr lang="en-US" sz="1800" dirty="0">
                <a:latin typeface="Consolas" panose="020B0609020204030204" pitchFamily="49" charset="0"/>
                <a:ea typeface="Calibri" panose="020F0502020204030204" pitchFamily="34" charset="0"/>
                <a:cs typeface="Times New Roman" panose="02020603050405020304" pitchFamily="18" charset="0"/>
              </a:rPr>
              <a:t>i </a:t>
            </a:r>
            <a:r>
              <a:rPr lang="en-US" sz="1800" b="1" dirty="0">
                <a:solidFill>
                  <a:srgbClr val="002060"/>
                </a:solidFill>
                <a:latin typeface="Consolas" panose="020B0609020204030204" pitchFamily="49" charset="0"/>
                <a:ea typeface="Calibri" panose="020F0502020204030204" pitchFamily="34" charset="0"/>
                <a:cs typeface="Times New Roman" panose="02020603050405020304" pitchFamily="18" charset="0"/>
              </a:rPr>
              <a:t>in</a:t>
            </a:r>
            <a:r>
              <a:rPr lang="en-US" sz="1800" b="1" dirty="0">
                <a:latin typeface="Consolas" panose="020B0609020204030204" pitchFamily="49" charset="0"/>
                <a:ea typeface="Calibri" panose="020F0502020204030204" pitchFamily="34" charset="0"/>
                <a:cs typeface="Times New Roman" panose="02020603050405020304" pitchFamily="18" charset="0"/>
              </a:rPr>
              <a:t> </a:t>
            </a:r>
            <a:r>
              <a:rPr lang="en-US" sz="1800" dirty="0">
                <a:solidFill>
                  <a:srgbClr val="FF33CC"/>
                </a:solidFill>
                <a:latin typeface="Consolas" panose="020B0609020204030204" pitchFamily="49" charset="0"/>
                <a:ea typeface="Calibri" panose="020F0502020204030204" pitchFamily="34" charset="0"/>
                <a:cs typeface="Times New Roman" panose="02020603050405020304" pitchFamily="18" charset="0"/>
              </a:rPr>
              <a:t>range</a:t>
            </a:r>
            <a:r>
              <a:rPr lang="en-US" sz="1800" dirty="0">
                <a:latin typeface="Consolas" panose="020B0609020204030204" pitchFamily="49" charset="0"/>
                <a:ea typeface="Calibri" panose="020F0502020204030204" pitchFamily="34" charset="0"/>
                <a:cs typeface="Times New Roman" panose="02020603050405020304" pitchFamily="18" charset="0"/>
              </a:rPr>
              <a:t>(n-1):</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onsolas" panose="020B0609020204030204" pitchFamily="49" charset="0"/>
                <a:ea typeface="Calibri" panose="020F0502020204030204" pitchFamily="34" charset="0"/>
                <a:cs typeface="Times New Roman" panose="02020603050405020304" pitchFamily="18" charset="0"/>
              </a:rPr>
              <a:t>4	</a:t>
            </a:r>
            <a:r>
              <a:rPr lang="vi-VN" sz="1800" dirty="0">
                <a:latin typeface="Consolas" panose="020B0609020204030204" pitchFamily="49" charset="0"/>
                <a:ea typeface="Calibri" panose="020F0502020204030204" pitchFamily="34" charset="0"/>
                <a:cs typeface="Times New Roman" panose="02020603050405020304" pitchFamily="18" charset="0"/>
              </a:rPr>
              <a:t>    </a:t>
            </a:r>
            <a:r>
              <a:rPr lang="en-US" sz="1800" b="1" dirty="0">
                <a:solidFill>
                  <a:srgbClr val="002060"/>
                </a:solidFill>
                <a:latin typeface="Consolas" panose="020B0609020204030204" pitchFamily="49" charset="0"/>
                <a:ea typeface="Calibri" panose="020F0502020204030204" pitchFamily="34" charset="0"/>
                <a:cs typeface="Times New Roman" panose="02020603050405020304" pitchFamily="18" charset="0"/>
              </a:rPr>
              <a:t>for</a:t>
            </a:r>
            <a:r>
              <a:rPr lang="en-US" sz="1800" b="1" dirty="0">
                <a:latin typeface="Consolas" panose="020B0609020204030204" pitchFamily="49" charset="0"/>
                <a:ea typeface="Calibri" panose="020F0502020204030204" pitchFamily="34" charset="0"/>
                <a:cs typeface="Times New Roman" panose="02020603050405020304" pitchFamily="18" charset="0"/>
              </a:rPr>
              <a:t> </a:t>
            </a:r>
            <a:r>
              <a:rPr lang="en-US" sz="1800" dirty="0">
                <a:latin typeface="Consolas" panose="020B0609020204030204" pitchFamily="49" charset="0"/>
                <a:ea typeface="Calibri" panose="020F0502020204030204" pitchFamily="34" charset="0"/>
                <a:cs typeface="Times New Roman" panose="02020603050405020304" pitchFamily="18" charset="0"/>
              </a:rPr>
              <a:t>j </a:t>
            </a:r>
            <a:r>
              <a:rPr lang="en-US" sz="1800" b="1" dirty="0">
                <a:solidFill>
                  <a:srgbClr val="002060"/>
                </a:solidFill>
                <a:latin typeface="Consolas" panose="020B0609020204030204" pitchFamily="49" charset="0"/>
                <a:ea typeface="Calibri" panose="020F0502020204030204" pitchFamily="34" charset="0"/>
                <a:cs typeface="Times New Roman" panose="02020603050405020304" pitchFamily="18" charset="0"/>
              </a:rPr>
              <a:t>in</a:t>
            </a:r>
            <a:r>
              <a:rPr lang="en-US" sz="1800" b="1" dirty="0">
                <a:latin typeface="Consolas" panose="020B0609020204030204" pitchFamily="49" charset="0"/>
                <a:ea typeface="Calibri" panose="020F0502020204030204" pitchFamily="34" charset="0"/>
                <a:cs typeface="Times New Roman" panose="02020603050405020304" pitchFamily="18" charset="0"/>
              </a:rPr>
              <a:t> </a:t>
            </a:r>
            <a:r>
              <a:rPr lang="en-US" sz="1800" dirty="0">
                <a:solidFill>
                  <a:srgbClr val="FF33CC"/>
                </a:solidFill>
                <a:latin typeface="Consolas" panose="020B0609020204030204" pitchFamily="49" charset="0"/>
                <a:ea typeface="Calibri" panose="020F0502020204030204" pitchFamily="34" charset="0"/>
                <a:cs typeface="Times New Roman" panose="02020603050405020304" pitchFamily="18" charset="0"/>
              </a:rPr>
              <a:t>range</a:t>
            </a:r>
            <a:r>
              <a:rPr lang="en-US" sz="1800" dirty="0">
                <a:latin typeface="Consolas" panose="020B0609020204030204" pitchFamily="49" charset="0"/>
                <a:ea typeface="Calibri" panose="020F0502020204030204" pitchFamily="34" charset="0"/>
                <a:cs typeface="Times New Roman" panose="02020603050405020304" pitchFamily="18" charset="0"/>
              </a:rPr>
              <a:t>(n-1-i):</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onsolas" panose="020B0609020204030204" pitchFamily="49" charset="0"/>
                <a:ea typeface="Calibri" panose="020F0502020204030204" pitchFamily="34" charset="0"/>
                <a:cs typeface="Times New Roman" panose="02020603050405020304" pitchFamily="18" charset="0"/>
              </a:rPr>
              <a:t>5		</a:t>
            </a:r>
            <a:r>
              <a:rPr lang="en-US" sz="1800" b="1" dirty="0">
                <a:solidFill>
                  <a:srgbClr val="002060"/>
                </a:solidFill>
                <a:latin typeface="Consolas" panose="020B0609020204030204" pitchFamily="49" charset="0"/>
                <a:ea typeface="Calibri" panose="020F0502020204030204" pitchFamily="34" charset="0"/>
                <a:cs typeface="Times New Roman" panose="02020603050405020304" pitchFamily="18" charset="0"/>
              </a:rPr>
              <a:t>if</a:t>
            </a:r>
            <a:r>
              <a:rPr lang="en-US" sz="1800" b="1" dirty="0">
                <a:latin typeface="Consolas" panose="020B0609020204030204" pitchFamily="49" charset="0"/>
                <a:ea typeface="Calibri" panose="020F0502020204030204" pitchFamily="34" charset="0"/>
                <a:cs typeface="Times New Roman" panose="02020603050405020304" pitchFamily="18" charset="0"/>
              </a:rPr>
              <a:t> </a:t>
            </a:r>
            <a:r>
              <a:rPr lang="en-US" sz="1800" dirty="0">
                <a:latin typeface="Consolas" panose="020B0609020204030204" pitchFamily="49" charset="0"/>
                <a:ea typeface="Calibri" panose="020F0502020204030204" pitchFamily="34" charset="0"/>
                <a:cs typeface="Times New Roman" panose="02020603050405020304" pitchFamily="18" charset="0"/>
              </a:rPr>
              <a:t>A[j] &lt; A[j+1]:</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onsolas" panose="020B0609020204030204" pitchFamily="49" charset="0"/>
                <a:ea typeface="Calibri" panose="020F0502020204030204" pitchFamily="34" charset="0"/>
                <a:cs typeface="Times New Roman" panose="02020603050405020304" pitchFamily="18" charset="0"/>
              </a:rPr>
              <a:t>6		</a:t>
            </a:r>
            <a:r>
              <a:rPr lang="vi-VN" sz="1800" dirty="0">
                <a:latin typeface="Consolas" panose="020B0609020204030204" pitchFamily="49" charset="0"/>
                <a:ea typeface="Calibri" panose="020F0502020204030204" pitchFamily="34" charset="0"/>
                <a:cs typeface="Times New Roman" panose="02020603050405020304" pitchFamily="18" charset="0"/>
              </a:rPr>
              <a:t>     </a:t>
            </a:r>
            <a:r>
              <a:rPr lang="en-US" sz="1800" dirty="0">
                <a:latin typeface="Consolas" panose="020B0609020204030204" pitchFamily="49" charset="0"/>
                <a:ea typeface="Calibri" panose="020F0502020204030204" pitchFamily="34" charset="0"/>
                <a:cs typeface="Times New Roman" panose="02020603050405020304" pitchFamily="18" charset="0"/>
              </a:rPr>
              <a:t>A[j],A[j+1]=A[j+1],A[j]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59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46"/>
          <p:cNvSpPr/>
          <p:nvPr/>
        </p:nvSpPr>
        <p:spPr>
          <a:xfrm>
            <a:off x="365700" y="1288138"/>
            <a:ext cx="4093800" cy="1672500"/>
          </a:xfrm>
          <a:prstGeom prst="roundRect">
            <a:avLst>
              <a:gd name="adj" fmla="val 866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6"/>
          <p:cNvSpPr/>
          <p:nvPr/>
        </p:nvSpPr>
        <p:spPr>
          <a:xfrm>
            <a:off x="4679622" y="1292023"/>
            <a:ext cx="4093800" cy="1672500"/>
          </a:xfrm>
          <a:prstGeom prst="roundRect">
            <a:avLst>
              <a:gd name="adj" fmla="val 866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6"/>
          <p:cNvSpPr/>
          <p:nvPr/>
        </p:nvSpPr>
        <p:spPr>
          <a:xfrm>
            <a:off x="2080378" y="3183891"/>
            <a:ext cx="4758243" cy="1672500"/>
          </a:xfrm>
          <a:prstGeom prst="roundRect">
            <a:avLst>
              <a:gd name="adj" fmla="val 866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6"/>
          <p:cNvSpPr/>
          <p:nvPr/>
        </p:nvSpPr>
        <p:spPr>
          <a:xfrm>
            <a:off x="378702" y="346085"/>
            <a:ext cx="8412600" cy="718800"/>
          </a:xfrm>
          <a:prstGeom prst="roundRect">
            <a:avLst>
              <a:gd name="adj" fmla="val 20371"/>
            </a:avLst>
          </a:prstGeom>
          <a:solidFill>
            <a:schemeClr val="accent3">
              <a:lumMod val="5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6"/>
          <p:cNvSpPr/>
          <p:nvPr/>
        </p:nvSpPr>
        <p:spPr>
          <a:xfrm>
            <a:off x="2278639" y="3597735"/>
            <a:ext cx="807300" cy="8073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6"/>
          <p:cNvSpPr/>
          <p:nvPr/>
        </p:nvSpPr>
        <p:spPr>
          <a:xfrm>
            <a:off x="720000" y="1720738"/>
            <a:ext cx="807300" cy="807300"/>
          </a:xfrm>
          <a:prstGeom prst="roundRect">
            <a:avLst>
              <a:gd name="adj" fmla="val 16667"/>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6"/>
          <p:cNvSpPr/>
          <p:nvPr/>
        </p:nvSpPr>
        <p:spPr>
          <a:xfrm>
            <a:off x="4978672" y="1724547"/>
            <a:ext cx="807300" cy="807300"/>
          </a:xfrm>
          <a:prstGeom prst="roundRect">
            <a:avLst>
              <a:gd name="adj" fmla="val 16667"/>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6"/>
          <p:cNvSpPr txBox="1">
            <a:spLocks noGrp="1"/>
          </p:cNvSpPr>
          <p:nvPr>
            <p:ph type="title"/>
          </p:nvPr>
        </p:nvSpPr>
        <p:spPr>
          <a:xfrm>
            <a:off x="720000" y="387600"/>
            <a:ext cx="77016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accent4"/>
                </a:solidFill>
                <a:latin typeface="+mn-lt"/>
              </a:rPr>
              <a:t>HƯỚNG DẪN VỀ NHÀ</a:t>
            </a:r>
            <a:endParaRPr dirty="0">
              <a:solidFill>
                <a:schemeClr val="accent4"/>
              </a:solidFill>
              <a:latin typeface="+mn-lt"/>
            </a:endParaRPr>
          </a:p>
        </p:txBody>
      </p:sp>
      <p:sp>
        <p:nvSpPr>
          <p:cNvPr id="608" name="Google Shape;608;p46"/>
          <p:cNvSpPr txBox="1">
            <a:spLocks noGrp="1"/>
          </p:cNvSpPr>
          <p:nvPr>
            <p:ph type="title" idx="5"/>
          </p:nvPr>
        </p:nvSpPr>
        <p:spPr>
          <a:xfrm>
            <a:off x="739650" y="1860682"/>
            <a:ext cx="768000" cy="52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1</a:t>
            </a:r>
            <a:endParaRPr dirty="0">
              <a:latin typeface="+mn-lt"/>
            </a:endParaRPr>
          </a:p>
        </p:txBody>
      </p:sp>
      <p:sp>
        <p:nvSpPr>
          <p:cNvPr id="609" name="Google Shape;609;p46"/>
          <p:cNvSpPr txBox="1">
            <a:spLocks noGrp="1"/>
          </p:cNvSpPr>
          <p:nvPr>
            <p:ph type="title" idx="6"/>
          </p:nvPr>
        </p:nvSpPr>
        <p:spPr>
          <a:xfrm>
            <a:off x="4998322" y="1864491"/>
            <a:ext cx="768000" cy="52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2</a:t>
            </a:r>
            <a:endParaRPr dirty="0">
              <a:latin typeface="+mn-lt"/>
            </a:endParaRPr>
          </a:p>
        </p:txBody>
      </p:sp>
      <p:sp>
        <p:nvSpPr>
          <p:cNvPr id="611" name="Google Shape;611;p46"/>
          <p:cNvSpPr txBox="1">
            <a:spLocks noGrp="1"/>
          </p:cNvSpPr>
          <p:nvPr>
            <p:ph type="title" idx="15"/>
          </p:nvPr>
        </p:nvSpPr>
        <p:spPr>
          <a:xfrm>
            <a:off x="2298289" y="3737685"/>
            <a:ext cx="768000" cy="52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3</a:t>
            </a:r>
            <a:endParaRPr dirty="0">
              <a:latin typeface="+mn-lt"/>
            </a:endParaRPr>
          </a:p>
        </p:txBody>
      </p:sp>
      <p:grpSp>
        <p:nvGrpSpPr>
          <p:cNvPr id="612" name="Google Shape;612;p46"/>
          <p:cNvGrpSpPr/>
          <p:nvPr/>
        </p:nvGrpSpPr>
        <p:grpSpPr>
          <a:xfrm>
            <a:off x="81536" y="83426"/>
            <a:ext cx="822125" cy="619150"/>
            <a:chOff x="1574625" y="624700"/>
            <a:chExt cx="822125" cy="619150"/>
          </a:xfrm>
        </p:grpSpPr>
        <p:sp>
          <p:nvSpPr>
            <p:cNvPr id="613" name="Google Shape;613;p46"/>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6"/>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46"/>
          <p:cNvGrpSpPr/>
          <p:nvPr/>
        </p:nvGrpSpPr>
        <p:grpSpPr>
          <a:xfrm>
            <a:off x="8442458" y="853929"/>
            <a:ext cx="620006" cy="527370"/>
            <a:chOff x="3475975" y="624225"/>
            <a:chExt cx="737225" cy="627150"/>
          </a:xfrm>
        </p:grpSpPr>
        <p:sp>
          <p:nvSpPr>
            <p:cNvPr id="616" name="Google Shape;616;p46"/>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6"/>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6"/>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6"/>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46"/>
          <p:cNvSpPr/>
          <p:nvPr/>
        </p:nvSpPr>
        <p:spPr>
          <a:xfrm>
            <a:off x="6729660" y="3332472"/>
            <a:ext cx="226000" cy="226025"/>
          </a:xfrm>
          <a:custGeom>
            <a:avLst/>
            <a:gdLst/>
            <a:ahLst/>
            <a:cxnLst/>
            <a:rect l="l" t="t" r="r" b="b"/>
            <a:pathLst>
              <a:path w="9040" h="9041" extrusionOk="0">
                <a:moveTo>
                  <a:pt x="3936" y="1"/>
                </a:moveTo>
                <a:cubicBezTo>
                  <a:pt x="3436" y="1"/>
                  <a:pt x="3036" y="401"/>
                  <a:pt x="3036" y="902"/>
                </a:cubicBezTo>
                <a:lnTo>
                  <a:pt x="3036" y="3036"/>
                </a:lnTo>
                <a:lnTo>
                  <a:pt x="901" y="3036"/>
                </a:lnTo>
                <a:cubicBezTo>
                  <a:pt x="400" y="3036"/>
                  <a:pt x="0" y="3437"/>
                  <a:pt x="0" y="3937"/>
                </a:cubicBezTo>
                <a:lnTo>
                  <a:pt x="0" y="5105"/>
                </a:lnTo>
                <a:cubicBezTo>
                  <a:pt x="0" y="5605"/>
                  <a:pt x="400" y="6005"/>
                  <a:pt x="901" y="6005"/>
                </a:cubicBezTo>
                <a:lnTo>
                  <a:pt x="3036" y="6005"/>
                </a:lnTo>
                <a:lnTo>
                  <a:pt x="3036" y="8140"/>
                </a:lnTo>
                <a:cubicBezTo>
                  <a:pt x="3036" y="8640"/>
                  <a:pt x="3436" y="9041"/>
                  <a:pt x="3936" y="9041"/>
                </a:cubicBezTo>
                <a:lnTo>
                  <a:pt x="5104" y="9041"/>
                </a:lnTo>
                <a:cubicBezTo>
                  <a:pt x="5604" y="9041"/>
                  <a:pt x="6004" y="8640"/>
                  <a:pt x="6004" y="8140"/>
                </a:cubicBezTo>
                <a:lnTo>
                  <a:pt x="6004" y="6005"/>
                </a:lnTo>
                <a:lnTo>
                  <a:pt x="8139" y="6005"/>
                </a:lnTo>
                <a:cubicBezTo>
                  <a:pt x="8640" y="6005"/>
                  <a:pt x="9040" y="5605"/>
                  <a:pt x="9040" y="5105"/>
                </a:cubicBezTo>
                <a:lnTo>
                  <a:pt x="9040" y="3937"/>
                </a:lnTo>
                <a:cubicBezTo>
                  <a:pt x="9040" y="3455"/>
                  <a:pt x="8668" y="3035"/>
                  <a:pt x="8193" y="3035"/>
                </a:cubicBezTo>
                <a:cubicBezTo>
                  <a:pt x="8175" y="3035"/>
                  <a:pt x="8157" y="3035"/>
                  <a:pt x="8139" y="3036"/>
                </a:cubicBezTo>
                <a:lnTo>
                  <a:pt x="6004" y="3036"/>
                </a:lnTo>
                <a:lnTo>
                  <a:pt x="6004" y="902"/>
                </a:lnTo>
                <a:cubicBezTo>
                  <a:pt x="6004" y="401"/>
                  <a:pt x="5604" y="1"/>
                  <a:pt x="5104"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p:cNvSpPr txBox="1"/>
          <p:nvPr/>
        </p:nvSpPr>
        <p:spPr>
          <a:xfrm>
            <a:off x="1654138" y="1565362"/>
            <a:ext cx="2547991" cy="1015663"/>
          </a:xfrm>
          <a:prstGeom prst="rect">
            <a:avLst/>
          </a:prstGeom>
          <a:noFill/>
        </p:spPr>
        <p:txBody>
          <a:bodyPr wrap="square" rtlCol="0">
            <a:spAutoFit/>
          </a:bodyPr>
          <a:lstStyle/>
          <a:p>
            <a:pPr algn="just">
              <a:lnSpc>
                <a:spcPct val="150000"/>
              </a:lnSpc>
            </a:pPr>
            <a:r>
              <a:rPr lang="en-US" sz="2000" dirty="0" err="1"/>
              <a:t>Ôn</a:t>
            </a:r>
            <a:r>
              <a:rPr lang="en-US" sz="2000" dirty="0"/>
              <a:t> </a:t>
            </a:r>
            <a:r>
              <a:rPr lang="en-US" sz="2000" dirty="0" err="1"/>
              <a:t>tập</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err="1"/>
              <a:t>học</a:t>
            </a:r>
            <a:r>
              <a:rPr lang="en-US" sz="2000"/>
              <a:t> </a:t>
            </a:r>
            <a:r>
              <a:rPr lang="vi-VN" sz="2000"/>
              <a:t>trong bài</a:t>
            </a:r>
            <a:endParaRPr lang="en-US" sz="2000" dirty="0"/>
          </a:p>
        </p:txBody>
      </p:sp>
      <p:sp>
        <p:nvSpPr>
          <p:cNvPr id="42" name="TextBox 41"/>
          <p:cNvSpPr txBox="1"/>
          <p:nvPr/>
        </p:nvSpPr>
        <p:spPr>
          <a:xfrm>
            <a:off x="5897233" y="1608437"/>
            <a:ext cx="2764927" cy="1015663"/>
          </a:xfrm>
          <a:prstGeom prst="rect">
            <a:avLst/>
          </a:prstGeom>
          <a:noFill/>
        </p:spPr>
        <p:txBody>
          <a:bodyPr wrap="square" rtlCol="0">
            <a:spAutoFit/>
          </a:bodyPr>
          <a:lstStyle/>
          <a:p>
            <a:pPr lvl="0" algn="just">
              <a:lnSpc>
                <a:spcPct val="150000"/>
              </a:lnSpc>
            </a:pPr>
            <a:r>
              <a:rPr lang="vi-VN" sz="2000"/>
              <a:t>Hoàn thành bài 2 phần Vận dụng SGK tr.103</a:t>
            </a:r>
            <a:endParaRPr lang="en-US" sz="2000" dirty="0"/>
          </a:p>
        </p:txBody>
      </p:sp>
      <p:sp>
        <p:nvSpPr>
          <p:cNvPr id="44" name="TextBox 43"/>
          <p:cNvSpPr txBox="1"/>
          <p:nvPr/>
        </p:nvSpPr>
        <p:spPr>
          <a:xfrm>
            <a:off x="3188073" y="3444697"/>
            <a:ext cx="3709067" cy="958660"/>
          </a:xfrm>
          <a:prstGeom prst="rect">
            <a:avLst/>
          </a:prstGeom>
          <a:noFill/>
        </p:spPr>
        <p:txBody>
          <a:bodyPr wrap="square" rtlCol="0">
            <a:spAutoFit/>
          </a:bodyPr>
          <a:lstStyle/>
          <a:p>
            <a:pPr>
              <a:lnSpc>
                <a:spcPct val="150000"/>
              </a:lnSpc>
            </a:pPr>
            <a:r>
              <a:rPr lang="vi-VN" sz="2000"/>
              <a:t>Đọc trước </a:t>
            </a:r>
            <a:r>
              <a:rPr lang="en-US" sz="2000"/>
              <a:t>bài </a:t>
            </a:r>
            <a:r>
              <a:rPr lang="en-US" sz="2000" dirty="0" err="1"/>
              <a:t>sau</a:t>
            </a:r>
            <a:r>
              <a:rPr lang="en-US" sz="2000" dirty="0"/>
              <a:t> </a:t>
            </a:r>
            <a:r>
              <a:rPr lang="en-US" sz="2000"/>
              <a:t>- </a:t>
            </a:r>
            <a:r>
              <a:rPr lang="en-US" sz="2000" b="1"/>
              <a:t>Bài </a:t>
            </a:r>
            <a:r>
              <a:rPr lang="vi-VN" sz="2000" b="1"/>
              <a:t>22</a:t>
            </a:r>
            <a:r>
              <a:rPr lang="en-US" sz="2000" b="1"/>
              <a:t>: </a:t>
            </a:r>
            <a:r>
              <a:rPr lang="vi-VN" sz="2000" b="1"/>
              <a:t>Thực hành bài toán sắp xếp</a:t>
            </a:r>
            <a:endParaRPr lang="en-US" sz="2000" b="1" dirty="0"/>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7"/>
                                        </p:tgtEl>
                                        <p:attrNameLst>
                                          <p:attrName>style.visibility</p:attrName>
                                        </p:attrNameLst>
                                      </p:cBhvr>
                                      <p:to>
                                        <p:strVal val="visible"/>
                                      </p:to>
                                    </p:set>
                                    <p:animEffect transition="in" filter="fade">
                                      <p:cBhvr>
                                        <p:cTn id="7" dur="500"/>
                                        <p:tgtEl>
                                          <p:spTgt spid="5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8"/>
                                        </p:tgtEl>
                                        <p:attrNameLst>
                                          <p:attrName>style.visibility</p:attrName>
                                        </p:attrNameLst>
                                      </p:cBhvr>
                                      <p:to>
                                        <p:strVal val="visible"/>
                                      </p:to>
                                    </p:set>
                                    <p:animEffect transition="in" filter="fade">
                                      <p:cBhvr>
                                        <p:cTn id="10" dur="500"/>
                                        <p:tgtEl>
                                          <p:spTgt spid="6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598"/>
                                        </p:tgtEl>
                                        <p:attrNameLst>
                                          <p:attrName>style.visibility</p:attrName>
                                        </p:attrNameLst>
                                      </p:cBhvr>
                                      <p:to>
                                        <p:strVal val="visible"/>
                                      </p:to>
                                    </p:set>
                                    <p:animEffect transition="in" filter="fade">
                                      <p:cBhvr>
                                        <p:cTn id="17" dur="500"/>
                                        <p:tgtEl>
                                          <p:spTgt spid="59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09"/>
                                        </p:tgtEl>
                                        <p:attrNameLst>
                                          <p:attrName>style.visibility</p:attrName>
                                        </p:attrNameLst>
                                      </p:cBhvr>
                                      <p:to>
                                        <p:strVal val="visible"/>
                                      </p:to>
                                    </p:set>
                                    <p:animEffect transition="in" filter="fade">
                                      <p:cBhvr>
                                        <p:cTn id="20" dur="500"/>
                                        <p:tgtEl>
                                          <p:spTgt spid="60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95"/>
                                        </p:tgtEl>
                                        <p:attrNameLst>
                                          <p:attrName>style.visibility</p:attrName>
                                        </p:attrNameLst>
                                      </p:cBhvr>
                                      <p:to>
                                        <p:strVal val="visible"/>
                                      </p:to>
                                    </p:set>
                                    <p:animEffect transition="in" filter="fade">
                                      <p:cBhvr>
                                        <p:cTn id="27" dur="500"/>
                                        <p:tgtEl>
                                          <p:spTgt spid="59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11"/>
                                        </p:tgtEl>
                                        <p:attrNameLst>
                                          <p:attrName>style.visibility</p:attrName>
                                        </p:attrNameLst>
                                      </p:cBhvr>
                                      <p:to>
                                        <p:strVal val="visible"/>
                                      </p:to>
                                    </p:set>
                                    <p:animEffect transition="in" filter="fade">
                                      <p:cBhvr>
                                        <p:cTn id="30" dur="500"/>
                                        <p:tgtEl>
                                          <p:spTgt spid="6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 grpId="0" animBg="1"/>
      <p:bldP spid="597" grpId="0" animBg="1"/>
      <p:bldP spid="598" grpId="0" animBg="1"/>
      <p:bldP spid="608" grpId="0"/>
      <p:bldP spid="609" grpId="0"/>
      <p:bldP spid="611" grpId="0"/>
      <p:bldP spid="10" grpId="0"/>
      <p:bldP spid="42" grpId="0"/>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3" y="481615"/>
            <a:ext cx="7803000" cy="4583510"/>
          </a:xfrm>
          <a:prstGeom prst="rect">
            <a:avLst/>
          </a:prstGeom>
          <a:noFill/>
        </p:spPr>
        <p:txBody>
          <a:bodyPr spcFirstLastPara="1" wrap="none">
            <a:prstTxWarp prst="textArchUp">
              <a:avLst>
                <a:gd name="adj" fmla="val 9551171"/>
              </a:avLst>
            </a:prstTxWarp>
            <a:spAutoFit/>
          </a:bodyPr>
          <a:lstStyle/>
          <a:p>
            <a:pPr algn="ctr" eaLnBrk="1" fontAlgn="auto" hangingPunct="1">
              <a:spcBef>
                <a:spcPts val="0"/>
              </a:spcBef>
              <a:spcAft>
                <a:spcPts val="0"/>
              </a:spcAft>
              <a:defRPr/>
            </a:pPr>
            <a:r>
              <a:rPr lang="en-US" sz="5400" b="1" dirty="0" err="1">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Hẹn</a:t>
            </a:r>
            <a:r>
              <a:rPr lang="en-US" sz="54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 </a:t>
            </a:r>
            <a:r>
              <a:rPr lang="en-US" sz="5400" b="1" dirty="0" err="1">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gặp</a:t>
            </a:r>
            <a:r>
              <a:rPr lang="en-US" sz="54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 </a:t>
            </a:r>
            <a:r>
              <a:rPr lang="en-US" sz="5400" b="1" dirty="0" err="1">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lại</a:t>
            </a:r>
            <a:r>
              <a:rPr lang="en-US" sz="54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 </a:t>
            </a:r>
            <a:r>
              <a:rPr lang="en-US" sz="5400" b="1" dirty="0" err="1">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các</a:t>
            </a:r>
            <a:r>
              <a:rPr lang="en-US" sz="54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 </a:t>
            </a:r>
            <a:r>
              <a:rPr lang="en-US" sz="5400" b="1" dirty="0" err="1">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em</a:t>
            </a:r>
            <a:r>
              <a:rPr lang="en-US" sz="54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 </a:t>
            </a:r>
            <a:r>
              <a:rPr lang="en-US" sz="5400" b="1" dirty="0" err="1">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trong</a:t>
            </a:r>
            <a:r>
              <a:rPr lang="en-US" sz="54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 </a:t>
            </a:r>
            <a:r>
              <a:rPr lang="en-US" sz="5400" b="1" dirty="0" err="1">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tiết</a:t>
            </a:r>
            <a:r>
              <a:rPr lang="en-US" sz="54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 </a:t>
            </a:r>
            <a:r>
              <a:rPr lang="en-US" sz="5400" b="1" dirty="0" err="1">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học</a:t>
            </a:r>
            <a:r>
              <a:rPr lang="en-US" sz="54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 </a:t>
            </a:r>
            <a:r>
              <a:rPr lang="en-US" sz="5400" b="1" dirty="0" err="1">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sau</a:t>
            </a:r>
            <a:r>
              <a:rPr lang="en-US" sz="54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cs typeface="Arial" panose="020B0604020202020204" pitchFamily="34" charset="0"/>
              </a:rPr>
              <a:t>!</a:t>
            </a:r>
          </a:p>
        </p:txBody>
      </p:sp>
      <p:pic>
        <p:nvPicPr>
          <p:cNvPr id="21507" name="Picture 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5" y="3572"/>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296150" y="0"/>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descr="FLOWERS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6388" y="4050506"/>
            <a:ext cx="11938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 descr="FLOWERS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7463" y="4000500"/>
            <a:ext cx="12096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5"/>
          <p:cNvSpPr>
            <a:spLocks noChangeArrowheads="1"/>
          </p:cNvSpPr>
          <p:nvPr/>
        </p:nvSpPr>
        <p:spPr bwMode="auto">
          <a:xfrm>
            <a:off x="3605213" y="600373"/>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solidFill>
                <a:srgbClr val="000000"/>
              </a:solidFill>
              <a:latin typeface="Tw Cen MT" pitchFamily="34" charset="0"/>
            </a:endParaRPr>
          </a:p>
        </p:txBody>
      </p:sp>
      <p:graphicFrame>
        <p:nvGraphicFramePr>
          <p:cNvPr id="21512" name="Object 7"/>
          <p:cNvGraphicFramePr>
            <a:graphicFrameLocks noChangeAspect="1"/>
          </p:cNvGraphicFramePr>
          <p:nvPr/>
        </p:nvGraphicFramePr>
        <p:xfrm>
          <a:off x="3614739" y="740569"/>
          <a:ext cx="1735137" cy="1314450"/>
        </p:xfrm>
        <a:graphic>
          <a:graphicData uri="http://schemas.openxmlformats.org/presentationml/2006/ole">
            <mc:AlternateContent xmlns:mc="http://schemas.openxmlformats.org/markup-compatibility/2006">
              <mc:Choice xmlns:v="urn:schemas-microsoft-com:vml" Requires="v">
                <p:oleObj spid="_x0000_s2050" r:id="rId6" imgW="2004840" imgH="1481400" progId="CorelDRAW.Graphic.11">
                  <p:embed/>
                </p:oleObj>
              </mc:Choice>
              <mc:Fallback>
                <p:oleObj r:id="rId6" imgW="2004840" imgH="1481400" progId="CorelDRAW.Graphic.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4739" y="740569"/>
                        <a:ext cx="173513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4" name="TextBox 13"/>
          <p:cNvSpPr txBox="1">
            <a:spLocks noChangeArrowheads="1"/>
          </p:cNvSpPr>
          <p:nvPr/>
        </p:nvSpPr>
        <p:spPr bwMode="auto">
          <a:xfrm>
            <a:off x="1351185" y="2571750"/>
            <a:ext cx="67564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4000" b="1" dirty="0" err="1">
                <a:solidFill>
                  <a:srgbClr val="7030A0"/>
                </a:solidFill>
                <a:cs typeface="Arial" pitchFamily="34" charset="0"/>
              </a:rPr>
              <a:t>Chào</a:t>
            </a:r>
            <a:r>
              <a:rPr lang="en-US" sz="4000" b="1" dirty="0">
                <a:solidFill>
                  <a:srgbClr val="7030A0"/>
                </a:solidFill>
                <a:cs typeface="Arial" pitchFamily="34" charset="0"/>
              </a:rPr>
              <a:t> </a:t>
            </a:r>
            <a:r>
              <a:rPr lang="en-US" sz="4000" b="1" dirty="0" err="1">
                <a:solidFill>
                  <a:srgbClr val="7030A0"/>
                </a:solidFill>
                <a:cs typeface="Arial" pitchFamily="34" charset="0"/>
              </a:rPr>
              <a:t>tạm</a:t>
            </a:r>
            <a:r>
              <a:rPr lang="en-US" sz="4000" b="1" dirty="0">
                <a:solidFill>
                  <a:srgbClr val="7030A0"/>
                </a:solidFill>
                <a:cs typeface="Arial" pitchFamily="34" charset="0"/>
              </a:rPr>
              <a:t> </a:t>
            </a:r>
            <a:r>
              <a:rPr lang="en-US" sz="4000" b="1" dirty="0" err="1">
                <a:solidFill>
                  <a:srgbClr val="7030A0"/>
                </a:solidFill>
                <a:cs typeface="Arial" pitchFamily="34" charset="0"/>
              </a:rPr>
              <a:t>biệt</a:t>
            </a:r>
            <a:r>
              <a:rPr lang="en-US" sz="4000" b="1" dirty="0">
                <a:solidFill>
                  <a:srgbClr val="7030A0"/>
                </a:solidFill>
                <a:cs typeface="Arial" pitchFamily="34" charset="0"/>
              </a:rPr>
              <a:t>, </a:t>
            </a:r>
            <a:r>
              <a:rPr lang="en-US" sz="4000" b="1" dirty="0" err="1">
                <a:solidFill>
                  <a:srgbClr val="7030A0"/>
                </a:solidFill>
                <a:cs typeface="Arial" pitchFamily="34" charset="0"/>
              </a:rPr>
              <a:t>hẹn</a:t>
            </a:r>
            <a:r>
              <a:rPr lang="en-US" sz="4000" b="1" dirty="0">
                <a:solidFill>
                  <a:srgbClr val="7030A0"/>
                </a:solidFill>
                <a:cs typeface="Arial" pitchFamily="34" charset="0"/>
              </a:rPr>
              <a:t> </a:t>
            </a:r>
            <a:r>
              <a:rPr lang="en-US" sz="4000" b="1" dirty="0" err="1">
                <a:solidFill>
                  <a:srgbClr val="7030A0"/>
                </a:solidFill>
                <a:cs typeface="Arial" pitchFamily="34" charset="0"/>
              </a:rPr>
              <a:t>gặp</a:t>
            </a:r>
            <a:r>
              <a:rPr lang="en-US" sz="4000" b="1" dirty="0">
                <a:solidFill>
                  <a:srgbClr val="7030A0"/>
                </a:solidFill>
                <a:cs typeface="Arial" pitchFamily="34" charset="0"/>
              </a:rPr>
              <a:t> </a:t>
            </a:r>
            <a:r>
              <a:rPr lang="en-US" sz="4000" b="1" dirty="0" err="1">
                <a:solidFill>
                  <a:srgbClr val="7030A0"/>
                </a:solidFill>
                <a:cs typeface="Arial" pitchFamily="34" charset="0"/>
              </a:rPr>
              <a:t>lại</a:t>
            </a:r>
            <a:r>
              <a:rPr lang="en-US" sz="4000" b="1" dirty="0">
                <a:solidFill>
                  <a:srgbClr val="7030A0"/>
                </a:solidFill>
                <a:cs typeface="Arial" pitchFamily="34" charset="0"/>
              </a:rPr>
              <a:t>!</a:t>
            </a:r>
          </a:p>
        </p:txBody>
      </p:sp>
      <p:grpSp>
        <p:nvGrpSpPr>
          <p:cNvPr id="21516" name="Group 11"/>
          <p:cNvGrpSpPr>
            <a:grpSpLocks/>
          </p:cNvGrpSpPr>
          <p:nvPr/>
        </p:nvGrpSpPr>
        <p:grpSpPr bwMode="auto">
          <a:xfrm>
            <a:off x="36513" y="1924050"/>
            <a:ext cx="298450" cy="1941910"/>
            <a:chOff x="49625" y="2566189"/>
            <a:chExt cx="396000" cy="2587931"/>
          </a:xfrm>
        </p:grpSpPr>
        <p:pic>
          <p:nvPicPr>
            <p:cNvPr id="21541" name="Picture 7" descr="FESTIV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25" y="2566189"/>
              <a:ext cx="396000" cy="8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2" name="Picture 7" descr="FESTIV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25" y="3410308"/>
              <a:ext cx="396000" cy="8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3" name="Picture 7" descr="FESTIV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25" y="4257537"/>
              <a:ext cx="396000" cy="8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17" name="Group 20"/>
          <p:cNvGrpSpPr>
            <a:grpSpLocks/>
          </p:cNvGrpSpPr>
          <p:nvPr/>
        </p:nvGrpSpPr>
        <p:grpSpPr bwMode="auto">
          <a:xfrm>
            <a:off x="8859838" y="1939529"/>
            <a:ext cx="296862" cy="1940719"/>
            <a:chOff x="49625" y="2566189"/>
            <a:chExt cx="396000" cy="2587931"/>
          </a:xfrm>
        </p:grpSpPr>
        <p:pic>
          <p:nvPicPr>
            <p:cNvPr id="21538" name="Picture 7" descr="FESTIV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25" y="2566189"/>
              <a:ext cx="396000" cy="8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9" name="Picture 7" descr="FESTIV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25" y="3410308"/>
              <a:ext cx="396000" cy="8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0" name="Picture 7" descr="FESTIV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25" y="4257537"/>
              <a:ext cx="396000" cy="8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18" name="Group 18"/>
          <p:cNvGrpSpPr>
            <a:grpSpLocks/>
          </p:cNvGrpSpPr>
          <p:nvPr/>
        </p:nvGrpSpPr>
        <p:grpSpPr bwMode="auto">
          <a:xfrm>
            <a:off x="1116013" y="4845844"/>
            <a:ext cx="1612900" cy="161925"/>
            <a:chOff x="1487155" y="6517733"/>
            <a:chExt cx="2151386" cy="216000"/>
          </a:xfrm>
        </p:grpSpPr>
        <p:sp>
          <p:nvSpPr>
            <p:cNvPr id="16" name="Chevron 15"/>
            <p:cNvSpPr/>
            <p:nvPr/>
          </p:nvSpPr>
          <p:spPr>
            <a:xfrm>
              <a:off x="1487155" y="6517733"/>
              <a:ext cx="243513"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26" name="Chevron 25"/>
            <p:cNvSpPr/>
            <p:nvPr/>
          </p:nvSpPr>
          <p:spPr>
            <a:xfrm>
              <a:off x="1724316" y="6517733"/>
              <a:ext cx="243513"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27" name="Chevron 26"/>
            <p:cNvSpPr/>
            <p:nvPr/>
          </p:nvSpPr>
          <p:spPr>
            <a:xfrm>
              <a:off x="1989003" y="6517733"/>
              <a:ext cx="243514"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28" name="Chevron 27"/>
            <p:cNvSpPr/>
            <p:nvPr/>
          </p:nvSpPr>
          <p:spPr>
            <a:xfrm>
              <a:off x="2253692" y="6517733"/>
              <a:ext cx="243513"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29" name="Chevron 28"/>
            <p:cNvSpPr/>
            <p:nvPr/>
          </p:nvSpPr>
          <p:spPr>
            <a:xfrm>
              <a:off x="2476030" y="6517733"/>
              <a:ext cx="243514"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30" name="Chevron 29"/>
            <p:cNvSpPr/>
            <p:nvPr/>
          </p:nvSpPr>
          <p:spPr>
            <a:xfrm>
              <a:off x="2698368" y="6517733"/>
              <a:ext cx="243513"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31" name="Chevron 30"/>
            <p:cNvSpPr/>
            <p:nvPr/>
          </p:nvSpPr>
          <p:spPr>
            <a:xfrm>
              <a:off x="2950351" y="6517733"/>
              <a:ext cx="243514"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32" name="Chevron 31"/>
            <p:cNvSpPr/>
            <p:nvPr/>
          </p:nvSpPr>
          <p:spPr>
            <a:xfrm>
              <a:off x="3172690" y="6517733"/>
              <a:ext cx="243513"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33" name="Chevron 32"/>
            <p:cNvSpPr/>
            <p:nvPr/>
          </p:nvSpPr>
          <p:spPr>
            <a:xfrm>
              <a:off x="3395027" y="6517733"/>
              <a:ext cx="243514"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grpSp>
      <p:grpSp>
        <p:nvGrpSpPr>
          <p:cNvPr id="21519" name="Group 34"/>
          <p:cNvGrpSpPr>
            <a:grpSpLocks/>
          </p:cNvGrpSpPr>
          <p:nvPr/>
        </p:nvGrpSpPr>
        <p:grpSpPr bwMode="auto">
          <a:xfrm rot="10800000">
            <a:off x="6138863" y="4845844"/>
            <a:ext cx="1612900" cy="161925"/>
            <a:chOff x="1487155" y="6517733"/>
            <a:chExt cx="2151386" cy="216000"/>
          </a:xfrm>
        </p:grpSpPr>
        <p:sp>
          <p:nvSpPr>
            <p:cNvPr id="36" name="Chevron 35"/>
            <p:cNvSpPr/>
            <p:nvPr/>
          </p:nvSpPr>
          <p:spPr>
            <a:xfrm>
              <a:off x="1546445" y="6517733"/>
              <a:ext cx="243514"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37" name="Chevron 36"/>
            <p:cNvSpPr/>
            <p:nvPr/>
          </p:nvSpPr>
          <p:spPr>
            <a:xfrm>
              <a:off x="1783606" y="6517733"/>
              <a:ext cx="243514"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38" name="Chevron 37"/>
            <p:cNvSpPr/>
            <p:nvPr/>
          </p:nvSpPr>
          <p:spPr>
            <a:xfrm>
              <a:off x="2048295" y="6517733"/>
              <a:ext cx="243513"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39" name="Chevron 38"/>
            <p:cNvSpPr/>
            <p:nvPr/>
          </p:nvSpPr>
          <p:spPr>
            <a:xfrm>
              <a:off x="2312982" y="6517733"/>
              <a:ext cx="243514"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40" name="Chevron 39"/>
            <p:cNvSpPr/>
            <p:nvPr/>
          </p:nvSpPr>
          <p:spPr>
            <a:xfrm>
              <a:off x="2535321" y="6517733"/>
              <a:ext cx="243513"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41" name="Chevron 40"/>
            <p:cNvSpPr/>
            <p:nvPr/>
          </p:nvSpPr>
          <p:spPr>
            <a:xfrm>
              <a:off x="2757659" y="6517733"/>
              <a:ext cx="243514"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42" name="Chevron 41"/>
            <p:cNvSpPr/>
            <p:nvPr/>
          </p:nvSpPr>
          <p:spPr>
            <a:xfrm>
              <a:off x="3009642" y="6517733"/>
              <a:ext cx="243513"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43" name="Chevron 42"/>
            <p:cNvSpPr/>
            <p:nvPr/>
          </p:nvSpPr>
          <p:spPr>
            <a:xfrm>
              <a:off x="3231980" y="6517733"/>
              <a:ext cx="243514"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sp>
          <p:nvSpPr>
            <p:cNvPr id="44" name="Chevron 43"/>
            <p:cNvSpPr/>
            <p:nvPr/>
          </p:nvSpPr>
          <p:spPr>
            <a:xfrm>
              <a:off x="3454319" y="6517733"/>
              <a:ext cx="243513" cy="216000"/>
            </a:xfrm>
            <a:prstGeom prst="chevron">
              <a:avLst/>
            </a:prstGeom>
            <a:ln w="76200"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endParaRPr>
            </a:p>
          </p:txBody>
        </p:sp>
      </p:grpSp>
    </p:spTree>
    <p:extLst>
      <p:ext uri="{BB962C8B-B14F-4D97-AF65-F5344CB8AC3E}">
        <p14:creationId xmlns:p14="http://schemas.microsoft.com/office/powerpoint/2010/main" val="2521189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5" name="Google Shape;285;p38"/>
          <p:cNvSpPr/>
          <p:nvPr/>
        </p:nvSpPr>
        <p:spPr>
          <a:xfrm>
            <a:off x="365956" y="1203802"/>
            <a:ext cx="8412344" cy="3573681"/>
          </a:xfrm>
          <a:prstGeom prst="roundRect">
            <a:avLst>
              <a:gd name="adj" fmla="val 3381"/>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
        <p:nvSpPr>
          <p:cNvPr id="16"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 name="Title 16"/>
          <p:cNvSpPr>
            <a:spLocks noGrp="1"/>
          </p:cNvSpPr>
          <p:nvPr>
            <p:ph type="title"/>
          </p:nvPr>
        </p:nvSpPr>
        <p:spPr>
          <a:xfrm>
            <a:off x="720723" y="482823"/>
            <a:ext cx="7841799" cy="523190"/>
          </a:xfrm>
          <a:prstGeom prst="rect">
            <a:avLst/>
          </a:prstGeom>
        </p:spPr>
        <p:txBody>
          <a:bodyPr wrap="square" anchor="t">
            <a:spAutoFit/>
          </a:bodyPr>
          <a:lstStyle/>
          <a:p>
            <a:r>
              <a:rPr lang="vi-VN" sz="2200" dirty="0">
                <a:latin typeface="Arial" panose="020B0604020202020204" pitchFamily="34" charset="0"/>
                <a:cs typeface="Arial" panose="020B0604020202020204" pitchFamily="34" charset="0"/>
              </a:rPr>
              <a:t>Hoạt động 3: Tìm hiểu ý tưởng thuật toán sắp xếp nổi bọt</a:t>
            </a:r>
            <a:endParaRPr lang="en-US" sz="2200" dirty="0">
              <a:latin typeface="Arial" panose="020B0604020202020204" pitchFamily="34" charset="0"/>
              <a:cs typeface="Arial" panose="020B0604020202020204" pitchFamily="34" charset="0"/>
            </a:endParaRPr>
          </a:p>
        </p:txBody>
      </p:sp>
      <p:pic>
        <p:nvPicPr>
          <p:cNvPr id="29" name="Picture 4"/>
          <p:cNvPicPr>
            <a:picLocks noChangeAspect="1"/>
          </p:cNvPicPr>
          <p:nvPr/>
        </p:nvPicPr>
        <p:blipFill>
          <a:blip r:embed="rId3"/>
          <a:srcRect/>
          <a:stretch>
            <a:fillRect/>
          </a:stretch>
        </p:blipFill>
        <p:spPr>
          <a:xfrm>
            <a:off x="720723" y="2264736"/>
            <a:ext cx="2835258" cy="2512747"/>
          </a:xfrm>
          <a:prstGeom prst="rect">
            <a:avLst/>
          </a:prstGeom>
        </p:spPr>
      </p:pic>
      <p:sp>
        <p:nvSpPr>
          <p:cNvPr id="2" name="Rounded Rectangular Callout 1"/>
          <p:cNvSpPr/>
          <p:nvPr/>
        </p:nvSpPr>
        <p:spPr>
          <a:xfrm>
            <a:off x="4033749" y="1578242"/>
            <a:ext cx="4174586" cy="2079357"/>
          </a:xfrm>
          <a:prstGeom prst="wedgeRoundRectCallout">
            <a:avLst>
              <a:gd name="adj1" fmla="val -64927"/>
              <a:gd name="adj2" fmla="val 34392"/>
              <a:gd name="adj3" fmla="val 16667"/>
            </a:avLst>
          </a:prstGeom>
          <a:solidFill>
            <a:schemeClr val="accent3"/>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latin typeface="Arial" panose="020B0604020202020204" pitchFamily="34" charset="0"/>
                <a:cs typeface="Arial" panose="020B0604020202020204" pitchFamily="34" charset="0"/>
              </a:rPr>
              <a:t>Ý tưởng của thuật toán nổi bọt là liên tục đổi chỗ hai phần tử cạnh nhau nếu chúng chưa được sắp thứ tự đúng. </a:t>
            </a:r>
            <a:endParaRPr lang="en-US" sz="2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140450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out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855955331"/>
              </p:ext>
            </p:extLst>
          </p:nvPr>
        </p:nvGraphicFramePr>
        <p:xfrm>
          <a:off x="1465887" y="607739"/>
          <a:ext cx="5402673" cy="4464701"/>
        </p:xfrm>
        <a:graphic>
          <a:graphicData uri="http://schemas.openxmlformats.org/drawingml/2006/table">
            <a:tbl>
              <a:tblPr firstRow="1" bandRow="1">
                <a:tableStyleId>{5DA37D80-6434-44D0-A028-1B22A696006F}</a:tableStyleId>
              </a:tblPr>
              <a:tblGrid>
                <a:gridCol w="2080442">
                  <a:extLst>
                    <a:ext uri="{9D8B030D-6E8A-4147-A177-3AD203B41FA5}">
                      <a16:colId xmlns:a16="http://schemas.microsoft.com/office/drawing/2014/main" xmlns="" val="20000"/>
                    </a:ext>
                  </a:extLst>
                </a:gridCol>
                <a:gridCol w="1544501">
                  <a:extLst>
                    <a:ext uri="{9D8B030D-6E8A-4147-A177-3AD203B41FA5}">
                      <a16:colId xmlns:a16="http://schemas.microsoft.com/office/drawing/2014/main" xmlns="" val="20001"/>
                    </a:ext>
                  </a:extLst>
                </a:gridCol>
                <a:gridCol w="498115">
                  <a:extLst>
                    <a:ext uri="{9D8B030D-6E8A-4147-A177-3AD203B41FA5}">
                      <a16:colId xmlns:a16="http://schemas.microsoft.com/office/drawing/2014/main" xmlns="" val="20002"/>
                    </a:ext>
                  </a:extLst>
                </a:gridCol>
                <a:gridCol w="466928">
                  <a:extLst>
                    <a:ext uri="{9D8B030D-6E8A-4147-A177-3AD203B41FA5}">
                      <a16:colId xmlns:a16="http://schemas.microsoft.com/office/drawing/2014/main" xmlns="" val="20003"/>
                    </a:ext>
                  </a:extLst>
                </a:gridCol>
                <a:gridCol w="330518">
                  <a:extLst>
                    <a:ext uri="{9D8B030D-6E8A-4147-A177-3AD203B41FA5}">
                      <a16:colId xmlns:a16="http://schemas.microsoft.com/office/drawing/2014/main" xmlns="" val="20004"/>
                    </a:ext>
                  </a:extLst>
                </a:gridCol>
                <a:gridCol w="482169">
                  <a:extLst>
                    <a:ext uri="{9D8B030D-6E8A-4147-A177-3AD203B41FA5}">
                      <a16:colId xmlns:a16="http://schemas.microsoft.com/office/drawing/2014/main" xmlns="" val="20005"/>
                    </a:ext>
                  </a:extLst>
                </a:gridCol>
              </a:tblGrid>
              <a:tr h="365760">
                <a:tc>
                  <a:txBody>
                    <a:bodyPr/>
                    <a:lstStyle/>
                    <a:p>
                      <a:r>
                        <a:rPr lang="en-US" sz="1800" dirty="0" err="1"/>
                        <a:t>Chỉ</a:t>
                      </a:r>
                      <a:r>
                        <a:rPr lang="en-US" sz="1800" baseline="0" dirty="0"/>
                        <a:t> </a:t>
                      </a:r>
                      <a:r>
                        <a:rPr lang="en-US" sz="1800" baseline="0" dirty="0" err="1"/>
                        <a:t>số</a:t>
                      </a:r>
                      <a:r>
                        <a:rPr lang="en-US" sz="1800" baseline="0" dirty="0"/>
                        <a:t> </a:t>
                      </a:r>
                      <a:r>
                        <a:rPr lang="en-US" sz="1800" baseline="0" dirty="0" err="1"/>
                        <a:t>dãy</a:t>
                      </a:r>
                      <a:endParaRPr lang="vi-VN" sz="1800" dirty="0"/>
                    </a:p>
                  </a:txBody>
                  <a:tcPr/>
                </a:tc>
                <a:tc>
                  <a:txBody>
                    <a:bodyPr/>
                    <a:lstStyle/>
                    <a:p>
                      <a:endParaRPr lang="vi-VN" sz="1800" dirty="0"/>
                    </a:p>
                  </a:txBody>
                  <a:tcPr/>
                </a:tc>
                <a:tc>
                  <a:txBody>
                    <a:bodyPr/>
                    <a:lstStyle/>
                    <a:p>
                      <a:r>
                        <a:rPr lang="en-US" sz="1800" dirty="0"/>
                        <a:t>0</a:t>
                      </a:r>
                      <a:endParaRPr lang="vi-VN" sz="1800" dirty="0"/>
                    </a:p>
                  </a:txBody>
                  <a:tcPr/>
                </a:tc>
                <a:tc>
                  <a:txBody>
                    <a:bodyPr/>
                    <a:lstStyle/>
                    <a:p>
                      <a:r>
                        <a:rPr lang="en-US" sz="1800" dirty="0"/>
                        <a:t>1</a:t>
                      </a:r>
                      <a:endParaRPr lang="vi-VN" sz="1800" dirty="0"/>
                    </a:p>
                  </a:txBody>
                  <a:tcPr/>
                </a:tc>
                <a:tc>
                  <a:txBody>
                    <a:bodyPr/>
                    <a:lstStyle/>
                    <a:p>
                      <a:r>
                        <a:rPr lang="en-US" sz="1800" dirty="0"/>
                        <a:t>2</a:t>
                      </a:r>
                      <a:endParaRPr lang="vi-VN" sz="1800" dirty="0"/>
                    </a:p>
                  </a:txBody>
                  <a:tcPr/>
                </a:tc>
                <a:tc>
                  <a:txBody>
                    <a:bodyPr/>
                    <a:lstStyle/>
                    <a:p>
                      <a:r>
                        <a:rPr lang="en-US" sz="1800" dirty="0"/>
                        <a:t>3</a:t>
                      </a:r>
                      <a:endParaRPr lang="vi-VN" sz="1800" dirty="0"/>
                    </a:p>
                  </a:txBody>
                  <a:tcPr/>
                </a:tc>
                <a:extLst>
                  <a:ext uri="{0D108BD9-81ED-4DB2-BD59-A6C34878D82A}">
                    <a16:rowId xmlns:a16="http://schemas.microsoft.com/office/drawing/2014/main" xmlns="" val="10000"/>
                  </a:ext>
                </a:extLst>
              </a:tr>
              <a:tr h="446276">
                <a:tc>
                  <a:txBody>
                    <a:bodyPr/>
                    <a:lstStyle/>
                    <a:p>
                      <a:r>
                        <a:rPr lang="en-US" sz="1800" dirty="0" err="1"/>
                        <a:t>Trước</a:t>
                      </a:r>
                      <a:r>
                        <a:rPr lang="en-US" sz="1800" dirty="0"/>
                        <a:t> </a:t>
                      </a:r>
                      <a:r>
                        <a:rPr lang="en-US" sz="1800" dirty="0" err="1"/>
                        <a:t>vòng</a:t>
                      </a:r>
                      <a:r>
                        <a:rPr lang="en-US" sz="1800" baseline="0" dirty="0"/>
                        <a:t> </a:t>
                      </a:r>
                      <a:r>
                        <a:rPr lang="en-US" sz="1800" baseline="0" dirty="0" err="1"/>
                        <a:t>lặp</a:t>
                      </a:r>
                      <a:endParaRPr lang="vi-VN" sz="1800" dirty="0"/>
                    </a:p>
                  </a:txBody>
                  <a:tcPr/>
                </a:tc>
                <a:tc>
                  <a:txBody>
                    <a:bodyPr/>
                    <a:lstStyle/>
                    <a:p>
                      <a:endParaRPr lang="vi-VN" sz="1800" dirty="0"/>
                    </a:p>
                  </a:txBody>
                  <a:tcPr/>
                </a:tc>
                <a:tc>
                  <a:txBody>
                    <a:bodyPr/>
                    <a:lstStyle/>
                    <a:p>
                      <a:r>
                        <a:rPr lang="en-US" sz="1800" dirty="0"/>
                        <a:t>8</a:t>
                      </a:r>
                      <a:endParaRPr lang="vi-VN" sz="1800" dirty="0"/>
                    </a:p>
                  </a:txBody>
                  <a:tcPr/>
                </a:tc>
                <a:tc>
                  <a:txBody>
                    <a:bodyPr/>
                    <a:lstStyle/>
                    <a:p>
                      <a:r>
                        <a:rPr lang="en-US" sz="1800" dirty="0"/>
                        <a:t>5</a:t>
                      </a:r>
                      <a:endParaRPr lang="vi-VN" sz="1800" dirty="0"/>
                    </a:p>
                  </a:txBody>
                  <a:tcPr/>
                </a:tc>
                <a:tc>
                  <a:txBody>
                    <a:bodyPr/>
                    <a:lstStyle/>
                    <a:p>
                      <a:r>
                        <a:rPr lang="en-US" sz="1800" dirty="0"/>
                        <a:t>3</a:t>
                      </a:r>
                      <a:endParaRPr lang="vi-VN" sz="1800" dirty="0"/>
                    </a:p>
                  </a:txBody>
                  <a:tcPr/>
                </a:tc>
                <a:tc>
                  <a:txBody>
                    <a:bodyPr/>
                    <a:lstStyle/>
                    <a:p>
                      <a:r>
                        <a:rPr lang="en-US" sz="1800" dirty="0"/>
                        <a:t>4</a:t>
                      </a:r>
                      <a:endParaRPr lang="vi-VN" sz="1800" dirty="0"/>
                    </a:p>
                  </a:txBody>
                  <a:tcPr/>
                </a:tc>
                <a:extLst>
                  <a:ext uri="{0D108BD9-81ED-4DB2-BD59-A6C34878D82A}">
                    <a16:rowId xmlns:a16="http://schemas.microsoft.com/office/drawing/2014/main" xmlns="" val="10001"/>
                  </a:ext>
                </a:extLst>
              </a:tr>
              <a:tr h="471979">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extLst>
                  <a:ext uri="{0D108BD9-81ED-4DB2-BD59-A6C34878D82A}">
                    <a16:rowId xmlns:a16="http://schemas.microsoft.com/office/drawing/2014/main" xmlns="" val="10002"/>
                  </a:ext>
                </a:extLst>
              </a:tr>
              <a:tr h="365760">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extLst>
                  <a:ext uri="{0D108BD9-81ED-4DB2-BD59-A6C34878D82A}">
                    <a16:rowId xmlns:a16="http://schemas.microsoft.com/office/drawing/2014/main" xmlns="" val="10003"/>
                  </a:ext>
                </a:extLst>
              </a:tr>
              <a:tr h="365760">
                <a:tc>
                  <a:txBody>
                    <a:bodyPr/>
                    <a:lstStyle/>
                    <a:p>
                      <a:endParaRPr lang="vi-VN" sz="180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extLst>
                  <a:ext uri="{0D108BD9-81ED-4DB2-BD59-A6C34878D82A}">
                    <a16:rowId xmlns:a16="http://schemas.microsoft.com/office/drawing/2014/main" xmlns="" val="10004"/>
                  </a:ext>
                </a:extLst>
              </a:tr>
              <a:tr h="365760">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extLst>
                  <a:ext uri="{0D108BD9-81ED-4DB2-BD59-A6C34878D82A}">
                    <a16:rowId xmlns:a16="http://schemas.microsoft.com/office/drawing/2014/main" xmlns="" val="10005"/>
                  </a:ext>
                </a:extLst>
              </a:tr>
              <a:tr h="365760">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extLst>
                  <a:ext uri="{0D108BD9-81ED-4DB2-BD59-A6C34878D82A}">
                    <a16:rowId xmlns:a16="http://schemas.microsoft.com/office/drawing/2014/main" xmlns="" val="10006"/>
                  </a:ext>
                </a:extLst>
              </a:tr>
              <a:tr h="365760">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extLst>
                  <a:ext uri="{0D108BD9-81ED-4DB2-BD59-A6C34878D82A}">
                    <a16:rowId xmlns:a16="http://schemas.microsoft.com/office/drawing/2014/main" xmlns="" val="10007"/>
                  </a:ext>
                </a:extLst>
              </a:tr>
              <a:tr h="365760">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extLst>
                  <a:ext uri="{0D108BD9-81ED-4DB2-BD59-A6C34878D82A}">
                    <a16:rowId xmlns:a16="http://schemas.microsoft.com/office/drawing/2014/main" xmlns="" val="10008"/>
                  </a:ext>
                </a:extLst>
              </a:tr>
              <a:tr h="365760">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extLst>
                  <a:ext uri="{0D108BD9-81ED-4DB2-BD59-A6C34878D82A}">
                    <a16:rowId xmlns:a16="http://schemas.microsoft.com/office/drawing/2014/main" xmlns="" val="10009"/>
                  </a:ext>
                </a:extLst>
              </a:tr>
              <a:tr h="620366">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extLst>
                  <a:ext uri="{0D108BD9-81ED-4DB2-BD59-A6C34878D82A}">
                    <a16:rowId xmlns:a16="http://schemas.microsoft.com/office/drawing/2014/main" xmlns="" val="10010"/>
                  </a:ext>
                </a:extLst>
              </a:tr>
            </a:tbl>
          </a:graphicData>
        </a:graphic>
      </p:graphicFrame>
      <p:sp>
        <p:nvSpPr>
          <p:cNvPr id="84" name="Curved Down Arrow 83"/>
          <p:cNvSpPr/>
          <p:nvPr/>
        </p:nvSpPr>
        <p:spPr>
          <a:xfrm>
            <a:off x="5495210" y="1459937"/>
            <a:ext cx="418290" cy="14251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00">
              <a:solidFill>
                <a:schemeClr val="tx1"/>
              </a:solidFill>
            </a:endParaRPr>
          </a:p>
        </p:txBody>
      </p:sp>
      <p:sp>
        <p:nvSpPr>
          <p:cNvPr id="85" name="Curved Down Arrow 84"/>
          <p:cNvSpPr/>
          <p:nvPr/>
        </p:nvSpPr>
        <p:spPr>
          <a:xfrm rot="10800000">
            <a:off x="5485259" y="1779332"/>
            <a:ext cx="418290" cy="18969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00">
              <a:solidFill>
                <a:schemeClr val="tx1"/>
              </a:solidFill>
            </a:endParaRPr>
          </a:p>
        </p:txBody>
      </p:sp>
      <p:sp>
        <p:nvSpPr>
          <p:cNvPr id="86" name="Curved Down Arrow 85"/>
          <p:cNvSpPr/>
          <p:nvPr/>
        </p:nvSpPr>
        <p:spPr>
          <a:xfrm>
            <a:off x="5904204" y="1831739"/>
            <a:ext cx="380265" cy="1567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00">
              <a:solidFill>
                <a:schemeClr val="tx1"/>
              </a:solidFill>
            </a:endParaRPr>
          </a:p>
        </p:txBody>
      </p:sp>
      <p:sp>
        <p:nvSpPr>
          <p:cNvPr id="87" name="Curved Down Arrow 86"/>
          <p:cNvSpPr/>
          <p:nvPr/>
        </p:nvSpPr>
        <p:spPr>
          <a:xfrm rot="10800000">
            <a:off x="5837311" y="2190204"/>
            <a:ext cx="460119" cy="1567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00">
              <a:solidFill>
                <a:schemeClr val="tx1"/>
              </a:solidFill>
            </a:endParaRPr>
          </a:p>
        </p:txBody>
      </p:sp>
      <p:sp>
        <p:nvSpPr>
          <p:cNvPr id="88" name="Curved Down Arrow 87"/>
          <p:cNvSpPr/>
          <p:nvPr/>
        </p:nvSpPr>
        <p:spPr>
          <a:xfrm>
            <a:off x="6263077" y="2212289"/>
            <a:ext cx="380264" cy="1567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00">
              <a:solidFill>
                <a:schemeClr val="tx1"/>
              </a:solidFill>
            </a:endParaRPr>
          </a:p>
        </p:txBody>
      </p:sp>
      <p:sp>
        <p:nvSpPr>
          <p:cNvPr id="89" name="Curved Down Arrow 88"/>
          <p:cNvSpPr/>
          <p:nvPr/>
        </p:nvSpPr>
        <p:spPr>
          <a:xfrm rot="10569919">
            <a:off x="6221867" y="2495672"/>
            <a:ext cx="418292" cy="229525"/>
          </a:xfrm>
          <a:prstGeom prst="curvedDownArrow">
            <a:avLst>
              <a:gd name="adj1" fmla="val 25000"/>
              <a:gd name="adj2" fmla="val 50000"/>
              <a:gd name="adj3" fmla="val 198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00">
              <a:solidFill>
                <a:schemeClr val="tx1"/>
              </a:solidFill>
            </a:endParaRPr>
          </a:p>
        </p:txBody>
      </p:sp>
      <p:sp>
        <p:nvSpPr>
          <p:cNvPr id="90" name="Curved Down Arrow 89"/>
          <p:cNvSpPr/>
          <p:nvPr/>
        </p:nvSpPr>
        <p:spPr>
          <a:xfrm rot="391823">
            <a:off x="5503926" y="2907438"/>
            <a:ext cx="380265" cy="18969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00">
              <a:solidFill>
                <a:schemeClr val="tx1"/>
              </a:solidFill>
            </a:endParaRPr>
          </a:p>
        </p:txBody>
      </p:sp>
      <p:sp>
        <p:nvSpPr>
          <p:cNvPr id="91" name="Curved Down Arrow 90"/>
          <p:cNvSpPr/>
          <p:nvPr/>
        </p:nvSpPr>
        <p:spPr>
          <a:xfrm rot="10800000">
            <a:off x="5471269" y="3251313"/>
            <a:ext cx="418292" cy="2295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00">
              <a:solidFill>
                <a:schemeClr val="tx1"/>
              </a:solidFill>
            </a:endParaRPr>
          </a:p>
        </p:txBody>
      </p:sp>
      <p:sp>
        <p:nvSpPr>
          <p:cNvPr id="92" name="Curved Down Arrow 91"/>
          <p:cNvSpPr/>
          <p:nvPr/>
        </p:nvSpPr>
        <p:spPr>
          <a:xfrm rot="10800000">
            <a:off x="5870596" y="3643557"/>
            <a:ext cx="418292" cy="2295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00">
              <a:solidFill>
                <a:schemeClr val="tx1"/>
              </a:solidFill>
            </a:endParaRPr>
          </a:p>
        </p:txBody>
      </p:sp>
      <p:sp>
        <p:nvSpPr>
          <p:cNvPr id="93" name="Curved Down Arrow 92"/>
          <p:cNvSpPr/>
          <p:nvPr/>
        </p:nvSpPr>
        <p:spPr>
          <a:xfrm rot="371927">
            <a:off x="5908200" y="3297996"/>
            <a:ext cx="380265" cy="2295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00">
              <a:solidFill>
                <a:schemeClr val="tx1"/>
              </a:solidFill>
            </a:endParaRPr>
          </a:p>
        </p:txBody>
      </p:sp>
      <p:sp>
        <p:nvSpPr>
          <p:cNvPr id="3" name="TextBox 2">
            <a:extLst>
              <a:ext uri="{FF2B5EF4-FFF2-40B4-BE49-F238E27FC236}">
                <a16:creationId xmlns:a16="http://schemas.microsoft.com/office/drawing/2014/main" xmlns="" id="{4DF8933A-58B7-3283-5A80-C458EED444D2}"/>
              </a:ext>
            </a:extLst>
          </p:cNvPr>
          <p:cNvSpPr txBox="1"/>
          <p:nvPr/>
        </p:nvSpPr>
        <p:spPr>
          <a:xfrm>
            <a:off x="1736398" y="1564910"/>
            <a:ext cx="1726881" cy="461665"/>
          </a:xfrm>
          <a:prstGeom prst="rect">
            <a:avLst/>
          </a:prstGeom>
          <a:noFill/>
        </p:spPr>
        <p:txBody>
          <a:bodyPr wrap="square" rtlCol="0">
            <a:spAutoFit/>
          </a:bodyPr>
          <a:lstStyle/>
          <a:p>
            <a:r>
              <a:rPr lang="en-US" sz="1350" dirty="0" err="1"/>
              <a:t>Vòng</a:t>
            </a:r>
            <a:r>
              <a:rPr lang="en-US" sz="1350" dirty="0"/>
              <a:t> </a:t>
            </a:r>
            <a:r>
              <a:rPr lang="en-US" sz="1350" dirty="0" err="1"/>
              <a:t>lặp</a:t>
            </a:r>
            <a:r>
              <a:rPr lang="en-US" sz="1350" dirty="0"/>
              <a:t>  1, </a:t>
            </a:r>
            <a:r>
              <a:rPr lang="en-US" sz="1350" dirty="0" err="1"/>
              <a:t>i</a:t>
            </a:r>
            <a:r>
              <a:rPr lang="en-US" sz="1350" dirty="0"/>
              <a:t> = 0</a:t>
            </a:r>
            <a:endParaRPr lang="vi-VN" sz="1350" dirty="0"/>
          </a:p>
          <a:p>
            <a:endParaRPr lang="en-US" sz="1050" dirty="0"/>
          </a:p>
        </p:txBody>
      </p:sp>
      <p:sp>
        <p:nvSpPr>
          <p:cNvPr id="4" name="TextBox 3">
            <a:extLst>
              <a:ext uri="{FF2B5EF4-FFF2-40B4-BE49-F238E27FC236}">
                <a16:creationId xmlns:a16="http://schemas.microsoft.com/office/drawing/2014/main" xmlns="" id="{7B3DDD8A-B29E-5E9E-D66E-4145F68A8BF6}"/>
              </a:ext>
            </a:extLst>
          </p:cNvPr>
          <p:cNvSpPr txBox="1"/>
          <p:nvPr/>
        </p:nvSpPr>
        <p:spPr>
          <a:xfrm>
            <a:off x="3596318" y="1564909"/>
            <a:ext cx="1588676" cy="669414"/>
          </a:xfrm>
          <a:prstGeom prst="rect">
            <a:avLst/>
          </a:prstGeom>
          <a:noFill/>
        </p:spPr>
        <p:txBody>
          <a:bodyPr wrap="square" rtlCol="0">
            <a:spAutoFit/>
          </a:bodyPr>
          <a:lstStyle/>
          <a:p>
            <a:r>
              <a:rPr lang="en-US" sz="1350" dirty="0" err="1"/>
              <a:t>Bước</a:t>
            </a:r>
            <a:r>
              <a:rPr lang="en-US" sz="1350" dirty="0"/>
              <a:t> </a:t>
            </a:r>
            <a:r>
              <a:rPr lang="en-US" sz="1350" dirty="0" err="1"/>
              <a:t>lặp</a:t>
            </a:r>
            <a:r>
              <a:rPr lang="en-US" sz="1350" dirty="0"/>
              <a:t> 1, j = 0</a:t>
            </a:r>
            <a:endParaRPr lang="vi-VN" sz="1350" dirty="0"/>
          </a:p>
          <a:p>
            <a:endParaRPr lang="vi-VN" sz="1350" dirty="0"/>
          </a:p>
          <a:p>
            <a:endParaRPr lang="en-US" sz="1050" dirty="0"/>
          </a:p>
        </p:txBody>
      </p:sp>
      <p:sp>
        <p:nvSpPr>
          <p:cNvPr id="5" name="TextBox 4">
            <a:extLst>
              <a:ext uri="{FF2B5EF4-FFF2-40B4-BE49-F238E27FC236}">
                <a16:creationId xmlns:a16="http://schemas.microsoft.com/office/drawing/2014/main" xmlns="" id="{03F7EBAA-A866-07BB-13B3-3AA3F75B67B2}"/>
              </a:ext>
            </a:extLst>
          </p:cNvPr>
          <p:cNvSpPr txBox="1"/>
          <p:nvPr/>
        </p:nvSpPr>
        <p:spPr>
          <a:xfrm>
            <a:off x="5401918" y="1556180"/>
            <a:ext cx="333569" cy="253916"/>
          </a:xfrm>
          <a:prstGeom prst="rect">
            <a:avLst/>
          </a:prstGeom>
          <a:noFill/>
        </p:spPr>
        <p:txBody>
          <a:bodyPr wrap="square" rtlCol="0">
            <a:spAutoFit/>
          </a:bodyPr>
          <a:lstStyle/>
          <a:p>
            <a:r>
              <a:rPr lang="en-US" sz="1050" dirty="0"/>
              <a:t>8</a:t>
            </a:r>
          </a:p>
        </p:txBody>
      </p:sp>
      <p:sp>
        <p:nvSpPr>
          <p:cNvPr id="7" name="TextBox 6">
            <a:extLst>
              <a:ext uri="{FF2B5EF4-FFF2-40B4-BE49-F238E27FC236}">
                <a16:creationId xmlns:a16="http://schemas.microsoft.com/office/drawing/2014/main" xmlns="" id="{A885B206-CD38-2FCF-427B-E1C75751B41A}"/>
              </a:ext>
            </a:extLst>
          </p:cNvPr>
          <p:cNvSpPr txBox="1"/>
          <p:nvPr/>
        </p:nvSpPr>
        <p:spPr>
          <a:xfrm>
            <a:off x="5742306" y="1541915"/>
            <a:ext cx="333569" cy="253916"/>
          </a:xfrm>
          <a:prstGeom prst="rect">
            <a:avLst/>
          </a:prstGeom>
          <a:noFill/>
        </p:spPr>
        <p:txBody>
          <a:bodyPr wrap="square" rtlCol="0">
            <a:spAutoFit/>
          </a:bodyPr>
          <a:lstStyle/>
          <a:p>
            <a:r>
              <a:rPr lang="en-US" sz="1050" dirty="0"/>
              <a:t>5</a:t>
            </a:r>
          </a:p>
        </p:txBody>
      </p:sp>
      <p:sp>
        <p:nvSpPr>
          <p:cNvPr id="8" name="TextBox 7">
            <a:extLst>
              <a:ext uri="{FF2B5EF4-FFF2-40B4-BE49-F238E27FC236}">
                <a16:creationId xmlns:a16="http://schemas.microsoft.com/office/drawing/2014/main" xmlns="" id="{A3F309E0-6EC1-9E50-3438-99004F88D007}"/>
              </a:ext>
            </a:extLst>
          </p:cNvPr>
          <p:cNvSpPr txBox="1"/>
          <p:nvPr/>
        </p:nvSpPr>
        <p:spPr>
          <a:xfrm>
            <a:off x="6146971" y="1541910"/>
            <a:ext cx="333569" cy="253916"/>
          </a:xfrm>
          <a:prstGeom prst="rect">
            <a:avLst/>
          </a:prstGeom>
          <a:noFill/>
        </p:spPr>
        <p:txBody>
          <a:bodyPr wrap="square" rtlCol="0">
            <a:spAutoFit/>
          </a:bodyPr>
          <a:lstStyle/>
          <a:p>
            <a:r>
              <a:rPr lang="en-US" sz="1050" dirty="0"/>
              <a:t>3</a:t>
            </a:r>
          </a:p>
        </p:txBody>
      </p:sp>
      <p:sp>
        <p:nvSpPr>
          <p:cNvPr id="10" name="TextBox 9">
            <a:extLst>
              <a:ext uri="{FF2B5EF4-FFF2-40B4-BE49-F238E27FC236}">
                <a16:creationId xmlns:a16="http://schemas.microsoft.com/office/drawing/2014/main" xmlns="" id="{4FF28282-ACC2-2802-C206-870CDD08226B}"/>
              </a:ext>
            </a:extLst>
          </p:cNvPr>
          <p:cNvSpPr txBox="1"/>
          <p:nvPr/>
        </p:nvSpPr>
        <p:spPr>
          <a:xfrm>
            <a:off x="6514764" y="1520924"/>
            <a:ext cx="333569" cy="253916"/>
          </a:xfrm>
          <a:prstGeom prst="rect">
            <a:avLst/>
          </a:prstGeom>
          <a:noFill/>
        </p:spPr>
        <p:txBody>
          <a:bodyPr wrap="square" rtlCol="0">
            <a:spAutoFit/>
          </a:bodyPr>
          <a:lstStyle/>
          <a:p>
            <a:r>
              <a:rPr lang="en-US" sz="1050" dirty="0"/>
              <a:t>4</a:t>
            </a:r>
          </a:p>
        </p:txBody>
      </p:sp>
      <p:sp>
        <p:nvSpPr>
          <p:cNvPr id="11" name="TextBox 10">
            <a:extLst>
              <a:ext uri="{FF2B5EF4-FFF2-40B4-BE49-F238E27FC236}">
                <a16:creationId xmlns:a16="http://schemas.microsoft.com/office/drawing/2014/main" xmlns="" id="{DD646F90-2045-006C-EBD8-D60EBE354357}"/>
              </a:ext>
            </a:extLst>
          </p:cNvPr>
          <p:cNvSpPr txBox="1"/>
          <p:nvPr/>
        </p:nvSpPr>
        <p:spPr>
          <a:xfrm>
            <a:off x="3596317" y="3421071"/>
            <a:ext cx="1596209" cy="669414"/>
          </a:xfrm>
          <a:prstGeom prst="rect">
            <a:avLst/>
          </a:prstGeom>
          <a:noFill/>
        </p:spPr>
        <p:txBody>
          <a:bodyPr wrap="square" rtlCol="0">
            <a:spAutoFit/>
          </a:bodyPr>
          <a:lstStyle/>
          <a:p>
            <a:r>
              <a:rPr lang="en-US" sz="1350" dirty="0" err="1"/>
              <a:t>Bước</a:t>
            </a:r>
            <a:r>
              <a:rPr lang="en-US" sz="1350" dirty="0"/>
              <a:t> </a:t>
            </a:r>
            <a:r>
              <a:rPr lang="en-US" sz="1350" dirty="0" err="1"/>
              <a:t>lặp</a:t>
            </a:r>
            <a:r>
              <a:rPr lang="en-US" sz="1350" dirty="0"/>
              <a:t> 2, j = 1</a:t>
            </a:r>
            <a:endParaRPr lang="vi-VN" sz="1350" dirty="0"/>
          </a:p>
          <a:p>
            <a:endParaRPr lang="vi-VN" sz="1350" dirty="0"/>
          </a:p>
          <a:p>
            <a:endParaRPr lang="en-US" sz="1050" dirty="0"/>
          </a:p>
        </p:txBody>
      </p:sp>
      <p:sp>
        <p:nvSpPr>
          <p:cNvPr id="12" name="TextBox 11">
            <a:extLst>
              <a:ext uri="{FF2B5EF4-FFF2-40B4-BE49-F238E27FC236}">
                <a16:creationId xmlns:a16="http://schemas.microsoft.com/office/drawing/2014/main" xmlns="" id="{6A2B65E1-EC38-F339-A600-A550F5FDBFA1}"/>
              </a:ext>
            </a:extLst>
          </p:cNvPr>
          <p:cNvSpPr txBox="1"/>
          <p:nvPr/>
        </p:nvSpPr>
        <p:spPr>
          <a:xfrm>
            <a:off x="3597454" y="2298957"/>
            <a:ext cx="1554902" cy="669414"/>
          </a:xfrm>
          <a:prstGeom prst="rect">
            <a:avLst/>
          </a:prstGeom>
          <a:noFill/>
        </p:spPr>
        <p:txBody>
          <a:bodyPr wrap="square" rtlCol="0">
            <a:spAutoFit/>
          </a:bodyPr>
          <a:lstStyle/>
          <a:p>
            <a:r>
              <a:rPr lang="en-US" sz="1350" dirty="0" err="1"/>
              <a:t>Bước</a:t>
            </a:r>
            <a:r>
              <a:rPr lang="en-US" sz="1350" dirty="0"/>
              <a:t> </a:t>
            </a:r>
            <a:r>
              <a:rPr lang="en-US" sz="1350" dirty="0" err="1"/>
              <a:t>lặp</a:t>
            </a:r>
            <a:r>
              <a:rPr lang="en-US" sz="1350" dirty="0"/>
              <a:t> 3, j = 2</a:t>
            </a:r>
            <a:endParaRPr lang="vi-VN" sz="1350" dirty="0"/>
          </a:p>
          <a:p>
            <a:endParaRPr lang="vi-VN" sz="1350" dirty="0"/>
          </a:p>
          <a:p>
            <a:endParaRPr lang="en-US" sz="1050" dirty="0"/>
          </a:p>
        </p:txBody>
      </p:sp>
      <p:sp>
        <p:nvSpPr>
          <p:cNvPr id="13" name="TextBox 12">
            <a:extLst>
              <a:ext uri="{FF2B5EF4-FFF2-40B4-BE49-F238E27FC236}">
                <a16:creationId xmlns:a16="http://schemas.microsoft.com/office/drawing/2014/main" xmlns="" id="{638543E4-8632-ECAC-6CBC-76A826E11034}"/>
              </a:ext>
            </a:extLst>
          </p:cNvPr>
          <p:cNvSpPr txBox="1"/>
          <p:nvPr/>
        </p:nvSpPr>
        <p:spPr>
          <a:xfrm>
            <a:off x="5370703" y="1969022"/>
            <a:ext cx="333569" cy="253916"/>
          </a:xfrm>
          <a:prstGeom prst="rect">
            <a:avLst/>
          </a:prstGeom>
          <a:noFill/>
        </p:spPr>
        <p:txBody>
          <a:bodyPr wrap="square" rtlCol="0">
            <a:spAutoFit/>
          </a:bodyPr>
          <a:lstStyle/>
          <a:p>
            <a:r>
              <a:rPr lang="en-US" sz="1050" dirty="0"/>
              <a:t>5</a:t>
            </a:r>
          </a:p>
        </p:txBody>
      </p:sp>
      <p:sp>
        <p:nvSpPr>
          <p:cNvPr id="14" name="TextBox 13">
            <a:extLst>
              <a:ext uri="{FF2B5EF4-FFF2-40B4-BE49-F238E27FC236}">
                <a16:creationId xmlns:a16="http://schemas.microsoft.com/office/drawing/2014/main" xmlns="" id="{1A83C889-5441-36EE-3516-3F817B6FD410}"/>
              </a:ext>
            </a:extLst>
          </p:cNvPr>
          <p:cNvSpPr txBox="1"/>
          <p:nvPr/>
        </p:nvSpPr>
        <p:spPr>
          <a:xfrm>
            <a:off x="5760049" y="1948986"/>
            <a:ext cx="333569" cy="253916"/>
          </a:xfrm>
          <a:prstGeom prst="rect">
            <a:avLst/>
          </a:prstGeom>
          <a:noFill/>
        </p:spPr>
        <p:txBody>
          <a:bodyPr wrap="square" rtlCol="0">
            <a:spAutoFit/>
          </a:bodyPr>
          <a:lstStyle/>
          <a:p>
            <a:r>
              <a:rPr lang="en-US" sz="1050" dirty="0"/>
              <a:t>8</a:t>
            </a:r>
          </a:p>
        </p:txBody>
      </p:sp>
      <p:sp>
        <p:nvSpPr>
          <p:cNvPr id="15" name="TextBox 14">
            <a:extLst>
              <a:ext uri="{FF2B5EF4-FFF2-40B4-BE49-F238E27FC236}">
                <a16:creationId xmlns:a16="http://schemas.microsoft.com/office/drawing/2014/main" xmlns="" id="{11C86752-5E0F-A0CC-72CA-F361225FED4D}"/>
              </a:ext>
            </a:extLst>
          </p:cNvPr>
          <p:cNvSpPr txBox="1"/>
          <p:nvPr/>
        </p:nvSpPr>
        <p:spPr>
          <a:xfrm>
            <a:off x="5360835" y="2298957"/>
            <a:ext cx="333569" cy="253916"/>
          </a:xfrm>
          <a:prstGeom prst="rect">
            <a:avLst/>
          </a:prstGeom>
          <a:noFill/>
        </p:spPr>
        <p:txBody>
          <a:bodyPr wrap="square" rtlCol="0">
            <a:spAutoFit/>
          </a:bodyPr>
          <a:lstStyle/>
          <a:p>
            <a:r>
              <a:rPr lang="en-US" sz="1050" dirty="0"/>
              <a:t>5</a:t>
            </a:r>
          </a:p>
        </p:txBody>
      </p:sp>
      <p:sp>
        <p:nvSpPr>
          <p:cNvPr id="16" name="TextBox 15">
            <a:extLst>
              <a:ext uri="{FF2B5EF4-FFF2-40B4-BE49-F238E27FC236}">
                <a16:creationId xmlns:a16="http://schemas.microsoft.com/office/drawing/2014/main" xmlns="" id="{272184A3-341E-DF5D-0AA5-A963F60D96BD}"/>
              </a:ext>
            </a:extLst>
          </p:cNvPr>
          <p:cNvSpPr txBox="1"/>
          <p:nvPr/>
        </p:nvSpPr>
        <p:spPr>
          <a:xfrm>
            <a:off x="6173937" y="1947087"/>
            <a:ext cx="333569" cy="253916"/>
          </a:xfrm>
          <a:prstGeom prst="rect">
            <a:avLst/>
          </a:prstGeom>
          <a:noFill/>
        </p:spPr>
        <p:txBody>
          <a:bodyPr wrap="square" rtlCol="0">
            <a:spAutoFit/>
          </a:bodyPr>
          <a:lstStyle/>
          <a:p>
            <a:r>
              <a:rPr lang="en-US" sz="1050" dirty="0"/>
              <a:t>3</a:t>
            </a:r>
          </a:p>
        </p:txBody>
      </p:sp>
      <p:sp>
        <p:nvSpPr>
          <p:cNvPr id="17" name="TextBox 16">
            <a:extLst>
              <a:ext uri="{FF2B5EF4-FFF2-40B4-BE49-F238E27FC236}">
                <a16:creationId xmlns:a16="http://schemas.microsoft.com/office/drawing/2014/main" xmlns="" id="{0B0F6C20-A966-8D6C-F0CD-2AF2050BFCB7}"/>
              </a:ext>
            </a:extLst>
          </p:cNvPr>
          <p:cNvSpPr txBox="1"/>
          <p:nvPr/>
        </p:nvSpPr>
        <p:spPr>
          <a:xfrm>
            <a:off x="6501393" y="1947087"/>
            <a:ext cx="333569" cy="253916"/>
          </a:xfrm>
          <a:prstGeom prst="rect">
            <a:avLst/>
          </a:prstGeom>
          <a:noFill/>
        </p:spPr>
        <p:txBody>
          <a:bodyPr wrap="square" rtlCol="0">
            <a:spAutoFit/>
          </a:bodyPr>
          <a:lstStyle/>
          <a:p>
            <a:r>
              <a:rPr lang="en-US" sz="1050" dirty="0"/>
              <a:t>4</a:t>
            </a:r>
          </a:p>
        </p:txBody>
      </p:sp>
      <p:sp>
        <p:nvSpPr>
          <p:cNvPr id="18" name="TextBox 17">
            <a:extLst>
              <a:ext uri="{FF2B5EF4-FFF2-40B4-BE49-F238E27FC236}">
                <a16:creationId xmlns:a16="http://schemas.microsoft.com/office/drawing/2014/main" xmlns="" id="{246EBB72-98D1-6114-020B-DD07C93C668E}"/>
              </a:ext>
            </a:extLst>
          </p:cNvPr>
          <p:cNvSpPr txBox="1"/>
          <p:nvPr/>
        </p:nvSpPr>
        <p:spPr>
          <a:xfrm>
            <a:off x="5774700" y="2289183"/>
            <a:ext cx="333569" cy="253916"/>
          </a:xfrm>
          <a:prstGeom prst="rect">
            <a:avLst/>
          </a:prstGeom>
          <a:noFill/>
        </p:spPr>
        <p:txBody>
          <a:bodyPr wrap="square" rtlCol="0">
            <a:spAutoFit/>
          </a:bodyPr>
          <a:lstStyle/>
          <a:p>
            <a:r>
              <a:rPr lang="en-US" sz="1050" dirty="0"/>
              <a:t>3</a:t>
            </a:r>
          </a:p>
        </p:txBody>
      </p:sp>
      <p:sp>
        <p:nvSpPr>
          <p:cNvPr id="19" name="TextBox 18">
            <a:extLst>
              <a:ext uri="{FF2B5EF4-FFF2-40B4-BE49-F238E27FC236}">
                <a16:creationId xmlns:a16="http://schemas.microsoft.com/office/drawing/2014/main" xmlns="" id="{280AA039-9CE4-81ED-DCC8-EAC67523D16D}"/>
              </a:ext>
            </a:extLst>
          </p:cNvPr>
          <p:cNvSpPr txBox="1"/>
          <p:nvPr/>
        </p:nvSpPr>
        <p:spPr>
          <a:xfrm>
            <a:off x="6153968" y="2305498"/>
            <a:ext cx="333569" cy="253916"/>
          </a:xfrm>
          <a:prstGeom prst="rect">
            <a:avLst/>
          </a:prstGeom>
          <a:noFill/>
        </p:spPr>
        <p:txBody>
          <a:bodyPr wrap="square" rtlCol="0">
            <a:spAutoFit/>
          </a:bodyPr>
          <a:lstStyle/>
          <a:p>
            <a:r>
              <a:rPr lang="en-US" sz="1050" dirty="0"/>
              <a:t>8</a:t>
            </a:r>
          </a:p>
        </p:txBody>
      </p:sp>
      <p:sp>
        <p:nvSpPr>
          <p:cNvPr id="20" name="TextBox 19">
            <a:extLst>
              <a:ext uri="{FF2B5EF4-FFF2-40B4-BE49-F238E27FC236}">
                <a16:creationId xmlns:a16="http://schemas.microsoft.com/office/drawing/2014/main" xmlns="" id="{BEDEEFCA-CC70-03ED-C809-DD6C11782233}"/>
              </a:ext>
            </a:extLst>
          </p:cNvPr>
          <p:cNvSpPr txBox="1"/>
          <p:nvPr/>
        </p:nvSpPr>
        <p:spPr>
          <a:xfrm>
            <a:off x="6522248" y="2289183"/>
            <a:ext cx="333569" cy="253916"/>
          </a:xfrm>
          <a:prstGeom prst="rect">
            <a:avLst/>
          </a:prstGeom>
          <a:noFill/>
        </p:spPr>
        <p:txBody>
          <a:bodyPr wrap="square" rtlCol="0">
            <a:spAutoFit/>
          </a:bodyPr>
          <a:lstStyle/>
          <a:p>
            <a:r>
              <a:rPr lang="en-US" sz="1050" dirty="0"/>
              <a:t>4</a:t>
            </a:r>
          </a:p>
        </p:txBody>
      </p:sp>
      <p:sp>
        <p:nvSpPr>
          <p:cNvPr id="21" name="TextBox 20">
            <a:extLst>
              <a:ext uri="{FF2B5EF4-FFF2-40B4-BE49-F238E27FC236}">
                <a16:creationId xmlns:a16="http://schemas.microsoft.com/office/drawing/2014/main" xmlns="" id="{0DA52D6C-085C-5150-E691-6D63A032F8FE}"/>
              </a:ext>
            </a:extLst>
          </p:cNvPr>
          <p:cNvSpPr txBox="1"/>
          <p:nvPr/>
        </p:nvSpPr>
        <p:spPr>
          <a:xfrm rot="21448874">
            <a:off x="5352325" y="2693325"/>
            <a:ext cx="333569" cy="253916"/>
          </a:xfrm>
          <a:prstGeom prst="rect">
            <a:avLst/>
          </a:prstGeom>
          <a:noFill/>
        </p:spPr>
        <p:txBody>
          <a:bodyPr wrap="square" rtlCol="0">
            <a:spAutoFit/>
          </a:bodyPr>
          <a:lstStyle/>
          <a:p>
            <a:r>
              <a:rPr lang="en-US" sz="1050" dirty="0"/>
              <a:t>5</a:t>
            </a:r>
          </a:p>
        </p:txBody>
      </p:sp>
      <p:sp>
        <p:nvSpPr>
          <p:cNvPr id="22" name="TextBox 21">
            <a:extLst>
              <a:ext uri="{FF2B5EF4-FFF2-40B4-BE49-F238E27FC236}">
                <a16:creationId xmlns:a16="http://schemas.microsoft.com/office/drawing/2014/main" xmlns="" id="{B83418DE-51A3-D07C-9A51-DBB7313587CF}"/>
              </a:ext>
            </a:extLst>
          </p:cNvPr>
          <p:cNvSpPr txBox="1"/>
          <p:nvPr/>
        </p:nvSpPr>
        <p:spPr>
          <a:xfrm>
            <a:off x="5774700" y="2659857"/>
            <a:ext cx="333569" cy="253916"/>
          </a:xfrm>
          <a:prstGeom prst="rect">
            <a:avLst/>
          </a:prstGeom>
          <a:noFill/>
        </p:spPr>
        <p:txBody>
          <a:bodyPr wrap="square" rtlCol="0">
            <a:spAutoFit/>
          </a:bodyPr>
          <a:lstStyle/>
          <a:p>
            <a:r>
              <a:rPr lang="en-US" sz="1050" dirty="0"/>
              <a:t>3</a:t>
            </a:r>
          </a:p>
        </p:txBody>
      </p:sp>
      <p:sp>
        <p:nvSpPr>
          <p:cNvPr id="23" name="TextBox 22">
            <a:extLst>
              <a:ext uri="{FF2B5EF4-FFF2-40B4-BE49-F238E27FC236}">
                <a16:creationId xmlns:a16="http://schemas.microsoft.com/office/drawing/2014/main" xmlns="" id="{641C57E3-C9A2-BC2E-17DA-440BCDF16724}"/>
              </a:ext>
            </a:extLst>
          </p:cNvPr>
          <p:cNvSpPr txBox="1"/>
          <p:nvPr/>
        </p:nvSpPr>
        <p:spPr>
          <a:xfrm>
            <a:off x="6188098" y="2681476"/>
            <a:ext cx="333569" cy="253916"/>
          </a:xfrm>
          <a:prstGeom prst="rect">
            <a:avLst/>
          </a:prstGeom>
          <a:noFill/>
        </p:spPr>
        <p:txBody>
          <a:bodyPr wrap="square" rtlCol="0">
            <a:spAutoFit/>
          </a:bodyPr>
          <a:lstStyle/>
          <a:p>
            <a:r>
              <a:rPr lang="en-US" sz="1050" dirty="0"/>
              <a:t>4</a:t>
            </a:r>
          </a:p>
        </p:txBody>
      </p:sp>
      <p:sp>
        <p:nvSpPr>
          <p:cNvPr id="24" name="TextBox 23">
            <a:extLst>
              <a:ext uri="{FF2B5EF4-FFF2-40B4-BE49-F238E27FC236}">
                <a16:creationId xmlns:a16="http://schemas.microsoft.com/office/drawing/2014/main" xmlns="" id="{E5E6FB2C-DF77-D2AA-C182-7DFC199FBC81}"/>
              </a:ext>
            </a:extLst>
          </p:cNvPr>
          <p:cNvSpPr txBox="1"/>
          <p:nvPr/>
        </p:nvSpPr>
        <p:spPr>
          <a:xfrm>
            <a:off x="6536633" y="2681726"/>
            <a:ext cx="333569" cy="253916"/>
          </a:xfrm>
          <a:prstGeom prst="rect">
            <a:avLst/>
          </a:prstGeom>
          <a:noFill/>
        </p:spPr>
        <p:txBody>
          <a:bodyPr wrap="square" rtlCol="0">
            <a:spAutoFit/>
          </a:bodyPr>
          <a:lstStyle/>
          <a:p>
            <a:r>
              <a:rPr lang="en-US" sz="1050" dirty="0">
                <a:solidFill>
                  <a:srgbClr val="FF0000"/>
                </a:solidFill>
              </a:rPr>
              <a:t>8</a:t>
            </a:r>
          </a:p>
        </p:txBody>
      </p:sp>
      <p:sp>
        <p:nvSpPr>
          <p:cNvPr id="25" name="TextBox 24">
            <a:extLst>
              <a:ext uri="{FF2B5EF4-FFF2-40B4-BE49-F238E27FC236}">
                <a16:creationId xmlns:a16="http://schemas.microsoft.com/office/drawing/2014/main" xmlns="" id="{A1B0484D-7108-223B-48EF-C38CFA26775E}"/>
              </a:ext>
            </a:extLst>
          </p:cNvPr>
          <p:cNvSpPr txBox="1"/>
          <p:nvPr/>
        </p:nvSpPr>
        <p:spPr>
          <a:xfrm>
            <a:off x="1663775" y="3767320"/>
            <a:ext cx="1314711" cy="461665"/>
          </a:xfrm>
          <a:prstGeom prst="rect">
            <a:avLst/>
          </a:prstGeom>
          <a:noFill/>
        </p:spPr>
        <p:txBody>
          <a:bodyPr wrap="square" rtlCol="0">
            <a:spAutoFit/>
          </a:bodyPr>
          <a:lstStyle/>
          <a:p>
            <a:r>
              <a:rPr lang="en-US" sz="1050" dirty="0" err="1"/>
              <a:t>Kết</a:t>
            </a:r>
            <a:r>
              <a:rPr lang="en-US" sz="1050" dirty="0"/>
              <a:t> </a:t>
            </a:r>
            <a:r>
              <a:rPr lang="en-US" sz="1050" dirty="0" err="1"/>
              <a:t>thúc</a:t>
            </a:r>
            <a:r>
              <a:rPr lang="en-US" sz="1050" dirty="0"/>
              <a:t> </a:t>
            </a:r>
            <a:r>
              <a:rPr lang="en-US" sz="1050" dirty="0" err="1"/>
              <a:t>vòng</a:t>
            </a:r>
            <a:r>
              <a:rPr lang="en-US" sz="1350" dirty="0"/>
              <a:t>  2</a:t>
            </a:r>
            <a:endParaRPr lang="vi-VN" sz="1350" dirty="0"/>
          </a:p>
          <a:p>
            <a:endParaRPr lang="en-US" sz="1050" dirty="0"/>
          </a:p>
        </p:txBody>
      </p:sp>
      <p:sp>
        <p:nvSpPr>
          <p:cNvPr id="26" name="TextBox 25">
            <a:extLst>
              <a:ext uri="{FF2B5EF4-FFF2-40B4-BE49-F238E27FC236}">
                <a16:creationId xmlns:a16="http://schemas.microsoft.com/office/drawing/2014/main" xmlns="" id="{34EDED68-2B3F-780B-675C-48D90D35F970}"/>
              </a:ext>
            </a:extLst>
          </p:cNvPr>
          <p:cNvSpPr txBox="1"/>
          <p:nvPr/>
        </p:nvSpPr>
        <p:spPr>
          <a:xfrm>
            <a:off x="5370703" y="3036440"/>
            <a:ext cx="333569" cy="253916"/>
          </a:xfrm>
          <a:prstGeom prst="rect">
            <a:avLst/>
          </a:prstGeom>
          <a:noFill/>
        </p:spPr>
        <p:txBody>
          <a:bodyPr wrap="square" rtlCol="0">
            <a:spAutoFit/>
          </a:bodyPr>
          <a:lstStyle/>
          <a:p>
            <a:r>
              <a:rPr lang="en-US" sz="1050" dirty="0"/>
              <a:t>5</a:t>
            </a:r>
          </a:p>
        </p:txBody>
      </p:sp>
      <p:sp>
        <p:nvSpPr>
          <p:cNvPr id="27" name="TextBox 26">
            <a:extLst>
              <a:ext uri="{FF2B5EF4-FFF2-40B4-BE49-F238E27FC236}">
                <a16:creationId xmlns:a16="http://schemas.microsoft.com/office/drawing/2014/main" xmlns="" id="{9EE6E593-8559-00A9-59C2-9C2EF4632489}"/>
              </a:ext>
            </a:extLst>
          </p:cNvPr>
          <p:cNvSpPr txBox="1"/>
          <p:nvPr/>
        </p:nvSpPr>
        <p:spPr>
          <a:xfrm>
            <a:off x="5774700" y="3036440"/>
            <a:ext cx="333569" cy="253916"/>
          </a:xfrm>
          <a:prstGeom prst="rect">
            <a:avLst/>
          </a:prstGeom>
          <a:noFill/>
        </p:spPr>
        <p:txBody>
          <a:bodyPr wrap="square" rtlCol="0">
            <a:spAutoFit/>
          </a:bodyPr>
          <a:lstStyle/>
          <a:p>
            <a:r>
              <a:rPr lang="en-US" sz="1050" dirty="0"/>
              <a:t>3</a:t>
            </a:r>
          </a:p>
        </p:txBody>
      </p:sp>
      <p:sp>
        <p:nvSpPr>
          <p:cNvPr id="28" name="TextBox 27">
            <a:extLst>
              <a:ext uri="{FF2B5EF4-FFF2-40B4-BE49-F238E27FC236}">
                <a16:creationId xmlns:a16="http://schemas.microsoft.com/office/drawing/2014/main" xmlns="" id="{9CC00903-68EA-DA3A-E11A-0BF821BFC535}"/>
              </a:ext>
            </a:extLst>
          </p:cNvPr>
          <p:cNvSpPr txBox="1"/>
          <p:nvPr/>
        </p:nvSpPr>
        <p:spPr>
          <a:xfrm>
            <a:off x="6153967" y="3033479"/>
            <a:ext cx="333569" cy="253916"/>
          </a:xfrm>
          <a:prstGeom prst="rect">
            <a:avLst/>
          </a:prstGeom>
          <a:noFill/>
        </p:spPr>
        <p:txBody>
          <a:bodyPr wrap="square" rtlCol="0">
            <a:spAutoFit/>
          </a:bodyPr>
          <a:lstStyle/>
          <a:p>
            <a:r>
              <a:rPr lang="en-US" sz="1050" dirty="0"/>
              <a:t>4</a:t>
            </a:r>
          </a:p>
        </p:txBody>
      </p:sp>
      <p:sp>
        <p:nvSpPr>
          <p:cNvPr id="29" name="TextBox 28">
            <a:extLst>
              <a:ext uri="{FF2B5EF4-FFF2-40B4-BE49-F238E27FC236}">
                <a16:creationId xmlns:a16="http://schemas.microsoft.com/office/drawing/2014/main" xmlns="" id="{4A9B53E4-7801-3A04-AB35-2304AF605473}"/>
              </a:ext>
            </a:extLst>
          </p:cNvPr>
          <p:cNvSpPr txBox="1"/>
          <p:nvPr/>
        </p:nvSpPr>
        <p:spPr>
          <a:xfrm>
            <a:off x="6536633" y="3021818"/>
            <a:ext cx="333569" cy="253916"/>
          </a:xfrm>
          <a:prstGeom prst="rect">
            <a:avLst/>
          </a:prstGeom>
          <a:noFill/>
        </p:spPr>
        <p:txBody>
          <a:bodyPr wrap="square" rtlCol="0">
            <a:spAutoFit/>
          </a:bodyPr>
          <a:lstStyle/>
          <a:p>
            <a:r>
              <a:rPr lang="en-US" sz="1050" dirty="0"/>
              <a:t>8</a:t>
            </a:r>
          </a:p>
        </p:txBody>
      </p:sp>
      <p:sp>
        <p:nvSpPr>
          <p:cNvPr id="30" name="TextBox 29">
            <a:extLst>
              <a:ext uri="{FF2B5EF4-FFF2-40B4-BE49-F238E27FC236}">
                <a16:creationId xmlns:a16="http://schemas.microsoft.com/office/drawing/2014/main" xmlns="" id="{7B2AAA78-D5AE-6FDA-4F0D-DEE306128CE9}"/>
              </a:ext>
            </a:extLst>
          </p:cNvPr>
          <p:cNvSpPr txBox="1"/>
          <p:nvPr/>
        </p:nvSpPr>
        <p:spPr>
          <a:xfrm>
            <a:off x="5360835" y="3433059"/>
            <a:ext cx="333569" cy="253916"/>
          </a:xfrm>
          <a:prstGeom prst="rect">
            <a:avLst/>
          </a:prstGeom>
          <a:noFill/>
        </p:spPr>
        <p:txBody>
          <a:bodyPr wrap="square" rtlCol="0">
            <a:spAutoFit/>
          </a:bodyPr>
          <a:lstStyle/>
          <a:p>
            <a:r>
              <a:rPr lang="en-US" sz="1050" dirty="0"/>
              <a:t>3</a:t>
            </a:r>
          </a:p>
        </p:txBody>
      </p:sp>
      <p:sp>
        <p:nvSpPr>
          <p:cNvPr id="31" name="TextBox 30">
            <a:extLst>
              <a:ext uri="{FF2B5EF4-FFF2-40B4-BE49-F238E27FC236}">
                <a16:creationId xmlns:a16="http://schemas.microsoft.com/office/drawing/2014/main" xmlns="" id="{F33A15A7-E979-3276-2EAC-0D2E3B57A7BD}"/>
              </a:ext>
            </a:extLst>
          </p:cNvPr>
          <p:cNvSpPr txBox="1"/>
          <p:nvPr/>
        </p:nvSpPr>
        <p:spPr>
          <a:xfrm>
            <a:off x="5788835" y="3436905"/>
            <a:ext cx="333569" cy="253916"/>
          </a:xfrm>
          <a:prstGeom prst="rect">
            <a:avLst/>
          </a:prstGeom>
          <a:noFill/>
        </p:spPr>
        <p:txBody>
          <a:bodyPr wrap="square" rtlCol="0">
            <a:spAutoFit/>
          </a:bodyPr>
          <a:lstStyle/>
          <a:p>
            <a:r>
              <a:rPr lang="en-US" sz="1050" dirty="0"/>
              <a:t>5</a:t>
            </a:r>
          </a:p>
        </p:txBody>
      </p:sp>
      <p:sp>
        <p:nvSpPr>
          <p:cNvPr id="32" name="TextBox 31">
            <a:extLst>
              <a:ext uri="{FF2B5EF4-FFF2-40B4-BE49-F238E27FC236}">
                <a16:creationId xmlns:a16="http://schemas.microsoft.com/office/drawing/2014/main" xmlns="" id="{85254AD8-7F99-E52C-0C0A-9ECA23A42508}"/>
              </a:ext>
            </a:extLst>
          </p:cNvPr>
          <p:cNvSpPr txBox="1"/>
          <p:nvPr/>
        </p:nvSpPr>
        <p:spPr>
          <a:xfrm>
            <a:off x="6160869" y="3409899"/>
            <a:ext cx="333569" cy="253916"/>
          </a:xfrm>
          <a:prstGeom prst="rect">
            <a:avLst/>
          </a:prstGeom>
          <a:noFill/>
        </p:spPr>
        <p:txBody>
          <a:bodyPr wrap="square" rtlCol="0">
            <a:spAutoFit/>
          </a:bodyPr>
          <a:lstStyle/>
          <a:p>
            <a:r>
              <a:rPr lang="en-US" sz="1050" dirty="0"/>
              <a:t>4</a:t>
            </a:r>
          </a:p>
        </p:txBody>
      </p:sp>
      <p:sp>
        <p:nvSpPr>
          <p:cNvPr id="33" name="TextBox 32">
            <a:extLst>
              <a:ext uri="{FF2B5EF4-FFF2-40B4-BE49-F238E27FC236}">
                <a16:creationId xmlns:a16="http://schemas.microsoft.com/office/drawing/2014/main" xmlns="" id="{6672E3BA-8C99-7A7D-FE3C-5AF56E167F02}"/>
              </a:ext>
            </a:extLst>
          </p:cNvPr>
          <p:cNvSpPr txBox="1"/>
          <p:nvPr/>
        </p:nvSpPr>
        <p:spPr>
          <a:xfrm>
            <a:off x="6514764" y="3389189"/>
            <a:ext cx="333569" cy="253916"/>
          </a:xfrm>
          <a:prstGeom prst="rect">
            <a:avLst/>
          </a:prstGeom>
          <a:noFill/>
        </p:spPr>
        <p:txBody>
          <a:bodyPr wrap="square" rtlCol="0">
            <a:spAutoFit/>
          </a:bodyPr>
          <a:lstStyle/>
          <a:p>
            <a:r>
              <a:rPr lang="en-US" sz="1050" dirty="0"/>
              <a:t>8</a:t>
            </a:r>
          </a:p>
        </p:txBody>
      </p:sp>
      <p:sp>
        <p:nvSpPr>
          <p:cNvPr id="34" name="TextBox 33">
            <a:extLst>
              <a:ext uri="{FF2B5EF4-FFF2-40B4-BE49-F238E27FC236}">
                <a16:creationId xmlns:a16="http://schemas.microsoft.com/office/drawing/2014/main" xmlns="" id="{B83EEC72-E5FC-C4CF-9CAC-2B3DF14BC69E}"/>
              </a:ext>
            </a:extLst>
          </p:cNvPr>
          <p:cNvSpPr txBox="1"/>
          <p:nvPr/>
        </p:nvSpPr>
        <p:spPr>
          <a:xfrm>
            <a:off x="1694967" y="3042940"/>
            <a:ext cx="1548803" cy="461665"/>
          </a:xfrm>
          <a:prstGeom prst="rect">
            <a:avLst/>
          </a:prstGeom>
          <a:noFill/>
        </p:spPr>
        <p:txBody>
          <a:bodyPr wrap="square" rtlCol="0">
            <a:spAutoFit/>
          </a:bodyPr>
          <a:lstStyle/>
          <a:p>
            <a:r>
              <a:rPr lang="en-US" sz="1350" dirty="0" err="1"/>
              <a:t>Vòng</a:t>
            </a:r>
            <a:r>
              <a:rPr lang="en-US" sz="1350" dirty="0"/>
              <a:t> </a:t>
            </a:r>
            <a:r>
              <a:rPr lang="en-US" sz="1350" dirty="0" err="1"/>
              <a:t>lặp</a:t>
            </a:r>
            <a:r>
              <a:rPr lang="en-US" sz="1350" dirty="0"/>
              <a:t>  2, </a:t>
            </a:r>
            <a:r>
              <a:rPr lang="en-US" sz="1350" dirty="0" err="1"/>
              <a:t>i</a:t>
            </a:r>
            <a:r>
              <a:rPr lang="en-US" sz="1350" dirty="0"/>
              <a:t> = 1</a:t>
            </a:r>
            <a:endParaRPr lang="vi-VN" sz="1350" dirty="0"/>
          </a:p>
          <a:p>
            <a:endParaRPr lang="en-US" sz="1050" dirty="0"/>
          </a:p>
        </p:txBody>
      </p:sp>
      <p:sp>
        <p:nvSpPr>
          <p:cNvPr id="35" name="TextBox 34">
            <a:extLst>
              <a:ext uri="{FF2B5EF4-FFF2-40B4-BE49-F238E27FC236}">
                <a16:creationId xmlns:a16="http://schemas.microsoft.com/office/drawing/2014/main" xmlns="" id="{C68B554D-F50A-883D-06AC-CE7BEA0DAF8F}"/>
              </a:ext>
            </a:extLst>
          </p:cNvPr>
          <p:cNvSpPr txBox="1"/>
          <p:nvPr/>
        </p:nvSpPr>
        <p:spPr>
          <a:xfrm>
            <a:off x="3596318" y="3019827"/>
            <a:ext cx="1523932" cy="669414"/>
          </a:xfrm>
          <a:prstGeom prst="rect">
            <a:avLst/>
          </a:prstGeom>
          <a:noFill/>
        </p:spPr>
        <p:txBody>
          <a:bodyPr wrap="square" rtlCol="0">
            <a:spAutoFit/>
          </a:bodyPr>
          <a:lstStyle/>
          <a:p>
            <a:r>
              <a:rPr lang="en-US" sz="1350" dirty="0" err="1"/>
              <a:t>Bước</a:t>
            </a:r>
            <a:r>
              <a:rPr lang="en-US" sz="1350" dirty="0"/>
              <a:t> </a:t>
            </a:r>
            <a:r>
              <a:rPr lang="en-US" sz="1350" dirty="0" err="1"/>
              <a:t>lặp</a:t>
            </a:r>
            <a:r>
              <a:rPr lang="en-US" sz="1350" dirty="0"/>
              <a:t> 1, j = 0</a:t>
            </a:r>
            <a:endParaRPr lang="vi-VN" sz="1350" dirty="0"/>
          </a:p>
          <a:p>
            <a:endParaRPr lang="vi-VN" sz="1350" dirty="0"/>
          </a:p>
          <a:p>
            <a:endParaRPr lang="en-US" sz="1050" dirty="0"/>
          </a:p>
        </p:txBody>
      </p:sp>
      <p:sp>
        <p:nvSpPr>
          <p:cNvPr id="36" name="TextBox 35">
            <a:extLst>
              <a:ext uri="{FF2B5EF4-FFF2-40B4-BE49-F238E27FC236}">
                <a16:creationId xmlns:a16="http://schemas.microsoft.com/office/drawing/2014/main" xmlns="" id="{E573A2FA-769C-7E66-6DBF-1D639047E559}"/>
              </a:ext>
            </a:extLst>
          </p:cNvPr>
          <p:cNvSpPr txBox="1"/>
          <p:nvPr/>
        </p:nvSpPr>
        <p:spPr>
          <a:xfrm>
            <a:off x="3575231" y="1962927"/>
            <a:ext cx="1468016" cy="669414"/>
          </a:xfrm>
          <a:prstGeom prst="rect">
            <a:avLst/>
          </a:prstGeom>
          <a:noFill/>
        </p:spPr>
        <p:txBody>
          <a:bodyPr wrap="square" rtlCol="0">
            <a:spAutoFit/>
          </a:bodyPr>
          <a:lstStyle/>
          <a:p>
            <a:r>
              <a:rPr lang="en-US" sz="1350" dirty="0" err="1"/>
              <a:t>Bước</a:t>
            </a:r>
            <a:r>
              <a:rPr lang="en-US" sz="1350" dirty="0"/>
              <a:t> </a:t>
            </a:r>
            <a:r>
              <a:rPr lang="en-US" sz="1350" dirty="0" err="1"/>
              <a:t>lặp</a:t>
            </a:r>
            <a:r>
              <a:rPr lang="en-US" sz="1350" dirty="0"/>
              <a:t> 2, j = 1</a:t>
            </a:r>
            <a:endParaRPr lang="vi-VN" sz="1350" dirty="0"/>
          </a:p>
          <a:p>
            <a:endParaRPr lang="vi-VN" sz="1350" dirty="0"/>
          </a:p>
          <a:p>
            <a:endParaRPr lang="en-US" sz="1050" dirty="0"/>
          </a:p>
        </p:txBody>
      </p:sp>
      <p:sp>
        <p:nvSpPr>
          <p:cNvPr id="37" name="TextBox 36">
            <a:extLst>
              <a:ext uri="{FF2B5EF4-FFF2-40B4-BE49-F238E27FC236}">
                <a16:creationId xmlns:a16="http://schemas.microsoft.com/office/drawing/2014/main" xmlns="" id="{78784DA9-54A0-87F1-9205-6A88695D0EEB}"/>
              </a:ext>
            </a:extLst>
          </p:cNvPr>
          <p:cNvSpPr txBox="1"/>
          <p:nvPr/>
        </p:nvSpPr>
        <p:spPr>
          <a:xfrm>
            <a:off x="5327588" y="3793311"/>
            <a:ext cx="333569" cy="253916"/>
          </a:xfrm>
          <a:prstGeom prst="rect">
            <a:avLst/>
          </a:prstGeom>
          <a:noFill/>
        </p:spPr>
        <p:txBody>
          <a:bodyPr wrap="square" rtlCol="0">
            <a:spAutoFit/>
          </a:bodyPr>
          <a:lstStyle/>
          <a:p>
            <a:r>
              <a:rPr lang="en-US" sz="1050" dirty="0"/>
              <a:t>3</a:t>
            </a:r>
          </a:p>
        </p:txBody>
      </p:sp>
      <p:sp>
        <p:nvSpPr>
          <p:cNvPr id="38" name="TextBox 37">
            <a:extLst>
              <a:ext uri="{FF2B5EF4-FFF2-40B4-BE49-F238E27FC236}">
                <a16:creationId xmlns:a16="http://schemas.microsoft.com/office/drawing/2014/main" xmlns="" id="{78DCE6C1-3811-EFF6-4855-41A9D68BC3BD}"/>
              </a:ext>
            </a:extLst>
          </p:cNvPr>
          <p:cNvSpPr txBox="1"/>
          <p:nvPr/>
        </p:nvSpPr>
        <p:spPr>
          <a:xfrm>
            <a:off x="5761341" y="3807311"/>
            <a:ext cx="333569" cy="253916"/>
          </a:xfrm>
          <a:prstGeom prst="rect">
            <a:avLst/>
          </a:prstGeom>
          <a:noFill/>
        </p:spPr>
        <p:txBody>
          <a:bodyPr wrap="square" rtlCol="0">
            <a:spAutoFit/>
          </a:bodyPr>
          <a:lstStyle/>
          <a:p>
            <a:r>
              <a:rPr lang="en-US" sz="1050" dirty="0"/>
              <a:t>4</a:t>
            </a:r>
          </a:p>
        </p:txBody>
      </p:sp>
      <p:sp>
        <p:nvSpPr>
          <p:cNvPr id="39" name="TextBox 38">
            <a:extLst>
              <a:ext uri="{FF2B5EF4-FFF2-40B4-BE49-F238E27FC236}">
                <a16:creationId xmlns:a16="http://schemas.microsoft.com/office/drawing/2014/main" xmlns="" id="{BB997A0A-8DF2-B649-8A8D-CDB99FD35F57}"/>
              </a:ext>
            </a:extLst>
          </p:cNvPr>
          <p:cNvSpPr txBox="1"/>
          <p:nvPr/>
        </p:nvSpPr>
        <p:spPr>
          <a:xfrm>
            <a:off x="6138193" y="3780747"/>
            <a:ext cx="300941" cy="253916"/>
          </a:xfrm>
          <a:prstGeom prst="rect">
            <a:avLst/>
          </a:prstGeom>
          <a:noFill/>
        </p:spPr>
        <p:txBody>
          <a:bodyPr wrap="square" rtlCol="0">
            <a:spAutoFit/>
          </a:bodyPr>
          <a:lstStyle/>
          <a:p>
            <a:r>
              <a:rPr lang="en-US" sz="1050" dirty="0">
                <a:solidFill>
                  <a:srgbClr val="FF0000"/>
                </a:solidFill>
              </a:rPr>
              <a:t>5</a:t>
            </a:r>
          </a:p>
        </p:txBody>
      </p:sp>
      <p:sp>
        <p:nvSpPr>
          <p:cNvPr id="40" name="TextBox 39">
            <a:extLst>
              <a:ext uri="{FF2B5EF4-FFF2-40B4-BE49-F238E27FC236}">
                <a16:creationId xmlns:a16="http://schemas.microsoft.com/office/drawing/2014/main" xmlns="" id="{E666E59F-C83E-D81F-AC90-77227E960A74}"/>
              </a:ext>
            </a:extLst>
          </p:cNvPr>
          <p:cNvSpPr txBox="1"/>
          <p:nvPr/>
        </p:nvSpPr>
        <p:spPr>
          <a:xfrm>
            <a:off x="6534991" y="3788003"/>
            <a:ext cx="333569" cy="253916"/>
          </a:xfrm>
          <a:prstGeom prst="rect">
            <a:avLst/>
          </a:prstGeom>
          <a:noFill/>
        </p:spPr>
        <p:txBody>
          <a:bodyPr wrap="square" rtlCol="0">
            <a:spAutoFit/>
          </a:bodyPr>
          <a:lstStyle/>
          <a:p>
            <a:r>
              <a:rPr lang="en-US" sz="1050" dirty="0">
                <a:solidFill>
                  <a:srgbClr val="FF0000"/>
                </a:solidFill>
              </a:rPr>
              <a:t>8</a:t>
            </a:r>
          </a:p>
        </p:txBody>
      </p:sp>
      <p:sp>
        <p:nvSpPr>
          <p:cNvPr id="41" name="TextBox 40">
            <a:extLst>
              <a:ext uri="{FF2B5EF4-FFF2-40B4-BE49-F238E27FC236}">
                <a16:creationId xmlns:a16="http://schemas.microsoft.com/office/drawing/2014/main" xmlns="" id="{611C83E8-D51C-A4E5-E6AB-3AA6C5936536}"/>
              </a:ext>
            </a:extLst>
          </p:cNvPr>
          <p:cNvSpPr txBox="1"/>
          <p:nvPr/>
        </p:nvSpPr>
        <p:spPr>
          <a:xfrm>
            <a:off x="5327588" y="4140773"/>
            <a:ext cx="333569" cy="253916"/>
          </a:xfrm>
          <a:prstGeom prst="rect">
            <a:avLst/>
          </a:prstGeom>
          <a:noFill/>
        </p:spPr>
        <p:txBody>
          <a:bodyPr wrap="square" rtlCol="0">
            <a:spAutoFit/>
          </a:bodyPr>
          <a:lstStyle/>
          <a:p>
            <a:r>
              <a:rPr lang="en-US" sz="1050" dirty="0"/>
              <a:t>3</a:t>
            </a:r>
          </a:p>
        </p:txBody>
      </p:sp>
      <p:sp>
        <p:nvSpPr>
          <p:cNvPr id="42" name="TextBox 41">
            <a:extLst>
              <a:ext uri="{FF2B5EF4-FFF2-40B4-BE49-F238E27FC236}">
                <a16:creationId xmlns:a16="http://schemas.microsoft.com/office/drawing/2014/main" xmlns="" id="{514E080C-3C70-DB05-0BA8-21D31B0C4020}"/>
              </a:ext>
            </a:extLst>
          </p:cNvPr>
          <p:cNvSpPr txBox="1"/>
          <p:nvPr/>
        </p:nvSpPr>
        <p:spPr>
          <a:xfrm>
            <a:off x="5747963" y="4155935"/>
            <a:ext cx="333569" cy="253916"/>
          </a:xfrm>
          <a:prstGeom prst="rect">
            <a:avLst/>
          </a:prstGeom>
          <a:noFill/>
        </p:spPr>
        <p:txBody>
          <a:bodyPr wrap="square" rtlCol="0">
            <a:spAutoFit/>
          </a:bodyPr>
          <a:lstStyle/>
          <a:p>
            <a:r>
              <a:rPr lang="en-US" sz="1050" dirty="0"/>
              <a:t>4</a:t>
            </a:r>
          </a:p>
        </p:txBody>
      </p:sp>
      <p:sp>
        <p:nvSpPr>
          <p:cNvPr id="43" name="TextBox 42">
            <a:extLst>
              <a:ext uri="{FF2B5EF4-FFF2-40B4-BE49-F238E27FC236}">
                <a16:creationId xmlns:a16="http://schemas.microsoft.com/office/drawing/2014/main" xmlns="" id="{D825364E-C54C-1664-CE53-62453D365E46}"/>
              </a:ext>
            </a:extLst>
          </p:cNvPr>
          <p:cNvSpPr txBox="1"/>
          <p:nvPr/>
        </p:nvSpPr>
        <p:spPr>
          <a:xfrm>
            <a:off x="6160869" y="4145855"/>
            <a:ext cx="333569" cy="253916"/>
          </a:xfrm>
          <a:prstGeom prst="rect">
            <a:avLst/>
          </a:prstGeom>
          <a:noFill/>
        </p:spPr>
        <p:txBody>
          <a:bodyPr wrap="square" rtlCol="0">
            <a:spAutoFit/>
          </a:bodyPr>
          <a:lstStyle/>
          <a:p>
            <a:r>
              <a:rPr lang="en-US" sz="1050" dirty="0"/>
              <a:t>5</a:t>
            </a:r>
          </a:p>
        </p:txBody>
      </p:sp>
      <p:sp>
        <p:nvSpPr>
          <p:cNvPr id="44" name="TextBox 43">
            <a:extLst>
              <a:ext uri="{FF2B5EF4-FFF2-40B4-BE49-F238E27FC236}">
                <a16:creationId xmlns:a16="http://schemas.microsoft.com/office/drawing/2014/main" xmlns="" id="{E7438C05-FAE4-7BF3-BDA2-E17B0FE8AB0E}"/>
              </a:ext>
            </a:extLst>
          </p:cNvPr>
          <p:cNvSpPr txBox="1"/>
          <p:nvPr/>
        </p:nvSpPr>
        <p:spPr>
          <a:xfrm>
            <a:off x="6542725" y="4145855"/>
            <a:ext cx="333569" cy="253916"/>
          </a:xfrm>
          <a:prstGeom prst="rect">
            <a:avLst/>
          </a:prstGeom>
          <a:noFill/>
        </p:spPr>
        <p:txBody>
          <a:bodyPr wrap="square" rtlCol="0">
            <a:spAutoFit/>
          </a:bodyPr>
          <a:lstStyle/>
          <a:p>
            <a:r>
              <a:rPr lang="en-US" sz="1050" dirty="0"/>
              <a:t>8</a:t>
            </a:r>
          </a:p>
        </p:txBody>
      </p:sp>
      <p:sp>
        <p:nvSpPr>
          <p:cNvPr id="45" name="TextBox 44">
            <a:extLst>
              <a:ext uri="{FF2B5EF4-FFF2-40B4-BE49-F238E27FC236}">
                <a16:creationId xmlns:a16="http://schemas.microsoft.com/office/drawing/2014/main" xmlns="" id="{3905BE48-2657-2F73-1035-2B867C4F2D9D}"/>
              </a:ext>
            </a:extLst>
          </p:cNvPr>
          <p:cNvSpPr txBox="1"/>
          <p:nvPr/>
        </p:nvSpPr>
        <p:spPr>
          <a:xfrm>
            <a:off x="1679739" y="2607969"/>
            <a:ext cx="1314711" cy="461665"/>
          </a:xfrm>
          <a:prstGeom prst="rect">
            <a:avLst/>
          </a:prstGeom>
          <a:noFill/>
        </p:spPr>
        <p:txBody>
          <a:bodyPr wrap="square" rtlCol="0">
            <a:spAutoFit/>
          </a:bodyPr>
          <a:lstStyle/>
          <a:p>
            <a:r>
              <a:rPr lang="en-US" sz="1050" dirty="0" err="1"/>
              <a:t>Kết</a:t>
            </a:r>
            <a:r>
              <a:rPr lang="en-US" sz="1050" dirty="0"/>
              <a:t> </a:t>
            </a:r>
            <a:r>
              <a:rPr lang="en-US" sz="1050" dirty="0" err="1"/>
              <a:t>thúc</a:t>
            </a:r>
            <a:r>
              <a:rPr lang="en-US" sz="1050" dirty="0"/>
              <a:t> </a:t>
            </a:r>
            <a:r>
              <a:rPr lang="en-US" sz="1050" dirty="0" err="1"/>
              <a:t>vòng</a:t>
            </a:r>
            <a:r>
              <a:rPr lang="en-US" sz="1350" dirty="0"/>
              <a:t>  1</a:t>
            </a:r>
            <a:endParaRPr lang="vi-VN" sz="1350" dirty="0"/>
          </a:p>
          <a:p>
            <a:endParaRPr lang="en-US" sz="1050" dirty="0"/>
          </a:p>
        </p:txBody>
      </p:sp>
      <p:sp>
        <p:nvSpPr>
          <p:cNvPr id="46" name="TextBox 45">
            <a:extLst>
              <a:ext uri="{FF2B5EF4-FFF2-40B4-BE49-F238E27FC236}">
                <a16:creationId xmlns:a16="http://schemas.microsoft.com/office/drawing/2014/main" xmlns="" id="{C830E39F-B63B-6D0C-BC45-F8832D5E205C}"/>
              </a:ext>
            </a:extLst>
          </p:cNvPr>
          <p:cNvSpPr txBox="1"/>
          <p:nvPr/>
        </p:nvSpPr>
        <p:spPr>
          <a:xfrm>
            <a:off x="1682449" y="4175397"/>
            <a:ext cx="1648585" cy="461665"/>
          </a:xfrm>
          <a:prstGeom prst="rect">
            <a:avLst/>
          </a:prstGeom>
          <a:noFill/>
        </p:spPr>
        <p:txBody>
          <a:bodyPr wrap="square" rtlCol="0">
            <a:spAutoFit/>
          </a:bodyPr>
          <a:lstStyle/>
          <a:p>
            <a:r>
              <a:rPr lang="en-US" sz="1350" dirty="0" err="1"/>
              <a:t>Vòng</a:t>
            </a:r>
            <a:r>
              <a:rPr lang="en-US" sz="1350" dirty="0"/>
              <a:t> </a:t>
            </a:r>
            <a:r>
              <a:rPr lang="en-US" sz="1350" dirty="0" err="1"/>
              <a:t>lặp</a:t>
            </a:r>
            <a:r>
              <a:rPr lang="en-US" sz="1350" dirty="0"/>
              <a:t>  3, </a:t>
            </a:r>
            <a:r>
              <a:rPr lang="en-US" sz="1350" dirty="0" err="1"/>
              <a:t>i</a:t>
            </a:r>
            <a:r>
              <a:rPr lang="en-US" sz="1350" dirty="0"/>
              <a:t> = 1</a:t>
            </a:r>
            <a:endParaRPr lang="vi-VN" sz="1350" dirty="0"/>
          </a:p>
          <a:p>
            <a:endParaRPr lang="en-US" sz="1050" dirty="0"/>
          </a:p>
        </p:txBody>
      </p:sp>
      <p:sp>
        <p:nvSpPr>
          <p:cNvPr id="47" name="TextBox 46">
            <a:extLst>
              <a:ext uri="{FF2B5EF4-FFF2-40B4-BE49-F238E27FC236}">
                <a16:creationId xmlns:a16="http://schemas.microsoft.com/office/drawing/2014/main" xmlns="" id="{9BD9410E-EC33-0726-47E6-A88CE6FD0B9D}"/>
              </a:ext>
            </a:extLst>
          </p:cNvPr>
          <p:cNvSpPr txBox="1"/>
          <p:nvPr/>
        </p:nvSpPr>
        <p:spPr>
          <a:xfrm>
            <a:off x="1694967" y="4623437"/>
            <a:ext cx="1314711" cy="415498"/>
          </a:xfrm>
          <a:prstGeom prst="rect">
            <a:avLst/>
          </a:prstGeom>
          <a:noFill/>
        </p:spPr>
        <p:txBody>
          <a:bodyPr wrap="square" rtlCol="0">
            <a:spAutoFit/>
          </a:bodyPr>
          <a:lstStyle/>
          <a:p>
            <a:r>
              <a:rPr lang="en-US" sz="1050" dirty="0" err="1"/>
              <a:t>Dãy</a:t>
            </a:r>
            <a:r>
              <a:rPr lang="en-US" sz="1050" dirty="0"/>
              <a:t> </a:t>
            </a:r>
            <a:r>
              <a:rPr lang="en-US" sz="1050" dirty="0" err="1"/>
              <a:t>đã</a:t>
            </a:r>
            <a:r>
              <a:rPr lang="en-US" sz="1050" dirty="0"/>
              <a:t> </a:t>
            </a:r>
            <a:r>
              <a:rPr lang="en-US" sz="1050" dirty="0" err="1"/>
              <a:t>được</a:t>
            </a:r>
            <a:r>
              <a:rPr lang="en-US" sz="1050" dirty="0"/>
              <a:t> </a:t>
            </a:r>
            <a:r>
              <a:rPr lang="en-US" sz="1050" dirty="0" err="1"/>
              <a:t>sắp</a:t>
            </a:r>
            <a:endParaRPr lang="vi-VN" sz="1350" dirty="0"/>
          </a:p>
          <a:p>
            <a:endParaRPr lang="en-US" sz="1050" dirty="0"/>
          </a:p>
        </p:txBody>
      </p:sp>
      <p:sp>
        <p:nvSpPr>
          <p:cNvPr id="48" name="TextBox 47">
            <a:extLst>
              <a:ext uri="{FF2B5EF4-FFF2-40B4-BE49-F238E27FC236}">
                <a16:creationId xmlns:a16="http://schemas.microsoft.com/office/drawing/2014/main" xmlns="" id="{A28A503D-D058-A0E6-E902-0D9915EEB7F0}"/>
              </a:ext>
            </a:extLst>
          </p:cNvPr>
          <p:cNvSpPr txBox="1"/>
          <p:nvPr/>
        </p:nvSpPr>
        <p:spPr>
          <a:xfrm>
            <a:off x="3581211" y="4140315"/>
            <a:ext cx="1462035" cy="669414"/>
          </a:xfrm>
          <a:prstGeom prst="rect">
            <a:avLst/>
          </a:prstGeom>
          <a:noFill/>
        </p:spPr>
        <p:txBody>
          <a:bodyPr wrap="square" rtlCol="0">
            <a:spAutoFit/>
          </a:bodyPr>
          <a:lstStyle/>
          <a:p>
            <a:r>
              <a:rPr lang="en-US" sz="1350" dirty="0" err="1"/>
              <a:t>Bước</a:t>
            </a:r>
            <a:r>
              <a:rPr lang="en-US" sz="1350" dirty="0"/>
              <a:t> </a:t>
            </a:r>
            <a:r>
              <a:rPr lang="en-US" sz="1350" dirty="0" err="1"/>
              <a:t>lặp</a:t>
            </a:r>
            <a:r>
              <a:rPr lang="en-US" sz="1350" dirty="0"/>
              <a:t> 1, j = 0</a:t>
            </a:r>
            <a:endParaRPr lang="vi-VN" sz="1350" dirty="0"/>
          </a:p>
          <a:p>
            <a:endParaRPr lang="vi-VN" sz="1350" dirty="0"/>
          </a:p>
          <a:p>
            <a:endParaRPr lang="en-US" sz="1050" dirty="0"/>
          </a:p>
        </p:txBody>
      </p:sp>
      <p:sp>
        <p:nvSpPr>
          <p:cNvPr id="49" name="TextBox 48">
            <a:extLst>
              <a:ext uri="{FF2B5EF4-FFF2-40B4-BE49-F238E27FC236}">
                <a16:creationId xmlns:a16="http://schemas.microsoft.com/office/drawing/2014/main" xmlns="" id="{B5750B23-D811-6AE0-AF43-52C3D98EA356}"/>
              </a:ext>
            </a:extLst>
          </p:cNvPr>
          <p:cNvSpPr txBox="1"/>
          <p:nvPr/>
        </p:nvSpPr>
        <p:spPr>
          <a:xfrm>
            <a:off x="5327588" y="4600375"/>
            <a:ext cx="333569" cy="253916"/>
          </a:xfrm>
          <a:prstGeom prst="rect">
            <a:avLst/>
          </a:prstGeom>
          <a:noFill/>
        </p:spPr>
        <p:txBody>
          <a:bodyPr wrap="square" rtlCol="0">
            <a:spAutoFit/>
          </a:bodyPr>
          <a:lstStyle/>
          <a:p>
            <a:r>
              <a:rPr lang="en-US" sz="1050" dirty="0">
                <a:solidFill>
                  <a:srgbClr val="FF0000"/>
                </a:solidFill>
              </a:rPr>
              <a:t>3</a:t>
            </a:r>
          </a:p>
        </p:txBody>
      </p:sp>
      <p:sp>
        <p:nvSpPr>
          <p:cNvPr id="50" name="TextBox 49">
            <a:extLst>
              <a:ext uri="{FF2B5EF4-FFF2-40B4-BE49-F238E27FC236}">
                <a16:creationId xmlns:a16="http://schemas.microsoft.com/office/drawing/2014/main" xmlns="" id="{B9FB0087-F87C-AC44-476C-BCBD134E986A}"/>
              </a:ext>
            </a:extLst>
          </p:cNvPr>
          <p:cNvSpPr txBox="1"/>
          <p:nvPr/>
        </p:nvSpPr>
        <p:spPr>
          <a:xfrm>
            <a:off x="5747963" y="4586379"/>
            <a:ext cx="333569" cy="253916"/>
          </a:xfrm>
          <a:prstGeom prst="rect">
            <a:avLst/>
          </a:prstGeom>
          <a:noFill/>
        </p:spPr>
        <p:txBody>
          <a:bodyPr wrap="square" rtlCol="0">
            <a:spAutoFit/>
          </a:bodyPr>
          <a:lstStyle/>
          <a:p>
            <a:r>
              <a:rPr lang="en-US" sz="1050" dirty="0">
                <a:solidFill>
                  <a:srgbClr val="FF0000"/>
                </a:solidFill>
              </a:rPr>
              <a:t>4</a:t>
            </a:r>
          </a:p>
        </p:txBody>
      </p:sp>
      <p:sp>
        <p:nvSpPr>
          <p:cNvPr id="51" name="TextBox 50">
            <a:extLst>
              <a:ext uri="{FF2B5EF4-FFF2-40B4-BE49-F238E27FC236}">
                <a16:creationId xmlns:a16="http://schemas.microsoft.com/office/drawing/2014/main" xmlns="" id="{5C6315C0-2212-00F9-6D8A-7FBCC91345B6}"/>
              </a:ext>
            </a:extLst>
          </p:cNvPr>
          <p:cNvSpPr txBox="1"/>
          <p:nvPr/>
        </p:nvSpPr>
        <p:spPr>
          <a:xfrm>
            <a:off x="6153967" y="4569086"/>
            <a:ext cx="333569" cy="253916"/>
          </a:xfrm>
          <a:prstGeom prst="rect">
            <a:avLst/>
          </a:prstGeom>
          <a:noFill/>
        </p:spPr>
        <p:txBody>
          <a:bodyPr wrap="square" rtlCol="0">
            <a:spAutoFit/>
          </a:bodyPr>
          <a:lstStyle/>
          <a:p>
            <a:r>
              <a:rPr lang="en-US" sz="1050" dirty="0">
                <a:solidFill>
                  <a:srgbClr val="FF0000"/>
                </a:solidFill>
              </a:rPr>
              <a:t>5</a:t>
            </a:r>
          </a:p>
        </p:txBody>
      </p:sp>
      <p:sp>
        <p:nvSpPr>
          <p:cNvPr id="52" name="TextBox 51">
            <a:extLst>
              <a:ext uri="{FF2B5EF4-FFF2-40B4-BE49-F238E27FC236}">
                <a16:creationId xmlns:a16="http://schemas.microsoft.com/office/drawing/2014/main" xmlns="" id="{A5C89C9B-299A-BFB4-387D-1B173D1F9E40}"/>
              </a:ext>
            </a:extLst>
          </p:cNvPr>
          <p:cNvSpPr txBox="1"/>
          <p:nvPr/>
        </p:nvSpPr>
        <p:spPr>
          <a:xfrm>
            <a:off x="6557537" y="4550416"/>
            <a:ext cx="333569" cy="253916"/>
          </a:xfrm>
          <a:prstGeom prst="rect">
            <a:avLst/>
          </a:prstGeom>
          <a:noFill/>
        </p:spPr>
        <p:txBody>
          <a:bodyPr wrap="square" rtlCol="0">
            <a:spAutoFit/>
          </a:bodyPr>
          <a:lstStyle/>
          <a:p>
            <a:r>
              <a:rPr lang="en-US" sz="1050" dirty="0">
                <a:solidFill>
                  <a:srgbClr val="FF0000"/>
                </a:solidFill>
              </a:rPr>
              <a:t>8</a:t>
            </a:r>
          </a:p>
        </p:txBody>
      </p:sp>
      <p:sp>
        <p:nvSpPr>
          <p:cNvPr id="53" name="TextBox 52">
            <a:extLst>
              <a:ext uri="{FF2B5EF4-FFF2-40B4-BE49-F238E27FC236}">
                <a16:creationId xmlns:a16="http://schemas.microsoft.com/office/drawing/2014/main" xmlns="" id="{4B8CFEFA-A584-BD9A-50DC-68C6A8572FB4}"/>
              </a:ext>
            </a:extLst>
          </p:cNvPr>
          <p:cNvSpPr txBox="1"/>
          <p:nvPr/>
        </p:nvSpPr>
        <p:spPr>
          <a:xfrm>
            <a:off x="1182655" y="251927"/>
            <a:ext cx="7564794" cy="253916"/>
          </a:xfrm>
          <a:prstGeom prst="rect">
            <a:avLst/>
          </a:prstGeom>
          <a:noFill/>
        </p:spPr>
        <p:txBody>
          <a:bodyPr wrap="square" rtlCol="0">
            <a:spAutoFit/>
          </a:bodyPr>
          <a:lstStyle/>
          <a:p>
            <a:r>
              <a:rPr lang="en-US" sz="1050" dirty="0"/>
              <a:t>Cho </a:t>
            </a:r>
            <a:r>
              <a:rPr lang="en-US" sz="1050" dirty="0" err="1"/>
              <a:t>dãy</a:t>
            </a:r>
            <a:r>
              <a:rPr lang="en-US" sz="1050" dirty="0"/>
              <a:t> </a:t>
            </a:r>
            <a:r>
              <a:rPr lang="en-US" sz="1050" dirty="0" err="1"/>
              <a:t>số</a:t>
            </a:r>
            <a:r>
              <a:rPr lang="en-US" sz="1050" dirty="0"/>
              <a:t> A = [ 8, 5, 3, 4 ] </a:t>
            </a:r>
            <a:r>
              <a:rPr lang="en-US" sz="1050" dirty="0" err="1"/>
              <a:t>áp</a:t>
            </a:r>
            <a:r>
              <a:rPr lang="en-US" sz="1050" dirty="0"/>
              <a:t> </a:t>
            </a:r>
            <a:r>
              <a:rPr lang="en-US" sz="1050" dirty="0" err="1"/>
              <a:t>dụng</a:t>
            </a:r>
            <a:r>
              <a:rPr lang="en-US" sz="1050" dirty="0"/>
              <a:t> </a:t>
            </a:r>
            <a:r>
              <a:rPr lang="en-US" sz="1050" dirty="0" err="1"/>
              <a:t>thuật</a:t>
            </a:r>
            <a:r>
              <a:rPr lang="en-US" sz="1050" dirty="0"/>
              <a:t> </a:t>
            </a:r>
            <a:r>
              <a:rPr lang="en-US" sz="1050" dirty="0" err="1"/>
              <a:t>toán</a:t>
            </a:r>
            <a:r>
              <a:rPr lang="en-US" sz="1050" dirty="0"/>
              <a:t> </a:t>
            </a:r>
            <a:r>
              <a:rPr lang="en-US" sz="1050" dirty="0" err="1"/>
              <a:t>sắp</a:t>
            </a:r>
            <a:r>
              <a:rPr lang="en-US" sz="1050" dirty="0"/>
              <a:t> </a:t>
            </a:r>
            <a:r>
              <a:rPr lang="en-US" sz="1050" dirty="0" err="1"/>
              <a:t>xếp</a:t>
            </a:r>
            <a:r>
              <a:rPr lang="en-US" sz="1050" dirty="0"/>
              <a:t> </a:t>
            </a:r>
            <a:r>
              <a:rPr lang="en-US" sz="1050" dirty="0" err="1"/>
              <a:t>nổi</a:t>
            </a:r>
            <a:r>
              <a:rPr lang="en-US" sz="1050" dirty="0"/>
              <a:t> </a:t>
            </a:r>
            <a:r>
              <a:rPr lang="en-US" sz="1050" dirty="0" err="1"/>
              <a:t>bọt</a:t>
            </a:r>
            <a:r>
              <a:rPr lang="en-US" sz="1050" dirty="0"/>
              <a:t> </a:t>
            </a:r>
            <a:r>
              <a:rPr lang="en-US" sz="1050" dirty="0" err="1"/>
              <a:t>hãy</a:t>
            </a:r>
            <a:r>
              <a:rPr lang="en-US" sz="1050" dirty="0"/>
              <a:t> </a:t>
            </a:r>
            <a:r>
              <a:rPr lang="en-US" sz="1050" dirty="0" err="1"/>
              <a:t>sắp</a:t>
            </a:r>
            <a:r>
              <a:rPr lang="en-US" sz="1050" dirty="0"/>
              <a:t> </a:t>
            </a:r>
            <a:r>
              <a:rPr lang="en-US" sz="1050" dirty="0" err="1"/>
              <a:t>xếp</a:t>
            </a:r>
            <a:r>
              <a:rPr lang="en-US" sz="1050" dirty="0"/>
              <a:t> </a:t>
            </a:r>
            <a:r>
              <a:rPr lang="en-US" sz="1050" dirty="0" err="1"/>
              <a:t>dãy</a:t>
            </a:r>
            <a:r>
              <a:rPr lang="en-US" sz="1050" dirty="0"/>
              <a:t> </a:t>
            </a:r>
            <a:r>
              <a:rPr lang="en-US" sz="1050" dirty="0" err="1"/>
              <a:t>số</a:t>
            </a:r>
            <a:r>
              <a:rPr lang="en-US" sz="1050" dirty="0"/>
              <a:t> </a:t>
            </a:r>
            <a:r>
              <a:rPr lang="en-US" sz="1050" dirty="0" err="1"/>
              <a:t>đó</a:t>
            </a:r>
            <a:r>
              <a:rPr lang="en-US" sz="1050" dirty="0"/>
              <a:t> </a:t>
            </a:r>
            <a:r>
              <a:rPr lang="en-US" sz="1050" dirty="0" err="1"/>
              <a:t>theo</a:t>
            </a:r>
            <a:r>
              <a:rPr lang="en-US" sz="1050" dirty="0"/>
              <a:t> </a:t>
            </a:r>
            <a:r>
              <a:rPr lang="en-US" sz="1050" dirty="0" err="1"/>
              <a:t>thứ</a:t>
            </a:r>
            <a:r>
              <a:rPr lang="en-US" sz="1050" dirty="0"/>
              <a:t> </a:t>
            </a:r>
            <a:r>
              <a:rPr lang="en-US" sz="1050" dirty="0" err="1"/>
              <a:t>tự</a:t>
            </a:r>
            <a:r>
              <a:rPr lang="en-US" sz="1050" dirty="0"/>
              <a:t> </a:t>
            </a:r>
            <a:r>
              <a:rPr lang="en-US" sz="1050" dirty="0" err="1"/>
              <a:t>tăng</a:t>
            </a:r>
            <a:r>
              <a:rPr lang="en-US" sz="1050" dirty="0"/>
              <a:t> </a:t>
            </a:r>
            <a:r>
              <a:rPr lang="en-US" sz="1050" dirty="0" err="1"/>
              <a:t>dần</a:t>
            </a:r>
            <a:endParaRPr lang="en-US" sz="1050" dirty="0"/>
          </a:p>
        </p:txBody>
      </p:sp>
    </p:spTree>
    <p:extLst>
      <p:ext uri="{BB962C8B-B14F-4D97-AF65-F5344CB8AC3E}">
        <p14:creationId xmlns:p14="http://schemas.microsoft.com/office/powerpoint/2010/main" val="290584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barn(inVertical)">
                                      <p:cBhvr>
                                        <p:cTn id="20" dur="500"/>
                                        <p:tgtEl>
                                          <p:spTgt spid="8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barn(inVertical)">
                                      <p:cBhvr>
                                        <p:cTn id="23" dur="500"/>
                                        <p:tgtEl>
                                          <p:spTgt spid="8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arn(inVertical)">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barn(inVertical)">
                                      <p:cBhvr>
                                        <p:cTn id="48" dur="500"/>
                                        <p:tgtEl>
                                          <p:spTgt spid="8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barn(inVertical)">
                                      <p:cBhvr>
                                        <p:cTn id="51" dur="500"/>
                                        <p:tgtEl>
                                          <p:spTgt spid="8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arn(inVertic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arn(inVertical)">
                                      <p:cBhvr>
                                        <p:cTn id="67" dur="500"/>
                                        <p:tgtEl>
                                          <p:spTgt spid="15"/>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barn(inVertical)">
                                      <p:cBhvr>
                                        <p:cTn id="70" dur="500"/>
                                        <p:tgtEl>
                                          <p:spTgt spid="18"/>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barn(inVertical)">
                                      <p:cBhvr>
                                        <p:cTn id="73" dur="500"/>
                                        <p:tgtEl>
                                          <p:spTgt spid="19"/>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barn(inVertical)">
                                      <p:cBhvr>
                                        <p:cTn id="76" dur="500"/>
                                        <p:tgtEl>
                                          <p:spTgt spid="20"/>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88"/>
                                        </p:tgtEl>
                                        <p:attrNameLst>
                                          <p:attrName>style.visibility</p:attrName>
                                        </p:attrNameLst>
                                      </p:cBhvr>
                                      <p:to>
                                        <p:strVal val="visible"/>
                                      </p:to>
                                    </p:set>
                                    <p:animEffect transition="in" filter="barn(inVertical)">
                                      <p:cBhvr>
                                        <p:cTn id="79" dur="500"/>
                                        <p:tgtEl>
                                          <p:spTgt spid="88"/>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barn(inVertical)">
                                      <p:cBhvr>
                                        <p:cTn id="82" dur="500"/>
                                        <p:tgtEl>
                                          <p:spTgt spid="89"/>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barn(inVertical)">
                                      <p:cBhvr>
                                        <p:cTn id="87" dur="500"/>
                                        <p:tgtEl>
                                          <p:spTgt spid="45"/>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barn(inVertical)">
                                      <p:cBhvr>
                                        <p:cTn id="90" dur="500"/>
                                        <p:tgtEl>
                                          <p:spTgt spid="21"/>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barn(inVertical)">
                                      <p:cBhvr>
                                        <p:cTn id="93" dur="500"/>
                                        <p:tgtEl>
                                          <p:spTgt spid="22"/>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barn(inVertical)">
                                      <p:cBhvr>
                                        <p:cTn id="96" dur="500"/>
                                        <p:tgtEl>
                                          <p:spTgt spid="23"/>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barn(inVertical)">
                                      <p:cBhvr>
                                        <p:cTn id="99" dur="500"/>
                                        <p:tgtEl>
                                          <p:spTgt spid="24"/>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barn(inVertical)">
                                      <p:cBhvr>
                                        <p:cTn id="104" dur="500"/>
                                        <p:tgtEl>
                                          <p:spTgt spid="34"/>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barn(inVertical)">
                                      <p:cBhvr>
                                        <p:cTn id="109" dur="500"/>
                                        <p:tgtEl>
                                          <p:spTgt spid="35"/>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barn(inVertical)">
                                      <p:cBhvr>
                                        <p:cTn id="114" dur="500"/>
                                        <p:tgtEl>
                                          <p:spTgt spid="26"/>
                                        </p:tgtEl>
                                      </p:cBhvr>
                                    </p:animEffect>
                                  </p:childTnLst>
                                </p:cTn>
                              </p:par>
                              <p:par>
                                <p:cTn id="115" presetID="16" presetClass="entr" presetSubtype="21" fill="hold" grpId="0" nodeType="withEffect">
                                  <p:stCondLst>
                                    <p:cond delay="0"/>
                                  </p:stCondLst>
                                  <p:childTnLst>
                                    <p:set>
                                      <p:cBhvr>
                                        <p:cTn id="116" dur="1" fill="hold">
                                          <p:stCondLst>
                                            <p:cond delay="0"/>
                                          </p:stCondLst>
                                        </p:cTn>
                                        <p:tgtEl>
                                          <p:spTgt spid="90"/>
                                        </p:tgtEl>
                                        <p:attrNameLst>
                                          <p:attrName>style.visibility</p:attrName>
                                        </p:attrNameLst>
                                      </p:cBhvr>
                                      <p:to>
                                        <p:strVal val="visible"/>
                                      </p:to>
                                    </p:set>
                                    <p:animEffect transition="in" filter="barn(inVertical)">
                                      <p:cBhvr>
                                        <p:cTn id="117" dur="500"/>
                                        <p:tgtEl>
                                          <p:spTgt spid="90"/>
                                        </p:tgtEl>
                                      </p:cBhvr>
                                    </p:animEffect>
                                  </p:childTnLst>
                                </p:cTn>
                              </p:par>
                              <p:par>
                                <p:cTn id="118" presetID="16" presetClass="entr" presetSubtype="21" fill="hold" grpId="0" nodeType="with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barn(inVertical)">
                                      <p:cBhvr>
                                        <p:cTn id="120" dur="500"/>
                                        <p:tgtEl>
                                          <p:spTgt spid="27"/>
                                        </p:tgtEl>
                                      </p:cBhvr>
                                    </p:animEffect>
                                  </p:childTnLst>
                                </p:cTn>
                              </p:par>
                              <p:par>
                                <p:cTn id="121" presetID="16" presetClass="entr" presetSubtype="21" fill="hold" grpId="0" nodeType="withEffect">
                                  <p:stCondLst>
                                    <p:cond delay="0"/>
                                  </p:stCondLst>
                                  <p:childTnLst>
                                    <p:set>
                                      <p:cBhvr>
                                        <p:cTn id="122" dur="1" fill="hold">
                                          <p:stCondLst>
                                            <p:cond delay="0"/>
                                          </p:stCondLst>
                                        </p:cTn>
                                        <p:tgtEl>
                                          <p:spTgt spid="91"/>
                                        </p:tgtEl>
                                        <p:attrNameLst>
                                          <p:attrName>style.visibility</p:attrName>
                                        </p:attrNameLst>
                                      </p:cBhvr>
                                      <p:to>
                                        <p:strVal val="visible"/>
                                      </p:to>
                                    </p:set>
                                    <p:animEffect transition="in" filter="barn(inVertical)">
                                      <p:cBhvr>
                                        <p:cTn id="123" dur="500"/>
                                        <p:tgtEl>
                                          <p:spTgt spid="91"/>
                                        </p:tgtEl>
                                      </p:cBhvr>
                                    </p:animEffect>
                                  </p:childTnLst>
                                </p:cTn>
                              </p:par>
                              <p:par>
                                <p:cTn id="124" presetID="16" presetClass="entr" presetSubtype="21" fill="hold" grpId="0" nodeType="with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barn(inVertical)">
                                      <p:cBhvr>
                                        <p:cTn id="126" dur="500"/>
                                        <p:tgtEl>
                                          <p:spTgt spid="28"/>
                                        </p:tgtEl>
                                      </p:cBhvr>
                                    </p:animEffect>
                                  </p:childTnLst>
                                </p:cTn>
                              </p:par>
                              <p:par>
                                <p:cTn id="127" presetID="16" presetClass="entr" presetSubtype="21" fill="hold" grpId="0" nodeType="withEffect">
                                  <p:stCondLst>
                                    <p:cond delay="0"/>
                                  </p:stCondLst>
                                  <p:childTnLst>
                                    <p:set>
                                      <p:cBhvr>
                                        <p:cTn id="128" dur="1" fill="hold">
                                          <p:stCondLst>
                                            <p:cond delay="0"/>
                                          </p:stCondLst>
                                        </p:cTn>
                                        <p:tgtEl>
                                          <p:spTgt spid="29"/>
                                        </p:tgtEl>
                                        <p:attrNameLst>
                                          <p:attrName>style.visibility</p:attrName>
                                        </p:attrNameLst>
                                      </p:cBhvr>
                                      <p:to>
                                        <p:strVal val="visible"/>
                                      </p:to>
                                    </p:set>
                                    <p:animEffect transition="in" filter="barn(inVertical)">
                                      <p:cBhvr>
                                        <p:cTn id="129" dur="500"/>
                                        <p:tgtEl>
                                          <p:spTgt spid="29"/>
                                        </p:tgtEl>
                                      </p:cBhvr>
                                    </p:animEffect>
                                  </p:childTnLst>
                                </p:cTn>
                              </p:par>
                            </p:childTnLst>
                          </p:cTn>
                        </p:par>
                      </p:childTnLst>
                    </p:cTn>
                  </p:par>
                  <p:par>
                    <p:cTn id="130" fill="hold">
                      <p:stCondLst>
                        <p:cond delay="indefinite"/>
                      </p:stCondLst>
                      <p:childTnLst>
                        <p:par>
                          <p:cTn id="131" fill="hold">
                            <p:stCondLst>
                              <p:cond delay="0"/>
                            </p:stCondLst>
                            <p:childTnLst>
                              <p:par>
                                <p:cTn id="132" presetID="16" presetClass="entr" presetSubtype="21" fill="hold" grpId="0" nodeType="clickEffect">
                                  <p:stCondLst>
                                    <p:cond delay="0"/>
                                  </p:stCondLst>
                                  <p:childTnLst>
                                    <p:set>
                                      <p:cBhvr>
                                        <p:cTn id="133" dur="1" fill="hold">
                                          <p:stCondLst>
                                            <p:cond delay="0"/>
                                          </p:stCondLst>
                                        </p:cTn>
                                        <p:tgtEl>
                                          <p:spTgt spid="11"/>
                                        </p:tgtEl>
                                        <p:attrNameLst>
                                          <p:attrName>style.visibility</p:attrName>
                                        </p:attrNameLst>
                                      </p:cBhvr>
                                      <p:to>
                                        <p:strVal val="visible"/>
                                      </p:to>
                                    </p:set>
                                    <p:animEffect transition="in" filter="barn(inVertical)">
                                      <p:cBhvr>
                                        <p:cTn id="134" dur="500"/>
                                        <p:tgtEl>
                                          <p:spTgt spid="11"/>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barn(inVertical)">
                                      <p:cBhvr>
                                        <p:cTn id="139" dur="500"/>
                                        <p:tgtEl>
                                          <p:spTgt spid="92"/>
                                        </p:tgtEl>
                                      </p:cBhvr>
                                    </p:animEffect>
                                  </p:childTnLst>
                                </p:cTn>
                              </p:par>
                              <p:par>
                                <p:cTn id="140" presetID="16" presetClass="entr" presetSubtype="21"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Effect transition="in" filter="barn(inVertical)">
                                      <p:cBhvr>
                                        <p:cTn id="142" dur="500"/>
                                        <p:tgtEl>
                                          <p:spTgt spid="93"/>
                                        </p:tgtEl>
                                      </p:cBhvr>
                                    </p:animEffect>
                                  </p:childTnLst>
                                </p:cTn>
                              </p:par>
                              <p:par>
                                <p:cTn id="143" presetID="16" presetClass="entr" presetSubtype="21" fill="hold" grpId="0"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barn(inVertical)">
                                      <p:cBhvr>
                                        <p:cTn id="145" dur="500"/>
                                        <p:tgtEl>
                                          <p:spTgt spid="33"/>
                                        </p:tgtEl>
                                      </p:cBhvr>
                                    </p:animEffect>
                                  </p:childTnLst>
                                </p:cTn>
                              </p:par>
                              <p:par>
                                <p:cTn id="146" presetID="16" presetClass="entr" presetSubtype="21" fill="hold" grpId="0" nodeType="withEffect">
                                  <p:stCondLst>
                                    <p:cond delay="0"/>
                                  </p:stCondLst>
                                  <p:childTnLst>
                                    <p:set>
                                      <p:cBhvr>
                                        <p:cTn id="147" dur="1" fill="hold">
                                          <p:stCondLst>
                                            <p:cond delay="0"/>
                                          </p:stCondLst>
                                        </p:cTn>
                                        <p:tgtEl>
                                          <p:spTgt spid="32"/>
                                        </p:tgtEl>
                                        <p:attrNameLst>
                                          <p:attrName>style.visibility</p:attrName>
                                        </p:attrNameLst>
                                      </p:cBhvr>
                                      <p:to>
                                        <p:strVal val="visible"/>
                                      </p:to>
                                    </p:set>
                                    <p:animEffect transition="in" filter="barn(inVertical)">
                                      <p:cBhvr>
                                        <p:cTn id="148" dur="500"/>
                                        <p:tgtEl>
                                          <p:spTgt spid="32"/>
                                        </p:tgtEl>
                                      </p:cBhvr>
                                    </p:animEffect>
                                  </p:childTnLst>
                                </p:cTn>
                              </p:par>
                              <p:par>
                                <p:cTn id="149" presetID="16" presetClass="entr" presetSubtype="21" fill="hold" grpId="0" nodeType="withEffect">
                                  <p:stCondLst>
                                    <p:cond delay="0"/>
                                  </p:stCondLst>
                                  <p:childTnLst>
                                    <p:set>
                                      <p:cBhvr>
                                        <p:cTn id="150" dur="1" fill="hold">
                                          <p:stCondLst>
                                            <p:cond delay="0"/>
                                          </p:stCondLst>
                                        </p:cTn>
                                        <p:tgtEl>
                                          <p:spTgt spid="31"/>
                                        </p:tgtEl>
                                        <p:attrNameLst>
                                          <p:attrName>style.visibility</p:attrName>
                                        </p:attrNameLst>
                                      </p:cBhvr>
                                      <p:to>
                                        <p:strVal val="visible"/>
                                      </p:to>
                                    </p:set>
                                    <p:animEffect transition="in" filter="barn(inVertical)">
                                      <p:cBhvr>
                                        <p:cTn id="151" dur="500"/>
                                        <p:tgtEl>
                                          <p:spTgt spid="31"/>
                                        </p:tgtEl>
                                      </p:cBhvr>
                                    </p:animEffect>
                                  </p:childTnLst>
                                </p:cTn>
                              </p:par>
                              <p:par>
                                <p:cTn id="152" presetID="16" presetClass="entr" presetSubtype="21" fill="hold" grpId="0" nodeType="withEffect">
                                  <p:stCondLst>
                                    <p:cond delay="0"/>
                                  </p:stCondLst>
                                  <p:childTnLst>
                                    <p:set>
                                      <p:cBhvr>
                                        <p:cTn id="153" dur="1" fill="hold">
                                          <p:stCondLst>
                                            <p:cond delay="0"/>
                                          </p:stCondLst>
                                        </p:cTn>
                                        <p:tgtEl>
                                          <p:spTgt spid="30"/>
                                        </p:tgtEl>
                                        <p:attrNameLst>
                                          <p:attrName>style.visibility</p:attrName>
                                        </p:attrNameLst>
                                      </p:cBhvr>
                                      <p:to>
                                        <p:strVal val="visible"/>
                                      </p:to>
                                    </p:set>
                                    <p:animEffect transition="in" filter="barn(inVertical)">
                                      <p:cBhvr>
                                        <p:cTn id="154" dur="500"/>
                                        <p:tgtEl>
                                          <p:spTgt spid="30"/>
                                        </p:tgtEl>
                                      </p:cBhvr>
                                    </p:animEffect>
                                  </p:childTnLst>
                                </p:cTn>
                              </p:par>
                            </p:childTnLst>
                          </p:cTn>
                        </p:par>
                      </p:childTnLst>
                    </p:cTn>
                  </p:par>
                  <p:par>
                    <p:cTn id="155" fill="hold">
                      <p:stCondLst>
                        <p:cond delay="indefinite"/>
                      </p:stCondLst>
                      <p:childTnLst>
                        <p:par>
                          <p:cTn id="156" fill="hold">
                            <p:stCondLst>
                              <p:cond delay="0"/>
                            </p:stCondLst>
                            <p:childTnLst>
                              <p:par>
                                <p:cTn id="157" presetID="16" presetClass="entr" presetSubtype="21" fill="hold" grpId="0" nodeType="clickEffect">
                                  <p:stCondLst>
                                    <p:cond delay="0"/>
                                  </p:stCondLst>
                                  <p:childTnLst>
                                    <p:set>
                                      <p:cBhvr>
                                        <p:cTn id="158" dur="1" fill="hold">
                                          <p:stCondLst>
                                            <p:cond delay="0"/>
                                          </p:stCondLst>
                                        </p:cTn>
                                        <p:tgtEl>
                                          <p:spTgt spid="25"/>
                                        </p:tgtEl>
                                        <p:attrNameLst>
                                          <p:attrName>style.visibility</p:attrName>
                                        </p:attrNameLst>
                                      </p:cBhvr>
                                      <p:to>
                                        <p:strVal val="visible"/>
                                      </p:to>
                                    </p:set>
                                    <p:animEffect transition="in" filter="barn(inVertical)">
                                      <p:cBhvr>
                                        <p:cTn id="159" dur="500"/>
                                        <p:tgtEl>
                                          <p:spTgt spid="25"/>
                                        </p:tgtEl>
                                      </p:cBhvr>
                                    </p:animEffect>
                                  </p:childTnLst>
                                </p:cTn>
                              </p:par>
                            </p:childTnLst>
                          </p:cTn>
                        </p:par>
                      </p:childTnLst>
                    </p:cTn>
                  </p:par>
                  <p:par>
                    <p:cTn id="160" fill="hold">
                      <p:stCondLst>
                        <p:cond delay="indefinite"/>
                      </p:stCondLst>
                      <p:childTnLst>
                        <p:par>
                          <p:cTn id="161" fill="hold">
                            <p:stCondLst>
                              <p:cond delay="0"/>
                            </p:stCondLst>
                            <p:childTnLst>
                              <p:par>
                                <p:cTn id="162" presetID="16" presetClass="entr" presetSubtype="21" fill="hold" grpId="0" nodeType="click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barn(inVertical)">
                                      <p:cBhvr>
                                        <p:cTn id="164" dur="500"/>
                                        <p:tgtEl>
                                          <p:spTgt spid="37"/>
                                        </p:tgtEl>
                                      </p:cBhvr>
                                    </p:animEffect>
                                  </p:childTnLst>
                                </p:cTn>
                              </p:par>
                              <p:par>
                                <p:cTn id="165" presetID="16" presetClass="entr" presetSubtype="21" fill="hold" grpId="0" nodeType="withEffect">
                                  <p:stCondLst>
                                    <p:cond delay="0"/>
                                  </p:stCondLst>
                                  <p:childTnLst>
                                    <p:set>
                                      <p:cBhvr>
                                        <p:cTn id="166" dur="1" fill="hold">
                                          <p:stCondLst>
                                            <p:cond delay="0"/>
                                          </p:stCondLst>
                                        </p:cTn>
                                        <p:tgtEl>
                                          <p:spTgt spid="38"/>
                                        </p:tgtEl>
                                        <p:attrNameLst>
                                          <p:attrName>style.visibility</p:attrName>
                                        </p:attrNameLst>
                                      </p:cBhvr>
                                      <p:to>
                                        <p:strVal val="visible"/>
                                      </p:to>
                                    </p:set>
                                    <p:animEffect transition="in" filter="barn(inVertical)">
                                      <p:cBhvr>
                                        <p:cTn id="167" dur="500"/>
                                        <p:tgtEl>
                                          <p:spTgt spid="38"/>
                                        </p:tgtEl>
                                      </p:cBhvr>
                                    </p:animEffect>
                                  </p:childTnLst>
                                </p:cTn>
                              </p:par>
                              <p:par>
                                <p:cTn id="168" presetID="16" presetClass="entr" presetSubtype="21" fill="hold" grpId="0" nodeType="withEffect">
                                  <p:stCondLst>
                                    <p:cond delay="0"/>
                                  </p:stCondLst>
                                  <p:childTnLst>
                                    <p:set>
                                      <p:cBhvr>
                                        <p:cTn id="169" dur="1" fill="hold">
                                          <p:stCondLst>
                                            <p:cond delay="0"/>
                                          </p:stCondLst>
                                        </p:cTn>
                                        <p:tgtEl>
                                          <p:spTgt spid="40"/>
                                        </p:tgtEl>
                                        <p:attrNameLst>
                                          <p:attrName>style.visibility</p:attrName>
                                        </p:attrNameLst>
                                      </p:cBhvr>
                                      <p:to>
                                        <p:strVal val="visible"/>
                                      </p:to>
                                    </p:set>
                                    <p:animEffect transition="in" filter="barn(inVertical)">
                                      <p:cBhvr>
                                        <p:cTn id="170" dur="500"/>
                                        <p:tgtEl>
                                          <p:spTgt spid="40"/>
                                        </p:tgtEl>
                                      </p:cBhvr>
                                    </p:animEffect>
                                  </p:childTnLst>
                                </p:cTn>
                              </p:par>
                              <p:par>
                                <p:cTn id="171" presetID="16" presetClass="entr" presetSubtype="21" fill="hold" grpId="0" nodeType="withEffect">
                                  <p:stCondLst>
                                    <p:cond delay="0"/>
                                  </p:stCondLst>
                                  <p:childTnLst>
                                    <p:set>
                                      <p:cBhvr>
                                        <p:cTn id="172" dur="1" fill="hold">
                                          <p:stCondLst>
                                            <p:cond delay="0"/>
                                          </p:stCondLst>
                                        </p:cTn>
                                        <p:tgtEl>
                                          <p:spTgt spid="39"/>
                                        </p:tgtEl>
                                        <p:attrNameLst>
                                          <p:attrName>style.visibility</p:attrName>
                                        </p:attrNameLst>
                                      </p:cBhvr>
                                      <p:to>
                                        <p:strVal val="visible"/>
                                      </p:to>
                                    </p:set>
                                    <p:animEffect transition="in" filter="barn(inVertical)">
                                      <p:cBhvr>
                                        <p:cTn id="173" dur="500"/>
                                        <p:tgtEl>
                                          <p:spTgt spid="39"/>
                                        </p:tgtEl>
                                      </p:cBhvr>
                                    </p:animEffect>
                                  </p:childTnLst>
                                </p:cTn>
                              </p:par>
                            </p:childTnLst>
                          </p:cTn>
                        </p:par>
                      </p:childTnLst>
                    </p:cTn>
                  </p:par>
                  <p:par>
                    <p:cTn id="174" fill="hold">
                      <p:stCondLst>
                        <p:cond delay="indefinite"/>
                      </p:stCondLst>
                      <p:childTnLst>
                        <p:par>
                          <p:cTn id="175" fill="hold">
                            <p:stCondLst>
                              <p:cond delay="0"/>
                            </p:stCondLst>
                            <p:childTnLst>
                              <p:par>
                                <p:cTn id="176" presetID="16" presetClass="entr" presetSubtype="21" fill="hold" grpId="0" nodeType="clickEffect">
                                  <p:stCondLst>
                                    <p:cond delay="0"/>
                                  </p:stCondLst>
                                  <p:childTnLst>
                                    <p:set>
                                      <p:cBhvr>
                                        <p:cTn id="177" dur="1" fill="hold">
                                          <p:stCondLst>
                                            <p:cond delay="0"/>
                                          </p:stCondLst>
                                        </p:cTn>
                                        <p:tgtEl>
                                          <p:spTgt spid="46"/>
                                        </p:tgtEl>
                                        <p:attrNameLst>
                                          <p:attrName>style.visibility</p:attrName>
                                        </p:attrNameLst>
                                      </p:cBhvr>
                                      <p:to>
                                        <p:strVal val="visible"/>
                                      </p:to>
                                    </p:set>
                                    <p:animEffect transition="in" filter="barn(inVertical)">
                                      <p:cBhvr>
                                        <p:cTn id="178" dur="500"/>
                                        <p:tgtEl>
                                          <p:spTgt spid="46"/>
                                        </p:tgtEl>
                                      </p:cBhvr>
                                    </p:animEffect>
                                  </p:childTnLst>
                                </p:cTn>
                              </p:par>
                            </p:childTnLst>
                          </p:cTn>
                        </p:par>
                      </p:childTnLst>
                    </p:cTn>
                  </p:par>
                  <p:par>
                    <p:cTn id="179" fill="hold">
                      <p:stCondLst>
                        <p:cond delay="indefinite"/>
                      </p:stCondLst>
                      <p:childTnLst>
                        <p:par>
                          <p:cTn id="180" fill="hold">
                            <p:stCondLst>
                              <p:cond delay="0"/>
                            </p:stCondLst>
                            <p:childTnLst>
                              <p:par>
                                <p:cTn id="181" presetID="16" presetClass="entr" presetSubtype="21" fill="hold" grpId="0" nodeType="clickEffect">
                                  <p:stCondLst>
                                    <p:cond delay="0"/>
                                  </p:stCondLst>
                                  <p:childTnLst>
                                    <p:set>
                                      <p:cBhvr>
                                        <p:cTn id="182" dur="1" fill="hold">
                                          <p:stCondLst>
                                            <p:cond delay="0"/>
                                          </p:stCondLst>
                                        </p:cTn>
                                        <p:tgtEl>
                                          <p:spTgt spid="48"/>
                                        </p:tgtEl>
                                        <p:attrNameLst>
                                          <p:attrName>style.visibility</p:attrName>
                                        </p:attrNameLst>
                                      </p:cBhvr>
                                      <p:to>
                                        <p:strVal val="visible"/>
                                      </p:to>
                                    </p:set>
                                    <p:animEffect transition="in" filter="barn(inVertical)">
                                      <p:cBhvr>
                                        <p:cTn id="183" dur="500"/>
                                        <p:tgtEl>
                                          <p:spTgt spid="48"/>
                                        </p:tgtEl>
                                      </p:cBhvr>
                                    </p:animEffect>
                                  </p:childTnLst>
                                </p:cTn>
                              </p:par>
                            </p:childTnLst>
                          </p:cTn>
                        </p:par>
                      </p:childTnLst>
                    </p:cTn>
                  </p:par>
                  <p:par>
                    <p:cTn id="184" fill="hold">
                      <p:stCondLst>
                        <p:cond delay="indefinite"/>
                      </p:stCondLst>
                      <p:childTnLst>
                        <p:par>
                          <p:cTn id="185" fill="hold">
                            <p:stCondLst>
                              <p:cond delay="0"/>
                            </p:stCondLst>
                            <p:childTnLst>
                              <p:par>
                                <p:cTn id="186" presetID="16" presetClass="entr" presetSubtype="21" fill="hold" grpId="0" nodeType="clickEffect">
                                  <p:stCondLst>
                                    <p:cond delay="0"/>
                                  </p:stCondLst>
                                  <p:childTnLst>
                                    <p:set>
                                      <p:cBhvr>
                                        <p:cTn id="187" dur="1" fill="hold">
                                          <p:stCondLst>
                                            <p:cond delay="0"/>
                                          </p:stCondLst>
                                        </p:cTn>
                                        <p:tgtEl>
                                          <p:spTgt spid="41"/>
                                        </p:tgtEl>
                                        <p:attrNameLst>
                                          <p:attrName>style.visibility</p:attrName>
                                        </p:attrNameLst>
                                      </p:cBhvr>
                                      <p:to>
                                        <p:strVal val="visible"/>
                                      </p:to>
                                    </p:set>
                                    <p:animEffect transition="in" filter="barn(inVertical)">
                                      <p:cBhvr>
                                        <p:cTn id="188" dur="500"/>
                                        <p:tgtEl>
                                          <p:spTgt spid="41"/>
                                        </p:tgtEl>
                                      </p:cBhvr>
                                    </p:animEffect>
                                  </p:childTnLst>
                                </p:cTn>
                              </p:par>
                              <p:par>
                                <p:cTn id="189" presetID="16" presetClass="entr" presetSubtype="21" fill="hold" grpId="0" nodeType="withEffect">
                                  <p:stCondLst>
                                    <p:cond delay="0"/>
                                  </p:stCondLst>
                                  <p:childTnLst>
                                    <p:set>
                                      <p:cBhvr>
                                        <p:cTn id="190" dur="1" fill="hold">
                                          <p:stCondLst>
                                            <p:cond delay="0"/>
                                          </p:stCondLst>
                                        </p:cTn>
                                        <p:tgtEl>
                                          <p:spTgt spid="42"/>
                                        </p:tgtEl>
                                        <p:attrNameLst>
                                          <p:attrName>style.visibility</p:attrName>
                                        </p:attrNameLst>
                                      </p:cBhvr>
                                      <p:to>
                                        <p:strVal val="visible"/>
                                      </p:to>
                                    </p:set>
                                    <p:animEffect transition="in" filter="barn(inVertical)">
                                      <p:cBhvr>
                                        <p:cTn id="191" dur="500"/>
                                        <p:tgtEl>
                                          <p:spTgt spid="42"/>
                                        </p:tgtEl>
                                      </p:cBhvr>
                                    </p:animEffect>
                                  </p:childTnLst>
                                </p:cTn>
                              </p:par>
                              <p:par>
                                <p:cTn id="192" presetID="16" presetClass="entr" presetSubtype="21" fill="hold" grpId="0" nodeType="withEffect">
                                  <p:stCondLst>
                                    <p:cond delay="0"/>
                                  </p:stCondLst>
                                  <p:childTnLst>
                                    <p:set>
                                      <p:cBhvr>
                                        <p:cTn id="193" dur="1" fill="hold">
                                          <p:stCondLst>
                                            <p:cond delay="0"/>
                                          </p:stCondLst>
                                        </p:cTn>
                                        <p:tgtEl>
                                          <p:spTgt spid="43"/>
                                        </p:tgtEl>
                                        <p:attrNameLst>
                                          <p:attrName>style.visibility</p:attrName>
                                        </p:attrNameLst>
                                      </p:cBhvr>
                                      <p:to>
                                        <p:strVal val="visible"/>
                                      </p:to>
                                    </p:set>
                                    <p:animEffect transition="in" filter="barn(inVertical)">
                                      <p:cBhvr>
                                        <p:cTn id="194" dur="500"/>
                                        <p:tgtEl>
                                          <p:spTgt spid="43"/>
                                        </p:tgtEl>
                                      </p:cBhvr>
                                    </p:animEffect>
                                  </p:childTnLst>
                                </p:cTn>
                              </p:par>
                              <p:par>
                                <p:cTn id="195" presetID="16" presetClass="entr" presetSubtype="21" fill="hold" grpId="0" nodeType="withEffect">
                                  <p:stCondLst>
                                    <p:cond delay="0"/>
                                  </p:stCondLst>
                                  <p:childTnLst>
                                    <p:set>
                                      <p:cBhvr>
                                        <p:cTn id="196" dur="1" fill="hold">
                                          <p:stCondLst>
                                            <p:cond delay="0"/>
                                          </p:stCondLst>
                                        </p:cTn>
                                        <p:tgtEl>
                                          <p:spTgt spid="44"/>
                                        </p:tgtEl>
                                        <p:attrNameLst>
                                          <p:attrName>style.visibility</p:attrName>
                                        </p:attrNameLst>
                                      </p:cBhvr>
                                      <p:to>
                                        <p:strVal val="visible"/>
                                      </p:to>
                                    </p:set>
                                    <p:animEffect transition="in" filter="barn(inVertical)">
                                      <p:cBhvr>
                                        <p:cTn id="197" dur="500"/>
                                        <p:tgtEl>
                                          <p:spTgt spid="44"/>
                                        </p:tgtEl>
                                      </p:cBhvr>
                                    </p:animEffect>
                                  </p:childTnLst>
                                </p:cTn>
                              </p:par>
                            </p:childTnLst>
                          </p:cTn>
                        </p:par>
                      </p:childTnLst>
                    </p:cTn>
                  </p:par>
                  <p:par>
                    <p:cTn id="198" fill="hold">
                      <p:stCondLst>
                        <p:cond delay="indefinite"/>
                      </p:stCondLst>
                      <p:childTnLst>
                        <p:par>
                          <p:cTn id="199" fill="hold">
                            <p:stCondLst>
                              <p:cond delay="0"/>
                            </p:stCondLst>
                            <p:childTnLst>
                              <p:par>
                                <p:cTn id="200" presetID="16" presetClass="entr" presetSubtype="21" fill="hold" grpId="0" nodeType="clickEffect">
                                  <p:stCondLst>
                                    <p:cond delay="0"/>
                                  </p:stCondLst>
                                  <p:childTnLst>
                                    <p:set>
                                      <p:cBhvr>
                                        <p:cTn id="201" dur="1" fill="hold">
                                          <p:stCondLst>
                                            <p:cond delay="0"/>
                                          </p:stCondLst>
                                        </p:cTn>
                                        <p:tgtEl>
                                          <p:spTgt spid="47"/>
                                        </p:tgtEl>
                                        <p:attrNameLst>
                                          <p:attrName>style.visibility</p:attrName>
                                        </p:attrNameLst>
                                      </p:cBhvr>
                                      <p:to>
                                        <p:strVal val="visible"/>
                                      </p:to>
                                    </p:set>
                                    <p:animEffect transition="in" filter="barn(inVertical)">
                                      <p:cBhvr>
                                        <p:cTn id="202" dur="500"/>
                                        <p:tgtEl>
                                          <p:spTgt spid="47"/>
                                        </p:tgtEl>
                                      </p:cBhvr>
                                    </p:animEffect>
                                  </p:childTnLst>
                                </p:cTn>
                              </p:par>
                              <p:par>
                                <p:cTn id="203" presetID="16" presetClass="entr" presetSubtype="21" fill="hold" grpId="0" nodeType="withEffect">
                                  <p:stCondLst>
                                    <p:cond delay="0"/>
                                  </p:stCondLst>
                                  <p:childTnLst>
                                    <p:set>
                                      <p:cBhvr>
                                        <p:cTn id="204" dur="1" fill="hold">
                                          <p:stCondLst>
                                            <p:cond delay="0"/>
                                          </p:stCondLst>
                                        </p:cTn>
                                        <p:tgtEl>
                                          <p:spTgt spid="49"/>
                                        </p:tgtEl>
                                        <p:attrNameLst>
                                          <p:attrName>style.visibility</p:attrName>
                                        </p:attrNameLst>
                                      </p:cBhvr>
                                      <p:to>
                                        <p:strVal val="visible"/>
                                      </p:to>
                                    </p:set>
                                    <p:animEffect transition="in" filter="barn(inVertical)">
                                      <p:cBhvr>
                                        <p:cTn id="205" dur="500"/>
                                        <p:tgtEl>
                                          <p:spTgt spid="49"/>
                                        </p:tgtEl>
                                      </p:cBhvr>
                                    </p:animEffect>
                                  </p:childTnLst>
                                </p:cTn>
                              </p:par>
                              <p:par>
                                <p:cTn id="206" presetID="16" presetClass="entr" presetSubtype="21" fill="hold" grpId="0" nodeType="withEffect">
                                  <p:stCondLst>
                                    <p:cond delay="0"/>
                                  </p:stCondLst>
                                  <p:childTnLst>
                                    <p:set>
                                      <p:cBhvr>
                                        <p:cTn id="207" dur="1" fill="hold">
                                          <p:stCondLst>
                                            <p:cond delay="0"/>
                                          </p:stCondLst>
                                        </p:cTn>
                                        <p:tgtEl>
                                          <p:spTgt spid="50"/>
                                        </p:tgtEl>
                                        <p:attrNameLst>
                                          <p:attrName>style.visibility</p:attrName>
                                        </p:attrNameLst>
                                      </p:cBhvr>
                                      <p:to>
                                        <p:strVal val="visible"/>
                                      </p:to>
                                    </p:set>
                                    <p:animEffect transition="in" filter="barn(inVertical)">
                                      <p:cBhvr>
                                        <p:cTn id="208" dur="500"/>
                                        <p:tgtEl>
                                          <p:spTgt spid="50"/>
                                        </p:tgtEl>
                                      </p:cBhvr>
                                    </p:animEffect>
                                  </p:childTnLst>
                                </p:cTn>
                              </p:par>
                              <p:par>
                                <p:cTn id="209" presetID="16" presetClass="entr" presetSubtype="21" fill="hold" grpId="0" nodeType="withEffect">
                                  <p:stCondLst>
                                    <p:cond delay="0"/>
                                  </p:stCondLst>
                                  <p:childTnLst>
                                    <p:set>
                                      <p:cBhvr>
                                        <p:cTn id="210" dur="1" fill="hold">
                                          <p:stCondLst>
                                            <p:cond delay="0"/>
                                          </p:stCondLst>
                                        </p:cTn>
                                        <p:tgtEl>
                                          <p:spTgt spid="51"/>
                                        </p:tgtEl>
                                        <p:attrNameLst>
                                          <p:attrName>style.visibility</p:attrName>
                                        </p:attrNameLst>
                                      </p:cBhvr>
                                      <p:to>
                                        <p:strVal val="visible"/>
                                      </p:to>
                                    </p:set>
                                    <p:animEffect transition="in" filter="barn(inVertical)">
                                      <p:cBhvr>
                                        <p:cTn id="211" dur="500"/>
                                        <p:tgtEl>
                                          <p:spTgt spid="51"/>
                                        </p:tgtEl>
                                      </p:cBhvr>
                                    </p:animEffect>
                                  </p:childTnLst>
                                </p:cTn>
                              </p:par>
                              <p:par>
                                <p:cTn id="212" presetID="16" presetClass="entr" presetSubtype="21" fill="hold" grpId="0" nodeType="withEffect">
                                  <p:stCondLst>
                                    <p:cond delay="0"/>
                                  </p:stCondLst>
                                  <p:childTnLst>
                                    <p:set>
                                      <p:cBhvr>
                                        <p:cTn id="213" dur="1" fill="hold">
                                          <p:stCondLst>
                                            <p:cond delay="0"/>
                                          </p:stCondLst>
                                        </p:cTn>
                                        <p:tgtEl>
                                          <p:spTgt spid="52"/>
                                        </p:tgtEl>
                                        <p:attrNameLst>
                                          <p:attrName>style.visibility</p:attrName>
                                        </p:attrNameLst>
                                      </p:cBhvr>
                                      <p:to>
                                        <p:strVal val="visible"/>
                                      </p:to>
                                    </p:set>
                                    <p:animEffect transition="in" filter="barn(inVertical)">
                                      <p:cBhvr>
                                        <p:cTn id="21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3" grpId="0"/>
      <p:bldP spid="4" grpId="0"/>
      <p:bldP spid="5" grpId="0"/>
      <p:bldP spid="7" grpId="0"/>
      <p:bldP spid="8"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67;p37"/>
          <p:cNvSpPr/>
          <p:nvPr/>
        </p:nvSpPr>
        <p:spPr>
          <a:xfrm>
            <a:off x="3352224" y="241072"/>
            <a:ext cx="2397973" cy="646384"/>
          </a:xfrm>
          <a:prstGeom prst="roundRect">
            <a:avLst>
              <a:gd name="adj" fmla="val 50000"/>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algn="ctr"/>
            <a:r>
              <a:rPr lang="en-US" dirty="0">
                <a:solidFill>
                  <a:schemeClr val="accent2">
                    <a:lumMod val="75000"/>
                  </a:schemeClr>
                </a:solidFill>
              </a:rPr>
              <a:t>BÀI TẬP NHÓM</a:t>
            </a:r>
            <a:r>
              <a:rPr lang="en-US" dirty="0"/>
              <a:t> </a:t>
            </a:r>
            <a:endParaRPr lang="vi-VN" dirty="0"/>
          </a:p>
        </p:txBody>
      </p:sp>
      <p:sp>
        <p:nvSpPr>
          <p:cNvPr id="5" name="Google Shape;267;p37"/>
          <p:cNvSpPr/>
          <p:nvPr/>
        </p:nvSpPr>
        <p:spPr>
          <a:xfrm>
            <a:off x="2082882" y="2705823"/>
            <a:ext cx="5352088" cy="646384"/>
          </a:xfrm>
          <a:prstGeom prst="roundRect">
            <a:avLst>
              <a:gd name="adj" fmla="val 50000"/>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algn="ctr"/>
            <a:r>
              <a:rPr lang="en-US" dirty="0">
                <a:solidFill>
                  <a:schemeClr val="accent2">
                    <a:lumMod val="75000"/>
                  </a:schemeClr>
                </a:solidFill>
              </a:rPr>
              <a:t> </a:t>
            </a:r>
            <a:r>
              <a:rPr lang="en-US" dirty="0" err="1">
                <a:solidFill>
                  <a:schemeClr val="accent2">
                    <a:lumMod val="75000"/>
                  </a:schemeClr>
                </a:solidFill>
              </a:rPr>
              <a:t>Áp</a:t>
            </a:r>
            <a:r>
              <a:rPr lang="en-US" dirty="0">
                <a:solidFill>
                  <a:schemeClr val="accent2">
                    <a:lumMod val="75000"/>
                  </a:schemeClr>
                </a:solidFill>
              </a:rPr>
              <a:t> </a:t>
            </a:r>
            <a:r>
              <a:rPr lang="en-US" dirty="0" err="1">
                <a:solidFill>
                  <a:schemeClr val="accent2">
                    <a:lumMod val="75000"/>
                  </a:schemeClr>
                </a:solidFill>
              </a:rPr>
              <a:t>dụng</a:t>
            </a:r>
            <a:r>
              <a:rPr lang="en-US" dirty="0">
                <a:solidFill>
                  <a:schemeClr val="accent2">
                    <a:lumMod val="75000"/>
                  </a:schemeClr>
                </a:solidFill>
              </a:rPr>
              <a:t> </a:t>
            </a:r>
            <a:r>
              <a:rPr lang="en-US" dirty="0" err="1">
                <a:solidFill>
                  <a:schemeClr val="accent2">
                    <a:lumMod val="75000"/>
                  </a:schemeClr>
                </a:solidFill>
              </a:rPr>
              <a:t>thuật</a:t>
            </a:r>
            <a:r>
              <a:rPr lang="en-US" dirty="0">
                <a:solidFill>
                  <a:schemeClr val="accent2">
                    <a:lumMod val="75000"/>
                  </a:schemeClr>
                </a:solidFill>
              </a:rPr>
              <a:t> </a:t>
            </a:r>
            <a:r>
              <a:rPr lang="en-US" dirty="0" err="1">
                <a:solidFill>
                  <a:schemeClr val="accent2">
                    <a:lumMod val="75000"/>
                  </a:schemeClr>
                </a:solidFill>
              </a:rPr>
              <a:t>toán</a:t>
            </a:r>
            <a:r>
              <a:rPr lang="en-US" dirty="0">
                <a:solidFill>
                  <a:schemeClr val="accent2">
                    <a:lumMod val="75000"/>
                  </a:schemeClr>
                </a:solidFill>
              </a:rPr>
              <a:t> </a:t>
            </a:r>
            <a:r>
              <a:rPr lang="en-US" dirty="0" err="1">
                <a:solidFill>
                  <a:schemeClr val="accent2">
                    <a:lumMod val="75000"/>
                  </a:schemeClr>
                </a:solidFill>
              </a:rPr>
              <a:t>sắp</a:t>
            </a:r>
            <a:r>
              <a:rPr lang="en-US" dirty="0">
                <a:solidFill>
                  <a:schemeClr val="accent2">
                    <a:lumMod val="75000"/>
                  </a:schemeClr>
                </a:solidFill>
              </a:rPr>
              <a:t> </a:t>
            </a:r>
            <a:r>
              <a:rPr lang="en-US" dirty="0" err="1">
                <a:solidFill>
                  <a:schemeClr val="accent2">
                    <a:lumMod val="75000"/>
                  </a:schemeClr>
                </a:solidFill>
              </a:rPr>
              <a:t>xếp</a:t>
            </a:r>
            <a:r>
              <a:rPr lang="en-US" dirty="0">
                <a:solidFill>
                  <a:schemeClr val="accent2">
                    <a:lumMod val="75000"/>
                  </a:schemeClr>
                </a:solidFill>
              </a:rPr>
              <a:t> </a:t>
            </a:r>
            <a:r>
              <a:rPr lang="en-US" dirty="0" err="1">
                <a:solidFill>
                  <a:schemeClr val="accent2">
                    <a:lumMod val="75000"/>
                  </a:schemeClr>
                </a:solidFill>
              </a:rPr>
              <a:t>nổi</a:t>
            </a:r>
            <a:r>
              <a:rPr lang="en-US" dirty="0">
                <a:solidFill>
                  <a:schemeClr val="accent2">
                    <a:lumMod val="75000"/>
                  </a:schemeClr>
                </a:solidFill>
              </a:rPr>
              <a:t> </a:t>
            </a:r>
            <a:r>
              <a:rPr lang="en-US" dirty="0" err="1">
                <a:solidFill>
                  <a:schemeClr val="accent2">
                    <a:lumMod val="75000"/>
                  </a:schemeClr>
                </a:solidFill>
              </a:rPr>
              <a:t>bọt</a:t>
            </a:r>
            <a:r>
              <a:rPr lang="en-US" dirty="0">
                <a:solidFill>
                  <a:schemeClr val="accent2">
                    <a:lumMod val="75000"/>
                  </a:schemeClr>
                </a:solidFill>
              </a:rPr>
              <a:t> </a:t>
            </a:r>
            <a:r>
              <a:rPr lang="en-US" dirty="0" err="1">
                <a:solidFill>
                  <a:schemeClr val="accent2">
                    <a:lumMod val="75000"/>
                  </a:schemeClr>
                </a:solidFill>
              </a:rPr>
              <a:t>hãy</a:t>
            </a:r>
            <a:r>
              <a:rPr lang="en-US" dirty="0">
                <a:solidFill>
                  <a:schemeClr val="accent2">
                    <a:lumMod val="75000"/>
                  </a:schemeClr>
                </a:solidFill>
              </a:rPr>
              <a:t> </a:t>
            </a:r>
            <a:r>
              <a:rPr lang="en-US" dirty="0" err="1">
                <a:solidFill>
                  <a:schemeClr val="accent2">
                    <a:lumMod val="75000"/>
                  </a:schemeClr>
                </a:solidFill>
              </a:rPr>
              <a:t>sắp</a:t>
            </a:r>
            <a:r>
              <a:rPr lang="en-US" dirty="0">
                <a:solidFill>
                  <a:schemeClr val="accent2">
                    <a:lumMod val="75000"/>
                  </a:schemeClr>
                </a:solidFill>
              </a:rPr>
              <a:t> </a:t>
            </a:r>
            <a:r>
              <a:rPr lang="en-US" dirty="0" err="1">
                <a:solidFill>
                  <a:schemeClr val="accent2">
                    <a:lumMod val="75000"/>
                  </a:schemeClr>
                </a:solidFill>
              </a:rPr>
              <a:t>xếp</a:t>
            </a:r>
            <a:r>
              <a:rPr lang="en-US" dirty="0">
                <a:solidFill>
                  <a:schemeClr val="accent2">
                    <a:lumMod val="75000"/>
                  </a:schemeClr>
                </a:solidFill>
              </a:rPr>
              <a:t> </a:t>
            </a:r>
            <a:r>
              <a:rPr lang="en-US" dirty="0" err="1">
                <a:solidFill>
                  <a:schemeClr val="accent2">
                    <a:lumMod val="75000"/>
                  </a:schemeClr>
                </a:solidFill>
              </a:rPr>
              <a:t>dãy</a:t>
            </a:r>
            <a:r>
              <a:rPr lang="en-US" dirty="0">
                <a:solidFill>
                  <a:schemeClr val="accent2">
                    <a:lumMod val="75000"/>
                  </a:schemeClr>
                </a:solidFill>
              </a:rPr>
              <a:t> </a:t>
            </a:r>
            <a:r>
              <a:rPr lang="en-US" dirty="0" err="1">
                <a:solidFill>
                  <a:schemeClr val="accent2">
                    <a:lumMod val="75000"/>
                  </a:schemeClr>
                </a:solidFill>
              </a:rPr>
              <a:t>sau</a:t>
            </a:r>
            <a:r>
              <a:rPr lang="en-US" dirty="0">
                <a:solidFill>
                  <a:schemeClr val="accent2">
                    <a:lumMod val="75000"/>
                  </a:schemeClr>
                </a:solidFill>
              </a:rPr>
              <a:t> </a:t>
            </a:r>
            <a:r>
              <a:rPr lang="en-US" dirty="0" err="1">
                <a:solidFill>
                  <a:schemeClr val="accent2">
                    <a:lumMod val="75000"/>
                  </a:schemeClr>
                </a:solidFill>
              </a:rPr>
              <a:t>theo</a:t>
            </a:r>
            <a:r>
              <a:rPr lang="en-US" dirty="0">
                <a:solidFill>
                  <a:schemeClr val="accent2">
                    <a:lumMod val="75000"/>
                  </a:schemeClr>
                </a:solidFill>
              </a:rPr>
              <a:t> </a:t>
            </a:r>
            <a:r>
              <a:rPr lang="en-US" dirty="0" err="1">
                <a:solidFill>
                  <a:schemeClr val="accent2">
                    <a:lumMod val="75000"/>
                  </a:schemeClr>
                </a:solidFill>
              </a:rPr>
              <a:t>thứ</a:t>
            </a:r>
            <a:r>
              <a:rPr lang="en-US" dirty="0">
                <a:solidFill>
                  <a:schemeClr val="accent2">
                    <a:lumMod val="75000"/>
                  </a:schemeClr>
                </a:solidFill>
              </a:rPr>
              <a:t> </a:t>
            </a:r>
            <a:r>
              <a:rPr lang="en-US" dirty="0" err="1">
                <a:solidFill>
                  <a:schemeClr val="accent2">
                    <a:lumMod val="75000"/>
                  </a:schemeClr>
                </a:solidFill>
              </a:rPr>
              <a:t>tự</a:t>
            </a:r>
            <a:r>
              <a:rPr lang="en-US" dirty="0">
                <a:solidFill>
                  <a:schemeClr val="accent2">
                    <a:lumMod val="75000"/>
                  </a:schemeClr>
                </a:solidFill>
              </a:rPr>
              <a:t> </a:t>
            </a:r>
            <a:r>
              <a:rPr lang="en-US" dirty="0" err="1">
                <a:solidFill>
                  <a:schemeClr val="accent2">
                    <a:lumMod val="75000"/>
                  </a:schemeClr>
                </a:solidFill>
              </a:rPr>
              <a:t>tăng</a:t>
            </a:r>
            <a:r>
              <a:rPr lang="en-US" dirty="0">
                <a:solidFill>
                  <a:schemeClr val="accent2">
                    <a:lumMod val="75000"/>
                  </a:schemeClr>
                </a:solidFill>
              </a:rPr>
              <a:t> </a:t>
            </a:r>
            <a:r>
              <a:rPr lang="en-US" dirty="0" err="1">
                <a:solidFill>
                  <a:schemeClr val="accent2">
                    <a:lumMod val="75000"/>
                  </a:schemeClr>
                </a:solidFill>
              </a:rPr>
              <a:t>dần</a:t>
            </a:r>
            <a:endParaRPr lang="vi-VN" dirty="0"/>
          </a:p>
        </p:txBody>
      </p:sp>
      <p:sp>
        <p:nvSpPr>
          <p:cNvPr id="6" name="Google Shape;267;p37"/>
          <p:cNvSpPr/>
          <p:nvPr/>
        </p:nvSpPr>
        <p:spPr>
          <a:xfrm>
            <a:off x="2642957" y="1459131"/>
            <a:ext cx="3510872" cy="587622"/>
          </a:xfrm>
          <a:prstGeom prst="roundRect">
            <a:avLst>
              <a:gd name="adj" fmla="val 50000"/>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algn="ctr"/>
            <a:r>
              <a:rPr lang="en-US" dirty="0">
                <a:solidFill>
                  <a:schemeClr val="accent2">
                    <a:lumMod val="75000"/>
                  </a:schemeClr>
                </a:solidFill>
              </a:rPr>
              <a:t>Cho  </a:t>
            </a:r>
            <a:r>
              <a:rPr lang="en-US" dirty="0" err="1">
                <a:solidFill>
                  <a:schemeClr val="accent2">
                    <a:lumMod val="75000"/>
                  </a:schemeClr>
                </a:solidFill>
              </a:rPr>
              <a:t>dãy</a:t>
            </a:r>
            <a:r>
              <a:rPr lang="en-US" dirty="0">
                <a:solidFill>
                  <a:schemeClr val="accent2">
                    <a:lumMod val="75000"/>
                  </a:schemeClr>
                </a:solidFill>
              </a:rPr>
              <a:t> </a:t>
            </a:r>
            <a:r>
              <a:rPr lang="en-US" dirty="0" err="1">
                <a:solidFill>
                  <a:schemeClr val="accent2">
                    <a:lumMod val="75000"/>
                  </a:schemeClr>
                </a:solidFill>
              </a:rPr>
              <a:t>số</a:t>
            </a:r>
            <a:r>
              <a:rPr lang="en-US" dirty="0">
                <a:solidFill>
                  <a:schemeClr val="accent2">
                    <a:lumMod val="75000"/>
                  </a:schemeClr>
                </a:solidFill>
              </a:rPr>
              <a:t> A = [ 5, 3, 9, 7, 2]</a:t>
            </a:r>
            <a:r>
              <a:rPr lang="en-US" dirty="0"/>
              <a:t> </a:t>
            </a:r>
            <a:endParaRPr lang="vi-VN" dirty="0"/>
          </a:p>
        </p:txBody>
      </p:sp>
    </p:spTree>
    <p:extLst>
      <p:ext uri="{BB962C8B-B14F-4D97-AF65-F5344CB8AC3E}">
        <p14:creationId xmlns:p14="http://schemas.microsoft.com/office/powerpoint/2010/main" val="298119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21" name="Google Shape;285;p38"/>
          <p:cNvSpPr/>
          <p:nvPr/>
        </p:nvSpPr>
        <p:spPr>
          <a:xfrm>
            <a:off x="688368" y="1232899"/>
            <a:ext cx="7746715" cy="3380199"/>
          </a:xfrm>
          <a:prstGeom prst="roundRect">
            <a:avLst>
              <a:gd name="adj" fmla="val 3381"/>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
        <p:nvSpPr>
          <p:cNvPr id="1193" name="Google Shape;1193;p64"/>
          <p:cNvSpPr/>
          <p:nvPr/>
        </p:nvSpPr>
        <p:spPr>
          <a:xfrm>
            <a:off x="688368" y="681398"/>
            <a:ext cx="7746715" cy="676219"/>
          </a:xfrm>
          <a:prstGeom prst="roundRect">
            <a:avLst>
              <a:gd name="adj" fmla="val 20371"/>
            </a:avLst>
          </a:prstGeom>
          <a:solidFill>
            <a:schemeClr val="accent1">
              <a:lumMod val="60000"/>
              <a:lumOff val="4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02" name="Google Shape;1202;p64"/>
          <p:cNvSpPr txBox="1">
            <a:spLocks noGrp="1"/>
          </p:cNvSpPr>
          <p:nvPr>
            <p:ph type="title"/>
          </p:nvPr>
        </p:nvSpPr>
        <p:spPr>
          <a:xfrm>
            <a:off x="2590425" y="785380"/>
            <a:ext cx="3942600" cy="47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a:latin typeface="Arial" panose="020B0604020202020204" pitchFamily="34" charset="0"/>
                <a:cs typeface="Arial" panose="020B0604020202020204" pitchFamily="34" charset="0"/>
              </a:rPr>
              <a:t>GHI NHỚ</a:t>
            </a:r>
            <a:endParaRPr sz="2800" dirty="0">
              <a:latin typeface="Arial" panose="020B0604020202020204" pitchFamily="34" charset="0"/>
              <a:cs typeface="Arial" panose="020B0604020202020204" pitchFamily="34" charset="0"/>
            </a:endParaRPr>
          </a:p>
        </p:txBody>
      </p:sp>
      <p:sp>
        <p:nvSpPr>
          <p:cNvPr id="18" name="Rectangle 17"/>
          <p:cNvSpPr/>
          <p:nvPr/>
        </p:nvSpPr>
        <p:spPr>
          <a:xfrm>
            <a:off x="1255367" y="1556540"/>
            <a:ext cx="6612715" cy="2805320"/>
          </a:xfrm>
          <a:prstGeom prst="rect">
            <a:avLst/>
          </a:prstGeom>
        </p:spPr>
        <p:txBody>
          <a:bodyPr wrap="square">
            <a:spAutoFit/>
          </a:bodyPr>
          <a:lstStyle/>
          <a:p>
            <a:pPr algn="just">
              <a:lnSpc>
                <a:spcPct val="150000"/>
              </a:lnSpc>
            </a:pPr>
            <a:r>
              <a:rPr lang="en-US" sz="2000" dirty="0"/>
              <a:t>* </a:t>
            </a:r>
            <a:r>
              <a:rPr lang="en-US" sz="2000" dirty="0" err="1"/>
              <a:t>Thuật</a:t>
            </a:r>
            <a:r>
              <a:rPr lang="en-US" sz="2000" dirty="0"/>
              <a:t> </a:t>
            </a:r>
            <a:r>
              <a:rPr lang="en-US" sz="2000" dirty="0" err="1"/>
              <a:t>toán</a:t>
            </a:r>
            <a:r>
              <a:rPr lang="en-US" sz="2000" dirty="0"/>
              <a:t> </a:t>
            </a:r>
            <a:r>
              <a:rPr lang="en-US" sz="2000" dirty="0" err="1"/>
              <a:t>sắp</a:t>
            </a:r>
            <a:r>
              <a:rPr lang="en-US" sz="2000" dirty="0"/>
              <a:t> </a:t>
            </a:r>
            <a:r>
              <a:rPr lang="en-US" sz="2000" dirty="0" err="1"/>
              <a:t>xếp</a:t>
            </a:r>
            <a:r>
              <a:rPr lang="en-US" sz="2000" dirty="0"/>
              <a:t> </a:t>
            </a:r>
            <a:r>
              <a:rPr lang="en-US" sz="2000" dirty="0" err="1"/>
              <a:t>nổi</a:t>
            </a:r>
            <a:r>
              <a:rPr lang="en-US" sz="2000" dirty="0"/>
              <a:t> </a:t>
            </a:r>
            <a:r>
              <a:rPr lang="en-US" sz="2000" dirty="0" err="1"/>
              <a:t>bọt</a:t>
            </a:r>
            <a:r>
              <a:rPr lang="en-US" sz="2000" dirty="0"/>
              <a:t> </a:t>
            </a:r>
            <a:r>
              <a:rPr lang="en-US" sz="2000" dirty="0" err="1"/>
              <a:t>thực</a:t>
            </a:r>
            <a:r>
              <a:rPr lang="en-US" sz="2000" dirty="0"/>
              <a:t> </a:t>
            </a:r>
            <a:r>
              <a:rPr lang="en-US" sz="2000" dirty="0" err="1"/>
              <a:t>hiện</a:t>
            </a:r>
            <a:r>
              <a:rPr lang="en-US" sz="2000" dirty="0"/>
              <a:t> </a:t>
            </a:r>
            <a:r>
              <a:rPr lang="en-US" sz="2000" dirty="0" err="1"/>
              <a:t>nhiều</a:t>
            </a:r>
            <a:r>
              <a:rPr lang="en-US" sz="2000" dirty="0"/>
              <a:t> </a:t>
            </a:r>
            <a:r>
              <a:rPr lang="en-US" sz="2000" dirty="0" err="1"/>
              <a:t>vòng</a:t>
            </a:r>
            <a:r>
              <a:rPr lang="en-US" sz="2000" dirty="0"/>
              <a:t> </a:t>
            </a:r>
            <a:r>
              <a:rPr lang="en-US" sz="2000" dirty="0" err="1"/>
              <a:t>lặp</a:t>
            </a:r>
            <a:r>
              <a:rPr lang="en-US" sz="2000" dirty="0"/>
              <a:t>, </a:t>
            </a:r>
            <a:r>
              <a:rPr lang="en-US" sz="2000" dirty="0" err="1"/>
              <a:t>kiểm</a:t>
            </a:r>
            <a:r>
              <a:rPr lang="en-US" sz="2000" dirty="0"/>
              <a:t> </a:t>
            </a:r>
            <a:r>
              <a:rPr lang="en-US" sz="2000" dirty="0" err="1"/>
              <a:t>tra</a:t>
            </a:r>
            <a:r>
              <a:rPr lang="en-US" sz="2000" dirty="0"/>
              <a:t> </a:t>
            </a:r>
            <a:r>
              <a:rPr lang="en-US" sz="2000" dirty="0" err="1"/>
              <a:t>hai</a:t>
            </a:r>
            <a:r>
              <a:rPr lang="en-US" sz="2000" dirty="0"/>
              <a:t> </a:t>
            </a:r>
            <a:r>
              <a:rPr lang="en-US" sz="2000" dirty="0" err="1"/>
              <a:t>phần</a:t>
            </a:r>
            <a:r>
              <a:rPr lang="en-US" sz="2000" dirty="0"/>
              <a:t> </a:t>
            </a:r>
            <a:r>
              <a:rPr lang="en-US" sz="2000" dirty="0" err="1"/>
              <a:t>tử</a:t>
            </a:r>
            <a:r>
              <a:rPr lang="en-US" sz="2000" dirty="0"/>
              <a:t> </a:t>
            </a:r>
            <a:r>
              <a:rPr lang="en-US" sz="2000" dirty="0" err="1"/>
              <a:t>cạnh</a:t>
            </a:r>
            <a:r>
              <a:rPr lang="en-US" sz="2000" dirty="0"/>
              <a:t> </a:t>
            </a:r>
            <a:r>
              <a:rPr lang="en-US" sz="2000" dirty="0" err="1"/>
              <a:t>nhau</a:t>
            </a:r>
            <a:r>
              <a:rPr lang="en-US" sz="2000" dirty="0"/>
              <a:t>, </a:t>
            </a:r>
            <a:r>
              <a:rPr lang="en-US" sz="2000" dirty="0" err="1"/>
              <a:t>nếu</a:t>
            </a:r>
            <a:r>
              <a:rPr lang="en-US" sz="2000" dirty="0"/>
              <a:t> </a:t>
            </a:r>
            <a:r>
              <a:rPr lang="en-US" sz="2000" dirty="0" err="1"/>
              <a:t>chúng</a:t>
            </a:r>
            <a:r>
              <a:rPr lang="en-US" sz="2000" dirty="0"/>
              <a:t> </a:t>
            </a:r>
            <a:r>
              <a:rPr lang="en-US" sz="2000" dirty="0" err="1"/>
              <a:t>chưa</a:t>
            </a:r>
            <a:r>
              <a:rPr lang="en-US" sz="2000" dirty="0"/>
              <a:t> </a:t>
            </a:r>
            <a:r>
              <a:rPr lang="en-US" sz="2000" dirty="0" err="1"/>
              <a:t>sắp</a:t>
            </a:r>
            <a:r>
              <a:rPr lang="en-US" sz="2000" dirty="0"/>
              <a:t> </a:t>
            </a:r>
            <a:r>
              <a:rPr lang="en-US" sz="2000" dirty="0" err="1"/>
              <a:t>xếp</a:t>
            </a:r>
            <a:r>
              <a:rPr lang="en-US" sz="2000" dirty="0"/>
              <a:t> </a:t>
            </a:r>
            <a:r>
              <a:rPr lang="en-US" sz="2000" dirty="0" err="1"/>
              <a:t>đúng</a:t>
            </a:r>
            <a:r>
              <a:rPr lang="en-US" sz="2000" dirty="0"/>
              <a:t> </a:t>
            </a:r>
            <a:r>
              <a:rPr lang="en-US" sz="2000" dirty="0" err="1"/>
              <a:t>thì</a:t>
            </a:r>
            <a:r>
              <a:rPr lang="en-US" sz="2000" dirty="0"/>
              <a:t> </a:t>
            </a:r>
            <a:r>
              <a:rPr lang="en-US" sz="2000" dirty="0" err="1"/>
              <a:t>đổi</a:t>
            </a:r>
            <a:r>
              <a:rPr lang="en-US" sz="2000" dirty="0"/>
              <a:t> </a:t>
            </a:r>
            <a:r>
              <a:rPr lang="en-US" sz="2000" dirty="0" err="1"/>
              <a:t>chỗ</a:t>
            </a:r>
            <a:r>
              <a:rPr lang="en-US" sz="2000" dirty="0"/>
              <a:t>. </a:t>
            </a:r>
            <a:r>
              <a:rPr lang="en-US" sz="2000" dirty="0" err="1"/>
              <a:t>Có</a:t>
            </a:r>
            <a:r>
              <a:rPr lang="en-US" sz="2000" dirty="0"/>
              <a:t> </a:t>
            </a:r>
            <a:r>
              <a:rPr lang="en-US" sz="2000" dirty="0" err="1"/>
              <a:t>nhiều</a:t>
            </a:r>
            <a:r>
              <a:rPr lang="en-US" sz="2000" dirty="0"/>
              <a:t> </a:t>
            </a:r>
            <a:r>
              <a:rPr lang="en-US" sz="2000" dirty="0" err="1"/>
              <a:t>cách</a:t>
            </a:r>
            <a:r>
              <a:rPr lang="en-US" sz="2000" dirty="0"/>
              <a:t> </a:t>
            </a:r>
            <a:r>
              <a:rPr lang="en-US" sz="2000" dirty="0" err="1"/>
              <a:t>thể</a:t>
            </a:r>
            <a:r>
              <a:rPr lang="en-US" sz="2000" dirty="0"/>
              <a:t> </a:t>
            </a:r>
            <a:r>
              <a:rPr lang="en-US" sz="2000" dirty="0" err="1"/>
              <a:t>hiện</a:t>
            </a:r>
            <a:r>
              <a:rPr lang="en-US" sz="2000" dirty="0"/>
              <a:t> </a:t>
            </a:r>
            <a:r>
              <a:rPr lang="en-US" sz="2000" dirty="0" err="1"/>
              <a:t>thuật</a:t>
            </a:r>
            <a:r>
              <a:rPr lang="en-US" sz="2000" dirty="0"/>
              <a:t> </a:t>
            </a:r>
            <a:r>
              <a:rPr lang="en-US" sz="2000" dirty="0" err="1"/>
              <a:t>toán</a:t>
            </a:r>
            <a:r>
              <a:rPr lang="en-US" sz="2000" dirty="0"/>
              <a:t> </a:t>
            </a:r>
            <a:r>
              <a:rPr lang="en-US" sz="2000" dirty="0" err="1"/>
              <a:t>này</a:t>
            </a:r>
            <a:r>
              <a:rPr lang="en-US" sz="2000" dirty="0"/>
              <a:t>, </a:t>
            </a:r>
            <a:r>
              <a:rPr lang="en-US" sz="2000" dirty="0" err="1"/>
              <a:t>nhưng</a:t>
            </a:r>
            <a:r>
              <a:rPr lang="en-US" sz="2000" dirty="0"/>
              <a:t> </a:t>
            </a:r>
            <a:r>
              <a:rPr lang="en-US" sz="2000" dirty="0" err="1"/>
              <a:t>cách</a:t>
            </a:r>
            <a:r>
              <a:rPr lang="en-US" sz="2000" dirty="0"/>
              <a:t> </a:t>
            </a:r>
            <a:r>
              <a:rPr lang="en-US" sz="2000" dirty="0" err="1"/>
              <a:t>thường</a:t>
            </a:r>
            <a:r>
              <a:rPr lang="en-US" sz="2000" dirty="0"/>
              <a:t> </a:t>
            </a:r>
            <a:r>
              <a:rPr lang="en-US" sz="2000" dirty="0" err="1"/>
              <a:t>sử</a:t>
            </a:r>
            <a:r>
              <a:rPr lang="en-US" sz="2000" dirty="0"/>
              <a:t> </a:t>
            </a:r>
            <a:r>
              <a:rPr lang="en-US" sz="2000" dirty="0" err="1"/>
              <a:t>dụng</a:t>
            </a:r>
            <a:r>
              <a:rPr lang="en-US" sz="2000" dirty="0"/>
              <a:t> </a:t>
            </a:r>
            <a:r>
              <a:rPr lang="en-US" sz="2000" dirty="0" err="1"/>
              <a:t>hai</a:t>
            </a:r>
            <a:r>
              <a:rPr lang="en-US" sz="2000" dirty="0"/>
              <a:t> </a:t>
            </a:r>
            <a:r>
              <a:rPr lang="en-US" sz="2000" dirty="0" err="1"/>
              <a:t>vòng</a:t>
            </a:r>
            <a:r>
              <a:rPr lang="en-US" sz="2000" dirty="0"/>
              <a:t> </a:t>
            </a:r>
            <a:r>
              <a:rPr lang="en-US" sz="2000" dirty="0" err="1"/>
              <a:t>lặp</a:t>
            </a:r>
            <a:r>
              <a:rPr lang="en-US" sz="2000" dirty="0"/>
              <a:t> </a:t>
            </a:r>
            <a:r>
              <a:rPr lang="en-US" sz="2000" dirty="0" err="1"/>
              <a:t>lồng</a:t>
            </a:r>
            <a:r>
              <a:rPr lang="en-US" sz="2000" dirty="0"/>
              <a:t> </a:t>
            </a:r>
            <a:r>
              <a:rPr lang="en-US" sz="2000" dirty="0" err="1"/>
              <a:t>nhau</a:t>
            </a:r>
            <a:r>
              <a:rPr lang="en-US" sz="2000" dirty="0"/>
              <a:t>, </a:t>
            </a:r>
            <a:r>
              <a:rPr lang="en-US" sz="2000" dirty="0" err="1"/>
              <a:t>vòng</a:t>
            </a:r>
            <a:r>
              <a:rPr lang="en-US" sz="2000" dirty="0"/>
              <a:t> </a:t>
            </a:r>
            <a:r>
              <a:rPr lang="en-US" sz="2000" dirty="0" err="1"/>
              <a:t>lặp</a:t>
            </a:r>
            <a:r>
              <a:rPr lang="en-US" sz="2000" dirty="0"/>
              <a:t> </a:t>
            </a:r>
            <a:r>
              <a:rPr lang="en-US" sz="2000" dirty="0" err="1"/>
              <a:t>trong</a:t>
            </a:r>
            <a:r>
              <a:rPr lang="en-US" sz="2000" dirty="0"/>
              <a:t> </a:t>
            </a:r>
            <a:r>
              <a:rPr lang="en-US" sz="2000" dirty="0" err="1"/>
              <a:t>thực</a:t>
            </a:r>
            <a:r>
              <a:rPr lang="en-US" sz="2000" dirty="0"/>
              <a:t> </a:t>
            </a:r>
            <a:r>
              <a:rPr lang="en-US" sz="2000" dirty="0" err="1"/>
              <a:t>hiện</a:t>
            </a:r>
            <a:r>
              <a:rPr lang="en-US" sz="2000" dirty="0"/>
              <a:t> </a:t>
            </a:r>
            <a:r>
              <a:rPr lang="en-US" sz="2000" dirty="0" err="1"/>
              <a:t>thao</a:t>
            </a:r>
            <a:r>
              <a:rPr lang="en-US" sz="2000" dirty="0"/>
              <a:t> </a:t>
            </a:r>
            <a:r>
              <a:rPr lang="en-US" sz="2000" dirty="0" err="1"/>
              <a:t>tác</a:t>
            </a:r>
            <a:r>
              <a:rPr lang="en-US" sz="2000" dirty="0"/>
              <a:t> </a:t>
            </a:r>
            <a:r>
              <a:rPr lang="en-US" sz="2000" dirty="0" err="1"/>
              <a:t>đổi</a:t>
            </a:r>
            <a:r>
              <a:rPr lang="en-US" sz="2000" dirty="0"/>
              <a:t> </a:t>
            </a:r>
            <a:r>
              <a:rPr lang="en-US" sz="2000" dirty="0" err="1"/>
              <a:t>chỗ</a:t>
            </a:r>
            <a:r>
              <a:rPr lang="en-US" sz="2000" dirty="0"/>
              <a:t> </a:t>
            </a:r>
            <a:r>
              <a:rPr lang="en-US" sz="2000" dirty="0" err="1"/>
              <a:t>hai</a:t>
            </a:r>
            <a:r>
              <a:rPr lang="en-US" sz="2000" dirty="0"/>
              <a:t> </a:t>
            </a:r>
            <a:r>
              <a:rPr lang="en-US" sz="2000" dirty="0" err="1"/>
              <a:t>phần</a:t>
            </a:r>
            <a:r>
              <a:rPr lang="en-US" sz="2000" dirty="0"/>
              <a:t> </a:t>
            </a:r>
            <a:r>
              <a:rPr lang="en-US" sz="2000" dirty="0" err="1"/>
              <a:t>tử</a:t>
            </a:r>
            <a:r>
              <a:rPr lang="en-US" sz="2000" dirty="0"/>
              <a:t> </a:t>
            </a:r>
            <a:r>
              <a:rPr lang="en-US" sz="2000" dirty="0" err="1"/>
              <a:t>cạnh</a:t>
            </a:r>
            <a:r>
              <a:rPr lang="en-US" sz="2000" dirty="0"/>
              <a:t> </a:t>
            </a:r>
            <a:r>
              <a:rPr lang="en-US" sz="2000" dirty="0" err="1"/>
              <a:t>nhau</a:t>
            </a:r>
            <a:r>
              <a:rPr lang="en-US" sz="2000" dirty="0"/>
              <a:t> </a:t>
            </a:r>
            <a:r>
              <a:rPr lang="en-US" sz="2000" dirty="0" err="1"/>
              <a:t>cho</a:t>
            </a:r>
            <a:r>
              <a:rPr lang="en-US" sz="2000" dirty="0"/>
              <a:t> </a:t>
            </a:r>
            <a:r>
              <a:rPr lang="en-US" sz="2000" dirty="0" err="1"/>
              <a:t>đến</a:t>
            </a:r>
            <a:r>
              <a:rPr lang="en-US" sz="2000" dirty="0"/>
              <a:t> </a:t>
            </a:r>
            <a:r>
              <a:rPr lang="en-US" sz="2000" dirty="0" err="1"/>
              <a:t>khi</a:t>
            </a:r>
            <a:r>
              <a:rPr lang="en-US" sz="2000" dirty="0"/>
              <a:t> </a:t>
            </a:r>
            <a:r>
              <a:rPr lang="en-US" sz="2000" dirty="0" err="1"/>
              <a:t>dãy</a:t>
            </a:r>
            <a:r>
              <a:rPr lang="en-US" sz="2000" dirty="0"/>
              <a:t> </a:t>
            </a:r>
            <a:r>
              <a:rPr lang="en-US" sz="2000" dirty="0" err="1"/>
              <a:t>được</a:t>
            </a:r>
            <a:r>
              <a:rPr lang="en-US" sz="2000" dirty="0"/>
              <a:t> </a:t>
            </a:r>
            <a:r>
              <a:rPr lang="en-US" sz="2000" dirty="0" err="1"/>
              <a:t>sắp</a:t>
            </a:r>
            <a:r>
              <a:rPr lang="en-US" sz="2000" dirty="0"/>
              <a:t> </a:t>
            </a:r>
            <a:r>
              <a:rPr lang="en-US" sz="2000" dirty="0" err="1"/>
              <a:t>xếp</a:t>
            </a:r>
            <a:r>
              <a:rPr lang="en-US" sz="2000" dirty="0"/>
              <a:t> </a:t>
            </a:r>
            <a:r>
              <a:rPr lang="en-US" sz="2000" dirty="0" err="1"/>
              <a:t>xong</a:t>
            </a:r>
            <a:r>
              <a:rPr lang="en-US" sz="2000" dirty="0"/>
              <a:t>.</a:t>
            </a:r>
          </a:p>
        </p:txBody>
      </p:sp>
    </p:spTree>
    <p:extLst>
      <p:ext uri="{BB962C8B-B14F-4D97-AF65-F5344CB8AC3E}">
        <p14:creationId xmlns:p14="http://schemas.microsoft.com/office/powerpoint/2010/main" val="372078739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45"/>
          <p:cNvSpPr/>
          <p:nvPr/>
        </p:nvSpPr>
        <p:spPr>
          <a:xfrm>
            <a:off x="365700" y="328549"/>
            <a:ext cx="8412600" cy="755951"/>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4" name="Google Shape;584;p45"/>
          <p:cNvSpPr txBox="1">
            <a:spLocks noGrp="1"/>
          </p:cNvSpPr>
          <p:nvPr>
            <p:ph type="title"/>
          </p:nvPr>
        </p:nvSpPr>
        <p:spPr>
          <a:xfrm>
            <a:off x="554804" y="382003"/>
            <a:ext cx="8223496" cy="649040"/>
          </a:xfrm>
          <a:prstGeom prst="rect">
            <a:avLst/>
          </a:prstGeom>
        </p:spPr>
        <p:txBody>
          <a:bodyPr spcFirstLastPara="1" wrap="square" lIns="91425" tIns="91425" rIns="91425" bIns="91425" anchor="ctr" anchorCtr="0">
            <a:noAutofit/>
          </a:bodyPr>
          <a:lstStyle/>
          <a:p>
            <a:pPr lvl="0" algn="just">
              <a:lnSpc>
                <a:spcPct val="120000"/>
              </a:lnSpc>
            </a:pPr>
            <a:r>
              <a:rPr lang="en-US" sz="2000">
                <a:latin typeface="Arial" panose="020B0604020202020204" pitchFamily="34" charset="0"/>
                <a:cs typeface="Arial" panose="020B0604020202020204" pitchFamily="34" charset="0"/>
              </a:rPr>
              <a:t>Thuật toán sắp xếp </a:t>
            </a:r>
            <a:r>
              <a:rPr lang="vi-VN" sz="2000">
                <a:latin typeface="Arial" panose="020B0604020202020204" pitchFamily="34" charset="0"/>
                <a:cs typeface="Arial" panose="020B0604020202020204" pitchFamily="34" charset="0"/>
              </a:rPr>
              <a:t>nổi bọt</a:t>
            </a:r>
            <a:r>
              <a:rPr lang="en-US" sz="2000">
                <a:latin typeface="Arial" panose="020B0604020202020204" pitchFamily="34" charset="0"/>
                <a:cs typeface="Arial" panose="020B0604020202020204" pitchFamily="34" charset="0"/>
              </a:rPr>
              <a:t> có thể mô tả bằng hàm </a:t>
            </a:r>
            <a:r>
              <a:rPr lang="vi-VN" sz="2000">
                <a:latin typeface="Consolas" panose="020B0609020204030204" pitchFamily="49" charset="0"/>
                <a:cs typeface="Arial" panose="020B0604020202020204" pitchFamily="34" charset="0"/>
              </a:rPr>
              <a:t>Bubble</a:t>
            </a:r>
            <a:r>
              <a:rPr lang="en-US" sz="2000">
                <a:latin typeface="Consolas" panose="020B0609020204030204" pitchFamily="49" charset="0"/>
                <a:cs typeface="Arial" panose="020B0604020202020204" pitchFamily="34" charset="0"/>
              </a:rPr>
              <a:t>Sort(A)</a:t>
            </a:r>
            <a:r>
              <a:rPr lang="en-US" sz="2000">
                <a:latin typeface="Arial" panose="020B0604020202020204" pitchFamily="34" charset="0"/>
                <a:cs typeface="Arial" panose="020B0604020202020204" pitchFamily="34" charset="0"/>
              </a:rPr>
              <a:t> như sau:</a:t>
            </a:r>
            <a:endParaRPr sz="2000" dirty="0">
              <a:latin typeface="Arial" panose="020B0604020202020204" pitchFamily="34" charset="0"/>
              <a:cs typeface="Arial" panose="020B0604020202020204" pitchFamily="34" charset="0"/>
            </a:endParaRPr>
          </a:p>
        </p:txBody>
      </p:sp>
      <p:sp>
        <p:nvSpPr>
          <p:cNvPr id="4" name="Rectangle 3"/>
          <p:cNvSpPr/>
          <p:nvPr/>
        </p:nvSpPr>
        <p:spPr>
          <a:xfrm>
            <a:off x="642134" y="1461904"/>
            <a:ext cx="6645537" cy="2862322"/>
          </a:xfrm>
          <a:prstGeom prst="rect">
            <a:avLst/>
          </a:prstGeom>
        </p:spPr>
        <p:txBody>
          <a:bodyPr wrap="square">
            <a:spAutoFit/>
          </a:bodyPr>
          <a:lstStyle/>
          <a:p>
            <a:pPr>
              <a:lnSpc>
                <a:spcPct val="150000"/>
              </a:lnSpc>
            </a:pPr>
            <a:r>
              <a:rPr lang="en-US" sz="2000" dirty="0">
                <a:latin typeface="Consolas" panose="020B0609020204030204" pitchFamily="49" charset="0"/>
                <a:ea typeface="Calibri" panose="020F0502020204030204" pitchFamily="34" charset="0"/>
                <a:cs typeface="Times New Roman" panose="02020603050405020304" pitchFamily="18" charset="0"/>
              </a:rPr>
              <a:t>1 </a:t>
            </a:r>
            <a:r>
              <a:rPr lang="vi-VN" sz="2000" dirty="0">
                <a:latin typeface="Consolas" panose="020B0609020204030204" pitchFamily="49" charset="0"/>
                <a:ea typeface="Calibri" panose="020F0502020204030204" pitchFamily="34" charset="0"/>
                <a:cs typeface="Times New Roman" panose="02020603050405020304" pitchFamily="18" charset="0"/>
              </a:rPr>
              <a:t> </a:t>
            </a:r>
            <a:r>
              <a:rPr lang="en-US" sz="2000" b="1" dirty="0" err="1">
                <a:solidFill>
                  <a:srgbClr val="002060"/>
                </a:solidFill>
                <a:latin typeface="Consolas" panose="020B0609020204030204" pitchFamily="49" charset="0"/>
                <a:ea typeface="Calibri" panose="020F0502020204030204" pitchFamily="34" charset="0"/>
                <a:cs typeface="Times New Roman" panose="02020603050405020304" pitchFamily="18" charset="0"/>
              </a:rPr>
              <a:t>def</a:t>
            </a:r>
            <a:r>
              <a:rPr lang="en-US" sz="2000" b="1" dirty="0">
                <a:latin typeface="Consolas" panose="020B0609020204030204" pitchFamily="49" charset="0"/>
                <a:ea typeface="Calibri" panose="020F0502020204030204" pitchFamily="34" charset="0"/>
                <a:cs typeface="Times New Roman" panose="02020603050405020304" pitchFamily="18" charset="0"/>
              </a:rPr>
              <a:t> </a:t>
            </a:r>
            <a:r>
              <a:rPr lang="en-US" sz="2000" dirty="0" err="1">
                <a:solidFill>
                  <a:srgbClr val="FF33CC"/>
                </a:solidFill>
                <a:latin typeface="Consolas" panose="020B0609020204030204" pitchFamily="49" charset="0"/>
                <a:ea typeface="Calibri" panose="020F0502020204030204" pitchFamily="34" charset="0"/>
                <a:cs typeface="Times New Roman" panose="02020603050405020304" pitchFamily="18" charset="0"/>
              </a:rPr>
              <a:t>BubbleSort</a:t>
            </a:r>
            <a:r>
              <a:rPr lang="en-US" sz="2000" dirty="0">
                <a:latin typeface="Consolas" panose="020B0609020204030204" pitchFamily="49" charset="0"/>
                <a:ea typeface="Calibri" panose="020F0502020204030204" pitchFamily="34" charset="0"/>
                <a:cs typeface="Times New Roman" panose="02020603050405020304" pitchFamily="18" charset="0"/>
              </a:rPr>
              <a:t>(A):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000" dirty="0">
                <a:latin typeface="Consolas" panose="020B0609020204030204" pitchFamily="49" charset="0"/>
                <a:ea typeface="Calibri" panose="020F0502020204030204" pitchFamily="34" charset="0"/>
                <a:cs typeface="Times New Roman" panose="02020603050405020304" pitchFamily="18" charset="0"/>
              </a:rPr>
              <a:t>2	n = </a:t>
            </a:r>
            <a:r>
              <a:rPr lang="en-US" sz="2000" dirty="0" err="1">
                <a:solidFill>
                  <a:srgbClr val="FF33CC"/>
                </a:solidFill>
                <a:latin typeface="Consolas" panose="020B0609020204030204" pitchFamily="49" charset="0"/>
                <a:ea typeface="Calibri" panose="020F0502020204030204" pitchFamily="34" charset="0"/>
                <a:cs typeface="Times New Roman" panose="02020603050405020304" pitchFamily="18" charset="0"/>
              </a:rPr>
              <a:t>len</a:t>
            </a:r>
            <a:r>
              <a:rPr lang="en-US" sz="2000" dirty="0">
                <a:latin typeface="Consolas" panose="020B0609020204030204" pitchFamily="49" charset="0"/>
                <a:ea typeface="Calibri" panose="020F0502020204030204" pitchFamily="34" charset="0"/>
                <a:cs typeface="Times New Roman" panose="02020603050405020304" pitchFamily="18" charset="0"/>
              </a:rPr>
              <a:t>(A)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000" dirty="0">
                <a:latin typeface="Consolas" panose="020B0609020204030204" pitchFamily="49" charset="0"/>
                <a:ea typeface="Calibri" panose="020F0502020204030204" pitchFamily="34" charset="0"/>
                <a:cs typeface="Times New Roman" panose="02020603050405020304" pitchFamily="18" charset="0"/>
              </a:rPr>
              <a:t>3	</a:t>
            </a:r>
            <a:r>
              <a:rPr lang="en-US" sz="2000" b="1" dirty="0">
                <a:solidFill>
                  <a:srgbClr val="002060"/>
                </a:solidFill>
                <a:latin typeface="Consolas" panose="020B0609020204030204" pitchFamily="49" charset="0"/>
                <a:ea typeface="Calibri" panose="020F0502020204030204" pitchFamily="34" charset="0"/>
                <a:cs typeface="Times New Roman" panose="02020603050405020304" pitchFamily="18" charset="0"/>
              </a:rPr>
              <a:t>for</a:t>
            </a:r>
            <a:r>
              <a:rPr lang="en-US" sz="2000" b="1" dirty="0">
                <a:latin typeface="Consolas" panose="020B0609020204030204" pitchFamily="49" charset="0"/>
                <a:ea typeface="Calibri" panose="020F0502020204030204" pitchFamily="34" charset="0"/>
                <a:cs typeface="Times New Roman" panose="02020603050405020304" pitchFamily="18" charset="0"/>
              </a:rPr>
              <a:t> </a:t>
            </a:r>
            <a:r>
              <a:rPr lang="en-US" sz="2000" dirty="0">
                <a:latin typeface="Consolas" panose="020B0609020204030204" pitchFamily="49" charset="0"/>
                <a:ea typeface="Calibri" panose="020F0502020204030204" pitchFamily="34" charset="0"/>
                <a:cs typeface="Times New Roman" panose="02020603050405020304" pitchFamily="18" charset="0"/>
              </a:rPr>
              <a:t>i </a:t>
            </a:r>
            <a:r>
              <a:rPr lang="en-US" sz="2000" b="1" dirty="0">
                <a:solidFill>
                  <a:srgbClr val="002060"/>
                </a:solidFill>
                <a:latin typeface="Consolas" panose="020B0609020204030204" pitchFamily="49" charset="0"/>
                <a:ea typeface="Calibri" panose="020F0502020204030204" pitchFamily="34" charset="0"/>
                <a:cs typeface="Times New Roman" panose="02020603050405020304" pitchFamily="18" charset="0"/>
              </a:rPr>
              <a:t>in</a:t>
            </a:r>
            <a:r>
              <a:rPr lang="en-US" sz="2000" b="1" dirty="0">
                <a:latin typeface="Consolas" panose="020B0609020204030204" pitchFamily="49" charset="0"/>
                <a:ea typeface="Calibri" panose="020F0502020204030204" pitchFamily="34" charset="0"/>
                <a:cs typeface="Times New Roman" panose="02020603050405020304" pitchFamily="18" charset="0"/>
              </a:rPr>
              <a:t> </a:t>
            </a:r>
            <a:r>
              <a:rPr lang="en-US" sz="2000" dirty="0">
                <a:solidFill>
                  <a:srgbClr val="FF33CC"/>
                </a:solidFill>
                <a:latin typeface="Consolas" panose="020B0609020204030204" pitchFamily="49" charset="0"/>
                <a:ea typeface="Calibri" panose="020F0502020204030204" pitchFamily="34" charset="0"/>
                <a:cs typeface="Times New Roman" panose="02020603050405020304" pitchFamily="18" charset="0"/>
              </a:rPr>
              <a:t>range</a:t>
            </a:r>
            <a:r>
              <a:rPr lang="en-US" sz="2000" dirty="0">
                <a:latin typeface="Consolas" panose="020B0609020204030204" pitchFamily="49" charset="0"/>
                <a:ea typeface="Calibri" panose="020F0502020204030204" pitchFamily="34" charset="0"/>
                <a:cs typeface="Times New Roman" panose="02020603050405020304" pitchFamily="18" charset="0"/>
              </a:rPr>
              <a:t>(n-1):</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000" dirty="0">
                <a:latin typeface="Consolas" panose="020B0609020204030204" pitchFamily="49" charset="0"/>
                <a:ea typeface="Calibri" panose="020F0502020204030204" pitchFamily="34" charset="0"/>
                <a:cs typeface="Times New Roman" panose="02020603050405020304" pitchFamily="18" charset="0"/>
              </a:rPr>
              <a:t>4		</a:t>
            </a:r>
            <a:r>
              <a:rPr lang="en-US" sz="2000" b="1" dirty="0">
                <a:solidFill>
                  <a:srgbClr val="002060"/>
                </a:solidFill>
                <a:latin typeface="Consolas" panose="020B0609020204030204" pitchFamily="49" charset="0"/>
                <a:ea typeface="Calibri" panose="020F0502020204030204" pitchFamily="34" charset="0"/>
                <a:cs typeface="Times New Roman" panose="02020603050405020304" pitchFamily="18" charset="0"/>
              </a:rPr>
              <a:t>for</a:t>
            </a:r>
            <a:r>
              <a:rPr lang="en-US" sz="2000" b="1" dirty="0">
                <a:latin typeface="Consolas" panose="020B0609020204030204" pitchFamily="49" charset="0"/>
                <a:ea typeface="Calibri" panose="020F0502020204030204" pitchFamily="34" charset="0"/>
                <a:cs typeface="Times New Roman" panose="02020603050405020304" pitchFamily="18" charset="0"/>
              </a:rPr>
              <a:t> </a:t>
            </a:r>
            <a:r>
              <a:rPr lang="en-US" sz="2000" dirty="0">
                <a:latin typeface="Consolas" panose="020B0609020204030204" pitchFamily="49" charset="0"/>
                <a:ea typeface="Calibri" panose="020F0502020204030204" pitchFamily="34" charset="0"/>
                <a:cs typeface="Times New Roman" panose="02020603050405020304" pitchFamily="18" charset="0"/>
              </a:rPr>
              <a:t>j </a:t>
            </a:r>
            <a:r>
              <a:rPr lang="en-US" sz="2000" b="1" dirty="0">
                <a:solidFill>
                  <a:srgbClr val="002060"/>
                </a:solidFill>
                <a:latin typeface="Consolas" panose="020B0609020204030204" pitchFamily="49" charset="0"/>
                <a:ea typeface="Calibri" panose="020F0502020204030204" pitchFamily="34" charset="0"/>
                <a:cs typeface="Times New Roman" panose="02020603050405020304" pitchFamily="18" charset="0"/>
              </a:rPr>
              <a:t>in</a:t>
            </a:r>
            <a:r>
              <a:rPr lang="en-US" sz="2000" b="1" dirty="0">
                <a:latin typeface="Consolas" panose="020B0609020204030204" pitchFamily="49" charset="0"/>
                <a:ea typeface="Calibri" panose="020F0502020204030204" pitchFamily="34" charset="0"/>
                <a:cs typeface="Times New Roman" panose="02020603050405020304" pitchFamily="18" charset="0"/>
              </a:rPr>
              <a:t> </a:t>
            </a:r>
            <a:r>
              <a:rPr lang="en-US" sz="2000" dirty="0">
                <a:solidFill>
                  <a:srgbClr val="FF33CC"/>
                </a:solidFill>
                <a:latin typeface="Consolas" panose="020B0609020204030204" pitchFamily="49" charset="0"/>
                <a:ea typeface="Calibri" panose="020F0502020204030204" pitchFamily="34" charset="0"/>
                <a:cs typeface="Times New Roman" panose="02020603050405020304" pitchFamily="18" charset="0"/>
              </a:rPr>
              <a:t>range</a:t>
            </a:r>
            <a:r>
              <a:rPr lang="en-US" sz="2000" dirty="0">
                <a:latin typeface="Consolas" panose="020B0609020204030204" pitchFamily="49" charset="0"/>
                <a:ea typeface="Calibri" panose="020F0502020204030204" pitchFamily="34" charset="0"/>
                <a:cs typeface="Times New Roman" panose="02020603050405020304" pitchFamily="18" charset="0"/>
              </a:rPr>
              <a:t>(n-1-i):</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000" dirty="0">
                <a:latin typeface="Consolas" panose="020B0609020204030204" pitchFamily="49" charset="0"/>
                <a:ea typeface="Calibri" panose="020F0502020204030204" pitchFamily="34" charset="0"/>
                <a:cs typeface="Times New Roman" panose="02020603050405020304" pitchFamily="18" charset="0"/>
              </a:rPr>
              <a:t>5			</a:t>
            </a:r>
            <a:r>
              <a:rPr lang="en-US" sz="2000" b="1" dirty="0">
                <a:solidFill>
                  <a:srgbClr val="002060"/>
                </a:solidFill>
                <a:latin typeface="Consolas" panose="020B0609020204030204" pitchFamily="49" charset="0"/>
                <a:ea typeface="Calibri" panose="020F0502020204030204" pitchFamily="34" charset="0"/>
                <a:cs typeface="Times New Roman" panose="02020603050405020304" pitchFamily="18" charset="0"/>
              </a:rPr>
              <a:t>if</a:t>
            </a:r>
            <a:r>
              <a:rPr lang="en-US" sz="2000" b="1" dirty="0">
                <a:latin typeface="Consolas" panose="020B0609020204030204" pitchFamily="49" charset="0"/>
                <a:ea typeface="Calibri" panose="020F0502020204030204" pitchFamily="34" charset="0"/>
                <a:cs typeface="Times New Roman" panose="02020603050405020304" pitchFamily="18" charset="0"/>
              </a:rPr>
              <a:t> </a:t>
            </a:r>
            <a:r>
              <a:rPr lang="en-US" sz="2000" dirty="0">
                <a:latin typeface="Consolas" panose="020B0609020204030204" pitchFamily="49" charset="0"/>
                <a:ea typeface="Calibri" panose="020F0502020204030204" pitchFamily="34" charset="0"/>
                <a:cs typeface="Times New Roman" panose="02020603050405020304" pitchFamily="18" charset="0"/>
              </a:rPr>
              <a:t>A[j] &gt; A[j+1]:</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000" dirty="0">
                <a:latin typeface="Consolas" panose="020B0609020204030204" pitchFamily="49" charset="0"/>
                <a:ea typeface="Calibri" panose="020F0502020204030204" pitchFamily="34" charset="0"/>
                <a:cs typeface="Times New Roman" panose="02020603050405020304" pitchFamily="18" charset="0"/>
              </a:rPr>
              <a:t>6	A[j],A[j+1]</a:t>
            </a:r>
            <a:r>
              <a:rPr lang="vi-VN" sz="2000" dirty="0">
                <a:latin typeface="Consolas" panose="020B0609020204030204" pitchFamily="49" charset="0"/>
                <a:ea typeface="Calibri" panose="020F0502020204030204" pitchFamily="34" charset="0"/>
                <a:cs typeface="Times New Roman" panose="02020603050405020304" pitchFamily="18" charset="0"/>
              </a:rPr>
              <a:t> </a:t>
            </a:r>
            <a:r>
              <a:rPr lang="en-US" sz="2000" dirty="0">
                <a:latin typeface="Consolas" panose="020B0609020204030204" pitchFamily="49" charset="0"/>
                <a:ea typeface="Calibri" panose="020F0502020204030204" pitchFamily="34" charset="0"/>
                <a:cs typeface="Times New Roman" panose="02020603050405020304" pitchFamily="18" charset="0"/>
              </a:rPr>
              <a:t>=</a:t>
            </a:r>
            <a:r>
              <a:rPr lang="vi-VN" sz="2000" dirty="0">
                <a:latin typeface="Consolas" panose="020B0609020204030204" pitchFamily="49" charset="0"/>
                <a:ea typeface="Calibri" panose="020F0502020204030204" pitchFamily="34" charset="0"/>
                <a:cs typeface="Times New Roman" panose="02020603050405020304" pitchFamily="18" charset="0"/>
              </a:rPr>
              <a:t> </a:t>
            </a:r>
            <a:r>
              <a:rPr lang="en-US" sz="2000" dirty="0">
                <a:latin typeface="Consolas" panose="020B0609020204030204" pitchFamily="49" charset="0"/>
                <a:ea typeface="Calibri" panose="020F0502020204030204" pitchFamily="34" charset="0"/>
                <a:cs typeface="Times New Roman" panose="02020603050405020304" pitchFamily="18" charset="0"/>
              </a:rPr>
              <a:t>A[j+1],A[j]</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303213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4"/>
                                        </p:tgtEl>
                                        <p:attrNameLst>
                                          <p:attrName>style.visibility</p:attrName>
                                        </p:attrNameLst>
                                      </p:cBhvr>
                                      <p:to>
                                        <p:strVal val="visible"/>
                                      </p:to>
                                    </p:set>
                                    <p:animEffect transition="in" filter="wipe(left)">
                                      <p:cBhvr>
                                        <p:cTn id="7" dur="500"/>
                                        <p:tgtEl>
                                          <p:spTgt spid="58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0162" y="25746"/>
            <a:ext cx="5048655" cy="369332"/>
          </a:xfrm>
          <a:prstGeom prst="rect">
            <a:avLst/>
          </a:prstGeom>
          <a:noFill/>
        </p:spPr>
        <p:txBody>
          <a:bodyPr wrap="square" rtlCol="0">
            <a:spAutoFit/>
          </a:bodyPr>
          <a:lstStyle/>
          <a:p>
            <a:pPr algn="ctr"/>
            <a:r>
              <a:rPr lang="en-US" sz="1800" dirty="0"/>
              <a:t>MÔ PHỎNG THUẬT TOÁN </a:t>
            </a:r>
            <a:r>
              <a:rPr lang="en-US" sz="1800" dirty="0" err="1"/>
              <a:t>Bubblersort</a:t>
            </a:r>
            <a:endParaRPr lang="vi-VN" sz="1800" dirty="0"/>
          </a:p>
        </p:txBody>
      </p:sp>
      <p:graphicFrame>
        <p:nvGraphicFramePr>
          <p:cNvPr id="9" name="Table 8"/>
          <p:cNvGraphicFramePr>
            <a:graphicFrameLocks noGrp="1"/>
          </p:cNvGraphicFramePr>
          <p:nvPr>
            <p:extLst>
              <p:ext uri="{D42A27DB-BD31-4B8C-83A1-F6EECF244321}">
                <p14:modId xmlns:p14="http://schemas.microsoft.com/office/powerpoint/2010/main" val="3644187253"/>
              </p:ext>
            </p:extLst>
          </p:nvPr>
        </p:nvGraphicFramePr>
        <p:xfrm>
          <a:off x="1538617" y="397500"/>
          <a:ext cx="5898227" cy="4860863"/>
        </p:xfrm>
        <a:graphic>
          <a:graphicData uri="http://schemas.openxmlformats.org/drawingml/2006/table">
            <a:tbl>
              <a:tblPr firstRow="1" bandRow="1">
                <a:tableStyleId>{5DA37D80-6434-44D0-A028-1B22A696006F}</a:tableStyleId>
              </a:tblPr>
              <a:tblGrid>
                <a:gridCol w="530792">
                  <a:extLst>
                    <a:ext uri="{9D8B030D-6E8A-4147-A177-3AD203B41FA5}">
                      <a16:colId xmlns:a16="http://schemas.microsoft.com/office/drawing/2014/main" xmlns="" val="20000"/>
                    </a:ext>
                  </a:extLst>
                </a:gridCol>
                <a:gridCol w="650810">
                  <a:extLst>
                    <a:ext uri="{9D8B030D-6E8A-4147-A177-3AD203B41FA5}">
                      <a16:colId xmlns:a16="http://schemas.microsoft.com/office/drawing/2014/main" xmlns="" val="20001"/>
                    </a:ext>
                  </a:extLst>
                </a:gridCol>
                <a:gridCol w="617713">
                  <a:extLst>
                    <a:ext uri="{9D8B030D-6E8A-4147-A177-3AD203B41FA5}">
                      <a16:colId xmlns:a16="http://schemas.microsoft.com/office/drawing/2014/main" xmlns="" val="20002"/>
                    </a:ext>
                  </a:extLst>
                </a:gridCol>
                <a:gridCol w="1063083">
                  <a:extLst>
                    <a:ext uri="{9D8B030D-6E8A-4147-A177-3AD203B41FA5}">
                      <a16:colId xmlns:a16="http://schemas.microsoft.com/office/drawing/2014/main" xmlns="" val="20003"/>
                    </a:ext>
                  </a:extLst>
                </a:gridCol>
                <a:gridCol w="1865970">
                  <a:extLst>
                    <a:ext uri="{9D8B030D-6E8A-4147-A177-3AD203B41FA5}">
                      <a16:colId xmlns:a16="http://schemas.microsoft.com/office/drawing/2014/main" xmlns="" val="20004"/>
                    </a:ext>
                  </a:extLst>
                </a:gridCol>
                <a:gridCol w="1169859">
                  <a:extLst>
                    <a:ext uri="{9D8B030D-6E8A-4147-A177-3AD203B41FA5}">
                      <a16:colId xmlns:a16="http://schemas.microsoft.com/office/drawing/2014/main" xmlns="" val="20005"/>
                    </a:ext>
                  </a:extLst>
                </a:gridCol>
              </a:tblGrid>
              <a:tr h="415298">
                <a:tc>
                  <a:txBody>
                    <a:bodyPr/>
                    <a:lstStyle/>
                    <a:p>
                      <a:pPr algn="ctr"/>
                      <a:r>
                        <a:rPr lang="en-US" sz="1800" dirty="0"/>
                        <a:t>i</a:t>
                      </a:r>
                      <a:endParaRPr lang="vi-VN" sz="1800" dirty="0"/>
                    </a:p>
                  </a:txBody>
                  <a:tcPr/>
                </a:tc>
                <a:tc>
                  <a:txBody>
                    <a:bodyPr/>
                    <a:lstStyle/>
                    <a:p>
                      <a:pPr algn="ctr"/>
                      <a:r>
                        <a:rPr lang="en-US" sz="1800" dirty="0"/>
                        <a:t>j</a:t>
                      </a:r>
                      <a:endParaRPr lang="vi-VN" sz="1800" dirty="0"/>
                    </a:p>
                  </a:txBody>
                  <a:tcPr/>
                </a:tc>
                <a:tc>
                  <a:txBody>
                    <a:bodyPr/>
                    <a:lstStyle/>
                    <a:p>
                      <a:pPr algn="ctr"/>
                      <a:r>
                        <a:rPr lang="en-US" sz="1800" dirty="0"/>
                        <a:t>A[j]</a:t>
                      </a:r>
                      <a:endParaRPr lang="vi-VN" sz="1800" dirty="0"/>
                    </a:p>
                  </a:txBody>
                  <a:tcPr/>
                </a:tc>
                <a:tc>
                  <a:txBody>
                    <a:bodyPr/>
                    <a:lstStyle/>
                    <a:p>
                      <a:pPr algn="ctr"/>
                      <a:r>
                        <a:rPr lang="en-US" sz="1800" dirty="0"/>
                        <a:t>A[</a:t>
                      </a:r>
                      <a:r>
                        <a:rPr lang="en-US" sz="1800" baseline="0" dirty="0"/>
                        <a:t> j + 1]</a:t>
                      </a:r>
                      <a:endParaRPr lang="vi-VN" sz="1800" dirty="0"/>
                    </a:p>
                  </a:txBody>
                  <a:tcPr/>
                </a:tc>
                <a:tc>
                  <a:txBody>
                    <a:bodyPr/>
                    <a:lstStyle/>
                    <a:p>
                      <a:pPr algn="ctr"/>
                      <a:r>
                        <a:rPr lang="en-US" sz="1800" dirty="0"/>
                        <a:t>A</a:t>
                      </a:r>
                      <a:r>
                        <a:rPr lang="en-US" sz="1800" baseline="0" dirty="0"/>
                        <a:t> = [ 8, 5, 3, 4 ]</a:t>
                      </a:r>
                      <a:endParaRPr lang="vi-VN" sz="1800" dirty="0"/>
                    </a:p>
                  </a:txBody>
                  <a:tcPr/>
                </a:tc>
                <a:tc>
                  <a:txBody>
                    <a:bodyPr/>
                    <a:lstStyle/>
                    <a:p>
                      <a:endParaRPr lang="vi-VN" sz="1800" dirty="0"/>
                    </a:p>
                  </a:txBody>
                  <a:tcPr/>
                </a:tc>
                <a:extLst>
                  <a:ext uri="{0D108BD9-81ED-4DB2-BD59-A6C34878D82A}">
                    <a16:rowId xmlns:a16="http://schemas.microsoft.com/office/drawing/2014/main" xmlns="" val="10000"/>
                  </a:ext>
                </a:extLst>
              </a:tr>
              <a:tr h="304800">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extLst>
                  <a:ext uri="{0D108BD9-81ED-4DB2-BD59-A6C34878D82A}">
                    <a16:rowId xmlns:a16="http://schemas.microsoft.com/office/drawing/2014/main" xmlns="" val="10001"/>
                  </a:ext>
                </a:extLst>
              </a:tr>
              <a:tr h="365760">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extLst>
                  <a:ext uri="{0D108BD9-81ED-4DB2-BD59-A6C34878D82A}">
                    <a16:rowId xmlns:a16="http://schemas.microsoft.com/office/drawing/2014/main" xmlns="" val="10002"/>
                  </a:ext>
                </a:extLst>
              </a:tr>
              <a:tr h="370840">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extLst>
                  <a:ext uri="{0D108BD9-81ED-4DB2-BD59-A6C34878D82A}">
                    <a16:rowId xmlns:a16="http://schemas.microsoft.com/office/drawing/2014/main" xmlns="" val="10003"/>
                  </a:ext>
                </a:extLst>
              </a:tr>
              <a:tr h="365760">
                <a:tc>
                  <a:txBody>
                    <a:bodyPr/>
                    <a:lstStyle/>
                    <a:p>
                      <a:endParaRPr lang="vi-VN" sz="180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extLst>
                  <a:ext uri="{0D108BD9-81ED-4DB2-BD59-A6C34878D82A}">
                    <a16:rowId xmlns:a16="http://schemas.microsoft.com/office/drawing/2014/main" xmlns="" val="10004"/>
                  </a:ext>
                </a:extLst>
              </a:tr>
              <a:tr h="370840">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extLst>
                  <a:ext uri="{0D108BD9-81ED-4DB2-BD59-A6C34878D82A}">
                    <a16:rowId xmlns:a16="http://schemas.microsoft.com/office/drawing/2014/main" xmlns="" val="10005"/>
                  </a:ext>
                </a:extLst>
              </a:tr>
              <a:tr h="370840">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extLst>
                  <a:ext uri="{0D108BD9-81ED-4DB2-BD59-A6C34878D82A}">
                    <a16:rowId xmlns:a16="http://schemas.microsoft.com/office/drawing/2014/main" xmlns="" val="10006"/>
                  </a:ext>
                </a:extLst>
              </a:tr>
              <a:tr h="370840">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extLst>
                  <a:ext uri="{0D108BD9-81ED-4DB2-BD59-A6C34878D82A}">
                    <a16:rowId xmlns:a16="http://schemas.microsoft.com/office/drawing/2014/main" xmlns="" val="10007"/>
                  </a:ext>
                </a:extLst>
              </a:tr>
              <a:tr h="370840">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r>
                        <a:rPr lang="en-US" sz="1800" dirty="0"/>
                        <a:t> </a:t>
                      </a:r>
                      <a:endParaRPr lang="vi-VN" sz="1800" dirty="0"/>
                    </a:p>
                  </a:txBody>
                  <a:tcPr/>
                </a:tc>
                <a:tc>
                  <a:txBody>
                    <a:bodyPr/>
                    <a:lstStyle/>
                    <a:p>
                      <a:endParaRPr lang="vi-VN" sz="1800" dirty="0"/>
                    </a:p>
                  </a:txBody>
                  <a:tcPr/>
                </a:tc>
                <a:extLst>
                  <a:ext uri="{0D108BD9-81ED-4DB2-BD59-A6C34878D82A}">
                    <a16:rowId xmlns:a16="http://schemas.microsoft.com/office/drawing/2014/main" xmlns="" val="10008"/>
                  </a:ext>
                </a:extLst>
              </a:tr>
              <a:tr h="370840">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extLst>
                  <a:ext uri="{0D108BD9-81ED-4DB2-BD59-A6C34878D82A}">
                    <a16:rowId xmlns:a16="http://schemas.microsoft.com/office/drawing/2014/main" xmlns="" val="10009"/>
                  </a:ext>
                </a:extLst>
              </a:tr>
              <a:tr h="391725">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extLst>
                  <a:ext uri="{0D108BD9-81ED-4DB2-BD59-A6C34878D82A}">
                    <a16:rowId xmlns:a16="http://schemas.microsoft.com/office/drawing/2014/main" xmlns="" val="10010"/>
                  </a:ext>
                </a:extLst>
              </a:tr>
              <a:tr h="316089">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tc>
                  <a:txBody>
                    <a:bodyPr/>
                    <a:lstStyle/>
                    <a:p>
                      <a:endParaRPr lang="vi-VN" sz="1800" dirty="0"/>
                    </a:p>
                  </a:txBody>
                  <a:tcPr/>
                </a:tc>
                <a:extLst>
                  <a:ext uri="{0D108BD9-81ED-4DB2-BD59-A6C34878D82A}">
                    <a16:rowId xmlns:a16="http://schemas.microsoft.com/office/drawing/2014/main" xmlns="" val="2550107867"/>
                  </a:ext>
                </a:extLst>
              </a:tr>
              <a:tr h="316089">
                <a:tc gridSpan="4">
                  <a:txBody>
                    <a:bodyPr/>
                    <a:lstStyle/>
                    <a:p>
                      <a:endParaRPr lang="vi-VN" sz="1800" dirty="0"/>
                    </a:p>
                  </a:txBody>
                  <a:tcPr/>
                </a:tc>
                <a:tc hMerge="1">
                  <a:txBody>
                    <a:bodyPr/>
                    <a:lstStyle/>
                    <a:p>
                      <a:endParaRPr lang="vi-VN" sz="1800" dirty="0"/>
                    </a:p>
                  </a:txBody>
                  <a:tcPr/>
                </a:tc>
                <a:tc hMerge="1">
                  <a:txBody>
                    <a:bodyPr/>
                    <a:lstStyle/>
                    <a:p>
                      <a:endParaRPr lang="vi-VN" sz="1800" dirty="0"/>
                    </a:p>
                  </a:txBody>
                  <a:tcPr/>
                </a:tc>
                <a:tc hMerge="1">
                  <a:txBody>
                    <a:bodyPr/>
                    <a:lstStyle/>
                    <a:p>
                      <a:endParaRPr lang="vi-VN" sz="1800" dirty="0"/>
                    </a:p>
                  </a:txBody>
                  <a:tcPr/>
                </a:tc>
                <a:tc>
                  <a:txBody>
                    <a:bodyPr/>
                    <a:lstStyle/>
                    <a:p>
                      <a:endParaRPr lang="vi-VN" sz="1800" dirty="0"/>
                    </a:p>
                  </a:txBody>
                  <a:tcPr/>
                </a:tc>
                <a:tc>
                  <a:txBody>
                    <a:bodyPr/>
                    <a:lstStyle/>
                    <a:p>
                      <a:endParaRPr lang="vi-VN" sz="1800" dirty="0"/>
                    </a:p>
                  </a:txBody>
                  <a:tcPr/>
                </a:tc>
                <a:extLst>
                  <a:ext uri="{0D108BD9-81ED-4DB2-BD59-A6C34878D82A}">
                    <a16:rowId xmlns:a16="http://schemas.microsoft.com/office/drawing/2014/main" xmlns="" val="2324367328"/>
                  </a:ext>
                </a:extLst>
              </a:tr>
            </a:tbl>
          </a:graphicData>
        </a:graphic>
      </p:graphicFrame>
      <p:sp>
        <p:nvSpPr>
          <p:cNvPr id="3" name="TextBox 2">
            <a:extLst>
              <a:ext uri="{FF2B5EF4-FFF2-40B4-BE49-F238E27FC236}">
                <a16:creationId xmlns:a16="http://schemas.microsoft.com/office/drawing/2014/main" xmlns="" id="{DC680F2A-F556-9418-3B81-779D88FFD377}"/>
              </a:ext>
            </a:extLst>
          </p:cNvPr>
          <p:cNvSpPr txBox="1"/>
          <p:nvPr/>
        </p:nvSpPr>
        <p:spPr>
          <a:xfrm>
            <a:off x="176117" y="159380"/>
            <a:ext cx="3044113" cy="253916"/>
          </a:xfrm>
          <a:prstGeom prst="rect">
            <a:avLst/>
          </a:prstGeom>
          <a:noFill/>
        </p:spPr>
        <p:txBody>
          <a:bodyPr wrap="square" rtlCol="0">
            <a:spAutoFit/>
          </a:bodyPr>
          <a:lstStyle/>
          <a:p>
            <a:r>
              <a:rPr lang="en-US" sz="1050" dirty="0"/>
              <a:t>Cho </a:t>
            </a:r>
            <a:r>
              <a:rPr lang="en-US" sz="1050" dirty="0" err="1"/>
              <a:t>dãy</a:t>
            </a:r>
            <a:r>
              <a:rPr lang="en-US" sz="1050" dirty="0"/>
              <a:t> </a:t>
            </a:r>
            <a:r>
              <a:rPr lang="en-US" sz="1050" dirty="0" err="1"/>
              <a:t>số</a:t>
            </a:r>
            <a:r>
              <a:rPr lang="en-US" sz="1050" dirty="0"/>
              <a:t> A= [ 8, 5, 3, 4 ]</a:t>
            </a:r>
          </a:p>
        </p:txBody>
      </p:sp>
      <p:sp>
        <p:nvSpPr>
          <p:cNvPr id="8" name="TextBox 7">
            <a:extLst>
              <a:ext uri="{FF2B5EF4-FFF2-40B4-BE49-F238E27FC236}">
                <a16:creationId xmlns:a16="http://schemas.microsoft.com/office/drawing/2014/main" xmlns="" id="{62E15481-FDC4-F781-CFC9-78AF22F0AC9C}"/>
              </a:ext>
            </a:extLst>
          </p:cNvPr>
          <p:cNvSpPr txBox="1"/>
          <p:nvPr/>
        </p:nvSpPr>
        <p:spPr>
          <a:xfrm>
            <a:off x="1698174" y="1115368"/>
            <a:ext cx="489857" cy="253916"/>
          </a:xfrm>
          <a:prstGeom prst="rect">
            <a:avLst/>
          </a:prstGeom>
          <a:noFill/>
        </p:spPr>
        <p:txBody>
          <a:bodyPr wrap="square" rtlCol="0">
            <a:spAutoFit/>
          </a:bodyPr>
          <a:lstStyle/>
          <a:p>
            <a:r>
              <a:rPr lang="en-US" sz="1050" dirty="0"/>
              <a:t>0</a:t>
            </a:r>
          </a:p>
        </p:txBody>
      </p:sp>
      <p:sp>
        <p:nvSpPr>
          <p:cNvPr id="10" name="TextBox 9">
            <a:extLst>
              <a:ext uri="{FF2B5EF4-FFF2-40B4-BE49-F238E27FC236}">
                <a16:creationId xmlns:a16="http://schemas.microsoft.com/office/drawing/2014/main" xmlns="" id="{A267BAA4-A926-8E19-5369-A4CBA779B68F}"/>
              </a:ext>
            </a:extLst>
          </p:cNvPr>
          <p:cNvSpPr txBox="1"/>
          <p:nvPr/>
        </p:nvSpPr>
        <p:spPr>
          <a:xfrm>
            <a:off x="2251015" y="1100913"/>
            <a:ext cx="489857" cy="253916"/>
          </a:xfrm>
          <a:prstGeom prst="rect">
            <a:avLst/>
          </a:prstGeom>
          <a:noFill/>
        </p:spPr>
        <p:txBody>
          <a:bodyPr wrap="square" rtlCol="0">
            <a:spAutoFit/>
          </a:bodyPr>
          <a:lstStyle/>
          <a:p>
            <a:r>
              <a:rPr lang="en-US" sz="1050" dirty="0"/>
              <a:t>0</a:t>
            </a:r>
          </a:p>
        </p:txBody>
      </p:sp>
      <p:sp>
        <p:nvSpPr>
          <p:cNvPr id="11" name="TextBox 10">
            <a:extLst>
              <a:ext uri="{FF2B5EF4-FFF2-40B4-BE49-F238E27FC236}">
                <a16:creationId xmlns:a16="http://schemas.microsoft.com/office/drawing/2014/main" xmlns="" id="{953BE9A0-62FA-483B-49C8-CC1ED01623D6}"/>
              </a:ext>
            </a:extLst>
          </p:cNvPr>
          <p:cNvSpPr txBox="1"/>
          <p:nvPr/>
        </p:nvSpPr>
        <p:spPr>
          <a:xfrm>
            <a:off x="2827367" y="1098203"/>
            <a:ext cx="489857" cy="253916"/>
          </a:xfrm>
          <a:prstGeom prst="rect">
            <a:avLst/>
          </a:prstGeom>
          <a:noFill/>
        </p:spPr>
        <p:txBody>
          <a:bodyPr wrap="square" rtlCol="0">
            <a:spAutoFit/>
          </a:bodyPr>
          <a:lstStyle/>
          <a:p>
            <a:r>
              <a:rPr lang="en-US" sz="1050" dirty="0"/>
              <a:t>8</a:t>
            </a:r>
          </a:p>
        </p:txBody>
      </p:sp>
      <p:sp>
        <p:nvSpPr>
          <p:cNvPr id="12" name="TextBox 11">
            <a:extLst>
              <a:ext uri="{FF2B5EF4-FFF2-40B4-BE49-F238E27FC236}">
                <a16:creationId xmlns:a16="http://schemas.microsoft.com/office/drawing/2014/main" xmlns="" id="{CC41A1A8-944E-9C0F-F865-C87E585C7077}"/>
              </a:ext>
            </a:extLst>
          </p:cNvPr>
          <p:cNvSpPr txBox="1"/>
          <p:nvPr/>
        </p:nvSpPr>
        <p:spPr>
          <a:xfrm>
            <a:off x="3513055" y="1123491"/>
            <a:ext cx="489857" cy="253916"/>
          </a:xfrm>
          <a:prstGeom prst="rect">
            <a:avLst/>
          </a:prstGeom>
          <a:noFill/>
        </p:spPr>
        <p:txBody>
          <a:bodyPr wrap="square" rtlCol="0">
            <a:spAutoFit/>
          </a:bodyPr>
          <a:lstStyle/>
          <a:p>
            <a:r>
              <a:rPr lang="en-US" sz="1050" dirty="0"/>
              <a:t>5</a:t>
            </a:r>
          </a:p>
        </p:txBody>
      </p:sp>
      <p:sp>
        <p:nvSpPr>
          <p:cNvPr id="13" name="TextBox 12">
            <a:extLst>
              <a:ext uri="{FF2B5EF4-FFF2-40B4-BE49-F238E27FC236}">
                <a16:creationId xmlns:a16="http://schemas.microsoft.com/office/drawing/2014/main" xmlns="" id="{660F0479-6E8F-0B68-1AB5-918DAF814AEF}"/>
              </a:ext>
            </a:extLst>
          </p:cNvPr>
          <p:cNvSpPr txBox="1"/>
          <p:nvPr/>
        </p:nvSpPr>
        <p:spPr>
          <a:xfrm>
            <a:off x="2862143" y="1538849"/>
            <a:ext cx="489857" cy="253916"/>
          </a:xfrm>
          <a:prstGeom prst="rect">
            <a:avLst/>
          </a:prstGeom>
          <a:noFill/>
        </p:spPr>
        <p:txBody>
          <a:bodyPr wrap="square" rtlCol="0">
            <a:spAutoFit/>
          </a:bodyPr>
          <a:lstStyle/>
          <a:p>
            <a:r>
              <a:rPr lang="en-US" sz="1050" dirty="0"/>
              <a:t>5</a:t>
            </a:r>
          </a:p>
        </p:txBody>
      </p:sp>
      <p:sp>
        <p:nvSpPr>
          <p:cNvPr id="14" name="TextBox 13">
            <a:extLst>
              <a:ext uri="{FF2B5EF4-FFF2-40B4-BE49-F238E27FC236}">
                <a16:creationId xmlns:a16="http://schemas.microsoft.com/office/drawing/2014/main" xmlns="" id="{CC83672C-C536-0489-7150-723FAB8AB2A3}"/>
              </a:ext>
            </a:extLst>
          </p:cNvPr>
          <p:cNvSpPr txBox="1"/>
          <p:nvPr/>
        </p:nvSpPr>
        <p:spPr>
          <a:xfrm>
            <a:off x="3489421" y="1512892"/>
            <a:ext cx="489857" cy="253916"/>
          </a:xfrm>
          <a:prstGeom prst="rect">
            <a:avLst/>
          </a:prstGeom>
          <a:noFill/>
        </p:spPr>
        <p:txBody>
          <a:bodyPr wrap="square" rtlCol="0">
            <a:spAutoFit/>
          </a:bodyPr>
          <a:lstStyle/>
          <a:p>
            <a:r>
              <a:rPr lang="en-US" sz="1050" dirty="0"/>
              <a:t>8</a:t>
            </a:r>
          </a:p>
        </p:txBody>
      </p:sp>
      <p:sp>
        <p:nvSpPr>
          <p:cNvPr id="15" name="TextBox 14">
            <a:extLst>
              <a:ext uri="{FF2B5EF4-FFF2-40B4-BE49-F238E27FC236}">
                <a16:creationId xmlns:a16="http://schemas.microsoft.com/office/drawing/2014/main" xmlns="" id="{3AB22E36-27D8-6C8A-6855-3D49565BB09F}"/>
              </a:ext>
            </a:extLst>
          </p:cNvPr>
          <p:cNvSpPr txBox="1"/>
          <p:nvPr/>
        </p:nvSpPr>
        <p:spPr>
          <a:xfrm>
            <a:off x="4523433" y="1552431"/>
            <a:ext cx="1184627" cy="253916"/>
          </a:xfrm>
          <a:prstGeom prst="rect">
            <a:avLst/>
          </a:prstGeom>
          <a:noFill/>
        </p:spPr>
        <p:txBody>
          <a:bodyPr wrap="square" rtlCol="0">
            <a:spAutoFit/>
          </a:bodyPr>
          <a:lstStyle/>
          <a:p>
            <a:r>
              <a:rPr lang="en-US" sz="1050" dirty="0"/>
              <a:t>5   8   3   4</a:t>
            </a:r>
          </a:p>
        </p:txBody>
      </p:sp>
      <p:sp>
        <p:nvSpPr>
          <p:cNvPr id="20" name="TextBox 19">
            <a:extLst>
              <a:ext uri="{FF2B5EF4-FFF2-40B4-BE49-F238E27FC236}">
                <a16:creationId xmlns:a16="http://schemas.microsoft.com/office/drawing/2014/main" xmlns="" id="{DB48B74C-E72C-5445-77D9-8CDF224B2ED6}"/>
              </a:ext>
            </a:extLst>
          </p:cNvPr>
          <p:cNvSpPr txBox="1"/>
          <p:nvPr/>
        </p:nvSpPr>
        <p:spPr>
          <a:xfrm>
            <a:off x="2245222" y="1605725"/>
            <a:ext cx="489857" cy="253916"/>
          </a:xfrm>
          <a:prstGeom prst="rect">
            <a:avLst/>
          </a:prstGeom>
          <a:noFill/>
        </p:spPr>
        <p:txBody>
          <a:bodyPr wrap="square" rtlCol="0">
            <a:spAutoFit/>
          </a:bodyPr>
          <a:lstStyle/>
          <a:p>
            <a:r>
              <a:rPr lang="en-US" sz="1050" dirty="0"/>
              <a:t>1</a:t>
            </a:r>
          </a:p>
        </p:txBody>
      </p:sp>
      <p:sp>
        <p:nvSpPr>
          <p:cNvPr id="21" name="TextBox 20">
            <a:extLst>
              <a:ext uri="{FF2B5EF4-FFF2-40B4-BE49-F238E27FC236}">
                <a16:creationId xmlns:a16="http://schemas.microsoft.com/office/drawing/2014/main" xmlns="" id="{B2B225B8-8276-B653-EAC8-9BD4A9AB844D}"/>
              </a:ext>
            </a:extLst>
          </p:cNvPr>
          <p:cNvSpPr txBox="1"/>
          <p:nvPr/>
        </p:nvSpPr>
        <p:spPr>
          <a:xfrm>
            <a:off x="2890649" y="1885067"/>
            <a:ext cx="489857" cy="253916"/>
          </a:xfrm>
          <a:prstGeom prst="rect">
            <a:avLst/>
          </a:prstGeom>
          <a:noFill/>
        </p:spPr>
        <p:txBody>
          <a:bodyPr wrap="square" rtlCol="0">
            <a:spAutoFit/>
          </a:bodyPr>
          <a:lstStyle/>
          <a:p>
            <a:r>
              <a:rPr lang="en-US" sz="1050" dirty="0"/>
              <a:t>8</a:t>
            </a:r>
          </a:p>
        </p:txBody>
      </p:sp>
      <p:sp>
        <p:nvSpPr>
          <p:cNvPr id="22" name="TextBox 21">
            <a:extLst>
              <a:ext uri="{FF2B5EF4-FFF2-40B4-BE49-F238E27FC236}">
                <a16:creationId xmlns:a16="http://schemas.microsoft.com/office/drawing/2014/main" xmlns="" id="{92552CF5-DF5D-4FA9-B04A-AD7810472978}"/>
              </a:ext>
            </a:extLst>
          </p:cNvPr>
          <p:cNvSpPr txBox="1"/>
          <p:nvPr/>
        </p:nvSpPr>
        <p:spPr>
          <a:xfrm>
            <a:off x="3513055" y="1882838"/>
            <a:ext cx="489857" cy="253916"/>
          </a:xfrm>
          <a:prstGeom prst="rect">
            <a:avLst/>
          </a:prstGeom>
          <a:noFill/>
        </p:spPr>
        <p:txBody>
          <a:bodyPr wrap="square" rtlCol="0">
            <a:spAutoFit/>
          </a:bodyPr>
          <a:lstStyle/>
          <a:p>
            <a:r>
              <a:rPr lang="en-US" sz="1050" dirty="0"/>
              <a:t>3</a:t>
            </a:r>
          </a:p>
        </p:txBody>
      </p:sp>
      <p:sp>
        <p:nvSpPr>
          <p:cNvPr id="23" name="TextBox 22">
            <a:extLst>
              <a:ext uri="{FF2B5EF4-FFF2-40B4-BE49-F238E27FC236}">
                <a16:creationId xmlns:a16="http://schemas.microsoft.com/office/drawing/2014/main" xmlns="" id="{29CF97D3-D4F9-162C-0940-34C4066CA11A}"/>
              </a:ext>
            </a:extLst>
          </p:cNvPr>
          <p:cNvSpPr txBox="1"/>
          <p:nvPr/>
        </p:nvSpPr>
        <p:spPr>
          <a:xfrm>
            <a:off x="2862141" y="2572428"/>
            <a:ext cx="489857" cy="253916"/>
          </a:xfrm>
          <a:prstGeom prst="rect">
            <a:avLst/>
          </a:prstGeom>
          <a:noFill/>
        </p:spPr>
        <p:txBody>
          <a:bodyPr wrap="square" rtlCol="0">
            <a:spAutoFit/>
          </a:bodyPr>
          <a:lstStyle/>
          <a:p>
            <a:r>
              <a:rPr lang="en-US" sz="1050" dirty="0"/>
              <a:t>8</a:t>
            </a:r>
          </a:p>
        </p:txBody>
      </p:sp>
      <p:sp>
        <p:nvSpPr>
          <p:cNvPr id="24" name="TextBox 23">
            <a:extLst>
              <a:ext uri="{FF2B5EF4-FFF2-40B4-BE49-F238E27FC236}">
                <a16:creationId xmlns:a16="http://schemas.microsoft.com/office/drawing/2014/main" xmlns="" id="{BE9A7BBE-063E-CF0C-84C9-516CF93E5710}"/>
              </a:ext>
            </a:extLst>
          </p:cNvPr>
          <p:cNvSpPr txBox="1"/>
          <p:nvPr/>
        </p:nvSpPr>
        <p:spPr>
          <a:xfrm>
            <a:off x="3534554" y="2537910"/>
            <a:ext cx="489857" cy="253916"/>
          </a:xfrm>
          <a:prstGeom prst="rect">
            <a:avLst/>
          </a:prstGeom>
          <a:noFill/>
        </p:spPr>
        <p:txBody>
          <a:bodyPr wrap="square" rtlCol="0">
            <a:spAutoFit/>
          </a:bodyPr>
          <a:lstStyle/>
          <a:p>
            <a:r>
              <a:rPr lang="en-US" sz="1050" dirty="0"/>
              <a:t>4</a:t>
            </a:r>
          </a:p>
        </p:txBody>
      </p:sp>
      <p:sp>
        <p:nvSpPr>
          <p:cNvPr id="25" name="TextBox 24">
            <a:extLst>
              <a:ext uri="{FF2B5EF4-FFF2-40B4-BE49-F238E27FC236}">
                <a16:creationId xmlns:a16="http://schemas.microsoft.com/office/drawing/2014/main" xmlns="" id="{B5413C9F-E87F-BCEF-3030-76F4D6476E84}"/>
              </a:ext>
            </a:extLst>
          </p:cNvPr>
          <p:cNvSpPr txBox="1"/>
          <p:nvPr/>
        </p:nvSpPr>
        <p:spPr>
          <a:xfrm>
            <a:off x="2862142" y="2242546"/>
            <a:ext cx="489857" cy="253916"/>
          </a:xfrm>
          <a:prstGeom prst="rect">
            <a:avLst/>
          </a:prstGeom>
          <a:noFill/>
        </p:spPr>
        <p:txBody>
          <a:bodyPr wrap="square" rtlCol="0">
            <a:spAutoFit/>
          </a:bodyPr>
          <a:lstStyle/>
          <a:p>
            <a:r>
              <a:rPr lang="en-US" sz="1050" dirty="0"/>
              <a:t>3</a:t>
            </a:r>
          </a:p>
        </p:txBody>
      </p:sp>
      <p:sp>
        <p:nvSpPr>
          <p:cNvPr id="26" name="TextBox 25">
            <a:extLst>
              <a:ext uri="{FF2B5EF4-FFF2-40B4-BE49-F238E27FC236}">
                <a16:creationId xmlns:a16="http://schemas.microsoft.com/office/drawing/2014/main" xmlns="" id="{3AB9B15C-3823-1161-A8A5-E154A7E35E9E}"/>
              </a:ext>
            </a:extLst>
          </p:cNvPr>
          <p:cNvSpPr txBox="1"/>
          <p:nvPr/>
        </p:nvSpPr>
        <p:spPr>
          <a:xfrm>
            <a:off x="3513055" y="2255842"/>
            <a:ext cx="489857" cy="253916"/>
          </a:xfrm>
          <a:prstGeom prst="rect">
            <a:avLst/>
          </a:prstGeom>
          <a:noFill/>
        </p:spPr>
        <p:txBody>
          <a:bodyPr wrap="square" rtlCol="0">
            <a:spAutoFit/>
          </a:bodyPr>
          <a:lstStyle/>
          <a:p>
            <a:r>
              <a:rPr lang="en-US" sz="1050" dirty="0"/>
              <a:t>8</a:t>
            </a:r>
          </a:p>
        </p:txBody>
      </p:sp>
      <p:sp>
        <p:nvSpPr>
          <p:cNvPr id="27" name="TextBox 26">
            <a:extLst>
              <a:ext uri="{FF2B5EF4-FFF2-40B4-BE49-F238E27FC236}">
                <a16:creationId xmlns:a16="http://schemas.microsoft.com/office/drawing/2014/main" xmlns="" id="{943F3734-F5A1-3399-C3B8-FC8B16C6A74B}"/>
              </a:ext>
            </a:extLst>
          </p:cNvPr>
          <p:cNvSpPr txBox="1"/>
          <p:nvPr/>
        </p:nvSpPr>
        <p:spPr>
          <a:xfrm>
            <a:off x="4546000" y="2350935"/>
            <a:ext cx="1184627" cy="253916"/>
          </a:xfrm>
          <a:prstGeom prst="rect">
            <a:avLst/>
          </a:prstGeom>
          <a:noFill/>
        </p:spPr>
        <p:txBody>
          <a:bodyPr wrap="square" rtlCol="0">
            <a:spAutoFit/>
          </a:bodyPr>
          <a:lstStyle/>
          <a:p>
            <a:r>
              <a:rPr lang="en-US" sz="1050" dirty="0"/>
              <a:t>5   3   8   4</a:t>
            </a:r>
          </a:p>
        </p:txBody>
      </p:sp>
      <p:sp>
        <p:nvSpPr>
          <p:cNvPr id="28" name="TextBox 27">
            <a:extLst>
              <a:ext uri="{FF2B5EF4-FFF2-40B4-BE49-F238E27FC236}">
                <a16:creationId xmlns:a16="http://schemas.microsoft.com/office/drawing/2014/main" xmlns="" id="{7E33C5A7-85D8-E8EE-3473-DBD6339EBA17}"/>
              </a:ext>
            </a:extLst>
          </p:cNvPr>
          <p:cNvSpPr txBox="1"/>
          <p:nvPr/>
        </p:nvSpPr>
        <p:spPr>
          <a:xfrm>
            <a:off x="2890648" y="2926125"/>
            <a:ext cx="489857" cy="253916"/>
          </a:xfrm>
          <a:prstGeom prst="rect">
            <a:avLst/>
          </a:prstGeom>
          <a:noFill/>
        </p:spPr>
        <p:txBody>
          <a:bodyPr wrap="square" rtlCol="0">
            <a:spAutoFit/>
          </a:bodyPr>
          <a:lstStyle/>
          <a:p>
            <a:r>
              <a:rPr lang="en-US" sz="1050" dirty="0"/>
              <a:t>4</a:t>
            </a:r>
          </a:p>
        </p:txBody>
      </p:sp>
      <p:sp>
        <p:nvSpPr>
          <p:cNvPr id="29" name="TextBox 28">
            <a:extLst>
              <a:ext uri="{FF2B5EF4-FFF2-40B4-BE49-F238E27FC236}">
                <a16:creationId xmlns:a16="http://schemas.microsoft.com/office/drawing/2014/main" xmlns="" id="{EE2E6AD0-C8D0-7593-FBC2-3BA8A8736544}"/>
              </a:ext>
            </a:extLst>
          </p:cNvPr>
          <p:cNvSpPr txBox="1"/>
          <p:nvPr/>
        </p:nvSpPr>
        <p:spPr>
          <a:xfrm>
            <a:off x="3534554" y="2915068"/>
            <a:ext cx="489857" cy="253916"/>
          </a:xfrm>
          <a:prstGeom prst="rect">
            <a:avLst/>
          </a:prstGeom>
          <a:noFill/>
        </p:spPr>
        <p:txBody>
          <a:bodyPr wrap="square" rtlCol="0">
            <a:spAutoFit/>
          </a:bodyPr>
          <a:lstStyle/>
          <a:p>
            <a:r>
              <a:rPr lang="en-US" sz="1050" dirty="0"/>
              <a:t>8</a:t>
            </a:r>
          </a:p>
        </p:txBody>
      </p:sp>
      <p:sp>
        <p:nvSpPr>
          <p:cNvPr id="30" name="TextBox 29">
            <a:extLst>
              <a:ext uri="{FF2B5EF4-FFF2-40B4-BE49-F238E27FC236}">
                <a16:creationId xmlns:a16="http://schemas.microsoft.com/office/drawing/2014/main" xmlns="" id="{7A2BE574-FFB9-168A-559D-FA1E56F4FF3A}"/>
              </a:ext>
            </a:extLst>
          </p:cNvPr>
          <p:cNvSpPr txBox="1"/>
          <p:nvPr/>
        </p:nvSpPr>
        <p:spPr>
          <a:xfrm>
            <a:off x="4475800" y="2839693"/>
            <a:ext cx="1184627" cy="253916"/>
          </a:xfrm>
          <a:prstGeom prst="rect">
            <a:avLst/>
          </a:prstGeom>
          <a:noFill/>
        </p:spPr>
        <p:txBody>
          <a:bodyPr wrap="square" rtlCol="0">
            <a:spAutoFit/>
          </a:bodyPr>
          <a:lstStyle/>
          <a:p>
            <a:r>
              <a:rPr lang="en-US" sz="1050" dirty="0"/>
              <a:t>5   3   4   </a:t>
            </a:r>
            <a:r>
              <a:rPr lang="en-US" sz="1050" dirty="0">
                <a:solidFill>
                  <a:srgbClr val="FF0000"/>
                </a:solidFill>
              </a:rPr>
              <a:t>8</a:t>
            </a:r>
          </a:p>
        </p:txBody>
      </p:sp>
      <p:sp>
        <p:nvSpPr>
          <p:cNvPr id="31" name="TextBox 30">
            <a:extLst>
              <a:ext uri="{FF2B5EF4-FFF2-40B4-BE49-F238E27FC236}">
                <a16:creationId xmlns:a16="http://schemas.microsoft.com/office/drawing/2014/main" xmlns="" id="{3C4ABDDC-2D2A-AFDF-D619-C2C176E7191E}"/>
              </a:ext>
            </a:extLst>
          </p:cNvPr>
          <p:cNvSpPr txBox="1"/>
          <p:nvPr/>
        </p:nvSpPr>
        <p:spPr>
          <a:xfrm>
            <a:off x="6369280" y="2915068"/>
            <a:ext cx="1184627" cy="253916"/>
          </a:xfrm>
          <a:prstGeom prst="rect">
            <a:avLst/>
          </a:prstGeom>
          <a:noFill/>
        </p:spPr>
        <p:txBody>
          <a:bodyPr wrap="square" rtlCol="0">
            <a:spAutoFit/>
          </a:bodyPr>
          <a:lstStyle/>
          <a:p>
            <a:r>
              <a:rPr lang="en-US" sz="1050" dirty="0" err="1"/>
              <a:t>Lần</a:t>
            </a:r>
            <a:r>
              <a:rPr lang="en-US" sz="1050" dirty="0"/>
              <a:t> 1</a:t>
            </a:r>
          </a:p>
        </p:txBody>
      </p:sp>
      <p:sp>
        <p:nvSpPr>
          <p:cNvPr id="32" name="TextBox 31">
            <a:extLst>
              <a:ext uri="{FF2B5EF4-FFF2-40B4-BE49-F238E27FC236}">
                <a16:creationId xmlns:a16="http://schemas.microsoft.com/office/drawing/2014/main" xmlns="" id="{1E5584B1-218F-7EF2-9AE1-DCCEA988730F}"/>
              </a:ext>
            </a:extLst>
          </p:cNvPr>
          <p:cNvSpPr txBox="1"/>
          <p:nvPr/>
        </p:nvSpPr>
        <p:spPr>
          <a:xfrm>
            <a:off x="2188031" y="3299439"/>
            <a:ext cx="489857" cy="253916"/>
          </a:xfrm>
          <a:prstGeom prst="rect">
            <a:avLst/>
          </a:prstGeom>
          <a:noFill/>
        </p:spPr>
        <p:txBody>
          <a:bodyPr wrap="square" rtlCol="0">
            <a:spAutoFit/>
          </a:bodyPr>
          <a:lstStyle/>
          <a:p>
            <a:r>
              <a:rPr lang="en-US" sz="1050" dirty="0"/>
              <a:t> 0</a:t>
            </a:r>
          </a:p>
        </p:txBody>
      </p:sp>
      <p:sp>
        <p:nvSpPr>
          <p:cNvPr id="33" name="TextBox 32">
            <a:extLst>
              <a:ext uri="{FF2B5EF4-FFF2-40B4-BE49-F238E27FC236}">
                <a16:creationId xmlns:a16="http://schemas.microsoft.com/office/drawing/2014/main" xmlns="" id="{7ED92A54-7B2A-FED4-602F-E2F4807350EB}"/>
              </a:ext>
            </a:extLst>
          </p:cNvPr>
          <p:cNvSpPr txBox="1"/>
          <p:nvPr/>
        </p:nvSpPr>
        <p:spPr>
          <a:xfrm>
            <a:off x="2846651" y="3330313"/>
            <a:ext cx="489857" cy="253916"/>
          </a:xfrm>
          <a:prstGeom prst="rect">
            <a:avLst/>
          </a:prstGeom>
          <a:noFill/>
        </p:spPr>
        <p:txBody>
          <a:bodyPr wrap="square" rtlCol="0">
            <a:spAutoFit/>
          </a:bodyPr>
          <a:lstStyle/>
          <a:p>
            <a:r>
              <a:rPr lang="en-US" sz="1050" dirty="0"/>
              <a:t>5</a:t>
            </a:r>
          </a:p>
        </p:txBody>
      </p:sp>
      <p:sp>
        <p:nvSpPr>
          <p:cNvPr id="34" name="TextBox 33">
            <a:extLst>
              <a:ext uri="{FF2B5EF4-FFF2-40B4-BE49-F238E27FC236}">
                <a16:creationId xmlns:a16="http://schemas.microsoft.com/office/drawing/2014/main" xmlns="" id="{8776656C-EC2B-DE09-00B7-292DC7814D3A}"/>
              </a:ext>
            </a:extLst>
          </p:cNvPr>
          <p:cNvSpPr txBox="1"/>
          <p:nvPr/>
        </p:nvSpPr>
        <p:spPr>
          <a:xfrm>
            <a:off x="3534554" y="3290786"/>
            <a:ext cx="489857" cy="253916"/>
          </a:xfrm>
          <a:prstGeom prst="rect">
            <a:avLst/>
          </a:prstGeom>
          <a:noFill/>
        </p:spPr>
        <p:txBody>
          <a:bodyPr wrap="square" rtlCol="0">
            <a:spAutoFit/>
          </a:bodyPr>
          <a:lstStyle/>
          <a:p>
            <a:r>
              <a:rPr lang="en-US" sz="1050" dirty="0"/>
              <a:t>3</a:t>
            </a:r>
          </a:p>
        </p:txBody>
      </p:sp>
      <p:sp>
        <p:nvSpPr>
          <p:cNvPr id="35" name="TextBox 34">
            <a:extLst>
              <a:ext uri="{FF2B5EF4-FFF2-40B4-BE49-F238E27FC236}">
                <a16:creationId xmlns:a16="http://schemas.microsoft.com/office/drawing/2014/main" xmlns="" id="{07DDB51C-1DE7-EEDA-EAA5-F217F51B1261}"/>
              </a:ext>
            </a:extLst>
          </p:cNvPr>
          <p:cNvSpPr txBox="1"/>
          <p:nvPr/>
        </p:nvSpPr>
        <p:spPr>
          <a:xfrm>
            <a:off x="2871962" y="3639085"/>
            <a:ext cx="489857" cy="253916"/>
          </a:xfrm>
          <a:prstGeom prst="rect">
            <a:avLst/>
          </a:prstGeom>
          <a:noFill/>
        </p:spPr>
        <p:txBody>
          <a:bodyPr wrap="square" rtlCol="0">
            <a:spAutoFit/>
          </a:bodyPr>
          <a:lstStyle/>
          <a:p>
            <a:r>
              <a:rPr lang="en-US" sz="1050" dirty="0"/>
              <a:t>3</a:t>
            </a:r>
          </a:p>
        </p:txBody>
      </p:sp>
      <p:sp>
        <p:nvSpPr>
          <p:cNvPr id="36" name="TextBox 35">
            <a:extLst>
              <a:ext uri="{FF2B5EF4-FFF2-40B4-BE49-F238E27FC236}">
                <a16:creationId xmlns:a16="http://schemas.microsoft.com/office/drawing/2014/main" xmlns="" id="{C8F9CF78-FA0B-F3DA-CC42-5531DF3C34AF}"/>
              </a:ext>
            </a:extLst>
          </p:cNvPr>
          <p:cNvSpPr txBox="1"/>
          <p:nvPr/>
        </p:nvSpPr>
        <p:spPr>
          <a:xfrm>
            <a:off x="3534554" y="3681779"/>
            <a:ext cx="489857" cy="253916"/>
          </a:xfrm>
          <a:prstGeom prst="rect">
            <a:avLst/>
          </a:prstGeom>
          <a:noFill/>
        </p:spPr>
        <p:txBody>
          <a:bodyPr wrap="square" rtlCol="0">
            <a:spAutoFit/>
          </a:bodyPr>
          <a:lstStyle/>
          <a:p>
            <a:r>
              <a:rPr lang="en-US" sz="1050" dirty="0"/>
              <a:t>5</a:t>
            </a:r>
          </a:p>
        </p:txBody>
      </p:sp>
      <p:sp>
        <p:nvSpPr>
          <p:cNvPr id="37" name="TextBox 36">
            <a:extLst>
              <a:ext uri="{FF2B5EF4-FFF2-40B4-BE49-F238E27FC236}">
                <a16:creationId xmlns:a16="http://schemas.microsoft.com/office/drawing/2014/main" xmlns="" id="{204F548C-AB64-40C0-3CFB-2D20A861E180}"/>
              </a:ext>
            </a:extLst>
          </p:cNvPr>
          <p:cNvSpPr txBox="1"/>
          <p:nvPr/>
        </p:nvSpPr>
        <p:spPr>
          <a:xfrm>
            <a:off x="2890647" y="4036470"/>
            <a:ext cx="489857" cy="253916"/>
          </a:xfrm>
          <a:prstGeom prst="rect">
            <a:avLst/>
          </a:prstGeom>
          <a:noFill/>
        </p:spPr>
        <p:txBody>
          <a:bodyPr wrap="square" rtlCol="0">
            <a:spAutoFit/>
          </a:bodyPr>
          <a:lstStyle/>
          <a:p>
            <a:r>
              <a:rPr lang="en-US" sz="1050" dirty="0"/>
              <a:t>5</a:t>
            </a:r>
          </a:p>
        </p:txBody>
      </p:sp>
      <p:sp>
        <p:nvSpPr>
          <p:cNvPr id="38" name="TextBox 37">
            <a:extLst>
              <a:ext uri="{FF2B5EF4-FFF2-40B4-BE49-F238E27FC236}">
                <a16:creationId xmlns:a16="http://schemas.microsoft.com/office/drawing/2014/main" xmlns="" id="{2D697ECA-63DF-F902-EA75-E90A301B8D1D}"/>
              </a:ext>
            </a:extLst>
          </p:cNvPr>
          <p:cNvSpPr txBox="1"/>
          <p:nvPr/>
        </p:nvSpPr>
        <p:spPr>
          <a:xfrm>
            <a:off x="3534553" y="4031284"/>
            <a:ext cx="489857" cy="253916"/>
          </a:xfrm>
          <a:prstGeom prst="rect">
            <a:avLst/>
          </a:prstGeom>
          <a:noFill/>
        </p:spPr>
        <p:txBody>
          <a:bodyPr wrap="square" rtlCol="0">
            <a:spAutoFit/>
          </a:bodyPr>
          <a:lstStyle/>
          <a:p>
            <a:r>
              <a:rPr lang="en-US" sz="1050" dirty="0"/>
              <a:t>4</a:t>
            </a:r>
          </a:p>
        </p:txBody>
      </p:sp>
      <p:sp>
        <p:nvSpPr>
          <p:cNvPr id="39" name="TextBox 38">
            <a:extLst>
              <a:ext uri="{FF2B5EF4-FFF2-40B4-BE49-F238E27FC236}">
                <a16:creationId xmlns:a16="http://schemas.microsoft.com/office/drawing/2014/main" xmlns="" id="{2F5BED9D-89CC-1746-A21A-D1358C74AE11}"/>
              </a:ext>
            </a:extLst>
          </p:cNvPr>
          <p:cNvSpPr txBox="1"/>
          <p:nvPr/>
        </p:nvSpPr>
        <p:spPr>
          <a:xfrm>
            <a:off x="2194983" y="3995028"/>
            <a:ext cx="489857" cy="253916"/>
          </a:xfrm>
          <a:prstGeom prst="rect">
            <a:avLst/>
          </a:prstGeom>
          <a:noFill/>
        </p:spPr>
        <p:txBody>
          <a:bodyPr wrap="square" rtlCol="0">
            <a:spAutoFit/>
          </a:bodyPr>
          <a:lstStyle/>
          <a:p>
            <a:r>
              <a:rPr lang="en-US" sz="1050" dirty="0"/>
              <a:t> 1</a:t>
            </a:r>
          </a:p>
        </p:txBody>
      </p:sp>
      <p:sp>
        <p:nvSpPr>
          <p:cNvPr id="40" name="TextBox 39">
            <a:extLst>
              <a:ext uri="{FF2B5EF4-FFF2-40B4-BE49-F238E27FC236}">
                <a16:creationId xmlns:a16="http://schemas.microsoft.com/office/drawing/2014/main" xmlns="" id="{6EE3F5FF-E803-267A-5691-7D8A53D0C938}"/>
              </a:ext>
            </a:extLst>
          </p:cNvPr>
          <p:cNvSpPr txBox="1"/>
          <p:nvPr/>
        </p:nvSpPr>
        <p:spPr>
          <a:xfrm>
            <a:off x="2873429" y="4284520"/>
            <a:ext cx="489857" cy="253916"/>
          </a:xfrm>
          <a:prstGeom prst="rect">
            <a:avLst/>
          </a:prstGeom>
          <a:noFill/>
        </p:spPr>
        <p:txBody>
          <a:bodyPr wrap="square" rtlCol="0">
            <a:spAutoFit/>
          </a:bodyPr>
          <a:lstStyle/>
          <a:p>
            <a:r>
              <a:rPr lang="en-US" sz="1050" dirty="0"/>
              <a:t>4</a:t>
            </a:r>
          </a:p>
        </p:txBody>
      </p:sp>
      <p:sp>
        <p:nvSpPr>
          <p:cNvPr id="41" name="TextBox 40">
            <a:extLst>
              <a:ext uri="{FF2B5EF4-FFF2-40B4-BE49-F238E27FC236}">
                <a16:creationId xmlns:a16="http://schemas.microsoft.com/office/drawing/2014/main" xmlns="" id="{869ABB94-2986-179D-0D45-09D4A2FBF9B5}"/>
              </a:ext>
            </a:extLst>
          </p:cNvPr>
          <p:cNvSpPr txBox="1"/>
          <p:nvPr/>
        </p:nvSpPr>
        <p:spPr>
          <a:xfrm>
            <a:off x="3545842" y="4302950"/>
            <a:ext cx="489857" cy="253916"/>
          </a:xfrm>
          <a:prstGeom prst="rect">
            <a:avLst/>
          </a:prstGeom>
          <a:noFill/>
        </p:spPr>
        <p:txBody>
          <a:bodyPr wrap="square" rtlCol="0">
            <a:spAutoFit/>
          </a:bodyPr>
          <a:lstStyle/>
          <a:p>
            <a:r>
              <a:rPr lang="en-US" sz="1050" dirty="0"/>
              <a:t>5</a:t>
            </a:r>
          </a:p>
        </p:txBody>
      </p:sp>
      <p:sp>
        <p:nvSpPr>
          <p:cNvPr id="42" name="TextBox 41">
            <a:extLst>
              <a:ext uri="{FF2B5EF4-FFF2-40B4-BE49-F238E27FC236}">
                <a16:creationId xmlns:a16="http://schemas.microsoft.com/office/drawing/2014/main" xmlns="" id="{8ABBF414-D902-7442-9E3F-C8C7B472B7FA}"/>
              </a:ext>
            </a:extLst>
          </p:cNvPr>
          <p:cNvSpPr txBox="1"/>
          <p:nvPr/>
        </p:nvSpPr>
        <p:spPr>
          <a:xfrm>
            <a:off x="2189728" y="2572428"/>
            <a:ext cx="489857" cy="253916"/>
          </a:xfrm>
          <a:prstGeom prst="rect">
            <a:avLst/>
          </a:prstGeom>
          <a:noFill/>
        </p:spPr>
        <p:txBody>
          <a:bodyPr wrap="square" rtlCol="0">
            <a:spAutoFit/>
          </a:bodyPr>
          <a:lstStyle/>
          <a:p>
            <a:r>
              <a:rPr lang="en-US" sz="1050" dirty="0"/>
              <a:t>2</a:t>
            </a:r>
          </a:p>
        </p:txBody>
      </p:sp>
      <p:sp>
        <p:nvSpPr>
          <p:cNvPr id="43" name="TextBox 42">
            <a:extLst>
              <a:ext uri="{FF2B5EF4-FFF2-40B4-BE49-F238E27FC236}">
                <a16:creationId xmlns:a16="http://schemas.microsoft.com/office/drawing/2014/main" xmlns="" id="{93C91405-85F4-FA4F-FB04-AF902DEA56EA}"/>
              </a:ext>
            </a:extLst>
          </p:cNvPr>
          <p:cNvSpPr txBox="1"/>
          <p:nvPr/>
        </p:nvSpPr>
        <p:spPr>
          <a:xfrm>
            <a:off x="1662706" y="3324339"/>
            <a:ext cx="489857" cy="253916"/>
          </a:xfrm>
          <a:prstGeom prst="rect">
            <a:avLst/>
          </a:prstGeom>
          <a:noFill/>
        </p:spPr>
        <p:txBody>
          <a:bodyPr wrap="square" rtlCol="0">
            <a:spAutoFit/>
          </a:bodyPr>
          <a:lstStyle/>
          <a:p>
            <a:r>
              <a:rPr lang="en-US" sz="1050" dirty="0"/>
              <a:t>1</a:t>
            </a:r>
          </a:p>
        </p:txBody>
      </p:sp>
      <p:sp>
        <p:nvSpPr>
          <p:cNvPr id="44" name="TextBox 43">
            <a:extLst>
              <a:ext uri="{FF2B5EF4-FFF2-40B4-BE49-F238E27FC236}">
                <a16:creationId xmlns:a16="http://schemas.microsoft.com/office/drawing/2014/main" xmlns="" id="{460E6DF5-A4FD-E9A5-1477-639DE0F9415D}"/>
              </a:ext>
            </a:extLst>
          </p:cNvPr>
          <p:cNvSpPr txBox="1"/>
          <p:nvPr/>
        </p:nvSpPr>
        <p:spPr>
          <a:xfrm>
            <a:off x="4523433" y="3638197"/>
            <a:ext cx="1184627" cy="253916"/>
          </a:xfrm>
          <a:prstGeom prst="rect">
            <a:avLst/>
          </a:prstGeom>
          <a:noFill/>
        </p:spPr>
        <p:txBody>
          <a:bodyPr wrap="square" rtlCol="0">
            <a:spAutoFit/>
          </a:bodyPr>
          <a:lstStyle/>
          <a:p>
            <a:r>
              <a:rPr lang="en-US" sz="1050" dirty="0"/>
              <a:t>3   5   4   </a:t>
            </a:r>
            <a:r>
              <a:rPr lang="en-US" sz="1050" dirty="0">
                <a:solidFill>
                  <a:srgbClr val="FF0000"/>
                </a:solidFill>
              </a:rPr>
              <a:t>8</a:t>
            </a:r>
          </a:p>
        </p:txBody>
      </p:sp>
      <p:sp>
        <p:nvSpPr>
          <p:cNvPr id="45" name="TextBox 44">
            <a:extLst>
              <a:ext uri="{FF2B5EF4-FFF2-40B4-BE49-F238E27FC236}">
                <a16:creationId xmlns:a16="http://schemas.microsoft.com/office/drawing/2014/main" xmlns="" id="{580056C3-7F76-8FF3-6994-4391F0C9D015}"/>
              </a:ext>
            </a:extLst>
          </p:cNvPr>
          <p:cNvSpPr txBox="1"/>
          <p:nvPr/>
        </p:nvSpPr>
        <p:spPr>
          <a:xfrm>
            <a:off x="4487089" y="4357678"/>
            <a:ext cx="1184627" cy="253916"/>
          </a:xfrm>
          <a:prstGeom prst="rect">
            <a:avLst/>
          </a:prstGeom>
          <a:noFill/>
        </p:spPr>
        <p:txBody>
          <a:bodyPr wrap="square" rtlCol="0">
            <a:spAutoFit/>
          </a:bodyPr>
          <a:lstStyle/>
          <a:p>
            <a:r>
              <a:rPr lang="en-US" sz="1050" dirty="0"/>
              <a:t>3   4   </a:t>
            </a:r>
            <a:r>
              <a:rPr lang="en-US" sz="1050" dirty="0">
                <a:solidFill>
                  <a:srgbClr val="FF0000"/>
                </a:solidFill>
              </a:rPr>
              <a:t>5</a:t>
            </a:r>
            <a:r>
              <a:rPr lang="en-US" sz="1050" dirty="0"/>
              <a:t>   </a:t>
            </a:r>
            <a:r>
              <a:rPr lang="en-US" sz="1050" dirty="0">
                <a:solidFill>
                  <a:srgbClr val="FF0000"/>
                </a:solidFill>
              </a:rPr>
              <a:t>8</a:t>
            </a:r>
          </a:p>
        </p:txBody>
      </p:sp>
      <p:sp>
        <p:nvSpPr>
          <p:cNvPr id="46" name="TextBox 45">
            <a:extLst>
              <a:ext uri="{FF2B5EF4-FFF2-40B4-BE49-F238E27FC236}">
                <a16:creationId xmlns:a16="http://schemas.microsoft.com/office/drawing/2014/main" xmlns="" id="{625FA1C0-9468-11DF-F22A-C1CDB3355106}"/>
              </a:ext>
            </a:extLst>
          </p:cNvPr>
          <p:cNvSpPr txBox="1"/>
          <p:nvPr/>
        </p:nvSpPr>
        <p:spPr>
          <a:xfrm>
            <a:off x="6285123" y="4369271"/>
            <a:ext cx="1184627" cy="253916"/>
          </a:xfrm>
          <a:prstGeom prst="rect">
            <a:avLst/>
          </a:prstGeom>
          <a:noFill/>
        </p:spPr>
        <p:txBody>
          <a:bodyPr wrap="square" rtlCol="0">
            <a:spAutoFit/>
          </a:bodyPr>
          <a:lstStyle/>
          <a:p>
            <a:r>
              <a:rPr lang="en-US" sz="1050" dirty="0" err="1"/>
              <a:t>Lần</a:t>
            </a:r>
            <a:r>
              <a:rPr lang="en-US" sz="1050" dirty="0"/>
              <a:t> 2</a:t>
            </a:r>
          </a:p>
        </p:txBody>
      </p:sp>
      <p:sp>
        <p:nvSpPr>
          <p:cNvPr id="47" name="TextBox 46">
            <a:extLst>
              <a:ext uri="{FF2B5EF4-FFF2-40B4-BE49-F238E27FC236}">
                <a16:creationId xmlns:a16="http://schemas.microsoft.com/office/drawing/2014/main" xmlns="" id="{4D388FB2-F024-4C0A-A7E6-B9A884841B4A}"/>
              </a:ext>
            </a:extLst>
          </p:cNvPr>
          <p:cNvSpPr txBox="1"/>
          <p:nvPr/>
        </p:nvSpPr>
        <p:spPr>
          <a:xfrm>
            <a:off x="1661263" y="4793532"/>
            <a:ext cx="489857" cy="253916"/>
          </a:xfrm>
          <a:prstGeom prst="rect">
            <a:avLst/>
          </a:prstGeom>
          <a:noFill/>
        </p:spPr>
        <p:txBody>
          <a:bodyPr wrap="square" rtlCol="0">
            <a:spAutoFit/>
          </a:bodyPr>
          <a:lstStyle/>
          <a:p>
            <a:r>
              <a:rPr lang="en-US" sz="1050" dirty="0"/>
              <a:t>2</a:t>
            </a:r>
          </a:p>
        </p:txBody>
      </p:sp>
      <p:sp>
        <p:nvSpPr>
          <p:cNvPr id="48" name="TextBox 47">
            <a:extLst>
              <a:ext uri="{FF2B5EF4-FFF2-40B4-BE49-F238E27FC236}">
                <a16:creationId xmlns:a16="http://schemas.microsoft.com/office/drawing/2014/main" xmlns="" id="{4EC721EC-2EB5-4FD9-BCD1-EFB905E91F85}"/>
              </a:ext>
            </a:extLst>
          </p:cNvPr>
          <p:cNvSpPr txBox="1"/>
          <p:nvPr/>
        </p:nvSpPr>
        <p:spPr>
          <a:xfrm>
            <a:off x="2171569" y="4829364"/>
            <a:ext cx="489857" cy="253916"/>
          </a:xfrm>
          <a:prstGeom prst="rect">
            <a:avLst/>
          </a:prstGeom>
          <a:noFill/>
        </p:spPr>
        <p:txBody>
          <a:bodyPr wrap="square" rtlCol="0">
            <a:spAutoFit/>
          </a:bodyPr>
          <a:lstStyle/>
          <a:p>
            <a:r>
              <a:rPr lang="en-US" sz="1050" dirty="0"/>
              <a:t> 0</a:t>
            </a:r>
          </a:p>
        </p:txBody>
      </p:sp>
      <p:sp>
        <p:nvSpPr>
          <p:cNvPr id="49" name="TextBox 48">
            <a:extLst>
              <a:ext uri="{FF2B5EF4-FFF2-40B4-BE49-F238E27FC236}">
                <a16:creationId xmlns:a16="http://schemas.microsoft.com/office/drawing/2014/main" xmlns="" id="{C62C1924-F4E4-4E7D-95D7-283A3E058378}"/>
              </a:ext>
            </a:extLst>
          </p:cNvPr>
          <p:cNvSpPr txBox="1"/>
          <p:nvPr/>
        </p:nvSpPr>
        <p:spPr>
          <a:xfrm>
            <a:off x="2862139" y="4801633"/>
            <a:ext cx="489857" cy="253916"/>
          </a:xfrm>
          <a:prstGeom prst="rect">
            <a:avLst/>
          </a:prstGeom>
          <a:noFill/>
        </p:spPr>
        <p:txBody>
          <a:bodyPr wrap="square" rtlCol="0">
            <a:spAutoFit/>
          </a:bodyPr>
          <a:lstStyle/>
          <a:p>
            <a:r>
              <a:rPr lang="en-US" sz="1050" dirty="0"/>
              <a:t>3</a:t>
            </a:r>
          </a:p>
        </p:txBody>
      </p:sp>
      <p:sp>
        <p:nvSpPr>
          <p:cNvPr id="50" name="TextBox 49">
            <a:extLst>
              <a:ext uri="{FF2B5EF4-FFF2-40B4-BE49-F238E27FC236}">
                <a16:creationId xmlns:a16="http://schemas.microsoft.com/office/drawing/2014/main" xmlns="" id="{7BAECF70-B7CE-4049-AF16-671954C6AC42}"/>
              </a:ext>
            </a:extLst>
          </p:cNvPr>
          <p:cNvSpPr txBox="1"/>
          <p:nvPr/>
        </p:nvSpPr>
        <p:spPr>
          <a:xfrm>
            <a:off x="3478233" y="4779084"/>
            <a:ext cx="489857" cy="253916"/>
          </a:xfrm>
          <a:prstGeom prst="rect">
            <a:avLst/>
          </a:prstGeom>
          <a:noFill/>
        </p:spPr>
        <p:txBody>
          <a:bodyPr wrap="square" rtlCol="0">
            <a:spAutoFit/>
          </a:bodyPr>
          <a:lstStyle/>
          <a:p>
            <a:r>
              <a:rPr lang="en-US" sz="1050" dirty="0"/>
              <a:t>4</a:t>
            </a:r>
          </a:p>
        </p:txBody>
      </p:sp>
      <p:sp>
        <p:nvSpPr>
          <p:cNvPr id="51" name="TextBox 50">
            <a:extLst>
              <a:ext uri="{FF2B5EF4-FFF2-40B4-BE49-F238E27FC236}">
                <a16:creationId xmlns:a16="http://schemas.microsoft.com/office/drawing/2014/main" xmlns="" id="{931F5FA4-5D03-435D-BE4F-81595DFBDF7C}"/>
              </a:ext>
            </a:extLst>
          </p:cNvPr>
          <p:cNvSpPr txBox="1"/>
          <p:nvPr/>
        </p:nvSpPr>
        <p:spPr>
          <a:xfrm>
            <a:off x="4487730" y="4746205"/>
            <a:ext cx="1184627" cy="253916"/>
          </a:xfrm>
          <a:prstGeom prst="rect">
            <a:avLst/>
          </a:prstGeom>
          <a:noFill/>
        </p:spPr>
        <p:txBody>
          <a:bodyPr wrap="square" rtlCol="0">
            <a:spAutoFit/>
          </a:bodyPr>
          <a:lstStyle/>
          <a:p>
            <a:r>
              <a:rPr lang="en-US" sz="1050" dirty="0"/>
              <a:t>3   4   </a:t>
            </a:r>
            <a:r>
              <a:rPr lang="en-US" sz="1050" dirty="0">
                <a:solidFill>
                  <a:srgbClr val="FF0000"/>
                </a:solidFill>
              </a:rPr>
              <a:t>5</a:t>
            </a:r>
            <a:r>
              <a:rPr lang="en-US" sz="1050" dirty="0"/>
              <a:t>   </a:t>
            </a:r>
            <a:r>
              <a:rPr lang="en-US" sz="1050" dirty="0">
                <a:solidFill>
                  <a:srgbClr val="FF0000"/>
                </a:solidFill>
              </a:rPr>
              <a:t>8</a:t>
            </a:r>
          </a:p>
        </p:txBody>
      </p:sp>
      <p:sp>
        <p:nvSpPr>
          <p:cNvPr id="52" name="TextBox 51">
            <a:extLst>
              <a:ext uri="{FF2B5EF4-FFF2-40B4-BE49-F238E27FC236}">
                <a16:creationId xmlns:a16="http://schemas.microsoft.com/office/drawing/2014/main" xmlns="" id="{8A9845C8-6447-4FC3-8A3E-1D418E1D68C5}"/>
              </a:ext>
            </a:extLst>
          </p:cNvPr>
          <p:cNvSpPr txBox="1"/>
          <p:nvPr/>
        </p:nvSpPr>
        <p:spPr>
          <a:xfrm>
            <a:off x="6310748" y="4739581"/>
            <a:ext cx="1184627" cy="253916"/>
          </a:xfrm>
          <a:prstGeom prst="rect">
            <a:avLst/>
          </a:prstGeom>
          <a:noFill/>
        </p:spPr>
        <p:txBody>
          <a:bodyPr wrap="square" rtlCol="0">
            <a:spAutoFit/>
          </a:bodyPr>
          <a:lstStyle/>
          <a:p>
            <a:r>
              <a:rPr lang="en-US" sz="1050" dirty="0" err="1"/>
              <a:t>Lần</a:t>
            </a:r>
            <a:r>
              <a:rPr lang="en-US" sz="1050" dirty="0"/>
              <a:t> 3</a:t>
            </a:r>
          </a:p>
        </p:txBody>
      </p:sp>
      <p:sp>
        <p:nvSpPr>
          <p:cNvPr id="53" name="TextBox 52">
            <a:extLst>
              <a:ext uri="{FF2B5EF4-FFF2-40B4-BE49-F238E27FC236}">
                <a16:creationId xmlns:a16="http://schemas.microsoft.com/office/drawing/2014/main" xmlns="" id="{A64FBF0D-43E7-4949-B309-8FE128776A31}"/>
              </a:ext>
            </a:extLst>
          </p:cNvPr>
          <p:cNvSpPr txBox="1"/>
          <p:nvPr/>
        </p:nvSpPr>
        <p:spPr>
          <a:xfrm>
            <a:off x="1619041" y="5143628"/>
            <a:ext cx="1372515" cy="253916"/>
          </a:xfrm>
          <a:prstGeom prst="rect">
            <a:avLst/>
          </a:prstGeom>
          <a:noFill/>
        </p:spPr>
        <p:txBody>
          <a:bodyPr wrap="square" rtlCol="0">
            <a:spAutoFit/>
          </a:bodyPr>
          <a:lstStyle/>
          <a:p>
            <a:r>
              <a:rPr lang="en-US" sz="1050" dirty="0" err="1"/>
              <a:t>Dãy</a:t>
            </a:r>
            <a:r>
              <a:rPr lang="en-US" sz="1050" dirty="0"/>
              <a:t> </a:t>
            </a:r>
            <a:r>
              <a:rPr lang="en-US" sz="1050" dirty="0" err="1"/>
              <a:t>đã</a:t>
            </a:r>
            <a:r>
              <a:rPr lang="en-US" sz="1050" dirty="0"/>
              <a:t> </a:t>
            </a:r>
            <a:r>
              <a:rPr lang="en-US" sz="1050" dirty="0" err="1"/>
              <a:t>được</a:t>
            </a:r>
            <a:r>
              <a:rPr lang="en-US" sz="1050" dirty="0"/>
              <a:t> </a:t>
            </a:r>
            <a:r>
              <a:rPr lang="en-US" sz="1050" dirty="0" err="1"/>
              <a:t>sắp</a:t>
            </a:r>
            <a:endParaRPr lang="en-US" sz="1050" dirty="0"/>
          </a:p>
        </p:txBody>
      </p:sp>
      <p:sp>
        <p:nvSpPr>
          <p:cNvPr id="54" name="TextBox 53">
            <a:extLst>
              <a:ext uri="{FF2B5EF4-FFF2-40B4-BE49-F238E27FC236}">
                <a16:creationId xmlns:a16="http://schemas.microsoft.com/office/drawing/2014/main" xmlns="" id="{20972E27-AC1B-4F1F-88A0-AE134D21EE1B}"/>
              </a:ext>
            </a:extLst>
          </p:cNvPr>
          <p:cNvSpPr txBox="1"/>
          <p:nvPr/>
        </p:nvSpPr>
        <p:spPr>
          <a:xfrm>
            <a:off x="4487730" y="5142643"/>
            <a:ext cx="1184627" cy="253916"/>
          </a:xfrm>
          <a:prstGeom prst="rect">
            <a:avLst/>
          </a:prstGeom>
          <a:noFill/>
        </p:spPr>
        <p:txBody>
          <a:bodyPr wrap="square" rtlCol="0">
            <a:spAutoFit/>
          </a:bodyPr>
          <a:lstStyle/>
          <a:p>
            <a:r>
              <a:rPr lang="en-US" sz="1050" dirty="0">
                <a:solidFill>
                  <a:srgbClr val="FF0000"/>
                </a:solidFill>
              </a:rPr>
              <a:t>3</a:t>
            </a:r>
            <a:r>
              <a:rPr lang="en-US" sz="1050" dirty="0"/>
              <a:t>   </a:t>
            </a:r>
            <a:r>
              <a:rPr lang="en-US" sz="1050" dirty="0">
                <a:solidFill>
                  <a:srgbClr val="FF0000"/>
                </a:solidFill>
              </a:rPr>
              <a:t>4 </a:t>
            </a:r>
            <a:r>
              <a:rPr lang="en-US" sz="1050" dirty="0"/>
              <a:t>  </a:t>
            </a:r>
            <a:r>
              <a:rPr lang="en-US" sz="1050" dirty="0">
                <a:solidFill>
                  <a:srgbClr val="FF0000"/>
                </a:solidFill>
              </a:rPr>
              <a:t>5</a:t>
            </a:r>
            <a:r>
              <a:rPr lang="en-US" sz="1050" dirty="0"/>
              <a:t>   </a:t>
            </a:r>
            <a:r>
              <a:rPr lang="en-US" sz="1050" dirty="0">
                <a:solidFill>
                  <a:srgbClr val="FF0000"/>
                </a:solidFill>
              </a:rPr>
              <a:t>8</a:t>
            </a:r>
          </a:p>
        </p:txBody>
      </p:sp>
    </p:spTree>
    <p:extLst>
      <p:ext uri="{BB962C8B-B14F-4D97-AF65-F5344CB8AC3E}">
        <p14:creationId xmlns:p14="http://schemas.microsoft.com/office/powerpoint/2010/main" val="3149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inVertical)">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arn(inVertical)">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arn(inVertical)">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barn(inVertical)">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arn(inVertical)">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barn(inVertical)">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barn(inVertical)">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barn(inVertical)">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barn(inVertical)">
                                      <p:cBhvr>
                                        <p:cTn id="97" dur="500"/>
                                        <p:tgtEl>
                                          <p:spTgt spid="30"/>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barn(inVertical)">
                                      <p:cBhvr>
                                        <p:cTn id="100" dur="500"/>
                                        <p:tgtEl>
                                          <p:spTgt spid="31"/>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barn(inVertical)">
                                      <p:cBhvr>
                                        <p:cTn id="105" dur="500"/>
                                        <p:tgtEl>
                                          <p:spTgt spid="43"/>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barn(inVertical)">
                                      <p:cBhvr>
                                        <p:cTn id="110" dur="500"/>
                                        <p:tgtEl>
                                          <p:spTgt spid="32"/>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barn(inVertical)">
                                      <p:cBhvr>
                                        <p:cTn id="115" dur="500"/>
                                        <p:tgtEl>
                                          <p:spTgt spid="33"/>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34"/>
                                        </p:tgtEl>
                                        <p:attrNameLst>
                                          <p:attrName>style.visibility</p:attrName>
                                        </p:attrNameLst>
                                      </p:cBhvr>
                                      <p:to>
                                        <p:strVal val="visible"/>
                                      </p:to>
                                    </p:set>
                                    <p:animEffect transition="in" filter="barn(inVertical)">
                                      <p:cBhvr>
                                        <p:cTn id="120" dur="500"/>
                                        <p:tgtEl>
                                          <p:spTgt spid="34"/>
                                        </p:tgtEl>
                                      </p:cBhvr>
                                    </p:animEffect>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barn(inVertical)">
                                      <p:cBhvr>
                                        <p:cTn id="125" dur="500"/>
                                        <p:tgtEl>
                                          <p:spTgt spid="35"/>
                                        </p:tgtEl>
                                      </p:cBhvr>
                                    </p:animEffect>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grpId="0" nodeType="click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barn(inVertical)">
                                      <p:cBhvr>
                                        <p:cTn id="130" dur="500"/>
                                        <p:tgtEl>
                                          <p:spTgt spid="36"/>
                                        </p:tgtEl>
                                      </p:cBhvr>
                                    </p:animEffect>
                                  </p:childTnLst>
                                </p:cTn>
                              </p:par>
                            </p:childTnLst>
                          </p:cTn>
                        </p:par>
                      </p:childTnLst>
                    </p:cTn>
                  </p:par>
                  <p:par>
                    <p:cTn id="131" fill="hold">
                      <p:stCondLst>
                        <p:cond delay="indefinite"/>
                      </p:stCondLst>
                      <p:childTnLst>
                        <p:par>
                          <p:cTn id="132" fill="hold">
                            <p:stCondLst>
                              <p:cond delay="0"/>
                            </p:stCondLst>
                            <p:childTnLst>
                              <p:par>
                                <p:cTn id="133" presetID="16" presetClass="entr" presetSubtype="21" fill="hold" grpId="0" nodeType="click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barn(inVertical)">
                                      <p:cBhvr>
                                        <p:cTn id="135" dur="500"/>
                                        <p:tgtEl>
                                          <p:spTgt spid="44"/>
                                        </p:tgtEl>
                                      </p:cBhvr>
                                    </p:animEffect>
                                  </p:childTnLst>
                                </p:cTn>
                              </p:par>
                            </p:childTnLst>
                          </p:cTn>
                        </p:par>
                      </p:childTnLst>
                    </p:cTn>
                  </p:par>
                  <p:par>
                    <p:cTn id="136" fill="hold">
                      <p:stCondLst>
                        <p:cond delay="indefinite"/>
                      </p:stCondLst>
                      <p:childTnLst>
                        <p:par>
                          <p:cTn id="137" fill="hold">
                            <p:stCondLst>
                              <p:cond delay="0"/>
                            </p:stCondLst>
                            <p:childTnLst>
                              <p:par>
                                <p:cTn id="138" presetID="16" presetClass="entr" presetSubtype="21" fill="hold" grpId="0" nodeType="clickEffect">
                                  <p:stCondLst>
                                    <p:cond delay="0"/>
                                  </p:stCondLst>
                                  <p:childTnLst>
                                    <p:set>
                                      <p:cBhvr>
                                        <p:cTn id="139" dur="1" fill="hold">
                                          <p:stCondLst>
                                            <p:cond delay="0"/>
                                          </p:stCondLst>
                                        </p:cTn>
                                        <p:tgtEl>
                                          <p:spTgt spid="39"/>
                                        </p:tgtEl>
                                        <p:attrNameLst>
                                          <p:attrName>style.visibility</p:attrName>
                                        </p:attrNameLst>
                                      </p:cBhvr>
                                      <p:to>
                                        <p:strVal val="visible"/>
                                      </p:to>
                                    </p:set>
                                    <p:animEffect transition="in" filter="barn(inVertical)">
                                      <p:cBhvr>
                                        <p:cTn id="140" dur="500"/>
                                        <p:tgtEl>
                                          <p:spTgt spid="39"/>
                                        </p:tgtEl>
                                      </p:cBhvr>
                                    </p:animEffect>
                                  </p:childTnLst>
                                </p:cTn>
                              </p:par>
                            </p:childTnLst>
                          </p:cTn>
                        </p:par>
                      </p:childTnLst>
                    </p:cTn>
                  </p:par>
                  <p:par>
                    <p:cTn id="141" fill="hold">
                      <p:stCondLst>
                        <p:cond delay="indefinite"/>
                      </p:stCondLst>
                      <p:childTnLst>
                        <p:par>
                          <p:cTn id="142" fill="hold">
                            <p:stCondLst>
                              <p:cond delay="0"/>
                            </p:stCondLst>
                            <p:childTnLst>
                              <p:par>
                                <p:cTn id="143" presetID="16" presetClass="entr" presetSubtype="21" fill="hold" grpId="0" nodeType="clickEffect">
                                  <p:stCondLst>
                                    <p:cond delay="0"/>
                                  </p:stCondLst>
                                  <p:childTnLst>
                                    <p:set>
                                      <p:cBhvr>
                                        <p:cTn id="144" dur="1" fill="hold">
                                          <p:stCondLst>
                                            <p:cond delay="0"/>
                                          </p:stCondLst>
                                        </p:cTn>
                                        <p:tgtEl>
                                          <p:spTgt spid="37"/>
                                        </p:tgtEl>
                                        <p:attrNameLst>
                                          <p:attrName>style.visibility</p:attrName>
                                        </p:attrNameLst>
                                      </p:cBhvr>
                                      <p:to>
                                        <p:strVal val="visible"/>
                                      </p:to>
                                    </p:set>
                                    <p:animEffect transition="in" filter="barn(inVertical)">
                                      <p:cBhvr>
                                        <p:cTn id="145" dur="500"/>
                                        <p:tgtEl>
                                          <p:spTgt spid="37"/>
                                        </p:tgtEl>
                                      </p:cBhvr>
                                    </p:animEffect>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grpId="0" nodeType="clickEffect">
                                  <p:stCondLst>
                                    <p:cond delay="0"/>
                                  </p:stCondLst>
                                  <p:childTnLst>
                                    <p:set>
                                      <p:cBhvr>
                                        <p:cTn id="149" dur="1" fill="hold">
                                          <p:stCondLst>
                                            <p:cond delay="0"/>
                                          </p:stCondLst>
                                        </p:cTn>
                                        <p:tgtEl>
                                          <p:spTgt spid="38"/>
                                        </p:tgtEl>
                                        <p:attrNameLst>
                                          <p:attrName>style.visibility</p:attrName>
                                        </p:attrNameLst>
                                      </p:cBhvr>
                                      <p:to>
                                        <p:strVal val="visible"/>
                                      </p:to>
                                    </p:set>
                                    <p:animEffect transition="in" filter="barn(inVertical)">
                                      <p:cBhvr>
                                        <p:cTn id="150" dur="500"/>
                                        <p:tgtEl>
                                          <p:spTgt spid="38"/>
                                        </p:tgtEl>
                                      </p:cBhvr>
                                    </p:animEffect>
                                  </p:childTnLst>
                                </p:cTn>
                              </p:par>
                            </p:childTnLst>
                          </p:cTn>
                        </p:par>
                      </p:childTnLst>
                    </p:cTn>
                  </p:par>
                  <p:par>
                    <p:cTn id="151" fill="hold">
                      <p:stCondLst>
                        <p:cond delay="indefinite"/>
                      </p:stCondLst>
                      <p:childTnLst>
                        <p:par>
                          <p:cTn id="152" fill="hold">
                            <p:stCondLst>
                              <p:cond delay="0"/>
                            </p:stCondLst>
                            <p:childTnLst>
                              <p:par>
                                <p:cTn id="153" presetID="16" presetClass="entr" presetSubtype="21" fill="hold" grpId="0" nodeType="click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barn(inVertical)">
                                      <p:cBhvr>
                                        <p:cTn id="155" dur="500"/>
                                        <p:tgtEl>
                                          <p:spTgt spid="40"/>
                                        </p:tgtEl>
                                      </p:cBhvr>
                                    </p:animEffect>
                                  </p:childTnLst>
                                </p:cTn>
                              </p:par>
                            </p:childTnLst>
                          </p:cTn>
                        </p:par>
                      </p:childTnLst>
                    </p:cTn>
                  </p:par>
                  <p:par>
                    <p:cTn id="156" fill="hold">
                      <p:stCondLst>
                        <p:cond delay="indefinite"/>
                      </p:stCondLst>
                      <p:childTnLst>
                        <p:par>
                          <p:cTn id="157" fill="hold">
                            <p:stCondLst>
                              <p:cond delay="0"/>
                            </p:stCondLst>
                            <p:childTnLst>
                              <p:par>
                                <p:cTn id="158" presetID="16" presetClass="entr" presetSubtype="21" fill="hold" grpId="0" nodeType="clickEffect">
                                  <p:stCondLst>
                                    <p:cond delay="0"/>
                                  </p:stCondLst>
                                  <p:childTnLst>
                                    <p:set>
                                      <p:cBhvr>
                                        <p:cTn id="159" dur="1" fill="hold">
                                          <p:stCondLst>
                                            <p:cond delay="0"/>
                                          </p:stCondLst>
                                        </p:cTn>
                                        <p:tgtEl>
                                          <p:spTgt spid="41"/>
                                        </p:tgtEl>
                                        <p:attrNameLst>
                                          <p:attrName>style.visibility</p:attrName>
                                        </p:attrNameLst>
                                      </p:cBhvr>
                                      <p:to>
                                        <p:strVal val="visible"/>
                                      </p:to>
                                    </p:set>
                                    <p:animEffect transition="in" filter="barn(inVertical)">
                                      <p:cBhvr>
                                        <p:cTn id="160" dur="500"/>
                                        <p:tgtEl>
                                          <p:spTgt spid="41"/>
                                        </p:tgtEl>
                                      </p:cBhvr>
                                    </p:animEffect>
                                  </p:childTnLst>
                                </p:cTn>
                              </p:par>
                            </p:childTnLst>
                          </p:cTn>
                        </p:par>
                      </p:childTnLst>
                    </p:cTn>
                  </p:par>
                  <p:par>
                    <p:cTn id="161" fill="hold">
                      <p:stCondLst>
                        <p:cond delay="indefinite"/>
                      </p:stCondLst>
                      <p:childTnLst>
                        <p:par>
                          <p:cTn id="162" fill="hold">
                            <p:stCondLst>
                              <p:cond delay="0"/>
                            </p:stCondLst>
                            <p:childTnLst>
                              <p:par>
                                <p:cTn id="163" presetID="16" presetClass="entr" presetSubtype="21" fill="hold" grpId="0" nodeType="clickEffect">
                                  <p:stCondLst>
                                    <p:cond delay="0"/>
                                  </p:stCondLst>
                                  <p:childTnLst>
                                    <p:set>
                                      <p:cBhvr>
                                        <p:cTn id="164" dur="1" fill="hold">
                                          <p:stCondLst>
                                            <p:cond delay="0"/>
                                          </p:stCondLst>
                                        </p:cTn>
                                        <p:tgtEl>
                                          <p:spTgt spid="45"/>
                                        </p:tgtEl>
                                        <p:attrNameLst>
                                          <p:attrName>style.visibility</p:attrName>
                                        </p:attrNameLst>
                                      </p:cBhvr>
                                      <p:to>
                                        <p:strVal val="visible"/>
                                      </p:to>
                                    </p:set>
                                    <p:animEffect transition="in" filter="barn(inVertical)">
                                      <p:cBhvr>
                                        <p:cTn id="165" dur="500"/>
                                        <p:tgtEl>
                                          <p:spTgt spid="45"/>
                                        </p:tgtEl>
                                      </p:cBhvr>
                                    </p:animEffect>
                                  </p:childTnLst>
                                </p:cTn>
                              </p:par>
                              <p:par>
                                <p:cTn id="166" presetID="16" presetClass="entr" presetSubtype="21" fill="hold" grpId="0" nodeType="withEffect">
                                  <p:stCondLst>
                                    <p:cond delay="0"/>
                                  </p:stCondLst>
                                  <p:childTnLst>
                                    <p:set>
                                      <p:cBhvr>
                                        <p:cTn id="167" dur="1" fill="hold">
                                          <p:stCondLst>
                                            <p:cond delay="0"/>
                                          </p:stCondLst>
                                        </p:cTn>
                                        <p:tgtEl>
                                          <p:spTgt spid="46"/>
                                        </p:tgtEl>
                                        <p:attrNameLst>
                                          <p:attrName>style.visibility</p:attrName>
                                        </p:attrNameLst>
                                      </p:cBhvr>
                                      <p:to>
                                        <p:strVal val="visible"/>
                                      </p:to>
                                    </p:set>
                                    <p:animEffect transition="in" filter="barn(inVertical)">
                                      <p:cBhvr>
                                        <p:cTn id="168" dur="500"/>
                                        <p:tgtEl>
                                          <p:spTgt spid="46"/>
                                        </p:tgtEl>
                                      </p:cBhvr>
                                    </p:animEffect>
                                  </p:childTnLst>
                                </p:cTn>
                              </p:par>
                            </p:childTnLst>
                          </p:cTn>
                        </p:par>
                      </p:childTnLst>
                    </p:cTn>
                  </p:par>
                  <p:par>
                    <p:cTn id="169" fill="hold">
                      <p:stCondLst>
                        <p:cond delay="indefinite"/>
                      </p:stCondLst>
                      <p:childTnLst>
                        <p:par>
                          <p:cTn id="170" fill="hold">
                            <p:stCondLst>
                              <p:cond delay="0"/>
                            </p:stCondLst>
                            <p:childTnLst>
                              <p:par>
                                <p:cTn id="171" presetID="16" presetClass="entr" presetSubtype="21" fill="hold" grpId="0" nodeType="clickEffect">
                                  <p:stCondLst>
                                    <p:cond delay="0"/>
                                  </p:stCondLst>
                                  <p:childTnLst>
                                    <p:set>
                                      <p:cBhvr>
                                        <p:cTn id="172" dur="1" fill="hold">
                                          <p:stCondLst>
                                            <p:cond delay="0"/>
                                          </p:stCondLst>
                                        </p:cTn>
                                        <p:tgtEl>
                                          <p:spTgt spid="47"/>
                                        </p:tgtEl>
                                        <p:attrNameLst>
                                          <p:attrName>style.visibility</p:attrName>
                                        </p:attrNameLst>
                                      </p:cBhvr>
                                      <p:to>
                                        <p:strVal val="visible"/>
                                      </p:to>
                                    </p:set>
                                    <p:animEffect transition="in" filter="barn(inVertical)">
                                      <p:cBhvr>
                                        <p:cTn id="173" dur="500"/>
                                        <p:tgtEl>
                                          <p:spTgt spid="47"/>
                                        </p:tgtEl>
                                      </p:cBhvr>
                                    </p:animEffect>
                                  </p:childTnLst>
                                </p:cTn>
                              </p:par>
                            </p:childTnLst>
                          </p:cTn>
                        </p:par>
                      </p:childTnLst>
                    </p:cTn>
                  </p:par>
                  <p:par>
                    <p:cTn id="174" fill="hold">
                      <p:stCondLst>
                        <p:cond delay="indefinite"/>
                      </p:stCondLst>
                      <p:childTnLst>
                        <p:par>
                          <p:cTn id="175" fill="hold">
                            <p:stCondLst>
                              <p:cond delay="0"/>
                            </p:stCondLst>
                            <p:childTnLst>
                              <p:par>
                                <p:cTn id="176" presetID="16" presetClass="entr" presetSubtype="21" fill="hold" grpId="0" nodeType="clickEffect">
                                  <p:stCondLst>
                                    <p:cond delay="0"/>
                                  </p:stCondLst>
                                  <p:childTnLst>
                                    <p:set>
                                      <p:cBhvr>
                                        <p:cTn id="177" dur="1" fill="hold">
                                          <p:stCondLst>
                                            <p:cond delay="0"/>
                                          </p:stCondLst>
                                        </p:cTn>
                                        <p:tgtEl>
                                          <p:spTgt spid="48"/>
                                        </p:tgtEl>
                                        <p:attrNameLst>
                                          <p:attrName>style.visibility</p:attrName>
                                        </p:attrNameLst>
                                      </p:cBhvr>
                                      <p:to>
                                        <p:strVal val="visible"/>
                                      </p:to>
                                    </p:set>
                                    <p:animEffect transition="in" filter="barn(inVertical)">
                                      <p:cBhvr>
                                        <p:cTn id="178" dur="500"/>
                                        <p:tgtEl>
                                          <p:spTgt spid="48"/>
                                        </p:tgtEl>
                                      </p:cBhvr>
                                    </p:animEffect>
                                  </p:childTnLst>
                                </p:cTn>
                              </p:par>
                            </p:childTnLst>
                          </p:cTn>
                        </p:par>
                      </p:childTnLst>
                    </p:cTn>
                  </p:par>
                  <p:par>
                    <p:cTn id="179" fill="hold">
                      <p:stCondLst>
                        <p:cond delay="indefinite"/>
                      </p:stCondLst>
                      <p:childTnLst>
                        <p:par>
                          <p:cTn id="180" fill="hold">
                            <p:stCondLst>
                              <p:cond delay="0"/>
                            </p:stCondLst>
                            <p:childTnLst>
                              <p:par>
                                <p:cTn id="181" presetID="16" presetClass="entr" presetSubtype="21" fill="hold" grpId="0" nodeType="clickEffect">
                                  <p:stCondLst>
                                    <p:cond delay="0"/>
                                  </p:stCondLst>
                                  <p:childTnLst>
                                    <p:set>
                                      <p:cBhvr>
                                        <p:cTn id="182" dur="1" fill="hold">
                                          <p:stCondLst>
                                            <p:cond delay="0"/>
                                          </p:stCondLst>
                                        </p:cTn>
                                        <p:tgtEl>
                                          <p:spTgt spid="49"/>
                                        </p:tgtEl>
                                        <p:attrNameLst>
                                          <p:attrName>style.visibility</p:attrName>
                                        </p:attrNameLst>
                                      </p:cBhvr>
                                      <p:to>
                                        <p:strVal val="visible"/>
                                      </p:to>
                                    </p:set>
                                    <p:animEffect transition="in" filter="barn(inVertical)">
                                      <p:cBhvr>
                                        <p:cTn id="183" dur="500"/>
                                        <p:tgtEl>
                                          <p:spTgt spid="49"/>
                                        </p:tgtEl>
                                      </p:cBhvr>
                                    </p:animEffect>
                                  </p:childTnLst>
                                </p:cTn>
                              </p:par>
                            </p:childTnLst>
                          </p:cTn>
                        </p:par>
                      </p:childTnLst>
                    </p:cTn>
                  </p:par>
                  <p:par>
                    <p:cTn id="184" fill="hold">
                      <p:stCondLst>
                        <p:cond delay="indefinite"/>
                      </p:stCondLst>
                      <p:childTnLst>
                        <p:par>
                          <p:cTn id="185" fill="hold">
                            <p:stCondLst>
                              <p:cond delay="0"/>
                            </p:stCondLst>
                            <p:childTnLst>
                              <p:par>
                                <p:cTn id="186" presetID="16" presetClass="entr" presetSubtype="21" fill="hold" grpId="0" nodeType="clickEffect">
                                  <p:stCondLst>
                                    <p:cond delay="0"/>
                                  </p:stCondLst>
                                  <p:childTnLst>
                                    <p:set>
                                      <p:cBhvr>
                                        <p:cTn id="187" dur="1" fill="hold">
                                          <p:stCondLst>
                                            <p:cond delay="0"/>
                                          </p:stCondLst>
                                        </p:cTn>
                                        <p:tgtEl>
                                          <p:spTgt spid="50"/>
                                        </p:tgtEl>
                                        <p:attrNameLst>
                                          <p:attrName>style.visibility</p:attrName>
                                        </p:attrNameLst>
                                      </p:cBhvr>
                                      <p:to>
                                        <p:strVal val="visible"/>
                                      </p:to>
                                    </p:set>
                                    <p:animEffect transition="in" filter="barn(inVertical)">
                                      <p:cBhvr>
                                        <p:cTn id="188" dur="500"/>
                                        <p:tgtEl>
                                          <p:spTgt spid="50"/>
                                        </p:tgtEl>
                                      </p:cBhvr>
                                    </p:animEffect>
                                  </p:childTnLst>
                                </p:cTn>
                              </p:par>
                            </p:childTnLst>
                          </p:cTn>
                        </p:par>
                      </p:childTnLst>
                    </p:cTn>
                  </p:par>
                  <p:par>
                    <p:cTn id="189" fill="hold">
                      <p:stCondLst>
                        <p:cond delay="indefinite"/>
                      </p:stCondLst>
                      <p:childTnLst>
                        <p:par>
                          <p:cTn id="190" fill="hold">
                            <p:stCondLst>
                              <p:cond delay="0"/>
                            </p:stCondLst>
                            <p:childTnLst>
                              <p:par>
                                <p:cTn id="191" presetID="16" presetClass="entr" presetSubtype="21" fill="hold" grpId="0" nodeType="clickEffect">
                                  <p:stCondLst>
                                    <p:cond delay="0"/>
                                  </p:stCondLst>
                                  <p:childTnLst>
                                    <p:set>
                                      <p:cBhvr>
                                        <p:cTn id="192" dur="1" fill="hold">
                                          <p:stCondLst>
                                            <p:cond delay="0"/>
                                          </p:stCondLst>
                                        </p:cTn>
                                        <p:tgtEl>
                                          <p:spTgt spid="51"/>
                                        </p:tgtEl>
                                        <p:attrNameLst>
                                          <p:attrName>style.visibility</p:attrName>
                                        </p:attrNameLst>
                                      </p:cBhvr>
                                      <p:to>
                                        <p:strVal val="visible"/>
                                      </p:to>
                                    </p:set>
                                    <p:animEffect transition="in" filter="barn(inVertical)">
                                      <p:cBhvr>
                                        <p:cTn id="193" dur="500"/>
                                        <p:tgtEl>
                                          <p:spTgt spid="51"/>
                                        </p:tgtEl>
                                      </p:cBhvr>
                                    </p:animEffect>
                                  </p:childTnLst>
                                </p:cTn>
                              </p:par>
                              <p:par>
                                <p:cTn id="194" presetID="16" presetClass="entr" presetSubtype="21" fill="hold" grpId="0" nodeType="withEffect">
                                  <p:stCondLst>
                                    <p:cond delay="0"/>
                                  </p:stCondLst>
                                  <p:childTnLst>
                                    <p:set>
                                      <p:cBhvr>
                                        <p:cTn id="195" dur="1" fill="hold">
                                          <p:stCondLst>
                                            <p:cond delay="0"/>
                                          </p:stCondLst>
                                        </p:cTn>
                                        <p:tgtEl>
                                          <p:spTgt spid="52"/>
                                        </p:tgtEl>
                                        <p:attrNameLst>
                                          <p:attrName>style.visibility</p:attrName>
                                        </p:attrNameLst>
                                      </p:cBhvr>
                                      <p:to>
                                        <p:strVal val="visible"/>
                                      </p:to>
                                    </p:set>
                                    <p:animEffect transition="in" filter="barn(inVertical)">
                                      <p:cBhvr>
                                        <p:cTn id="196" dur="500"/>
                                        <p:tgtEl>
                                          <p:spTgt spid="52"/>
                                        </p:tgtEl>
                                      </p:cBhvr>
                                    </p:animEffect>
                                  </p:childTnLst>
                                </p:cTn>
                              </p:par>
                              <p:par>
                                <p:cTn id="197" presetID="16" presetClass="entr" presetSubtype="21" fill="hold" grpId="0" nodeType="withEffect">
                                  <p:stCondLst>
                                    <p:cond delay="0"/>
                                  </p:stCondLst>
                                  <p:childTnLst>
                                    <p:set>
                                      <p:cBhvr>
                                        <p:cTn id="198" dur="1" fill="hold">
                                          <p:stCondLst>
                                            <p:cond delay="0"/>
                                          </p:stCondLst>
                                        </p:cTn>
                                        <p:tgtEl>
                                          <p:spTgt spid="53"/>
                                        </p:tgtEl>
                                        <p:attrNameLst>
                                          <p:attrName>style.visibility</p:attrName>
                                        </p:attrNameLst>
                                      </p:cBhvr>
                                      <p:to>
                                        <p:strVal val="visible"/>
                                      </p:to>
                                    </p:set>
                                    <p:animEffect transition="in" filter="barn(inVertical)">
                                      <p:cBhvr>
                                        <p:cTn id="199" dur="500"/>
                                        <p:tgtEl>
                                          <p:spTgt spid="53"/>
                                        </p:tgtEl>
                                      </p:cBhvr>
                                    </p:animEffect>
                                  </p:childTnLst>
                                </p:cTn>
                              </p:par>
                            </p:childTnLst>
                          </p:cTn>
                        </p:par>
                      </p:childTnLst>
                    </p:cTn>
                  </p:par>
                  <p:par>
                    <p:cTn id="200" fill="hold">
                      <p:stCondLst>
                        <p:cond delay="indefinite"/>
                      </p:stCondLst>
                      <p:childTnLst>
                        <p:par>
                          <p:cTn id="201" fill="hold">
                            <p:stCondLst>
                              <p:cond delay="0"/>
                            </p:stCondLst>
                            <p:childTnLst>
                              <p:par>
                                <p:cTn id="202" presetID="16" presetClass="entr" presetSubtype="21" fill="hold" grpId="0" nodeType="clickEffect">
                                  <p:stCondLst>
                                    <p:cond delay="0"/>
                                  </p:stCondLst>
                                  <p:childTnLst>
                                    <p:set>
                                      <p:cBhvr>
                                        <p:cTn id="203" dur="1" fill="hold">
                                          <p:stCondLst>
                                            <p:cond delay="0"/>
                                          </p:stCondLst>
                                        </p:cTn>
                                        <p:tgtEl>
                                          <p:spTgt spid="54"/>
                                        </p:tgtEl>
                                        <p:attrNameLst>
                                          <p:attrName>style.visibility</p:attrName>
                                        </p:attrNameLst>
                                      </p:cBhvr>
                                      <p:to>
                                        <p:strVal val="visible"/>
                                      </p:to>
                                    </p:set>
                                    <p:animEffect transition="in" filter="barn(inVertical)">
                                      <p:cBhvr>
                                        <p:cTn id="20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67;p37"/>
          <p:cNvSpPr/>
          <p:nvPr/>
        </p:nvSpPr>
        <p:spPr>
          <a:xfrm>
            <a:off x="3352224" y="241072"/>
            <a:ext cx="2397973" cy="646384"/>
          </a:xfrm>
          <a:prstGeom prst="roundRect">
            <a:avLst>
              <a:gd name="adj" fmla="val 5000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US" dirty="0">
                <a:solidFill>
                  <a:schemeClr val="accent2">
                    <a:lumMod val="75000"/>
                  </a:schemeClr>
                </a:solidFill>
              </a:rPr>
              <a:t>BÀI TẬP NHÓM </a:t>
            </a:r>
            <a:endParaRPr lang="vi-VN" dirty="0">
              <a:solidFill>
                <a:schemeClr val="accent2">
                  <a:lumMod val="75000"/>
                </a:schemeClr>
              </a:solidFill>
            </a:endParaRPr>
          </a:p>
        </p:txBody>
      </p:sp>
      <p:sp>
        <p:nvSpPr>
          <p:cNvPr id="5" name="Google Shape;267;p37"/>
          <p:cNvSpPr/>
          <p:nvPr/>
        </p:nvSpPr>
        <p:spPr>
          <a:xfrm>
            <a:off x="2296893" y="2816938"/>
            <a:ext cx="4248155" cy="646384"/>
          </a:xfrm>
          <a:prstGeom prst="roundRect">
            <a:avLst>
              <a:gd name="adj" fmla="val 5000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US" dirty="0" err="1">
                <a:solidFill>
                  <a:schemeClr val="accent2">
                    <a:lumMod val="75000"/>
                  </a:schemeClr>
                </a:solidFill>
              </a:rPr>
              <a:t>Mô</a:t>
            </a:r>
            <a:r>
              <a:rPr lang="en-US" dirty="0">
                <a:solidFill>
                  <a:schemeClr val="accent2">
                    <a:lumMod val="75000"/>
                  </a:schemeClr>
                </a:solidFill>
              </a:rPr>
              <a:t> </a:t>
            </a:r>
            <a:r>
              <a:rPr lang="en-US" dirty="0" err="1">
                <a:solidFill>
                  <a:schemeClr val="accent2">
                    <a:lumMod val="75000"/>
                  </a:schemeClr>
                </a:solidFill>
              </a:rPr>
              <a:t>Phỏng</a:t>
            </a:r>
            <a:r>
              <a:rPr lang="en-US" dirty="0">
                <a:solidFill>
                  <a:schemeClr val="accent2">
                    <a:lumMod val="75000"/>
                  </a:schemeClr>
                </a:solidFill>
              </a:rPr>
              <a:t> </a:t>
            </a:r>
            <a:r>
              <a:rPr lang="en-US" dirty="0" err="1">
                <a:solidFill>
                  <a:schemeClr val="accent2">
                    <a:lumMod val="75000"/>
                  </a:schemeClr>
                </a:solidFill>
              </a:rPr>
              <a:t>dãy</a:t>
            </a:r>
            <a:r>
              <a:rPr lang="en-US" dirty="0">
                <a:solidFill>
                  <a:schemeClr val="accent2">
                    <a:lumMod val="75000"/>
                  </a:schemeClr>
                </a:solidFill>
              </a:rPr>
              <a:t> </a:t>
            </a:r>
            <a:r>
              <a:rPr lang="en-US" dirty="0" err="1">
                <a:solidFill>
                  <a:schemeClr val="accent2">
                    <a:lumMod val="75000"/>
                  </a:schemeClr>
                </a:solidFill>
              </a:rPr>
              <a:t>số</a:t>
            </a:r>
            <a:r>
              <a:rPr lang="en-US" dirty="0">
                <a:solidFill>
                  <a:schemeClr val="accent2">
                    <a:lumMod val="75000"/>
                  </a:schemeClr>
                </a:solidFill>
              </a:rPr>
              <a:t> </a:t>
            </a:r>
            <a:r>
              <a:rPr lang="en-US" dirty="0" err="1">
                <a:solidFill>
                  <a:schemeClr val="accent2">
                    <a:lumMod val="75000"/>
                  </a:schemeClr>
                </a:solidFill>
              </a:rPr>
              <a:t>sau</a:t>
            </a:r>
            <a:r>
              <a:rPr lang="en-US" dirty="0">
                <a:solidFill>
                  <a:schemeClr val="accent2">
                    <a:lumMod val="75000"/>
                  </a:schemeClr>
                </a:solidFill>
              </a:rPr>
              <a:t> </a:t>
            </a:r>
            <a:r>
              <a:rPr lang="en-US" dirty="0" err="1">
                <a:solidFill>
                  <a:schemeClr val="accent2">
                    <a:lumMod val="75000"/>
                  </a:schemeClr>
                </a:solidFill>
              </a:rPr>
              <a:t>bằng</a:t>
            </a:r>
            <a:r>
              <a:rPr lang="en-US" dirty="0">
                <a:solidFill>
                  <a:schemeClr val="accent2">
                    <a:lumMod val="75000"/>
                  </a:schemeClr>
                </a:solidFill>
              </a:rPr>
              <a:t> </a:t>
            </a:r>
            <a:r>
              <a:rPr lang="en-US" dirty="0" err="1">
                <a:solidFill>
                  <a:schemeClr val="accent2">
                    <a:lumMod val="75000"/>
                  </a:schemeClr>
                </a:solidFill>
              </a:rPr>
              <a:t>thuật</a:t>
            </a:r>
            <a:r>
              <a:rPr lang="en-US" dirty="0">
                <a:solidFill>
                  <a:schemeClr val="accent2">
                    <a:lumMod val="75000"/>
                  </a:schemeClr>
                </a:solidFill>
              </a:rPr>
              <a:t> </a:t>
            </a:r>
            <a:r>
              <a:rPr lang="en-US" dirty="0" err="1">
                <a:solidFill>
                  <a:schemeClr val="accent2">
                    <a:lumMod val="75000"/>
                  </a:schemeClr>
                </a:solidFill>
              </a:rPr>
              <a:t>toán</a:t>
            </a:r>
            <a:r>
              <a:rPr lang="en-US" dirty="0">
                <a:solidFill>
                  <a:schemeClr val="accent2">
                    <a:lumMod val="75000"/>
                  </a:schemeClr>
                </a:solidFill>
              </a:rPr>
              <a:t> </a:t>
            </a:r>
            <a:r>
              <a:rPr lang="en-US" dirty="0" err="1">
                <a:solidFill>
                  <a:schemeClr val="accent2">
                    <a:lumMod val="75000"/>
                  </a:schemeClr>
                </a:solidFill>
              </a:rPr>
              <a:t>Bubbesort</a:t>
            </a:r>
            <a:endParaRPr lang="vi-VN" dirty="0">
              <a:solidFill>
                <a:schemeClr val="accent2">
                  <a:lumMod val="75000"/>
                </a:schemeClr>
              </a:solidFill>
            </a:endParaRPr>
          </a:p>
        </p:txBody>
      </p:sp>
      <p:sp>
        <p:nvSpPr>
          <p:cNvPr id="6" name="Google Shape;267;p37"/>
          <p:cNvSpPr/>
          <p:nvPr/>
        </p:nvSpPr>
        <p:spPr>
          <a:xfrm>
            <a:off x="2665534" y="1558386"/>
            <a:ext cx="3510872" cy="587622"/>
          </a:xfrm>
          <a:prstGeom prst="roundRect">
            <a:avLst>
              <a:gd name="adj" fmla="val 5000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US" dirty="0">
                <a:solidFill>
                  <a:schemeClr val="accent2">
                    <a:lumMod val="75000"/>
                  </a:schemeClr>
                </a:solidFill>
              </a:rPr>
              <a:t>Cho  </a:t>
            </a:r>
            <a:r>
              <a:rPr lang="en-US" dirty="0" err="1">
                <a:solidFill>
                  <a:schemeClr val="accent2">
                    <a:lumMod val="75000"/>
                  </a:schemeClr>
                </a:solidFill>
              </a:rPr>
              <a:t>dãy</a:t>
            </a:r>
            <a:r>
              <a:rPr lang="en-US" dirty="0">
                <a:solidFill>
                  <a:schemeClr val="accent2">
                    <a:lumMod val="75000"/>
                  </a:schemeClr>
                </a:solidFill>
              </a:rPr>
              <a:t> </a:t>
            </a:r>
            <a:r>
              <a:rPr lang="en-US" dirty="0" err="1">
                <a:solidFill>
                  <a:schemeClr val="accent2">
                    <a:lumMod val="75000"/>
                  </a:schemeClr>
                </a:solidFill>
              </a:rPr>
              <a:t>số</a:t>
            </a:r>
            <a:r>
              <a:rPr lang="en-US" dirty="0">
                <a:solidFill>
                  <a:schemeClr val="accent2">
                    <a:lumMod val="75000"/>
                  </a:schemeClr>
                </a:solidFill>
              </a:rPr>
              <a:t>  A = [ 5, 3, 9, 7, 2] </a:t>
            </a:r>
            <a:endParaRPr lang="vi-VN" dirty="0">
              <a:solidFill>
                <a:schemeClr val="accent2">
                  <a:lumMod val="75000"/>
                </a:schemeClr>
              </a:solidFill>
            </a:endParaRPr>
          </a:p>
        </p:txBody>
      </p:sp>
    </p:spTree>
    <p:extLst>
      <p:ext uri="{BB962C8B-B14F-4D97-AF65-F5344CB8AC3E}">
        <p14:creationId xmlns:p14="http://schemas.microsoft.com/office/powerpoint/2010/main" val="553944447"/>
      </p:ext>
    </p:extLst>
  </p:cSld>
  <p:clrMapOvr>
    <a:masterClrMapping/>
  </p:clrMapOvr>
</p:sld>
</file>

<file path=ppt/theme/theme1.xml><?xml version="1.0" encoding="utf-8"?>
<a:theme xmlns:a="http://schemas.openxmlformats.org/drawingml/2006/main" name="UI/UX Slides for Business by Slidesgo">
  <a:themeElements>
    <a:clrScheme name="Simple Light">
      <a:dk1>
        <a:srgbClr val="281101"/>
      </a:dk1>
      <a:lt1>
        <a:srgbClr val="FFF7DC"/>
      </a:lt1>
      <a:dk2>
        <a:srgbClr val="F9D656"/>
      </a:dk2>
      <a:lt2>
        <a:srgbClr val="FE7443"/>
      </a:lt2>
      <a:accent1>
        <a:srgbClr val="68CDE9"/>
      </a:accent1>
      <a:accent2>
        <a:srgbClr val="F0787A"/>
      </a:accent2>
      <a:accent3>
        <a:srgbClr val="EDF6F7"/>
      </a:accent3>
      <a:accent4>
        <a:srgbClr val="FFFFFF"/>
      </a:accent4>
      <a:accent5>
        <a:srgbClr val="FFFFFF"/>
      </a:accent5>
      <a:accent6>
        <a:srgbClr val="FFFFFF"/>
      </a:accent6>
      <a:hlink>
        <a:srgbClr val="28110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2202</TotalTime>
  <Words>1165</Words>
  <Application>Microsoft Office PowerPoint</Application>
  <PresentationFormat>On-screen Show (16:9)</PresentationFormat>
  <Paragraphs>219</Paragraphs>
  <Slides>25</Slides>
  <Notes>17</Notes>
  <HiddenSlides>0</HiddenSlides>
  <MMClips>10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Arial</vt:lpstr>
      <vt:lpstr>Palanquin Dark</vt:lpstr>
      <vt:lpstr>Tw Cen MT</vt:lpstr>
      <vt:lpstr>Times New Roman</vt:lpstr>
      <vt:lpstr>Consolas</vt:lpstr>
      <vt:lpstr>Fredoka One</vt:lpstr>
      <vt:lpstr>Calibri</vt:lpstr>
      <vt:lpstr>Poppins</vt:lpstr>
      <vt:lpstr>UI/UX Slides for Business by Slidesgo</vt:lpstr>
      <vt:lpstr>CorelDRAW.Graphic.11</vt:lpstr>
      <vt:lpstr>PowerPoint Presentation</vt:lpstr>
      <vt:lpstr>PowerPoint Presentation</vt:lpstr>
      <vt:lpstr>Hoạt động 3: Tìm hiểu ý tưởng thuật toán sắp xếp nổi bọt</vt:lpstr>
      <vt:lpstr>PowerPoint Presentation</vt:lpstr>
      <vt:lpstr>PowerPoint Presentation</vt:lpstr>
      <vt:lpstr>GHI NHỚ</vt:lpstr>
      <vt:lpstr>Thuật toán sắp xếp nổi bọt có thể mô tả bằng hàm BubbleSort(A) như sau:</vt:lpstr>
      <vt:lpstr>PowerPoint Presentation</vt:lpstr>
      <vt:lpstr>PowerPoint Presentation</vt:lpstr>
      <vt:lpstr>PowerPoint Presentation</vt:lpstr>
      <vt:lpstr>Câu hỏi củng cố kiến thức</vt:lpstr>
      <vt:lpstr>TRÒ CHƠI TRẮC NGHIỆM</vt:lpstr>
      <vt:lpstr>PowerPoint Presentation</vt:lpstr>
      <vt:lpstr>PowerPoint Presentation</vt:lpstr>
      <vt:lpstr>PowerPoint Presentation</vt:lpstr>
      <vt:lpstr>PowerPoint Presentation</vt:lpstr>
      <vt:lpstr>LUYỆN TẬP</vt:lpstr>
      <vt:lpstr>PowerPoint Presentation</vt:lpstr>
      <vt:lpstr>PowerPoint Presentation</vt:lpstr>
      <vt:lpstr>LUYỆN TẬP</vt:lpstr>
      <vt:lpstr>Chương trình có thể như sau:</vt:lpstr>
      <vt:lpstr>VẬN DỤNG</vt:lpstr>
      <vt:lpstr>PowerPoint Presentation</vt:lpstr>
      <vt:lpstr>HƯỚNG DẪN VỀ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Xinh Đẹp Dịu Hiền Huế Thị</dc:creator>
  <cp:lastModifiedBy>user</cp:lastModifiedBy>
  <cp:revision>145</cp:revision>
  <dcterms:modified xsi:type="dcterms:W3CDTF">2024-10-11T08:04:39Z</dcterms:modified>
</cp:coreProperties>
</file>