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2" r:id="rId1"/>
  </p:sldMasterIdLst>
  <p:notesMasterIdLst>
    <p:notesMasterId r:id="rId38"/>
  </p:notesMasterIdLst>
  <p:sldIdLst>
    <p:sldId id="256" r:id="rId2"/>
    <p:sldId id="258" r:id="rId3"/>
    <p:sldId id="373" r:id="rId4"/>
    <p:sldId id="364" r:id="rId5"/>
    <p:sldId id="368" r:id="rId6"/>
    <p:sldId id="369" r:id="rId7"/>
    <p:sldId id="370" r:id="rId8"/>
    <p:sldId id="304" r:id="rId9"/>
    <p:sldId id="346" r:id="rId10"/>
    <p:sldId id="305" r:id="rId11"/>
    <p:sldId id="306" r:id="rId12"/>
    <p:sldId id="348" r:id="rId13"/>
    <p:sldId id="347" r:id="rId14"/>
    <p:sldId id="319" r:id="rId15"/>
    <p:sldId id="376" r:id="rId16"/>
    <p:sldId id="320" r:id="rId17"/>
    <p:sldId id="353" r:id="rId18"/>
    <p:sldId id="281" r:id="rId19"/>
    <p:sldId id="322" r:id="rId20"/>
    <p:sldId id="379" r:id="rId21"/>
    <p:sldId id="339" r:id="rId22"/>
    <p:sldId id="323" r:id="rId23"/>
    <p:sldId id="325" r:id="rId24"/>
    <p:sldId id="327" r:id="rId25"/>
    <p:sldId id="328" r:id="rId26"/>
    <p:sldId id="378" r:id="rId27"/>
    <p:sldId id="354" r:id="rId28"/>
    <p:sldId id="293" r:id="rId29"/>
    <p:sldId id="296" r:id="rId30"/>
    <p:sldId id="297" r:id="rId31"/>
    <p:sldId id="302" r:id="rId32"/>
    <p:sldId id="303" r:id="rId33"/>
    <p:sldId id="300" r:id="rId34"/>
    <p:sldId id="374" r:id="rId35"/>
    <p:sldId id="375"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114" d="100"/>
          <a:sy n="114" d="100"/>
        </p:scale>
        <p:origin x="46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D2DD4-2FE8-4AF5-9406-EAD1B62B274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3D28B42-2625-4466-9DF2-E4DA6D208108}">
      <dgm:prSet phldrT="[Text]"/>
      <dgm:spPr/>
      <dgm:t>
        <a:bodyPr/>
        <a:lstStyle/>
        <a:p>
          <a:r>
            <a:rPr lang="en-US" b="1" i="1">
              <a:solidFill>
                <a:schemeClr val="tx1"/>
              </a:solidFill>
              <a:latin typeface="Times New Roman" panose="02020603050405020304" pitchFamily="18" charset="0"/>
              <a:cs typeface="Times New Roman" panose="02020603050405020304" pitchFamily="18" charset="0"/>
            </a:rPr>
            <a:t>2. </a:t>
          </a:r>
          <a:r>
            <a:rPr lang="en-US" b="1" i="1" smtClean="0">
              <a:solidFill>
                <a:schemeClr val="tx1"/>
              </a:solidFill>
              <a:latin typeface="Times New Roman" panose="02020603050405020304" pitchFamily="18" charset="0"/>
              <a:cs typeface="Times New Roman" panose="02020603050405020304" pitchFamily="18" charset="0"/>
            </a:rPr>
            <a:t>Một số quy định pháp lí đối với người dùng trên mạng</a:t>
          </a:r>
          <a:endParaRPr lang="en-US" b="1" i="1">
            <a:solidFill>
              <a:schemeClr val="tx1"/>
            </a:solidFill>
            <a:latin typeface="Times New Roman" panose="02020603050405020304" pitchFamily="18" charset="0"/>
            <a:cs typeface="Times New Roman" panose="02020603050405020304" pitchFamily="18" charset="0"/>
          </a:endParaRPr>
        </a:p>
      </dgm:t>
    </dgm:pt>
    <dgm:pt modelId="{36B671AF-0A53-4A9B-A23C-B669B605961B}" type="par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64CFB54F-49B2-4C33-A513-4FBD06EF021C}" type="sib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9CFA3B5E-5880-401C-BDAE-064E71EF3B90}">
      <dgm:prSet phldrT="[Text]"/>
      <dgm:spPr/>
      <dgm:t>
        <a:bodyPr/>
        <a:lstStyle/>
        <a:p>
          <a:pPr algn="just"/>
          <a:r>
            <a:rPr lang="en-US" b="1" i="1" dirty="0">
              <a:solidFill>
                <a:schemeClr val="tx1"/>
              </a:solidFill>
              <a:latin typeface="Times New Roman" panose="02020603050405020304" pitchFamily="18" charset="0"/>
              <a:cs typeface="Times New Roman" panose="02020603050405020304" pitchFamily="18" charset="0"/>
            </a:rPr>
            <a:t>1. </a:t>
          </a:r>
          <a:r>
            <a:rPr lang="en-US" b="1" i="1" dirty="0" err="1" smtClean="0">
              <a:solidFill>
                <a:schemeClr val="tx1"/>
              </a:solidFill>
              <a:latin typeface="Times New Roman" panose="02020603050405020304" pitchFamily="18" charset="0"/>
              <a:cs typeface="Times New Roman" panose="02020603050405020304" pitchFamily="18" charset="0"/>
            </a:rPr>
            <a:t>Những</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vấn</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đề</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đạo</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đức</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pháp</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luật</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và</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văn</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hóa</a:t>
          </a:r>
          <a:endParaRPr lang="en-US" b="1" i="1" dirty="0">
            <a:solidFill>
              <a:schemeClr val="tx1"/>
            </a:solidFill>
            <a:latin typeface="Times New Roman" panose="02020603050405020304" pitchFamily="18" charset="0"/>
            <a:cs typeface="Times New Roman" panose="02020603050405020304" pitchFamily="18" charset="0"/>
          </a:endParaRPr>
        </a:p>
      </dgm:t>
    </dgm:pt>
    <dgm:pt modelId="{4D42B9CC-2F78-4711-94F0-36C3F9281D4F}" type="sib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B52A0ADD-7EAF-4AD4-8DD3-99AC3B0E486E}" type="par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6B1D65CB-56D3-4E2F-830F-BEE033E26621}">
      <dgm:prSet phldrT="[Text]"/>
      <dgm:spPr/>
      <dgm:t>
        <a:bodyPr/>
        <a:lstStyle/>
        <a:p>
          <a:r>
            <a:rPr lang="en-US" b="1" i="1"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b="1" i="1">
            <a:solidFill>
              <a:schemeClr val="tx1"/>
            </a:solidFill>
            <a:latin typeface="Times New Roman" panose="02020603050405020304" pitchFamily="18" charset="0"/>
            <a:cs typeface="Times New Roman" panose="02020603050405020304" pitchFamily="18" charset="0"/>
          </a:endParaRPr>
        </a:p>
      </dgm:t>
    </dgm:pt>
    <dgm:pt modelId="{305D8D4F-EF1E-4C8B-ADC5-C562B19ACB8F}" type="parTrans" cxnId="{B9483476-FA26-440E-A5B7-279B512CCC65}">
      <dgm:prSet/>
      <dgm:spPr/>
      <dgm:t>
        <a:bodyPr/>
        <a:lstStyle/>
        <a:p>
          <a:endParaRPr lang="en-US"/>
        </a:p>
      </dgm:t>
    </dgm:pt>
    <dgm:pt modelId="{137D823C-FBA9-4FD1-84ED-1517D7282172}" type="sibTrans" cxnId="{B9483476-FA26-440E-A5B7-279B512CCC65}">
      <dgm:prSet/>
      <dgm:spPr/>
      <dgm:t>
        <a:bodyPr/>
        <a:lstStyle/>
        <a:p>
          <a:endParaRPr lang="en-US"/>
        </a:p>
      </dgm:t>
    </dgm:pt>
    <dgm:pt modelId="{2E1CE009-4959-415C-BC48-77C130E0A9C5}" type="pres">
      <dgm:prSet presAssocID="{515D2DD4-2FE8-4AF5-9406-EAD1B62B2747}" presName="Name0" presStyleCnt="0">
        <dgm:presLayoutVars>
          <dgm:chMax val="7"/>
          <dgm:chPref val="7"/>
          <dgm:dir/>
        </dgm:presLayoutVars>
      </dgm:prSet>
      <dgm:spPr/>
      <dgm:t>
        <a:bodyPr/>
        <a:lstStyle/>
        <a:p>
          <a:endParaRPr lang="en-US"/>
        </a:p>
      </dgm:t>
    </dgm:pt>
    <dgm:pt modelId="{91984CBA-23E4-4BFC-834A-EFDC0F188E4E}" type="pres">
      <dgm:prSet presAssocID="{515D2DD4-2FE8-4AF5-9406-EAD1B62B2747}" presName="Name1" presStyleCnt="0"/>
      <dgm:spPr/>
    </dgm:pt>
    <dgm:pt modelId="{122767B3-9631-4526-9879-199C682441B2}" type="pres">
      <dgm:prSet presAssocID="{515D2DD4-2FE8-4AF5-9406-EAD1B62B2747}" presName="cycle" presStyleCnt="0"/>
      <dgm:spPr/>
    </dgm:pt>
    <dgm:pt modelId="{F3B7BFE7-220A-40D2-A634-4E8A84FA5738}" type="pres">
      <dgm:prSet presAssocID="{515D2DD4-2FE8-4AF5-9406-EAD1B62B2747}" presName="srcNode" presStyleLbl="node1" presStyleIdx="0" presStyleCnt="3"/>
      <dgm:spPr/>
    </dgm:pt>
    <dgm:pt modelId="{FF6CEA40-F3ED-40A7-8226-BAB63E6E1D75}" type="pres">
      <dgm:prSet presAssocID="{515D2DD4-2FE8-4AF5-9406-EAD1B62B2747}" presName="conn" presStyleLbl="parChTrans1D2" presStyleIdx="0" presStyleCnt="1"/>
      <dgm:spPr/>
      <dgm:t>
        <a:bodyPr/>
        <a:lstStyle/>
        <a:p>
          <a:endParaRPr lang="en-US"/>
        </a:p>
      </dgm:t>
    </dgm:pt>
    <dgm:pt modelId="{1EC27CFB-ED12-4909-A8E3-10172268BFA2}" type="pres">
      <dgm:prSet presAssocID="{515D2DD4-2FE8-4AF5-9406-EAD1B62B2747}" presName="extraNode" presStyleLbl="node1" presStyleIdx="0" presStyleCnt="3"/>
      <dgm:spPr/>
    </dgm:pt>
    <dgm:pt modelId="{D65905AF-F727-4681-9F82-50B132B4CE6C}" type="pres">
      <dgm:prSet presAssocID="{515D2DD4-2FE8-4AF5-9406-EAD1B62B2747}" presName="dstNode" presStyleLbl="node1" presStyleIdx="0" presStyleCnt="3"/>
      <dgm:spPr/>
    </dgm:pt>
    <dgm:pt modelId="{C2C1BE2A-4242-4EDD-AE77-FF4AE87DC7A2}" type="pres">
      <dgm:prSet presAssocID="{9CFA3B5E-5880-401C-BDAE-064E71EF3B90}" presName="text_1" presStyleLbl="node1" presStyleIdx="0" presStyleCnt="3">
        <dgm:presLayoutVars>
          <dgm:bulletEnabled val="1"/>
        </dgm:presLayoutVars>
      </dgm:prSet>
      <dgm:spPr/>
      <dgm:t>
        <a:bodyPr/>
        <a:lstStyle/>
        <a:p>
          <a:endParaRPr lang="en-US"/>
        </a:p>
      </dgm:t>
    </dgm:pt>
    <dgm:pt modelId="{FE3D0765-E706-4E8B-91DF-7042A31DC8D3}" type="pres">
      <dgm:prSet presAssocID="{9CFA3B5E-5880-401C-BDAE-064E71EF3B90}" presName="accent_1" presStyleCnt="0"/>
      <dgm:spPr/>
    </dgm:pt>
    <dgm:pt modelId="{BD3C2BEC-0769-45ED-9FFE-774F4FAB32B9}" type="pres">
      <dgm:prSet presAssocID="{9CFA3B5E-5880-401C-BDAE-064E71EF3B90}" presName="accentRepeatNode" presStyleLbl="solidFgAcc1" presStyleIdx="0" presStyleCnt="3">
        <dgm:style>
          <a:lnRef idx="1">
            <a:schemeClr val="accent1"/>
          </a:lnRef>
          <a:fillRef idx="2">
            <a:schemeClr val="accent1"/>
          </a:fillRef>
          <a:effectRef idx="1">
            <a:schemeClr val="accent1"/>
          </a:effectRef>
          <a:fontRef idx="minor">
            <a:schemeClr val="dk1"/>
          </a:fontRef>
        </dgm:style>
      </dgm:prSet>
      <dgm:spPr/>
    </dgm:pt>
    <dgm:pt modelId="{DA5CB6FE-9471-4231-ABA3-C8052F5E9E14}" type="pres">
      <dgm:prSet presAssocID="{A3D28B42-2625-4466-9DF2-E4DA6D208108}" presName="text_2" presStyleLbl="node1" presStyleIdx="1" presStyleCnt="3">
        <dgm:presLayoutVars>
          <dgm:bulletEnabled val="1"/>
        </dgm:presLayoutVars>
      </dgm:prSet>
      <dgm:spPr/>
      <dgm:t>
        <a:bodyPr/>
        <a:lstStyle/>
        <a:p>
          <a:endParaRPr lang="en-US"/>
        </a:p>
      </dgm:t>
    </dgm:pt>
    <dgm:pt modelId="{C4BFA488-9868-40C5-B5DB-BB44249D5E2C}" type="pres">
      <dgm:prSet presAssocID="{A3D28B42-2625-4466-9DF2-E4DA6D208108}" presName="accent_2" presStyleCnt="0"/>
      <dgm:spPr/>
    </dgm:pt>
    <dgm:pt modelId="{AA0A3BD2-E2CC-4D6C-B480-55B08B687CC1}" type="pres">
      <dgm:prSet presAssocID="{A3D28B42-2625-4466-9DF2-E4DA6D208108}" presName="accentRepeatNode" presStyleLbl="solidFgAcc1" presStyleIdx="1" presStyleCnt="3">
        <dgm:style>
          <a:lnRef idx="1">
            <a:schemeClr val="accent2"/>
          </a:lnRef>
          <a:fillRef idx="2">
            <a:schemeClr val="accent2"/>
          </a:fillRef>
          <a:effectRef idx="1">
            <a:schemeClr val="accent2"/>
          </a:effectRef>
          <a:fontRef idx="minor">
            <a:schemeClr val="dk1"/>
          </a:fontRef>
        </dgm:style>
      </dgm:prSet>
      <dgm:spPr/>
    </dgm:pt>
    <dgm:pt modelId="{0A06F694-C4AE-476A-A02C-471F1DFF5247}" type="pres">
      <dgm:prSet presAssocID="{6B1D65CB-56D3-4E2F-830F-BEE033E26621}" presName="text_3" presStyleLbl="node1" presStyleIdx="2" presStyleCnt="3">
        <dgm:presLayoutVars>
          <dgm:bulletEnabled val="1"/>
        </dgm:presLayoutVars>
      </dgm:prSet>
      <dgm:spPr/>
      <dgm:t>
        <a:bodyPr/>
        <a:lstStyle/>
        <a:p>
          <a:endParaRPr lang="en-US"/>
        </a:p>
      </dgm:t>
    </dgm:pt>
    <dgm:pt modelId="{53F0165F-A7D2-4901-A876-DFC6A342ECC7}" type="pres">
      <dgm:prSet presAssocID="{6B1D65CB-56D3-4E2F-830F-BEE033E26621}" presName="accent_3" presStyleCnt="0"/>
      <dgm:spPr/>
    </dgm:pt>
    <dgm:pt modelId="{0AD35FD6-36E6-4DF2-A5B5-68871B9DBE27}" type="pres">
      <dgm:prSet presAssocID="{6B1D65CB-56D3-4E2F-830F-BEE033E26621}" presName="accentRepeatNode" presStyleLbl="solidFgAcc1" presStyleIdx="2" presStyleCnt="3"/>
      <dgm:spPr/>
    </dgm:pt>
  </dgm:ptLst>
  <dgm:cxnLst>
    <dgm:cxn modelId="{DFCDDE4B-D866-4CDE-A0BB-513BCD4666BB}" srcId="{515D2DD4-2FE8-4AF5-9406-EAD1B62B2747}" destId="{9CFA3B5E-5880-401C-BDAE-064E71EF3B90}" srcOrd="0" destOrd="0" parTransId="{B52A0ADD-7EAF-4AD4-8DD3-99AC3B0E486E}" sibTransId="{4D42B9CC-2F78-4711-94F0-36C3F9281D4F}"/>
    <dgm:cxn modelId="{0E01650D-1916-472B-B145-BD7F87A9FA90}" srcId="{515D2DD4-2FE8-4AF5-9406-EAD1B62B2747}" destId="{A3D28B42-2625-4466-9DF2-E4DA6D208108}" srcOrd="1" destOrd="0" parTransId="{36B671AF-0A53-4A9B-A23C-B669B605961B}" sibTransId="{64CFB54F-49B2-4C33-A513-4FBD06EF021C}"/>
    <dgm:cxn modelId="{346C5B2C-B35A-41DA-9CA6-0F7067B5C044}" type="presOf" srcId="{9CFA3B5E-5880-401C-BDAE-064E71EF3B90}" destId="{C2C1BE2A-4242-4EDD-AE77-FF4AE87DC7A2}" srcOrd="0" destOrd="0" presId="urn:microsoft.com/office/officeart/2008/layout/VerticalCurvedList"/>
    <dgm:cxn modelId="{09A532DC-FB20-41EA-92DE-F7AC2782F6CA}" type="presOf" srcId="{4D42B9CC-2F78-4711-94F0-36C3F9281D4F}" destId="{FF6CEA40-F3ED-40A7-8226-BAB63E6E1D75}" srcOrd="0" destOrd="0" presId="urn:microsoft.com/office/officeart/2008/layout/VerticalCurvedList"/>
    <dgm:cxn modelId="{8A676EC9-9FD0-45F7-845B-9E44FC5AB0A0}" type="presOf" srcId="{6B1D65CB-56D3-4E2F-830F-BEE033E26621}" destId="{0A06F694-C4AE-476A-A02C-471F1DFF5247}" srcOrd="0" destOrd="0" presId="urn:microsoft.com/office/officeart/2008/layout/VerticalCurvedList"/>
    <dgm:cxn modelId="{B9483476-FA26-440E-A5B7-279B512CCC65}" srcId="{515D2DD4-2FE8-4AF5-9406-EAD1B62B2747}" destId="{6B1D65CB-56D3-4E2F-830F-BEE033E26621}" srcOrd="2" destOrd="0" parTransId="{305D8D4F-EF1E-4C8B-ADC5-C562B19ACB8F}" sibTransId="{137D823C-FBA9-4FD1-84ED-1517D7282172}"/>
    <dgm:cxn modelId="{575EFF83-6C0E-45D4-AEAE-03B8EFE1717F}" type="presOf" srcId="{515D2DD4-2FE8-4AF5-9406-EAD1B62B2747}" destId="{2E1CE009-4959-415C-BC48-77C130E0A9C5}" srcOrd="0" destOrd="0" presId="urn:microsoft.com/office/officeart/2008/layout/VerticalCurvedList"/>
    <dgm:cxn modelId="{618C139D-9DB6-4099-AF1B-5A94BD1EBEEC}" type="presOf" srcId="{A3D28B42-2625-4466-9DF2-E4DA6D208108}" destId="{DA5CB6FE-9471-4231-ABA3-C8052F5E9E14}" srcOrd="0" destOrd="0" presId="urn:microsoft.com/office/officeart/2008/layout/VerticalCurvedList"/>
    <dgm:cxn modelId="{25697E08-610B-467A-A3BC-CFDA38D45A42}" type="presParOf" srcId="{2E1CE009-4959-415C-BC48-77C130E0A9C5}" destId="{91984CBA-23E4-4BFC-834A-EFDC0F188E4E}" srcOrd="0" destOrd="0" presId="urn:microsoft.com/office/officeart/2008/layout/VerticalCurvedList"/>
    <dgm:cxn modelId="{A2B7DF7E-2FD0-43CE-95B5-00BC32666C07}" type="presParOf" srcId="{91984CBA-23E4-4BFC-834A-EFDC0F188E4E}" destId="{122767B3-9631-4526-9879-199C682441B2}" srcOrd="0" destOrd="0" presId="urn:microsoft.com/office/officeart/2008/layout/VerticalCurvedList"/>
    <dgm:cxn modelId="{7B9A4437-0092-4702-9112-1BDA784F08CB}" type="presParOf" srcId="{122767B3-9631-4526-9879-199C682441B2}" destId="{F3B7BFE7-220A-40D2-A634-4E8A84FA5738}" srcOrd="0" destOrd="0" presId="urn:microsoft.com/office/officeart/2008/layout/VerticalCurvedList"/>
    <dgm:cxn modelId="{2730D05D-B85F-465E-8126-B977FBCD32C1}" type="presParOf" srcId="{122767B3-9631-4526-9879-199C682441B2}" destId="{FF6CEA40-F3ED-40A7-8226-BAB63E6E1D75}" srcOrd="1" destOrd="0" presId="urn:microsoft.com/office/officeart/2008/layout/VerticalCurvedList"/>
    <dgm:cxn modelId="{24464391-ABE8-47BA-BD1C-B246057775F8}" type="presParOf" srcId="{122767B3-9631-4526-9879-199C682441B2}" destId="{1EC27CFB-ED12-4909-A8E3-10172268BFA2}" srcOrd="2" destOrd="0" presId="urn:microsoft.com/office/officeart/2008/layout/VerticalCurvedList"/>
    <dgm:cxn modelId="{67B3D23A-A3AC-4986-8C73-935676CB740E}" type="presParOf" srcId="{122767B3-9631-4526-9879-199C682441B2}" destId="{D65905AF-F727-4681-9F82-50B132B4CE6C}" srcOrd="3" destOrd="0" presId="urn:microsoft.com/office/officeart/2008/layout/VerticalCurvedList"/>
    <dgm:cxn modelId="{C169F42A-4188-48CE-B055-C85091207DB4}" type="presParOf" srcId="{91984CBA-23E4-4BFC-834A-EFDC0F188E4E}" destId="{C2C1BE2A-4242-4EDD-AE77-FF4AE87DC7A2}" srcOrd="1" destOrd="0" presId="urn:microsoft.com/office/officeart/2008/layout/VerticalCurvedList"/>
    <dgm:cxn modelId="{F577DC9E-4216-4D1A-A150-EF1BF365F15E}" type="presParOf" srcId="{91984CBA-23E4-4BFC-834A-EFDC0F188E4E}" destId="{FE3D0765-E706-4E8B-91DF-7042A31DC8D3}" srcOrd="2" destOrd="0" presId="urn:microsoft.com/office/officeart/2008/layout/VerticalCurvedList"/>
    <dgm:cxn modelId="{54E357AC-84DA-446D-9918-C0DB7A6A6CBC}" type="presParOf" srcId="{FE3D0765-E706-4E8B-91DF-7042A31DC8D3}" destId="{BD3C2BEC-0769-45ED-9FFE-774F4FAB32B9}" srcOrd="0" destOrd="0" presId="urn:microsoft.com/office/officeart/2008/layout/VerticalCurvedList"/>
    <dgm:cxn modelId="{8C3B86C4-87FB-4DB9-A648-9CD4C772FAF2}" type="presParOf" srcId="{91984CBA-23E4-4BFC-834A-EFDC0F188E4E}" destId="{DA5CB6FE-9471-4231-ABA3-C8052F5E9E14}" srcOrd="3" destOrd="0" presId="urn:microsoft.com/office/officeart/2008/layout/VerticalCurvedList"/>
    <dgm:cxn modelId="{0113E380-50CF-4A61-B8B8-D6DCD34A5A4C}" type="presParOf" srcId="{91984CBA-23E4-4BFC-834A-EFDC0F188E4E}" destId="{C4BFA488-9868-40C5-B5DB-BB44249D5E2C}" srcOrd="4" destOrd="0" presId="urn:microsoft.com/office/officeart/2008/layout/VerticalCurvedList"/>
    <dgm:cxn modelId="{0CC5B53E-F054-4F4F-A8AB-781410D765C2}" type="presParOf" srcId="{C4BFA488-9868-40C5-B5DB-BB44249D5E2C}" destId="{AA0A3BD2-E2CC-4D6C-B480-55B08B687CC1}" srcOrd="0" destOrd="0" presId="urn:microsoft.com/office/officeart/2008/layout/VerticalCurvedList"/>
    <dgm:cxn modelId="{E4993FCE-8EC5-4AD4-A788-44142246E733}" type="presParOf" srcId="{91984CBA-23E4-4BFC-834A-EFDC0F188E4E}" destId="{0A06F694-C4AE-476A-A02C-471F1DFF5247}" srcOrd="5" destOrd="0" presId="urn:microsoft.com/office/officeart/2008/layout/VerticalCurvedList"/>
    <dgm:cxn modelId="{1BE5E77C-A856-475E-B81A-9220EE2AC2C7}" type="presParOf" srcId="{91984CBA-23E4-4BFC-834A-EFDC0F188E4E}" destId="{53F0165F-A7D2-4901-A876-DFC6A342ECC7}" srcOrd="6" destOrd="0" presId="urn:microsoft.com/office/officeart/2008/layout/VerticalCurvedList"/>
    <dgm:cxn modelId="{5BD5D68F-7FE4-44A2-AC59-4B8FB564207C}" type="presParOf" srcId="{53F0165F-A7D2-4901-A876-DFC6A342ECC7}" destId="{0AD35FD6-36E6-4DF2-A5B5-68871B9DBE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EA40-F3ED-40A7-8226-BAB63E6E1D75}">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1BE2A-4242-4EDD-AE77-FF4AE87DC7A2}">
      <dsp:nvSpPr>
        <dsp:cNvPr id="0" name=""/>
        <dsp:cNvSpPr/>
      </dsp:nvSpPr>
      <dsp:spPr>
        <a:xfrm>
          <a:off x="752110" y="541866"/>
          <a:ext cx="7301111" cy="10837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just" defTabSz="1511300">
            <a:lnSpc>
              <a:spcPct val="90000"/>
            </a:lnSpc>
            <a:spcBef>
              <a:spcPct val="0"/>
            </a:spcBef>
            <a:spcAft>
              <a:spcPct val="35000"/>
            </a:spcAft>
          </a:pPr>
          <a:r>
            <a:rPr lang="en-US" sz="3400" b="1" i="1" kern="1200" dirty="0">
              <a:solidFill>
                <a:schemeClr val="tx1"/>
              </a:solidFill>
              <a:latin typeface="Times New Roman" panose="02020603050405020304" pitchFamily="18" charset="0"/>
              <a:cs typeface="Times New Roman" panose="02020603050405020304" pitchFamily="18" charset="0"/>
            </a:rPr>
            <a:t>1. </a:t>
          </a:r>
          <a:r>
            <a:rPr lang="en-US" sz="3400" b="1" i="1" kern="1200" dirty="0" err="1" smtClean="0">
              <a:solidFill>
                <a:schemeClr val="tx1"/>
              </a:solidFill>
              <a:latin typeface="Times New Roman" panose="02020603050405020304" pitchFamily="18" charset="0"/>
              <a:cs typeface="Times New Roman" panose="02020603050405020304" pitchFamily="18" charset="0"/>
            </a:rPr>
            <a:t>Những</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vấn</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đề</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đạo</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đức</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pháp</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luật</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và</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văn</a:t>
          </a:r>
          <a:r>
            <a:rPr lang="en-US" sz="3400" b="1" i="1" kern="1200" dirty="0" smtClean="0">
              <a:solidFill>
                <a:schemeClr val="tx1"/>
              </a:solidFill>
              <a:latin typeface="Times New Roman" panose="02020603050405020304" pitchFamily="18" charset="0"/>
              <a:cs typeface="Times New Roman" panose="02020603050405020304" pitchFamily="18" charset="0"/>
            </a:rPr>
            <a:t> </a:t>
          </a:r>
          <a:r>
            <a:rPr lang="en-US" sz="3400" b="1" i="1" kern="1200" dirty="0" err="1" smtClean="0">
              <a:solidFill>
                <a:schemeClr val="tx1"/>
              </a:solidFill>
              <a:latin typeface="Times New Roman" panose="02020603050405020304" pitchFamily="18" charset="0"/>
              <a:cs typeface="Times New Roman" panose="02020603050405020304" pitchFamily="18" charset="0"/>
            </a:rPr>
            <a:t>hóa</a:t>
          </a:r>
          <a:endParaRPr lang="en-US" sz="3400" b="1" i="1" kern="1200" dirty="0">
            <a:solidFill>
              <a:schemeClr val="tx1"/>
            </a:solidFill>
            <a:latin typeface="Times New Roman" panose="02020603050405020304" pitchFamily="18" charset="0"/>
            <a:cs typeface="Times New Roman" panose="02020603050405020304" pitchFamily="18" charset="0"/>
          </a:endParaRPr>
        </a:p>
      </dsp:txBody>
      <dsp:txXfrm>
        <a:off x="752110" y="541866"/>
        <a:ext cx="7301111" cy="1083733"/>
      </dsp:txXfrm>
    </dsp:sp>
    <dsp:sp modelId="{BD3C2BEC-0769-45ED-9FFE-774F4FAB32B9}">
      <dsp:nvSpPr>
        <dsp:cNvPr id="0" name=""/>
        <dsp:cNvSpPr/>
      </dsp:nvSpPr>
      <dsp:spPr>
        <a:xfrm>
          <a:off x="74777" y="406400"/>
          <a:ext cx="1354666" cy="1354666"/>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A5CB6FE-9471-4231-ABA3-C8052F5E9E14}">
      <dsp:nvSpPr>
        <dsp:cNvPr id="0" name=""/>
        <dsp:cNvSpPr/>
      </dsp:nvSpPr>
      <dsp:spPr>
        <a:xfrm>
          <a:off x="1146048" y="2167466"/>
          <a:ext cx="6907174"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a:solidFill>
                <a:schemeClr val="tx1"/>
              </a:solidFill>
              <a:latin typeface="Times New Roman" panose="02020603050405020304" pitchFamily="18" charset="0"/>
              <a:cs typeface="Times New Roman" panose="02020603050405020304" pitchFamily="18" charset="0"/>
            </a:rPr>
            <a:t>2. </a:t>
          </a:r>
          <a:r>
            <a:rPr lang="en-US" sz="3400" b="1" i="1" kern="1200" smtClean="0">
              <a:solidFill>
                <a:schemeClr val="tx1"/>
              </a:solidFill>
              <a:latin typeface="Times New Roman" panose="02020603050405020304" pitchFamily="18" charset="0"/>
              <a:cs typeface="Times New Roman" panose="02020603050405020304" pitchFamily="18" charset="0"/>
            </a:rPr>
            <a:t>Một số quy định pháp lí đối với người dùng trên mạng</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1146048" y="2167466"/>
        <a:ext cx="6907174" cy="1083733"/>
      </dsp:txXfrm>
    </dsp:sp>
    <dsp:sp modelId="{AA0A3BD2-E2CC-4D6C-B480-55B08B687CC1}">
      <dsp:nvSpPr>
        <dsp:cNvPr id="0" name=""/>
        <dsp:cNvSpPr/>
      </dsp:nvSpPr>
      <dsp:spPr>
        <a:xfrm>
          <a:off x="468714" y="2032000"/>
          <a:ext cx="1354666" cy="135466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A06F694-C4AE-476A-A02C-471F1DFF5247}">
      <dsp:nvSpPr>
        <dsp:cNvPr id="0" name=""/>
        <dsp:cNvSpPr/>
      </dsp:nvSpPr>
      <dsp:spPr>
        <a:xfrm>
          <a:off x="752110" y="3793066"/>
          <a:ext cx="7301111" cy="10837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752110" y="3793066"/>
        <a:ext cx="7301111" cy="1083733"/>
      </dsp:txXfrm>
    </dsp:sp>
    <dsp:sp modelId="{0AD35FD6-36E6-4DF2-A5B5-68871B9DBE27}">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E65E-E271-4605-B522-67E8FF4A4E06}"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22B18-9774-4504-9BEE-CE4D79852CD7}" type="slidenum">
              <a:rPr lang="en-US" smtClean="0"/>
              <a:t>‹#›</a:t>
            </a:fld>
            <a:endParaRPr lang="en-US"/>
          </a:p>
        </p:txBody>
      </p:sp>
    </p:spTree>
    <p:extLst>
      <p:ext uri="{BB962C8B-B14F-4D97-AF65-F5344CB8AC3E}">
        <p14:creationId xmlns:p14="http://schemas.microsoft.com/office/powerpoint/2010/main" val="177380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6</a:t>
            </a:fld>
            <a:endParaRPr lang="zh-CN" sz="1200" dirty="0"/>
          </a:p>
        </p:txBody>
      </p:sp>
    </p:spTree>
    <p:extLst>
      <p:ext uri="{BB962C8B-B14F-4D97-AF65-F5344CB8AC3E}">
        <p14:creationId xmlns:p14="http://schemas.microsoft.com/office/powerpoint/2010/main" val="299095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7</a:t>
            </a:fld>
            <a:endParaRPr lang="zh-CN" sz="1200" dirty="0"/>
          </a:p>
        </p:txBody>
      </p:sp>
    </p:spTree>
    <p:extLst>
      <p:ext uri="{BB962C8B-B14F-4D97-AF65-F5344CB8AC3E}">
        <p14:creationId xmlns:p14="http://schemas.microsoft.com/office/powerpoint/2010/main" val="293076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15</a:t>
            </a:fld>
            <a:endParaRPr lang="zh-CN" sz="1200" dirty="0"/>
          </a:p>
        </p:txBody>
      </p:sp>
    </p:spTree>
    <p:extLst>
      <p:ext uri="{BB962C8B-B14F-4D97-AF65-F5344CB8AC3E}">
        <p14:creationId xmlns:p14="http://schemas.microsoft.com/office/powerpoint/2010/main" val="133668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26</a:t>
            </a:fld>
            <a:endParaRPr lang="zh-CN" sz="1200" dirty="0"/>
          </a:p>
        </p:txBody>
      </p:sp>
    </p:spTree>
    <p:extLst>
      <p:ext uri="{BB962C8B-B14F-4D97-AF65-F5344CB8AC3E}">
        <p14:creationId xmlns:p14="http://schemas.microsoft.com/office/powerpoint/2010/main" val="3849434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F53991E-3713-4EFF-BFC3-C0686DCBACE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9A8E44-330F-4DB1-963D-329D5EAB89F7}" type="slidenum">
              <a:rPr lang="en-US" altLang="en-US"/>
              <a:pPr eaLnBrk="1" hangingPunct="1"/>
              <a:t>28</a:t>
            </a:fld>
            <a:endParaRPr lang="en-US" altLang="en-US"/>
          </a:p>
        </p:txBody>
      </p:sp>
      <p:sp>
        <p:nvSpPr>
          <p:cNvPr id="40963" name="Rectangle 7">
            <a:extLst>
              <a:ext uri="{FF2B5EF4-FFF2-40B4-BE49-F238E27FC236}">
                <a16:creationId xmlns:a16="http://schemas.microsoft.com/office/drawing/2014/main" id="{D6ED43DA-9B43-4179-B766-1C14C06F28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24ECD74-F1A4-4C8E-8EA1-104495CABEB5}" type="slidenum">
              <a:rPr lang="vi-VN" altLang="en-US" sz="1200">
                <a:latin typeface="Arial" panose="020B0604020202020204" pitchFamily="34" charset="0"/>
              </a:rPr>
              <a:pPr algn="r" eaLnBrk="1" hangingPunct="1"/>
              <a:t>28</a:t>
            </a:fld>
            <a:endParaRPr lang="vi-VN" altLang="en-US" sz="1200">
              <a:latin typeface="Arial" panose="020B0604020202020204" pitchFamily="34" charset="0"/>
            </a:endParaRPr>
          </a:p>
        </p:txBody>
      </p:sp>
      <p:sp>
        <p:nvSpPr>
          <p:cNvPr id="40964" name="Rectangle 2">
            <a:extLst>
              <a:ext uri="{FF2B5EF4-FFF2-40B4-BE49-F238E27FC236}">
                <a16:creationId xmlns:a16="http://schemas.microsoft.com/office/drawing/2014/main" id="{0E4F73E3-ABFF-4B2D-869D-3636D707F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3">
            <a:extLst>
              <a:ext uri="{FF2B5EF4-FFF2-40B4-BE49-F238E27FC236}">
                <a16:creationId xmlns:a16="http://schemas.microsoft.com/office/drawing/2014/main" id="{21196C3C-EB61-4B9F-8732-01E10527F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32CA-217E-4D26-AE2C-D39A8A559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12390-C629-4752-B859-2A569A33D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07DA9-FA36-4223-A9ED-E60729D2AB5B}"/>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5" name="Footer Placeholder 4">
            <a:extLst>
              <a:ext uri="{FF2B5EF4-FFF2-40B4-BE49-F238E27FC236}">
                <a16:creationId xmlns:a16="http://schemas.microsoft.com/office/drawing/2014/main" id="{74402E69-24EA-4873-B4B1-51F0CD946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702FC4-E239-4FD3-8E6F-B6F251A42D9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305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02C4-1271-4578-9DDE-0FD7044B26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BCB02-1133-4693-B7E8-8B59DAD65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94B6A-51C6-42F0-94F2-7F52157BCF61}"/>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5" name="Footer Placeholder 4">
            <a:extLst>
              <a:ext uri="{FF2B5EF4-FFF2-40B4-BE49-F238E27FC236}">
                <a16:creationId xmlns:a16="http://schemas.microsoft.com/office/drawing/2014/main" id="{78CAECED-D513-444C-99CF-E17F9E0311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AFA354-E9B9-424E-9F52-BB3DF0D75A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9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2521E-7C14-41C4-A501-C5A3DD401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00D7-7470-481F-89B9-3964D468B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97C40-FA84-43AB-A2AE-8D55F88B7DE3}"/>
              </a:ext>
            </a:extLst>
          </p:cNvPr>
          <p:cNvSpPr>
            <a:spLocks noGrp="1"/>
          </p:cNvSpPr>
          <p:nvPr>
            <p:ph type="dt" sz="half" idx="10"/>
          </p:nvPr>
        </p:nvSpPr>
        <p:spPr/>
        <p:txBody>
          <a:bodyPr/>
          <a:lstStyle/>
          <a:p>
            <a:fld id="{48A87A34-81AB-432B-8DAE-1953F412C126}" type="datetimeFigureOut">
              <a:rPr lang="en-US" smtClean="0"/>
              <a:pPr/>
              <a:t>11/14/2022</a:t>
            </a:fld>
            <a:endParaRPr lang="en-US" dirty="0"/>
          </a:p>
        </p:txBody>
      </p:sp>
      <p:sp>
        <p:nvSpPr>
          <p:cNvPr id="5" name="Footer Placeholder 4">
            <a:extLst>
              <a:ext uri="{FF2B5EF4-FFF2-40B4-BE49-F238E27FC236}">
                <a16:creationId xmlns:a16="http://schemas.microsoft.com/office/drawing/2014/main" id="{BC0C7EF6-72EC-4A27-B408-EF15296E8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A039F-5245-454B-9CCA-E684D05E0F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5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F275-0045-45FB-8AAE-BF102B4DA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B463C-09FD-4E44-9DAA-8C575EAD9F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0AEC-EB68-41A0-86DD-862F844BD70D}"/>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5" name="Footer Placeholder 4">
            <a:extLst>
              <a:ext uri="{FF2B5EF4-FFF2-40B4-BE49-F238E27FC236}">
                <a16:creationId xmlns:a16="http://schemas.microsoft.com/office/drawing/2014/main" id="{3F29EFF4-3A72-4228-8224-447A01DBC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0C2D6-CE6B-4D79-A936-DC9CFE24328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67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303-9FB2-403C-9256-8241E5796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DD80F-1862-4C64-80F2-AC33A2E84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DEA455-0768-47CB-9AEC-63436ADC37F5}"/>
              </a:ext>
            </a:extLst>
          </p:cNvPr>
          <p:cNvSpPr>
            <a:spLocks noGrp="1"/>
          </p:cNvSpPr>
          <p:nvPr>
            <p:ph type="dt" sz="half" idx="10"/>
          </p:nvPr>
        </p:nvSpPr>
        <p:spPr/>
        <p:txBody>
          <a:bodyPr/>
          <a:lstStyle/>
          <a:p>
            <a:fld id="{48A87A34-81AB-432B-8DAE-1953F412C126}" type="datetimeFigureOut">
              <a:rPr lang="en-US" smtClean="0"/>
              <a:pPr/>
              <a:t>11/14/2022</a:t>
            </a:fld>
            <a:endParaRPr lang="en-US" dirty="0"/>
          </a:p>
        </p:txBody>
      </p:sp>
      <p:sp>
        <p:nvSpPr>
          <p:cNvPr id="5" name="Footer Placeholder 4">
            <a:extLst>
              <a:ext uri="{FF2B5EF4-FFF2-40B4-BE49-F238E27FC236}">
                <a16:creationId xmlns:a16="http://schemas.microsoft.com/office/drawing/2014/main" id="{7D06EA34-7384-47CB-BDE5-00859C5FE3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D60A1-BAFA-4831-93ED-5A176E40FD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771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5447-1C88-4B8E-AD14-4F0897162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2057E-55B8-476F-9438-D59E67F3B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7D33D-A8B7-4098-98BD-6E171B7E0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7146C-D48F-4D35-965A-15EA9EED6145}"/>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6" name="Footer Placeholder 5">
            <a:extLst>
              <a:ext uri="{FF2B5EF4-FFF2-40B4-BE49-F238E27FC236}">
                <a16:creationId xmlns:a16="http://schemas.microsoft.com/office/drawing/2014/main" id="{AE494276-79E5-4ECE-8FF6-22E05B62AD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72CD86-CD5F-4022-8DFC-0B3695C7A7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749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2261-FEAD-401E-9774-6790C9CAF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784D57-658F-4655-A37F-60141DD3E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9A84D-2FF0-4683-ADE9-14C2FCEA9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94E44-2D76-4AE9-A3DC-196D1FB1B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63CB8-EC1F-4A67-BB12-56DD07842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A80E6-C411-4C13-8E0C-AFECD064C8EA}"/>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8" name="Footer Placeholder 7">
            <a:extLst>
              <a:ext uri="{FF2B5EF4-FFF2-40B4-BE49-F238E27FC236}">
                <a16:creationId xmlns:a16="http://schemas.microsoft.com/office/drawing/2014/main" id="{7172D297-52B8-4970-BF22-A7E178343F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F6467-F79A-4CFC-B93A-9FF6C173CC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90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3111-CCF0-473B-B336-A2CF37942F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9E154-D77A-4A83-9E67-B4ECC6EB0DC8}"/>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4" name="Footer Placeholder 3">
            <a:extLst>
              <a:ext uri="{FF2B5EF4-FFF2-40B4-BE49-F238E27FC236}">
                <a16:creationId xmlns:a16="http://schemas.microsoft.com/office/drawing/2014/main" id="{3AA48100-AB88-4701-BCAD-F52E8D8CD4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BFA70F-FC2C-4612-9323-61D6A509DF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12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9B1B9-86F8-4BA9-87AD-65E1680FF2CE}"/>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3" name="Footer Placeholder 2">
            <a:extLst>
              <a:ext uri="{FF2B5EF4-FFF2-40B4-BE49-F238E27FC236}">
                <a16:creationId xmlns:a16="http://schemas.microsoft.com/office/drawing/2014/main" id="{DF6098D3-1B20-4A9B-B935-91E6862CCA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D2C74C-4E05-4542-8656-082B1B1D9E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284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1278-8D4D-41D8-9B9C-BA5B0A7BB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8CB3-7AD9-465B-A004-B16C4421B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D4B2-0584-4671-93D1-1AAA6088D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8F45D-F4E9-43B7-955A-BB8C5C418DE0}"/>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6" name="Footer Placeholder 5">
            <a:extLst>
              <a:ext uri="{FF2B5EF4-FFF2-40B4-BE49-F238E27FC236}">
                <a16:creationId xmlns:a16="http://schemas.microsoft.com/office/drawing/2014/main" id="{0C1975B6-809B-4809-B61F-D20933E5D0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9C196A-D66B-4D2A-991C-EE6EDD683C7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442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5401-609C-4D88-9AE0-C671D7E39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BA578C-7A6A-496C-B5CA-4559BBA917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C4767-F17B-4663-BF34-830FCE2A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713B9-7154-4101-9A67-AE1E27AC0A93}"/>
              </a:ext>
            </a:extLst>
          </p:cNvPr>
          <p:cNvSpPr>
            <a:spLocks noGrp="1"/>
          </p:cNvSpPr>
          <p:nvPr>
            <p:ph type="dt" sz="half" idx="10"/>
          </p:nvPr>
        </p:nvSpPr>
        <p:spPr/>
        <p:txBody>
          <a:bodyPr/>
          <a:lstStyle/>
          <a:p>
            <a:fld id="{48A87A34-81AB-432B-8DAE-1953F412C126}" type="datetimeFigureOut">
              <a:rPr lang="en-US" smtClean="0"/>
              <a:t>11/14/2022</a:t>
            </a:fld>
            <a:endParaRPr lang="en-US" dirty="0"/>
          </a:p>
        </p:txBody>
      </p:sp>
      <p:sp>
        <p:nvSpPr>
          <p:cNvPr id="6" name="Footer Placeholder 5">
            <a:extLst>
              <a:ext uri="{FF2B5EF4-FFF2-40B4-BE49-F238E27FC236}">
                <a16:creationId xmlns:a16="http://schemas.microsoft.com/office/drawing/2014/main" id="{F7C34F67-7145-46BF-8695-CB3CA053E1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064D14-3B2F-4208-AEB8-C52EAB8C45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581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D70B9-165A-4D46-ACFD-A78B217BDC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58610E-3FE7-4180-9A99-43AE67433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D4A77-7D74-43AF-8A99-47F737DF8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11/14/2022</a:t>
            </a:fld>
            <a:endParaRPr lang="en-US" dirty="0"/>
          </a:p>
        </p:txBody>
      </p:sp>
      <p:sp>
        <p:nvSpPr>
          <p:cNvPr id="5" name="Footer Placeholder 4">
            <a:extLst>
              <a:ext uri="{FF2B5EF4-FFF2-40B4-BE49-F238E27FC236}">
                <a16:creationId xmlns:a16="http://schemas.microsoft.com/office/drawing/2014/main" id="{35F59198-ECD6-4974-8500-8735FA6B5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F66839-2EB0-498B-8BA2-B5FC4C3DC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76731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image" Target="../media/image26.gif"/><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7.gif"/><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7.gif"/><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7.gif"/><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7.gif"/><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7.gif"/><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7.gif"/><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7.gif"/><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0.png"/><Relationship Id="rId4" Type="http://schemas.openxmlformats.org/officeDocument/2006/relationships/image" Target="../media/image29.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ninhthuan01-my.sharepoint.com/personal/5801473838_ninhthuan_itrithuc_vn/Documents/N&#258;M%20H&#7884;C%202022%20-%202023/01.%20DANGCHITHANH/01.%20GIAO%20AN/02.%20TIN%20H&#7884;C%2010/02.%20POWERPOINT/B&#224;i%2011/N&#7919;%20sinh%20l&#7899;p%2010%20b&#7883;%20&#273;&#225;nh,%20x&#233;%20qu&#7847;n%20&#225;o%20ngay%20trong%20l&#7899;p%20h&#7885;c%20-%20THDT.mp4" TargetMode="External"/><Relationship Id="rId5" Type="http://schemas.openxmlformats.org/officeDocument/2006/relationships/hyperlink" Target="https://ninhthuan01-my.sharepoint.com/personal/5801473838_ninhthuan_itrithuc_vn/Documents/N&#258;M%20H&#7884;C%202022%20-%202023/01.%20DANGCHITHANH/01.%20GIAO%20AN/02.%20TIN%20H&#7884;C%2010/02.%20POWERPOINT/B&#224;i%2011/C&#7843;nh%20hai%20n&#7919;%20sinh%20&#273;&#225;nh%20nhau%20trong%20l&#7899;p.%20H&#7885;c%20sinh%20l&#7899;p%2012.mkv"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Picture 2" descr="Kế hoạch ứng dụng công nghệ thông tin trong hoạt độ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1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2143" y="314553"/>
            <a:ext cx="11604171" cy="6358390"/>
          </a:xfrm>
          <a:prstGeom prst="rect">
            <a:avLst/>
          </a:prstGeom>
          <a:solidFill>
            <a:schemeClr val="accent3">
              <a:lumMod val="20000"/>
              <a:lumOff val="80000"/>
            </a:schemeClr>
          </a:solid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noFill/>
              </a:ln>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63783" y="970806"/>
            <a:ext cx="9864436" cy="3877985"/>
          </a:xfrm>
          <a:prstGeom prst="rect">
            <a:avLst/>
          </a:prstGeom>
          <a:noFill/>
          <a:ln>
            <a:noFill/>
          </a:ln>
          <a:effectLst>
            <a:glow rad="228600">
              <a:schemeClr val="accent1">
                <a:satMod val="175000"/>
                <a:alpha val="40000"/>
              </a:schemeClr>
            </a:glow>
            <a:outerShdw blurRad="50800" dist="38100" dir="10800000" algn="r" rotWithShape="0">
              <a:prstClr val="black">
                <a:alpha val="40000"/>
              </a:prstClr>
            </a:outerShdw>
          </a:effectLst>
        </p:spPr>
        <p:txBody>
          <a:bodyPr wrap="square" lIns="91440" tIns="45720" rIns="91440" bIns="45720">
            <a:spAutoFit/>
          </a:bodyPr>
          <a:lstStyle/>
          <a:p>
            <a:pPr algn="ctr">
              <a:spcBef>
                <a:spcPts val="600"/>
              </a:spcBef>
              <a:spcAft>
                <a:spcPts val="600"/>
              </a:spcAft>
            </a:pPr>
            <a:r>
              <a:rPr lang="en-US" sz="3600" b="1" cap="none" spc="0" dirty="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CHỦ ĐỀ </a:t>
            </a:r>
            <a:r>
              <a:rPr lang="en-US" sz="3600" b="1" cap="none" spc="0" dirty="0"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3</a:t>
            </a:r>
            <a:endParaRPr lang="en-US" sz="3600" b="1" cap="none" spc="0" dirty="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cap="none" spc="0" dirty="0">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ĐẠO ĐỨC, PHÁP LUẬT VÀ VĂN HÓA </a:t>
            </a:r>
            <a:r>
              <a:rPr lang="en-US" sz="3600" b="1" dirty="0">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p>
          <a:p>
            <a:pPr algn="ctr">
              <a:spcBef>
                <a:spcPts val="600"/>
              </a:spcBef>
              <a:spcAft>
                <a:spcPts val="600"/>
              </a:spcAft>
            </a:pPr>
            <a:r>
              <a:rPr lang="en-US" sz="3600" b="1" cap="none" spc="0" dirty="0" smtClean="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BÀI 11</a:t>
            </a:r>
            <a:endParaRPr lang="en-US" sz="3600" b="1" cap="none" spc="0" dirty="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dirty="0"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ỨNG XỬ TRÊN MÔI </a:t>
            </a:r>
            <a:r>
              <a:rPr lang="en-US" sz="3600" b="1" dirty="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TRƯỜNG </a:t>
            </a:r>
            <a:r>
              <a:rPr lang="en-US" sz="3600" b="1" dirty="0"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SỐ. NGHĨA VỤ TÔN TRỌNG BẢN QUYỀN</a:t>
            </a:r>
            <a:endParaRPr lang="en-US" sz="3600" b="1" cap="none" spc="0" dirty="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982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561" y="320482"/>
            <a:ext cx="11656809" cy="523220"/>
          </a:xfrm>
          <a:prstGeom prst="rect">
            <a:avLst/>
          </a:prstGeom>
        </p:spPr>
        <p:txBody>
          <a:bodyPr wrap="square">
            <a:spAutoFit/>
          </a:bodyPr>
          <a:lstStyle/>
          <a:p>
            <a:pPr marL="457200" indent="-457200" algn="just">
              <a:spcAft>
                <a:spcPts val="0"/>
              </a:spcAft>
              <a:buFont typeface="Wingdings" panose="05000000000000000000" pitchFamily="2" charset="2"/>
              <a:buChar char="Ø"/>
            </a:pP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Gửi </a:t>
            </a:r>
            <a:r>
              <a:rPr lang="vi-VN" sz="2800" dirty="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thư rác hay tin nhắn </a:t>
            </a: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rác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hành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vi quấy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nhiễu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06561" y="980511"/>
            <a:ext cx="5464067" cy="3641822"/>
          </a:xfrm>
          <a:prstGeom prst="rect">
            <a:avLst/>
          </a:prstGeom>
        </p:spPr>
      </p:pic>
      <p:pic>
        <p:nvPicPr>
          <p:cNvPr id="4" name="Picture 3"/>
          <p:cNvPicPr>
            <a:picLocks noChangeAspect="1"/>
          </p:cNvPicPr>
          <p:nvPr/>
        </p:nvPicPr>
        <p:blipFill>
          <a:blip r:embed="rId3"/>
          <a:stretch>
            <a:fillRect/>
          </a:stretch>
        </p:blipFill>
        <p:spPr>
          <a:xfrm>
            <a:off x="6122298" y="3144871"/>
            <a:ext cx="5941072" cy="3641822"/>
          </a:xfrm>
          <a:prstGeom prst="rect">
            <a:avLst/>
          </a:prstGeom>
        </p:spPr>
      </p:pic>
    </p:spTree>
    <p:extLst>
      <p:ext uri="{BB962C8B-B14F-4D97-AF65-F5344CB8AC3E}">
        <p14:creationId xmlns:p14="http://schemas.microsoft.com/office/powerpoint/2010/main" val="1981505511"/>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948" y="352717"/>
            <a:ext cx="11560030" cy="523220"/>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Ø"/>
            </a:pP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Vi </a:t>
            </a:r>
            <a:r>
              <a:rPr lang="vi-VN" sz="2800" dirty="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phạm bản quyền khi sử dụng dữ liệu và phần </a:t>
            </a: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8723" y="1098958"/>
            <a:ext cx="5931016" cy="3708690"/>
          </a:xfrm>
          <a:prstGeom prst="rect">
            <a:avLst/>
          </a:prstGeom>
        </p:spPr>
      </p:pic>
      <p:pic>
        <p:nvPicPr>
          <p:cNvPr id="5" name="Picture 4"/>
          <p:cNvPicPr>
            <a:picLocks noChangeAspect="1"/>
          </p:cNvPicPr>
          <p:nvPr/>
        </p:nvPicPr>
        <p:blipFill>
          <a:blip r:embed="rId3"/>
          <a:stretch>
            <a:fillRect/>
          </a:stretch>
        </p:blipFill>
        <p:spPr>
          <a:xfrm>
            <a:off x="6493079" y="3254930"/>
            <a:ext cx="5518469" cy="3514986"/>
          </a:xfrm>
          <a:prstGeom prst="rect">
            <a:avLst/>
          </a:prstGeom>
        </p:spPr>
      </p:pic>
    </p:spTree>
    <p:extLst>
      <p:ext uri="{BB962C8B-B14F-4D97-AF65-F5344CB8AC3E}">
        <p14:creationId xmlns:p14="http://schemas.microsoft.com/office/powerpoint/2010/main" val="4113840402"/>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27" y="133685"/>
            <a:ext cx="11576807" cy="954107"/>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Ø"/>
            </a:pP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Bắt </a:t>
            </a:r>
            <a:r>
              <a:rPr lang="vi-VN" sz="2800" dirty="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nạt qua mạng</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9).</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84558" y="1434518"/>
            <a:ext cx="5629013" cy="3497250"/>
          </a:xfrm>
          <a:prstGeom prst="rect">
            <a:avLst/>
          </a:prstGeom>
        </p:spPr>
      </p:pic>
      <p:pic>
        <p:nvPicPr>
          <p:cNvPr id="6" name="Picture 5"/>
          <p:cNvPicPr>
            <a:picLocks noChangeAspect="1"/>
          </p:cNvPicPr>
          <p:nvPr/>
        </p:nvPicPr>
        <p:blipFill>
          <a:blip r:embed="rId3"/>
          <a:stretch>
            <a:fillRect/>
          </a:stretch>
        </p:blipFill>
        <p:spPr>
          <a:xfrm>
            <a:off x="6000750" y="3307755"/>
            <a:ext cx="6191250" cy="3248025"/>
          </a:xfrm>
          <a:prstGeom prst="rect">
            <a:avLst/>
          </a:prstGeom>
        </p:spPr>
      </p:pic>
    </p:spTree>
    <p:extLst>
      <p:ext uri="{BB962C8B-B14F-4D97-AF65-F5344CB8AC3E}">
        <p14:creationId xmlns:p14="http://schemas.microsoft.com/office/powerpoint/2010/main" val="2844142731"/>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0092" y="502800"/>
            <a:ext cx="11136922" cy="523220"/>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Ø"/>
            </a:pP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Lừa </a:t>
            </a:r>
            <a:r>
              <a:rPr lang="vi-VN" sz="2800" dirty="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đảo qua mạng.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6" name="Picture 2">
            <a:extLst>
              <a:ext uri="{FF2B5EF4-FFF2-40B4-BE49-F238E27FC236}">
                <a16:creationId xmlns:a16="http://schemas.microsoft.com/office/drawing/2014/main" id="{2D750846-0229-426D-B746-2DFBA5856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9" y="1375795"/>
            <a:ext cx="6076642" cy="34227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E6B8176-AE95-41DA-BDFD-CF647ACB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635" y="3087148"/>
            <a:ext cx="6188365" cy="364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5391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672" y="151550"/>
            <a:ext cx="10964411" cy="523220"/>
          </a:xfrm>
          <a:prstGeom prst="rect">
            <a:avLst/>
          </a:prstGeom>
        </p:spPr>
        <p:txBody>
          <a:bodyPr wrap="square">
            <a:spAutoFit/>
          </a:bodyPr>
          <a:lstStyle/>
          <a:p>
            <a:pPr marL="457200" indent="-457200" algn="just">
              <a:spcAft>
                <a:spcPts val="0"/>
              </a:spcAft>
              <a:buFont typeface="Wingdings" panose="05000000000000000000" pitchFamily="2" charset="2"/>
              <a:buChar char="Ø"/>
            </a:pP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Ứng </a:t>
            </a:r>
            <a:r>
              <a:rPr lang="vi-VN" sz="2800" dirty="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xử thiếu văn </a:t>
            </a: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hóa.</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hanh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51975" y="1105657"/>
            <a:ext cx="5720987" cy="3770289"/>
          </a:xfrm>
          <a:prstGeom prst="rect">
            <a:avLst/>
          </a:prstGeom>
        </p:spPr>
      </p:pic>
      <p:pic>
        <p:nvPicPr>
          <p:cNvPr id="6" name="Picture 5"/>
          <p:cNvPicPr>
            <a:picLocks noChangeAspect="1"/>
          </p:cNvPicPr>
          <p:nvPr/>
        </p:nvPicPr>
        <p:blipFill>
          <a:blip r:embed="rId3"/>
          <a:stretch>
            <a:fillRect/>
          </a:stretch>
        </p:blipFill>
        <p:spPr>
          <a:xfrm>
            <a:off x="6096000" y="2793379"/>
            <a:ext cx="6096000" cy="4165134"/>
          </a:xfrm>
          <a:prstGeom prst="rect">
            <a:avLst/>
          </a:prstGeom>
        </p:spPr>
      </p:pic>
    </p:spTree>
    <p:extLst>
      <p:ext uri="{BB962C8B-B14F-4D97-AF65-F5344CB8AC3E}">
        <p14:creationId xmlns:p14="http://schemas.microsoft.com/office/powerpoint/2010/main" val="3583379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5"/>
          <a:stretch>
            <a:fillRect/>
          </a:stretch>
        </p:blipFill>
        <p:spPr>
          <a:xfrm>
            <a:off x="-53681" y="4069532"/>
            <a:ext cx="12221234" cy="2788468"/>
          </a:xfrm>
          <a:prstGeom prst="rect">
            <a:avLst/>
          </a:prstGeom>
          <a:noFill/>
          <a:ln w="9525">
            <a:noFill/>
          </a:ln>
        </p:spPr>
      </p:pic>
      <p:pic>
        <p:nvPicPr>
          <p:cNvPr id="38918" name="图片 38917" descr="1-31"/>
          <p:cNvPicPr>
            <a:picLocks noChangeAspect="1"/>
          </p:cNvPicPr>
          <p:nvPr/>
        </p:nvPicPr>
        <p:blipFill>
          <a:blip r:embed="rId6"/>
          <a:stretch>
            <a:fillRect/>
          </a:stretch>
        </p:blipFill>
        <p:spPr>
          <a:xfrm>
            <a:off x="-421025" y="416965"/>
            <a:ext cx="10579349" cy="6203107"/>
          </a:xfrm>
          <a:prstGeom prst="rect">
            <a:avLst/>
          </a:prstGeom>
          <a:noFill/>
          <a:ln w="9525">
            <a:noFill/>
          </a:ln>
        </p:spPr>
      </p:pic>
      <p:sp>
        <p:nvSpPr>
          <p:cNvPr id="6" name="文本框 5"/>
          <p:cNvSpPr txBox="1"/>
          <p:nvPr/>
        </p:nvSpPr>
        <p:spPr>
          <a:xfrm>
            <a:off x="947057" y="2616990"/>
            <a:ext cx="8033657" cy="1865126"/>
          </a:xfrm>
          <a:prstGeom prst="rect">
            <a:avLst/>
          </a:prstGeom>
          <a:noFill/>
          <a:ln w="9525">
            <a:noFill/>
          </a:ln>
        </p:spPr>
        <p:txBody>
          <a:bodyPr wrap="square">
            <a:spAutoFit/>
          </a:bodyPr>
          <a:lstStyle/>
          <a:p>
            <a:pPr algn="just">
              <a:lnSpc>
                <a:spcPct val="120000"/>
              </a:lnSpc>
              <a:spcAft>
                <a:spcPts val="724"/>
              </a:spcAft>
            </a:pP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Yêu</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rPr>
              <a:t> HS </a:t>
            </a:r>
            <a:r>
              <a:rPr lang="en-US" sz="2400" dirty="0" err="1">
                <a:latin typeface="Times New Roman" panose="02020603050405020304" pitchFamily="18" charset="0"/>
                <a:ea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(chia </a:t>
            </a:r>
            <a:r>
              <a:rPr lang="en-US" sz="2400" dirty="0" err="1" smtClean="0">
                <a:latin typeface="Times New Roman" panose="02020603050405020304" pitchFamily="18" charset="0"/>
                <a:ea typeface="Times New Roman" panose="02020603050405020304" pitchFamily="18" charset="0"/>
              </a:rPr>
              <a:t>thành</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2 </a:t>
            </a:r>
            <a:r>
              <a:rPr lang="en-US" sz="2400" dirty="0" err="1" smtClean="0">
                <a:latin typeface="Times New Roman" panose="02020603050405020304" pitchFamily="18" charset="0"/>
                <a:ea typeface="Times New Roman" panose="02020603050405020304" pitchFamily="18" charset="0"/>
              </a:rPr>
              <a:t>nhóm</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rPr>
              <a:t>Nên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2 </a:t>
            </a:r>
            <a:r>
              <a:rPr lang="en-US" sz="2400" dirty="0" smtClean="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tập</a:t>
            </a:r>
            <a:r>
              <a:rPr lang="en-US" sz="2400" dirty="0" smtClean="0">
                <a:latin typeface="Times New Roman" panose="02020603050405020304" pitchFamily="18" charset="0"/>
                <a:ea typeface="Times New Roman" panose="02020603050405020304" pitchFamily="18" charset="0"/>
              </a:rPr>
              <a:t> 4 </a:t>
            </a:r>
            <a:r>
              <a:rPr lang="en-US" sz="2400" dirty="0" err="1" smtClean="0">
                <a:latin typeface="Times New Roman" panose="02020603050405020304" pitchFamily="18" charset="0"/>
                <a:ea typeface="Times New Roman" panose="02020603050405020304" pitchFamily="18" charset="0"/>
              </a:rPr>
              <a:t>việc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làm</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Nên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và</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không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5 </a:t>
            </a:r>
            <a:r>
              <a:rPr lang="en-US" sz="2400" dirty="0" err="1">
                <a:latin typeface="Times New Roman" panose="02020603050405020304" pitchFamily="18" charset="0"/>
                <a:ea typeface="Times New Roman" panose="02020603050405020304" pitchFamily="18" charset="0"/>
              </a:rPr>
              <a:t>phút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đó</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xét</a:t>
            </a:r>
            <a:endParaRPr lang="vi-VN" altLang="zh-CN"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5E36ACF7-393D-A91D-482F-BD303DB2C1D5}"/>
              </a:ext>
            </a:extLst>
          </p:cNvPr>
          <p:cNvSpPr/>
          <p:nvPr/>
        </p:nvSpPr>
        <p:spPr>
          <a:xfrm>
            <a:off x="2861646" y="1940312"/>
            <a:ext cx="4258298" cy="438750"/>
          </a:xfrm>
          <a:prstGeom prst="roundRect">
            <a:avLst/>
          </a:prstGeom>
          <a:solidFill>
            <a:srgbClr val="DA1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HOẠT ĐỘNG </a:t>
            </a:r>
            <a:r>
              <a:rPr lang="en-US" sz="2800" b="1" dirty="0" smtClean="0">
                <a:solidFill>
                  <a:schemeClr val="bg1"/>
                </a:solidFill>
                <a:latin typeface="Times New Roman" panose="02020603050405020304" pitchFamily="18" charset="0"/>
                <a:cs typeface="Times New Roman" panose="02020603050405020304" pitchFamily="18" charset="0"/>
              </a:rPr>
              <a:t>NHÓM</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9" name="5 Minutes timer (Đồng hồ đếm ngược 5 phút)">
            <a:hlinkClick r:id="" action="ppaction://media"/>
            <a:extLst>
              <a:ext uri="{FF2B5EF4-FFF2-40B4-BE49-F238E27FC236}">
                <a16:creationId xmlns:a16="http://schemas.microsoft.com/office/drawing/2014/main" id="{2258A525-31BE-4573-939E-90C27186C4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799368" y="4983891"/>
            <a:ext cx="2215632" cy="1245537"/>
          </a:xfrm>
          <a:prstGeom prst="rect">
            <a:avLst/>
          </a:prstGeom>
        </p:spPr>
      </p:pic>
    </p:spTree>
    <p:extLst>
      <p:ext uri="{BB962C8B-B14F-4D97-AF65-F5344CB8AC3E}">
        <p14:creationId xmlns:p14="http://schemas.microsoft.com/office/powerpoint/2010/main" val="224177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5"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6">
                                            <p:txEl>
                                              <p:pRg st="0" end="0"/>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00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9"/>
                </p:tgtEl>
              </p:cMediaNode>
            </p:vide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build="allAtOnce"/>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618" y="399246"/>
            <a:ext cx="11367083" cy="4955203"/>
          </a:xfrm>
          <a:prstGeom prst="rect">
            <a:avLst/>
          </a:prstGeom>
        </p:spPr>
        <p:txBody>
          <a:bodyPr wrap="square">
            <a:spAutoFit/>
          </a:bodyPr>
          <a:lstStyle/>
          <a:p>
            <a:pPr algn="just">
              <a:spcBef>
                <a:spcPts val="1200"/>
              </a:spcBef>
              <a:spcAft>
                <a:spcPts val="1200"/>
              </a:spcAft>
            </a:pPr>
            <a:r>
              <a:rPr lang="vi-VN" sz="28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 </a:t>
            </a:r>
            <a:r>
              <a:rPr lang="vi-VN"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 vi vi phạm về đạo </a:t>
            </a:r>
            <a:r>
              <a:rPr lang="vi-VN" sz="28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đức, </a:t>
            </a:r>
            <a:r>
              <a:rPr lang="vi-VN"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pháp luật và văn hoá khi sử dụng mạng:</a:t>
            </a:r>
            <a:endParaRPr lang="en-US" sz="2800" dirty="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Đưa tin không phù hợp lên mạng</a:t>
            </a:r>
            <a:endParaRPr lang="en-US" sz="2800" dirty="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Công bố thông tin cá nhân không được phép</a:t>
            </a:r>
            <a:endParaRPr lang="en-US" sz="2800" dirty="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Phát tán thư điện </a:t>
            </a:r>
            <a:r>
              <a:rPr lang="vi-VN" sz="2800" dirty="0" smtClean="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tử, </a:t>
            </a:r>
            <a:r>
              <a:rPr lang="vi-VN"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tin nhắn rác </a:t>
            </a:r>
            <a:endParaRPr lang="en-US" sz="2800" dirty="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Vi phạm bản quyền </a:t>
            </a:r>
            <a:endParaRPr lang="en-US" sz="2800" dirty="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Bắt nạt qua mạng </a:t>
            </a:r>
            <a:endParaRPr lang="en-US" sz="2800" dirty="0" smtClean="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dirty="0" smtClean="0">
                <a:solidFill>
                  <a:schemeClr val="accent2">
                    <a:lumMod val="75000"/>
                  </a:schemeClr>
                </a:solidFill>
                <a:latin typeface="Times New Roman" panose="02020603050405020304" pitchFamily="18" charset="0"/>
                <a:ea typeface="Times New Roman" panose="02020603050405020304" pitchFamily="18" charset="0"/>
              </a:rPr>
              <a:t>Ứng </a:t>
            </a:r>
            <a:r>
              <a:rPr lang="vi-VN" sz="2800" dirty="0">
                <a:solidFill>
                  <a:schemeClr val="accent2">
                    <a:lumMod val="75000"/>
                  </a:schemeClr>
                </a:solidFill>
                <a:latin typeface="Times New Roman" panose="02020603050405020304" pitchFamily="18" charset="0"/>
                <a:ea typeface="Times New Roman" panose="02020603050405020304" pitchFamily="18" charset="0"/>
              </a:rPr>
              <a:t>xử thiếu văn hoá</a:t>
            </a:r>
            <a:endParaRPr lang="en-US" sz="2800" dirty="0">
              <a:solidFill>
                <a:schemeClr val="accent2">
                  <a:lumMod val="75000"/>
                </a:schemeClr>
              </a:solidFill>
            </a:endParaRPr>
          </a:p>
        </p:txBody>
      </p:sp>
    </p:spTree>
    <p:extLst>
      <p:ext uri="{BB962C8B-B14F-4D97-AF65-F5344CB8AC3E}">
        <p14:creationId xmlns:p14="http://schemas.microsoft.com/office/powerpoint/2010/main" val="23134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451" y="4646470"/>
            <a:ext cx="11299970" cy="1877437"/>
          </a:xfrm>
          <a:prstGeom prst="rect">
            <a:avLst/>
          </a:prstGeom>
        </p:spPr>
        <p:txBody>
          <a:bodyPr wrap="square">
            <a:spAutoFit/>
          </a:bodyPr>
          <a:lstStyle/>
          <a:p>
            <a:pPr algn="just">
              <a:spcBef>
                <a:spcPts val="1200"/>
              </a:spcBef>
              <a:spcAft>
                <a:spcPts val="1200"/>
              </a:spcAft>
            </a:pPr>
            <a:r>
              <a:rPr lang="vi-VN" sz="2400" dirty="0">
                <a:solidFill>
                  <a:srgbClr val="333333"/>
                </a:solidFill>
                <a:latin typeface="+mj-lt"/>
              </a:rPr>
              <a:t> </a:t>
            </a:r>
            <a:r>
              <a:rPr lang="vi-VN" sz="2400" b="1" dirty="0">
                <a:solidFill>
                  <a:srgbClr val="333333"/>
                </a:solidFill>
                <a:latin typeface="+mj-lt"/>
              </a:rPr>
              <a:t>a. Trên mạng xã </a:t>
            </a:r>
            <a:r>
              <a:rPr lang="vi-VN" sz="2400" b="1" dirty="0" smtClean="0">
                <a:solidFill>
                  <a:srgbClr val="333333"/>
                </a:solidFill>
                <a:latin typeface="+mj-lt"/>
              </a:rPr>
              <a:t>hội</a:t>
            </a:r>
            <a:r>
              <a:rPr lang="en-US" sz="2400" b="1" dirty="0" smtClean="0">
                <a:solidFill>
                  <a:srgbClr val="333333"/>
                </a:solidFill>
                <a:latin typeface="+mj-lt"/>
              </a:rPr>
              <a:t>: </a:t>
            </a:r>
            <a:r>
              <a:rPr lang="en-US" sz="2400" dirty="0" err="1" smtClean="0">
                <a:solidFill>
                  <a:srgbClr val="333333"/>
                </a:solidFill>
                <a:latin typeface="Times New Roman" panose="02020603050405020304" pitchFamily="18" charset="0"/>
                <a:cs typeface="Times New Roman" panose="02020603050405020304" pitchFamily="18" charset="0"/>
              </a:rPr>
              <a:t>Tranh</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luận</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thiếu</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văn</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hoá</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đưa</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các</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nội</a:t>
            </a:r>
            <a:r>
              <a:rPr lang="en-US" sz="2400" dirty="0" smtClean="0">
                <a:solidFill>
                  <a:srgbClr val="333333"/>
                </a:solidFill>
                <a:latin typeface="Times New Roman" panose="02020603050405020304" pitchFamily="18" charset="0"/>
                <a:cs typeface="Times New Roman" panose="02020603050405020304" pitchFamily="18" charset="0"/>
              </a:rPr>
              <a:t> dung </a:t>
            </a:r>
            <a:r>
              <a:rPr lang="en-US" sz="2400" dirty="0" err="1" smtClean="0">
                <a:solidFill>
                  <a:srgbClr val="333333"/>
                </a:solidFill>
                <a:latin typeface="Times New Roman" panose="02020603050405020304" pitchFamily="18" charset="0"/>
                <a:cs typeface="Times New Roman" panose="02020603050405020304" pitchFamily="18" charset="0"/>
              </a:rPr>
              <a:t>sai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sự</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thật</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hoặc</a:t>
            </a:r>
            <a:r>
              <a:rPr lang="en-US" sz="2400" dirty="0" smtClean="0">
                <a:solidFill>
                  <a:srgbClr val="333333"/>
                </a:solidFill>
                <a:latin typeface="Times New Roman" panose="02020603050405020304" pitchFamily="18" charset="0"/>
                <a:cs typeface="Times New Roman" panose="02020603050405020304" pitchFamily="18" charset="0"/>
              </a:rPr>
              <a:t> vi </a:t>
            </a:r>
            <a:r>
              <a:rPr lang="en-US" sz="2400" dirty="0" err="1" smtClean="0">
                <a:solidFill>
                  <a:srgbClr val="333333"/>
                </a:solidFill>
                <a:latin typeface="Times New Roman" panose="02020603050405020304" pitchFamily="18" charset="0"/>
                <a:cs typeface="Times New Roman" panose="02020603050405020304" pitchFamily="18" charset="0"/>
              </a:rPr>
              <a:t>phạm</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tính</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riêng</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tư</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của</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người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khác</a:t>
            </a:r>
            <a:r>
              <a:rPr lang="en-US" sz="2400" dirty="0" smtClean="0">
                <a:solidFill>
                  <a:srgbClr val="333333"/>
                </a:solidFill>
                <a:latin typeface="Times New Roman" panose="02020603050405020304" pitchFamily="18" charset="0"/>
                <a:cs typeface="Times New Roman" panose="02020603050405020304" pitchFamily="18" charset="0"/>
              </a:rPr>
              <a:t>,…</a:t>
            </a:r>
          </a:p>
          <a:p>
            <a:pPr algn="just">
              <a:spcBef>
                <a:spcPts val="1200"/>
              </a:spcBef>
              <a:spcAft>
                <a:spcPts val="1200"/>
              </a:spcAft>
            </a:pPr>
            <a:r>
              <a:rPr lang="vi-VN" sz="2400" dirty="0">
                <a:solidFill>
                  <a:srgbClr val="333333"/>
                </a:solidFill>
                <a:latin typeface="+mj-lt"/>
              </a:rPr>
              <a:t> </a:t>
            </a:r>
            <a:r>
              <a:rPr lang="vi-VN" sz="2400" b="1" dirty="0">
                <a:solidFill>
                  <a:srgbClr val="333333"/>
                </a:solidFill>
                <a:latin typeface="+mj-lt"/>
              </a:rPr>
              <a:t>b. Gửi thư điện </a:t>
            </a:r>
            <a:r>
              <a:rPr lang="vi-VN" sz="2400" b="1" dirty="0" smtClean="0">
                <a:solidFill>
                  <a:srgbClr val="333333"/>
                </a:solidFill>
                <a:latin typeface="+mj-lt"/>
              </a:rPr>
              <a:t>tử</a:t>
            </a:r>
            <a:r>
              <a:rPr lang="en-US" sz="2400" b="1" dirty="0" smtClean="0">
                <a:solidFill>
                  <a:srgbClr val="333333"/>
                </a:solidFill>
                <a:latin typeface="+mj-lt"/>
              </a:rPr>
              <a:t>: </a:t>
            </a:r>
            <a:r>
              <a:rPr lang="en-US" sz="2400" dirty="0" err="1" smtClean="0">
                <a:solidFill>
                  <a:srgbClr val="333333"/>
                </a:solidFill>
                <a:latin typeface="Times New Roman" panose="02020603050405020304" pitchFamily="18" charset="0"/>
                <a:cs typeface="Times New Roman" panose="02020603050405020304" pitchFamily="18" charset="0"/>
              </a:rPr>
              <a:t>Gửi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thư</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rác</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thư</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gắn</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kèm</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mã</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độc</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có</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mục</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đích</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phát</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tán</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mã</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độc</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gửi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thư</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cho</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nhiều</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người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có</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nội</a:t>
            </a:r>
            <a:r>
              <a:rPr lang="en-US" sz="2400" dirty="0" smtClean="0">
                <a:solidFill>
                  <a:srgbClr val="333333"/>
                </a:solidFill>
                <a:latin typeface="Times New Roman" panose="02020603050405020304" pitchFamily="18" charset="0"/>
                <a:cs typeface="Times New Roman" panose="02020603050405020304" pitchFamily="18" charset="0"/>
              </a:rPr>
              <a:t> dung vu </a:t>
            </a:r>
            <a:r>
              <a:rPr lang="en-US" sz="2400" dirty="0" err="1" smtClean="0">
                <a:solidFill>
                  <a:srgbClr val="333333"/>
                </a:solidFill>
                <a:latin typeface="Times New Roman" panose="02020603050405020304" pitchFamily="18" charset="0"/>
                <a:cs typeface="Times New Roman" panose="02020603050405020304" pitchFamily="18" charset="0"/>
              </a:rPr>
              <a:t>khống</a:t>
            </a:r>
            <a:r>
              <a:rPr lang="en-US" sz="2400" dirty="0" smtClean="0">
                <a:solidFill>
                  <a:srgbClr val="333333"/>
                </a:solidFill>
                <a:latin typeface="Times New Roman" panose="02020603050405020304" pitchFamily="18" charset="0"/>
                <a:cs typeface="Times New Roman" panose="02020603050405020304" pitchFamily="18" charset="0"/>
              </a:rPr>
              <a:t> hay </a:t>
            </a:r>
            <a:r>
              <a:rPr lang="en-US" sz="2400" dirty="0" err="1" smtClean="0">
                <a:solidFill>
                  <a:srgbClr val="333333"/>
                </a:solidFill>
                <a:latin typeface="Times New Roman" panose="02020603050405020304" pitchFamily="18" charset="0"/>
                <a:cs typeface="Times New Roman" panose="02020603050405020304" pitchFamily="18" charset="0"/>
              </a:rPr>
              <a:t>nhục</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mạ</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người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khác</a:t>
            </a:r>
            <a:r>
              <a:rPr lang="en-US" sz="2400" dirty="0" smtClean="0">
                <a:solidFill>
                  <a:srgbClr val="333333"/>
                </a:solidFill>
                <a:latin typeface="Times New Roman" panose="02020603050405020304" pitchFamily="18" charset="0"/>
                <a:cs typeface="Times New Roman" panose="02020603050405020304" pitchFamily="18" charset="0"/>
              </a:rPr>
              <a:t>,…</a:t>
            </a:r>
            <a:endParaRPr lang="vi-VN" sz="2400" dirty="0">
              <a:solidFill>
                <a:srgbClr val="333333"/>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1870745" y="0"/>
            <a:ext cx="7709483" cy="3888641"/>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Em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hãy lấy ví dụ về các vấn đề tiêu cực có thể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ảy</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sinh khi tham gia các hoạt động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trên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mạng.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facebook</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7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1">
            <a:schemeClr val="accent1"/>
          </a:lnRef>
          <a:fillRef idx="3">
            <a:schemeClr val="accent1"/>
          </a:fillRef>
          <a:effectRef idx="2">
            <a:schemeClr val="accent1"/>
          </a:effectRef>
          <a:fontRef idx="minor">
            <a:schemeClr val="lt1"/>
          </a:fontRef>
        </p:style>
        <p:txBody>
          <a:bodyPr>
            <a:noAutofit/>
          </a:bodyPr>
          <a:lstStyle/>
          <a:p>
            <a:pPr algn="ctr">
              <a:lnSpc>
                <a:spcPct val="100000"/>
              </a:lnSpc>
              <a:spcBef>
                <a:spcPts val="600"/>
              </a:spcBef>
              <a:spcAft>
                <a:spcPts val="600"/>
              </a:spcAft>
            </a:pPr>
            <a:r>
              <a:rPr lang="en-US" altLang="en-US" sz="2800" b="1" dirty="0" smtClean="0">
                <a:solidFill>
                  <a:schemeClr val="bg1"/>
                </a:solidFill>
                <a:latin typeface="Times New Roman" panose="02020603050405020304" pitchFamily="18" charset="0"/>
                <a:cs typeface="Times New Roman" panose="02020603050405020304" pitchFamily="18" charset="0"/>
              </a:rPr>
              <a:t>2. </a:t>
            </a:r>
            <a:r>
              <a:rPr lang="en-US" sz="2800" b="1" dirty="0" smtClean="0">
                <a:solidFill>
                  <a:schemeClr val="bg1"/>
                </a:solidFill>
                <a:latin typeface="Times New Roman" panose="02020603050405020304" pitchFamily="18" charset="0"/>
                <a:cs typeface="Times New Roman" panose="02020603050405020304" pitchFamily="18" charset="0"/>
              </a:rPr>
              <a:t>MỘT SỐ QUY ĐỊNH PHÁP LÍ ĐỐI VỚI NGƯỜI DÙNG TRÊN MẠNG</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7B3D13E-7F7A-4133-936D-024D52401796}"/>
              </a:ext>
            </a:extLst>
          </p:cNvPr>
          <p:cNvSpPr txBox="1"/>
          <p:nvPr/>
        </p:nvSpPr>
        <p:spPr>
          <a:xfrm>
            <a:off x="540326" y="1531549"/>
            <a:ext cx="11651673" cy="523220"/>
          </a:xfrm>
          <a:prstGeom prst="rect">
            <a:avLst/>
          </a:prstGeom>
          <a:noFill/>
        </p:spPr>
        <p:txBody>
          <a:bodyPr wrap="square">
            <a:spAutoFit/>
          </a:bodyPr>
          <a:lstStyle/>
          <a:p>
            <a:pPr algn="just"/>
            <a:r>
              <a:rPr lang="en-US" sz="2800" i="1" dirty="0">
                <a:solidFill>
                  <a:srgbClr val="C00000"/>
                </a:solidFill>
                <a:latin typeface="Times New Roman" panose="02020603050405020304" pitchFamily="18" charset="0"/>
                <a:cs typeface="Times New Roman" panose="02020603050405020304" pitchFamily="18" charset="0"/>
              </a:rPr>
              <a:t>a) </a:t>
            </a:r>
            <a:r>
              <a:rPr lang="en-US" sz="2800" b="1" i="1" dirty="0" err="1">
                <a:solidFill>
                  <a:srgbClr val="C00000"/>
                </a:solidFill>
                <a:latin typeface="Times New Roman" panose="02020603050405020304" pitchFamily="18" charset="0"/>
                <a:cs typeface="Times New Roman" panose="02020603050405020304" pitchFamily="18" charset="0"/>
              </a:rPr>
              <a:t>Các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văn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quy</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phạm</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pháp</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luật</a:t>
            </a:r>
            <a:endParaRPr lang="en-US" sz="2800" i="1" dirty="0">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15827" y="2342134"/>
            <a:ext cx="11328117" cy="4339650"/>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tin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Bef>
                <a:spcPts val="1200"/>
              </a:spcBef>
              <a:spcAft>
                <a:spcPts val="1200"/>
              </a:spcAft>
              <a:buFont typeface="Wingdings" panose="05000000000000000000" pitchFamily="2" charset="2"/>
              <a:buChar char="Ø"/>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(2005</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spcBef>
                <a:spcPts val="1200"/>
              </a:spcBef>
              <a:spcAft>
                <a:spcPts val="1200"/>
              </a:spcAft>
              <a:buFont typeface="Wingdings" panose="05000000000000000000" pitchFamily="2" charset="2"/>
              <a:buChar char="Ø"/>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(2006)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Bef>
                <a:spcPts val="1200"/>
              </a:spcBef>
              <a:spcAft>
                <a:spcPts val="1200"/>
              </a:spcAft>
              <a:buFont typeface="Wingdings" panose="05000000000000000000" pitchFamily="2" charset="2"/>
              <a:buChar char="Ø"/>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(2018).</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arn(inVertical)">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392" y="177154"/>
            <a:ext cx="11870422" cy="5909310"/>
          </a:xfrm>
          <a:prstGeom prst="rect">
            <a:avLst/>
          </a:prstGeom>
        </p:spPr>
        <p:txBody>
          <a:bodyPr wrap="square">
            <a:spAutoFit/>
          </a:bodyPr>
          <a:lstStyle/>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Ø"/>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90/2008/NĐ-CP ban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13/8/2008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Ø"/>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72/2013/NĐ-CP ban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15/7/2013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Internet; </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Ø"/>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15/2020/NĐ-CP ban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3/2/2020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bưu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CNTT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Ø"/>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874/QĐ-BTTTT ban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17/6/2021.</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706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86621268"/>
              </p:ext>
            </p:extLst>
          </p:nvPr>
        </p:nvGraphicFramePr>
        <p:xfrm>
          <a:off x="3375895" y="8773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entagon 8"/>
          <p:cNvSpPr/>
          <p:nvPr/>
        </p:nvSpPr>
        <p:spPr>
          <a:xfrm>
            <a:off x="110837" y="1551709"/>
            <a:ext cx="3810004" cy="4239491"/>
          </a:xfrm>
          <a:prstGeom prst="sun">
            <a:avLst/>
          </a:prstGeom>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Nội dung bài học</a:t>
            </a:r>
          </a:p>
        </p:txBody>
      </p:sp>
    </p:spTree>
    <p:extLst>
      <p:ext uri="{BB962C8B-B14F-4D97-AF65-F5344CB8AC3E}">
        <p14:creationId xmlns:p14="http://schemas.microsoft.com/office/powerpoint/2010/main" val="19466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ững điều cẩn biết để không vi phạm Luật An ninh mạ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89"/>
            <a:ext cx="12192000" cy="6858000"/>
          </a:xfrm>
          <a:prstGeom prst="rect">
            <a:avLst/>
          </a:prstGeom>
        </p:spPr>
      </p:pic>
    </p:spTree>
    <p:extLst>
      <p:ext uri="{BB962C8B-B14F-4D97-AF65-F5344CB8AC3E}">
        <p14:creationId xmlns:p14="http://schemas.microsoft.com/office/powerpoint/2010/main" val="2272462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25758">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746621" y="2088194"/>
            <a:ext cx="11140579" cy="3888641"/>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1. Em hãy đưa ra một số ví dụ đưa tin lên mạng không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bịa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chia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Title 1"/>
          <p:cNvSpPr>
            <a:spLocks noGrp="1"/>
          </p:cNvSpPr>
          <p:nvPr>
            <p:ph type="title"/>
          </p:nvPr>
        </p:nvSpPr>
        <p:spPr>
          <a:xfrm>
            <a:off x="184558" y="142613"/>
            <a:ext cx="12007442" cy="1341573"/>
          </a:xfrm>
        </p:spPr>
        <p:txBody>
          <a:bodyPr>
            <a:noAutofit/>
          </a:bodyPr>
          <a:lstStyle/>
          <a:p>
            <a:pPr algn="ctr"/>
            <a:r>
              <a:rPr lang="en-US" sz="3600" b="1" dirty="0" smtClean="0">
                <a:solidFill>
                  <a:srgbClr val="C00000"/>
                </a:solidFill>
                <a:latin typeface="Times New Roman" panose="02020603050405020304" pitchFamily="18" charset="0"/>
                <a:cs typeface="Times New Roman" panose="02020603050405020304" pitchFamily="18" charset="0"/>
              </a:rPr>
              <a:t>HOẠT ĐỘNG 2</a:t>
            </a:r>
            <a:br>
              <a:rPr lang="en-US" sz="3600" b="1" dirty="0" smtClean="0">
                <a:solidFill>
                  <a:srgbClr val="C00000"/>
                </a:solidFill>
                <a:latin typeface="Times New Roman" panose="02020603050405020304" pitchFamily="18" charset="0"/>
                <a:cs typeface="Times New Roman" panose="02020603050405020304" pitchFamily="18" charset="0"/>
              </a:rPr>
            </a:br>
            <a:r>
              <a:rPr lang="en-US" sz="3600" b="1" dirty="0" err="1" smtClean="0">
                <a:solidFill>
                  <a:srgbClr val="C00000"/>
                </a:solidFill>
                <a:latin typeface="Times New Roman" panose="02020603050405020304" pitchFamily="18" charset="0"/>
                <a:cs typeface="Times New Roman" panose="02020603050405020304" pitchFamily="18" charset="0"/>
              </a:rPr>
              <a:t>Hành</a:t>
            </a:r>
            <a:r>
              <a:rPr lang="en-US" sz="3600" b="1" dirty="0" smtClean="0">
                <a:solidFill>
                  <a:srgbClr val="C00000"/>
                </a:solidFill>
                <a:latin typeface="Times New Roman" panose="02020603050405020304" pitchFamily="18" charset="0"/>
                <a:cs typeface="Times New Roman" panose="02020603050405020304" pitchFamily="18" charset="0"/>
              </a:rPr>
              <a:t> vi </a:t>
            </a:r>
            <a:r>
              <a:rPr lang="en-US" sz="3600" b="1" dirty="0" err="1" smtClean="0">
                <a:solidFill>
                  <a:srgbClr val="C00000"/>
                </a:solidFill>
                <a:latin typeface="Times New Roman" panose="02020603050405020304" pitchFamily="18" charset="0"/>
                <a:cs typeface="Times New Roman" panose="02020603050405020304" pitchFamily="18" charset="0"/>
              </a:rPr>
              <a:t>đưa</a:t>
            </a:r>
            <a:r>
              <a:rPr lang="en-US" sz="3600" b="1" dirty="0" smtClean="0">
                <a:solidFill>
                  <a:srgbClr val="C00000"/>
                </a:solidFill>
                <a:latin typeface="Times New Roman" panose="02020603050405020304" pitchFamily="18" charset="0"/>
                <a:cs typeface="Times New Roman" panose="02020603050405020304" pitchFamily="18" charset="0"/>
              </a:rPr>
              <a:t> tin </a:t>
            </a:r>
            <a:r>
              <a:rPr lang="en-US" sz="3600" b="1" dirty="0" err="1" smtClean="0">
                <a:solidFill>
                  <a:srgbClr val="C00000"/>
                </a:solidFill>
                <a:latin typeface="Times New Roman" panose="02020603050405020304" pitchFamily="18" charset="0"/>
                <a:cs typeface="Times New Roman" panose="02020603050405020304" pitchFamily="18" charset="0"/>
              </a:rPr>
              <a:t>lên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mạng</a:t>
            </a:r>
            <a:r>
              <a:rPr lang="en-US" sz="3600" b="1" dirty="0" smtClean="0">
                <a:solidFill>
                  <a:srgbClr val="C00000"/>
                </a:solidFill>
                <a:latin typeface="Times New Roman" panose="02020603050405020304" pitchFamily="18" charset="0"/>
                <a:cs typeface="Times New Roman" panose="02020603050405020304" pitchFamily="18" charset="0"/>
              </a:rPr>
              <a:t/>
            </a:r>
            <a:br>
              <a:rPr lang="en-US" sz="3600" b="1" dirty="0" smtClean="0">
                <a:solidFill>
                  <a:srgbClr val="C00000"/>
                </a:solidFill>
                <a:latin typeface="Times New Roman" panose="02020603050405020304" pitchFamily="18" charset="0"/>
                <a:cs typeface="Times New Roman" panose="02020603050405020304" pitchFamily="18" charset="0"/>
              </a:rPr>
            </a:br>
            <a:r>
              <a:rPr lang="en-US" sz="2400" b="1" dirty="0" smtClean="0">
                <a:solidFill>
                  <a:schemeClr val="accent1"/>
                </a:solidFill>
                <a:latin typeface="Times New Roman" panose="02020603050405020304" pitchFamily="18" charset="0"/>
                <a:cs typeface="Times New Roman" panose="02020603050405020304" pitchFamily="18" charset="0"/>
              </a:rPr>
              <a:t>(HS chia </a:t>
            </a:r>
            <a:r>
              <a:rPr lang="en-US" sz="2400" b="1" dirty="0" err="1" smtClean="0">
                <a:solidFill>
                  <a:schemeClr val="accent1"/>
                </a:solidFill>
                <a:latin typeface="Times New Roman" panose="02020603050405020304" pitchFamily="18" charset="0"/>
                <a:cs typeface="Times New Roman" panose="02020603050405020304" pitchFamily="18" charset="0"/>
              </a:rPr>
              <a:t>sẻ</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những</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hiểu</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biết</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của</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mình</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về</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hành</a:t>
            </a:r>
            <a:r>
              <a:rPr lang="en-US" sz="2400" b="1" dirty="0" smtClean="0">
                <a:solidFill>
                  <a:schemeClr val="accent1"/>
                </a:solidFill>
                <a:latin typeface="Times New Roman" panose="02020603050405020304" pitchFamily="18" charset="0"/>
                <a:cs typeface="Times New Roman" panose="02020603050405020304" pitchFamily="18" charset="0"/>
              </a:rPr>
              <a:t> vi </a:t>
            </a:r>
            <a:r>
              <a:rPr lang="en-US" sz="2400" b="1" dirty="0" err="1" smtClean="0">
                <a:solidFill>
                  <a:schemeClr val="accent1"/>
                </a:solidFill>
                <a:latin typeface="Times New Roman" panose="02020603050405020304" pitchFamily="18" charset="0"/>
                <a:cs typeface="Times New Roman" panose="02020603050405020304" pitchFamily="18" charset="0"/>
              </a:rPr>
              <a:t>đưa</a:t>
            </a:r>
            <a:r>
              <a:rPr lang="en-US" sz="2400" b="1" dirty="0" smtClean="0">
                <a:solidFill>
                  <a:schemeClr val="accent1"/>
                </a:solidFill>
                <a:latin typeface="Times New Roman" panose="02020603050405020304" pitchFamily="18" charset="0"/>
                <a:cs typeface="Times New Roman" panose="02020603050405020304" pitchFamily="18" charset="0"/>
              </a:rPr>
              <a:t> tin </a:t>
            </a:r>
            <a:r>
              <a:rPr lang="en-US" sz="2400" b="1" dirty="0" err="1" smtClean="0">
                <a:solidFill>
                  <a:schemeClr val="accent1"/>
                </a:solidFill>
                <a:latin typeface="Times New Roman" panose="02020603050405020304" pitchFamily="18" charset="0"/>
                <a:cs typeface="Times New Roman" panose="02020603050405020304" pitchFamily="18" charset="0"/>
              </a:rPr>
              <a:t>lên</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mạng</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không</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đúng</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pháp</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luật</a:t>
            </a:r>
            <a:r>
              <a:rPr lang="en-US" sz="2400" b="1" dirty="0" smtClean="0">
                <a:solidFill>
                  <a:schemeClr val="accent1"/>
                </a:solidFill>
                <a:latin typeface="Times New Roman" panose="02020603050405020304" pitchFamily="18" charset="0"/>
                <a:cs typeface="Times New Roman" panose="02020603050405020304" pitchFamily="18" charset="0"/>
              </a:rPr>
              <a:t>)</a:t>
            </a:r>
            <a:endParaRPr lang="en-US" sz="24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051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835" y="67112"/>
            <a:ext cx="12004646" cy="6863417"/>
          </a:xfrm>
          <a:prstGeom prst="rect">
            <a:avLst/>
          </a:prstGeom>
        </p:spPr>
        <p:txBody>
          <a:bodyPr wrap="square">
            <a:spAutoFit/>
          </a:bodyPr>
          <a:lstStyle/>
          <a:p>
            <a:pPr algn="just">
              <a:spcBef>
                <a:spcPts val="1200"/>
              </a:spcBef>
              <a:spcAft>
                <a:spcPts val="1200"/>
              </a:spcAft>
            </a:pP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i="1" dirty="0" err="1">
                <a:solidFill>
                  <a:srgbClr val="C00000"/>
                </a:solidFill>
                <a:latin typeface="Times New Roman" panose="02020603050405020304" pitchFamily="18" charset="0"/>
                <a:cs typeface="Times New Roman" panose="02020603050405020304" pitchFamily="18" charset="0"/>
              </a:rPr>
              <a:t>Các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quy</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định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của</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pháp</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luật</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đối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với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người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dùng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trên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không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gian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mạng</a:t>
            </a:r>
            <a:endParaRPr lang="en-US" sz="2800" b="1" i="1" dirty="0">
              <a:solidFill>
                <a:srgbClr val="C00000"/>
              </a:solidFill>
              <a:latin typeface="Times New Roman" panose="02020603050405020304" pitchFamily="18" charset="0"/>
              <a:cs typeface="Times New Roman" panose="02020603050405020304" pitchFamily="18" charset="0"/>
            </a:endParaRPr>
          </a:p>
          <a:p>
            <a:pPr marL="457200" indent="-457200" algn="just">
              <a:spcBef>
                <a:spcPts val="1200"/>
              </a:spcBef>
              <a:spcAft>
                <a:spcPts val="120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vu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9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26" y="0"/>
            <a:ext cx="11568419" cy="7540526"/>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v"/>
            </a:pPr>
            <a:r>
              <a:rPr lang="en-US" sz="28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8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ninh</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vi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18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lừa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huấn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a:t>
            </a:r>
          </a:p>
          <a:p>
            <a:pPr algn="just">
              <a:spcBef>
                <a:spcPts val="1200"/>
              </a:spcBef>
              <a:spcAft>
                <a:spcPts val="1200"/>
              </a:spcAf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f)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952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615" y="338138"/>
            <a:ext cx="11761365" cy="1384995"/>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kèm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101,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15/2020/NĐ-CP</a:t>
            </a:r>
            <a:endPar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293614" y="2093248"/>
            <a:ext cx="11761365" cy="3170099"/>
          </a:xfrm>
          <a:prstGeom prst="rect">
            <a:avLst/>
          </a:prstGeom>
        </p:spPr>
        <p:txBody>
          <a:bodyPr wrap="square">
            <a:spAutoFit/>
          </a:bodyPr>
          <a:lstStyle/>
          <a:p>
            <a:pPr marL="285750" indent="-285750" algn="just">
              <a:spcBef>
                <a:spcPts val="1200"/>
              </a:spcBef>
              <a:spcAft>
                <a:spcPts val="1200"/>
              </a:spcAft>
              <a:buFont typeface="Wingdings" panose="05000000000000000000" pitchFamily="2" charset="2"/>
              <a:buChar char="v"/>
            </a:pP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1200"/>
              </a:spcBef>
              <a:spcAft>
                <a:spcPts val="120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khía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8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9124" y="263927"/>
            <a:ext cx="10691446" cy="2554545"/>
          </a:xfrm>
          <a:prstGeom prst="rect">
            <a:avLst/>
          </a:prstGeom>
        </p:spPr>
        <p:txBody>
          <a:bodyPr wrap="square">
            <a:spAutoFit/>
          </a:bodyPr>
          <a:lstStyle/>
          <a:p>
            <a:pPr marL="342900" lvl="0" indent="-342900" algn="just">
              <a:spcBef>
                <a:spcPts val="1200"/>
              </a:spcBef>
              <a:spcAft>
                <a:spcPts val="1200"/>
              </a:spcAft>
              <a:buFont typeface="Symbol" panose="05050102010706020507" pitchFamily="18" charset="2"/>
              <a:buChar char=""/>
            </a:pPr>
            <a:r>
              <a:rPr lang="vi-VN"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đưa tin lên mạng, hãy xem xét nội dung các tin bài có vi phạm các quy định của pháp luật hay không. Đừng quên rằng, việc chia sẻ một tin vi phạm luật cũng là vi phạm pháp </a:t>
            </a:r>
            <a:r>
              <a:rPr lang="vi-VN"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dirty="0" smtClean="0">
                <a:solidFill>
                  <a:srgbClr val="FF0000"/>
                </a:solidFill>
                <a:latin typeface="Times New Roman" panose="02020603050405020304" pitchFamily="18" charset="0"/>
                <a:ea typeface="Times New Roman" panose="02020603050405020304" pitchFamily="18" charset="0"/>
              </a:rPr>
              <a:t>Ngay </a:t>
            </a:r>
            <a:r>
              <a:rPr lang="vi-VN" sz="2800" dirty="0">
                <a:solidFill>
                  <a:srgbClr val="FF0000"/>
                </a:solidFill>
                <a:latin typeface="Times New Roman" panose="02020603050405020304" pitchFamily="18" charset="0"/>
                <a:ea typeface="Times New Roman" panose="02020603050405020304" pitchFamily="18" charset="0"/>
              </a:rPr>
              <a:t>khi tin đưa không phạm </a:t>
            </a:r>
            <a:r>
              <a:rPr lang="vi-VN" sz="2800" dirty="0" smtClean="0">
                <a:solidFill>
                  <a:srgbClr val="FF0000"/>
                </a:solidFill>
                <a:latin typeface="Times New Roman" panose="02020603050405020304" pitchFamily="18" charset="0"/>
                <a:ea typeface="Times New Roman" panose="02020603050405020304" pitchFamily="18" charset="0"/>
              </a:rPr>
              <a:t>háp </a:t>
            </a:r>
            <a:r>
              <a:rPr lang="vi-VN" sz="2800" dirty="0">
                <a:solidFill>
                  <a:srgbClr val="FF0000"/>
                </a:solidFill>
                <a:latin typeface="Times New Roman" panose="02020603050405020304" pitchFamily="18" charset="0"/>
                <a:ea typeface="Times New Roman" panose="02020603050405020304" pitchFamily="18" charset="0"/>
              </a:rPr>
              <a:t>luật, vẫn phải tính đến các hậu quả của nó khi nó vi phạm những chuẩn mực đạo đức</a:t>
            </a:r>
            <a:endParaRPr lang="en-US" sz="2800" dirty="0">
              <a:solidFill>
                <a:srgbClr val="FF0000"/>
              </a:solidFill>
            </a:endParaRPr>
          </a:p>
        </p:txBody>
      </p:sp>
    </p:spTree>
    <p:extLst>
      <p:ext uri="{BB962C8B-B14F-4D97-AF65-F5344CB8AC3E}">
        <p14:creationId xmlns:p14="http://schemas.microsoft.com/office/powerpoint/2010/main" val="469181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5"/>
          <a:stretch>
            <a:fillRect/>
          </a:stretch>
        </p:blipFill>
        <p:spPr>
          <a:xfrm>
            <a:off x="-53681" y="4069532"/>
            <a:ext cx="12221234" cy="2788468"/>
          </a:xfrm>
          <a:prstGeom prst="rect">
            <a:avLst/>
          </a:prstGeom>
          <a:noFill/>
          <a:ln w="9525">
            <a:noFill/>
          </a:ln>
        </p:spPr>
      </p:pic>
      <p:pic>
        <p:nvPicPr>
          <p:cNvPr id="38918" name="图片 38917" descr="1-31"/>
          <p:cNvPicPr>
            <a:picLocks noChangeAspect="1"/>
          </p:cNvPicPr>
          <p:nvPr/>
        </p:nvPicPr>
        <p:blipFill>
          <a:blip r:embed="rId6"/>
          <a:stretch>
            <a:fillRect/>
          </a:stretch>
        </p:blipFill>
        <p:spPr>
          <a:xfrm>
            <a:off x="-604400" y="-786276"/>
            <a:ext cx="13067182" cy="8776444"/>
          </a:xfrm>
          <a:prstGeom prst="rect">
            <a:avLst/>
          </a:prstGeom>
          <a:noFill/>
          <a:ln w="9525">
            <a:noFill/>
          </a:ln>
        </p:spPr>
      </p:pic>
      <p:sp>
        <p:nvSpPr>
          <p:cNvPr id="8" name="Rectangle: Rounded Corners 7">
            <a:extLst>
              <a:ext uri="{FF2B5EF4-FFF2-40B4-BE49-F238E27FC236}">
                <a16:creationId xmlns:a16="http://schemas.microsoft.com/office/drawing/2014/main" id="{5E36ACF7-393D-A91D-482F-BD303DB2C1D5}"/>
              </a:ext>
            </a:extLst>
          </p:cNvPr>
          <p:cNvSpPr/>
          <p:nvPr/>
        </p:nvSpPr>
        <p:spPr>
          <a:xfrm>
            <a:off x="2636889" y="127977"/>
            <a:ext cx="4258298" cy="438750"/>
          </a:xfrm>
          <a:prstGeom prst="roundRect">
            <a:avLst/>
          </a:prstGeom>
          <a:solidFill>
            <a:srgbClr val="DA1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HOẠT ĐỘNG </a:t>
            </a:r>
            <a:r>
              <a:rPr lang="en-US" sz="2800" b="1" dirty="0" smtClean="0">
                <a:solidFill>
                  <a:schemeClr val="bg1"/>
                </a:solidFill>
                <a:latin typeface="Times New Roman" panose="02020603050405020304" pitchFamily="18" charset="0"/>
                <a:cs typeface="Times New Roman" panose="02020603050405020304" pitchFamily="18" charset="0"/>
              </a:rPr>
              <a:t>NHÓM</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9" name="5 Minutes timer (Đồng hồ đếm ngược 5 phút)">
            <a:hlinkClick r:id="" action="ppaction://media"/>
            <a:extLst>
              <a:ext uri="{FF2B5EF4-FFF2-40B4-BE49-F238E27FC236}">
                <a16:creationId xmlns:a16="http://schemas.microsoft.com/office/drawing/2014/main" id="{2258A525-31BE-4573-939E-90C27186C4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773365" y="4309907"/>
            <a:ext cx="1817914" cy="1153859"/>
          </a:xfrm>
          <a:prstGeom prst="rect">
            <a:avLst/>
          </a:prstGeom>
        </p:spPr>
      </p:pic>
      <p:sp>
        <p:nvSpPr>
          <p:cNvPr id="2" name="Rectangle 1"/>
          <p:cNvSpPr/>
          <p:nvPr/>
        </p:nvSpPr>
        <p:spPr>
          <a:xfrm>
            <a:off x="485846" y="644259"/>
            <a:ext cx="11016341" cy="3817455"/>
          </a:xfrm>
          <a:prstGeom prst="rect">
            <a:avLst/>
          </a:prstGeom>
        </p:spPr>
        <p:txBody>
          <a:bodyPr wrap="square">
            <a:spAutoFit/>
          </a:bodyPr>
          <a:lstStyle/>
          <a:p>
            <a:pPr algn="just">
              <a:lnSpc>
                <a:spcPct val="120000"/>
              </a:lnSpc>
              <a:spcAft>
                <a:spcPts val="724"/>
              </a:spcAft>
            </a:pPr>
            <a:r>
              <a:rPr lang="en-US" sz="2400" dirty="0" smtClean="0">
                <a:solidFill>
                  <a:srgbClr val="FF0000"/>
                </a:solidFill>
                <a:latin typeface="Times New Roman" panose="02020603050405020304" pitchFamily="18" charset="0"/>
                <a:ea typeface="Times New Roman" panose="02020603050405020304" pitchFamily="18" charset="0"/>
              </a:rPr>
              <a:t>TH1</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Trong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dịch</a:t>
            </a:r>
            <a:r>
              <a:rPr lang="en-US" sz="2400" dirty="0">
                <a:latin typeface="Times New Roman" panose="02020603050405020304" pitchFamily="18" charset="0"/>
                <a:ea typeface="Times New Roman" panose="02020603050405020304" pitchFamily="18" charset="0"/>
              </a:rPr>
              <a:t> Covid-19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2021,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đăng</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virus Covid-19.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cư</a:t>
            </a:r>
            <a:r>
              <a:rPr lang="en-US" sz="2400" dirty="0">
                <a:latin typeface="Times New Roman" panose="02020603050405020304" pitchFamily="18" charset="0"/>
                <a:ea typeface="Times New Roman" panose="02020603050405020304" pitchFamily="18" charset="0"/>
              </a:rPr>
              <a:t>. </a:t>
            </a:r>
          </a:p>
          <a:p>
            <a:pPr algn="just">
              <a:lnSpc>
                <a:spcPct val="120000"/>
              </a:lnSpc>
              <a:spcAft>
                <a:spcPts val="724"/>
              </a:spcAft>
            </a:pPr>
            <a:r>
              <a:rPr lang="en-US" sz="2400" dirty="0" smtClean="0">
                <a:latin typeface="Times New Roman" panose="02020603050405020304" pitchFamily="18" charset="0"/>
                <a:ea typeface="Times New Roman" panose="02020603050405020304" pitchFamily="18" charset="0"/>
              </a:rPr>
              <a:t>Theo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tin?</a:t>
            </a:r>
          </a:p>
          <a:p>
            <a:pPr algn="just">
              <a:lnSpc>
                <a:spcPct val="120000"/>
              </a:lnSpc>
              <a:spcAft>
                <a:spcPts val="724"/>
              </a:spcAft>
            </a:pPr>
            <a:r>
              <a:rPr lang="en-US" sz="2400" dirty="0">
                <a:solidFill>
                  <a:srgbClr val="FF0000"/>
                </a:solidFill>
                <a:latin typeface="Times New Roman" panose="02020603050405020304" pitchFamily="18" charset="0"/>
                <a:ea typeface="Times New Roman" panose="02020603050405020304" pitchFamily="18" charset="0"/>
              </a:rPr>
              <a:t>TH2: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nay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101 </a:t>
            </a:r>
            <a:r>
              <a:rPr lang="en-US" sz="2400" dirty="0" err="1">
                <a:latin typeface="Times New Roman" panose="02020603050405020304" pitchFamily="18" charset="0"/>
                <a:ea typeface="Times New Roman" panose="02020603050405020304" pitchFamily="18" charset="0"/>
              </a:rPr>
              <a:t>khoản</a:t>
            </a:r>
            <a:r>
              <a:rPr lang="en-US" sz="2400" dirty="0">
                <a:latin typeface="Times New Roman" panose="02020603050405020304" pitchFamily="18" charset="0"/>
                <a:ea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15/2020/NĐ-CP?</a:t>
            </a:r>
          </a:p>
        </p:txBody>
      </p:sp>
      <p:sp>
        <p:nvSpPr>
          <p:cNvPr id="3" name="Rectangle 2"/>
          <p:cNvSpPr/>
          <p:nvPr/>
        </p:nvSpPr>
        <p:spPr>
          <a:xfrm>
            <a:off x="485846" y="4637526"/>
            <a:ext cx="11105433" cy="2044662"/>
          </a:xfrm>
          <a:prstGeom prst="rect">
            <a:avLst/>
          </a:prstGeom>
        </p:spPr>
        <p:txBody>
          <a:bodyPr wrap="square">
            <a:spAutoFit/>
          </a:bodyPr>
          <a:lstStyle/>
          <a:p>
            <a:pPr>
              <a:lnSpc>
                <a:spcPct val="120000"/>
              </a:lnSpc>
              <a:spcAft>
                <a:spcPts val="724"/>
              </a:spcAft>
            </a:pPr>
            <a:r>
              <a:rPr lang="en-US" sz="2000" b="1" dirty="0">
                <a:solidFill>
                  <a:srgbClr val="FF0000"/>
                </a:solidFill>
                <a:latin typeface="Times New Roman" panose="02020603050405020304" pitchFamily="18" charset="0"/>
                <a:ea typeface="Times New Roman" panose="02020603050405020304" pitchFamily="18" charset="0"/>
              </a:rPr>
              <a:t>-</a:t>
            </a:r>
            <a:r>
              <a:rPr lang="en-US" sz="2000" b="1" dirty="0" smtClean="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Nhóm</a:t>
            </a:r>
            <a:r>
              <a:rPr lang="en-US" sz="2400" b="1" dirty="0">
                <a:solidFill>
                  <a:srgbClr val="FF0000"/>
                </a:solidFill>
                <a:latin typeface="Times New Roman" panose="02020603050405020304" pitchFamily="18" charset="0"/>
                <a:ea typeface="Times New Roman" panose="02020603050405020304" pitchFamily="18" charset="0"/>
              </a:rPr>
              <a:t> 1: </a:t>
            </a:r>
            <a:r>
              <a:rPr lang="en-US" sz="2400" b="1" dirty="0" err="1">
                <a:solidFill>
                  <a:srgbClr val="FF0000"/>
                </a:solidFill>
                <a:latin typeface="Times New Roman" panose="02020603050405020304" pitchFamily="18" charset="0"/>
                <a:ea typeface="Times New Roman" panose="02020603050405020304" pitchFamily="18" charset="0"/>
              </a:rPr>
              <a:t>Tình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huống</a:t>
            </a:r>
            <a:r>
              <a:rPr lang="en-US" sz="2400" b="1" dirty="0">
                <a:solidFill>
                  <a:srgbClr val="FF0000"/>
                </a:solidFill>
                <a:latin typeface="Times New Roman" panose="02020603050405020304" pitchFamily="18" charset="0"/>
                <a:ea typeface="Times New Roman" panose="02020603050405020304" pitchFamily="18" charset="0"/>
              </a:rPr>
              <a:t> 1</a:t>
            </a:r>
          </a:p>
          <a:p>
            <a:pPr>
              <a:lnSpc>
                <a:spcPct val="120000"/>
              </a:lnSpc>
              <a:spcAft>
                <a:spcPts val="724"/>
              </a:spcAft>
            </a:pP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Nhóm</a:t>
            </a:r>
            <a:r>
              <a:rPr lang="en-US" sz="2400" b="1" dirty="0">
                <a:solidFill>
                  <a:srgbClr val="FF0000"/>
                </a:solidFill>
                <a:latin typeface="Times New Roman" panose="02020603050405020304" pitchFamily="18" charset="0"/>
                <a:ea typeface="Times New Roman" panose="02020603050405020304" pitchFamily="18" charset="0"/>
              </a:rPr>
              <a:t> 2: </a:t>
            </a:r>
            <a:r>
              <a:rPr lang="en-US" sz="2400" b="1" dirty="0" err="1">
                <a:solidFill>
                  <a:srgbClr val="FF0000"/>
                </a:solidFill>
                <a:latin typeface="Times New Roman" panose="02020603050405020304" pitchFamily="18" charset="0"/>
                <a:ea typeface="Times New Roman" panose="02020603050405020304" pitchFamily="18" charset="0"/>
              </a:rPr>
              <a:t>Tình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huống</a:t>
            </a:r>
            <a:r>
              <a:rPr lang="en-US" sz="2400" b="1" dirty="0">
                <a:solidFill>
                  <a:srgbClr val="FF0000"/>
                </a:solidFill>
                <a:latin typeface="Times New Roman" panose="02020603050405020304" pitchFamily="18" charset="0"/>
                <a:ea typeface="Times New Roman" panose="02020603050405020304" pitchFamily="18" charset="0"/>
              </a:rPr>
              <a:t> 2</a:t>
            </a:r>
          </a:p>
          <a:p>
            <a:pPr marL="342900" indent="-342900" algn="just">
              <a:lnSpc>
                <a:spcPct val="120000"/>
              </a:lnSpc>
              <a:spcAft>
                <a:spcPts val="724"/>
              </a:spcAft>
              <a:buFont typeface="Wingdings" panose="05000000000000000000" pitchFamily="2" charset="2"/>
              <a:buChar char="v"/>
              <a:tabLst>
                <a:tab pos="195768" algn="l"/>
              </a:tabLst>
            </a:pPr>
            <a:r>
              <a:rPr lang="en-US" sz="2400" i="1" dirty="0">
                <a:solidFill>
                  <a:srgbClr val="FF0000"/>
                </a:solidFill>
                <a:latin typeface="Times New Roman" panose="02020603050405020304" pitchFamily="18" charset="0"/>
                <a:ea typeface="Times New Roman" panose="02020603050405020304" pitchFamily="18" charset="0"/>
              </a:rPr>
              <a:t>Note: </a:t>
            </a:r>
            <a:r>
              <a:rPr lang="en-US" sz="2400" i="1" dirty="0" err="1">
                <a:solidFill>
                  <a:srgbClr val="FF0000"/>
                </a:solidFill>
                <a:latin typeface="Times New Roman" panose="02020603050405020304" pitchFamily="18" charset="0"/>
                <a:ea typeface="Times New Roman" panose="02020603050405020304" pitchFamily="18" charset="0"/>
              </a:rPr>
              <a:t>Các</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nhóm</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có</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thể</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dùng</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thiết</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bị</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kết</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nối</a:t>
            </a:r>
            <a:r>
              <a:rPr lang="en-US" sz="2400" i="1" dirty="0">
                <a:solidFill>
                  <a:srgbClr val="FF0000"/>
                </a:solidFill>
                <a:latin typeface="Times New Roman" panose="02020603050405020304" pitchFamily="18" charset="0"/>
                <a:ea typeface="Times New Roman" panose="02020603050405020304" pitchFamily="18" charset="0"/>
              </a:rPr>
              <a:t> Internet </a:t>
            </a:r>
            <a:r>
              <a:rPr lang="en-US" sz="2400" i="1" dirty="0" err="1">
                <a:solidFill>
                  <a:srgbClr val="FF0000"/>
                </a:solidFill>
                <a:latin typeface="Times New Roman" panose="02020603050405020304" pitchFamily="18" charset="0"/>
                <a:ea typeface="Times New Roman" panose="02020603050405020304" pitchFamily="18" charset="0"/>
              </a:rPr>
              <a:t>để</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tìm</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thêm</a:t>
            </a:r>
            <a:r>
              <a:rPr lang="en-US" sz="2400" i="1" dirty="0">
                <a:solidFill>
                  <a:srgbClr val="FF0000"/>
                </a:solidFill>
                <a:latin typeface="Times New Roman" panose="02020603050405020304" pitchFamily="18" charset="0"/>
                <a:ea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rPr>
              <a:t>thông</a:t>
            </a:r>
            <a:r>
              <a:rPr lang="en-US" sz="2400" i="1" dirty="0">
                <a:solidFill>
                  <a:srgbClr val="FF0000"/>
                </a:solidFill>
                <a:latin typeface="Times New Roman" panose="02020603050405020304" pitchFamily="18" charset="0"/>
                <a:ea typeface="Times New Roman" panose="02020603050405020304" pitchFamily="18" charset="0"/>
              </a:rPr>
              <a:t> tin </a:t>
            </a:r>
            <a:r>
              <a:rPr lang="en-US" sz="2400" i="1" dirty="0" err="1" smtClean="0">
                <a:solidFill>
                  <a:srgbClr val="FF0000"/>
                </a:solidFill>
                <a:latin typeface="Times New Roman" panose="02020603050405020304" pitchFamily="18" charset="0"/>
                <a:ea typeface="Times New Roman" panose="02020603050405020304" pitchFamily="18" charset="0"/>
              </a:rPr>
              <a:t>cho</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phần</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thảo</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luận</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và</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trả</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lời</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câu</a:t>
            </a:r>
            <a:r>
              <a:rPr lang="en-US" sz="2400" i="1" dirty="0" smtClean="0">
                <a:solidFill>
                  <a:srgbClr val="FF0000"/>
                </a:solidFill>
                <a:latin typeface="Times New Roman" panose="02020603050405020304" pitchFamily="18" charset="0"/>
                <a:ea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rPr>
              <a:t>hỏi</a:t>
            </a:r>
            <a:r>
              <a:rPr lang="en-US" sz="2400" i="1" dirty="0" smtClean="0">
                <a:solidFill>
                  <a:srgbClr val="FF0000"/>
                </a:solidFill>
                <a:latin typeface="Times New Roman" panose="02020603050405020304" pitchFamily="18" charset="0"/>
                <a:ea typeface="Times New Roman" panose="02020603050405020304" pitchFamily="18" charset="0"/>
              </a:rPr>
              <a:t>. </a:t>
            </a:r>
            <a:endParaRPr lang="en-US" sz="2400"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406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000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653" y="1198687"/>
            <a:ext cx="11154937" cy="2123658"/>
          </a:xfrm>
          <a:prstGeom prst="rect">
            <a:avLst/>
          </a:prstGeom>
        </p:spPr>
        <p:txBody>
          <a:bodyPr wrap="square">
            <a:spAutoFit/>
          </a:bodyPr>
          <a:lstStyle/>
          <a:p>
            <a:pPr algn="just">
              <a:spcBef>
                <a:spcPts val="1200"/>
              </a:spcBef>
              <a:spcAft>
                <a:spcPts val="1200"/>
              </a:spcAft>
            </a:pPr>
            <a:r>
              <a:rPr lang="vi-VN"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giải:</a:t>
            </a:r>
          </a:p>
          <a:p>
            <a:pPr algn="just">
              <a:spcBef>
                <a:spcPts val="1200"/>
              </a:spcBef>
              <a:spcAft>
                <a:spcPts val="1200"/>
              </a:spcAft>
            </a:pPr>
            <a:r>
              <a:rPr lang="vi-VN"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a:t>
            </a:r>
            <a:r>
              <a:rPr lang="vi-VN"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Người có hành vi tung tin giả, thông tin sai sự thật về Covid-19 có thể bị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phạt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hành chính theo quy định tại điều 8 khoản 1 Luật An ninh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101,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khoản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ghị</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15/ 2020/NĐ-CP.</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1026251" y="3558840"/>
            <a:ext cx="11087451" cy="954107"/>
          </a:xfrm>
          <a:prstGeom prst="rect">
            <a:avLst/>
          </a:prstGeom>
        </p:spPr>
        <p:txBody>
          <a:bodyPr wrap="square">
            <a:spAutoFit/>
          </a:bodyPr>
          <a:lstStyle/>
          <a:p>
            <a:pPr algn="just">
              <a:spcBef>
                <a:spcPts val="1200"/>
              </a:spcBef>
              <a:spcAft>
                <a:spcPts val="1200"/>
              </a:spcAft>
            </a:pPr>
            <a:r>
              <a:rPr lang="en-US"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a:t>
            </a:r>
            <a:r>
              <a:rPr lang="vi-VN"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Quảng cáo sai về tác dụng của một loại thuốc sẽ bị phạt theo mục a của điều 101 khoản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của Nghị định 15/202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0</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/NĐ-CP</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2508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A30BC22B-B883-404F-90B6-444D4E040875}"/>
              </a:ext>
            </a:extLst>
          </p:cNvPr>
          <p:cNvSpPr>
            <a:spLocks noChangeArrowheads="1"/>
          </p:cNvSpPr>
          <p:nvPr/>
        </p:nvSpPr>
        <p:spPr bwMode="auto">
          <a:xfrm>
            <a:off x="2283653" y="10668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dirty="0">
                <a:latin typeface="Times New Roman" panose="02020603050405020304" pitchFamily="18" charset="0"/>
                <a:cs typeface="Times New Roman" panose="02020603050405020304" pitchFamily="18" charset="0"/>
              </a:rPr>
              <a:t>C</a:t>
            </a:r>
            <a:r>
              <a:rPr lang="vi-VN" altLang="en-US" sz="4400" b="1" dirty="0">
                <a:latin typeface="Times New Roman" panose="02020603050405020304" pitchFamily="18" charset="0"/>
                <a:cs typeface="Times New Roman" panose="02020603050405020304" pitchFamily="18" charset="0"/>
              </a:rPr>
              <a:t>Â</a:t>
            </a:r>
            <a:r>
              <a:rPr lang="en-US" altLang="en-US" sz="4400" b="1" dirty="0">
                <a:latin typeface="Times New Roman" panose="02020603050405020304" pitchFamily="18" charset="0"/>
                <a:cs typeface="Times New Roman" panose="02020603050405020304" pitchFamily="18" charset="0"/>
              </a:rPr>
              <a:t>U H</a:t>
            </a:r>
            <a:r>
              <a:rPr lang="vi-VN" altLang="en-US" sz="4400" b="1" dirty="0">
                <a:latin typeface="Times New Roman" panose="02020603050405020304" pitchFamily="18" charset="0"/>
                <a:cs typeface="Times New Roman" panose="02020603050405020304" pitchFamily="18" charset="0"/>
              </a:rPr>
              <a:t>ỎI</a:t>
            </a:r>
            <a:r>
              <a:rPr lang="en-US" altLang="en-US" sz="4400" b="1" dirty="0">
                <a:latin typeface="Times New Roman" panose="02020603050405020304" pitchFamily="18" charset="0"/>
                <a:cs typeface="Times New Roman" panose="02020603050405020304" pitchFamily="18" charset="0"/>
              </a:rPr>
              <a:t> TR</a:t>
            </a:r>
            <a:r>
              <a:rPr lang="vi-VN" altLang="en-US" sz="4400" b="1" dirty="0">
                <a:latin typeface="Times New Roman" panose="02020603050405020304" pitchFamily="18" charset="0"/>
                <a:cs typeface="Times New Roman" panose="02020603050405020304" pitchFamily="18" charset="0"/>
              </a:rPr>
              <a:t>Ắ</a:t>
            </a:r>
            <a:r>
              <a:rPr lang="en-US" altLang="en-US" sz="4400" b="1" dirty="0">
                <a:latin typeface="Times New Roman" panose="02020603050405020304" pitchFamily="18" charset="0"/>
                <a:cs typeface="Times New Roman" panose="02020603050405020304" pitchFamily="18" charset="0"/>
              </a:rPr>
              <a:t>C NGHI</a:t>
            </a:r>
            <a:r>
              <a:rPr lang="vi-VN" altLang="en-US" sz="4400" b="1" dirty="0">
                <a:latin typeface="Times New Roman" panose="02020603050405020304" pitchFamily="18" charset="0"/>
                <a:cs typeface="Times New Roman" panose="02020603050405020304" pitchFamily="18" charset="0"/>
              </a:rPr>
              <a:t>ỆM</a:t>
            </a:r>
          </a:p>
        </p:txBody>
      </p:sp>
      <p:sp>
        <p:nvSpPr>
          <p:cNvPr id="9222" name="WordArt 6">
            <a:extLst>
              <a:ext uri="{FF2B5EF4-FFF2-40B4-BE49-F238E27FC236}">
                <a16:creationId xmlns:a16="http://schemas.microsoft.com/office/drawing/2014/main" id="{B3EA02B3-0B93-44E3-BCA4-2B06E4458557}"/>
              </a:ext>
            </a:extLst>
          </p:cNvPr>
          <p:cNvSpPr>
            <a:spLocks noChangeArrowheads="1" noChangeShapeType="1" noTextEdit="1"/>
          </p:cNvSpPr>
          <p:nvPr/>
        </p:nvSpPr>
        <p:spPr bwMode="auto">
          <a:xfrm>
            <a:off x="988253" y="3505200"/>
            <a:ext cx="685800" cy="933450"/>
          </a:xfrm>
          <a:prstGeom prst="rect">
            <a:avLst/>
          </a:prstGeom>
        </p:spPr>
        <p:txBody>
          <a:bodyPr wrap="none" fromWordArt="1">
            <a:prstTxWarp prst="textPlain">
              <a:avLst>
                <a:gd name="adj" fmla="val 50000"/>
              </a:avLst>
            </a:prstTxWarp>
          </a:bodyPr>
          <a:lstStyle/>
          <a:p>
            <a:pPr algn="ct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9234" name="WordArt 18">
            <a:hlinkClick r:id="rId3" action="ppaction://hlinksldjump"/>
            <a:extLst>
              <a:ext uri="{FF2B5EF4-FFF2-40B4-BE49-F238E27FC236}">
                <a16:creationId xmlns:a16="http://schemas.microsoft.com/office/drawing/2014/main" id="{E9A08FC3-CC73-46AB-999C-D851C3CCD6AB}"/>
              </a:ext>
            </a:extLst>
          </p:cNvPr>
          <p:cNvSpPr>
            <a:spLocks noChangeArrowheads="1" noChangeShapeType="1" noTextEdit="1"/>
          </p:cNvSpPr>
          <p:nvPr/>
        </p:nvSpPr>
        <p:spPr bwMode="auto">
          <a:xfrm>
            <a:off x="3121853" y="3200400"/>
            <a:ext cx="762000" cy="762000"/>
          </a:xfrm>
          <a:prstGeom prst="rect">
            <a:avLst/>
          </a:prstGeom>
        </p:spPr>
        <p:txBody>
          <a:bodyPr wrap="none" fromWordArt="1">
            <a:prstTxWarp prst="textPlain">
              <a:avLst>
                <a:gd name="adj" fmla="val 50000"/>
              </a:avLst>
            </a:prstTxWarp>
          </a:bodyPr>
          <a:lstStyle/>
          <a:p>
            <a:pPr algn="ct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pic>
        <p:nvPicPr>
          <p:cNvPr id="22535" name="Picture 26" descr="L">
            <a:hlinkClick r:id="" action="ppaction://hlinkshowjump?jump=previousslide"/>
            <a:extLst>
              <a:ext uri="{FF2B5EF4-FFF2-40B4-BE49-F238E27FC236}">
                <a16:creationId xmlns:a16="http://schemas.microsoft.com/office/drawing/2014/main" id="{8747749B-1091-499D-B4C4-19D76C04483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7" descr="0ANINEXT">
            <a:hlinkClick r:id="" action="ppaction://hlinkshowjump?jump=nextslide"/>
            <a:extLst>
              <a:ext uri="{FF2B5EF4-FFF2-40B4-BE49-F238E27FC236}">
                <a16:creationId xmlns:a16="http://schemas.microsoft.com/office/drawing/2014/main" id="{BF681E33-DD14-4D40-9254-53442859BAC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36">
            <a:hlinkClick r:id="rId6" action="ppaction://hlinksldjump"/>
            <a:extLst>
              <a:ext uri="{FF2B5EF4-FFF2-40B4-BE49-F238E27FC236}">
                <a16:creationId xmlns:a16="http://schemas.microsoft.com/office/drawing/2014/main" id="{5780CB7D-379A-4EFA-A4FF-6F3558D820E1}"/>
              </a:ext>
            </a:extLst>
          </p:cNvPr>
          <p:cNvSpPr>
            <a:spLocks noChangeArrowheads="1"/>
          </p:cNvSpPr>
          <p:nvPr/>
        </p:nvSpPr>
        <p:spPr bwMode="auto">
          <a:xfrm>
            <a:off x="5840447" y="6300788"/>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6" action="ppaction://hlinksldjump"/>
            <a:extLst>
              <a:ext uri="{FF2B5EF4-FFF2-40B4-BE49-F238E27FC236}">
                <a16:creationId xmlns:a16="http://schemas.microsoft.com/office/drawing/2014/main" id="{BC1F11D0-9A36-4644-B23E-51E36019F6A9}"/>
              </a:ext>
            </a:extLst>
          </p:cNvPr>
          <p:cNvSpPr>
            <a:spLocks noChangeArrowheads="1" noChangeShapeType="1" noTextEdit="1"/>
          </p:cNvSpPr>
          <p:nvPr/>
        </p:nvSpPr>
        <p:spPr bwMode="auto">
          <a:xfrm>
            <a:off x="5255453" y="2667000"/>
            <a:ext cx="685800" cy="857250"/>
          </a:xfrm>
          <a:prstGeom prst="rect">
            <a:avLst/>
          </a:prstGeom>
        </p:spPr>
        <p:txBody>
          <a:bodyPr wrap="none" fromWordArt="1">
            <a:prstTxWarp prst="textPlain">
              <a:avLst>
                <a:gd name="adj" fmla="val 50000"/>
              </a:avLst>
            </a:prstTxWarp>
          </a:bodyPr>
          <a:lstStyle/>
          <a:p>
            <a:pPr algn="ct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16" name="WordArt 44">
            <a:hlinkClick r:id="rId6"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9952890" y="1859285"/>
            <a:ext cx="685800" cy="857250"/>
          </a:xfrm>
          <a:prstGeom prst="rect">
            <a:avLst/>
          </a:prstGeom>
        </p:spPr>
        <p:txBody>
          <a:bodyPr wrap="none" fromWordArt="1">
            <a:prstTxWarp prst="textPlain">
              <a:avLst>
                <a:gd name="adj" fmla="val 50000"/>
              </a:avLst>
            </a:prstTxWarp>
          </a:bodyPr>
          <a:lstStyle/>
          <a:p>
            <a:pPr algn="ct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21" name="WordArt 44">
            <a:hlinkClick r:id="rId6"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10733123" y="4829175"/>
            <a:ext cx="685800" cy="857250"/>
          </a:xfrm>
          <a:prstGeom prst="rect">
            <a:avLst/>
          </a:prstGeom>
        </p:spPr>
        <p:txBody>
          <a:bodyPr wrap="none" fromWordArt="1">
            <a:prstTxWarp prst="textPlain">
              <a:avLst>
                <a:gd name="adj" fmla="val 50000"/>
              </a:avLst>
            </a:prstTxWarp>
          </a:bodyPr>
          <a:lstStyle/>
          <a:p>
            <a:pPr algn="ct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2" presetClass="entr" presetSubtype="4" fill="hold" nodeType="withEffect">
                                  <p:stCondLst>
                                    <p:cond delay="1000"/>
                                  </p:stCondLst>
                                  <p:childTnLst>
                                    <p:set>
                                      <p:cBhvr>
                                        <p:cTn id="9" dur="1" fill="hold">
                                          <p:stCondLst>
                                            <p:cond delay="0"/>
                                          </p:stCondLst>
                                        </p:cTn>
                                        <p:tgtEl>
                                          <p:spTgt spid="9222"/>
                                        </p:tgtEl>
                                        <p:attrNameLst>
                                          <p:attrName>style.visibility</p:attrName>
                                        </p:attrNameLst>
                                      </p:cBhvr>
                                      <p:to>
                                        <p:strVal val="visible"/>
                                      </p:to>
                                    </p:set>
                                    <p:animEffect transition="in" filter="slide(fromBottom)">
                                      <p:cBhvr>
                                        <p:cTn id="10" dur="500"/>
                                        <p:tgtEl>
                                          <p:spTgt spid="9222"/>
                                        </p:tgtEl>
                                      </p:cBhvr>
                                    </p:animEffect>
                                  </p:childTnLst>
                                </p:cTn>
                              </p:par>
                              <p:par>
                                <p:cTn id="11" presetID="12" presetClass="entr" presetSubtype="4" fill="hold" nodeType="withEffect">
                                  <p:stCondLst>
                                    <p:cond delay="2000"/>
                                  </p:stCondLst>
                                  <p:childTnLst>
                                    <p:set>
                                      <p:cBhvr>
                                        <p:cTn id="12" dur="1" fill="hold">
                                          <p:stCondLst>
                                            <p:cond delay="0"/>
                                          </p:stCondLst>
                                        </p:cTn>
                                        <p:tgtEl>
                                          <p:spTgt spid="9234"/>
                                        </p:tgtEl>
                                        <p:attrNameLst>
                                          <p:attrName>style.visibility</p:attrName>
                                        </p:attrNameLst>
                                      </p:cBhvr>
                                      <p:to>
                                        <p:strVal val="visible"/>
                                      </p:to>
                                    </p:set>
                                    <p:animEffect transition="in" filter="slide(fromBottom)">
                                      <p:cBhvr>
                                        <p:cTn id="13" dur="1000"/>
                                        <p:tgtEl>
                                          <p:spTgt spid="9234"/>
                                        </p:tgtEl>
                                      </p:cBhvr>
                                    </p:animEffect>
                                  </p:childTnLst>
                                </p:cTn>
                              </p:par>
                              <p:par>
                                <p:cTn id="14" presetID="12" presetClass="entr" presetSubtype="4" fill="hold" nodeType="withEffect">
                                  <p:stCondLst>
                                    <p:cond delay="3000"/>
                                  </p:stCondLst>
                                  <p:childTnLst>
                                    <p:set>
                                      <p:cBhvr>
                                        <p:cTn id="15" dur="1" fill="hold">
                                          <p:stCondLst>
                                            <p:cond delay="0"/>
                                          </p:stCondLst>
                                        </p:cTn>
                                        <p:tgtEl>
                                          <p:spTgt spid="9260"/>
                                        </p:tgtEl>
                                        <p:attrNameLst>
                                          <p:attrName>style.visibility</p:attrName>
                                        </p:attrNameLst>
                                      </p:cBhvr>
                                      <p:to>
                                        <p:strVal val="visible"/>
                                      </p:to>
                                    </p:set>
                                    <p:animEffect transition="in" filter="slide(fromBottom)">
                                      <p:cBhvr>
                                        <p:cTn id="16" dur="1000"/>
                                        <p:tgtEl>
                                          <p:spTgt spid="9260"/>
                                        </p:tgtEl>
                                      </p:cBhvr>
                                    </p:animEffect>
                                  </p:childTnLst>
                                </p:cTn>
                              </p:par>
                            </p:childTnLst>
                          </p:cTn>
                        </p:par>
                        <p:par>
                          <p:cTn id="17" fill="hold">
                            <p:stCondLst>
                              <p:cond delay="4000"/>
                            </p:stCondLst>
                            <p:childTnLst>
                              <p:par>
                                <p:cTn id="18" presetID="1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slide(fromBottom)">
                                      <p:cBhvr>
                                        <p:cTn id="20" dur="500"/>
                                        <p:tgtEl>
                                          <p:spTgt spid="16"/>
                                        </p:tgtEl>
                                      </p:cBhvr>
                                    </p:animEffect>
                                  </p:childTnLst>
                                </p:cTn>
                              </p:par>
                              <p:par>
                                <p:cTn id="21" presetID="15" presetClass="exit" presetSubtype="0" fill="hold" nodeType="withEffect">
                                  <p:stCondLst>
                                    <p:cond delay="0"/>
                                  </p:stCondLst>
                                  <p:childTnLst>
                                    <p:anim calcmode="lin" valueType="num">
                                      <p:cBhvr>
                                        <p:cTn id="22" dur="3000"/>
                                        <p:tgtEl>
                                          <p:spTgt spid="9222"/>
                                        </p:tgtEl>
                                        <p:attrNameLst>
                                          <p:attrName>ppt_w</p:attrName>
                                        </p:attrNameLst>
                                      </p:cBhvr>
                                      <p:tavLst>
                                        <p:tav tm="0">
                                          <p:val>
                                            <p:strVal val="ppt_w"/>
                                          </p:val>
                                        </p:tav>
                                        <p:tav tm="100000">
                                          <p:val>
                                            <p:fltVal val="0"/>
                                          </p:val>
                                        </p:tav>
                                      </p:tavLst>
                                    </p:anim>
                                    <p:anim calcmode="lin" valueType="num">
                                      <p:cBhvr>
                                        <p:cTn id="23" dur="3000"/>
                                        <p:tgtEl>
                                          <p:spTgt spid="9222"/>
                                        </p:tgtEl>
                                        <p:attrNameLst>
                                          <p:attrName>ppt_h</p:attrName>
                                        </p:attrNameLst>
                                      </p:cBhvr>
                                      <p:tavLst>
                                        <p:tav tm="0">
                                          <p:val>
                                            <p:strVal val="ppt_h"/>
                                          </p:val>
                                        </p:tav>
                                        <p:tav tm="100000">
                                          <p:val>
                                            <p:fltVal val="0"/>
                                          </p:val>
                                        </p:tav>
                                      </p:tavLst>
                                    </p:anim>
                                    <p:anim calcmode="lin" valueType="num">
                                      <p:cBhvr>
                                        <p:cTn id="24" dur="3000"/>
                                        <p:tgtEl>
                                          <p:spTgt spid="92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5" dur="3000"/>
                                        <p:tgtEl>
                                          <p:spTgt spid="92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6" dur="1" fill="hold">
                                          <p:stCondLst>
                                            <p:cond delay="2999"/>
                                          </p:stCondLst>
                                        </p:cTn>
                                        <p:tgtEl>
                                          <p:spTgt spid="9222"/>
                                        </p:tgtEl>
                                        <p:attrNameLst>
                                          <p:attrName>style.visibility</p:attrName>
                                        </p:attrNameLst>
                                      </p:cBhvr>
                                      <p:to>
                                        <p:strVal val="hidden"/>
                                      </p:to>
                                    </p:set>
                                  </p:childTnLst>
                                </p:cTn>
                              </p:par>
                              <p:par>
                                <p:cTn id="27" presetID="15" presetClass="exit" presetSubtype="0" fill="hold" nodeType="withEffect">
                                  <p:stCondLst>
                                    <p:cond delay="0"/>
                                  </p:stCondLst>
                                  <p:childTnLst>
                                    <p:anim calcmode="lin" valueType="num">
                                      <p:cBhvr>
                                        <p:cTn id="28" dur="3000"/>
                                        <p:tgtEl>
                                          <p:spTgt spid="9234"/>
                                        </p:tgtEl>
                                        <p:attrNameLst>
                                          <p:attrName>ppt_w</p:attrName>
                                        </p:attrNameLst>
                                      </p:cBhvr>
                                      <p:tavLst>
                                        <p:tav tm="0">
                                          <p:val>
                                            <p:strVal val="ppt_w"/>
                                          </p:val>
                                        </p:tav>
                                        <p:tav tm="100000">
                                          <p:val>
                                            <p:fltVal val="0"/>
                                          </p:val>
                                        </p:tav>
                                      </p:tavLst>
                                    </p:anim>
                                    <p:anim calcmode="lin" valueType="num">
                                      <p:cBhvr>
                                        <p:cTn id="29" dur="3000"/>
                                        <p:tgtEl>
                                          <p:spTgt spid="9234"/>
                                        </p:tgtEl>
                                        <p:attrNameLst>
                                          <p:attrName>ppt_h</p:attrName>
                                        </p:attrNameLst>
                                      </p:cBhvr>
                                      <p:tavLst>
                                        <p:tav tm="0">
                                          <p:val>
                                            <p:strVal val="ppt_h"/>
                                          </p:val>
                                        </p:tav>
                                        <p:tav tm="100000">
                                          <p:val>
                                            <p:fltVal val="0"/>
                                          </p:val>
                                        </p:tav>
                                      </p:tavLst>
                                    </p:anim>
                                    <p:anim calcmode="lin" valueType="num">
                                      <p:cBhvr>
                                        <p:cTn id="30"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1"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2" dur="1" fill="hold">
                                          <p:stCondLst>
                                            <p:cond delay="2999"/>
                                          </p:stCondLst>
                                        </p:cTn>
                                        <p:tgtEl>
                                          <p:spTgt spid="9234"/>
                                        </p:tgtEl>
                                        <p:attrNameLst>
                                          <p:attrName>style.visibility</p:attrName>
                                        </p:attrNameLst>
                                      </p:cBhvr>
                                      <p:to>
                                        <p:strVal val="hidden"/>
                                      </p:to>
                                    </p:set>
                                  </p:childTnLst>
                                </p:cTn>
                              </p:par>
                              <p:par>
                                <p:cTn id="33" presetID="15" presetClass="exit" presetSubtype="0" fill="hold" nodeType="withEffect">
                                  <p:stCondLst>
                                    <p:cond delay="0"/>
                                  </p:stCondLst>
                                  <p:childTnLst>
                                    <p:anim calcmode="lin" valueType="num">
                                      <p:cBhvr>
                                        <p:cTn id="34" dur="3000"/>
                                        <p:tgtEl>
                                          <p:spTgt spid="9260"/>
                                        </p:tgtEl>
                                        <p:attrNameLst>
                                          <p:attrName>ppt_w</p:attrName>
                                        </p:attrNameLst>
                                      </p:cBhvr>
                                      <p:tavLst>
                                        <p:tav tm="0">
                                          <p:val>
                                            <p:strVal val="ppt_w"/>
                                          </p:val>
                                        </p:tav>
                                        <p:tav tm="100000">
                                          <p:val>
                                            <p:fltVal val="0"/>
                                          </p:val>
                                        </p:tav>
                                      </p:tavLst>
                                    </p:anim>
                                    <p:anim calcmode="lin" valueType="num">
                                      <p:cBhvr>
                                        <p:cTn id="35" dur="3000"/>
                                        <p:tgtEl>
                                          <p:spTgt spid="9260"/>
                                        </p:tgtEl>
                                        <p:attrNameLst>
                                          <p:attrName>ppt_h</p:attrName>
                                        </p:attrNameLst>
                                      </p:cBhvr>
                                      <p:tavLst>
                                        <p:tav tm="0">
                                          <p:val>
                                            <p:strVal val="ppt_h"/>
                                          </p:val>
                                        </p:tav>
                                        <p:tav tm="100000">
                                          <p:val>
                                            <p:fltVal val="0"/>
                                          </p:val>
                                        </p:tav>
                                      </p:tavLst>
                                    </p:anim>
                                    <p:anim calcmode="lin" valueType="num">
                                      <p:cBhvr>
                                        <p:cTn id="36"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2999"/>
                                          </p:stCondLst>
                                        </p:cTn>
                                        <p:tgtEl>
                                          <p:spTgt spid="9260"/>
                                        </p:tgtEl>
                                        <p:attrNameLst>
                                          <p:attrName>style.visibility</p:attrName>
                                        </p:attrNameLst>
                                      </p:cBhvr>
                                      <p:to>
                                        <p:strVal val="hidden"/>
                                      </p:to>
                                    </p:set>
                                  </p:childTnLst>
                                </p:cTn>
                              </p:par>
                              <p:par>
                                <p:cTn id="39" presetID="15" presetClass="exit" presetSubtype="0" fill="hold" nodeType="withEffect">
                                  <p:stCondLst>
                                    <p:cond delay="0"/>
                                  </p:stCondLst>
                                  <p:childTnLst>
                                    <p:anim calcmode="lin" valueType="num">
                                      <p:cBhvr>
                                        <p:cTn id="40" dur="500"/>
                                        <p:tgtEl>
                                          <p:spTgt spid="16"/>
                                        </p:tgtEl>
                                        <p:attrNameLst>
                                          <p:attrName>ppt_w</p:attrName>
                                        </p:attrNameLst>
                                      </p:cBhvr>
                                      <p:tavLst>
                                        <p:tav tm="0">
                                          <p:val>
                                            <p:strVal val="ppt_w"/>
                                          </p:val>
                                        </p:tav>
                                        <p:tav tm="100000">
                                          <p:val>
                                            <p:fltVal val="0"/>
                                          </p:val>
                                        </p:tav>
                                      </p:tavLst>
                                    </p:anim>
                                    <p:anim calcmode="lin" valueType="num">
                                      <p:cBhvr>
                                        <p:cTn id="41" dur="500"/>
                                        <p:tgtEl>
                                          <p:spTgt spid="16"/>
                                        </p:tgtEl>
                                        <p:attrNameLst>
                                          <p:attrName>ppt_h</p:attrName>
                                        </p:attrNameLst>
                                      </p:cBhvr>
                                      <p:tavLst>
                                        <p:tav tm="0">
                                          <p:val>
                                            <p:strVal val="ppt_h"/>
                                          </p:val>
                                        </p:tav>
                                        <p:tav tm="100000">
                                          <p:val>
                                            <p:fltVal val="0"/>
                                          </p:val>
                                        </p:tav>
                                      </p:tavLst>
                                    </p:anim>
                                    <p:anim calcmode="lin" valueType="num">
                                      <p:cBhvr>
                                        <p:cTn id="42" dur="500"/>
                                        <p:tgtEl>
                                          <p:spTgt spid="1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3" dur="500"/>
                                        <p:tgtEl>
                                          <p:spTgt spid="1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66255" y="287886"/>
            <a:ext cx="11859489"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301" y="1066801"/>
            <a:ext cx="1077236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6"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6013972" y="6075061"/>
            <a:ext cx="14874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dirty="0">
                <a:latin typeface="Times New Roman" panose="02020603050405020304" pitchFamily="18" charset="0"/>
                <a:cs typeface="Times New Roman" panose="02020603050405020304" pitchFamily="18" charset="0"/>
              </a:rPr>
              <a:t>Home</a:t>
            </a:r>
          </a:p>
        </p:txBody>
      </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18710" y="486768"/>
            <a:ext cx="21742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16817" y="562969"/>
            <a:ext cx="199305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31410" y="484872"/>
            <a:ext cx="2174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1</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10832" y="393702"/>
            <a:ext cx="69180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313873" y="4206977"/>
            <a:ext cx="8696959"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405545" y="2674612"/>
            <a:ext cx="9487591"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800" dirty="0">
                <a:latin typeface="Times New Roman" panose="02020603050405020304" pitchFamily="18" charset="0"/>
                <a:cs typeface="Times New Roman" panose="02020603050405020304" pitchFamily="18" charset="0"/>
              </a:rPr>
              <a:t>A. Tung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a:p>
            <a:pPr algn="just">
              <a:spcBef>
                <a:spcPts val="600"/>
              </a:spcBef>
            </a:pP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endParaRPr lang="en-US" sz="2800" dirty="0" smtClean="0">
              <a:latin typeface="Times New Roman" panose="02020603050405020304" pitchFamily="18" charset="0"/>
              <a:cs typeface="Times New Roman" panose="02020603050405020304" pitchFamily="18" charset="0"/>
            </a:endParaRPr>
          </a:p>
          <a:p>
            <a:pPr algn="just">
              <a:spcBef>
                <a:spcPts val="600"/>
              </a:spcBef>
            </a:pPr>
            <a:r>
              <a:rPr lang="en-US" sz="2800" dirty="0" smtClean="0">
                <a:latin typeface="Times New Roman" panose="02020603050405020304" pitchFamily="18" charset="0"/>
                <a:cs typeface="Times New Roman" panose="02020603050405020304" pitchFamily="18" charset="0"/>
              </a:rPr>
              <a:t>C. </a:t>
            </a:r>
            <a:r>
              <a:rPr lang="en-US" sz="2800" dirty="0" err="1" smtClean="0">
                <a:latin typeface="Times New Roman" panose="02020603050405020304" pitchFamily="18" charset="0"/>
                <a:cs typeface="Times New Roman" panose="02020603050405020304" pitchFamily="18" charset="0"/>
              </a:rPr>
              <a:t>Lây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lan</a:t>
            </a:r>
            <a:r>
              <a:rPr lang="en-US" sz="2800" dirty="0" smtClean="0">
                <a:latin typeface="Times New Roman" panose="02020603050405020304" pitchFamily="18" charset="0"/>
                <a:cs typeface="Times New Roman" panose="02020603050405020304" pitchFamily="18" charset="0"/>
              </a:rPr>
              <a:t> virus qua </a:t>
            </a:r>
            <a:r>
              <a:rPr lang="en-US" sz="2800" dirty="0" err="1" smtClean="0">
                <a:latin typeface="Times New Roman" panose="02020603050405020304" pitchFamily="18" charset="0"/>
                <a:cs typeface="Times New Roman" panose="02020603050405020304" pitchFamily="18" charset="0"/>
              </a:rPr>
              <a:t>mạng</a:t>
            </a:r>
            <a:endParaRPr lang="en-US" sz="2800" dirty="0" smtClean="0">
              <a:latin typeface="Times New Roman" panose="02020603050405020304" pitchFamily="18" charset="0"/>
              <a:cs typeface="Times New Roman" panose="02020603050405020304" pitchFamily="18" charset="0"/>
            </a:endParaRPr>
          </a:p>
          <a:p>
            <a:pPr algn="just">
              <a:spcBef>
                <a:spcPts val="600"/>
              </a:spcBef>
            </a:pPr>
            <a:r>
              <a:rPr lang="en-US" sz="2800" dirty="0" smtClean="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endParaRPr lang="en-US" sz="2800" dirty="0">
              <a:latin typeface="Times New Roman" panose="02020603050405020304" pitchFamily="18" charset="0"/>
              <a:cs typeface="Times New Roman" panose="02020603050405020304" pitchFamily="18" charset="0"/>
            </a:endParaRP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875666" y="6013450"/>
            <a:ext cx="1163301"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Đáp</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án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59345" y="5181600"/>
            <a:ext cx="1776864"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59345" y="5181600"/>
            <a:ext cx="1776864"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59345" y="5181600"/>
            <a:ext cx="1776864"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59345" y="5181600"/>
            <a:ext cx="1776864"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59345" y="5181600"/>
            <a:ext cx="1776864"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59345" y="5181600"/>
            <a:ext cx="1776864"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59345" y="5181600"/>
            <a:ext cx="1776864"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59345" y="5181600"/>
            <a:ext cx="1776864"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59345" y="5181600"/>
            <a:ext cx="1776864"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57508" y="5180013"/>
            <a:ext cx="177892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786131" y="6241049"/>
            <a:ext cx="5685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600" b="1" dirty="0"/>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215045" y="1295400"/>
            <a:ext cx="9487591"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Những hành vi nào vi phạm pháp luật trong sử dụng Tin học:</a:t>
            </a:r>
          </a:p>
        </p:txBody>
      </p:sp>
    </p:spTree>
    <p:extLst>
      <p:ext uri="{BB962C8B-B14F-4D97-AF65-F5344CB8AC3E}">
        <p14:creationId xmlns:p14="http://schemas.microsoft.com/office/powerpoint/2010/main" val="289087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7908" y="580587"/>
            <a:ext cx="11629292" cy="393980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15000"/>
              </a:lnSpc>
              <a:spcAft>
                <a:spcPts val="0"/>
              </a:spcAft>
            </a:pPr>
            <a:r>
              <a:rPr lang="nl-NL" sz="2800" dirty="0">
                <a:latin typeface="Times New Roman" panose="02020603050405020304" pitchFamily="18" charset="0"/>
                <a:ea typeface="Times New Roman" panose="02020603050405020304" pitchFamily="18" charset="0"/>
                <a:cs typeface="Times New Roman" panose="02020603050405020304" pitchFamily="18" charset="0"/>
              </a:rPr>
              <a:t>Trong cuộc sống, ai cũng có thể có những xung </a:t>
            </a:r>
            <a:r>
              <a:rPr lang="nl-NL" sz="2800" dirty="0" smtClean="0">
                <a:latin typeface="Times New Roman" panose="02020603050405020304" pitchFamily="18" charset="0"/>
                <a:ea typeface="Times New Roman" panose="02020603050405020304" pitchFamily="18" charset="0"/>
                <a:cs typeface="Times New Roman" panose="02020603050405020304" pitchFamily="18" charset="0"/>
              </a:rPr>
              <a:t>đột với </a:t>
            </a:r>
            <a:r>
              <a:rPr lang="nl-NL" sz="2800" dirty="0">
                <a:latin typeface="Times New Roman" panose="02020603050405020304" pitchFamily="18" charset="0"/>
                <a:ea typeface="Times New Roman" panose="02020603050405020304" pitchFamily="18" charset="0"/>
                <a:cs typeface="Times New Roman" panose="02020603050405020304" pitchFamily="18" charset="0"/>
              </a:rPr>
              <a:t>cộng đồng và đôi khi có những hành vi đi ngược lại lợi ích chung. Pháp luật quy định rõ những hành vi nào là vi phạm pháp </a:t>
            </a:r>
            <a:r>
              <a:rPr lang="nl-NL" sz="2800" dirty="0" smtClean="0">
                <a:latin typeface="Times New Roman" panose="02020603050405020304" pitchFamily="18" charset="0"/>
                <a:ea typeface="Times New Roman" panose="02020603050405020304" pitchFamily="18" charset="0"/>
                <a:cs typeface="Times New Roman" panose="02020603050405020304" pitchFamily="18" charset="0"/>
              </a:rPr>
              <a:t>luật. Những </a:t>
            </a:r>
            <a:r>
              <a:rPr lang="nl-NL" sz="2800" dirty="0">
                <a:latin typeface="Times New Roman" panose="02020603050405020304" pitchFamily="18" charset="0"/>
                <a:ea typeface="Times New Roman" panose="02020603050405020304" pitchFamily="18" charset="0"/>
                <a:cs typeface="Times New Roman" panose="02020603050405020304" pitchFamily="18" charset="0"/>
              </a:rPr>
              <a:t>hành vi khác không phù hợp với lợi ích chung của cộng đồng hay xã hội sẽ được coi </a:t>
            </a:r>
            <a:r>
              <a:rPr lang="nl-NL" sz="2800" dirty="0" smtClean="0">
                <a:latin typeface="Times New Roman" panose="02020603050405020304" pitchFamily="18" charset="0"/>
                <a:ea typeface="Times New Roman" panose="02020603050405020304" pitchFamily="18" charset="0"/>
                <a:cs typeface="Times New Roman" panose="02020603050405020304" pitchFamily="18" charset="0"/>
              </a:rPr>
              <a:t>là </a:t>
            </a:r>
            <a:r>
              <a:rPr lang="nl-NL" sz="2800" dirty="0">
                <a:latin typeface="Times New Roman" panose="02020603050405020304" pitchFamily="18" charset="0"/>
                <a:ea typeface="Times New Roman" panose="02020603050405020304" pitchFamily="18" charset="0"/>
                <a:cs typeface="Times New Roman" panose="02020603050405020304" pitchFamily="18" charset="0"/>
              </a:rPr>
              <a:t>hành vi vi phạm đạo đức.</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indent="457200" algn="just">
              <a:lnSpc>
                <a:spcPct val="115000"/>
              </a:lnSpc>
              <a:spcAft>
                <a:spcPts val="0"/>
              </a:spcAft>
            </a:pPr>
            <a:endParaRPr lang="nl-NL"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15000"/>
              </a:lnSpc>
              <a:spcAft>
                <a:spcPts val="0"/>
              </a:spcAft>
            </a:pPr>
            <a:r>
              <a:rPr lang="nl-NL" sz="2800" dirty="0" smtClean="0">
                <a:latin typeface="Times New Roman" panose="02020603050405020304" pitchFamily="18" charset="0"/>
                <a:ea typeface="Times New Roman" panose="02020603050405020304" pitchFamily="18" charset="0"/>
                <a:cs typeface="Times New Roman" panose="02020603050405020304" pitchFamily="18" charset="0"/>
              </a:rPr>
              <a:t>Theo </a:t>
            </a:r>
            <a:r>
              <a:rPr lang="nl-NL" sz="2800" dirty="0">
                <a:latin typeface="Times New Roman" panose="02020603050405020304" pitchFamily="18" charset="0"/>
                <a:ea typeface="Times New Roman" panose="02020603050405020304" pitchFamily="18" charset="0"/>
                <a:cs typeface="Times New Roman" panose="02020603050405020304" pitchFamily="18" charset="0"/>
              </a:rPr>
              <a:t>em, những vấn đề đạo đức và pháp luật nảy sinh khi giao tiếp trên mạng đã </a:t>
            </a:r>
            <a:r>
              <a:rPr lang="nl-NL" sz="2800" dirty="0" smtClean="0">
                <a:latin typeface="Times New Roman" panose="02020603050405020304" pitchFamily="18" charset="0"/>
                <a:ea typeface="Times New Roman" panose="02020603050405020304" pitchFamily="18" charset="0"/>
                <a:cs typeface="Times New Roman" panose="02020603050405020304" pitchFamily="18" charset="0"/>
              </a:rPr>
              <a:t>và đang trở </a:t>
            </a:r>
            <a:r>
              <a:rPr lang="nl-NL" sz="2800" dirty="0">
                <a:latin typeface="Times New Roman" panose="02020603050405020304" pitchFamily="18" charset="0"/>
                <a:ea typeface="Times New Roman" panose="02020603050405020304" pitchFamily="18" charset="0"/>
                <a:cs typeface="Times New Roman" panose="02020603050405020304" pitchFamily="18" charset="0"/>
              </a:rPr>
              <a:t>thành phổ biến là gì?</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95285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207818" y="369967"/>
            <a:ext cx="1177636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5853" y="1066801"/>
            <a:ext cx="106968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6"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6225587" y="6206982"/>
            <a:ext cx="147702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dirty="0">
                <a:latin typeface="Times New Roman" panose="02020603050405020304" pitchFamily="18" charset="0"/>
                <a:cs typeface="Times New Roman" panose="02020603050405020304" pitchFamily="18" charset="0"/>
              </a:rPr>
              <a:t>Home</a:t>
            </a:r>
          </a:p>
        </p:txBody>
      </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2840" y="527712"/>
            <a:ext cx="21590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8937" y="603913"/>
            <a:ext cx="197908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5540" y="525816"/>
            <a:ext cx="215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2</a:t>
            </a:r>
            <a:endParaRPr lang="en-US" altLang="en-US" sz="2400" b="1">
              <a:latin typeface="Times New Roman" panose="02020603050405020304" pitchFamily="18" charset="0"/>
              <a:cs typeface="Times New Roman" panose="02020603050405020304" pitchFamily="18"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60478" y="420610"/>
            <a:ext cx="68695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11960" y="3339458"/>
            <a:ext cx="863600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89633" y="2821990"/>
            <a:ext cx="910201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600">
                <a:latin typeface="Times New Roman" panose="02020603050405020304" pitchFamily="18" charset="0"/>
                <a:cs typeface="Times New Roman" panose="02020603050405020304" pitchFamily="18" charset="0"/>
              </a:rPr>
              <a:t>A. 12/12/2005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B. 13/01/2000</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C. 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D. 31/01/2005</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854526" y="6149751"/>
            <a:ext cx="115514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Đáp</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án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9065" y="5181600"/>
            <a:ext cx="1764409"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9065" y="5181600"/>
            <a:ext cx="1764409"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9065" y="5181600"/>
            <a:ext cx="1764409"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9065" y="5181600"/>
            <a:ext cx="1764409"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9065" y="5181600"/>
            <a:ext cx="1764409"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9065" y="5181600"/>
            <a:ext cx="1764409"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9065" y="5181600"/>
            <a:ext cx="1764409"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9065" y="5181600"/>
            <a:ext cx="1764409"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9065" y="5181600"/>
            <a:ext cx="1764409"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7251" y="5180013"/>
            <a:ext cx="176645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679287" y="6241049"/>
            <a:ext cx="67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600" b="1" dirty="0">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115693" y="1272956"/>
            <a:ext cx="9775955"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800" b="1">
                <a:latin typeface="Times New Roman" panose="02020603050405020304" pitchFamily="18" charset="0"/>
                <a:cs typeface="Times New Roman" panose="02020603050405020304" pitchFamily="18" charset="0"/>
              </a:rPr>
              <a:t>Quốc hội đã ban hành một số điều luật chống tội </a:t>
            </a:r>
            <a:r>
              <a:rPr lang="en-US" sz="2800" b="1" smtClean="0">
                <a:latin typeface="Times New Roman" panose="02020603050405020304" pitchFamily="18" charset="0"/>
                <a:cs typeface="Times New Roman" panose="02020603050405020304" pitchFamily="18" charset="0"/>
              </a:rPr>
              <a:t>phạm </a:t>
            </a:r>
            <a:r>
              <a:rPr lang="en-US" sz="2800" b="1">
                <a:latin typeface="Times New Roman" panose="02020603050405020304" pitchFamily="18" charset="0"/>
                <a:cs typeface="Times New Roman" panose="02020603050405020304" pitchFamily="18" charset="0"/>
              </a:rPr>
              <a:t>tin </a:t>
            </a:r>
            <a:r>
              <a:rPr lang="en-US" sz="2800" b="1" smtClean="0">
                <a:latin typeface="Times New Roman" panose="02020603050405020304" pitchFamily="18" charset="0"/>
                <a:cs typeface="Times New Roman" panose="02020603050405020304" pitchFamily="18" charset="0"/>
              </a:rPr>
              <a:t>học</a:t>
            </a:r>
          </a:p>
          <a:p>
            <a:pPr algn="just">
              <a:spcBef>
                <a:spcPts val="600"/>
              </a:spcBef>
              <a:spcAft>
                <a:spcPts val="600"/>
              </a:spcAft>
            </a:pPr>
            <a:r>
              <a:rPr lang="en-US" sz="2800" b="1" smtClean="0">
                <a:latin typeface="Times New Roman" panose="02020603050405020304" pitchFamily="18" charset="0"/>
                <a:cs typeface="Times New Roman" panose="02020603050405020304" pitchFamily="18" charset="0"/>
              </a:rPr>
              <a:t>trong </a:t>
            </a:r>
            <a:r>
              <a:rPr lang="en-US" sz="2800" b="1">
                <a:latin typeface="Times New Roman" panose="02020603050405020304" pitchFamily="18" charset="0"/>
                <a:cs typeface="Times New Roman" panose="02020603050405020304" pitchFamily="18" charset="0"/>
              </a:rPr>
              <a:t>bộ luật hình sự vào ngày tháng </a:t>
            </a:r>
            <a:r>
              <a:rPr lang="en-US" sz="2800" b="1" smtClean="0">
                <a:latin typeface="Times New Roman" panose="02020603050405020304" pitchFamily="18" charset="0"/>
                <a:cs typeface="Times New Roman" panose="02020603050405020304" pitchFamily="18" charset="0"/>
              </a:rPr>
              <a:t>năm </a:t>
            </a:r>
            <a:r>
              <a:rPr lang="en-US" sz="2800" b="1">
                <a:latin typeface="Times New Roman" panose="02020603050405020304" pitchFamily="18" charset="0"/>
                <a:cs typeface="Times New Roman" panose="02020603050405020304" pitchFamily="18" charset="0"/>
              </a:rPr>
              <a:t>nào:</a:t>
            </a:r>
          </a:p>
        </p:txBody>
      </p:sp>
    </p:spTree>
    <p:extLst>
      <p:ext uri="{BB962C8B-B14F-4D97-AF65-F5344CB8AC3E}">
        <p14:creationId xmlns:p14="http://schemas.microsoft.com/office/powerpoint/2010/main" val="304326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252305" y="45966"/>
            <a:ext cx="11720946" cy="6812034"/>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64652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6"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7931098" y="6249797"/>
            <a:ext cx="1950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dirty="0">
                <a:latin typeface="Times New Roman" panose="02020603050405020304" pitchFamily="18" charset="0"/>
                <a:cs typeface="Times New Roman" panose="02020603050405020304" pitchFamily="18" charset="0"/>
              </a:rPr>
              <a:t>Home</a:t>
            </a:r>
          </a:p>
        </p:txBody>
      </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45380" y="47312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41265" y="54932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8080" y="483061"/>
            <a:ext cx="2148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3</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897564" y="448250"/>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27257" y="2886155"/>
            <a:ext cx="8302336" cy="52763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81810" y="2895104"/>
            <a:ext cx="8715754"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Font typeface="+mj-lt"/>
              <a:buAutoNum type="alphaUcPeriod"/>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Cài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đặt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phần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mềm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phát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và</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diệt</a:t>
            </a:r>
            <a:r>
              <a:rPr lang="fr-FR" sz="2800" dirty="0">
                <a:latin typeface="Times New Roman" panose="02020603050405020304" pitchFamily="18" charset="0"/>
                <a:cs typeface="Times New Roman" panose="02020603050405020304" pitchFamily="18" charset="0"/>
              </a:rPr>
              <a:t> virus  	</a:t>
            </a:r>
          </a:p>
          <a:p>
            <a:pPr lvl="0">
              <a:spcBef>
                <a:spcPts val="600"/>
              </a:spcBef>
              <a:spcAft>
                <a:spcPts val="600"/>
              </a:spcAft>
              <a:buFont typeface="+mj-lt"/>
              <a:buAutoNum type="alphaUcPeriod"/>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Thay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đổi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cấu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hình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máy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tính</a:t>
            </a:r>
            <a:endParaRPr lang="en-US" sz="2800" dirty="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Lắp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đặt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thêm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thiết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bị</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ngoại</a:t>
            </a:r>
            <a:r>
              <a:rPr lang="fr-FR" sz="2800" dirty="0">
                <a:latin typeface="Times New Roman" panose="02020603050405020304" pitchFamily="18" charset="0"/>
                <a:cs typeface="Times New Roman" panose="02020603050405020304" pitchFamily="18" charset="0"/>
              </a:rPr>
              <a:t> vi		</a:t>
            </a:r>
          </a:p>
          <a:p>
            <a:pPr>
              <a:spcBef>
                <a:spcPts val="600"/>
              </a:spcBef>
              <a:spcAft>
                <a:spcPts val="600"/>
              </a:spcAft>
              <a:buFont typeface="+mj-lt"/>
              <a:buAutoNum type="alphaUcPeriod"/>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Cài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đặt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mật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khẩu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máy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tính</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787061" y="6249797"/>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Đáp</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án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81141" y="5181600"/>
            <a:ext cx="1756106"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81141" y="5181600"/>
            <a:ext cx="1756106"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81141" y="5181600"/>
            <a:ext cx="1756106"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81141" y="5181600"/>
            <a:ext cx="1756106"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81141" y="5181600"/>
            <a:ext cx="1756106"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81141" y="5181600"/>
            <a:ext cx="1756106"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81141" y="5181600"/>
            <a:ext cx="1756106"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81141" y="5181600"/>
            <a:ext cx="1756106"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81141" y="5181600"/>
            <a:ext cx="1756106"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9329" y="5180013"/>
            <a:ext cx="1758142"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8859" y="6324600"/>
            <a:ext cx="5574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600" b="1" dirty="0">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86147" y="1295400"/>
            <a:ext cx="957210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800" b="1" dirty="0" err="1">
                <a:latin typeface="Times New Roman" panose="02020603050405020304" pitchFamily="18" charset="0"/>
                <a:cs typeface="Times New Roman" panose="02020603050405020304" pitchFamily="18" charset="0"/>
              </a:rPr>
              <a:t>Để</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bảo</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vệ</a:t>
            </a:r>
            <a:r>
              <a:rPr lang="fr-FR" sz="2800" b="1" dirty="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dữ</a:t>
            </a:r>
            <a:r>
              <a:rPr lang="fr-FR" sz="2800" b="1" dirty="0" smtClean="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liệu</a:t>
            </a:r>
            <a:r>
              <a:rPr lang="fr-FR" sz="2800" b="1" dirty="0" smtClean="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chúng</a:t>
            </a:r>
            <a:r>
              <a:rPr lang="fr-FR" sz="2800" b="1" dirty="0">
                <a:latin typeface="Times New Roman" panose="02020603050405020304" pitchFamily="18" charset="0"/>
                <a:cs typeface="Times New Roman" panose="02020603050405020304" pitchFamily="18" charset="0"/>
              </a:rPr>
              <a:t> ta </a:t>
            </a:r>
            <a:r>
              <a:rPr lang="fr-FR" sz="2800" b="1" dirty="0" err="1">
                <a:latin typeface="Times New Roman" panose="02020603050405020304" pitchFamily="18" charset="0"/>
                <a:cs typeface="Times New Roman" panose="02020603050405020304" pitchFamily="18" charset="0"/>
              </a:rPr>
              <a:t>cần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10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52400" y="304800"/>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6"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8509321" y="6080448"/>
            <a:ext cx="1419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dirty="0">
                <a:latin typeface="Times New Roman" panose="02020603050405020304" pitchFamily="18" charset="0"/>
                <a:cs typeface="Times New Roman" panose="02020603050405020304" pitchFamily="18" charset="0"/>
              </a:rPr>
              <a:t>Home</a:t>
            </a:r>
          </a:p>
        </p:txBody>
      </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0140" y="527712"/>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27295" y="603913"/>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28235" y="523609"/>
            <a:ext cx="218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4</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597976" y="490249"/>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1652444" y="4571999"/>
            <a:ext cx="9105421" cy="59001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1619251" y="2813557"/>
            <a:ext cx="9506552"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AutoNum type="alphaUcPeriod"/>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Cài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đặt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mật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khẩu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máy</a:t>
            </a:r>
            <a:r>
              <a:rPr lang="fr-FR" sz="2800" dirty="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tính</a:t>
            </a:r>
            <a:r>
              <a:rPr lang="fr-FR" sz="2800" dirty="0" smtClean="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dùng</a:t>
            </a:r>
            <a:r>
              <a:rPr lang="fr-FR" sz="2800" dirty="0" smtClean="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chung</a:t>
            </a:r>
            <a:r>
              <a:rPr lang="fr-FR" sz="2800" dirty="0">
                <a:latin typeface="Times New Roman" panose="02020603050405020304" pitchFamily="18" charset="0"/>
                <a:cs typeface="Times New Roman" panose="02020603050405020304" pitchFamily="18" charset="0"/>
              </a:rPr>
              <a:t>		</a:t>
            </a:r>
          </a:p>
          <a:p>
            <a:pPr lvl="0">
              <a:spcBef>
                <a:spcPts val="600"/>
              </a:spcBef>
              <a:spcAft>
                <a:spcPts val="600"/>
              </a:spcAft>
              <a:buAutoNum type="alphaUcPeriod"/>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Phát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hình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ảnh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đồi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trụy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Cố</a:t>
            </a:r>
            <a:r>
              <a:rPr lang="fr-FR" sz="2800" dirty="0">
                <a:latin typeface="Times New Roman" panose="02020603050405020304" pitchFamily="18" charset="0"/>
                <a:cs typeface="Times New Roman" panose="02020603050405020304" pitchFamily="18" charset="0"/>
              </a:rPr>
              <a:t> ý </a:t>
            </a:r>
            <a:r>
              <a:rPr lang="fr-FR" sz="2800" dirty="0" err="1">
                <a:latin typeface="Times New Roman" panose="02020603050405020304" pitchFamily="18" charset="0"/>
                <a:cs typeface="Times New Roman" panose="02020603050405020304" pitchFamily="18" charset="0"/>
              </a:rPr>
              <a:t>làm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nhiễm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Vius</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máy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người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khác</a:t>
            </a:r>
            <a:endParaRPr lang="fr-FR" sz="2800" dirty="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en-GB"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GB"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fr-FR"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5433682" y="5954713"/>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Đáp</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án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68686" y="5181600"/>
            <a:ext cx="1774788"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68686" y="5181600"/>
            <a:ext cx="1774788"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68686" y="5181600"/>
            <a:ext cx="1774788"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68686" y="5181600"/>
            <a:ext cx="1774788"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68686" y="5181600"/>
            <a:ext cx="1774788"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68686" y="5181600"/>
            <a:ext cx="1774788"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68686" y="5181600"/>
            <a:ext cx="1774788"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68686" y="5181600"/>
            <a:ext cx="1774788"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68686" y="5181600"/>
            <a:ext cx="1774788"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66859" y="5180013"/>
            <a:ext cx="1776845"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5199" y="6324601"/>
            <a:ext cx="5216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600" b="1" dirty="0">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18260" y="1295400"/>
            <a:ext cx="967393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fr-FR" sz="2800" b="1" dirty="0" err="1">
                <a:latin typeface="Times New Roman" panose="02020603050405020304" pitchFamily="18" charset="0"/>
                <a:cs typeface="Times New Roman" panose="02020603050405020304" pitchFamily="18" charset="0"/>
              </a:rPr>
              <a:t>Các</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hoạt</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động</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nào</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sau</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đây</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không</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bị</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phê</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phán</a:t>
            </a:r>
            <a:r>
              <a:rPr lang="fr-FR" sz="2800" b="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59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80109" y="304800"/>
            <a:ext cx="11720945"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099" y="1066801"/>
            <a:ext cx="1064652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6"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8447964" y="6184901"/>
            <a:ext cx="166754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5220" y="486768"/>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31952" y="562969"/>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4983115" y="453709"/>
            <a:ext cx="2067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cs typeface="Times New Roman" panose="02020603050405020304" pitchFamily="18" charset="0"/>
              </a:rPr>
              <a:t>Câu hỏi 5</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45222" y="419101"/>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1609457" y="3494573"/>
            <a:ext cx="8400010" cy="56379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1587787" y="2398862"/>
            <a:ext cx="925360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dirty="0">
                <a:latin typeface="Times New Roman" panose="02020603050405020304" pitchFamily="18" charset="0"/>
                <a:cs typeface="Times New Roman" panose="02020603050405020304" pitchFamily="18" charset="0"/>
              </a:rPr>
              <a:t>A. Chưa </a:t>
            </a:r>
            <a:r>
              <a:rPr lang="vi-VN" sz="2800" dirty="0"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phép của giáo viên khi thực hành</a:t>
            </a:r>
          </a:p>
          <a:p>
            <a:pPr algn="just">
              <a:spcBef>
                <a:spcPts val="600"/>
              </a:spcBef>
              <a:spcAft>
                <a:spcPts val="600"/>
              </a:spcAft>
            </a:pPr>
            <a:r>
              <a:rPr lang="vi-VN" sz="2800" dirty="0">
                <a:latin typeface="Times New Roman" panose="02020603050405020304" pitchFamily="18" charset="0"/>
                <a:cs typeface="Times New Roman" panose="02020603050405020304" pitchFamily="18" charset="0"/>
              </a:rPr>
              <a:t>B. Chơi game trong giờ thực hành</a:t>
            </a:r>
          </a:p>
          <a:p>
            <a:pPr algn="just">
              <a:spcBef>
                <a:spcPts val="600"/>
              </a:spcBef>
              <a:spcAft>
                <a:spcPts val="600"/>
              </a:spcAft>
            </a:pPr>
            <a:r>
              <a:rPr lang="vi-VN" sz="2800" dirty="0">
                <a:latin typeface="Times New Roman" panose="02020603050405020304" pitchFamily="18" charset="0"/>
                <a:cs typeface="Times New Roman" panose="02020603050405020304" pitchFamily="18" charset="0"/>
              </a:rPr>
              <a:t>C. Cả</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dirty="0">
                <a:latin typeface="Times New Roman" panose="02020603050405020304" pitchFamily="18" charset="0"/>
                <a:cs typeface="Times New Roman" panose="02020603050405020304" pitchFamily="18" charset="0"/>
              </a:rPr>
              <a:t>D. Câu A đúng, B sai</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867125" y="6107112"/>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72838" y="5181600"/>
            <a:ext cx="1756106"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72838" y="5181600"/>
            <a:ext cx="1756106"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72838" y="5181600"/>
            <a:ext cx="1756106"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72838" y="5181600"/>
            <a:ext cx="1756106"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72838" y="5181600"/>
            <a:ext cx="1756106"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72838" y="5181600"/>
            <a:ext cx="1756106"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72838" y="5181600"/>
            <a:ext cx="1756106"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72838" y="5181600"/>
            <a:ext cx="1756106"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72838" y="5181600"/>
            <a:ext cx="1756106"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1017" y="5180013"/>
            <a:ext cx="175814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6419" y="6324601"/>
            <a:ext cx="5161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600" b="1" dirty="0">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363288" y="1219200"/>
            <a:ext cx="9376756"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Những hành vi nào thiếu văn hóa của học </a:t>
            </a:r>
            <a:r>
              <a:rPr lang="vi-VN" sz="2800" b="1" smtClean="0">
                <a:latin typeface="Times New Roman" panose="02020603050405020304" pitchFamily="18" charset="0"/>
                <a:cs typeface="Times New Roman" panose="02020603050405020304" pitchFamily="18" charset="0"/>
              </a:rPr>
              <a:t>sinh</a:t>
            </a:r>
            <a:r>
              <a:rPr lang="en-US" sz="28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khi </a:t>
            </a:r>
            <a:r>
              <a:rPr lang="vi-VN" sz="2800" b="1">
                <a:latin typeface="Times New Roman" panose="02020603050405020304" pitchFamily="18" charset="0"/>
                <a:cs typeface="Times New Roman" panose="02020603050405020304" pitchFamily="18" charset="0"/>
              </a:rPr>
              <a:t>thực </a:t>
            </a:r>
            <a:endParaRPr lang="en-US" sz="2800" b="1" smtClean="0">
              <a:latin typeface="Times New Roman" panose="02020603050405020304" pitchFamily="18" charset="0"/>
              <a:cs typeface="Times New Roman" panose="02020603050405020304" pitchFamily="18" charset="0"/>
            </a:endParaRPr>
          </a:p>
          <a:p>
            <a:pPr algn="just"/>
            <a:r>
              <a:rPr lang="vi-VN" sz="2800" b="1" smtClean="0">
                <a:latin typeface="Times New Roman" panose="02020603050405020304" pitchFamily="18" charset="0"/>
                <a:cs typeface="Times New Roman" panose="02020603050405020304" pitchFamily="18" charset="0"/>
              </a:rPr>
              <a:t>hành </a:t>
            </a:r>
            <a:r>
              <a:rPr lang="vi-VN" sz="2800" b="1">
                <a:latin typeface="Times New Roman" panose="02020603050405020304" pitchFamily="18" charset="0"/>
                <a:cs typeface="Times New Roman" panose="02020603050405020304" pitchFamily="18" charset="0"/>
              </a:rPr>
              <a:t>tin học:</a:t>
            </a:r>
          </a:p>
        </p:txBody>
      </p:sp>
    </p:spTree>
    <p:extLst>
      <p:ext uri="{BB962C8B-B14F-4D97-AF65-F5344CB8AC3E}">
        <p14:creationId xmlns:p14="http://schemas.microsoft.com/office/powerpoint/2010/main" val="2521460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52400" y="304800"/>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6"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8672459" y="6184901"/>
            <a:ext cx="1419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0140" y="527712"/>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27295" y="603913"/>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28235" y="523609"/>
            <a:ext cx="218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Câu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hỏi</a:t>
            </a:r>
            <a:r>
              <a:rPr lang="en-US" altLang="en-US" sz="2400" b="1" dirty="0">
                <a:latin typeface="Times New Roman" panose="02020603050405020304" pitchFamily="18" charset="0"/>
                <a:cs typeface="Times New Roman" panose="02020603050405020304" pitchFamily="18" charset="0"/>
              </a:rPr>
              <a:t> 6</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597976" y="490249"/>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1652444" y="4571999"/>
            <a:ext cx="9105421" cy="59001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1619251" y="2813557"/>
            <a:ext cx="950655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AutoNum type="alphaUcPeriod"/>
            </a:pPr>
            <a:r>
              <a:rPr lang="en-GB" sz="2800" dirty="0" smtClean="0">
                <a:solidFill>
                  <a:srgbClr val="000000"/>
                </a:solidFill>
                <a:latin typeface="Times New Roman" panose="02020603050405020304" pitchFamily="18" charset="0"/>
                <a:ea typeface="Times New Roman" panose="02020603050405020304" pitchFamily="18" charset="0"/>
              </a:rPr>
              <a:t> Vi </a:t>
            </a:r>
            <a:r>
              <a:rPr lang="en-GB" sz="2800" dirty="0" err="1">
                <a:solidFill>
                  <a:srgbClr val="000000"/>
                </a:solidFill>
                <a:latin typeface="Times New Roman" panose="02020603050405020304" pitchFamily="18" charset="0"/>
                <a:ea typeface="Times New Roman" panose="02020603050405020304" pitchFamily="18" charset="0"/>
              </a:rPr>
              <a:t>phạm</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pháp</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luật</a:t>
            </a:r>
            <a:r>
              <a:rPr lang="en-GB" sz="2800" dirty="0">
                <a:solidFill>
                  <a:srgbClr val="000000"/>
                </a:solidFill>
                <a:latin typeface="Times New Roman" panose="02020603050405020304" pitchFamily="18" charset="0"/>
                <a:ea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		</a:t>
            </a:r>
          </a:p>
          <a:p>
            <a:pPr>
              <a:spcBef>
                <a:spcPts val="600"/>
              </a:spcBef>
              <a:spcAft>
                <a:spcPts val="600"/>
              </a:spcAft>
              <a:buFontTx/>
              <a:buAutoNum type="alphaUcPeriod"/>
            </a:pPr>
            <a:r>
              <a:rPr lang="en-GB" sz="2800" dirty="0" smtClean="0">
                <a:solidFill>
                  <a:srgbClr val="000000"/>
                </a:solidFill>
                <a:latin typeface="Times New Roman" panose="02020603050405020304" pitchFamily="18" charset="0"/>
                <a:ea typeface="Times New Roman" panose="02020603050405020304" pitchFamily="18" charset="0"/>
              </a:rPr>
              <a:t> Vi </a:t>
            </a:r>
            <a:r>
              <a:rPr lang="en-GB" sz="2800" dirty="0" err="1">
                <a:solidFill>
                  <a:srgbClr val="000000"/>
                </a:solidFill>
                <a:latin typeface="Times New Roman" panose="02020603050405020304" pitchFamily="18" charset="0"/>
                <a:ea typeface="Times New Roman" panose="02020603050405020304" pitchFamily="18" charset="0"/>
              </a:rPr>
              <a:t>phạm</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đạo</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đức</a:t>
            </a:r>
            <a:endParaRPr lang="en-US" sz="2800" dirty="0">
              <a:latin typeface="Times New Roman" panose="02020603050405020304" pitchFamily="18" charset="0"/>
              <a:ea typeface="Times New Roman" panose="02020603050405020304" pitchFamily="18" charset="0"/>
            </a:endParaRPr>
          </a:p>
          <a:p>
            <a:pPr lvl="0">
              <a:spcBef>
                <a:spcPts val="600"/>
              </a:spcBef>
              <a:spcAft>
                <a:spcPts val="600"/>
              </a:spcAft>
              <a:buAutoNum type="alphaUcPeriod"/>
            </a:pPr>
            <a:r>
              <a:rPr lang="en-GB" sz="2800" dirty="0" smtClean="0">
                <a:solidFill>
                  <a:srgbClr val="000000"/>
                </a:solidFill>
                <a:latin typeface="Times New Roman" panose="02020603050405020304" pitchFamily="18" charset="0"/>
                <a:ea typeface="Times New Roman" panose="02020603050405020304" pitchFamily="18" charset="0"/>
              </a:rPr>
              <a:t> </a:t>
            </a:r>
            <a:r>
              <a:rPr lang="en-GB" sz="2800" dirty="0" err="1" smtClean="0">
                <a:solidFill>
                  <a:srgbClr val="000000"/>
                </a:solidFill>
                <a:latin typeface="Times New Roman" panose="02020603050405020304" pitchFamily="18" charset="0"/>
                <a:ea typeface="Times New Roman" panose="02020603050405020304" pitchFamily="18" charset="0"/>
              </a:rPr>
              <a:t>Không</a:t>
            </a:r>
            <a:r>
              <a:rPr lang="en-GB" sz="2800" dirty="0" smtClean="0">
                <a:solidFill>
                  <a:srgbClr val="000000"/>
                </a:solidFill>
                <a:latin typeface="Times New Roman" panose="02020603050405020304" pitchFamily="18" charset="0"/>
                <a:ea typeface="Times New Roman" panose="02020603050405020304" pitchFamily="18" charset="0"/>
              </a:rPr>
              <a:t> </a:t>
            </a:r>
            <a:r>
              <a:rPr lang="en-GB" sz="2800" dirty="0">
                <a:solidFill>
                  <a:srgbClr val="000000"/>
                </a:solidFill>
                <a:latin typeface="Times New Roman" panose="02020603050405020304" pitchFamily="18" charset="0"/>
                <a:ea typeface="Times New Roman" panose="02020603050405020304" pitchFamily="18" charset="0"/>
              </a:rPr>
              <a:t>vi </a:t>
            </a:r>
            <a:r>
              <a:rPr lang="en-GB" sz="2800" dirty="0" err="1">
                <a:solidFill>
                  <a:srgbClr val="000000"/>
                </a:solidFill>
                <a:latin typeface="Times New Roman" panose="02020603050405020304" pitchFamily="18" charset="0"/>
                <a:ea typeface="Times New Roman" panose="02020603050405020304" pitchFamily="18" charset="0"/>
              </a:rPr>
              <a:t>phạm</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gì</a:t>
            </a:r>
            <a:endParaRPr lang="en-US" sz="2800" dirty="0" smtClean="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en-GB" sz="2800" dirty="0" smtClean="0">
                <a:solidFill>
                  <a:srgbClr val="000000"/>
                </a:solidFill>
                <a:latin typeface="Times New Roman" panose="02020603050405020304" pitchFamily="18" charset="0"/>
                <a:ea typeface="Times New Roman" panose="02020603050405020304" pitchFamily="18" charset="0"/>
              </a:rPr>
              <a:t> </a:t>
            </a:r>
            <a:r>
              <a:rPr lang="en-GB" sz="2800" dirty="0" err="1" smtClean="0">
                <a:solidFill>
                  <a:srgbClr val="000000"/>
                </a:solidFill>
                <a:latin typeface="Times New Roman" panose="02020603050405020304" pitchFamily="18" charset="0"/>
                <a:ea typeface="Times New Roman" panose="02020603050405020304" pitchFamily="18" charset="0"/>
              </a:rPr>
              <a:t>Tùy</a:t>
            </a:r>
            <a:r>
              <a:rPr lang="en-GB" sz="2800" dirty="0" smtClean="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theo</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mức</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độ</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có</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thể</a:t>
            </a:r>
            <a:r>
              <a:rPr lang="en-GB" sz="2800" dirty="0">
                <a:solidFill>
                  <a:srgbClr val="000000"/>
                </a:solidFill>
                <a:latin typeface="Times New Roman" panose="02020603050405020304" pitchFamily="18" charset="0"/>
                <a:ea typeface="Times New Roman" panose="02020603050405020304" pitchFamily="18" charset="0"/>
              </a:rPr>
              <a:t> vi </a:t>
            </a:r>
            <a:r>
              <a:rPr lang="en-GB" sz="2800" dirty="0" err="1">
                <a:solidFill>
                  <a:srgbClr val="000000"/>
                </a:solidFill>
                <a:latin typeface="Times New Roman" panose="02020603050405020304" pitchFamily="18" charset="0"/>
                <a:ea typeface="Times New Roman" panose="02020603050405020304" pitchFamily="18" charset="0"/>
              </a:rPr>
              <a:t>phạm</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đạo</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đức</a:t>
            </a:r>
            <a:r>
              <a:rPr lang="en-GB" sz="2800" dirty="0">
                <a:solidFill>
                  <a:srgbClr val="000000"/>
                </a:solidFill>
                <a:latin typeface="Times New Roman" panose="02020603050405020304" pitchFamily="18" charset="0"/>
                <a:ea typeface="Times New Roman" panose="02020603050405020304" pitchFamily="18" charset="0"/>
              </a:rPr>
              <a:t> hay </a:t>
            </a:r>
            <a:r>
              <a:rPr lang="en-GB" sz="2800" dirty="0" err="1">
                <a:solidFill>
                  <a:srgbClr val="000000"/>
                </a:solidFill>
                <a:latin typeface="Times New Roman" panose="02020603050405020304" pitchFamily="18" charset="0"/>
                <a:ea typeface="Times New Roman" panose="02020603050405020304" pitchFamily="18" charset="0"/>
              </a:rPr>
              <a:t>pháp</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smtClean="0">
                <a:solidFill>
                  <a:srgbClr val="000000"/>
                </a:solidFill>
                <a:latin typeface="Times New Roman" panose="02020603050405020304" pitchFamily="18" charset="0"/>
                <a:ea typeface="Times New Roman" panose="02020603050405020304" pitchFamily="18" charset="0"/>
              </a:rPr>
              <a:t>luật</a:t>
            </a:r>
            <a:endParaRPr lang="fr-FR" sz="2800" dirty="0" smtClean="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5210584" y="6056104"/>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Đáp</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án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68686" y="5181600"/>
            <a:ext cx="1774788"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68686" y="5181600"/>
            <a:ext cx="1774788"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68686" y="5181600"/>
            <a:ext cx="1774788"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68686" y="5181600"/>
            <a:ext cx="1774788"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68686" y="5181600"/>
            <a:ext cx="1774788"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68686" y="5181600"/>
            <a:ext cx="1774788"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68686" y="5181600"/>
            <a:ext cx="1774788"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68686" y="5181600"/>
            <a:ext cx="1774788"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68686" y="5181600"/>
            <a:ext cx="1774788"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66859" y="5180013"/>
            <a:ext cx="1776845"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13428" y="6306136"/>
            <a:ext cx="5216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600" b="1" dirty="0">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838899" y="1295400"/>
            <a:ext cx="10595295"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GB" sz="2800" dirty="0" err="1">
                <a:solidFill>
                  <a:srgbClr val="000000"/>
                </a:solidFill>
                <a:latin typeface="Times New Roman" panose="02020603050405020304" pitchFamily="18" charset="0"/>
                <a:ea typeface="Times New Roman" panose="02020603050405020304" pitchFamily="18" charset="0"/>
              </a:rPr>
              <a:t>Nếu</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đăng</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trên</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mạng</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xã</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hội</a:t>
            </a:r>
            <a:r>
              <a:rPr lang="en-GB" sz="2800" dirty="0">
                <a:solidFill>
                  <a:srgbClr val="000000"/>
                </a:solidFill>
                <a:latin typeface="Times New Roman" panose="02020603050405020304" pitchFamily="18" charset="0"/>
                <a:ea typeface="Times New Roman" panose="02020603050405020304" pitchFamily="18" charset="0"/>
              </a:rPr>
              <a:t> video quay </a:t>
            </a:r>
            <a:r>
              <a:rPr lang="en-GB" sz="2800" dirty="0" err="1">
                <a:solidFill>
                  <a:srgbClr val="000000"/>
                </a:solidFill>
                <a:latin typeface="Times New Roman" panose="02020603050405020304" pitchFamily="18" charset="0"/>
                <a:ea typeface="Times New Roman" panose="02020603050405020304" pitchFamily="18" charset="0"/>
              </a:rPr>
              <a:t>hình</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ảnh</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về</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người</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khác</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mà</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smtClean="0">
                <a:solidFill>
                  <a:srgbClr val="000000"/>
                </a:solidFill>
                <a:latin typeface="Times New Roman" panose="02020603050405020304" pitchFamily="18" charset="0"/>
                <a:ea typeface="Times New Roman" panose="02020603050405020304" pitchFamily="18" charset="0"/>
              </a:rPr>
              <a:t>chưa</a:t>
            </a:r>
            <a:r>
              <a:rPr lang="en-GB" sz="2800" dirty="0" smtClean="0">
                <a:solidFill>
                  <a:srgbClr val="000000"/>
                </a:solidFill>
                <a:latin typeface="Times New Roman" panose="02020603050405020304" pitchFamily="18" charset="0"/>
                <a:ea typeface="Times New Roman" panose="02020603050405020304" pitchFamily="18" charset="0"/>
              </a:rPr>
              <a:t> </a:t>
            </a:r>
          </a:p>
          <a:p>
            <a:pPr algn="just"/>
            <a:r>
              <a:rPr lang="en-GB" sz="2800" dirty="0" err="1" smtClean="0">
                <a:solidFill>
                  <a:srgbClr val="000000"/>
                </a:solidFill>
                <a:latin typeface="Times New Roman" panose="02020603050405020304" pitchFamily="18" charset="0"/>
                <a:ea typeface="Times New Roman" panose="02020603050405020304" pitchFamily="18" charset="0"/>
              </a:rPr>
              <a:t>xin</a:t>
            </a:r>
            <a:r>
              <a:rPr lang="en-GB" sz="2800" dirty="0" smtClean="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phép</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thì</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hành</a:t>
            </a:r>
            <a:r>
              <a:rPr lang="en-GB" sz="2800" dirty="0">
                <a:solidFill>
                  <a:srgbClr val="000000"/>
                </a:solidFill>
                <a:latin typeface="Times New Roman" panose="02020603050405020304" pitchFamily="18" charset="0"/>
                <a:ea typeface="Times New Roman" panose="02020603050405020304" pitchFamily="18" charset="0"/>
              </a:rPr>
              <a:t> vi </a:t>
            </a:r>
            <a:r>
              <a:rPr lang="en-GB" sz="2800" dirty="0" err="1">
                <a:solidFill>
                  <a:srgbClr val="000000"/>
                </a:solidFill>
                <a:latin typeface="Times New Roman" panose="02020603050405020304" pitchFamily="18" charset="0"/>
                <a:ea typeface="Times New Roman" panose="02020603050405020304" pitchFamily="18" charset="0"/>
              </a:rPr>
              <a:t>này</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err="1">
                <a:solidFill>
                  <a:srgbClr val="000000"/>
                </a:solidFill>
                <a:latin typeface="Times New Roman" panose="02020603050405020304" pitchFamily="18" charset="0"/>
                <a:ea typeface="Times New Roman" panose="02020603050405020304" pitchFamily="18" charset="0"/>
              </a:rPr>
              <a:t>là</a:t>
            </a:r>
            <a:r>
              <a:rPr lang="en-GB"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7418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235527" y="97614"/>
            <a:ext cx="11720946" cy="667809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64652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6"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7986319" y="6234283"/>
            <a:ext cx="14042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45380" y="47312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41265" y="54932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8080" y="483061"/>
            <a:ext cx="2148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Câu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hỏi</a:t>
            </a:r>
            <a:r>
              <a:rPr lang="en-US" altLang="en-US" sz="2400" b="1" dirty="0">
                <a:latin typeface="Times New Roman" panose="02020603050405020304" pitchFamily="18" charset="0"/>
                <a:cs typeface="Times New Roman" panose="02020603050405020304" pitchFamily="18" charset="0"/>
              </a:rPr>
              <a:t> 7</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897564" y="448250"/>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708231" y="2668703"/>
            <a:ext cx="10974752" cy="104865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dirty="0">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708231" y="2613295"/>
            <a:ext cx="11298036" cy="355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spcBef>
                <a:spcPts val="600"/>
              </a:spcBef>
              <a:spcAft>
                <a:spcPts val="600"/>
              </a:spcAft>
            </a:pPr>
            <a:r>
              <a:rPr lang="en-US" sz="2800" dirty="0" smtClean="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smtClean="0">
                <a:latin typeface="Times New Roman" panose="02020603050405020304" pitchFamily="18" charset="0"/>
                <a:ea typeface="Times New Roman" panose="02020603050405020304" pitchFamily="18" charset="0"/>
              </a:rPr>
              <a:t>.</a:t>
            </a:r>
            <a:endParaRPr lang="fr-FR" sz="2800" dirty="0" smtClean="0">
              <a:latin typeface="Times New Roman" panose="02020603050405020304" pitchFamily="18" charset="0"/>
              <a:cs typeface="Times New Roman" panose="02020603050405020304" pitchFamily="18" charset="0"/>
            </a:endParaRPr>
          </a:p>
          <a:p>
            <a:pPr algn="just">
              <a:lnSpc>
                <a:spcPct val="120000"/>
              </a:lnSpc>
              <a:spcBef>
                <a:spcPts val="600"/>
              </a:spcBef>
              <a:spcAft>
                <a:spcPts val="60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Đăng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a:t>
            </a:r>
          </a:p>
          <a:p>
            <a:pPr algn="just">
              <a:lnSpc>
                <a:spcPct val="120000"/>
              </a:lnSpc>
              <a:spcBef>
                <a:spcPts val="600"/>
              </a:spcBef>
              <a:spcAft>
                <a:spcPts val="600"/>
              </a:spcAft>
            </a:pPr>
            <a:r>
              <a:rPr lang="en-US" sz="2800" dirty="0">
                <a:latin typeface="Times New Roman" panose="02020603050405020304" pitchFamily="18" charset="0"/>
                <a:ea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a:t>
            </a:r>
          </a:p>
          <a:p>
            <a:pPr algn="just">
              <a:lnSpc>
                <a:spcPct val="120000"/>
              </a:lnSpc>
              <a:spcBef>
                <a:spcPts val="600"/>
              </a:spcBef>
              <a:spcAft>
                <a:spcPts val="600"/>
              </a:spcAft>
            </a:pPr>
            <a:r>
              <a:rPr lang="en-US" sz="2800" dirty="0">
                <a:latin typeface="Times New Roman" panose="02020603050405020304" pitchFamily="18" charset="0"/>
                <a:ea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rPr>
              <a:t>Đăng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a:t>
            </a:r>
          </a:p>
          <a:p>
            <a:pPr marL="0" lvl="0" indent="0">
              <a:spcBef>
                <a:spcPts val="600"/>
              </a:spcBef>
              <a:spcAft>
                <a:spcPts val="600"/>
              </a:spcAft>
            </a:pPr>
            <a:endParaRPr lang="fr-FR" sz="2800" dirty="0" smtClean="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780227" y="6297844"/>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Đáp</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án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81141" y="5181600"/>
            <a:ext cx="1756106"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81141" y="5181600"/>
            <a:ext cx="1756106"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81141" y="5181600"/>
            <a:ext cx="1756106"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81141" y="5181600"/>
            <a:ext cx="1756106"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81141" y="5181600"/>
            <a:ext cx="1756106"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81141" y="5181600"/>
            <a:ext cx="1756106"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81141" y="5181600"/>
            <a:ext cx="1756106"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81141" y="5181600"/>
            <a:ext cx="1756106"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81141" y="5181600"/>
            <a:ext cx="1756106"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555480" y="5283200"/>
            <a:ext cx="1618488" cy="11938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906875" y="6388275"/>
            <a:ext cx="5161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600" b="1" dirty="0">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658437" y="1212919"/>
            <a:ext cx="11024545"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20000"/>
              </a:lnSpc>
              <a:spcBef>
                <a:spcPts val="600"/>
              </a:spcBef>
              <a:spcAft>
                <a:spcPts val="600"/>
              </a:spcAft>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pPr>
            <a:r>
              <a:rPr lang="en-US" sz="2800" dirty="0" err="1" smtClean="0">
                <a:latin typeface="Times New Roman" panose="02020603050405020304" pitchFamily="18" charset="0"/>
                <a:ea typeface="Times New Roman" panose="02020603050405020304" pitchFamily="18" charset="0"/>
              </a:rPr>
              <a:t>khác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780323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DEN">
            <a:extLst>
              <a:ext uri="{FF2B5EF4-FFF2-40B4-BE49-F238E27FC236}">
                <a16:creationId xmlns:a16="http://schemas.microsoft.com/office/drawing/2014/main" id="{6FCE113D-8C0C-4A6A-A44E-2CC91AB0E102}"/>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rot="16200000">
            <a:off x="-3078162" y="3097212"/>
            <a:ext cx="6858000" cy="609600"/>
          </a:xfrm>
        </p:spPr>
      </p:pic>
      <p:pic>
        <p:nvPicPr>
          <p:cNvPr id="30723" name="Picture 3" descr="DEN">
            <a:extLst>
              <a:ext uri="{FF2B5EF4-FFF2-40B4-BE49-F238E27FC236}">
                <a16:creationId xmlns:a16="http://schemas.microsoft.com/office/drawing/2014/main" id="{968329CA-A0E0-43BD-85DF-B70EB5F12B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9318" y="-97328"/>
            <a:ext cx="10979147" cy="6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EN">
            <a:extLst>
              <a:ext uri="{FF2B5EF4-FFF2-40B4-BE49-F238E27FC236}">
                <a16:creationId xmlns:a16="http://schemas.microsoft.com/office/drawing/2014/main" id="{33F36A56-7842-4E23-A9AA-16DD187F2D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929686" y="3121026"/>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EN">
            <a:extLst>
              <a:ext uri="{FF2B5EF4-FFF2-40B4-BE49-F238E27FC236}">
                <a16:creationId xmlns:a16="http://schemas.microsoft.com/office/drawing/2014/main" id="{C742A8E2-483B-4B90-9D8C-864E9C262D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55639" y="6192838"/>
            <a:ext cx="1116122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8">
            <a:extLst>
              <a:ext uri="{FF2B5EF4-FFF2-40B4-BE49-F238E27FC236}">
                <a16:creationId xmlns:a16="http://schemas.microsoft.com/office/drawing/2014/main" id="{82DD650A-4FB2-4FA3-B2BD-19312E2FA054}"/>
              </a:ext>
            </a:extLst>
          </p:cNvPr>
          <p:cNvGrpSpPr>
            <a:grpSpLocks/>
          </p:cNvGrpSpPr>
          <p:nvPr/>
        </p:nvGrpSpPr>
        <p:grpSpPr bwMode="auto">
          <a:xfrm>
            <a:off x="6599969" y="5005388"/>
            <a:ext cx="833438" cy="762000"/>
            <a:chOff x="2400" y="1968"/>
            <a:chExt cx="525" cy="480"/>
          </a:xfrm>
        </p:grpSpPr>
        <p:sp>
          <p:nvSpPr>
            <p:cNvPr id="30804" name="Freeform 9">
              <a:extLst>
                <a:ext uri="{FF2B5EF4-FFF2-40B4-BE49-F238E27FC236}">
                  <a16:creationId xmlns:a16="http://schemas.microsoft.com/office/drawing/2014/main" id="{2A832481-F98A-4C7F-A6A0-12721E20D46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5" name="Freeform 10">
              <a:extLst>
                <a:ext uri="{FF2B5EF4-FFF2-40B4-BE49-F238E27FC236}">
                  <a16:creationId xmlns:a16="http://schemas.microsoft.com/office/drawing/2014/main" id="{82DF3F8A-D739-4129-AC1E-FC72EA6E939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6" name="Freeform 11">
              <a:extLst>
                <a:ext uri="{FF2B5EF4-FFF2-40B4-BE49-F238E27FC236}">
                  <a16:creationId xmlns:a16="http://schemas.microsoft.com/office/drawing/2014/main" id="{BD3231F3-D8A7-47C8-9073-AE6462DB866F}"/>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7" name="Freeform 12">
              <a:extLst>
                <a:ext uri="{FF2B5EF4-FFF2-40B4-BE49-F238E27FC236}">
                  <a16:creationId xmlns:a16="http://schemas.microsoft.com/office/drawing/2014/main" id="{99270199-691A-4DB9-BC69-465227C35531}"/>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7" name="Group 13">
            <a:extLst>
              <a:ext uri="{FF2B5EF4-FFF2-40B4-BE49-F238E27FC236}">
                <a16:creationId xmlns:a16="http://schemas.microsoft.com/office/drawing/2014/main" id="{453BE525-57F7-44D3-AE58-57199AB7C89F}"/>
              </a:ext>
            </a:extLst>
          </p:cNvPr>
          <p:cNvGrpSpPr>
            <a:grpSpLocks/>
          </p:cNvGrpSpPr>
          <p:nvPr/>
        </p:nvGrpSpPr>
        <p:grpSpPr bwMode="auto">
          <a:xfrm>
            <a:off x="10668000" y="2210996"/>
            <a:ext cx="833438" cy="762000"/>
            <a:chOff x="2400" y="1968"/>
            <a:chExt cx="525" cy="480"/>
          </a:xfrm>
        </p:grpSpPr>
        <p:sp>
          <p:nvSpPr>
            <p:cNvPr id="30800" name="Freeform 14">
              <a:extLst>
                <a:ext uri="{FF2B5EF4-FFF2-40B4-BE49-F238E27FC236}">
                  <a16:creationId xmlns:a16="http://schemas.microsoft.com/office/drawing/2014/main" id="{98C009C3-87D0-41A3-89E6-8D6E9903A6A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1" name="Freeform 15">
              <a:extLst>
                <a:ext uri="{FF2B5EF4-FFF2-40B4-BE49-F238E27FC236}">
                  <a16:creationId xmlns:a16="http://schemas.microsoft.com/office/drawing/2014/main" id="{DEFB4E15-5895-4D41-963C-A73B3330E65F}"/>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2" name="Freeform 16">
              <a:extLst>
                <a:ext uri="{FF2B5EF4-FFF2-40B4-BE49-F238E27FC236}">
                  <a16:creationId xmlns:a16="http://schemas.microsoft.com/office/drawing/2014/main" id="{01DC1912-A833-4FA4-A838-802F541DAC9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3" name="Freeform 17">
              <a:extLst>
                <a:ext uri="{FF2B5EF4-FFF2-40B4-BE49-F238E27FC236}">
                  <a16:creationId xmlns:a16="http://schemas.microsoft.com/office/drawing/2014/main" id="{EFB0B134-2C75-48D1-94F2-1D7A05924FA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8" name="Group 18">
            <a:extLst>
              <a:ext uri="{FF2B5EF4-FFF2-40B4-BE49-F238E27FC236}">
                <a16:creationId xmlns:a16="http://schemas.microsoft.com/office/drawing/2014/main" id="{FB87B30C-F4D4-4486-A1F3-8091E724030F}"/>
              </a:ext>
            </a:extLst>
          </p:cNvPr>
          <p:cNvGrpSpPr>
            <a:grpSpLocks/>
          </p:cNvGrpSpPr>
          <p:nvPr/>
        </p:nvGrpSpPr>
        <p:grpSpPr bwMode="auto">
          <a:xfrm>
            <a:off x="2877647" y="5453064"/>
            <a:ext cx="833438" cy="762000"/>
            <a:chOff x="2400" y="1968"/>
            <a:chExt cx="525" cy="480"/>
          </a:xfrm>
        </p:grpSpPr>
        <p:sp>
          <p:nvSpPr>
            <p:cNvPr id="30796" name="Freeform 19">
              <a:extLst>
                <a:ext uri="{FF2B5EF4-FFF2-40B4-BE49-F238E27FC236}">
                  <a16:creationId xmlns:a16="http://schemas.microsoft.com/office/drawing/2014/main" id="{3ADD4A97-5170-4E68-B479-8EE27D435EAB}"/>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7" name="Freeform 20">
              <a:extLst>
                <a:ext uri="{FF2B5EF4-FFF2-40B4-BE49-F238E27FC236}">
                  <a16:creationId xmlns:a16="http://schemas.microsoft.com/office/drawing/2014/main" id="{0C17FF4F-1402-4331-86F8-342D912E2AD6}"/>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8" name="Freeform 21">
              <a:extLst>
                <a:ext uri="{FF2B5EF4-FFF2-40B4-BE49-F238E27FC236}">
                  <a16:creationId xmlns:a16="http://schemas.microsoft.com/office/drawing/2014/main" id="{F5E6A009-0970-42EA-8981-DC80E1C6094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9" name="Freeform 22">
              <a:extLst>
                <a:ext uri="{FF2B5EF4-FFF2-40B4-BE49-F238E27FC236}">
                  <a16:creationId xmlns:a16="http://schemas.microsoft.com/office/drawing/2014/main" id="{2DFA2C3A-CF6E-41A2-BB9E-111CD05B89B6}"/>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9" name="Group 23">
            <a:extLst>
              <a:ext uri="{FF2B5EF4-FFF2-40B4-BE49-F238E27FC236}">
                <a16:creationId xmlns:a16="http://schemas.microsoft.com/office/drawing/2014/main" id="{DB9E036D-BE5A-4A7C-A623-10D587FA7A0C}"/>
              </a:ext>
            </a:extLst>
          </p:cNvPr>
          <p:cNvGrpSpPr>
            <a:grpSpLocks/>
          </p:cNvGrpSpPr>
          <p:nvPr/>
        </p:nvGrpSpPr>
        <p:grpSpPr bwMode="auto">
          <a:xfrm>
            <a:off x="4648200" y="5410200"/>
            <a:ext cx="833438" cy="762000"/>
            <a:chOff x="2400" y="1968"/>
            <a:chExt cx="525" cy="480"/>
          </a:xfrm>
        </p:grpSpPr>
        <p:sp>
          <p:nvSpPr>
            <p:cNvPr id="30792" name="Freeform 24">
              <a:extLst>
                <a:ext uri="{FF2B5EF4-FFF2-40B4-BE49-F238E27FC236}">
                  <a16:creationId xmlns:a16="http://schemas.microsoft.com/office/drawing/2014/main" id="{FBE5E622-967A-4231-82DD-4BBBF05CF99D}"/>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3" name="Freeform 25">
              <a:extLst>
                <a:ext uri="{FF2B5EF4-FFF2-40B4-BE49-F238E27FC236}">
                  <a16:creationId xmlns:a16="http://schemas.microsoft.com/office/drawing/2014/main" id="{C066B1A0-534C-4FF1-A71C-2A116CD6EDA8}"/>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4" name="Freeform 26">
              <a:extLst>
                <a:ext uri="{FF2B5EF4-FFF2-40B4-BE49-F238E27FC236}">
                  <a16:creationId xmlns:a16="http://schemas.microsoft.com/office/drawing/2014/main" id="{FE5E1E8C-FD55-460E-B33F-F96A7AE7092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5" name="Freeform 27">
              <a:extLst>
                <a:ext uri="{FF2B5EF4-FFF2-40B4-BE49-F238E27FC236}">
                  <a16:creationId xmlns:a16="http://schemas.microsoft.com/office/drawing/2014/main" id="{4305818C-0D46-438E-AF0E-5C274A8F8D75}"/>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0" name="Group 28">
            <a:extLst>
              <a:ext uri="{FF2B5EF4-FFF2-40B4-BE49-F238E27FC236}">
                <a16:creationId xmlns:a16="http://schemas.microsoft.com/office/drawing/2014/main" id="{86DAD9FF-AA71-4D4D-95FB-4317A827BFDD}"/>
              </a:ext>
            </a:extLst>
          </p:cNvPr>
          <p:cNvGrpSpPr>
            <a:grpSpLocks/>
          </p:cNvGrpSpPr>
          <p:nvPr/>
        </p:nvGrpSpPr>
        <p:grpSpPr bwMode="auto">
          <a:xfrm>
            <a:off x="8078665" y="5341938"/>
            <a:ext cx="833438" cy="762000"/>
            <a:chOff x="2400" y="1968"/>
            <a:chExt cx="525" cy="480"/>
          </a:xfrm>
        </p:grpSpPr>
        <p:sp>
          <p:nvSpPr>
            <p:cNvPr id="30788" name="Freeform 29">
              <a:extLst>
                <a:ext uri="{FF2B5EF4-FFF2-40B4-BE49-F238E27FC236}">
                  <a16:creationId xmlns:a16="http://schemas.microsoft.com/office/drawing/2014/main" id="{DC2933D0-F5A9-43A4-A6FB-235498275AE8}"/>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9" name="Freeform 30">
              <a:extLst>
                <a:ext uri="{FF2B5EF4-FFF2-40B4-BE49-F238E27FC236}">
                  <a16:creationId xmlns:a16="http://schemas.microsoft.com/office/drawing/2014/main" id="{320442A6-85AD-41F3-BF00-02806B1ADF81}"/>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0" name="Freeform 31">
              <a:extLst>
                <a:ext uri="{FF2B5EF4-FFF2-40B4-BE49-F238E27FC236}">
                  <a16:creationId xmlns:a16="http://schemas.microsoft.com/office/drawing/2014/main" id="{72A9DDC5-708E-49B0-A839-0755CFB35D85}"/>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1" name="Freeform 32">
              <a:extLst>
                <a:ext uri="{FF2B5EF4-FFF2-40B4-BE49-F238E27FC236}">
                  <a16:creationId xmlns:a16="http://schemas.microsoft.com/office/drawing/2014/main" id="{32F760F6-29DA-4994-8581-A967323E2AFB}"/>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1" name="Group 33">
            <a:extLst>
              <a:ext uri="{FF2B5EF4-FFF2-40B4-BE49-F238E27FC236}">
                <a16:creationId xmlns:a16="http://schemas.microsoft.com/office/drawing/2014/main" id="{F8CD5FAF-07B8-4652-99C8-D29E7C9E059B}"/>
              </a:ext>
            </a:extLst>
          </p:cNvPr>
          <p:cNvGrpSpPr>
            <a:grpSpLocks/>
          </p:cNvGrpSpPr>
          <p:nvPr/>
        </p:nvGrpSpPr>
        <p:grpSpPr bwMode="auto">
          <a:xfrm>
            <a:off x="10850012" y="4161318"/>
            <a:ext cx="833438" cy="762000"/>
            <a:chOff x="2400" y="1968"/>
            <a:chExt cx="525" cy="480"/>
          </a:xfrm>
        </p:grpSpPr>
        <p:sp>
          <p:nvSpPr>
            <p:cNvPr id="30784" name="Freeform 34">
              <a:extLst>
                <a:ext uri="{FF2B5EF4-FFF2-40B4-BE49-F238E27FC236}">
                  <a16:creationId xmlns:a16="http://schemas.microsoft.com/office/drawing/2014/main" id="{F360C2B3-DB22-408D-912A-BD62880AAC7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5" name="Freeform 35">
              <a:extLst>
                <a:ext uri="{FF2B5EF4-FFF2-40B4-BE49-F238E27FC236}">
                  <a16:creationId xmlns:a16="http://schemas.microsoft.com/office/drawing/2014/main" id="{F18561A0-06EF-455E-9E7B-F4EB906C336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6" name="Freeform 36">
              <a:extLst>
                <a:ext uri="{FF2B5EF4-FFF2-40B4-BE49-F238E27FC236}">
                  <a16:creationId xmlns:a16="http://schemas.microsoft.com/office/drawing/2014/main" id="{B8FCC5F5-522E-46F6-9693-A67D79A9081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7" name="Freeform 37">
              <a:extLst>
                <a:ext uri="{FF2B5EF4-FFF2-40B4-BE49-F238E27FC236}">
                  <a16:creationId xmlns:a16="http://schemas.microsoft.com/office/drawing/2014/main" id="{66FAC5EC-C2C8-4342-92A7-8F17D26DFB4A}"/>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2" name="Group 38">
            <a:extLst>
              <a:ext uri="{FF2B5EF4-FFF2-40B4-BE49-F238E27FC236}">
                <a16:creationId xmlns:a16="http://schemas.microsoft.com/office/drawing/2014/main" id="{BFD052E3-C43D-45F8-A426-14458B70951E}"/>
              </a:ext>
            </a:extLst>
          </p:cNvPr>
          <p:cNvGrpSpPr>
            <a:grpSpLocks/>
          </p:cNvGrpSpPr>
          <p:nvPr/>
        </p:nvGrpSpPr>
        <p:grpSpPr bwMode="auto">
          <a:xfrm>
            <a:off x="9809894" y="5476876"/>
            <a:ext cx="833438" cy="762000"/>
            <a:chOff x="2400" y="1968"/>
            <a:chExt cx="525" cy="480"/>
          </a:xfrm>
        </p:grpSpPr>
        <p:sp>
          <p:nvSpPr>
            <p:cNvPr id="30780" name="Freeform 39">
              <a:extLst>
                <a:ext uri="{FF2B5EF4-FFF2-40B4-BE49-F238E27FC236}">
                  <a16:creationId xmlns:a16="http://schemas.microsoft.com/office/drawing/2014/main" id="{607CC8FE-69DD-4A66-AC4E-F2EFDE5E1AE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1" name="Freeform 40">
              <a:extLst>
                <a:ext uri="{FF2B5EF4-FFF2-40B4-BE49-F238E27FC236}">
                  <a16:creationId xmlns:a16="http://schemas.microsoft.com/office/drawing/2014/main" id="{D0972E9B-4E0E-4AC9-BC7C-9B2E9BBD9CBB}"/>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2" name="Freeform 41">
              <a:extLst>
                <a:ext uri="{FF2B5EF4-FFF2-40B4-BE49-F238E27FC236}">
                  <a16:creationId xmlns:a16="http://schemas.microsoft.com/office/drawing/2014/main" id="{96EA5859-5081-4B5D-B4C3-8B981980151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3" name="Freeform 42">
              <a:extLst>
                <a:ext uri="{FF2B5EF4-FFF2-40B4-BE49-F238E27FC236}">
                  <a16:creationId xmlns:a16="http://schemas.microsoft.com/office/drawing/2014/main" id="{193184A3-49D3-4841-8AC7-44D3D07A7E9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3" name="Group 43">
            <a:extLst>
              <a:ext uri="{FF2B5EF4-FFF2-40B4-BE49-F238E27FC236}">
                <a16:creationId xmlns:a16="http://schemas.microsoft.com/office/drawing/2014/main" id="{13EED919-CAB8-4EAB-87CB-FE7898C4114D}"/>
              </a:ext>
            </a:extLst>
          </p:cNvPr>
          <p:cNvGrpSpPr>
            <a:grpSpLocks/>
          </p:cNvGrpSpPr>
          <p:nvPr/>
        </p:nvGrpSpPr>
        <p:grpSpPr bwMode="auto">
          <a:xfrm>
            <a:off x="1130238" y="5403415"/>
            <a:ext cx="833438" cy="762000"/>
            <a:chOff x="2400" y="1968"/>
            <a:chExt cx="525" cy="480"/>
          </a:xfrm>
        </p:grpSpPr>
        <p:sp>
          <p:nvSpPr>
            <p:cNvPr id="30776" name="Freeform 44">
              <a:extLst>
                <a:ext uri="{FF2B5EF4-FFF2-40B4-BE49-F238E27FC236}">
                  <a16:creationId xmlns:a16="http://schemas.microsoft.com/office/drawing/2014/main" id="{2F5C3BE1-76C1-4D0F-B17E-174EC54F2CCA}"/>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7" name="Freeform 45">
              <a:extLst>
                <a:ext uri="{FF2B5EF4-FFF2-40B4-BE49-F238E27FC236}">
                  <a16:creationId xmlns:a16="http://schemas.microsoft.com/office/drawing/2014/main" id="{62F732FB-01A9-4F55-8830-A0A9AB9DD4C3}"/>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8" name="Freeform 46">
              <a:extLst>
                <a:ext uri="{FF2B5EF4-FFF2-40B4-BE49-F238E27FC236}">
                  <a16:creationId xmlns:a16="http://schemas.microsoft.com/office/drawing/2014/main" id="{196A8BCC-1088-42C0-ACEA-742C8F74ED83}"/>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9" name="Freeform 47">
              <a:extLst>
                <a:ext uri="{FF2B5EF4-FFF2-40B4-BE49-F238E27FC236}">
                  <a16:creationId xmlns:a16="http://schemas.microsoft.com/office/drawing/2014/main" id="{B7900AA4-4FEF-44A8-BBB9-A6331D920329}"/>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4" name="Group 48">
            <a:extLst>
              <a:ext uri="{FF2B5EF4-FFF2-40B4-BE49-F238E27FC236}">
                <a16:creationId xmlns:a16="http://schemas.microsoft.com/office/drawing/2014/main" id="{04E2D16C-00EB-4C7E-95A2-8E9BD711612B}"/>
              </a:ext>
            </a:extLst>
          </p:cNvPr>
          <p:cNvGrpSpPr>
            <a:grpSpLocks/>
          </p:cNvGrpSpPr>
          <p:nvPr/>
        </p:nvGrpSpPr>
        <p:grpSpPr bwMode="auto">
          <a:xfrm>
            <a:off x="652462" y="628047"/>
            <a:ext cx="833438" cy="762000"/>
            <a:chOff x="2400" y="1968"/>
            <a:chExt cx="525" cy="480"/>
          </a:xfrm>
        </p:grpSpPr>
        <p:sp>
          <p:nvSpPr>
            <p:cNvPr id="30772" name="Freeform 49">
              <a:extLst>
                <a:ext uri="{FF2B5EF4-FFF2-40B4-BE49-F238E27FC236}">
                  <a16:creationId xmlns:a16="http://schemas.microsoft.com/office/drawing/2014/main" id="{FA540045-3F1A-48E1-B086-3BF513939E94}"/>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3" name="Freeform 50">
              <a:extLst>
                <a:ext uri="{FF2B5EF4-FFF2-40B4-BE49-F238E27FC236}">
                  <a16:creationId xmlns:a16="http://schemas.microsoft.com/office/drawing/2014/main" id="{EA29D8F8-578F-454A-9878-AA2AFEC3B23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4" name="Freeform 51">
              <a:extLst>
                <a:ext uri="{FF2B5EF4-FFF2-40B4-BE49-F238E27FC236}">
                  <a16:creationId xmlns:a16="http://schemas.microsoft.com/office/drawing/2014/main" id="{4F4BD5BE-C7D0-4EFD-B9E9-5EB0014DE62E}"/>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5" name="Freeform 52">
              <a:extLst>
                <a:ext uri="{FF2B5EF4-FFF2-40B4-BE49-F238E27FC236}">
                  <a16:creationId xmlns:a16="http://schemas.microsoft.com/office/drawing/2014/main" id="{95B84206-015B-4BD5-8ECD-05F777F14877}"/>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5" name="Group 53">
            <a:extLst>
              <a:ext uri="{FF2B5EF4-FFF2-40B4-BE49-F238E27FC236}">
                <a16:creationId xmlns:a16="http://schemas.microsoft.com/office/drawing/2014/main" id="{F36EBEAE-D3C9-4AE4-9131-1969DF471990}"/>
              </a:ext>
            </a:extLst>
          </p:cNvPr>
          <p:cNvGrpSpPr>
            <a:grpSpLocks/>
          </p:cNvGrpSpPr>
          <p:nvPr/>
        </p:nvGrpSpPr>
        <p:grpSpPr bwMode="auto">
          <a:xfrm>
            <a:off x="10804708" y="690084"/>
            <a:ext cx="833438" cy="762000"/>
            <a:chOff x="2400" y="1968"/>
            <a:chExt cx="525" cy="480"/>
          </a:xfrm>
        </p:grpSpPr>
        <p:sp>
          <p:nvSpPr>
            <p:cNvPr id="30768" name="Freeform 54">
              <a:extLst>
                <a:ext uri="{FF2B5EF4-FFF2-40B4-BE49-F238E27FC236}">
                  <a16:creationId xmlns:a16="http://schemas.microsoft.com/office/drawing/2014/main" id="{EED03D0A-6E46-4D2A-A50B-A7D9CE24DF0F}"/>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9" name="Freeform 55">
              <a:extLst>
                <a:ext uri="{FF2B5EF4-FFF2-40B4-BE49-F238E27FC236}">
                  <a16:creationId xmlns:a16="http://schemas.microsoft.com/office/drawing/2014/main" id="{01C617E2-5831-4C92-9CEC-7774ABCED22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0" name="Freeform 56">
              <a:extLst>
                <a:ext uri="{FF2B5EF4-FFF2-40B4-BE49-F238E27FC236}">
                  <a16:creationId xmlns:a16="http://schemas.microsoft.com/office/drawing/2014/main" id="{5CAA5BF9-90E1-4DF2-BD05-6F3C75F5AAF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1" name="Freeform 57">
              <a:extLst>
                <a:ext uri="{FF2B5EF4-FFF2-40B4-BE49-F238E27FC236}">
                  <a16:creationId xmlns:a16="http://schemas.microsoft.com/office/drawing/2014/main" id="{8728B5B8-67F3-46A3-9529-BCBC2A1F9D7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6" name="Group 58">
            <a:extLst>
              <a:ext uri="{FF2B5EF4-FFF2-40B4-BE49-F238E27FC236}">
                <a16:creationId xmlns:a16="http://schemas.microsoft.com/office/drawing/2014/main" id="{51AFD3B9-D55F-4F5F-859C-8FF2898E9F09}"/>
              </a:ext>
            </a:extLst>
          </p:cNvPr>
          <p:cNvGrpSpPr>
            <a:grpSpLocks/>
          </p:cNvGrpSpPr>
          <p:nvPr/>
        </p:nvGrpSpPr>
        <p:grpSpPr bwMode="auto">
          <a:xfrm>
            <a:off x="2525162" y="415926"/>
            <a:ext cx="833438" cy="762000"/>
            <a:chOff x="2400" y="1968"/>
            <a:chExt cx="525" cy="480"/>
          </a:xfrm>
        </p:grpSpPr>
        <p:sp>
          <p:nvSpPr>
            <p:cNvPr id="30764" name="Freeform 59">
              <a:extLst>
                <a:ext uri="{FF2B5EF4-FFF2-40B4-BE49-F238E27FC236}">
                  <a16:creationId xmlns:a16="http://schemas.microsoft.com/office/drawing/2014/main" id="{0007BD2D-6E68-47D3-8FCF-0F8379BF601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5" name="Freeform 60">
              <a:extLst>
                <a:ext uri="{FF2B5EF4-FFF2-40B4-BE49-F238E27FC236}">
                  <a16:creationId xmlns:a16="http://schemas.microsoft.com/office/drawing/2014/main" id="{A9B30390-B4F5-4798-A2BC-918C36A50FD9}"/>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6" name="Freeform 61">
              <a:extLst>
                <a:ext uri="{FF2B5EF4-FFF2-40B4-BE49-F238E27FC236}">
                  <a16:creationId xmlns:a16="http://schemas.microsoft.com/office/drawing/2014/main" id="{3E9299DA-2D12-4C79-9A66-37A5DB266BA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7" name="Freeform 62">
              <a:extLst>
                <a:ext uri="{FF2B5EF4-FFF2-40B4-BE49-F238E27FC236}">
                  <a16:creationId xmlns:a16="http://schemas.microsoft.com/office/drawing/2014/main" id="{CFBD769C-A60F-42C6-AB1E-588730E7C54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7" name="Group 63">
            <a:extLst>
              <a:ext uri="{FF2B5EF4-FFF2-40B4-BE49-F238E27FC236}">
                <a16:creationId xmlns:a16="http://schemas.microsoft.com/office/drawing/2014/main" id="{5B2B0120-69FF-4C84-91BF-48E781A7C275}"/>
              </a:ext>
            </a:extLst>
          </p:cNvPr>
          <p:cNvGrpSpPr>
            <a:grpSpLocks/>
          </p:cNvGrpSpPr>
          <p:nvPr/>
        </p:nvGrpSpPr>
        <p:grpSpPr bwMode="auto">
          <a:xfrm>
            <a:off x="6725443" y="586827"/>
            <a:ext cx="833438" cy="762000"/>
            <a:chOff x="2400" y="1968"/>
            <a:chExt cx="525" cy="480"/>
          </a:xfrm>
        </p:grpSpPr>
        <p:sp>
          <p:nvSpPr>
            <p:cNvPr id="30760" name="Freeform 64">
              <a:extLst>
                <a:ext uri="{FF2B5EF4-FFF2-40B4-BE49-F238E27FC236}">
                  <a16:creationId xmlns:a16="http://schemas.microsoft.com/office/drawing/2014/main" id="{3AE6CD86-B5A1-460E-8BF5-D2C13DF0C49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1" name="Freeform 65">
              <a:extLst>
                <a:ext uri="{FF2B5EF4-FFF2-40B4-BE49-F238E27FC236}">
                  <a16:creationId xmlns:a16="http://schemas.microsoft.com/office/drawing/2014/main" id="{78AD58DF-EF2A-42EC-9AD5-1834736B1D25}"/>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2" name="Freeform 66">
              <a:extLst>
                <a:ext uri="{FF2B5EF4-FFF2-40B4-BE49-F238E27FC236}">
                  <a16:creationId xmlns:a16="http://schemas.microsoft.com/office/drawing/2014/main" id="{8C1E5E74-F45F-45A7-AE95-5721646CF12D}"/>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3" name="Freeform 67">
              <a:extLst>
                <a:ext uri="{FF2B5EF4-FFF2-40B4-BE49-F238E27FC236}">
                  <a16:creationId xmlns:a16="http://schemas.microsoft.com/office/drawing/2014/main" id="{37ECB342-50EA-434E-BEB5-1B340AB5738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8" name="Group 68">
            <a:extLst>
              <a:ext uri="{FF2B5EF4-FFF2-40B4-BE49-F238E27FC236}">
                <a16:creationId xmlns:a16="http://schemas.microsoft.com/office/drawing/2014/main" id="{516C71EA-75D4-4FFE-8939-63A44674B85F}"/>
              </a:ext>
            </a:extLst>
          </p:cNvPr>
          <p:cNvGrpSpPr>
            <a:grpSpLocks/>
          </p:cNvGrpSpPr>
          <p:nvPr/>
        </p:nvGrpSpPr>
        <p:grpSpPr bwMode="auto">
          <a:xfrm>
            <a:off x="813655" y="1870434"/>
            <a:ext cx="833438" cy="762000"/>
            <a:chOff x="2400" y="1968"/>
            <a:chExt cx="525" cy="480"/>
          </a:xfrm>
        </p:grpSpPr>
        <p:sp>
          <p:nvSpPr>
            <p:cNvPr id="30756" name="Freeform 69">
              <a:extLst>
                <a:ext uri="{FF2B5EF4-FFF2-40B4-BE49-F238E27FC236}">
                  <a16:creationId xmlns:a16="http://schemas.microsoft.com/office/drawing/2014/main" id="{C8FAC717-4C1B-47E3-8B44-9FBA1C2BB4F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7" name="Freeform 70">
              <a:extLst>
                <a:ext uri="{FF2B5EF4-FFF2-40B4-BE49-F238E27FC236}">
                  <a16:creationId xmlns:a16="http://schemas.microsoft.com/office/drawing/2014/main" id="{F5D75BE2-C809-4D8A-8192-606DF55261D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8" name="Freeform 71">
              <a:extLst>
                <a:ext uri="{FF2B5EF4-FFF2-40B4-BE49-F238E27FC236}">
                  <a16:creationId xmlns:a16="http://schemas.microsoft.com/office/drawing/2014/main" id="{B2F9D775-7C0C-4C9D-964D-83E6E382352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9" name="Freeform 72">
              <a:extLst>
                <a:ext uri="{FF2B5EF4-FFF2-40B4-BE49-F238E27FC236}">
                  <a16:creationId xmlns:a16="http://schemas.microsoft.com/office/drawing/2014/main" id="{FE5035BD-8CF0-415A-B715-F420B2394C8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9" name="Group 73">
            <a:extLst>
              <a:ext uri="{FF2B5EF4-FFF2-40B4-BE49-F238E27FC236}">
                <a16:creationId xmlns:a16="http://schemas.microsoft.com/office/drawing/2014/main" id="{49312632-C595-41BE-97B2-C418C85E5265}"/>
              </a:ext>
            </a:extLst>
          </p:cNvPr>
          <p:cNvGrpSpPr>
            <a:grpSpLocks/>
          </p:cNvGrpSpPr>
          <p:nvPr/>
        </p:nvGrpSpPr>
        <p:grpSpPr bwMode="auto">
          <a:xfrm>
            <a:off x="815977" y="3788625"/>
            <a:ext cx="833438" cy="762000"/>
            <a:chOff x="2400" y="1968"/>
            <a:chExt cx="525" cy="480"/>
          </a:xfrm>
        </p:grpSpPr>
        <p:sp>
          <p:nvSpPr>
            <p:cNvPr id="30752" name="Freeform 74">
              <a:extLst>
                <a:ext uri="{FF2B5EF4-FFF2-40B4-BE49-F238E27FC236}">
                  <a16:creationId xmlns:a16="http://schemas.microsoft.com/office/drawing/2014/main" id="{364F2E0A-0EF9-4B22-9057-F70ADAB3869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3" name="Freeform 75">
              <a:extLst>
                <a:ext uri="{FF2B5EF4-FFF2-40B4-BE49-F238E27FC236}">
                  <a16:creationId xmlns:a16="http://schemas.microsoft.com/office/drawing/2014/main" id="{9BFC27C7-8218-4E5D-B19A-CF74A87D7180}"/>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4" name="Freeform 76">
              <a:extLst>
                <a:ext uri="{FF2B5EF4-FFF2-40B4-BE49-F238E27FC236}">
                  <a16:creationId xmlns:a16="http://schemas.microsoft.com/office/drawing/2014/main" id="{DB5E20EF-43EE-47DA-B85F-6352F3CB7F59}"/>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5" name="Freeform 77">
              <a:extLst>
                <a:ext uri="{FF2B5EF4-FFF2-40B4-BE49-F238E27FC236}">
                  <a16:creationId xmlns:a16="http://schemas.microsoft.com/office/drawing/2014/main" id="{5E55E299-E831-4ABD-8DE1-58A4C9AA18D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0" name="Group 78">
            <a:extLst>
              <a:ext uri="{FF2B5EF4-FFF2-40B4-BE49-F238E27FC236}">
                <a16:creationId xmlns:a16="http://schemas.microsoft.com/office/drawing/2014/main" id="{FE6A92C5-AB29-4EE9-84BE-BF23EE651B8E}"/>
              </a:ext>
            </a:extLst>
          </p:cNvPr>
          <p:cNvGrpSpPr>
            <a:grpSpLocks/>
          </p:cNvGrpSpPr>
          <p:nvPr/>
        </p:nvGrpSpPr>
        <p:grpSpPr bwMode="auto">
          <a:xfrm>
            <a:off x="9014007" y="638321"/>
            <a:ext cx="833438" cy="762000"/>
            <a:chOff x="2400" y="1968"/>
            <a:chExt cx="525" cy="480"/>
          </a:xfrm>
        </p:grpSpPr>
        <p:sp>
          <p:nvSpPr>
            <p:cNvPr id="30748" name="Freeform 79">
              <a:extLst>
                <a:ext uri="{FF2B5EF4-FFF2-40B4-BE49-F238E27FC236}">
                  <a16:creationId xmlns:a16="http://schemas.microsoft.com/office/drawing/2014/main" id="{8899474B-061E-404D-95CB-2E3F7657B449}"/>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9" name="Freeform 80">
              <a:extLst>
                <a:ext uri="{FF2B5EF4-FFF2-40B4-BE49-F238E27FC236}">
                  <a16:creationId xmlns:a16="http://schemas.microsoft.com/office/drawing/2014/main" id="{6B8F591F-A29F-4D16-BC0F-974E6C95075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0" name="Freeform 81">
              <a:extLst>
                <a:ext uri="{FF2B5EF4-FFF2-40B4-BE49-F238E27FC236}">
                  <a16:creationId xmlns:a16="http://schemas.microsoft.com/office/drawing/2014/main" id="{2CE87A1A-A5FF-45B3-9884-DE8F4929B93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1" name="Freeform 82">
              <a:extLst>
                <a:ext uri="{FF2B5EF4-FFF2-40B4-BE49-F238E27FC236}">
                  <a16:creationId xmlns:a16="http://schemas.microsoft.com/office/drawing/2014/main" id="{86329600-73AF-493D-B432-865EE55C90FE}"/>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1" name="Group 83">
            <a:extLst>
              <a:ext uri="{FF2B5EF4-FFF2-40B4-BE49-F238E27FC236}">
                <a16:creationId xmlns:a16="http://schemas.microsoft.com/office/drawing/2014/main" id="{10E8B847-B0C8-439B-9A91-C5A5841C9EF8}"/>
              </a:ext>
            </a:extLst>
          </p:cNvPr>
          <p:cNvGrpSpPr>
            <a:grpSpLocks/>
          </p:cNvGrpSpPr>
          <p:nvPr/>
        </p:nvGrpSpPr>
        <p:grpSpPr bwMode="auto">
          <a:xfrm>
            <a:off x="4439872" y="566128"/>
            <a:ext cx="833438" cy="762000"/>
            <a:chOff x="2400" y="1968"/>
            <a:chExt cx="525" cy="480"/>
          </a:xfrm>
        </p:grpSpPr>
        <p:sp>
          <p:nvSpPr>
            <p:cNvPr id="30744" name="Freeform 84">
              <a:extLst>
                <a:ext uri="{FF2B5EF4-FFF2-40B4-BE49-F238E27FC236}">
                  <a16:creationId xmlns:a16="http://schemas.microsoft.com/office/drawing/2014/main" id="{6535AD72-7E71-412C-ABD1-4024DEA349E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5" name="Freeform 85">
              <a:extLst>
                <a:ext uri="{FF2B5EF4-FFF2-40B4-BE49-F238E27FC236}">
                  <a16:creationId xmlns:a16="http://schemas.microsoft.com/office/drawing/2014/main" id="{A6C56DC2-3E53-409A-A784-A172EE4373BC}"/>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6" name="Freeform 86">
              <a:extLst>
                <a:ext uri="{FF2B5EF4-FFF2-40B4-BE49-F238E27FC236}">
                  <a16:creationId xmlns:a16="http://schemas.microsoft.com/office/drawing/2014/main" id="{A5A57E39-A911-4371-8815-E53A57291FD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7" name="Freeform 87">
              <a:extLst>
                <a:ext uri="{FF2B5EF4-FFF2-40B4-BE49-F238E27FC236}">
                  <a16:creationId xmlns:a16="http://schemas.microsoft.com/office/drawing/2014/main" id="{9D17AEC8-6A92-408B-8833-D84B08BFF74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88" name="Rectangle 87">
            <a:extLst>
              <a:ext uri="{FF2B5EF4-FFF2-40B4-BE49-F238E27FC236}">
                <a16:creationId xmlns:a16="http://schemas.microsoft.com/office/drawing/2014/main" id="{149DB6EF-A634-4AD5-A43D-BDCC0D12FFA1}"/>
              </a:ext>
            </a:extLst>
          </p:cNvPr>
          <p:cNvSpPr/>
          <p:nvPr/>
        </p:nvSpPr>
        <p:spPr>
          <a:xfrm>
            <a:off x="2046087" y="2019153"/>
            <a:ext cx="8347784" cy="2308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XIN CẢM ƠN THẦY CÔ VÀ </a:t>
            </a:r>
          </a:p>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 EM HỌC SINH ĐÃ THAM GIA TIẾT HỌC</a:t>
            </a:r>
          </a:p>
        </p:txBody>
      </p:sp>
      <p:pic>
        <p:nvPicPr>
          <p:cNvPr id="87" name="j0213869.wav">
            <a:hlinkClick r:id="" action="ppaction://media"/>
            <a:extLst>
              <a:ext uri="{FF2B5EF4-FFF2-40B4-BE49-F238E27FC236}">
                <a16:creationId xmlns:a16="http://schemas.microsoft.com/office/drawing/2014/main" id="{D8182CA4-E7C3-49E8-9B41-3130C5D9763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4715" fill="hold"/>
                                        <p:tgtEl>
                                          <p:spTgt spid="87"/>
                                        </p:tgtEl>
                                      </p:cBhvr>
                                    </p:cmd>
                                  </p:childTnLst>
                                </p:cTn>
                              </p:par>
                            </p:childTnLst>
                          </p:cTn>
                        </p:par>
                      </p:childTnLst>
                    </p:cTn>
                  </p:par>
                </p:childTnLst>
              </p:cTn>
              <p:nextCondLst>
                <p:cond evt="onClick" delay="0">
                  <p:tgtEl>
                    <p:spTgt spid="8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7"/>
                </p:tgtEl>
              </p:cMediaNode>
            </p:audio>
          </p:childTnLst>
        </p:cTn>
      </p:par>
    </p:tnLst>
    <p:bldLst>
      <p:bldP spid="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79" descr="8">
            <a:extLst>
              <a:ext uri="{FF2B5EF4-FFF2-40B4-BE49-F238E27FC236}">
                <a16:creationId xmlns:a16="http://schemas.microsoft.com/office/drawing/2014/main" id="{D2BD1839-3D15-463D-6465-2E1E11516379}"/>
              </a:ext>
            </a:extLst>
          </p:cNvPr>
          <p:cNvPicPr>
            <a:picLocks noChangeAspect="1"/>
          </p:cNvPicPr>
          <p:nvPr/>
        </p:nvPicPr>
        <p:blipFill>
          <a:blip r:embed="rId4"/>
          <a:stretch>
            <a:fillRect/>
          </a:stretch>
        </p:blipFill>
        <p:spPr>
          <a:xfrm>
            <a:off x="2447948" y="1472082"/>
            <a:ext cx="6879830" cy="1171915"/>
          </a:xfrm>
          <a:prstGeom prst="rect">
            <a:avLst/>
          </a:prstGeom>
          <a:noFill/>
          <a:ln w="9525">
            <a:noFill/>
          </a:ln>
        </p:spPr>
      </p:pic>
      <p:pic>
        <p:nvPicPr>
          <p:cNvPr id="3" name="图片 3079" descr="8">
            <a:extLst>
              <a:ext uri="{FF2B5EF4-FFF2-40B4-BE49-F238E27FC236}">
                <a16:creationId xmlns:a16="http://schemas.microsoft.com/office/drawing/2014/main" id="{BD414F88-8967-6361-8F32-3794097207BC}"/>
              </a:ext>
            </a:extLst>
          </p:cNvPr>
          <p:cNvPicPr>
            <a:picLocks noChangeAspect="1"/>
          </p:cNvPicPr>
          <p:nvPr/>
        </p:nvPicPr>
        <p:blipFill>
          <a:blip r:embed="rId4"/>
          <a:stretch>
            <a:fillRect/>
          </a:stretch>
        </p:blipFill>
        <p:spPr>
          <a:xfrm>
            <a:off x="2447948" y="3746106"/>
            <a:ext cx="6879830" cy="1171915"/>
          </a:xfrm>
          <a:prstGeom prst="rect">
            <a:avLst/>
          </a:prstGeom>
          <a:noFill/>
          <a:ln w="9525">
            <a:noFill/>
          </a:ln>
        </p:spPr>
      </p:pic>
      <p:sp>
        <p:nvSpPr>
          <p:cNvPr id="6" name="TextBox 5">
            <a:hlinkClick r:id="rId5"/>
            <a:extLst>
              <a:ext uri="{FF2B5EF4-FFF2-40B4-BE49-F238E27FC236}">
                <a16:creationId xmlns:a16="http://schemas.microsoft.com/office/drawing/2014/main" id="{880FBF2F-B189-8DBE-42CE-CFEA119470BC}"/>
              </a:ext>
            </a:extLst>
          </p:cNvPr>
          <p:cNvSpPr txBox="1"/>
          <p:nvPr/>
        </p:nvSpPr>
        <p:spPr>
          <a:xfrm>
            <a:off x="5114946" y="1657089"/>
            <a:ext cx="736677" cy="292837"/>
          </a:xfrm>
          <a:prstGeom prst="rect">
            <a:avLst/>
          </a:prstGeom>
          <a:noFill/>
        </p:spPr>
        <p:txBody>
          <a:bodyPr wrap="none" rtlCol="0">
            <a:spAutoFit/>
          </a:bodyPr>
          <a:lstStyle/>
          <a:p>
            <a:r>
              <a:rPr lang="en-US" sz="1303" dirty="0"/>
              <a:t>VIDEO 1</a:t>
            </a:r>
            <a:endParaRPr lang="vi-VN" sz="1303" dirty="0"/>
          </a:p>
        </p:txBody>
      </p:sp>
      <p:sp>
        <p:nvSpPr>
          <p:cNvPr id="7" name="TextBox 6">
            <a:hlinkClick r:id="rId6"/>
            <a:extLst>
              <a:ext uri="{FF2B5EF4-FFF2-40B4-BE49-F238E27FC236}">
                <a16:creationId xmlns:a16="http://schemas.microsoft.com/office/drawing/2014/main" id="{78B86699-5237-3F2F-5FB9-0F28CE5EB1B2}"/>
              </a:ext>
            </a:extLst>
          </p:cNvPr>
          <p:cNvSpPr txBox="1"/>
          <p:nvPr/>
        </p:nvSpPr>
        <p:spPr>
          <a:xfrm>
            <a:off x="5114946" y="4002265"/>
            <a:ext cx="736677" cy="292837"/>
          </a:xfrm>
          <a:prstGeom prst="rect">
            <a:avLst/>
          </a:prstGeom>
          <a:noFill/>
        </p:spPr>
        <p:txBody>
          <a:bodyPr wrap="none" rtlCol="0">
            <a:spAutoFit/>
          </a:bodyPr>
          <a:lstStyle/>
          <a:p>
            <a:r>
              <a:rPr lang="en-US" sz="1303"/>
              <a:t>VIDEO 2</a:t>
            </a:r>
            <a:endParaRPr lang="vi-VN" sz="1303"/>
          </a:p>
        </p:txBody>
      </p:sp>
      <p:sp>
        <p:nvSpPr>
          <p:cNvPr id="8" name="TextBox 7">
            <a:extLst>
              <a:ext uri="{FF2B5EF4-FFF2-40B4-BE49-F238E27FC236}">
                <a16:creationId xmlns:a16="http://schemas.microsoft.com/office/drawing/2014/main" id="{FBB00BEF-0708-D184-BFFA-F2387C9173AB}"/>
              </a:ext>
            </a:extLst>
          </p:cNvPr>
          <p:cNvSpPr txBox="1"/>
          <p:nvPr/>
        </p:nvSpPr>
        <p:spPr>
          <a:xfrm>
            <a:off x="3125444" y="5686350"/>
            <a:ext cx="3155479" cy="292837"/>
          </a:xfrm>
          <a:prstGeom prst="rect">
            <a:avLst/>
          </a:prstGeom>
          <a:noFill/>
        </p:spPr>
        <p:txBody>
          <a:bodyPr wrap="none" rtlCol="0">
            <a:spAutoFit/>
          </a:bodyPr>
          <a:lstStyle/>
          <a:p>
            <a:r>
              <a:rPr lang="en-US" sz="1303"/>
              <a:t>Sau khi xem 2 Video, các em có nhận xét gì?</a:t>
            </a:r>
            <a:endParaRPr lang="vi-VN" sz="1303"/>
          </a:p>
        </p:txBody>
      </p:sp>
      <p:pic>
        <p:nvPicPr>
          <p:cNvPr id="4" name="Nữ sinh lớp 10 bị đánh, xé quần áo ngay trong lớp học - THD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82106" y="926665"/>
            <a:ext cx="10024678" cy="5638881"/>
          </a:xfrm>
          <a:prstGeom prst="rect">
            <a:avLst/>
          </a:prstGeom>
        </p:spPr>
      </p:pic>
      <p:sp>
        <p:nvSpPr>
          <p:cNvPr id="5" name="Rectangle 4"/>
          <p:cNvSpPr/>
          <p:nvPr/>
        </p:nvSpPr>
        <p:spPr>
          <a:xfrm>
            <a:off x="512064" y="195864"/>
            <a:ext cx="11430000" cy="584775"/>
          </a:xfrm>
          <a:prstGeom prst="rect">
            <a:avLst/>
          </a:prstGeom>
        </p:spPr>
        <p:txBody>
          <a:bodyPr wrap="square">
            <a:spAutoFit/>
          </a:bodyPr>
          <a:lstStyle/>
          <a:p>
            <a:pPr lvl="0" algn="ctr"/>
            <a:r>
              <a:rPr lang="en-US" sz="3200" b="1" dirty="0">
                <a:solidFill>
                  <a:srgbClr val="0070C0"/>
                </a:solidFill>
                <a:latin typeface="Times New Roman" panose="02020603050405020304" pitchFamily="18" charset="0"/>
                <a:cs typeface="Times New Roman" panose="02020603050405020304" pitchFamily="18" charset="0"/>
              </a:rPr>
              <a:t>1. NHỮNG VẤN ĐỀ ĐẠO ĐỨC, PHÁP LUẬT VÀ VĂN HÓA</a:t>
            </a:r>
          </a:p>
        </p:txBody>
      </p:sp>
    </p:spTree>
    <p:extLst>
      <p:ext uri="{BB962C8B-B14F-4D97-AF65-F5344CB8AC3E}">
        <p14:creationId xmlns:p14="http://schemas.microsoft.com/office/powerpoint/2010/main" val="1479110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ppt_x</p:attrName>
                                        </p:attrNameLst>
                                      </p:cBhvr>
                                      <p:tavLst>
                                        <p:tav tm="0">
                                          <p:val>
                                            <p:strVal val="#ppt_x-.2"/>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fullScrn="1">
              <p:cMediaNode vol="100000">
                <p:cTn id="21"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44287" y="1559269"/>
            <a:ext cx="11027228" cy="5036272"/>
          </a:xfrm>
          <a:prstGeom prst="roundRect">
            <a:avLst>
              <a:gd name="adj" fmla="val 17099"/>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Xem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xét tình huống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và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trả lời câu hỏi</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Do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mâu thuẫn ở một diễn đàn trên mạng, một nhóm nữ sinh đánh một bạn nữ khác. Các bạn ở xung quanh đã không can ngăn mà còn quay phim rồi đưa lên mạng xã hội.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b="1" dirty="0" smtClean="0">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800" b="1" dirty="0" smtClean="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Trong tình huống trên, hành vi nào vi phạm pháp luật, hành vi nào vi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h</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ạm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đạo đức?</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2. Theo em, yếu tố nào của Internet đã khiến sự việc trở nên trầm trọng?</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Title 1"/>
          <p:cNvSpPr txBox="1">
            <a:spLocks/>
          </p:cNvSpPr>
          <p:nvPr/>
        </p:nvSpPr>
        <p:spPr>
          <a:xfrm>
            <a:off x="21772" y="315687"/>
            <a:ext cx="12104914" cy="4571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C00000"/>
                </a:solidFill>
                <a:latin typeface="Times New Roman" panose="02020603050405020304" pitchFamily="18" charset="0"/>
                <a:cs typeface="Times New Roman" panose="02020603050405020304" pitchFamily="18" charset="0"/>
              </a:rPr>
              <a:t>HOẠT ĐỘNG 1</a:t>
            </a:r>
            <a:br>
              <a:rPr lang="en-US" sz="3200" b="1" dirty="0" smtClean="0">
                <a:solidFill>
                  <a:srgbClr val="C00000"/>
                </a:solidFill>
                <a:latin typeface="Times New Roman" panose="02020603050405020304" pitchFamily="18" charset="0"/>
                <a:cs typeface="Times New Roman" panose="02020603050405020304" pitchFamily="18" charset="0"/>
              </a:rPr>
            </a:br>
            <a:r>
              <a:rPr lang="en-US" sz="3200" b="1" dirty="0" err="1" smtClean="0">
                <a:solidFill>
                  <a:srgbClr val="C00000"/>
                </a:solidFill>
                <a:latin typeface="Times New Roman" panose="02020603050405020304" pitchFamily="18" charset="0"/>
                <a:cs typeface="Times New Roman" panose="02020603050405020304" pitchFamily="18" charset="0"/>
              </a:rPr>
              <a:t>Hành</a:t>
            </a:r>
            <a:r>
              <a:rPr lang="en-US" sz="3200" b="1" dirty="0" smtClean="0">
                <a:solidFill>
                  <a:srgbClr val="C00000"/>
                </a:solidFill>
                <a:latin typeface="Times New Roman" panose="02020603050405020304" pitchFamily="18" charset="0"/>
                <a:cs typeface="Times New Roman" panose="02020603050405020304" pitchFamily="18" charset="0"/>
              </a:rPr>
              <a:t> vi </a:t>
            </a:r>
            <a:r>
              <a:rPr lang="en-US" sz="3200" b="1" dirty="0" err="1" smtClean="0">
                <a:solidFill>
                  <a:srgbClr val="C00000"/>
                </a:solidFill>
                <a:latin typeface="Times New Roman" panose="02020603050405020304" pitchFamily="18" charset="0"/>
                <a:cs typeface="Times New Roman" panose="02020603050405020304" pitchFamily="18" charset="0"/>
              </a:rPr>
              <a:t>vi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phạm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pháp</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luật</a:t>
            </a:r>
            <a:r>
              <a:rPr lang="en-US" sz="3200" b="1" dirty="0" smtClean="0">
                <a:solidFill>
                  <a:srgbClr val="C00000"/>
                </a:solidFill>
                <a:latin typeface="Times New Roman" panose="02020603050405020304" pitchFamily="18" charset="0"/>
                <a:cs typeface="Times New Roman" panose="02020603050405020304" pitchFamily="18" charset="0"/>
              </a:rPr>
              <a:t> hay </a:t>
            </a:r>
            <a:r>
              <a:rPr lang="en-US" sz="3200" b="1" dirty="0" err="1" smtClean="0">
                <a:solidFill>
                  <a:srgbClr val="C00000"/>
                </a:solidFill>
                <a:latin typeface="Times New Roman" panose="02020603050405020304" pitchFamily="18" charset="0"/>
                <a:cs typeface="Times New Roman" panose="02020603050405020304" pitchFamily="18" charset="0"/>
              </a:rPr>
              <a:t>đạo</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đức</a:t>
            </a:r>
            <a:r>
              <a:rPr lang="en-US" sz="3200" b="1"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334875"/>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7919936" y="4193617"/>
            <a:ext cx="3621447" cy="2664383"/>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374374" y="1710487"/>
            <a:ext cx="12566374" cy="5251483"/>
          </a:xfrm>
          <a:prstGeom prst="rect">
            <a:avLst/>
          </a:prstGeom>
        </p:spPr>
      </p:pic>
      <p:sp>
        <p:nvSpPr>
          <p:cNvPr id="6" name="矩形 5"/>
          <p:cNvSpPr/>
          <p:nvPr/>
        </p:nvSpPr>
        <p:spPr>
          <a:xfrm>
            <a:off x="1825348" y="2108999"/>
            <a:ext cx="2884055" cy="404085"/>
          </a:xfrm>
          <a:prstGeom prst="rect">
            <a:avLst/>
          </a:prstGeom>
        </p:spPr>
        <p:txBody>
          <a:bodyPr wrap="square">
            <a:spAutoFit/>
          </a:bodyPr>
          <a:lstStyle/>
          <a:p>
            <a:pPr algn="just"/>
            <a:endParaRPr lang="zh-CN" altLang="en-US" sz="2026" dirty="0">
              <a:latin typeface="Times New Roman" panose="02020603050405020304" pitchFamily="18" charset="0"/>
              <a:cs typeface="Times New Roman" panose="02020603050405020304" pitchFamily="18" charset="0"/>
            </a:endParaRPr>
          </a:p>
        </p:txBody>
      </p:sp>
      <p:sp>
        <p:nvSpPr>
          <p:cNvPr id="7" name="矩形 6"/>
          <p:cNvSpPr/>
          <p:nvPr/>
        </p:nvSpPr>
        <p:spPr>
          <a:xfrm>
            <a:off x="4345497" y="2513084"/>
            <a:ext cx="3395675" cy="2898101"/>
          </a:xfrm>
          <a:prstGeom prst="rect">
            <a:avLst/>
          </a:prstGeom>
        </p:spPr>
        <p:txBody>
          <a:bodyPr wrap="square">
            <a:spAutoFit/>
          </a:bodyPr>
          <a:lstStyle/>
          <a:p>
            <a:pPr algn="just"/>
            <a:r>
              <a:rPr lang="en-US" sz="2026" dirty="0" err="1">
                <a:latin typeface="Times New Roman" panose="02020603050405020304" pitchFamily="18" charset="0"/>
                <a:cs typeface="Times New Roman" panose="02020603050405020304" pitchFamily="18" charset="0"/>
              </a:rPr>
              <a:t>Tình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huống</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đánh</a:t>
            </a:r>
            <a:r>
              <a:rPr lang="en-US" sz="2026" dirty="0">
                <a:latin typeface="Times New Roman" panose="02020603050405020304" pitchFamily="18" charset="0"/>
                <a:cs typeface="Times New Roman" panose="02020603050405020304" pitchFamily="18" charset="0"/>
              </a:rPr>
              <a:t> </a:t>
            </a:r>
            <a:r>
              <a:rPr lang="en-US" sz="2026" dirty="0" err="1" smtClean="0">
                <a:latin typeface="Times New Roman" panose="02020603050405020304" pitchFamily="18" charset="0"/>
                <a:cs typeface="Times New Roman" panose="02020603050405020304" pitchFamily="18" charset="0"/>
              </a:rPr>
              <a:t>bạn</a:t>
            </a:r>
            <a:r>
              <a:rPr lang="en-US" sz="2026" dirty="0" smtClean="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trong</a:t>
            </a:r>
            <a:r>
              <a:rPr lang="en-US" sz="2026" dirty="0">
                <a:latin typeface="Times New Roman" panose="02020603050405020304" pitchFamily="18" charset="0"/>
                <a:cs typeface="Times New Roman" panose="02020603050405020304" pitchFamily="18" charset="0"/>
              </a:rPr>
              <a:t> video </a:t>
            </a:r>
            <a:r>
              <a:rPr lang="en-US" sz="2026" dirty="0" err="1">
                <a:latin typeface="Times New Roman" panose="02020603050405020304" pitchFamily="18" charset="0"/>
                <a:cs typeface="Times New Roman" panose="02020603050405020304" pitchFamily="18" charset="0"/>
              </a:rPr>
              <a:t>là</a:t>
            </a:r>
            <a:r>
              <a:rPr lang="en-US" sz="2026" dirty="0">
                <a:latin typeface="Times New Roman" panose="02020603050405020304" pitchFamily="18" charset="0"/>
                <a:cs typeface="Times New Roman" panose="02020603050405020304" pitchFamily="18" charset="0"/>
              </a:rPr>
              <a:t> vi </a:t>
            </a:r>
            <a:r>
              <a:rPr lang="en-US" sz="2026" dirty="0" err="1">
                <a:latin typeface="Times New Roman" panose="02020603050405020304" pitchFamily="18" charset="0"/>
                <a:cs typeface="Times New Roman" panose="02020603050405020304" pitchFamily="18" charset="0"/>
              </a:rPr>
              <a:t>phạm</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đạo</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đức</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khi</a:t>
            </a:r>
            <a:r>
              <a:rPr lang="en-US" sz="2026" dirty="0">
                <a:latin typeface="Times New Roman" panose="02020603050405020304" pitchFamily="18" charset="0"/>
                <a:cs typeface="Times New Roman" panose="02020603050405020304" pitchFamily="18" charset="0"/>
              </a:rPr>
              <a:t> ở </a:t>
            </a:r>
            <a:r>
              <a:rPr lang="en-US" sz="2026" dirty="0" err="1">
                <a:latin typeface="Times New Roman" panose="02020603050405020304" pitchFamily="18" charset="0"/>
                <a:cs typeface="Times New Roman" panose="02020603050405020304" pitchFamily="18" charset="0"/>
              </a:rPr>
              <a:t>một</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mức</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độ</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nào</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đó</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hành</a:t>
            </a:r>
            <a:r>
              <a:rPr lang="en-US" sz="2026" dirty="0">
                <a:latin typeface="Times New Roman" panose="02020603050405020304" pitchFamily="18" charset="0"/>
                <a:cs typeface="Times New Roman" panose="02020603050405020304" pitchFamily="18" charset="0"/>
              </a:rPr>
              <a:t> vi </a:t>
            </a:r>
            <a:r>
              <a:rPr lang="en-US" sz="2026" dirty="0" err="1">
                <a:latin typeface="Times New Roman" panose="02020603050405020304" pitchFamily="18" charset="0"/>
                <a:cs typeface="Times New Roman" panose="02020603050405020304" pitchFamily="18" charset="0"/>
              </a:rPr>
              <a:t>đó</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sẽ</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trở</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thành</a:t>
            </a:r>
            <a:r>
              <a:rPr lang="en-US" sz="2026" dirty="0">
                <a:latin typeface="Times New Roman" panose="02020603050405020304" pitchFamily="18" charset="0"/>
                <a:cs typeface="Times New Roman" panose="02020603050405020304" pitchFamily="18" charset="0"/>
              </a:rPr>
              <a:t> vi </a:t>
            </a:r>
            <a:r>
              <a:rPr lang="en-US" sz="2026" dirty="0" err="1">
                <a:latin typeface="Times New Roman" panose="02020603050405020304" pitchFamily="18" charset="0"/>
                <a:cs typeface="Times New Roman" panose="02020603050405020304" pitchFamily="18" charset="0"/>
              </a:rPr>
              <a:t>phạm</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pháp</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luật</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thậm</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chí</a:t>
            </a:r>
            <a:r>
              <a:rPr lang="en-US" sz="2026" dirty="0">
                <a:latin typeface="Times New Roman" panose="02020603050405020304" pitchFamily="18" charset="0"/>
                <a:cs typeface="Times New Roman" panose="02020603050405020304" pitchFamily="18" charset="0"/>
              </a:rPr>
              <a:t> ở </a:t>
            </a:r>
            <a:r>
              <a:rPr lang="en-US" sz="2026" dirty="0" err="1">
                <a:latin typeface="Times New Roman" panose="02020603050405020304" pitchFamily="18" charset="0"/>
                <a:cs typeface="Times New Roman" panose="02020603050405020304" pitchFamily="18" charset="0"/>
              </a:rPr>
              <a:t>mức</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hình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sự</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ví</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dụ</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như</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gây</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thương</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tích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từ</a:t>
            </a:r>
            <a:r>
              <a:rPr lang="en-US" sz="2026" dirty="0">
                <a:latin typeface="Times New Roman" panose="02020603050405020304" pitchFamily="18" charset="0"/>
                <a:cs typeface="Times New Roman" panose="02020603050405020304" pitchFamily="18" charset="0"/>
              </a:rPr>
              <a:t> 11% </a:t>
            </a:r>
            <a:r>
              <a:rPr lang="en-US" sz="2026" dirty="0" err="1">
                <a:latin typeface="Times New Roman" panose="02020603050405020304" pitchFamily="18" charset="0"/>
                <a:cs typeface="Times New Roman" panose="02020603050405020304" pitchFamily="18" charset="0"/>
              </a:rPr>
              <a:t>trở</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lên</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Tội</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danh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này</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được</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quy</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định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trong</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khoản</a:t>
            </a:r>
            <a:r>
              <a:rPr lang="en-US" sz="2026" dirty="0">
                <a:latin typeface="Times New Roman" panose="02020603050405020304" pitchFamily="18" charset="0"/>
                <a:cs typeface="Times New Roman" panose="02020603050405020304" pitchFamily="18" charset="0"/>
              </a:rPr>
              <a:t> 1 </a:t>
            </a:r>
            <a:r>
              <a:rPr lang="en-US" sz="2026" dirty="0" err="1">
                <a:latin typeface="Times New Roman" panose="02020603050405020304" pitchFamily="18" charset="0"/>
                <a:cs typeface="Times New Roman" panose="02020603050405020304" pitchFamily="18" charset="0"/>
              </a:rPr>
              <a:t>điều</a:t>
            </a:r>
            <a:r>
              <a:rPr lang="en-US" sz="2026" dirty="0">
                <a:latin typeface="Times New Roman" panose="02020603050405020304" pitchFamily="18" charset="0"/>
                <a:cs typeface="Times New Roman" panose="02020603050405020304" pitchFamily="18" charset="0"/>
              </a:rPr>
              <a:t> 134 </a:t>
            </a:r>
            <a:r>
              <a:rPr lang="en-US" sz="2026" dirty="0" err="1">
                <a:latin typeface="Times New Roman" panose="02020603050405020304" pitchFamily="18" charset="0"/>
                <a:cs typeface="Times New Roman" panose="02020603050405020304" pitchFamily="18" charset="0"/>
              </a:rPr>
              <a:t>của</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Bộ</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L</a:t>
            </a:r>
            <a:r>
              <a:rPr lang="en-US" sz="2026" dirty="0" err="1" smtClean="0">
                <a:latin typeface="Times New Roman" panose="02020603050405020304" pitchFamily="18" charset="0"/>
                <a:cs typeface="Times New Roman" panose="02020603050405020304" pitchFamily="18" charset="0"/>
              </a:rPr>
              <a:t>uật</a:t>
            </a:r>
            <a:r>
              <a:rPr lang="en-US" sz="2026" dirty="0" smtClean="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hình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sự</a:t>
            </a:r>
            <a:endParaRPr lang="zh-CN" altLang="en-US" sz="1737" dirty="0">
              <a:latin typeface="Times New Roman" panose="02020603050405020304" pitchFamily="18" charset="0"/>
              <a:cs typeface="Times New Roman" panose="02020603050405020304" pitchFamily="18" charset="0"/>
            </a:endParaRPr>
          </a:p>
        </p:txBody>
      </p:sp>
      <p:sp>
        <p:nvSpPr>
          <p:cNvPr id="8" name="矩形 7"/>
          <p:cNvSpPr/>
          <p:nvPr/>
        </p:nvSpPr>
        <p:spPr>
          <a:xfrm>
            <a:off x="8378813" y="2432814"/>
            <a:ext cx="3533553" cy="3521605"/>
          </a:xfrm>
          <a:prstGeom prst="rect">
            <a:avLst/>
          </a:prstGeom>
        </p:spPr>
        <p:txBody>
          <a:bodyPr wrap="square">
            <a:spAutoFit/>
          </a:bodyPr>
          <a:lstStyle/>
          <a:p>
            <a:pPr algn="just"/>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can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quay video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2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Còn</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nếu</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có</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yếu</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tố</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xúc</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phạm</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nhân</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phẩm</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danh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dự</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của</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người</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khác</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là</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hành</a:t>
            </a:r>
            <a:r>
              <a:rPr lang="en-US" sz="2026" dirty="0">
                <a:latin typeface="Times New Roman" panose="02020603050405020304" pitchFamily="18" charset="0"/>
                <a:cs typeface="Times New Roman" panose="02020603050405020304" pitchFamily="18" charset="0"/>
              </a:rPr>
              <a:t> vi </a:t>
            </a:r>
            <a:r>
              <a:rPr lang="en-US" sz="2026" dirty="0" err="1">
                <a:latin typeface="Times New Roman" panose="02020603050405020304" pitchFamily="18" charset="0"/>
                <a:cs typeface="Times New Roman" panose="02020603050405020304" pitchFamily="18" charset="0"/>
              </a:rPr>
              <a:t>phạm</a:t>
            </a:r>
            <a:r>
              <a:rPr lang="en-US" sz="2026" dirty="0">
                <a:latin typeface="Times New Roman" panose="02020603050405020304" pitchFamily="18" charset="0"/>
                <a:cs typeface="Times New Roman" panose="02020603050405020304" pitchFamily="18" charset="0"/>
              </a:rPr>
              <a:t> </a:t>
            </a:r>
            <a:r>
              <a:rPr lang="en-US" sz="2026" dirty="0" err="1" smtClean="0">
                <a:latin typeface="Times New Roman" panose="02020603050405020304" pitchFamily="18" charset="0"/>
                <a:cs typeface="Times New Roman" panose="02020603050405020304" pitchFamily="18" charset="0"/>
              </a:rPr>
              <a:t>luật</a:t>
            </a:r>
            <a:r>
              <a:rPr lang="en-US" sz="2026" dirty="0" smtClean="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làm</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nhục</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người</a:t>
            </a:r>
            <a:r>
              <a:rPr lang="en-US" sz="2026" dirty="0">
                <a:latin typeface="Times New Roman" panose="02020603050405020304" pitchFamily="18" charset="0"/>
                <a:cs typeface="Times New Roman" panose="02020603050405020304" pitchFamily="18" charset="0"/>
              </a:rPr>
              <a:t> </a:t>
            </a:r>
            <a:r>
              <a:rPr lang="en-US" sz="2026" dirty="0" err="1" smtClean="0">
                <a:latin typeface="Times New Roman" panose="02020603050405020304" pitchFamily="18" charset="0"/>
                <a:cs typeface="Times New Roman" panose="02020603050405020304" pitchFamily="18" charset="0"/>
              </a:rPr>
              <a:t>khác</a:t>
            </a:r>
            <a:r>
              <a:rPr lang="en-US" sz="2026" dirty="0" smtClean="0">
                <a:latin typeface="Times New Roman" panose="02020603050405020304" pitchFamily="18" charset="0"/>
                <a:cs typeface="Times New Roman" panose="02020603050405020304" pitchFamily="18" charset="0"/>
              </a:rPr>
              <a:t> </a:t>
            </a:r>
            <a:r>
              <a:rPr lang="en-US" sz="2026" dirty="0" err="1" smtClean="0">
                <a:latin typeface="Times New Roman" panose="02020603050405020304" pitchFamily="18" charset="0"/>
                <a:cs typeface="Times New Roman" panose="02020603050405020304" pitchFamily="18" charset="0"/>
              </a:rPr>
              <a:t>được</a:t>
            </a:r>
            <a:r>
              <a:rPr lang="en-US" sz="2026" dirty="0" smtClean="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quy</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định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trong</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điều</a:t>
            </a:r>
            <a:r>
              <a:rPr lang="en-US" sz="2026" dirty="0">
                <a:latin typeface="Times New Roman" panose="02020603050405020304" pitchFamily="18" charset="0"/>
                <a:cs typeface="Times New Roman" panose="02020603050405020304" pitchFamily="18" charset="0"/>
              </a:rPr>
              <a:t> </a:t>
            </a:r>
            <a:r>
              <a:rPr lang="en-US" sz="2026" dirty="0" smtClean="0">
                <a:latin typeface="Times New Roman" panose="02020603050405020304" pitchFamily="18" charset="0"/>
                <a:cs typeface="Times New Roman" panose="02020603050405020304" pitchFamily="18" charset="0"/>
              </a:rPr>
              <a:t>135 </a:t>
            </a:r>
            <a:r>
              <a:rPr lang="en-US" sz="2026" dirty="0" err="1" smtClean="0">
                <a:latin typeface="Times New Roman" panose="02020603050405020304" pitchFamily="18" charset="0"/>
                <a:cs typeface="Times New Roman" panose="02020603050405020304" pitchFamily="18" charset="0"/>
              </a:rPr>
              <a:t>của</a:t>
            </a:r>
            <a:r>
              <a:rPr lang="en-US" sz="2026" dirty="0" smtClean="0">
                <a:latin typeface="Times New Roman" panose="02020603050405020304" pitchFamily="18" charset="0"/>
                <a:cs typeface="Times New Roman" panose="02020603050405020304" pitchFamily="18" charset="0"/>
              </a:rPr>
              <a:t> </a:t>
            </a:r>
            <a:r>
              <a:rPr lang="en-US" sz="2026" dirty="0" err="1" smtClean="0">
                <a:latin typeface="Times New Roman" panose="02020603050405020304" pitchFamily="18" charset="0"/>
                <a:cs typeface="Times New Roman" panose="02020603050405020304" pitchFamily="18" charset="0"/>
              </a:rPr>
              <a:t>Bộ</a:t>
            </a:r>
            <a:r>
              <a:rPr lang="en-US" sz="2026" dirty="0" smtClean="0">
                <a:latin typeface="Times New Roman" panose="02020603050405020304" pitchFamily="18" charset="0"/>
                <a:cs typeface="Times New Roman" panose="02020603050405020304" pitchFamily="18" charset="0"/>
              </a:rPr>
              <a:t> </a:t>
            </a:r>
            <a:r>
              <a:rPr lang="en-US" sz="2026" dirty="0" err="1" smtClean="0">
                <a:latin typeface="Times New Roman" panose="02020603050405020304" pitchFamily="18" charset="0"/>
                <a:cs typeface="Times New Roman" panose="02020603050405020304" pitchFamily="18" charset="0"/>
              </a:rPr>
              <a:t>Luật</a:t>
            </a:r>
            <a:r>
              <a:rPr lang="en-US" sz="2026" dirty="0" smtClean="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luật</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hình</a:t>
            </a:r>
            <a:r>
              <a:rPr lang="en-US" sz="2026" dirty="0">
                <a:latin typeface="Times New Roman" panose="02020603050405020304" pitchFamily="18" charset="0"/>
                <a:cs typeface="Times New Roman" panose="02020603050405020304" pitchFamily="18" charset="0"/>
              </a:rPr>
              <a:t> </a:t>
            </a:r>
            <a:r>
              <a:rPr lang="en-US" sz="2026" dirty="0" err="1">
                <a:latin typeface="Times New Roman" panose="02020603050405020304" pitchFamily="18" charset="0"/>
                <a:cs typeface="Times New Roman" panose="02020603050405020304" pitchFamily="18" charset="0"/>
              </a:rPr>
              <a:t>sự</a:t>
            </a:r>
            <a:r>
              <a:rPr lang="en-US" sz="2026" dirty="0">
                <a:latin typeface="Times New Roman" panose="02020603050405020304" pitchFamily="18" charset="0"/>
                <a:cs typeface="Times New Roman" panose="02020603050405020304" pitchFamily="18" charset="0"/>
              </a:rPr>
              <a:t>.</a:t>
            </a:r>
            <a:endParaRPr lang="zh-CN" altLang="en-US" sz="2026"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683CBC5-CC75-404B-A849-2684D0BE18B2}"/>
              </a:ext>
            </a:extLst>
          </p:cNvPr>
          <p:cNvSpPr txBox="1"/>
          <p:nvPr/>
        </p:nvSpPr>
        <p:spPr>
          <a:xfrm>
            <a:off x="560174" y="3119150"/>
            <a:ext cx="2707201" cy="1962845"/>
          </a:xfrm>
          <a:prstGeom prst="rect">
            <a:avLst/>
          </a:prstGeom>
          <a:noFill/>
        </p:spPr>
        <p:txBody>
          <a:bodyPr wrap="square" rtlCol="0">
            <a:spAutoFit/>
          </a:bodyPr>
          <a:lstStyle/>
          <a:p>
            <a:pPr algn="just"/>
            <a:r>
              <a:rPr lang="en-US" sz="2026" dirty="0" err="1">
                <a:solidFill>
                  <a:srgbClr val="000000"/>
                </a:solidFill>
                <a:latin typeface="Times New Roman" panose="02020603050405020304" pitchFamily="18" charset="0"/>
                <a:ea typeface="Times New Roman" panose="02020603050405020304" pitchFamily="18" charset="0"/>
              </a:rPr>
              <a:t>Hiểu</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được</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ranh</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giới</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giữa</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các</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hành</a:t>
            </a:r>
            <a:r>
              <a:rPr lang="en-US" sz="2026" dirty="0">
                <a:solidFill>
                  <a:srgbClr val="000000"/>
                </a:solidFill>
                <a:latin typeface="Times New Roman" panose="02020603050405020304" pitchFamily="18" charset="0"/>
                <a:ea typeface="Times New Roman" panose="02020603050405020304" pitchFamily="18" charset="0"/>
              </a:rPr>
              <a:t> vi </a:t>
            </a:r>
            <a:r>
              <a:rPr lang="en-US" sz="2026" dirty="0" err="1">
                <a:solidFill>
                  <a:srgbClr val="000000"/>
                </a:solidFill>
                <a:latin typeface="Times New Roman" panose="02020603050405020304" pitchFamily="18" charset="0"/>
                <a:ea typeface="Times New Roman" panose="02020603050405020304" pitchFamily="18" charset="0"/>
              </a:rPr>
              <a:t>vi</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phạm</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pháp</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luật</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và</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những</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hành</a:t>
            </a:r>
            <a:r>
              <a:rPr lang="en-US" sz="2026" dirty="0">
                <a:solidFill>
                  <a:srgbClr val="000000"/>
                </a:solidFill>
                <a:latin typeface="Times New Roman" panose="02020603050405020304" pitchFamily="18" charset="0"/>
                <a:ea typeface="Times New Roman" panose="02020603050405020304" pitchFamily="18" charset="0"/>
              </a:rPr>
              <a:t> vi </a:t>
            </a:r>
            <a:r>
              <a:rPr lang="en-US" sz="2026" dirty="0" err="1">
                <a:solidFill>
                  <a:srgbClr val="000000"/>
                </a:solidFill>
                <a:latin typeface="Times New Roman" panose="02020603050405020304" pitchFamily="18" charset="0"/>
                <a:ea typeface="Times New Roman" panose="02020603050405020304" pitchFamily="18" charset="0"/>
              </a:rPr>
              <a:t>vi</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phạm</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đạo</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đức</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Ứng</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xử</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trong</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môi</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trường</a:t>
            </a:r>
            <a:r>
              <a:rPr lang="en-US" sz="2026" dirty="0">
                <a:solidFill>
                  <a:srgbClr val="000000"/>
                </a:solidFill>
                <a:latin typeface="Times New Roman" panose="02020603050405020304" pitchFamily="18" charset="0"/>
                <a:ea typeface="Times New Roman" panose="02020603050405020304" pitchFamily="18" charset="0"/>
              </a:rPr>
              <a:t> </a:t>
            </a:r>
            <a:r>
              <a:rPr lang="en-US" sz="2026" dirty="0" err="1">
                <a:solidFill>
                  <a:srgbClr val="000000"/>
                </a:solidFill>
                <a:latin typeface="Times New Roman" panose="02020603050405020304" pitchFamily="18" charset="0"/>
                <a:ea typeface="Times New Roman" panose="02020603050405020304" pitchFamily="18" charset="0"/>
              </a:rPr>
              <a:t>số</a:t>
            </a:r>
            <a:endParaRPr lang="en-US" sz="2026" dirty="0"/>
          </a:p>
        </p:txBody>
      </p:sp>
      <p:sp>
        <p:nvSpPr>
          <p:cNvPr id="3" name="Rectangle 2"/>
          <p:cNvSpPr/>
          <p:nvPr/>
        </p:nvSpPr>
        <p:spPr>
          <a:xfrm>
            <a:off x="2243328" y="405214"/>
            <a:ext cx="8592312" cy="1077218"/>
          </a:xfrm>
          <a:prstGeom prst="rect">
            <a:avLst/>
          </a:prstGeom>
        </p:spPr>
        <p:txBody>
          <a:bodyPr wrap="square">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HOẠT ĐỘNG 1</a:t>
            </a:r>
            <a:br>
              <a:rPr lang="en-US" sz="3200" b="1" dirty="0">
                <a:solidFill>
                  <a:srgbClr val="C00000"/>
                </a:solidFill>
                <a:latin typeface="Times New Roman" panose="02020603050405020304" pitchFamily="18" charset="0"/>
                <a:cs typeface="Times New Roman" panose="02020603050405020304" pitchFamily="18" charset="0"/>
              </a:rPr>
            </a:br>
            <a:r>
              <a:rPr lang="en-US" sz="3200" b="1" dirty="0" err="1">
                <a:solidFill>
                  <a:srgbClr val="C00000"/>
                </a:solidFill>
                <a:latin typeface="Times New Roman" panose="02020603050405020304" pitchFamily="18" charset="0"/>
                <a:cs typeface="Times New Roman" panose="02020603050405020304" pitchFamily="18" charset="0"/>
              </a:rPr>
              <a:t>Hành</a:t>
            </a:r>
            <a:r>
              <a:rPr lang="en-US" sz="3200" b="1" dirty="0">
                <a:solidFill>
                  <a:srgbClr val="C00000"/>
                </a:solidFill>
                <a:latin typeface="Times New Roman" panose="02020603050405020304" pitchFamily="18" charset="0"/>
                <a:cs typeface="Times New Roman" panose="02020603050405020304" pitchFamily="18" charset="0"/>
              </a:rPr>
              <a:t> vi </a:t>
            </a:r>
            <a:r>
              <a:rPr lang="en-US" sz="3200" b="1" dirty="0" err="1">
                <a:solidFill>
                  <a:srgbClr val="C00000"/>
                </a:solidFill>
                <a:latin typeface="Times New Roman" panose="02020603050405020304" pitchFamily="18" charset="0"/>
                <a:cs typeface="Times New Roman" panose="02020603050405020304" pitchFamily="18" charset="0"/>
              </a:rPr>
              <a:t>vi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phạm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luật</a:t>
            </a:r>
            <a:r>
              <a:rPr lang="en-US" sz="3200" b="1" dirty="0">
                <a:solidFill>
                  <a:srgbClr val="C00000"/>
                </a:solidFill>
                <a:latin typeface="Times New Roman" panose="02020603050405020304" pitchFamily="18" charset="0"/>
                <a:cs typeface="Times New Roman" panose="02020603050405020304" pitchFamily="18" charset="0"/>
              </a:rPr>
              <a:t> hay </a:t>
            </a:r>
            <a:r>
              <a:rPr lang="en-US" sz="3200" b="1" dirty="0" err="1">
                <a:solidFill>
                  <a:srgbClr val="C00000"/>
                </a:solidFill>
                <a:latin typeface="Times New Roman" panose="02020603050405020304" pitchFamily="18" charset="0"/>
                <a:cs typeface="Times New Roman" panose="02020603050405020304" pitchFamily="18" charset="0"/>
              </a:rPr>
              <a:t>đạo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đức</a:t>
            </a:r>
            <a:r>
              <a:rPr lang="en-US" sz="3200" b="1"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223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24447" y="5782596"/>
            <a:ext cx="12143107" cy="1075404"/>
          </a:xfrm>
          <a:prstGeom prst="rect">
            <a:avLst/>
          </a:prstGeom>
          <a:noFill/>
          <a:ln w="9525">
            <a:noFill/>
          </a:ln>
        </p:spPr>
      </p:pic>
      <p:sp>
        <p:nvSpPr>
          <p:cNvPr id="2" name="TextBox 1">
            <a:extLst>
              <a:ext uri="{FF2B5EF4-FFF2-40B4-BE49-F238E27FC236}">
                <a16:creationId xmlns:a16="http://schemas.microsoft.com/office/drawing/2014/main" id="{CB387510-4340-4DB3-9483-F1CF785D5136}"/>
              </a:ext>
            </a:extLst>
          </p:cNvPr>
          <p:cNvSpPr txBox="1"/>
          <p:nvPr/>
        </p:nvSpPr>
        <p:spPr>
          <a:xfrm>
            <a:off x="671119" y="3196207"/>
            <a:ext cx="10788242" cy="1384995"/>
          </a:xfrm>
          <a:prstGeom prst="rect">
            <a:avLst/>
          </a:prstGeom>
          <a:noFill/>
        </p:spPr>
        <p:txBody>
          <a:bodyPr wrap="square" rtlCol="0">
            <a:spAutoFit/>
          </a:bodyPr>
          <a:lstStyle/>
          <a:p>
            <a:pPr algn="just"/>
            <a:r>
              <a:rPr lang="en-US" sz="2316"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Internet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đưa</a:t>
            </a:r>
            <a:r>
              <a:rPr lang="en-US" sz="2800" dirty="0" smtClean="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文本框 3084">
            <a:extLst>
              <a:ext uri="{FF2B5EF4-FFF2-40B4-BE49-F238E27FC236}">
                <a16:creationId xmlns:a16="http://schemas.microsoft.com/office/drawing/2014/main" id="{7BA258AB-15BE-404B-8121-F42343CFDABE}"/>
              </a:ext>
            </a:extLst>
          </p:cNvPr>
          <p:cNvSpPr txBox="1"/>
          <p:nvPr/>
        </p:nvSpPr>
        <p:spPr>
          <a:xfrm>
            <a:off x="588254" y="2164090"/>
            <a:ext cx="10191599" cy="523220"/>
          </a:xfrm>
          <a:prstGeom prst="rect">
            <a:avLst/>
          </a:prstGeom>
          <a:noFill/>
          <a:ln w="9525">
            <a:noFill/>
          </a:ln>
        </p:spPr>
        <p:txBody>
          <a:bodyPr wrap="square">
            <a:spAutoFit/>
          </a:bodyPr>
          <a:lstStyle>
            <a:defPPr>
              <a:defRPr lang="zh-CN"/>
            </a:defPPr>
            <a:lvl1pPr algn="ctr" defTabSz="1500505">
              <a:spcBef>
                <a:spcPct val="50000"/>
              </a:spcBef>
              <a:defRPr sz="3200" b="1">
                <a:latin typeface="Times New Roman" panose="02020603050405020304" pitchFamily="18" charset="0"/>
                <a:ea typeface="黑体" panose="02010609060101010101" pitchFamily="2" charset="-122"/>
                <a:cs typeface="Times New Roman" panose="02020603050405020304" pitchFamily="18" charset="0"/>
              </a:defRPr>
            </a:lvl1pPr>
          </a:lstStyle>
          <a:p>
            <a:r>
              <a:rPr lang="en-US" altLang="zh-CN" sz="2800" dirty="0" err="1" smtClean="0">
                <a:solidFill>
                  <a:srgbClr val="FF0000"/>
                </a:solidFill>
              </a:rPr>
              <a:t>Yêú</a:t>
            </a:r>
            <a:r>
              <a:rPr lang="en-US" altLang="zh-CN" sz="2800" dirty="0" smtClean="0">
                <a:solidFill>
                  <a:srgbClr val="FF0000"/>
                </a:solidFill>
              </a:rPr>
              <a:t> </a:t>
            </a:r>
            <a:r>
              <a:rPr lang="en-US" altLang="zh-CN" sz="2800" dirty="0" err="1" smtClean="0">
                <a:solidFill>
                  <a:srgbClr val="FF0000"/>
                </a:solidFill>
              </a:rPr>
              <a:t>tố</a:t>
            </a:r>
            <a:r>
              <a:rPr lang="en-US" altLang="zh-CN" sz="2800" dirty="0" smtClean="0">
                <a:solidFill>
                  <a:srgbClr val="FF0000"/>
                </a:solidFill>
              </a:rPr>
              <a:t> </a:t>
            </a:r>
            <a:r>
              <a:rPr lang="en-US" altLang="zh-CN" sz="2800" dirty="0" err="1" smtClean="0">
                <a:solidFill>
                  <a:srgbClr val="FF0000"/>
                </a:solidFill>
              </a:rPr>
              <a:t>của</a:t>
            </a:r>
            <a:r>
              <a:rPr lang="en-US" altLang="zh-CN" sz="2800" dirty="0" smtClean="0">
                <a:solidFill>
                  <a:srgbClr val="FF0000"/>
                </a:solidFill>
              </a:rPr>
              <a:t> </a:t>
            </a:r>
            <a:r>
              <a:rPr lang="en-US" altLang="zh-CN" sz="2800" dirty="0">
                <a:solidFill>
                  <a:srgbClr val="FF0000"/>
                </a:solidFill>
              </a:rPr>
              <a:t>INTERNET </a:t>
            </a:r>
            <a:r>
              <a:rPr lang="en-US" altLang="zh-CN" sz="2800" dirty="0" err="1">
                <a:solidFill>
                  <a:srgbClr val="FF0000"/>
                </a:solidFill>
              </a:rPr>
              <a:t>đã</a:t>
            </a:r>
            <a:r>
              <a:rPr lang="en-US" altLang="zh-CN" sz="2800" dirty="0">
                <a:solidFill>
                  <a:srgbClr val="FF0000"/>
                </a:solidFill>
              </a:rPr>
              <a:t> </a:t>
            </a:r>
            <a:r>
              <a:rPr lang="en-US" altLang="zh-CN" sz="2800" dirty="0" err="1">
                <a:solidFill>
                  <a:srgbClr val="FF0000"/>
                </a:solidFill>
              </a:rPr>
              <a:t>khiến</a:t>
            </a:r>
            <a:r>
              <a:rPr lang="en-US" altLang="zh-CN" sz="2800" dirty="0">
                <a:solidFill>
                  <a:srgbClr val="FF0000"/>
                </a:solidFill>
              </a:rPr>
              <a:t> </a:t>
            </a:r>
            <a:r>
              <a:rPr lang="en-US" altLang="zh-CN" sz="2800" dirty="0" err="1">
                <a:solidFill>
                  <a:srgbClr val="FF0000"/>
                </a:solidFill>
              </a:rPr>
              <a:t>sự</a:t>
            </a:r>
            <a:r>
              <a:rPr lang="en-US" altLang="zh-CN" sz="2800" dirty="0">
                <a:solidFill>
                  <a:srgbClr val="FF0000"/>
                </a:solidFill>
              </a:rPr>
              <a:t> </a:t>
            </a:r>
            <a:r>
              <a:rPr lang="en-US" altLang="zh-CN" sz="2800" dirty="0" err="1">
                <a:solidFill>
                  <a:srgbClr val="FF0000"/>
                </a:solidFill>
              </a:rPr>
              <a:t>việc</a:t>
            </a:r>
            <a:r>
              <a:rPr lang="en-US" altLang="zh-CN" sz="2800" dirty="0">
                <a:solidFill>
                  <a:srgbClr val="FF0000"/>
                </a:solidFill>
              </a:rPr>
              <a:t> </a:t>
            </a:r>
            <a:r>
              <a:rPr lang="en-US" altLang="zh-CN" sz="2800" dirty="0" err="1">
                <a:solidFill>
                  <a:srgbClr val="FF0000"/>
                </a:solidFill>
              </a:rPr>
              <a:t>trở</a:t>
            </a:r>
            <a:r>
              <a:rPr lang="en-US" altLang="zh-CN" sz="2800" dirty="0">
                <a:solidFill>
                  <a:srgbClr val="FF0000"/>
                </a:solidFill>
              </a:rPr>
              <a:t> </a:t>
            </a:r>
            <a:r>
              <a:rPr lang="en-US" altLang="zh-CN" sz="2800" dirty="0" err="1">
                <a:solidFill>
                  <a:srgbClr val="FF0000"/>
                </a:solidFill>
              </a:rPr>
              <a:t>nên</a:t>
            </a:r>
            <a:r>
              <a:rPr lang="en-US" altLang="zh-CN" sz="2800" dirty="0">
                <a:solidFill>
                  <a:srgbClr val="FF0000"/>
                </a:solidFill>
              </a:rPr>
              <a:t> </a:t>
            </a:r>
            <a:r>
              <a:rPr lang="en-US" altLang="zh-CN" sz="2800" dirty="0" err="1">
                <a:solidFill>
                  <a:srgbClr val="FF0000"/>
                </a:solidFill>
              </a:rPr>
              <a:t>trầm</a:t>
            </a:r>
            <a:r>
              <a:rPr lang="en-US" altLang="zh-CN" sz="2800" dirty="0">
                <a:solidFill>
                  <a:srgbClr val="FF0000"/>
                </a:solidFill>
              </a:rPr>
              <a:t> </a:t>
            </a:r>
            <a:r>
              <a:rPr lang="en-US" altLang="zh-CN" sz="2800" dirty="0" err="1">
                <a:solidFill>
                  <a:srgbClr val="FF0000"/>
                </a:solidFill>
              </a:rPr>
              <a:t>trọng</a:t>
            </a:r>
            <a:endParaRPr lang="zh-CN" altLang="en-US" sz="2800" dirty="0">
              <a:solidFill>
                <a:srgbClr val="FF0000"/>
              </a:solidFill>
            </a:endParaRPr>
          </a:p>
        </p:txBody>
      </p:sp>
      <p:sp>
        <p:nvSpPr>
          <p:cNvPr id="4" name="Rectangle 3"/>
          <p:cNvSpPr/>
          <p:nvPr/>
        </p:nvSpPr>
        <p:spPr>
          <a:xfrm>
            <a:off x="327170" y="815497"/>
            <a:ext cx="10930855" cy="548099"/>
          </a:xfrm>
          <a:prstGeom prst="rect">
            <a:avLst/>
          </a:prstGeom>
        </p:spPr>
        <p:txBody>
          <a:bodyPr wrap="square">
            <a:spAutoFit/>
          </a:bodyPr>
          <a:lstStyle/>
          <a:p>
            <a:pPr algn="just">
              <a:lnSpc>
                <a:spcPct val="115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2. Theo em, yếu tố nào của Internet đã khiến sự việc trở nên trầm trọng?</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465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4012" y="171888"/>
            <a:ext cx="10738338" cy="954107"/>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Ø"/>
            </a:pP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Đưa </a:t>
            </a:r>
            <a:r>
              <a:rPr lang="vi-VN" sz="2800" dirty="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tin không phù hợp lên </a:t>
            </a: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ó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thể là vi phạm pháp luật hay vi phạm đạo đức. </a:t>
            </a:r>
            <a:endParaRPr lang="en-US" sz="2800" dirty="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04012" y="1510018"/>
            <a:ext cx="5552698" cy="4077050"/>
          </a:xfrm>
          <a:prstGeom prst="rect">
            <a:avLst/>
          </a:prstGeom>
        </p:spPr>
      </p:pic>
      <p:pic>
        <p:nvPicPr>
          <p:cNvPr id="6" name="Picture 5"/>
          <p:cNvPicPr>
            <a:picLocks noChangeAspect="1"/>
          </p:cNvPicPr>
          <p:nvPr/>
        </p:nvPicPr>
        <p:blipFill>
          <a:blip r:embed="rId3"/>
          <a:stretch>
            <a:fillRect/>
          </a:stretch>
        </p:blipFill>
        <p:spPr>
          <a:xfrm>
            <a:off x="6686027" y="2600587"/>
            <a:ext cx="5368953" cy="4257413"/>
          </a:xfrm>
          <a:prstGeom prst="rect">
            <a:avLst/>
          </a:prstGeom>
        </p:spPr>
      </p:pic>
    </p:spTree>
    <p:extLst>
      <p:ext uri="{BB962C8B-B14F-4D97-AF65-F5344CB8AC3E}">
        <p14:creationId xmlns:p14="http://schemas.microsoft.com/office/powerpoint/2010/main" val="4124013221"/>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551" y="338039"/>
            <a:ext cx="11637537" cy="954107"/>
          </a:xfrm>
          <a:prstGeom prst="rect">
            <a:avLst/>
          </a:prstGeom>
        </p:spPr>
        <p:txBody>
          <a:bodyPr wrap="square">
            <a:spAutoFit/>
          </a:bodyPr>
          <a:lstStyle/>
          <a:p>
            <a:pPr marL="457200" indent="-457200" algn="just">
              <a:spcBef>
                <a:spcPts val="1200"/>
              </a:spcBef>
              <a:spcAft>
                <a:spcPts val="1200"/>
              </a:spcAft>
              <a:buFont typeface="Wingdings" panose="05000000000000000000" pitchFamily="2" charset="2"/>
              <a:buChar char="Ø"/>
            </a:pP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Công </a:t>
            </a:r>
            <a:r>
              <a:rPr lang="vi-VN" sz="2800" dirty="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bố thông tin cá nhân hay tổ chức mà không được </a:t>
            </a:r>
            <a:r>
              <a:rPr lang="vi-VN" sz="2800" dirty="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L</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à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hành vi vi phạm pháp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82551" y="1723034"/>
            <a:ext cx="5161236" cy="3234861"/>
          </a:xfrm>
          <a:prstGeom prst="rect">
            <a:avLst/>
          </a:prstGeom>
        </p:spPr>
      </p:pic>
      <p:pic>
        <p:nvPicPr>
          <p:cNvPr id="5" name="Picture 4"/>
          <p:cNvPicPr>
            <a:picLocks noChangeAspect="1"/>
          </p:cNvPicPr>
          <p:nvPr/>
        </p:nvPicPr>
        <p:blipFill>
          <a:blip r:embed="rId3"/>
          <a:stretch>
            <a:fillRect/>
          </a:stretch>
        </p:blipFill>
        <p:spPr>
          <a:xfrm>
            <a:off x="6216592" y="3048000"/>
            <a:ext cx="5527995" cy="3604470"/>
          </a:xfrm>
          <a:prstGeom prst="rect">
            <a:avLst/>
          </a:prstGeom>
        </p:spPr>
      </p:pic>
    </p:spTree>
    <p:extLst>
      <p:ext uri="{BB962C8B-B14F-4D97-AF65-F5344CB8AC3E}">
        <p14:creationId xmlns:p14="http://schemas.microsoft.com/office/powerpoint/2010/main" val="1175066645"/>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3451</TotalTime>
  <Words>2324</Words>
  <Application>Microsoft Office PowerPoint</Application>
  <PresentationFormat>Widescreen</PresentationFormat>
  <Paragraphs>242</Paragraphs>
  <Slides>36</Slides>
  <Notes>5</Notes>
  <HiddenSlides>1</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.VnBlack</vt:lpstr>
      <vt:lpstr>.VnTime</vt:lpstr>
      <vt:lpstr>Arial</vt:lpstr>
      <vt:lpstr>Arial Black</vt:lpstr>
      <vt:lpstr>Calibri</vt:lpstr>
      <vt:lpstr>Calibri Light</vt:lpstr>
      <vt:lpstr>等线</vt:lpstr>
      <vt:lpstr>黑体</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SỐ QUY ĐỊNH PHÁP LÍ ĐỐI VỚI NGƯỜI DÙNG TRÊN MẠNG</vt:lpstr>
      <vt:lpstr>PowerPoint Presentation</vt:lpstr>
      <vt:lpstr>PowerPoint Presentation</vt:lpstr>
      <vt:lpstr>HOẠT ĐỘNG 2 Hành vi đưa tin lên mạng (HS chia sẻ những hiểu biết của mình về hành vi đưa tin lên mạng không đúng pháp luật)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217</cp:revision>
  <dcterms:created xsi:type="dcterms:W3CDTF">2020-11-10T08:16:24Z</dcterms:created>
  <dcterms:modified xsi:type="dcterms:W3CDTF">2022-11-14T02:19:12Z</dcterms:modified>
</cp:coreProperties>
</file>