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700" r:id="rId5"/>
    <p:sldMasterId id="2147483728" r:id="rId6"/>
    <p:sldMasterId id="2147483753" r:id="rId7"/>
    <p:sldMasterId id="2147483766" r:id="rId8"/>
    <p:sldMasterId id="2147483861" r:id="rId9"/>
  </p:sldMasterIdLst>
  <p:notesMasterIdLst>
    <p:notesMasterId r:id="rId44"/>
  </p:notesMasterIdLst>
  <p:sldIdLst>
    <p:sldId id="256" r:id="rId10"/>
    <p:sldId id="281" r:id="rId11"/>
    <p:sldId id="284" r:id="rId12"/>
    <p:sldId id="285" r:id="rId13"/>
    <p:sldId id="268" r:id="rId14"/>
    <p:sldId id="316" r:id="rId15"/>
    <p:sldId id="306" r:id="rId16"/>
    <p:sldId id="315" r:id="rId17"/>
    <p:sldId id="286" r:id="rId18"/>
    <p:sldId id="317" r:id="rId19"/>
    <p:sldId id="290" r:id="rId20"/>
    <p:sldId id="320" r:id="rId21"/>
    <p:sldId id="293" r:id="rId22"/>
    <p:sldId id="294" r:id="rId23"/>
    <p:sldId id="330" r:id="rId24"/>
    <p:sldId id="302" r:id="rId25"/>
    <p:sldId id="334" r:id="rId26"/>
    <p:sldId id="303" r:id="rId27"/>
    <p:sldId id="304" r:id="rId28"/>
    <p:sldId id="305" r:id="rId29"/>
    <p:sldId id="325" r:id="rId30"/>
    <p:sldId id="326" r:id="rId31"/>
    <p:sldId id="327" r:id="rId32"/>
    <p:sldId id="341" r:id="rId33"/>
    <p:sldId id="328" r:id="rId34"/>
    <p:sldId id="331" r:id="rId35"/>
    <p:sldId id="332" r:id="rId36"/>
    <p:sldId id="333" r:id="rId37"/>
    <p:sldId id="335" r:id="rId38"/>
    <p:sldId id="338" r:id="rId39"/>
    <p:sldId id="339" r:id="rId40"/>
    <p:sldId id="340" r:id="rId41"/>
    <p:sldId id="342" r:id="rId42"/>
    <p:sldId id="272" r:id="rId43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68" y="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52F5E-28DD-4D5A-AEA9-7BAC3C695B40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DE4F8-4D20-4CFD-8DD1-2A7AD9E1ED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4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7997-C05C-4BFA-BC6A-DF98D3B041F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7997-C05C-4BFA-BC6A-DF98D3B041F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7997-C05C-4BFA-BC6A-DF98D3B041F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7997-C05C-4BFA-BC6A-DF98D3B041FD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7997-C05C-4BFA-BC6A-DF98D3B041FD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5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615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40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935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225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617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656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593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458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5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7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D0856-63E9-4859-819C-77F9E482101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60543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C8DB4-F653-4853-A62F-512F866F0F1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3815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1BB48-C25D-4660-B983-657F33130AA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25900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1787D-D455-4EEA-A64A-23241D8D25C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32863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180DD-5A82-484F-B6E7-2F4FBCADA6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50430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02EC5-CDA9-4E20-93CE-CC4572AF9AE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61498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50C9D-E558-4CA4-95F0-36E075F58C7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1800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FA6B7-2E54-42C9-82FD-F64CC9A4760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6718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99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A5BAB-560C-4394-BEA3-234D907E00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56887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94808-9203-43E4-8B55-0A229AF0626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73456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FE136-629D-48A0-91B3-0F81E1D4328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23620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BAB54-AFC0-4A1D-949E-D30F4EB34A6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42359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D0856-63E9-4859-819C-77F9E482101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54310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C8DB4-F653-4853-A62F-512F866F0F1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01963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1BB48-C25D-4660-B983-657F33130AA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70574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1787D-D455-4EEA-A64A-23241D8D25C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54603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180DD-5A82-484F-B6E7-2F4FBCADA6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19114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02EC5-CDA9-4E20-93CE-CC4572AF9AE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5177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36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50C9D-E558-4CA4-95F0-36E075F58C7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46474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FA6B7-2E54-42C9-82FD-F64CC9A4760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12396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A5BAB-560C-4394-BEA3-234D907E00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13523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94808-9203-43E4-8B55-0A229AF0626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62300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FE136-629D-48A0-91B3-0F81E1D4328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31297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BAB54-AFC0-4A1D-949E-D30F4EB34A6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13094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57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0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14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07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65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35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0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75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82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1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25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C2D36A-62B2-477C-8593-7873F0FA9A3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495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CB2707-09C0-411F-8A5B-927DF8E6DD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31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8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517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17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57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04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68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589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86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66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056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87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0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270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C2D36A-62B2-477C-8593-7873F0FA9A3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259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CB2707-09C0-411F-8A5B-927DF8E6DD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425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F5EBA-FC67-4C59-B7D5-55D80E2D3AF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33803"/>
      </p:ext>
    </p:extLst>
  </p:cSld>
  <p:clrMapOvr>
    <a:masterClrMapping/>
  </p:clrMapOvr>
  <p:transition spd="slow"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94F68-F379-4D87-9469-22195756057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56043"/>
      </p:ext>
    </p:extLst>
  </p:cSld>
  <p:clrMapOvr>
    <a:masterClrMapping/>
  </p:clrMapOvr>
  <p:transition spd="slow"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3027B-8DC8-4823-9127-A8B981B83B3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80308"/>
      </p:ext>
    </p:extLst>
  </p:cSld>
  <p:clrMapOvr>
    <a:masterClrMapping/>
  </p:clrMapOvr>
  <p:transition spd="slow"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F459B-43B7-429B-AC38-D48C09A413B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17629"/>
      </p:ext>
    </p:extLst>
  </p:cSld>
  <p:clrMapOvr>
    <a:masterClrMapping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3C909-32C8-4F2D-8589-FF39694962D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30197"/>
      </p:ext>
    </p:extLst>
  </p:cSld>
  <p:clrMapOvr>
    <a:masterClrMapping/>
  </p:clrMapOvr>
  <p:transition spd="slow">
    <p:cov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F832F-A854-4FEC-B437-F661C1860E6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7599"/>
      </p:ext>
    </p:extLst>
  </p:cSld>
  <p:clrMapOvr>
    <a:masterClrMapping/>
  </p:clrMapOvr>
  <p:transition spd="slow">
    <p:cov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A2980-8730-4D07-AF96-041AAB9D8CF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70321"/>
      </p:ext>
    </p:extLst>
  </p:cSld>
  <p:clrMapOvr>
    <a:masterClrMapping/>
  </p:clrMapOvr>
  <p:transition spd="slow">
    <p:cove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15EDE-55D6-41C1-8D61-99A0FEFA89E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5547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384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2D290-A743-4037-84CE-8D361CC59EE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09172"/>
      </p:ext>
    </p:extLst>
  </p:cSld>
  <p:clrMapOvr>
    <a:masterClrMapping/>
  </p:clrMapOvr>
  <p:transition spd="slow">
    <p:cover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CE083-0CF3-4BDC-979F-D158C087E60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76693"/>
      </p:ext>
    </p:extLst>
  </p:cSld>
  <p:clrMapOvr>
    <a:masterClrMapping/>
  </p:clrMapOvr>
  <p:transition spd="slow">
    <p:cover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443FD-3057-470D-B198-07D2E628F04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74608"/>
      </p:ext>
    </p:extLst>
  </p:cSld>
  <p:clrMapOvr>
    <a:masterClrMapping/>
  </p:clrMapOvr>
  <p:transition spd="slow">
    <p:cover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11CFC-57C0-4873-B6A0-9D8FFEAD9D3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53565"/>
      </p:ext>
    </p:extLst>
  </p:cSld>
  <p:clrMapOvr>
    <a:masterClrMapping/>
  </p:clrMapOvr>
  <p:transition spd="slow">
    <p:cover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F5EBA-FC67-4C59-B7D5-55D80E2D3AF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40871"/>
      </p:ext>
    </p:extLst>
  </p:cSld>
  <p:clrMapOvr>
    <a:masterClrMapping/>
  </p:clrMapOvr>
  <p:transition spd="slow">
    <p:cover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94F68-F379-4D87-9469-22195756057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3893"/>
      </p:ext>
    </p:extLst>
  </p:cSld>
  <p:clrMapOvr>
    <a:masterClrMapping/>
  </p:clrMapOvr>
  <p:transition spd="slow">
    <p:cover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3027B-8DC8-4823-9127-A8B981B83B3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28484"/>
      </p:ext>
    </p:extLst>
  </p:cSld>
  <p:clrMapOvr>
    <a:masterClrMapping/>
  </p:clrMapOvr>
  <p:transition spd="slow">
    <p:cover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F459B-43B7-429B-AC38-D48C09A413B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64502"/>
      </p:ext>
    </p:extLst>
  </p:cSld>
  <p:clrMapOvr>
    <a:masterClrMapping/>
  </p:clrMapOvr>
  <p:transition spd="slow">
    <p:cover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3C909-32C8-4F2D-8589-FF39694962D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70096"/>
      </p:ext>
    </p:extLst>
  </p:cSld>
  <p:clrMapOvr>
    <a:masterClrMapping/>
  </p:clrMapOvr>
  <p:transition spd="slow">
    <p:cover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F832F-A854-4FEC-B437-F661C1860E6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152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516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A2980-8730-4D07-AF96-041AAB9D8CF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50991"/>
      </p:ext>
    </p:extLst>
  </p:cSld>
  <p:clrMapOvr>
    <a:masterClrMapping/>
  </p:clrMapOvr>
  <p:transition spd="slow">
    <p:cover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15EDE-55D6-41C1-8D61-99A0FEFA89E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63825"/>
      </p:ext>
    </p:extLst>
  </p:cSld>
  <p:clrMapOvr>
    <a:masterClrMapping/>
  </p:clrMapOvr>
  <p:transition spd="slow">
    <p:cover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2D290-A743-4037-84CE-8D361CC59EE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17782"/>
      </p:ext>
    </p:extLst>
  </p:cSld>
  <p:clrMapOvr>
    <a:masterClrMapping/>
  </p:clrMapOvr>
  <p:transition spd="slow">
    <p:cover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CE083-0CF3-4BDC-979F-D158C087E60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820"/>
      </p:ext>
    </p:extLst>
  </p:cSld>
  <p:clrMapOvr>
    <a:masterClrMapping/>
  </p:clrMapOvr>
  <p:transition spd="slow">
    <p:cover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443FD-3057-470D-B198-07D2E628F04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33349"/>
      </p:ext>
    </p:extLst>
  </p:cSld>
  <p:clrMapOvr>
    <a:masterClrMapping/>
  </p:clrMapOvr>
  <p:transition spd="slow">
    <p:cover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11CFC-57C0-4873-B6A0-9D8FFEAD9D3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18797"/>
      </p:ext>
    </p:extLst>
  </p:cSld>
  <p:clrMapOvr>
    <a:masterClrMapping/>
  </p:clrMapOvr>
  <p:transition spd="slow">
    <p:cover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F5EBA-FC67-4C59-B7D5-55D80E2D3AF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91732"/>
      </p:ext>
    </p:extLst>
  </p:cSld>
  <p:clrMapOvr>
    <a:masterClrMapping/>
  </p:clrMapOvr>
  <p:transition spd="slow">
    <p:cover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94F68-F379-4D87-9469-22195756057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52610"/>
      </p:ext>
    </p:extLst>
  </p:cSld>
  <p:clrMapOvr>
    <a:masterClrMapping/>
  </p:clrMapOvr>
  <p:transition spd="slow">
    <p:cover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3027B-8DC8-4823-9127-A8B981B83B3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11049"/>
      </p:ext>
    </p:extLst>
  </p:cSld>
  <p:clrMapOvr>
    <a:masterClrMapping/>
  </p:clrMapOvr>
  <p:transition spd="slow">
    <p:cover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F459B-43B7-429B-AC38-D48C09A413B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805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911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3C909-32C8-4F2D-8589-FF39694962D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15774"/>
      </p:ext>
    </p:extLst>
  </p:cSld>
  <p:clrMapOvr>
    <a:masterClrMapping/>
  </p:clrMapOvr>
  <p:transition spd="slow">
    <p:cover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F832F-A854-4FEC-B437-F661C1860E6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12131"/>
      </p:ext>
    </p:extLst>
  </p:cSld>
  <p:clrMapOvr>
    <a:masterClrMapping/>
  </p:clrMapOvr>
  <p:transition spd="slow">
    <p:cover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A2980-8730-4D07-AF96-041AAB9D8CF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61100"/>
      </p:ext>
    </p:extLst>
  </p:cSld>
  <p:clrMapOvr>
    <a:masterClrMapping/>
  </p:clrMapOvr>
  <p:transition spd="slow">
    <p:cover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15EDE-55D6-41C1-8D61-99A0FEFA89E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76054"/>
      </p:ext>
    </p:extLst>
  </p:cSld>
  <p:clrMapOvr>
    <a:masterClrMapping/>
  </p:clrMapOvr>
  <p:transition spd="slow">
    <p:cover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2D290-A743-4037-84CE-8D361CC59EE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1952"/>
      </p:ext>
    </p:extLst>
  </p:cSld>
  <p:clrMapOvr>
    <a:masterClrMapping/>
  </p:clrMapOvr>
  <p:transition spd="slow">
    <p:cover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CE083-0CF3-4BDC-979F-D158C087E60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35940"/>
      </p:ext>
    </p:extLst>
  </p:cSld>
  <p:clrMapOvr>
    <a:masterClrMapping/>
  </p:clrMapOvr>
  <p:transition spd="slow">
    <p:cover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443FD-3057-470D-B198-07D2E628F04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46763"/>
      </p:ext>
    </p:extLst>
  </p:cSld>
  <p:clrMapOvr>
    <a:masterClrMapping/>
  </p:clrMapOvr>
  <p:transition spd="slow">
    <p:cover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11CFC-57C0-4873-B6A0-9D8FFEAD9D3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01098"/>
      </p:ext>
    </p:extLst>
  </p:cSld>
  <p:clrMapOvr>
    <a:masterClrMapping/>
  </p:clrMapOvr>
  <p:transition spd="slow">
    <p:cover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350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3F0-D77B-493D-A9E8-43C5CE6B2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AC60-220B-4479-8D05-A31555716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2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333F0-D77B-493D-A9E8-43C5CE6B2FBC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EAC60-220B-4479-8D05-A31555716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6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00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F0AA30-FDF3-4EBB-9959-0CE17F381518}" type="slidenum">
              <a:rPr lang="en-US" altLang="en-US" smtClean="0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450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00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F0AA30-FDF3-4EBB-9959-0CE17F381518}" type="slidenum">
              <a:rPr lang="en-US" altLang="en-US" smtClean="0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899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39CA2-1F1E-47B1-B2F6-69207C861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79F2B-332D-4C81-926B-9DC76CB35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00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E90FF5-7DF9-4163-BA3A-594B3E979C81}" type="slidenum">
              <a:rPr lang="en-US" altLang="en-US" smtClean="0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242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00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E90FF5-7DF9-4163-BA3A-594B3E979C81}" type="slidenum">
              <a:rPr lang="en-US" altLang="en-US" smtClean="0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296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00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E90FF5-7DF9-4163-BA3A-594B3E979C81}" type="slidenum">
              <a:rPr lang="en-US" altLang="en-US" smtClean="0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700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333F0-D77B-493D-A9E8-43C5CE6B2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EAC60-220B-4479-8D05-A31555716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0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anhdong (236)">
            <a:extLst>
              <a:ext uri="{FF2B5EF4-FFF2-40B4-BE49-F238E27FC236}">
                <a16:creationId xmlns:a16="http://schemas.microsoft.com/office/drawing/2014/main" id="{84DC9EEB-ADCD-5A41-0451-50BAEA3AD2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bookani2">
            <a:extLst>
              <a:ext uri="{FF2B5EF4-FFF2-40B4-BE49-F238E27FC236}">
                <a16:creationId xmlns:a16="http://schemas.microsoft.com/office/drawing/2014/main" id="{ED459AC1-4BC3-1CC1-15F0-A6B8B85E20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2667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bar01">
            <a:extLst>
              <a:ext uri="{FF2B5EF4-FFF2-40B4-BE49-F238E27FC236}">
                <a16:creationId xmlns:a16="http://schemas.microsoft.com/office/drawing/2014/main" id="{D0E01E6D-C618-7657-A3E8-6538D3290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5334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arrangement001">
            <a:extLst>
              <a:ext uri="{FF2B5EF4-FFF2-40B4-BE49-F238E27FC236}">
                <a16:creationId xmlns:a16="http://schemas.microsoft.com/office/drawing/2014/main" id="{854746E2-9A9A-0259-BAF3-761301680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20">
            <a:extLst>
              <a:ext uri="{FF2B5EF4-FFF2-40B4-BE49-F238E27FC236}">
                <a16:creationId xmlns:a16="http://schemas.microsoft.com/office/drawing/2014/main" id="{F5699C6E-8F42-4728-C580-58E48F9814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76200"/>
            <a:ext cx="6858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CHÀO MỪNG QUÝ THẦY, CÔ ĐẾN DỰ GIỜ 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LỚP 11B8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055" name="Text Box 22">
            <a:extLst>
              <a:ext uri="{FF2B5EF4-FFF2-40B4-BE49-F238E27FC236}">
                <a16:creationId xmlns:a16="http://schemas.microsoft.com/office/drawing/2014/main" id="{E23904DD-FC2B-F3C5-9569-474A7EE1E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967288"/>
            <a:ext cx="5410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FF"/>
                </a:solidFill>
                <a:latin typeface="Times New Roman" panose="02020603050405020304" pitchFamily="18" charset="0"/>
              </a:rPr>
              <a:t>GV: LÊ THỊ VÂN NHƯ</a:t>
            </a:r>
          </a:p>
        </p:txBody>
      </p:sp>
      <p:pic>
        <p:nvPicPr>
          <p:cNvPr id="2056" name="Picture 23" descr="arrangement001">
            <a:extLst>
              <a:ext uri="{FF2B5EF4-FFF2-40B4-BE49-F238E27FC236}">
                <a16:creationId xmlns:a16="http://schemas.microsoft.com/office/drawing/2014/main" id="{5A0FB737-62DE-F146-DF51-B95FB982D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4" descr="anhdong (236)">
            <a:extLst>
              <a:ext uri="{FF2B5EF4-FFF2-40B4-BE49-F238E27FC236}">
                <a16:creationId xmlns:a16="http://schemas.microsoft.com/office/drawing/2014/main" id="{E05DA6D9-A36E-C0B4-39E3-BC1A44A4CB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42" name="Group 6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8616456"/>
              </p:ext>
            </p:extLst>
          </p:nvPr>
        </p:nvGraphicFramePr>
        <p:xfrm>
          <a:off x="4804230" y="1571172"/>
          <a:ext cx="4267200" cy="4331797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-&gt; Thực hiện </a:t>
                      </a:r>
                      <a:r>
                        <a:rPr kumimoji="0" 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thuế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lương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-&gt; Cho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phép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mở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xí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nghiệp</a:t>
                      </a: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nhỏ;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-&gt; Khuyến khích tư bản </a:t>
                      </a:r>
                      <a:r>
                        <a:rPr kumimoji="0" 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nước ngoài </a:t>
                      </a: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đầu tư vào Nga;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-&gt; Nhà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nắm</a:t>
                      </a:r>
                      <a:r>
                        <a:rPr kumimoji="0" 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các ngành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tế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chủ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chốt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buôn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bán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mở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lại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chợ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ban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hành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tiền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43" name="Group 6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3777481"/>
              </p:ext>
            </p:extLst>
          </p:nvPr>
        </p:nvGraphicFramePr>
        <p:xfrm>
          <a:off x="32658" y="1571172"/>
          <a:ext cx="4648200" cy="4143375"/>
        </p:xfrm>
        <a:graphic>
          <a:graphicData uri="http://schemas.openxmlformats.org/drawingml/2006/table">
            <a:tbl>
              <a:tblPr/>
              <a:tblGrid>
                <a:gridCol w="137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soát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nền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hóa…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4742544" y="885372"/>
            <a:ext cx="4343400" cy="685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MỚI( NEP)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(1921-1925)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8144" y="885372"/>
            <a:ext cx="4648200" cy="685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(1919- 1920)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4086" y="-152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NỘI DUNG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943600"/>
            <a:ext cx="464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B/c→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24400" y="6019800"/>
            <a:ext cx="441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B/c→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6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000035"/>
              </p:ext>
            </p:extLst>
          </p:nvPr>
        </p:nvGraphicFramePr>
        <p:xfrm>
          <a:off x="304800" y="1219200"/>
          <a:ext cx="8534401" cy="4240638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346"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7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Năm</a:t>
                      </a:r>
                      <a:endParaRPr lang="en-US" sz="17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7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Sản lượng</a:t>
                      </a:r>
                      <a:endParaRPr lang="en-US" sz="17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3413" algn="l"/>
                        </a:tabLst>
                      </a:pPr>
                      <a:r>
                        <a:rPr lang="de-DE" sz="1800" b="1" dirty="0">
                          <a:solidFill>
                            <a:srgbClr val="3B3B3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1921</a:t>
                      </a:r>
                      <a:endParaRPr lang="en-US" sz="1800" dirty="0">
                        <a:solidFill>
                          <a:srgbClr val="3B3B3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8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1923</a:t>
                      </a:r>
                      <a:endParaRPr lang="en-US" sz="180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64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7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Ngũ cốc 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7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(triệu tấn)</a:t>
                      </a:r>
                      <a:endParaRPr lang="en-US" sz="17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3B3B3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37,6</a:t>
                      </a:r>
                      <a:endParaRPr lang="en-US" sz="1800" b="1" dirty="0">
                        <a:solidFill>
                          <a:srgbClr val="3B3B3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8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56,6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60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7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Gang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7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(triệu tấn)</a:t>
                      </a:r>
                      <a:endParaRPr lang="en-US" sz="17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3B3B3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en-US" sz="1800" b="1" dirty="0">
                        <a:solidFill>
                          <a:srgbClr val="3B3B3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8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34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7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Thép 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7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(triệu tấn)</a:t>
                      </a:r>
                      <a:endParaRPr lang="en-US" sz="17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3B3B3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en-US" sz="1800" b="1" dirty="0">
                        <a:solidFill>
                          <a:srgbClr val="3B3B3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8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34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7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Vải sợi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7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(triệu mét)</a:t>
                      </a:r>
                      <a:endParaRPr lang="en-US" sz="17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3B3B3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en-US" sz="1800" b="1" dirty="0">
                        <a:solidFill>
                          <a:srgbClr val="3B3B3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8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691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34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7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Điện 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7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(triệu KW/giờ)</a:t>
                      </a:r>
                      <a:endParaRPr lang="en-US" sz="17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3B3B3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0,55</a:t>
                      </a:r>
                      <a:endParaRPr lang="en-US" sz="1800" b="1" dirty="0">
                        <a:solidFill>
                          <a:srgbClr val="3B3B3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8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04800" y="455712"/>
            <a:ext cx="84900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6510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Bảng thống kê sản lượng một </a:t>
            </a:r>
            <a:r>
              <a:rPr lang="de-DE" sz="20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 sản phẩm </a:t>
            </a:r>
            <a:r>
              <a:rPr lang="de-DE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 tế của </a:t>
            </a:r>
            <a:r>
              <a:rPr lang="de-DE" sz="20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 Nga</a:t>
            </a:r>
          </a:p>
          <a:p>
            <a:pPr indent="16510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khi thực hiện Chính sách kinh tế mới (1921- </a:t>
            </a:r>
            <a:r>
              <a:rPr lang="de-DE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1923)</a:t>
            </a:r>
            <a:endParaRPr lang="de-DE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799" y="5784273"/>
            <a:ext cx="8490011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Nhận xét: ?</a:t>
            </a:r>
          </a:p>
        </p:txBody>
      </p:sp>
    </p:spTree>
    <p:extLst>
      <p:ext uri="{BB962C8B-B14F-4D97-AF65-F5344CB8AC3E}">
        <p14:creationId xmlns:p14="http://schemas.microsoft.com/office/powerpoint/2010/main" val="217929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1452" y="457200"/>
            <a:ext cx="8968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ctr">
              <a:buFont typeface="Arial" charset="0"/>
              <a:buChar char="•"/>
            </a:pPr>
            <a:endParaRPr lang="fr-FR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600200"/>
            <a:ext cx="4531290" cy="5257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610100" cy="529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324600"/>
            <a:ext cx="454557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Người nông dân Nga thu hoạch lúa</a:t>
            </a:r>
          </a:p>
        </p:txBody>
      </p:sp>
    </p:spTree>
    <p:extLst>
      <p:ext uri="{BB962C8B-B14F-4D97-AF65-F5344CB8AC3E}">
        <p14:creationId xmlns:p14="http://schemas.microsoft.com/office/powerpoint/2010/main" val="146851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 bwMode="auto">
          <a:xfrm rot="5400000">
            <a:off x="382588" y="2971800"/>
            <a:ext cx="1827212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1295400" y="2971800"/>
            <a:ext cx="3048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V="1">
            <a:off x="1295400" y="3848100"/>
            <a:ext cx="304800" cy="381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9813" name="Text Box 3"/>
          <p:cNvSpPr txBox="1">
            <a:spLocks noChangeArrowheads="1"/>
          </p:cNvSpPr>
          <p:nvPr/>
        </p:nvSpPr>
        <p:spPr bwMode="auto">
          <a:xfrm>
            <a:off x="1524000" y="180975"/>
            <a:ext cx="7315200" cy="1200150"/>
          </a:xfrm>
          <a:prstGeom prst="rect">
            <a:avLst/>
          </a:prstGeom>
          <a:solidFill>
            <a:srgbClr val="745C6E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745C6E"/>
            </a:extrusionClr>
          </a:sp3d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10: LIÊN XÔ XÂY DỰNG XÃ HỘI CHỦ NGHĨA (1921 -1941)</a:t>
            </a:r>
          </a:p>
        </p:txBody>
      </p:sp>
      <p:pic>
        <p:nvPicPr>
          <p:cNvPr id="29" name="Picture 28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6988"/>
            <a:ext cx="1219200" cy="12684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" name="Snip and Round Single Corner Rectangle 30"/>
          <p:cNvSpPr/>
          <p:nvPr/>
        </p:nvSpPr>
        <p:spPr bwMode="auto">
          <a:xfrm>
            <a:off x="762000" y="1600200"/>
            <a:ext cx="8153400" cy="9906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(1921 – 1925).</a:t>
            </a:r>
          </a:p>
        </p:txBody>
      </p:sp>
      <p:sp>
        <p:nvSpPr>
          <p:cNvPr id="33" name="Snip Diagonal Corner Rectangle 32"/>
          <p:cNvSpPr/>
          <p:nvPr/>
        </p:nvSpPr>
        <p:spPr bwMode="auto">
          <a:xfrm>
            <a:off x="1600200" y="2819400"/>
            <a:ext cx="7391400" cy="533400"/>
          </a:xfrm>
          <a:prstGeom prst="snip2DiagRect">
            <a:avLst>
              <a:gd name="adj1" fmla="val 1732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21" name="TextBox 33"/>
          <p:cNvSpPr txBox="1">
            <a:spLocks noChangeArrowheads="1"/>
          </p:cNvSpPr>
          <p:nvPr/>
        </p:nvSpPr>
        <p:spPr bwMode="auto">
          <a:xfrm>
            <a:off x="1752600" y="2819400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sách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mới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Snip Diagonal Corner Rectangle 34"/>
          <p:cNvSpPr/>
          <p:nvPr/>
        </p:nvSpPr>
        <p:spPr bwMode="auto">
          <a:xfrm>
            <a:off x="1600200" y="3505199"/>
            <a:ext cx="7543800" cy="954107"/>
          </a:xfrm>
          <a:prstGeom prst="snip2DiagRect">
            <a:avLst>
              <a:gd name="adj1" fmla="val 1732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2" name="TextBox 35"/>
          <p:cNvSpPr txBox="1">
            <a:spLocks noChangeArrowheads="1"/>
          </p:cNvSpPr>
          <p:nvPr/>
        </p:nvSpPr>
        <p:spPr bwMode="auto">
          <a:xfrm>
            <a:off x="1828800" y="3505200"/>
            <a:ext cx="723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vi-VN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ự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bang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0107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9116291" cy="5867400"/>
          </a:xfrm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49530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XÔ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T12/1922, 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 Cộng hòa xã hội chủ nghĩa 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viết(Liên Xô) được thành lập gồm 4 nước.(Đến 1940: 15 nước)</a:t>
            </a:r>
          </a:p>
        </p:txBody>
      </p:sp>
    </p:spTree>
    <p:extLst>
      <p:ext uri="{BB962C8B-B14F-4D97-AF65-F5344CB8AC3E}">
        <p14:creationId xmlns:p14="http://schemas.microsoft.com/office/powerpoint/2010/main" val="1289831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28600"/>
            <a:ext cx="9448800" cy="7010400"/>
          </a:xfrm>
        </p:spPr>
      </p:pic>
    </p:spTree>
    <p:extLst>
      <p:ext uri="{BB962C8B-B14F-4D97-AF65-F5344CB8AC3E}">
        <p14:creationId xmlns:p14="http://schemas.microsoft.com/office/powerpoint/2010/main" val="143993725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10540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br>
              <a:rPr lang="en-US"/>
            </a:br>
            <a:r>
              <a:rPr lang="en-US"/>
              <a:t>Quốc huy Liên Xô năm 1923</a:t>
            </a:r>
            <a:br>
              <a:rPr lang="en-US"/>
            </a:b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"/>
            <a:ext cx="70866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22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5" name="Rectangle 4"/>
          <p:cNvSpPr/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Lê</a:t>
            </a:r>
            <a:r>
              <a:rPr kumimoji="0" lang="en-US" sz="36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nin(1917-1924) và Stalin(1924- 1953)</a:t>
            </a: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20186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 bwMode="auto">
          <a:xfrm rot="5400000">
            <a:off x="382588" y="2971800"/>
            <a:ext cx="1827212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1295400" y="2971800"/>
            <a:ext cx="3048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V="1">
            <a:off x="1295400" y="3848100"/>
            <a:ext cx="304800" cy="381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3909" name="Text Box 3"/>
          <p:cNvSpPr txBox="1">
            <a:spLocks noChangeArrowheads="1"/>
          </p:cNvSpPr>
          <p:nvPr/>
        </p:nvSpPr>
        <p:spPr bwMode="auto">
          <a:xfrm>
            <a:off x="1524000" y="180975"/>
            <a:ext cx="7315200" cy="1200150"/>
          </a:xfrm>
          <a:prstGeom prst="rect">
            <a:avLst/>
          </a:prstGeom>
          <a:solidFill>
            <a:srgbClr val="745C6E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745C6E"/>
            </a:extrusionClr>
          </a:sp3d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10: LIÊN XÔ XÂY DỰNG XÃ HỘI CHỦ NGHĨA (1921 -1941)</a:t>
            </a:r>
          </a:p>
        </p:txBody>
      </p:sp>
      <p:pic>
        <p:nvPicPr>
          <p:cNvPr id="29" name="Picture 28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6988"/>
            <a:ext cx="1219200" cy="12684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" name="Snip and Round Single Corner Rectangle 30"/>
          <p:cNvSpPr/>
          <p:nvPr/>
        </p:nvSpPr>
        <p:spPr bwMode="auto">
          <a:xfrm>
            <a:off x="762000" y="1600200"/>
            <a:ext cx="8153400" cy="9906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(1921 – 1925).</a:t>
            </a:r>
          </a:p>
        </p:txBody>
      </p:sp>
      <p:sp>
        <p:nvSpPr>
          <p:cNvPr id="32" name="Snip and Round Single Corner Rectangle 31"/>
          <p:cNvSpPr/>
          <p:nvPr/>
        </p:nvSpPr>
        <p:spPr bwMode="auto">
          <a:xfrm>
            <a:off x="704850" y="4343400"/>
            <a:ext cx="8153400" cy="9906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cuộc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XD CNXH ở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( 1925-1941).</a:t>
            </a:r>
          </a:p>
        </p:txBody>
      </p:sp>
      <p:sp>
        <p:nvSpPr>
          <p:cNvPr id="33" name="Snip Diagonal Corner Rectangle 32"/>
          <p:cNvSpPr/>
          <p:nvPr/>
        </p:nvSpPr>
        <p:spPr bwMode="auto">
          <a:xfrm>
            <a:off x="1600200" y="2819400"/>
            <a:ext cx="7391400" cy="533400"/>
          </a:xfrm>
          <a:prstGeom prst="snip2DiagRect">
            <a:avLst>
              <a:gd name="adj1" fmla="val 1732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20" name="TextBox 33"/>
          <p:cNvSpPr txBox="1">
            <a:spLocks noChangeArrowheads="1"/>
          </p:cNvSpPr>
          <p:nvPr/>
        </p:nvSpPr>
        <p:spPr bwMode="auto">
          <a:xfrm>
            <a:off x="1752600" y="2819400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1.   Chính sách kinh tế mới</a:t>
            </a:r>
            <a:endParaRPr lang="en-US" altLang="en-US" sz="28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Snip Diagonal Corner Rectangle 34"/>
          <p:cNvSpPr/>
          <p:nvPr/>
        </p:nvSpPr>
        <p:spPr bwMode="auto">
          <a:xfrm>
            <a:off x="1600200" y="3505200"/>
            <a:ext cx="7543800" cy="685800"/>
          </a:xfrm>
          <a:prstGeom prst="snip2DiagRect">
            <a:avLst>
              <a:gd name="adj1" fmla="val 1732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24" name="TextBox 35"/>
          <p:cNvSpPr txBox="1">
            <a:spLocks noChangeArrowheads="1"/>
          </p:cNvSpPr>
          <p:nvPr/>
        </p:nvSpPr>
        <p:spPr bwMode="auto">
          <a:xfrm>
            <a:off x="1828800" y="3505200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vi-VN" alt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ự thành lập Liên bang CHXHCN Xô Viết </a:t>
            </a:r>
            <a:endParaRPr lang="en-US" altLang="en-US" sz="28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297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04800" y="5715000"/>
            <a:ext cx="9753600" cy="1114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BÀI 10: LIÊN XÔ XÂY DỰNG CHỦ NGHĨA XÃ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HỘI(1921-1941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4640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90559"/>
              </p:ext>
            </p:extLst>
          </p:nvPr>
        </p:nvGraphicFramePr>
        <p:xfrm>
          <a:off x="152400" y="6926"/>
          <a:ext cx="8915401" cy="6568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2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474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Liên Xô xây dựng CNXH (1925-1941)</a:t>
                      </a:r>
                      <a:endParaRPr lang="en-US" sz="2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0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Hoàn cảnh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6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Mục tiêu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98"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BIỆN PHAP-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THÀNH TỰU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*Công nghiệp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*Nông nghiệp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*Văn hóa-G</a:t>
                      </a:r>
                      <a:r>
                        <a:rPr lang="en-US" sz="1400">
                          <a:effectLst/>
                        </a:rPr>
                        <a:t>D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*Xã hội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*Ngoại giao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Nhiệm</a:t>
                      </a:r>
                      <a:r>
                        <a:rPr lang="en-US" sz="1600" baseline="0">
                          <a:solidFill>
                            <a:srgbClr val="FF0000"/>
                          </a:solidFill>
                          <a:effectLst/>
                        </a:rPr>
                        <a:t> vụ t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rọng tâm:    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>
                          <a:effectLst/>
                        </a:rPr>
                        <a:t>BIỆN PHÁP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>
                          <a:effectLst/>
                        </a:rPr>
                        <a:t>THÀNH TỰU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b="1">
                          <a:effectLst/>
                        </a:rPr>
                        <a:t> </a:t>
                      </a:r>
                      <a:endParaRPr lang="en-US" sz="9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Ý nghĩa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439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08419"/>
              </p:ext>
            </p:extLst>
          </p:nvPr>
        </p:nvGraphicFramePr>
        <p:xfrm>
          <a:off x="152400" y="6926"/>
          <a:ext cx="8915401" cy="6568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2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474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Liên Xô xây dựng CNXH (1925-1941)</a:t>
                      </a:r>
                      <a:endParaRPr lang="en-US" sz="2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0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Hoàn cảnh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                    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6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Mục tiêu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                                     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98"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BIỆN PHAP-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THÀNH TỰU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*Công nghiệp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*Nông nghiệp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*Văn hóa-G</a:t>
                      </a:r>
                      <a:r>
                        <a:rPr lang="en-US" sz="1400">
                          <a:effectLst/>
                        </a:rPr>
                        <a:t>D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*Xã hội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*Ngoại giao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0" u="sng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Nhiệm</a:t>
                      </a:r>
                      <a:r>
                        <a:rPr lang="en-US" sz="1600" b="0" u="sng" baseline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vụ trọng tâm: </a:t>
                      </a:r>
                      <a:r>
                        <a:rPr lang="en-US" sz="1600" baseline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Công nghiệp hóa xã hội chủ nghĩa 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>
                          <a:effectLst/>
                        </a:rPr>
                        <a:t>BIỆN PHÁP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>
                          <a:effectLst/>
                        </a:rPr>
                        <a:t>THÀNH TỰU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b="1">
                          <a:effectLst/>
                        </a:rPr>
                        <a:t> </a:t>
                      </a:r>
                      <a:endParaRPr lang="en-US" sz="9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Ý nghĩa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454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44847"/>
              </p:ext>
            </p:extLst>
          </p:nvPr>
        </p:nvGraphicFramePr>
        <p:xfrm>
          <a:off x="152400" y="6926"/>
          <a:ext cx="8915401" cy="6568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2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474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Liên Xô xây dựng CNXH (1925-1941)</a:t>
                      </a:r>
                      <a:endParaRPr lang="en-US" sz="2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0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>
                          <a:effectLst/>
                        </a:rPr>
                        <a:t>Hoàn cảnh</a:t>
                      </a:r>
                      <a:endParaRPr lang="en-US" sz="1400" u="sng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                    Vẫn</a:t>
                      </a:r>
                      <a:r>
                        <a:rPr lang="en-US" sz="1400" baseline="0">
                          <a:effectLst/>
                        </a:rPr>
                        <a:t> là </a:t>
                      </a:r>
                      <a:r>
                        <a:rPr lang="en-US" sz="1400" u="sng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nước nông nghiệp</a:t>
                      </a:r>
                      <a:r>
                        <a:rPr lang="en-US" sz="1400" baseline="0">
                          <a:effectLst/>
                        </a:rPr>
                        <a:t>(2/3 nền KT), máy móc phải nhập từ bên ngoài.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6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Mục tiêu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                                     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98"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BIỆN PHAP-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THÀNH TỰU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*Công nghiệp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*Nông nghiệp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*Văn hóa-G</a:t>
                      </a:r>
                      <a:r>
                        <a:rPr lang="en-US" sz="1400">
                          <a:effectLst/>
                        </a:rPr>
                        <a:t>D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*Xã hội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*Ngoại giao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0" u="sng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Nhiệm</a:t>
                      </a:r>
                      <a:r>
                        <a:rPr lang="en-US" sz="1600" b="0" u="sng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vụ trọng tâm: </a:t>
                      </a:r>
                      <a:r>
                        <a:rPr lang="en-US" sz="1600" baseline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Công nghiệp hóa xã hội chủ nghĩa 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>
                          <a:effectLst/>
                        </a:rPr>
                        <a:t>BIỆN PHÁP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>
                          <a:effectLst/>
                        </a:rPr>
                        <a:t>THÀNH TỰU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b="1">
                          <a:effectLst/>
                        </a:rPr>
                        <a:t> </a:t>
                      </a:r>
                      <a:endParaRPr lang="en-US" sz="9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Ý nghĩa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009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09674"/>
              </p:ext>
            </p:extLst>
          </p:nvPr>
        </p:nvGraphicFramePr>
        <p:xfrm>
          <a:off x="152400" y="6926"/>
          <a:ext cx="8915401" cy="6640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474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Liên Xô xây dựng CNXH (1925-1941)</a:t>
                      </a:r>
                      <a:endParaRPr lang="en-US" sz="20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0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Hoàn cảnh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                    Vẫn</a:t>
                      </a:r>
                      <a:r>
                        <a:rPr lang="en-US" sz="1400" baseline="0">
                          <a:effectLst/>
                        </a:rPr>
                        <a:t> là nước nông nghiệp(2/3 nền KT), máy móc phải nhập từ bên ngoài.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6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>
                          <a:effectLst/>
                        </a:rPr>
                        <a:t>Mục tiêu</a:t>
                      </a:r>
                      <a:endParaRPr lang="en-US" sz="1400" u="sng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                                     Xây</a:t>
                      </a:r>
                      <a:r>
                        <a:rPr lang="en-US" sz="1400" baseline="0">
                          <a:effectLst/>
                        </a:rPr>
                        <a:t> dựng cơ sở vật chất bước đầu của chủ nghĩa xã hội 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                   Trở thành nước công nghiệp, nhân dân ấm no, có trình độ,  đất nước hùng mạnh</a:t>
                      </a: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98"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BIỆN PH</a:t>
                      </a:r>
                      <a:r>
                        <a:rPr lang="en-US" sz="1600">
                          <a:effectLst/>
                        </a:rPr>
                        <a:t>Á</a:t>
                      </a:r>
                      <a:r>
                        <a:rPr lang="vi-VN" sz="1400">
                          <a:effectLst/>
                        </a:rPr>
                        <a:t>P-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THÀNH TỰU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*Công nghiệp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*Nông nghiệp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*Văn hóa-G</a:t>
                      </a:r>
                      <a:r>
                        <a:rPr lang="en-US" sz="1400">
                          <a:effectLst/>
                        </a:rPr>
                        <a:t>D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*Xã hội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*Ngoại giao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0" u="sng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Nhiệm</a:t>
                      </a:r>
                      <a:r>
                        <a:rPr lang="en-US" sz="1600" b="0" u="sng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vụ trọng tâm: </a:t>
                      </a:r>
                      <a:r>
                        <a:rPr lang="en-US" sz="1600" baseline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Công nghiệp hóa xã hội chủ nghĩa 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>
                          <a:effectLst/>
                        </a:rPr>
                        <a:t>BIỆN PHÁP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>
                          <a:effectLst/>
                        </a:rPr>
                        <a:t>THÀNH TỰU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b="1">
                          <a:effectLst/>
                        </a:rPr>
                        <a:t> </a:t>
                      </a:r>
                      <a:endParaRPr lang="en-US" sz="9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Ý nghĩa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581400" y="1828800"/>
            <a:ext cx="0" cy="411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149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903575"/>
              </p:ext>
            </p:extLst>
          </p:nvPr>
        </p:nvGraphicFramePr>
        <p:xfrm>
          <a:off x="152400" y="6927"/>
          <a:ext cx="8915401" cy="7174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587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Liên Xô xây dựng CNXH (1925-1941)</a:t>
                      </a:r>
                      <a:endParaRPr lang="en-US" sz="2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6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Hoàn cảnh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                   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Vẫn</a:t>
                      </a:r>
                      <a:r>
                        <a:rPr lang="en-US" sz="1400" baseline="0">
                          <a:solidFill>
                            <a:srgbClr val="FF0000"/>
                          </a:solidFill>
                          <a:effectLst/>
                        </a:rPr>
                        <a:t> là nước nông nghiệp(2/3 </a:t>
                      </a:r>
                      <a:r>
                        <a:rPr lang="en-US" sz="1400" baseline="0">
                          <a:effectLst/>
                        </a:rPr>
                        <a:t>nền KT), máy móc phải nhập từ bên ngoài.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9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>
                          <a:effectLst/>
                        </a:rPr>
                        <a:t>Mục tiêu</a:t>
                      </a:r>
                      <a:endParaRPr lang="en-US" sz="1400" u="sng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                                     Xây</a:t>
                      </a:r>
                      <a:r>
                        <a:rPr lang="en-US" sz="1400" baseline="0">
                          <a:effectLst/>
                        </a:rPr>
                        <a:t> dựng </a:t>
                      </a:r>
                      <a:r>
                        <a:rPr lang="en-US" sz="1400" baseline="0">
                          <a:solidFill>
                            <a:srgbClr val="FF0000"/>
                          </a:solidFill>
                          <a:effectLst/>
                        </a:rPr>
                        <a:t>cơ sở vật chất bước đầu </a:t>
                      </a:r>
                      <a:r>
                        <a:rPr lang="en-US" sz="1400" baseline="0">
                          <a:effectLst/>
                        </a:rPr>
                        <a:t>của chủ nghĩa xã hội 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                   Trở thành nước công nghiệp, nhân dân ấm no, có trình độ,  đất nước hùng mạnh</a:t>
                      </a: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921"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BIỆN PH</a:t>
                      </a:r>
                      <a:r>
                        <a:rPr lang="en-US" sz="1600">
                          <a:effectLst/>
                        </a:rPr>
                        <a:t>Á</a:t>
                      </a:r>
                      <a:r>
                        <a:rPr lang="vi-VN" sz="1400">
                          <a:effectLst/>
                        </a:rPr>
                        <a:t>P-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THÀNH TỰU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r>
                        <a:rPr lang="vi-VN" sz="1400">
                          <a:effectLst/>
                        </a:rPr>
                        <a:t>*Công nghiệp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*Nông nghiệp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*Văn hóa-G</a:t>
                      </a:r>
                      <a:r>
                        <a:rPr lang="en-US" sz="1400">
                          <a:effectLst/>
                        </a:rPr>
                        <a:t>D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*Xã hội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*Ngoại giao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0" u="sng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Nhiệm</a:t>
                      </a:r>
                      <a:r>
                        <a:rPr lang="en-US" sz="1600" b="0" u="sng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vụ trọng tâm: </a:t>
                      </a:r>
                      <a:r>
                        <a:rPr lang="en-US" sz="1600" baseline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Công nghiệp hóa xã hội chủ nghĩa 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>
                          <a:solidFill>
                            <a:srgbClr val="FF0000"/>
                          </a:solidFill>
                          <a:effectLst/>
                        </a:rPr>
                        <a:t>BIỆN PHÁP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 dirty="0">
                          <a:effectLst/>
                        </a:rPr>
                        <a:t>THÀNH TỰU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25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Ý nghĩa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581400" y="1828800"/>
            <a:ext cx="0" cy="411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Point Star 1"/>
          <p:cNvSpPr/>
          <p:nvPr/>
        </p:nvSpPr>
        <p:spPr>
          <a:xfrm>
            <a:off x="1524000" y="2209800"/>
            <a:ext cx="2057400" cy="2057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Các kế hoạch 5 năm</a:t>
            </a:r>
          </a:p>
        </p:txBody>
      </p:sp>
      <p:sp>
        <p:nvSpPr>
          <p:cNvPr id="10" name="Wave 9"/>
          <p:cNvSpPr/>
          <p:nvPr/>
        </p:nvSpPr>
        <p:spPr>
          <a:xfrm>
            <a:off x="1600200" y="4419600"/>
            <a:ext cx="1828800" cy="1524000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1928-1932</a:t>
            </a:r>
          </a:p>
          <a:p>
            <a:pPr algn="ctr"/>
            <a:r>
              <a:rPr lang="en-US" dirty="0"/>
              <a:t>1933-1937</a:t>
            </a:r>
          </a:p>
        </p:txBody>
      </p:sp>
    </p:spTree>
    <p:extLst>
      <p:ext uri="{BB962C8B-B14F-4D97-AF65-F5344CB8AC3E}">
        <p14:creationId xmlns:p14="http://schemas.microsoft.com/office/powerpoint/2010/main" val="25541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908220"/>
              </p:ext>
            </p:extLst>
          </p:nvPr>
        </p:nvGraphicFramePr>
        <p:xfrm>
          <a:off x="152400" y="6926"/>
          <a:ext cx="8915401" cy="6640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474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Liên Xô xây dựng CNXH (</a:t>
                      </a:r>
                      <a:r>
                        <a:rPr lang="vi-VN" sz="2000" u="sng" dirty="0">
                          <a:solidFill>
                            <a:srgbClr val="FF0000"/>
                          </a:solidFill>
                          <a:effectLst/>
                        </a:rPr>
                        <a:t>1925-1941</a:t>
                      </a:r>
                      <a:r>
                        <a:rPr lang="vi-VN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0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Hoàn cảnh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                    Vẫn</a:t>
                      </a:r>
                      <a:r>
                        <a:rPr lang="en-US" sz="1400" baseline="0">
                          <a:effectLst/>
                        </a:rPr>
                        <a:t> là nước nông nghiệp(2/3 nền KT), máy móc phải nhập từ bên ngoài.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6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Mục tiêu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                                     Xây</a:t>
                      </a:r>
                      <a:r>
                        <a:rPr lang="en-US" sz="1400" baseline="0">
                          <a:effectLst/>
                        </a:rPr>
                        <a:t> dựng cơ sở vật chất bước đầu của chủ nghĩa xã hội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             Trở thành nước công nghiệp, nhân dân ấm no, có trình độ,  đất nước hùng mạnh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98"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BIỆN PH</a:t>
                      </a:r>
                      <a:r>
                        <a:rPr lang="en-US" sz="1600">
                          <a:effectLst/>
                        </a:rPr>
                        <a:t>Á</a:t>
                      </a:r>
                      <a:r>
                        <a:rPr lang="vi-VN" sz="1400">
                          <a:effectLst/>
                        </a:rPr>
                        <a:t>P-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THÀNH TỰU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*Công nghiệp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*Nông nghiệp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*Văn hóa-G</a:t>
                      </a:r>
                      <a:r>
                        <a:rPr lang="en-US" sz="1400">
                          <a:effectLst/>
                        </a:rPr>
                        <a:t>D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*Xã hội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*Ngoại giao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0" u="sng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Nhiệm</a:t>
                      </a:r>
                      <a:r>
                        <a:rPr lang="en-US" sz="1600" b="0" u="sng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vụ trọng tâm: </a:t>
                      </a:r>
                      <a:r>
                        <a:rPr lang="en-US" sz="1600" baseline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Công nghiệp hóa xã hội chủ nghĩa 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>
                          <a:effectLst/>
                        </a:rPr>
                        <a:t>BIỆN PHÁP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 dirty="0">
                          <a:effectLst/>
                        </a:rPr>
                        <a:t>THÀNH TỰU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Ý nghĩa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val Callout 3"/>
          <p:cNvSpPr/>
          <p:nvPr/>
        </p:nvSpPr>
        <p:spPr>
          <a:xfrm>
            <a:off x="1524000" y="2286000"/>
            <a:ext cx="2286000" cy="279082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Lucida Calligraphy" panose="03010101010101010101" pitchFamily="66" charset="0"/>
              </a:rPr>
              <a:t>Thảo luận </a:t>
            </a:r>
            <a:r>
              <a:rPr lang="en-US" u="sng">
                <a:solidFill>
                  <a:srgbClr val="0070C0"/>
                </a:solidFill>
                <a:latin typeface="Lucida Calligraphy" panose="03010101010101010101" pitchFamily="66" charset="0"/>
              </a:rPr>
              <a:t>nhóm</a:t>
            </a:r>
            <a:r>
              <a:rPr lang="en-US">
                <a:solidFill>
                  <a:srgbClr val="FF0000"/>
                </a:solidFill>
                <a:latin typeface="Lucida Calligraphy" panose="03010101010101010101" pitchFamily="66" charset="0"/>
              </a:rPr>
              <a:t> và trình bày phần tìm hiểu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3886200" y="2133600"/>
            <a:ext cx="5029200" cy="685800"/>
          </a:xfrm>
          <a:prstGeom prst="flowChartPunchedTap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tựu</a:t>
            </a:r>
            <a:r>
              <a:rPr lang="en-US" u="sng" dirty="0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Xô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Bauhaus-Light" panose="02020500000000000000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Flowchart: Punched Tape 6"/>
          <p:cNvSpPr/>
          <p:nvPr/>
        </p:nvSpPr>
        <p:spPr>
          <a:xfrm>
            <a:off x="3810000" y="2895600"/>
            <a:ext cx="5029200" cy="762000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Flowchart: Punched Tape 7"/>
          <p:cNvSpPr/>
          <p:nvPr/>
        </p:nvSpPr>
        <p:spPr>
          <a:xfrm>
            <a:off x="3810000" y="3810000"/>
            <a:ext cx="5029200" cy="6858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Flowchart: Punched Tape 8"/>
          <p:cNvSpPr/>
          <p:nvPr/>
        </p:nvSpPr>
        <p:spPr>
          <a:xfrm>
            <a:off x="3810000" y="4648200"/>
            <a:ext cx="5029200" cy="685800"/>
          </a:xfrm>
          <a:prstGeom prst="flowChartPunched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5293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1000" y="381000"/>
            <a:ext cx="82296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/>
              <a:t>Công nghiệp: </a:t>
            </a:r>
            <a:r>
              <a:rPr lang="en-US"/>
              <a:t>trở thành </a:t>
            </a:r>
            <a:r>
              <a:rPr lang="en-US">
                <a:solidFill>
                  <a:srgbClr val="FF0000"/>
                </a:solidFill>
              </a:rPr>
              <a:t>cường quốc công nghiệp </a:t>
            </a:r>
            <a:r>
              <a:rPr lang="en-US"/>
              <a:t>thứ 2 tg.</a:t>
            </a:r>
          </a:p>
          <a:p>
            <a:pPr algn="ctr"/>
            <a:r>
              <a:rPr lang="en-US"/>
              <a:t>(1937: CN chiếm 77,4% nền kinh tế)</a:t>
            </a:r>
          </a:p>
        </p:txBody>
      </p:sp>
      <p:pic>
        <p:nvPicPr>
          <p:cNvPr id="5" name="Picture 4" descr="nhà máy thủy điện 19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9999"/>
            <a:ext cx="586740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616"/>
            <a:ext cx="8839200" cy="25908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858000" y="4343400"/>
            <a:ext cx="2286000" cy="2295525"/>
          </a:xfrm>
          <a:prstGeom prst="wedgeEllipseCallout">
            <a:avLst>
              <a:gd name="adj1" fmla="val -55416"/>
              <a:gd name="adj2" fmla="val 56691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(GOELRO) 1932 S/L </a:t>
            </a:r>
            <a:r>
              <a:rPr lang="en-US" dirty="0" err="1"/>
              <a:t>tăng</a:t>
            </a:r>
            <a:r>
              <a:rPr lang="en-US" dirty="0"/>
              <a:t> 7 </a:t>
            </a:r>
            <a:r>
              <a:rPr lang="en-US" dirty="0" err="1"/>
              <a:t>lần</a:t>
            </a:r>
            <a:r>
              <a:rPr lang="en-US" dirty="0"/>
              <a:t> 1913</a:t>
            </a:r>
          </a:p>
        </p:txBody>
      </p:sp>
    </p:spTree>
    <p:extLst>
      <p:ext uri="{BB962C8B-B14F-4D97-AF65-F5344CB8AC3E}">
        <p14:creationId xmlns:p14="http://schemas.microsoft.com/office/powerpoint/2010/main" val="24328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38200" y="533400"/>
            <a:ext cx="7620000" cy="990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/>
              <a:t>Nông nghiệp: </a:t>
            </a:r>
            <a:r>
              <a:rPr lang="en-US"/>
              <a:t>Đưa được hơn 90% nông hộ với 90 % S canh tác vào </a:t>
            </a:r>
            <a:r>
              <a:rPr lang="en-US" u="sng">
                <a:solidFill>
                  <a:srgbClr val="FFFF00"/>
                </a:solidFill>
              </a:rPr>
              <a:t>tập thể hóa</a:t>
            </a:r>
            <a:r>
              <a:rPr lang="en-US"/>
              <a:t>, </a:t>
            </a:r>
            <a:r>
              <a:rPr lang="en-US" u="sng">
                <a:solidFill>
                  <a:srgbClr val="FFFF00"/>
                </a:solidFill>
              </a:rPr>
              <a:t>sản xuất lớn</a:t>
            </a:r>
            <a:r>
              <a:rPr lang="en-US"/>
              <a:t>, được </a:t>
            </a:r>
            <a:r>
              <a:rPr lang="en-US" u="sng">
                <a:solidFill>
                  <a:srgbClr val="FFFF00"/>
                </a:solidFill>
              </a:rPr>
              <a:t>cơ giới hóa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419600" cy="5257800"/>
          </a:xfrm>
          <a:prstGeom prst="rect">
            <a:avLst/>
          </a:prstGeom>
        </p:spPr>
      </p:pic>
      <p:pic>
        <p:nvPicPr>
          <p:cNvPr id="6" name="Picture 4" descr="máy kéo ở nông trại tập thể 19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72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43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152400"/>
            <a:ext cx="8534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Giáo dục: </a:t>
            </a:r>
            <a:r>
              <a:rPr lang="en-US" u="sng">
                <a:solidFill>
                  <a:schemeClr val="accent6">
                    <a:lumMod val="75000"/>
                  </a:schemeClr>
                </a:solidFill>
              </a:rPr>
              <a:t>Xóa được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nạn mù chữ, </a:t>
            </a:r>
            <a:r>
              <a:rPr lang="en-US" u="sng">
                <a:solidFill>
                  <a:schemeClr val="accent6">
                    <a:lumMod val="75000"/>
                  </a:schemeClr>
                </a:solidFill>
              </a:rPr>
              <a:t>phổ cập được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giáo dục tiểu học trong cả nước, THCS ở thành phố.</a:t>
            </a:r>
          </a:p>
          <a:p>
            <a:pPr algn="ctr"/>
            <a:r>
              <a:rPr lang="en-US">
                <a:solidFill>
                  <a:srgbClr val="00B050"/>
                </a:solidFill>
              </a:rPr>
              <a:t>Văn hóa: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nền </a:t>
            </a:r>
            <a:r>
              <a:rPr lang="en-US" u="sng">
                <a:solidFill>
                  <a:schemeClr val="accent6">
                    <a:lumMod val="75000"/>
                  </a:schemeClr>
                </a:solidFill>
              </a:rPr>
              <a:t>văn hóa mới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xã hội chủ nghĩa</a:t>
            </a:r>
          </a:p>
        </p:txBody>
      </p:sp>
      <p:pic>
        <p:nvPicPr>
          <p:cNvPr id="5" name="Picture 4" descr="lớp học xóa mù ở Soviet 19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1447800"/>
            <a:ext cx="5095874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1447800"/>
            <a:ext cx="4581525" cy="2573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95800"/>
            <a:ext cx="5257800" cy="2362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95814" y="4114800"/>
            <a:ext cx="4471986" cy="228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Nhà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văn</a:t>
            </a:r>
            <a:r>
              <a:rPr lang="en-US" dirty="0">
                <a:solidFill>
                  <a:schemeClr val="tx1"/>
                </a:solidFill>
              </a:rPr>
              <a:t> M. </a:t>
            </a:r>
            <a:r>
              <a:rPr lang="en-US" dirty="0" err="1">
                <a:solidFill>
                  <a:schemeClr val="tx1"/>
                </a:solidFill>
              </a:rPr>
              <a:t>Gooc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ki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886325"/>
            <a:ext cx="7772400" cy="136207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19413"/>
            <a:ext cx="7772400" cy="15001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19200" y="142875"/>
            <a:ext cx="6705600" cy="838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: </a:t>
            </a:r>
            <a:r>
              <a:rPr lang="en-US" u="sng" dirty="0" err="1"/>
              <a:t>không</a:t>
            </a:r>
            <a:r>
              <a:rPr lang="en-US" u="sng" dirty="0"/>
              <a:t> </a:t>
            </a:r>
            <a:r>
              <a:rPr lang="en-US" u="sng" dirty="0" err="1"/>
              <a:t>còn</a:t>
            </a:r>
            <a:r>
              <a:rPr lang="en-US" u="sng" dirty="0"/>
              <a:t> </a:t>
            </a:r>
            <a:r>
              <a:rPr lang="en-US" u="sng" dirty="0" err="1"/>
              <a:t>giai</a:t>
            </a:r>
            <a:r>
              <a:rPr lang="en-US" u="sng" dirty="0"/>
              <a:t> </a:t>
            </a:r>
            <a:r>
              <a:rPr lang="en-US" u="sng" dirty="0" err="1"/>
              <a:t>cấp</a:t>
            </a:r>
            <a:r>
              <a:rPr lang="en-US" u="sng" dirty="0"/>
              <a:t> </a:t>
            </a:r>
            <a:r>
              <a:rPr lang="en-US" u="sng" dirty="0" err="1"/>
              <a:t>bóc</a:t>
            </a:r>
            <a:r>
              <a:rPr lang="en-US" u="sng" dirty="0"/>
              <a:t> </a:t>
            </a:r>
            <a:r>
              <a:rPr lang="en-US" u="sng" dirty="0" err="1"/>
              <a:t>lột</a:t>
            </a:r>
            <a:r>
              <a:rPr lang="en-US" u="sng" dirty="0"/>
              <a:t> 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,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,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XHCN)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/>
          <p:cNvCxnSpPr/>
          <p:nvPr/>
        </p:nvCxnSpPr>
        <p:spPr bwMode="auto">
          <a:xfrm rot="5400000">
            <a:off x="534988" y="5638800"/>
            <a:ext cx="1674812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>
            <a:off x="1371600" y="5715000"/>
            <a:ext cx="3048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 flipV="1">
            <a:off x="1371600" y="6438900"/>
            <a:ext cx="304800" cy="381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rot="5400000">
            <a:off x="382588" y="2971800"/>
            <a:ext cx="1827212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1295400" y="2971800"/>
            <a:ext cx="3048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flipV="1">
            <a:off x="1295400" y="3848100"/>
            <a:ext cx="304800" cy="381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7528" name="Text Box 3"/>
          <p:cNvSpPr txBox="1">
            <a:spLocks noChangeArrowheads="1"/>
          </p:cNvSpPr>
          <p:nvPr/>
        </p:nvSpPr>
        <p:spPr bwMode="auto">
          <a:xfrm>
            <a:off x="1524000" y="180975"/>
            <a:ext cx="7315200" cy="1200150"/>
          </a:xfrm>
          <a:prstGeom prst="rect">
            <a:avLst/>
          </a:prstGeom>
          <a:solidFill>
            <a:srgbClr val="745C6E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745C6E"/>
            </a:extrusionClr>
          </a:sp3d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10: LIÊN XÔ XÂY DỰNG CHỦ NGHĨA XÃ HỘI (1921 -1941)</a:t>
            </a:r>
          </a:p>
        </p:txBody>
      </p:sp>
      <p:pic>
        <p:nvPicPr>
          <p:cNvPr id="29" name="Picture 28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6988"/>
            <a:ext cx="1219200" cy="12684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" name="Snip and Round Single Corner Rectangle 30"/>
          <p:cNvSpPr/>
          <p:nvPr/>
        </p:nvSpPr>
        <p:spPr bwMode="auto">
          <a:xfrm>
            <a:off x="762000" y="1600200"/>
            <a:ext cx="8153400" cy="9906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(1921 – 1925).</a:t>
            </a:r>
          </a:p>
        </p:txBody>
      </p:sp>
      <p:sp>
        <p:nvSpPr>
          <p:cNvPr id="32" name="Snip and Round Single Corner Rectangle 31"/>
          <p:cNvSpPr/>
          <p:nvPr/>
        </p:nvSpPr>
        <p:spPr bwMode="auto">
          <a:xfrm>
            <a:off x="762000" y="4343400"/>
            <a:ext cx="8153400" cy="9906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cuộc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XD CNXH ở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( 1925-1941).</a:t>
            </a:r>
          </a:p>
        </p:txBody>
      </p:sp>
      <p:sp>
        <p:nvSpPr>
          <p:cNvPr id="33" name="Snip Diagonal Corner Rectangle 32"/>
          <p:cNvSpPr/>
          <p:nvPr/>
        </p:nvSpPr>
        <p:spPr bwMode="auto">
          <a:xfrm>
            <a:off x="1600200" y="2819400"/>
            <a:ext cx="7391400" cy="533400"/>
          </a:xfrm>
          <a:prstGeom prst="snip2DiagRect">
            <a:avLst>
              <a:gd name="adj1" fmla="val 1732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0" name="TextBox 33"/>
          <p:cNvSpPr txBox="1">
            <a:spLocks noChangeArrowheads="1"/>
          </p:cNvSpPr>
          <p:nvPr/>
        </p:nvSpPr>
        <p:spPr bwMode="auto">
          <a:xfrm>
            <a:off x="1752600" y="2819400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sách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mới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Snip Diagonal Corner Rectangle 34"/>
          <p:cNvSpPr/>
          <p:nvPr/>
        </p:nvSpPr>
        <p:spPr bwMode="auto">
          <a:xfrm>
            <a:off x="1600200" y="3505200"/>
            <a:ext cx="7543800" cy="685800"/>
          </a:xfrm>
          <a:prstGeom prst="snip2DiagRect">
            <a:avLst>
              <a:gd name="adj1" fmla="val 1732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4" name="TextBox 35"/>
          <p:cNvSpPr txBox="1">
            <a:spLocks noChangeArrowheads="1"/>
          </p:cNvSpPr>
          <p:nvPr/>
        </p:nvSpPr>
        <p:spPr bwMode="auto">
          <a:xfrm>
            <a:off x="1828800" y="3505200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ự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bang CHXHCN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Snip Diagonal Corner Rectangle 36"/>
          <p:cNvSpPr/>
          <p:nvPr/>
        </p:nvSpPr>
        <p:spPr bwMode="auto">
          <a:xfrm>
            <a:off x="1676400" y="5562600"/>
            <a:ext cx="7391400" cy="533400"/>
          </a:xfrm>
          <a:prstGeom prst="snip2DiagRect">
            <a:avLst>
              <a:gd name="adj1" fmla="val 1732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8" name="TextBox 37"/>
          <p:cNvSpPr txBox="1">
            <a:spLocks noChangeArrowheads="1"/>
          </p:cNvSpPr>
          <p:nvPr/>
        </p:nvSpPr>
        <p:spPr bwMode="auto">
          <a:xfrm>
            <a:off x="1981200" y="5562600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Snip Diagonal Corner Rectangle 38"/>
          <p:cNvSpPr/>
          <p:nvPr/>
        </p:nvSpPr>
        <p:spPr bwMode="auto">
          <a:xfrm>
            <a:off x="1676400" y="6172200"/>
            <a:ext cx="7391400" cy="533400"/>
          </a:xfrm>
          <a:prstGeom prst="snip2DiagRect">
            <a:avLst>
              <a:gd name="adj1" fmla="val 1732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2" name="TextBox 39"/>
          <p:cNvSpPr txBox="1">
            <a:spLocks noChangeArrowheads="1"/>
          </p:cNvSpPr>
          <p:nvPr/>
        </p:nvSpPr>
        <p:spPr bwMode="auto">
          <a:xfrm>
            <a:off x="1981200" y="6172200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85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140" grpId="0"/>
      <p:bldP spid="35" grpId="0" animBg="1"/>
      <p:bldP spid="5144" grpId="0"/>
      <p:bldP spid="37" grpId="0" animBg="1"/>
      <p:bldP spid="5148" grpId="0"/>
      <p:bldP spid="39" grpId="0" animBg="1"/>
      <p:bldP spid="51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903575"/>
              </p:ext>
            </p:extLst>
          </p:nvPr>
        </p:nvGraphicFramePr>
        <p:xfrm>
          <a:off x="152400" y="6927"/>
          <a:ext cx="8915401" cy="7412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587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Liên Xô xây dựng CNXH (1925-1941)</a:t>
                      </a:r>
                      <a:endParaRPr lang="en-US" sz="2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6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Hoàn cảnh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                   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Vẫn</a:t>
                      </a:r>
                      <a:r>
                        <a:rPr lang="en-US" sz="1400" baseline="0">
                          <a:solidFill>
                            <a:srgbClr val="FF0000"/>
                          </a:solidFill>
                          <a:effectLst/>
                        </a:rPr>
                        <a:t> là nước nông nghiệp(2/3 </a:t>
                      </a:r>
                      <a:r>
                        <a:rPr lang="en-US" sz="1400" baseline="0">
                          <a:effectLst/>
                        </a:rPr>
                        <a:t>nền KT), máy móc phải nhập từ bên ngoài.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9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>
                          <a:effectLst/>
                        </a:rPr>
                        <a:t>Mục tiêu</a:t>
                      </a:r>
                      <a:endParaRPr lang="en-US" sz="1400" u="sng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r>
                        <a:rPr lang="en-US" sz="1400">
                          <a:effectLst/>
                        </a:rPr>
                        <a:t>                                     Xây</a:t>
                      </a:r>
                      <a:r>
                        <a:rPr lang="en-US" sz="1400" baseline="0">
                          <a:effectLst/>
                        </a:rPr>
                        <a:t> dựng </a:t>
                      </a:r>
                      <a:r>
                        <a:rPr lang="en-US" sz="1400" baseline="0">
                          <a:solidFill>
                            <a:srgbClr val="FF0000"/>
                          </a:solidFill>
                          <a:effectLst/>
                        </a:rPr>
                        <a:t>cơ sở vật chất bước đầu </a:t>
                      </a:r>
                      <a:r>
                        <a:rPr lang="en-US" sz="1400" baseline="0">
                          <a:effectLst/>
                        </a:rPr>
                        <a:t>của chủ nghĩa xã hội 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>
                          <a:effectLst/>
                        </a:rPr>
                        <a:t>                   Trở thành nước công nghiệp, nhân dân ấm no, có trình độ,  đất nước hùng mạnh</a:t>
                      </a: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921"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BIỆN PH</a:t>
                      </a:r>
                      <a:r>
                        <a:rPr lang="en-US" sz="1600" dirty="0">
                          <a:effectLst/>
                        </a:rPr>
                        <a:t>Á</a:t>
                      </a:r>
                      <a:r>
                        <a:rPr lang="vi-VN" sz="1400" dirty="0">
                          <a:effectLst/>
                        </a:rPr>
                        <a:t>P-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THÀNH TỰU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vi-VN" sz="1400" dirty="0">
                          <a:effectLst/>
                        </a:rPr>
                        <a:t>*Công nghiệp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4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*Nông nghiệp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14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*Văn hóa-G</a:t>
                      </a:r>
                      <a:r>
                        <a:rPr lang="en-US" sz="1400" dirty="0">
                          <a:effectLst/>
                        </a:rPr>
                        <a:t>D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*Xã hội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0" u="sng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Nhiệm</a:t>
                      </a:r>
                      <a:r>
                        <a:rPr lang="en-US" sz="1600" b="0" u="sng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vụ trọng tâm: </a:t>
                      </a:r>
                      <a:r>
                        <a:rPr lang="en-US" sz="1600" baseline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Công nghiệp hóa xã hội chủ nghĩa 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>
                          <a:solidFill>
                            <a:srgbClr val="FF0000"/>
                          </a:solidFill>
                          <a:effectLst/>
                        </a:rPr>
                        <a:t>BIỆN PHÁP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 dirty="0">
                          <a:effectLst/>
                        </a:rPr>
                        <a:t>THÀNH TỰU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</a:t>
                      </a:r>
                      <a:r>
                        <a:rPr lang="en-US" sz="1400" dirty="0" err="1"/>
                        <a:t>rở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thành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cường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quốc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công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nghiệp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dirty="0" err="1"/>
                        <a:t>thứ</a:t>
                      </a:r>
                      <a:r>
                        <a:rPr lang="en-US" sz="1400" dirty="0"/>
                        <a:t> 2 </a:t>
                      </a:r>
                      <a:r>
                        <a:rPr lang="en-US" sz="1400" dirty="0" err="1"/>
                        <a:t>tg</a:t>
                      </a:r>
                      <a:r>
                        <a:rPr lang="en-US" sz="1400" dirty="0"/>
                        <a:t>.(1937: CN </a:t>
                      </a:r>
                      <a:r>
                        <a:rPr lang="en-US" sz="1400" dirty="0" err="1"/>
                        <a:t>chiếm</a:t>
                      </a:r>
                      <a:r>
                        <a:rPr lang="en-US" sz="1400" dirty="0"/>
                        <a:t> 77,4% </a:t>
                      </a:r>
                      <a:r>
                        <a:rPr lang="en-US" sz="1400" dirty="0" err="1"/>
                        <a:t>nền</a:t>
                      </a:r>
                      <a:r>
                        <a:rPr lang="en-US" sz="1400" dirty="0"/>
                        <a:t>                        </a:t>
                      </a:r>
                      <a:r>
                        <a:rPr lang="en-US" sz="1400" dirty="0" err="1"/>
                        <a:t>kinh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tế</a:t>
                      </a:r>
                      <a:r>
                        <a:rPr lang="en-US" sz="1400" dirty="0"/>
                        <a:t>)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Đưa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được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hơn</a:t>
                      </a:r>
                      <a:r>
                        <a:rPr lang="en-US" sz="1400" dirty="0"/>
                        <a:t> 90% </a:t>
                      </a:r>
                      <a:r>
                        <a:rPr lang="en-US" sz="1400" dirty="0" err="1"/>
                        <a:t>nông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u="none" dirty="0" err="1"/>
                        <a:t>hộ</a:t>
                      </a:r>
                      <a:r>
                        <a:rPr lang="en-US" sz="1400" u="none" dirty="0"/>
                        <a:t> </a:t>
                      </a:r>
                      <a:r>
                        <a:rPr lang="en-US" sz="1400" u="none" dirty="0" err="1"/>
                        <a:t>với</a:t>
                      </a:r>
                      <a:r>
                        <a:rPr lang="en-US" sz="1400" u="none" dirty="0"/>
                        <a:t> 90 % S </a:t>
                      </a:r>
                      <a:r>
                        <a:rPr lang="en-US" sz="1400" u="none" dirty="0" err="1"/>
                        <a:t>canh</a:t>
                      </a:r>
                      <a:r>
                        <a:rPr lang="en-US" sz="1400" u="none" dirty="0"/>
                        <a:t> </a:t>
                      </a:r>
                      <a:r>
                        <a:rPr lang="en-US" sz="1400" u="none" dirty="0" err="1"/>
                        <a:t>tác</a:t>
                      </a:r>
                      <a:r>
                        <a:rPr lang="en-US" sz="1400" u="none" dirty="0"/>
                        <a:t> </a:t>
                      </a:r>
                      <a:r>
                        <a:rPr lang="en-US" sz="1400" u="none" dirty="0" err="1"/>
                        <a:t>vào</a:t>
                      </a:r>
                      <a:r>
                        <a:rPr lang="en-US" sz="1400" u="none" dirty="0"/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tập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thể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hóa</a:t>
                      </a:r>
                      <a:r>
                        <a:rPr lang="en-US" sz="1400" u="none" dirty="0"/>
                        <a:t>,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sản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xuất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lớn</a:t>
                      </a:r>
                      <a:r>
                        <a:rPr lang="en-US" sz="1400" u="none" dirty="0"/>
                        <a:t>, </a:t>
                      </a:r>
                      <a:r>
                        <a:rPr lang="en-US" sz="1400" u="none" dirty="0" err="1"/>
                        <a:t>được</a:t>
                      </a:r>
                      <a:r>
                        <a:rPr lang="en-US" sz="1400" u="none" dirty="0"/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cơ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giới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hóa</a:t>
                      </a:r>
                      <a:endParaRPr lang="en-US" sz="1400" u="none" dirty="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u="none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Xóa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được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</a:rPr>
                        <a:t>nạn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</a:rPr>
                        <a:t>mù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</a:rPr>
                        <a:t>chữ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phổ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cập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</a:rPr>
                        <a:t>được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</a:rPr>
                        <a:t>giáo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</a:rPr>
                        <a:t>dục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</a:rPr>
                        <a:t>tiểu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</a:rPr>
                        <a:t>học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</a:rPr>
                        <a:t>trong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</a:rPr>
                        <a:t>cả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</a:rPr>
                        <a:t>,  THCS ở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</a:rPr>
                        <a:t>phố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l"/>
                      <a:r>
                        <a:rPr lang="en-US" sz="1400" u="none" dirty="0">
                          <a:solidFill>
                            <a:schemeClr val="tx1"/>
                          </a:solidFill>
                        </a:rPr>
                        <a:t>                           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</a:rPr>
                        <a:t>Xây</a:t>
                      </a:r>
                      <a:r>
                        <a:rPr lang="en-US" sz="1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none" baseline="0" dirty="0" err="1">
                          <a:solidFill>
                            <a:schemeClr val="tx1"/>
                          </a:solidFill>
                        </a:rPr>
                        <a:t>dựng</a:t>
                      </a:r>
                      <a:r>
                        <a:rPr lang="en-US" sz="1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none" baseline="0" dirty="0" err="1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ền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văn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hóa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mới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</a:rPr>
                        <a:t>xã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hội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chủ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nghĩa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  <a:p>
                      <a:pPr algn="l"/>
                      <a:r>
                        <a:rPr lang="vi-VN" sz="700" dirty="0">
                          <a:effectLst/>
                        </a:rPr>
                        <a:t> </a:t>
                      </a:r>
                      <a:r>
                        <a:rPr lang="en-US" sz="900" dirty="0"/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Không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còn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giai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cấp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bóc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none" dirty="0" err="1">
                          <a:solidFill>
                            <a:srgbClr val="FF0000"/>
                          </a:solidFill>
                        </a:rPr>
                        <a:t>lột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chỉ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còn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công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nhân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nông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dân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trí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thức</a:t>
                      </a:r>
                      <a:r>
                        <a:rPr lang="en-US" sz="1400" dirty="0"/>
                        <a:t> XHCN)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l"/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25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Ý nghĩa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581400" y="1828800"/>
            <a:ext cx="0" cy="411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Point Star 1"/>
          <p:cNvSpPr/>
          <p:nvPr/>
        </p:nvSpPr>
        <p:spPr>
          <a:xfrm>
            <a:off x="1524000" y="2209800"/>
            <a:ext cx="2057400" cy="2057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5năm</a:t>
            </a:r>
          </a:p>
        </p:txBody>
      </p:sp>
      <p:sp>
        <p:nvSpPr>
          <p:cNvPr id="10" name="Wave 9"/>
          <p:cNvSpPr/>
          <p:nvPr/>
        </p:nvSpPr>
        <p:spPr>
          <a:xfrm>
            <a:off x="1600200" y="4419600"/>
            <a:ext cx="1828800" cy="1524000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1928-1932</a:t>
            </a:r>
          </a:p>
          <a:p>
            <a:pPr algn="ctr"/>
            <a:r>
              <a:rPr lang="en-US" dirty="0"/>
              <a:t>1933-1937</a:t>
            </a:r>
          </a:p>
        </p:txBody>
      </p:sp>
    </p:spTree>
    <p:extLst>
      <p:ext uri="{BB962C8B-B14F-4D97-AF65-F5344CB8AC3E}">
        <p14:creationId xmlns:p14="http://schemas.microsoft.com/office/powerpoint/2010/main" val="2554124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45593"/>
              </p:ext>
            </p:extLst>
          </p:nvPr>
        </p:nvGraphicFramePr>
        <p:xfrm>
          <a:off x="-76201" y="-69945"/>
          <a:ext cx="9220201" cy="6973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908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Liên Xô xây dựng CNXH (1925-1941)</a:t>
                      </a:r>
                      <a:endParaRPr lang="en-US" sz="20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65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Hoàn cảnh</a:t>
                      </a:r>
                      <a:endParaRPr lang="en-US" sz="14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r>
                        <a:rPr lang="en-US" sz="1400" dirty="0">
                          <a:effectLst/>
                        </a:rPr>
                        <a:t>                   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Vẫn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effectLst/>
                        </a:rPr>
                        <a:t>là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effectLst/>
                        </a:rPr>
                        <a:t>nước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effectLst/>
                        </a:rPr>
                        <a:t>nông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effectLst/>
                        </a:rPr>
                        <a:t>nghiệp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</a:rPr>
                        <a:t>(2/3 </a:t>
                      </a:r>
                      <a:r>
                        <a:rPr lang="en-US" sz="1600" baseline="0" dirty="0" err="1">
                          <a:effectLst/>
                        </a:rPr>
                        <a:t>nền</a:t>
                      </a:r>
                      <a:r>
                        <a:rPr lang="en-US" sz="1600" baseline="0" dirty="0">
                          <a:effectLst/>
                        </a:rPr>
                        <a:t> KT), </a:t>
                      </a:r>
                      <a:r>
                        <a:rPr lang="en-US" sz="1600" baseline="0" dirty="0" err="1">
                          <a:effectLst/>
                        </a:rPr>
                        <a:t>máy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móc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phải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nhập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từ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bên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ngoài</a:t>
                      </a:r>
                      <a:r>
                        <a:rPr lang="en-US" sz="1600" baseline="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>
                          <a:effectLst/>
                        </a:rPr>
                        <a:t>Mục tiêu</a:t>
                      </a:r>
                      <a:endParaRPr lang="en-US" sz="1400" u="sng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r>
                        <a:rPr lang="en-US" sz="1400" dirty="0">
                          <a:effectLst/>
                        </a:rPr>
                        <a:t>                                     </a:t>
                      </a:r>
                      <a:r>
                        <a:rPr lang="en-US" sz="1600" dirty="0" err="1">
                          <a:effectLst/>
                        </a:rPr>
                        <a:t>Xây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dựng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effectLst/>
                        </a:rPr>
                        <a:t>cơ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effectLst/>
                        </a:rPr>
                        <a:t>sở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effectLst/>
                        </a:rPr>
                        <a:t>vật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effectLst/>
                        </a:rPr>
                        <a:t>chất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effectLst/>
                        </a:rPr>
                        <a:t>bước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effectLst/>
                        </a:rPr>
                        <a:t>đầu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của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chủ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nghĩa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xã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hội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</a:rPr>
                        <a:t>                   </a:t>
                      </a:r>
                      <a:r>
                        <a:rPr lang="en-US" sz="1600" baseline="0" dirty="0" err="1">
                          <a:effectLst/>
                        </a:rPr>
                        <a:t>Trở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thành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nước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công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nghiệp</a:t>
                      </a:r>
                      <a:r>
                        <a:rPr lang="en-US" sz="1600" baseline="0" dirty="0">
                          <a:effectLst/>
                        </a:rPr>
                        <a:t>, </a:t>
                      </a:r>
                      <a:r>
                        <a:rPr lang="en-US" sz="1600" baseline="0" dirty="0" err="1">
                          <a:effectLst/>
                        </a:rPr>
                        <a:t>nhân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dân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ấm</a:t>
                      </a:r>
                      <a:r>
                        <a:rPr lang="en-US" sz="1600" baseline="0" dirty="0">
                          <a:effectLst/>
                        </a:rPr>
                        <a:t> no, </a:t>
                      </a:r>
                      <a:r>
                        <a:rPr lang="en-US" sz="1600" baseline="0" dirty="0" err="1">
                          <a:effectLst/>
                        </a:rPr>
                        <a:t>có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trình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độ</a:t>
                      </a:r>
                      <a:r>
                        <a:rPr lang="en-US" sz="1600" baseline="0" dirty="0">
                          <a:effectLst/>
                        </a:rPr>
                        <a:t>,  </a:t>
                      </a:r>
                      <a:r>
                        <a:rPr lang="en-US" sz="1600" baseline="0" dirty="0" err="1">
                          <a:effectLst/>
                        </a:rPr>
                        <a:t>đất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nước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hùng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mạnh</a:t>
                      </a:r>
                      <a:endParaRPr lang="en-US" sz="1600" baseline="0" dirty="0">
                        <a:effectLst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969"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BIỆN PH</a:t>
                      </a:r>
                      <a:r>
                        <a:rPr lang="en-US" sz="1600" dirty="0">
                          <a:effectLst/>
                        </a:rPr>
                        <a:t>Á</a:t>
                      </a:r>
                      <a:r>
                        <a:rPr lang="vi-VN" sz="1400" dirty="0">
                          <a:effectLst/>
                        </a:rPr>
                        <a:t>P-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THÀNH TỰU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vi-VN" sz="1400" dirty="0">
                          <a:effectLst/>
                        </a:rPr>
                        <a:t>*Công nghiệp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*Nông nghiệp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*Văn hóa-G</a:t>
                      </a:r>
                      <a:r>
                        <a:rPr lang="en-US" sz="1400" dirty="0">
                          <a:effectLst/>
                        </a:rPr>
                        <a:t>D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*Xã hội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Nhiệm</a:t>
                      </a:r>
                      <a:r>
                        <a:rPr lang="en-US" sz="1600" b="0" u="sng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u="sng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vụ</a:t>
                      </a:r>
                      <a:r>
                        <a:rPr lang="en-US" sz="1600" b="0" u="sng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u="sng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trọng</a:t>
                      </a:r>
                      <a:r>
                        <a:rPr lang="en-US" sz="1600" b="0" u="sng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u="sng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tâm</a:t>
                      </a:r>
                      <a:r>
                        <a:rPr lang="en-US" sz="1600" b="0" u="sng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nghiệp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hóa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xã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hội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chủ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nghĩa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8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u="sng">
                          <a:solidFill>
                            <a:srgbClr val="FF0000"/>
                          </a:solidFill>
                          <a:effectLst/>
                        </a:rPr>
                        <a:t>BIỆN PHÁP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500" u="sng" dirty="0">
                          <a:effectLst/>
                        </a:rPr>
                        <a:t>THÀNH TỰU</a:t>
                      </a:r>
                      <a:endParaRPr lang="en-US" sz="15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500" dirty="0">
                          <a:effectLst/>
                        </a:rPr>
                        <a:t> </a:t>
                      </a:r>
                      <a:r>
                        <a:rPr lang="en-US" sz="1500" dirty="0" err="1">
                          <a:effectLst/>
                        </a:rPr>
                        <a:t>T</a:t>
                      </a:r>
                      <a:r>
                        <a:rPr lang="en-US" sz="1500" dirty="0" err="1"/>
                        <a:t>rở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thành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</a:rPr>
                        <a:t>cường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</a:rPr>
                        <a:t>quốc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</a:rPr>
                        <a:t>công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</a:rPr>
                        <a:t>nghiệp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dirty="0" err="1"/>
                        <a:t>thứ</a:t>
                      </a:r>
                      <a:r>
                        <a:rPr lang="en-US" sz="1500" dirty="0"/>
                        <a:t> 2 </a:t>
                      </a:r>
                      <a:r>
                        <a:rPr lang="en-US" sz="1500" dirty="0" err="1"/>
                        <a:t>tg</a:t>
                      </a:r>
                      <a:r>
                        <a:rPr lang="en-US" sz="1500" dirty="0"/>
                        <a:t>.(1937: CN </a:t>
                      </a:r>
                      <a:r>
                        <a:rPr lang="en-US" sz="1500" dirty="0" err="1"/>
                        <a:t>chiếm</a:t>
                      </a:r>
                      <a:r>
                        <a:rPr lang="en-US" sz="1500" dirty="0"/>
                        <a:t> 77,4% </a:t>
                      </a:r>
                      <a:r>
                        <a:rPr lang="en-US" sz="1500" dirty="0" err="1"/>
                        <a:t>nền</a:t>
                      </a:r>
                      <a:r>
                        <a:rPr lang="en-US" sz="1500" dirty="0"/>
                        <a:t>                        </a:t>
                      </a:r>
                      <a:r>
                        <a:rPr lang="en-US" sz="1500" dirty="0" err="1"/>
                        <a:t>kinh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tế</a:t>
                      </a:r>
                      <a:r>
                        <a:rPr lang="en-US" sz="1500" dirty="0"/>
                        <a:t>)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/>
                        <a:t>Đưa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được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hơn</a:t>
                      </a:r>
                      <a:r>
                        <a:rPr lang="en-US" sz="1500" dirty="0"/>
                        <a:t> 90% </a:t>
                      </a:r>
                      <a:r>
                        <a:rPr lang="en-US" sz="1500" dirty="0" err="1"/>
                        <a:t>nông</a:t>
                      </a:r>
                      <a:r>
                        <a:rPr lang="en-US" sz="1500" dirty="0"/>
                        <a:t> </a:t>
                      </a:r>
                      <a:r>
                        <a:rPr lang="en-US" sz="1500" u="none" dirty="0" err="1"/>
                        <a:t>hộ</a:t>
                      </a:r>
                      <a:r>
                        <a:rPr lang="en-US" sz="1500" u="none" dirty="0"/>
                        <a:t> </a:t>
                      </a:r>
                      <a:r>
                        <a:rPr lang="en-US" sz="1500" u="none" dirty="0" err="1"/>
                        <a:t>với</a:t>
                      </a:r>
                      <a:r>
                        <a:rPr lang="en-US" sz="1500" u="none" dirty="0"/>
                        <a:t> 90 % S </a:t>
                      </a:r>
                      <a:r>
                        <a:rPr lang="en-US" sz="1500" u="none" dirty="0" err="1"/>
                        <a:t>canh</a:t>
                      </a:r>
                      <a:r>
                        <a:rPr lang="en-US" sz="1500" u="none" dirty="0"/>
                        <a:t> </a:t>
                      </a:r>
                      <a:r>
                        <a:rPr lang="en-US" sz="1500" u="none" dirty="0" err="1"/>
                        <a:t>tác</a:t>
                      </a:r>
                      <a:r>
                        <a:rPr lang="en-US" sz="1500" u="none" dirty="0"/>
                        <a:t> </a:t>
                      </a:r>
                      <a:r>
                        <a:rPr lang="en-US" sz="1500" u="none" dirty="0" err="1"/>
                        <a:t>vào</a:t>
                      </a:r>
                      <a:r>
                        <a:rPr lang="en-US" sz="1500" u="none" dirty="0"/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tập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thể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hóa</a:t>
                      </a:r>
                      <a:r>
                        <a:rPr lang="en-US" sz="1500" u="none" dirty="0"/>
                        <a:t>,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sản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xuất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lớn</a:t>
                      </a:r>
                      <a:r>
                        <a:rPr lang="en-US" sz="1500" u="none" dirty="0"/>
                        <a:t>, </a:t>
                      </a:r>
                      <a:r>
                        <a:rPr lang="en-US" sz="1500" u="none" dirty="0" err="1"/>
                        <a:t>được</a:t>
                      </a:r>
                      <a:r>
                        <a:rPr lang="en-US" sz="1500" u="none" dirty="0"/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cơ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giới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hóa</a:t>
                      </a:r>
                      <a:endParaRPr lang="en-US" sz="1500" u="none" dirty="0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u="none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Xóa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được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chemeClr val="tx1"/>
                          </a:solidFill>
                        </a:rPr>
                        <a:t>nạn</a:t>
                      </a:r>
                      <a:r>
                        <a:rPr lang="en-US" sz="15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chemeClr val="tx1"/>
                          </a:solidFill>
                        </a:rPr>
                        <a:t>mù</a:t>
                      </a:r>
                      <a:r>
                        <a:rPr lang="en-US" sz="15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chemeClr val="tx1"/>
                          </a:solidFill>
                        </a:rPr>
                        <a:t>chữ</a:t>
                      </a:r>
                      <a:r>
                        <a:rPr lang="en-US" sz="15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phổ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cập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chemeClr val="tx1"/>
                          </a:solidFill>
                        </a:rPr>
                        <a:t>được</a:t>
                      </a:r>
                      <a:r>
                        <a:rPr lang="en-US" sz="15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chemeClr val="tx1"/>
                          </a:solidFill>
                        </a:rPr>
                        <a:t>giáo</a:t>
                      </a:r>
                      <a:r>
                        <a:rPr lang="en-US" sz="15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chemeClr val="tx1"/>
                          </a:solidFill>
                        </a:rPr>
                        <a:t>dục</a:t>
                      </a:r>
                      <a:r>
                        <a:rPr lang="en-US" sz="15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chemeClr val="tx1"/>
                          </a:solidFill>
                        </a:rPr>
                        <a:t>tiểu</a:t>
                      </a:r>
                      <a:r>
                        <a:rPr lang="en-US" sz="15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chemeClr val="tx1"/>
                          </a:solidFill>
                        </a:rPr>
                        <a:t>học</a:t>
                      </a:r>
                      <a:r>
                        <a:rPr lang="en-US" sz="15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chemeClr val="tx1"/>
                          </a:solidFill>
                        </a:rPr>
                        <a:t>trong</a:t>
                      </a:r>
                      <a:r>
                        <a:rPr lang="en-US" sz="15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chemeClr val="tx1"/>
                          </a:solidFill>
                        </a:rPr>
                        <a:t>cả</a:t>
                      </a:r>
                      <a:r>
                        <a:rPr lang="en-US" sz="15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chemeClr val="tx1"/>
                          </a:solidFill>
                        </a:rPr>
                        <a:t>nước</a:t>
                      </a:r>
                      <a:r>
                        <a:rPr lang="en-US" sz="1500" u="none" dirty="0">
                          <a:solidFill>
                            <a:schemeClr val="tx1"/>
                          </a:solidFill>
                        </a:rPr>
                        <a:t>,  THCS ở </a:t>
                      </a:r>
                      <a:r>
                        <a:rPr lang="en-US" sz="1500" u="none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r>
                        <a:rPr lang="en-US" sz="15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chemeClr val="tx1"/>
                          </a:solidFill>
                        </a:rPr>
                        <a:t>phố</a:t>
                      </a:r>
                      <a:r>
                        <a:rPr lang="en-US" sz="1500" u="none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l"/>
                      <a:r>
                        <a:rPr lang="en-US" sz="1500" u="none" dirty="0">
                          <a:solidFill>
                            <a:schemeClr val="tx1"/>
                          </a:solidFill>
                        </a:rPr>
                        <a:t>                            </a:t>
                      </a:r>
                      <a:r>
                        <a:rPr lang="en-US" sz="1500" u="none" dirty="0" err="1">
                          <a:solidFill>
                            <a:schemeClr val="tx1"/>
                          </a:solidFill>
                        </a:rPr>
                        <a:t>Xây</a:t>
                      </a:r>
                      <a:r>
                        <a:rPr lang="en-US" sz="15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u="none" baseline="0" dirty="0" err="1">
                          <a:solidFill>
                            <a:schemeClr val="tx1"/>
                          </a:solidFill>
                        </a:rPr>
                        <a:t>dựng</a:t>
                      </a:r>
                      <a:r>
                        <a:rPr lang="en-US" sz="15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u="none" baseline="0" dirty="0" err="1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ền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văn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hóa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mới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chemeClr val="tx1"/>
                          </a:solidFill>
                        </a:rPr>
                        <a:t>xã</a:t>
                      </a:r>
                      <a:r>
                        <a:rPr lang="en-US" sz="15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</a:rPr>
                        <a:t>hội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</a:rPr>
                        <a:t>chủ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</a:rPr>
                        <a:t>nghĩa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</a:endParaRPr>
                    </a:p>
                    <a:p>
                      <a:pPr algn="l"/>
                      <a:r>
                        <a:rPr lang="vi-VN" sz="1500" dirty="0">
                          <a:effectLst/>
                        </a:rPr>
                        <a:t> </a:t>
                      </a:r>
                      <a:r>
                        <a:rPr lang="en-US" sz="1500" dirty="0"/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Không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còn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giai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cấp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bóc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u="none" dirty="0" err="1">
                          <a:solidFill>
                            <a:srgbClr val="FF0000"/>
                          </a:solidFill>
                        </a:rPr>
                        <a:t>lột</a:t>
                      </a:r>
                      <a:r>
                        <a:rPr lang="en-US" sz="150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dirty="0"/>
                        <a:t>(</a:t>
                      </a:r>
                      <a:r>
                        <a:rPr lang="en-US" sz="1500" dirty="0" err="1"/>
                        <a:t>chỉ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còn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công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nhân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nông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dân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trí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thức</a:t>
                      </a:r>
                      <a:r>
                        <a:rPr lang="en-US" sz="1500" dirty="0"/>
                        <a:t> XHCN)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26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Ý nghĩa</a:t>
                      </a:r>
                      <a:endParaRPr lang="en-US" sz="1400">
                        <a:effectLst/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44325" marR="4432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+mn-cs"/>
                        </a:rPr>
                        <a:t>-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Tiềm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củng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báu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325" marR="443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581400" y="1828800"/>
            <a:ext cx="0" cy="411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Point Star 1"/>
          <p:cNvSpPr/>
          <p:nvPr/>
        </p:nvSpPr>
        <p:spPr>
          <a:xfrm>
            <a:off x="1524000" y="2209800"/>
            <a:ext cx="2057400" cy="2057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Các kế hoạch 5 năm</a:t>
            </a:r>
          </a:p>
        </p:txBody>
      </p:sp>
      <p:sp>
        <p:nvSpPr>
          <p:cNvPr id="10" name="Wave 9"/>
          <p:cNvSpPr/>
          <p:nvPr/>
        </p:nvSpPr>
        <p:spPr>
          <a:xfrm>
            <a:off x="1600200" y="4419600"/>
            <a:ext cx="1828800" cy="1524000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1928-1932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1933-1937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50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" y="0"/>
            <a:ext cx="9082548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68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" y="0"/>
            <a:ext cx="9082548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68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2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1524000" y="180975"/>
            <a:ext cx="7315200" cy="1200150"/>
          </a:xfrm>
          <a:prstGeom prst="rect">
            <a:avLst/>
          </a:prstGeom>
          <a:solidFill>
            <a:srgbClr val="745C6E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745C6E"/>
            </a:extrusionClr>
          </a:sp3d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10: LIÊN XÔ XÂY DỰNG  CHỦ NGHĨA XÃ HỘI (1921 -1941)</a:t>
            </a:r>
          </a:p>
        </p:txBody>
      </p:sp>
      <p:pic>
        <p:nvPicPr>
          <p:cNvPr id="29" name="Picture 28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6988"/>
            <a:ext cx="1219200" cy="12684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Snip and Round Single Corner Rectangle 4"/>
          <p:cNvSpPr/>
          <p:nvPr/>
        </p:nvSpPr>
        <p:spPr bwMode="auto">
          <a:xfrm>
            <a:off x="762000" y="1600200"/>
            <a:ext cx="8153400" cy="9906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(1921 – 1925).</a:t>
            </a:r>
          </a:p>
        </p:txBody>
      </p:sp>
      <p:sp>
        <p:nvSpPr>
          <p:cNvPr id="8" name="Snip Diagonal Corner Rectangle 7"/>
          <p:cNvSpPr/>
          <p:nvPr/>
        </p:nvSpPr>
        <p:spPr bwMode="auto">
          <a:xfrm>
            <a:off x="1676400" y="2667000"/>
            <a:ext cx="7391400" cy="533400"/>
          </a:xfrm>
          <a:prstGeom prst="snip2DiagRect">
            <a:avLst>
              <a:gd name="adj1" fmla="val 1732"/>
              <a:gd name="adj2" fmla="val 50000"/>
            </a:avLst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6155" name="TextBox 8"/>
          <p:cNvSpPr txBox="1">
            <a:spLocks noChangeArrowheads="1"/>
          </p:cNvSpPr>
          <p:nvPr/>
        </p:nvSpPr>
        <p:spPr bwMode="auto">
          <a:xfrm>
            <a:off x="1828800" y="2667000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 1.   Chính sách kinh tế mới</a:t>
            </a:r>
            <a:endParaRPr lang="en-US" altLang="en-US" sz="2800" b="1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10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1" y="0"/>
            <a:ext cx="915054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5908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hiểu</a:t>
            </a:r>
            <a:r>
              <a:rPr lang="en-US" sz="3600" dirty="0"/>
              <a:t>: </a:t>
            </a:r>
            <a:r>
              <a:rPr lang="en-US" sz="3600" u="sng" dirty="0" err="1">
                <a:solidFill>
                  <a:srgbClr val="C00000"/>
                </a:solidFill>
              </a:rPr>
              <a:t>Hoàn</a:t>
            </a:r>
            <a:r>
              <a:rPr lang="en-US" sz="3600" u="sng" dirty="0">
                <a:solidFill>
                  <a:srgbClr val="C00000"/>
                </a:solidFill>
              </a:rPr>
              <a:t> </a:t>
            </a:r>
            <a:r>
              <a:rPr lang="en-US" sz="3600" u="sng" dirty="0" err="1">
                <a:solidFill>
                  <a:srgbClr val="C00000"/>
                </a:solidFill>
              </a:rPr>
              <a:t>cảnh</a:t>
            </a:r>
            <a:r>
              <a:rPr lang="en-US" sz="3600" dirty="0">
                <a:solidFill>
                  <a:srgbClr val="C00000"/>
                </a:solidFill>
              </a:rPr>
              <a:t>, </a:t>
            </a:r>
            <a:r>
              <a:rPr lang="en-US" sz="3600" u="sng" dirty="0" err="1">
                <a:solidFill>
                  <a:srgbClr val="C00000"/>
                </a:solidFill>
              </a:rPr>
              <a:t>nội</a:t>
            </a:r>
            <a:r>
              <a:rPr lang="en-US" sz="3600" u="sng" dirty="0">
                <a:solidFill>
                  <a:srgbClr val="C00000"/>
                </a:solidFill>
              </a:rPr>
              <a:t> dung</a:t>
            </a:r>
            <a:r>
              <a:rPr lang="en-US" sz="3600" dirty="0">
                <a:solidFill>
                  <a:srgbClr val="C00000"/>
                </a:solidFill>
              </a:rPr>
              <a:t>, </a:t>
            </a:r>
            <a:r>
              <a:rPr lang="en-US" sz="3600" u="sng" dirty="0" err="1">
                <a:solidFill>
                  <a:srgbClr val="C00000"/>
                </a:solidFill>
              </a:rPr>
              <a:t>bản</a:t>
            </a:r>
            <a:r>
              <a:rPr lang="en-US" sz="3600" u="sng" dirty="0">
                <a:solidFill>
                  <a:srgbClr val="C00000"/>
                </a:solidFill>
              </a:rPr>
              <a:t> </a:t>
            </a:r>
            <a:r>
              <a:rPr lang="en-US" sz="3600" u="sng" dirty="0" err="1">
                <a:solidFill>
                  <a:srgbClr val="C00000"/>
                </a:solidFill>
              </a:rPr>
              <a:t>chất</a:t>
            </a:r>
            <a:r>
              <a:rPr lang="en-US" sz="3600" dirty="0">
                <a:solidFill>
                  <a:srgbClr val="C00000"/>
                </a:solidFill>
              </a:rPr>
              <a:t>,</a:t>
            </a:r>
          </a:p>
          <a:p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u="sng" dirty="0" err="1">
                <a:solidFill>
                  <a:srgbClr val="C00000"/>
                </a:solidFill>
              </a:rPr>
              <a:t>tác</a:t>
            </a:r>
            <a:r>
              <a:rPr lang="en-US" sz="3600" u="sng" dirty="0">
                <a:solidFill>
                  <a:srgbClr val="C00000"/>
                </a:solidFill>
              </a:rPr>
              <a:t> </a:t>
            </a:r>
            <a:r>
              <a:rPr lang="en-US" sz="3600" u="sng" dirty="0" err="1">
                <a:solidFill>
                  <a:srgbClr val="C00000"/>
                </a:solidFill>
              </a:rPr>
              <a:t>động</a:t>
            </a:r>
            <a:r>
              <a:rPr lang="en-US" sz="3600" dirty="0">
                <a:solidFill>
                  <a:srgbClr val="C00000"/>
                </a:solidFill>
              </a:rPr>
              <a:t>, </a:t>
            </a:r>
            <a:r>
              <a:rPr lang="en-US" sz="3600" u="sng" dirty="0">
                <a:solidFill>
                  <a:srgbClr val="C00000"/>
                </a:solidFill>
              </a:rPr>
              <a:t>ý </a:t>
            </a:r>
            <a:r>
              <a:rPr lang="en-US" sz="3600" u="sng" dirty="0" err="1">
                <a:solidFill>
                  <a:srgbClr val="C00000"/>
                </a:solidFill>
              </a:rPr>
              <a:t>nghĩa</a:t>
            </a:r>
            <a:r>
              <a:rPr lang="en-US" sz="3600" u="sng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Chính</a:t>
            </a:r>
            <a:r>
              <a:rPr lang="en-US" sz="3600" dirty="0"/>
              <a:t> </a:t>
            </a:r>
            <a:r>
              <a:rPr lang="en-US" sz="3600" dirty="0" err="1"/>
              <a:t>sách</a:t>
            </a:r>
            <a:r>
              <a:rPr lang="en-US" sz="3600" dirty="0"/>
              <a:t> </a:t>
            </a:r>
            <a:r>
              <a:rPr lang="en-US" sz="3600" dirty="0" err="1"/>
              <a:t>kinh</a:t>
            </a:r>
            <a:r>
              <a:rPr lang="en-US" sz="3600" dirty="0"/>
              <a:t> </a:t>
            </a:r>
            <a:r>
              <a:rPr lang="en-US" sz="3600" dirty="0" err="1"/>
              <a:t>tế</a:t>
            </a:r>
            <a:r>
              <a:rPr lang="en-US" sz="3600" dirty="0"/>
              <a:t> </a:t>
            </a:r>
            <a:r>
              <a:rPr lang="en-US" sz="3600" dirty="0" err="1"/>
              <a:t>mới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933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42" name="Group 6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3052961"/>
              </p:ext>
            </p:extLst>
          </p:nvPr>
        </p:nvGraphicFramePr>
        <p:xfrm>
          <a:off x="4804230" y="1571172"/>
          <a:ext cx="4267200" cy="4114801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43" name="Group 6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3029515"/>
              </p:ext>
            </p:extLst>
          </p:nvPr>
        </p:nvGraphicFramePr>
        <p:xfrm>
          <a:off x="32658" y="1571172"/>
          <a:ext cx="4648200" cy="4143375"/>
        </p:xfrm>
        <a:graphic>
          <a:graphicData uri="http://schemas.openxmlformats.org/drawingml/2006/table">
            <a:tbl>
              <a:tblPr/>
              <a:tblGrid>
                <a:gridCol w="137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soát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nền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hóa…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4742544" y="885372"/>
            <a:ext cx="4343400" cy="685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MỚI( NEP)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(1921-1925)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8144" y="885372"/>
            <a:ext cx="4648200" cy="685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(1919- 1920)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4086" y="-152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b. NỘI DUNG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867400"/>
            <a:ext cx="464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B/c→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fr-FR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 mọi mặt. </a:t>
            </a:r>
            <a:endParaRPr lang="en-US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42" name="Group 6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2755300"/>
              </p:ext>
            </p:extLst>
          </p:nvPr>
        </p:nvGraphicFramePr>
        <p:xfrm>
          <a:off x="4804230" y="1571172"/>
          <a:ext cx="4267200" cy="4114801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-&gt; Thực hiện </a:t>
                      </a:r>
                      <a:r>
                        <a:rPr kumimoji="0" 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 thuế lương thực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43" name="Group 6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5858603"/>
              </p:ext>
            </p:extLst>
          </p:nvPr>
        </p:nvGraphicFramePr>
        <p:xfrm>
          <a:off x="32658" y="1571172"/>
          <a:ext cx="4648200" cy="4143375"/>
        </p:xfrm>
        <a:graphic>
          <a:graphicData uri="http://schemas.openxmlformats.org/drawingml/2006/table">
            <a:tbl>
              <a:tblPr/>
              <a:tblGrid>
                <a:gridCol w="137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soát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nền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hóa…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4742544" y="885372"/>
            <a:ext cx="4343400" cy="685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MỚI( NEP)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(1921-1925)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8144" y="885372"/>
            <a:ext cx="4648200" cy="685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(1919- 1920)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4086" y="-152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b. NỘI DUNG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867400"/>
            <a:ext cx="464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B/c→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2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42" name="Group 6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9963945"/>
              </p:ext>
            </p:extLst>
          </p:nvPr>
        </p:nvGraphicFramePr>
        <p:xfrm>
          <a:off x="4804230" y="1571172"/>
          <a:ext cx="4267200" cy="4331797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-&gt; Thực hiện </a:t>
                      </a:r>
                      <a:r>
                        <a:rPr kumimoji="0" 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 thuế lương thực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-&gt; Cho phép </a:t>
                      </a:r>
                      <a:r>
                        <a:rPr kumimoji="0" 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 nhân </a:t>
                      </a: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mở các xí nghiệp nhỏ;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-&gt; Khuyến khích tư bản </a:t>
                      </a:r>
                      <a:r>
                        <a:rPr kumimoji="0" 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nước ngoài </a:t>
                      </a: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đầu tư vào Nga;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-&gt; Nhà nước </a:t>
                      </a:r>
                      <a:r>
                        <a:rPr kumimoji="0" 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nắm các ngành kinh tế chủ chốt</a:t>
                      </a: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43" name="Group 6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8799313"/>
              </p:ext>
            </p:extLst>
          </p:nvPr>
        </p:nvGraphicFramePr>
        <p:xfrm>
          <a:off x="32658" y="1571172"/>
          <a:ext cx="4648200" cy="4324803"/>
        </p:xfrm>
        <a:graphic>
          <a:graphicData uri="http://schemas.openxmlformats.org/drawingml/2006/table">
            <a:tbl>
              <a:tblPr/>
              <a:tblGrid>
                <a:gridCol w="137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soát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nền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nghiệp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hóa…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4742544" y="885372"/>
            <a:ext cx="4343400" cy="685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MỚI( NEP)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(1921-1925)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8144" y="885372"/>
            <a:ext cx="4648200" cy="685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(1919- 1920)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4086" y="-152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b. NỘI DUNG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867400"/>
            <a:ext cx="464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B/c→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fr-FR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5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42" name="Group 6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8379686"/>
              </p:ext>
            </p:extLst>
          </p:nvPr>
        </p:nvGraphicFramePr>
        <p:xfrm>
          <a:off x="4804230" y="1571172"/>
          <a:ext cx="4267200" cy="4331797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-&gt; Thực hiện </a:t>
                      </a:r>
                      <a:r>
                        <a:rPr kumimoji="0" 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thuế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lương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-&gt; Cho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phép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mở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xí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nghiệp</a:t>
                      </a: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nhỏ;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-&gt; Khuyến khích tư bản </a:t>
                      </a:r>
                      <a:r>
                        <a:rPr kumimoji="0" 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nước ngoài </a:t>
                      </a: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đầu tư vào Nga;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-&gt; Nhà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nắm</a:t>
                      </a:r>
                      <a:r>
                        <a:rPr kumimoji="0" 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các ngành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tế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chủ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chốt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buôn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bán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mở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lại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chợ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ban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hành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tiền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43" name="Group 6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583873"/>
              </p:ext>
            </p:extLst>
          </p:nvPr>
        </p:nvGraphicFramePr>
        <p:xfrm>
          <a:off x="32658" y="1571172"/>
          <a:ext cx="4648200" cy="4143375"/>
        </p:xfrm>
        <a:graphic>
          <a:graphicData uri="http://schemas.openxmlformats.org/drawingml/2006/table">
            <a:tbl>
              <a:tblPr/>
              <a:tblGrid>
                <a:gridCol w="137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soát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nền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hóa…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4742544" y="885372"/>
            <a:ext cx="4343400" cy="685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MỚI( NEP)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(1921-1925)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8144" y="885372"/>
            <a:ext cx="4648200" cy="685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(1919- 1920)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4086" y="-152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                                   b. NỘI DUNG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867400"/>
            <a:ext cx="464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B/c→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28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2433</Words>
  <Application>Microsoft Office PowerPoint</Application>
  <PresentationFormat>On-screen Show (4:3)</PresentationFormat>
  <Paragraphs>548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</vt:lpstr>
      <vt:lpstr>Calibri</vt:lpstr>
      <vt:lpstr>Lucida Calligraphy</vt:lpstr>
      <vt:lpstr>Times New Roman</vt:lpstr>
      <vt:lpstr>VNI-Times</vt:lpstr>
      <vt:lpstr>VNtimes new roman</vt:lpstr>
      <vt:lpstr>Office Theme</vt:lpstr>
      <vt:lpstr>Default Design</vt:lpstr>
      <vt:lpstr>1_Default Design</vt:lpstr>
      <vt:lpstr>1_Office Theme</vt:lpstr>
      <vt:lpstr>2_Office Theme</vt:lpstr>
      <vt:lpstr>2_Default Design</vt:lpstr>
      <vt:lpstr>3_Default Design</vt:lpstr>
      <vt:lpstr>4_Default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Quốc huy Liên Xô năm 1923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VAN NHU</cp:lastModifiedBy>
  <cp:revision>194</cp:revision>
  <cp:lastPrinted>2020-11-15T16:23:16Z</cp:lastPrinted>
  <dcterms:created xsi:type="dcterms:W3CDTF">2019-11-24T06:24:20Z</dcterms:created>
  <dcterms:modified xsi:type="dcterms:W3CDTF">2024-09-18T01:03:14Z</dcterms:modified>
</cp:coreProperties>
</file>