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318" r:id="rId2"/>
    <p:sldId id="1165" r:id="rId3"/>
    <p:sldId id="1307" r:id="rId4"/>
    <p:sldId id="1320" r:id="rId5"/>
    <p:sldId id="1321" r:id="rId6"/>
    <p:sldId id="1324" r:id="rId7"/>
    <p:sldId id="1323" r:id="rId8"/>
    <p:sldId id="1325" r:id="rId9"/>
    <p:sldId id="1303" r:id="rId10"/>
    <p:sldId id="1328" r:id="rId11"/>
    <p:sldId id="1330" r:id="rId12"/>
    <p:sldId id="1331" r:id="rId13"/>
    <p:sldId id="13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59" d="100"/>
          <a:sy n="59" d="100"/>
        </p:scale>
        <p:origin x="93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305559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0.png"/><Relationship Id="rId5" Type="http://schemas.microsoft.com/office/2007/relationships/hdphoto" Target="../media/hdphoto9.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32.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gif"/><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7.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smoke, outdoor, steam, weapon&#10;&#10;Description automatically generated">
            <a:extLst>
              <a:ext uri="{FF2B5EF4-FFF2-40B4-BE49-F238E27FC236}">
                <a16:creationId xmlns:a16="http://schemas.microsoft.com/office/drawing/2014/main" id="{42DFC8CE-A40D-8130-BA2A-E1679597568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46"/>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9CC52993-8407-52DC-B6E0-B73CED4F71DF}"/>
              </a:ext>
            </a:extLst>
          </p:cNvPr>
          <p:cNvSpPr>
            <a:spLocks noChangeArrowheads="1"/>
          </p:cNvSpPr>
          <p:nvPr/>
        </p:nvSpPr>
        <p:spPr bwMode="auto">
          <a:xfrm>
            <a:off x="0" y="2930385"/>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F97BD986-225B-3ED7-0CE3-DF94DB51AB13}"/>
              </a:ext>
            </a:extLst>
          </p:cNvPr>
          <p:cNvSpPr>
            <a:spLocks noChangeArrowheads="1"/>
          </p:cNvSpPr>
          <p:nvPr>
            <p:custDataLst>
              <p:tags r:id="rId1"/>
            </p:custDataLst>
          </p:nvPr>
        </p:nvSpPr>
        <p:spPr bwMode="auto">
          <a:xfrm>
            <a:off x="-553856" y="3007056"/>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3 Newton</a:t>
            </a:r>
            <a:endParaRPr lang="en-US" altLang="en-US" sz="4400" b="1">
              <a:solidFill>
                <a:srgbClr val="7030A0"/>
              </a:solidFill>
            </a:endParaRPr>
          </a:p>
        </p:txBody>
      </p:sp>
      <p:sp>
        <p:nvSpPr>
          <p:cNvPr id="8" name="TextBox 11">
            <a:extLst>
              <a:ext uri="{FF2B5EF4-FFF2-40B4-BE49-F238E27FC236}">
                <a16:creationId xmlns:a16="http://schemas.microsoft.com/office/drawing/2014/main" id="{5EF90A24-93E9-E252-88F2-F3A7A9BC4956}"/>
              </a:ext>
            </a:extLst>
          </p:cNvPr>
          <p:cNvSpPr>
            <a:spLocks noChangeArrowheads="1"/>
          </p:cNvSpPr>
          <p:nvPr>
            <p:custDataLst>
              <p:tags r:id="rId2"/>
            </p:custDataLst>
          </p:nvPr>
        </p:nvSpPr>
        <p:spPr bwMode="auto">
          <a:xfrm>
            <a:off x="-152400" y="2986770"/>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16:</a:t>
            </a:r>
          </a:p>
        </p:txBody>
      </p:sp>
    </p:spTree>
    <p:extLst>
      <p:ext uri="{BB962C8B-B14F-4D97-AF65-F5344CB8AC3E}">
        <p14:creationId xmlns:p14="http://schemas.microsoft.com/office/powerpoint/2010/main" val="123133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ô tô chuyển động trên mặt đường, nếu lực do ô tô tác dụng lên mặt đường có độ lớn bằng lực mà mặt đường đẩy ô tô thì tại sao chúng không “khử nhau"?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Picture 10" descr="A blue car on a white background&#10;&#10;Description automatically generated with medium confidence">
            <a:extLst>
              <a:ext uri="{FF2B5EF4-FFF2-40B4-BE49-F238E27FC236}">
                <a16:creationId xmlns:a16="http://schemas.microsoft.com/office/drawing/2014/main" id="{B85F0E06-6467-FB68-8131-696A5773B3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9167" r="92024">
                        <a14:foregroundMark x1="9167" y1="52969" x2="9167" y2="52969"/>
                        <a14:foregroundMark x1="16786" y1="46566" x2="16786" y2="46566"/>
                        <a14:foregroundMark x1="29048" y1="44936" x2="29048" y2="44936"/>
                        <a14:foregroundMark x1="90476" y1="46915" x2="90833" y2="47031"/>
                        <a14:foregroundMark x1="91667" y1="54133" x2="92024" y2="55530"/>
                        <a14:foregroundMark x1="27976" y1="44354" x2="28690" y2="44354"/>
                      </a14:backgroundRemoval>
                    </a14:imgEffect>
                  </a14:imgLayer>
                </a14:imgProps>
              </a:ext>
              <a:ext uri="{28A0092B-C50C-407E-A947-70E740481C1C}">
                <a14:useLocalDpi xmlns:a14="http://schemas.microsoft.com/office/drawing/2010/main" val="0"/>
              </a:ext>
            </a:extLst>
          </a:blip>
          <a:srcRect l="6837" t="35607" r="6060" b="35098"/>
          <a:stretch/>
        </p:blipFill>
        <p:spPr>
          <a:xfrm>
            <a:off x="1068980" y="2572972"/>
            <a:ext cx="7573297" cy="2478629"/>
          </a:xfrm>
          <a:prstGeom prst="rect">
            <a:avLst/>
          </a:prstGeom>
        </p:spPr>
      </p:pic>
      <p:sp>
        <p:nvSpPr>
          <p:cNvPr id="12" name="TextBox 11">
            <a:extLst>
              <a:ext uri="{FF2B5EF4-FFF2-40B4-BE49-F238E27FC236}">
                <a16:creationId xmlns:a16="http://schemas.microsoft.com/office/drawing/2014/main" id="{D89A8A28-8CC1-80A5-1EC3-56030703AB61}"/>
              </a:ext>
            </a:extLst>
          </p:cNvPr>
          <p:cNvSpPr txBox="1"/>
          <p:nvPr/>
        </p:nvSpPr>
        <p:spPr>
          <a:xfrm>
            <a:off x="3061338" y="5410200"/>
            <a:ext cx="2952485" cy="769441"/>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mặt đường đẩy ô tô về phía trước</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A94771C-0944-4A0D-04A0-8F2DC614D694}"/>
              </a:ext>
            </a:extLst>
          </p:cNvPr>
          <p:cNvCxnSpPr>
            <a:cxnSpLocks/>
          </p:cNvCxnSpPr>
          <p:nvPr/>
        </p:nvCxnSpPr>
        <p:spPr>
          <a:xfrm>
            <a:off x="7335223" y="5051600"/>
            <a:ext cx="183827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E07A42-959B-6018-C023-FE5DEE331A00}"/>
              </a:ext>
            </a:extLst>
          </p:cNvPr>
          <p:cNvCxnSpPr>
            <a:cxnSpLocks/>
          </p:cNvCxnSpPr>
          <p:nvPr/>
        </p:nvCxnSpPr>
        <p:spPr>
          <a:xfrm flipH="1">
            <a:off x="5430223" y="4915912"/>
            <a:ext cx="1905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7B850EB-20C8-1925-ADDD-06A270A03FB0}"/>
                  </a:ext>
                </a:extLst>
              </p:cNvPr>
              <p:cNvSpPr txBox="1"/>
              <p:nvPr/>
            </p:nvSpPr>
            <p:spPr>
              <a:xfrm>
                <a:off x="4314338" y="4915912"/>
                <a:ext cx="1600200" cy="610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𝑭</m:t>
                          </m:r>
                        </m:e>
                      </m:acc>
                    </m:oMath>
                  </m:oMathPara>
                </a14:m>
                <a:endParaRPr lang="en-US" sz="3000" b="1">
                  <a:solidFill>
                    <a:srgbClr val="FF0000"/>
                  </a:solidFill>
                </a:endParaRPr>
              </a:p>
            </p:txBody>
          </p:sp>
        </mc:Choice>
        <mc:Fallback xmlns="">
          <p:sp>
            <p:nvSpPr>
              <p:cNvPr id="15" name="TextBox 14">
                <a:extLst>
                  <a:ext uri="{FF2B5EF4-FFF2-40B4-BE49-F238E27FC236}">
                    <a16:creationId xmlns:a16="http://schemas.microsoft.com/office/drawing/2014/main" id="{37B850EB-20C8-1925-ADDD-06A270A03FB0}"/>
                  </a:ext>
                </a:extLst>
              </p:cNvPr>
              <p:cNvSpPr txBox="1">
                <a:spLocks noRot="1" noChangeAspect="1" noMove="1" noResize="1" noEditPoints="1" noAdjustHandles="1" noChangeArrowheads="1" noChangeShapeType="1" noTextEdit="1"/>
              </p:cNvSpPr>
              <p:nvPr/>
            </p:nvSpPr>
            <p:spPr>
              <a:xfrm>
                <a:off x="4314338" y="4915912"/>
                <a:ext cx="1600200" cy="6101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0AD8D2-82E6-D44C-76D4-AFAFB504E089}"/>
                  </a:ext>
                </a:extLst>
              </p:cNvPr>
              <p:cNvSpPr txBox="1"/>
              <p:nvPr/>
            </p:nvSpPr>
            <p:spPr>
              <a:xfrm>
                <a:off x="8247677" y="4957344"/>
                <a:ext cx="1600200" cy="6482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r>
                            <a:rPr lang="en-US" sz="3000" b="1" i="1" smtClean="0">
                              <a:solidFill>
                                <a:srgbClr val="00B050"/>
                              </a:solidFill>
                              <a:latin typeface="Cambria Math" panose="02040503050406030204" pitchFamily="18" charset="0"/>
                            </a:rPr>
                            <m:t>𝑭</m:t>
                          </m:r>
                          <m:r>
                            <a:rPr lang="en-US" sz="3000" b="1" i="1" smtClean="0">
                              <a:solidFill>
                                <a:srgbClr val="00B050"/>
                              </a:solidFill>
                              <a:latin typeface="Cambria Math" panose="02040503050406030204" pitchFamily="18" charset="0"/>
                            </a:rPr>
                            <m:t>′</m:t>
                          </m:r>
                        </m:e>
                      </m:acc>
                    </m:oMath>
                  </m:oMathPara>
                </a14:m>
                <a:endParaRPr lang="en-US" sz="3000" b="1">
                  <a:solidFill>
                    <a:srgbClr val="00B050"/>
                  </a:solidFill>
                </a:endParaRPr>
              </a:p>
            </p:txBody>
          </p:sp>
        </mc:Choice>
        <mc:Fallback xmlns="">
          <p:sp>
            <p:nvSpPr>
              <p:cNvPr id="16" name="TextBox 15">
                <a:extLst>
                  <a:ext uri="{FF2B5EF4-FFF2-40B4-BE49-F238E27FC236}">
                    <a16:creationId xmlns:a16="http://schemas.microsoft.com/office/drawing/2014/main" id="{0E0AD8D2-82E6-D44C-76D4-AFAFB504E089}"/>
                  </a:ext>
                </a:extLst>
              </p:cNvPr>
              <p:cNvSpPr txBox="1">
                <a:spLocks noRot="1" noChangeAspect="1" noMove="1" noResize="1" noEditPoints="1" noAdjustHandles="1" noChangeArrowheads="1" noChangeShapeType="1" noTextEdit="1"/>
              </p:cNvSpPr>
              <p:nvPr/>
            </p:nvSpPr>
            <p:spPr>
              <a:xfrm>
                <a:off x="8247677" y="4957344"/>
                <a:ext cx="1600200" cy="648254"/>
              </a:xfrm>
              <a:prstGeom prst="rect">
                <a:avLst/>
              </a:prstGeom>
              <a:blipFill>
                <a:blip r:embed="rId7"/>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1AEEA8A6-F828-13B6-16B1-6F8D2E908C7A}"/>
              </a:ext>
            </a:extLst>
          </p:cNvPr>
          <p:cNvSpPr/>
          <p:nvPr/>
        </p:nvSpPr>
        <p:spPr>
          <a:xfrm>
            <a:off x="7295784" y="4867065"/>
            <a:ext cx="95616" cy="99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12211E-C5CD-A09A-2386-379B038D7226}"/>
              </a:ext>
            </a:extLst>
          </p:cNvPr>
          <p:cNvSpPr/>
          <p:nvPr/>
        </p:nvSpPr>
        <p:spPr>
          <a:xfrm>
            <a:off x="7309223" y="4995081"/>
            <a:ext cx="95616" cy="991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94F6C59-81FE-45A8-72B4-0BBFEE4B422C}"/>
              </a:ext>
            </a:extLst>
          </p:cNvPr>
          <p:cNvSpPr txBox="1"/>
          <p:nvPr/>
        </p:nvSpPr>
        <p:spPr>
          <a:xfrm>
            <a:off x="7535463" y="5497876"/>
            <a:ext cx="3248866"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ô tô tác dụng lên mặt đường về phía sau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7301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89486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 thích tại sao các vận động viên khi bơi tới mép hồ bơi và quay lại thi dùng chân đẩy mạnh vào vách hồ bơi để di chuyển nhanh hơn.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0" name="Picture 19">
            <a:extLst>
              <a:ext uri="{FF2B5EF4-FFF2-40B4-BE49-F238E27FC236}">
                <a16:creationId xmlns:a16="http://schemas.microsoft.com/office/drawing/2014/main" id="{A1F77437-992C-89B1-1FB9-45964197A0AD}"/>
              </a:ext>
            </a:extLst>
          </p:cNvPr>
          <p:cNvPicPr>
            <a:picLocks noChangeAspect="1"/>
          </p:cNvPicPr>
          <p:nvPr/>
        </p:nvPicPr>
        <p:blipFill>
          <a:blip r:embed="rId4"/>
          <a:stretch>
            <a:fillRect/>
          </a:stretch>
        </p:blipFill>
        <p:spPr>
          <a:xfrm>
            <a:off x="1905000" y="1720869"/>
            <a:ext cx="8574857" cy="4183900"/>
          </a:xfrm>
          <a:prstGeom prst="rect">
            <a:avLst/>
          </a:prstGeom>
        </p:spPr>
      </p:pic>
      <p:sp>
        <p:nvSpPr>
          <p:cNvPr id="21" name="TextBox 20">
            <a:extLst>
              <a:ext uri="{FF2B5EF4-FFF2-40B4-BE49-F238E27FC236}">
                <a16:creationId xmlns:a16="http://schemas.microsoft.com/office/drawing/2014/main" id="{8E1AE00D-5626-2390-15AD-D926CF901248}"/>
              </a:ext>
            </a:extLst>
          </p:cNvPr>
          <p:cNvSpPr txBox="1"/>
          <p:nvPr/>
        </p:nvSpPr>
        <p:spPr>
          <a:xfrm>
            <a:off x="1488155" y="5968779"/>
            <a:ext cx="9672889" cy="769441"/>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2200" kern="0">
                <a:latin typeface="Arial" panose="020B0604020202020204" pitchFamily="34" charset="0"/>
                <a:cs typeface="Arial" panose="020B0604020202020204" pitchFamily="34" charset="0"/>
              </a:rPr>
              <a:t>Chân tác dụng vào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1 lực F về phía sau, thì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sẽ tác dụng vào chân 1 phản lực F’ theo chiều ng</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ợc lại, lực này đẩy chân h</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ớng về tr</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ớc</a:t>
            </a:r>
            <a:endParaRPr lang="en-US"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8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6" name="Picture 4" descr="empty-blue-rectangle">
            <a:extLst>
              <a:ext uri="{FF2B5EF4-FFF2-40B4-BE49-F238E27FC236}">
                <a16:creationId xmlns:a16="http://schemas.microsoft.com/office/drawing/2014/main" id="{F9BB973C-000D-4A14-A716-B4D666931A13}"/>
              </a:ext>
            </a:extLst>
          </p:cNvPr>
          <p:cNvPicPr>
            <a:picLocks noChangeAspect="1" noChangeArrowheads="1"/>
          </p:cNvPicPr>
          <p:nvPr/>
        </p:nvPicPr>
        <p:blipFill>
          <a:blip r:embed="rId6"/>
          <a:srcRect/>
          <a:stretch>
            <a:fillRect/>
          </a:stretch>
        </p:blipFill>
        <p:spPr bwMode="auto">
          <a:xfrm>
            <a:off x="419100" y="5616993"/>
            <a:ext cx="5676900" cy="1047756"/>
          </a:xfrm>
          <a:prstGeom prst="rect">
            <a:avLst/>
          </a:prstGeom>
          <a:noFill/>
          <a:ln w="9525">
            <a:noFill/>
            <a:miter lim="800000"/>
            <a:headEnd/>
            <a:tailEnd/>
          </a:ln>
        </p:spPr>
      </p:pic>
      <p:sp>
        <p:nvSpPr>
          <p:cNvPr id="17" name="Text Box 7">
            <a:extLst>
              <a:ext uri="{FF2B5EF4-FFF2-40B4-BE49-F238E27FC236}">
                <a16:creationId xmlns:a16="http://schemas.microsoft.com/office/drawing/2014/main" id="{06B6BCAE-088A-4545-B26A-A65EC7C84A4B}"/>
              </a:ext>
            </a:extLst>
          </p:cNvPr>
          <p:cNvSpPr txBox="1">
            <a:spLocks noChangeArrowheads="1"/>
          </p:cNvSpPr>
          <p:nvPr/>
        </p:nvSpPr>
        <p:spPr bwMode="auto">
          <a:xfrm>
            <a:off x="685800" y="5597524"/>
            <a:ext cx="506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cs typeface="Arial" panose="020B0604020202020204" pitchFamily="34" charset="0"/>
              </a:rPr>
              <a:t>Khi vây cá quẩy tác dụng vào nước một lực về phía sau, nước cũng tác dụng lại vây cá một phản lực vào vây đẩy cá đi tới.</a:t>
            </a:r>
          </a:p>
        </p:txBody>
      </p:sp>
      <p:pic>
        <p:nvPicPr>
          <p:cNvPr id="18" name="Picture 17" descr="A picture containing water, outdoor, lake, swimming&#10;&#10;Description automatically generated">
            <a:extLst>
              <a:ext uri="{FF2B5EF4-FFF2-40B4-BE49-F238E27FC236}">
                <a16:creationId xmlns:a16="http://schemas.microsoft.com/office/drawing/2014/main" id="{90F50924-97A4-4A4F-BF6C-D7EE04E0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92" y="1764255"/>
            <a:ext cx="5624008" cy="3745589"/>
          </a:xfrm>
          <a:prstGeom prst="rect">
            <a:avLst/>
          </a:prstGeom>
          <a:ln>
            <a:noFill/>
          </a:ln>
          <a:effectLst>
            <a:softEdge rad="112500"/>
          </a:effectLst>
        </p:spPr>
      </p:pic>
      <p:pic>
        <p:nvPicPr>
          <p:cNvPr id="21" name="Picture 4" descr="empty-blue-rectangle">
            <a:extLst>
              <a:ext uri="{FF2B5EF4-FFF2-40B4-BE49-F238E27FC236}">
                <a16:creationId xmlns:a16="http://schemas.microsoft.com/office/drawing/2014/main" id="{F6387D7A-56AB-4B09-A7C7-BA9C9C36AB6B}"/>
              </a:ext>
            </a:extLst>
          </p:cNvPr>
          <p:cNvPicPr>
            <a:picLocks noChangeAspect="1" noChangeArrowheads="1"/>
          </p:cNvPicPr>
          <p:nvPr/>
        </p:nvPicPr>
        <p:blipFill>
          <a:blip r:embed="rId6"/>
          <a:srcRect/>
          <a:stretch>
            <a:fillRect/>
          </a:stretch>
        </p:blipFill>
        <p:spPr bwMode="auto">
          <a:xfrm>
            <a:off x="6215296" y="5562600"/>
            <a:ext cx="5816654" cy="1050103"/>
          </a:xfrm>
          <a:prstGeom prst="rect">
            <a:avLst/>
          </a:prstGeom>
          <a:noFill/>
          <a:ln w="9525">
            <a:noFill/>
            <a:miter lim="800000"/>
            <a:headEnd/>
            <a:tailEnd/>
          </a:ln>
        </p:spPr>
      </p:pic>
      <p:sp>
        <p:nvSpPr>
          <p:cNvPr id="22" name="Text Box 7">
            <a:extLst>
              <a:ext uri="{FF2B5EF4-FFF2-40B4-BE49-F238E27FC236}">
                <a16:creationId xmlns:a16="http://schemas.microsoft.com/office/drawing/2014/main" id="{686A3397-DFA4-4FEF-8C7C-2A8C243F7222}"/>
              </a:ext>
            </a:extLst>
          </p:cNvPr>
          <p:cNvSpPr txBox="1">
            <a:spLocks noChangeArrowheads="1"/>
          </p:cNvSpPr>
          <p:nvPr/>
        </p:nvSpPr>
        <p:spPr bwMode="auto">
          <a:xfrm>
            <a:off x="6438899" y="5633039"/>
            <a:ext cx="53340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cs typeface="Arial" panose="020B0604020202020204" pitchFamily="34" charset="0"/>
              </a:rPr>
              <a:t>Khi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về</a:t>
            </a:r>
            <a:r>
              <a:rPr lang="en-US" altLang="en-US" sz="2000" dirty="0">
                <a:cs typeface="Arial" panose="020B0604020202020204" pitchFamily="34" charset="0"/>
              </a:rPr>
              <a:t> </a:t>
            </a:r>
            <a:r>
              <a:rPr lang="en-US" altLang="en-US" sz="2000" dirty="0" err="1">
                <a:cs typeface="Arial" panose="020B0604020202020204" pitchFamily="34" charset="0"/>
              </a:rPr>
              <a:t>phía</a:t>
            </a:r>
            <a:r>
              <a:rPr lang="en-US" altLang="en-US" sz="2000" dirty="0">
                <a:cs typeface="Arial" panose="020B0604020202020204" pitchFamily="34" charset="0"/>
              </a:rPr>
              <a:t> </a:t>
            </a:r>
            <a:r>
              <a:rPr lang="en-US" altLang="en-US" sz="2000" dirty="0" err="1">
                <a:cs typeface="Arial" panose="020B0604020202020204" pitchFamily="34" charset="0"/>
              </a:rPr>
              <a:t>sau</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cũng</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lại</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phản</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đẩy</a:t>
            </a:r>
            <a:r>
              <a:rPr lang="en-US" altLang="en-US" sz="2000" dirty="0">
                <a:cs typeface="Arial" panose="020B0604020202020204" pitchFamily="34" charset="0"/>
              </a:rPr>
              <a:t> </a:t>
            </a:r>
            <a:r>
              <a:rPr lang="en-US" altLang="en-US" sz="2000" dirty="0" err="1">
                <a:cs typeface="Arial" panose="020B0604020202020204" pitchFamily="34" charset="0"/>
              </a:rPr>
              <a:t>thuyền</a:t>
            </a:r>
            <a:r>
              <a:rPr lang="en-US" altLang="en-US" sz="2000" dirty="0">
                <a:cs typeface="Arial" panose="020B0604020202020204" pitchFamily="34" charset="0"/>
              </a:rPr>
              <a:t> </a:t>
            </a:r>
            <a:r>
              <a:rPr lang="en-US" altLang="en-US" sz="2000" dirty="0" err="1">
                <a:cs typeface="Arial" panose="020B0604020202020204" pitchFamily="34" charset="0"/>
              </a:rPr>
              <a:t>đi</a:t>
            </a:r>
            <a:r>
              <a:rPr lang="en-US" altLang="en-US" sz="2000" dirty="0">
                <a:cs typeface="Arial" panose="020B0604020202020204" pitchFamily="34" charset="0"/>
              </a:rPr>
              <a:t> </a:t>
            </a:r>
            <a:r>
              <a:rPr lang="en-US" altLang="en-US" sz="2000" dirty="0" err="1">
                <a:cs typeface="Arial" panose="020B0604020202020204" pitchFamily="34" charset="0"/>
              </a:rPr>
              <a:t>tới</a:t>
            </a:r>
            <a:r>
              <a:rPr lang="en-US" altLang="en-US" sz="2000" dirty="0">
                <a:cs typeface="Arial" panose="020B0604020202020204" pitchFamily="34" charset="0"/>
              </a:rPr>
              <a:t>.</a:t>
            </a:r>
          </a:p>
        </p:txBody>
      </p:sp>
    </p:spTree>
    <p:extLst>
      <p:ext uri="{BB962C8B-B14F-4D97-AF65-F5344CB8AC3E}">
        <p14:creationId xmlns:p14="http://schemas.microsoft.com/office/powerpoint/2010/main" val="22387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5" name="Content Placeholder 3" descr="A picture containing smoke, outdoor, steam, weapon&#10;&#10;Description automatically generated">
            <a:extLst>
              <a:ext uri="{FF2B5EF4-FFF2-40B4-BE49-F238E27FC236}">
                <a16:creationId xmlns:a16="http://schemas.microsoft.com/office/drawing/2014/main" id="{B0B483B5-9AAE-FA73-31A0-B38ADD7971D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49" r="1000"/>
          <a:stretch/>
        </p:blipFill>
        <p:spPr>
          <a:xfrm>
            <a:off x="2705110" y="1778381"/>
            <a:ext cx="6095980" cy="4079398"/>
          </a:xfrm>
          <a:prstGeom prst="rect">
            <a:avLst/>
          </a:prstGeom>
          <a:ln>
            <a:noFill/>
          </a:ln>
          <a:effectLst>
            <a:softEdge rad="112500"/>
          </a:effectLst>
        </p:spPr>
      </p:pic>
      <p:cxnSp>
        <p:nvCxnSpPr>
          <p:cNvPr id="19" name="Straight Arrow Connector 18">
            <a:extLst>
              <a:ext uri="{FF2B5EF4-FFF2-40B4-BE49-F238E27FC236}">
                <a16:creationId xmlns:a16="http://schemas.microsoft.com/office/drawing/2014/main" id="{38C84105-74A2-0FAA-242F-FF1FDCCF3019}"/>
              </a:ext>
            </a:extLst>
          </p:cNvPr>
          <p:cNvCxnSpPr>
            <a:cxnSpLocks/>
          </p:cNvCxnSpPr>
          <p:nvPr/>
        </p:nvCxnSpPr>
        <p:spPr>
          <a:xfrm flipV="1">
            <a:off x="5893425" y="2999154"/>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462F88-5A8D-5132-0095-740099143BD1}"/>
                  </a:ext>
                </a:extLst>
              </p:cNvPr>
              <p:cNvSpPr txBox="1"/>
              <p:nvPr/>
            </p:nvSpPr>
            <p:spPr>
              <a:xfrm>
                <a:off x="5977874" y="299915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23" name="TextBox 22">
                <a:extLst>
                  <a:ext uri="{FF2B5EF4-FFF2-40B4-BE49-F238E27FC236}">
                    <a16:creationId xmlns:a16="http://schemas.microsoft.com/office/drawing/2014/main" id="{7F462F88-5A8D-5132-0095-740099143BD1}"/>
                  </a:ext>
                </a:extLst>
              </p:cNvPr>
              <p:cNvSpPr txBox="1">
                <a:spLocks noRot="1" noChangeAspect="1" noMove="1" noResize="1" noEditPoints="1" noAdjustHandles="1" noChangeArrowheads="1" noChangeShapeType="1" noTextEdit="1"/>
              </p:cNvSpPr>
              <p:nvPr/>
            </p:nvSpPr>
            <p:spPr>
              <a:xfrm>
                <a:off x="5977874" y="2999154"/>
                <a:ext cx="762000" cy="782587"/>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1EBE0C1C-2BE4-19DB-1044-B57A9176C380}"/>
              </a:ext>
            </a:extLst>
          </p:cNvPr>
          <p:cNvCxnSpPr>
            <a:cxnSpLocks/>
          </p:cNvCxnSpPr>
          <p:nvPr/>
        </p:nvCxnSpPr>
        <p:spPr>
          <a:xfrm>
            <a:off x="5861675" y="4803048"/>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E7DF370-C1E5-950F-D3D7-2DDD4F46C347}"/>
                  </a:ext>
                </a:extLst>
              </p:cNvPr>
              <p:cNvSpPr txBox="1"/>
              <p:nvPr/>
            </p:nvSpPr>
            <p:spPr>
              <a:xfrm>
                <a:off x="5924550" y="5260248"/>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𝐹</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27" name="TextBox 26">
                <a:extLst>
                  <a:ext uri="{FF2B5EF4-FFF2-40B4-BE49-F238E27FC236}">
                    <a16:creationId xmlns:a16="http://schemas.microsoft.com/office/drawing/2014/main" id="{BE7DF370-C1E5-950F-D3D7-2DDD4F46C347}"/>
                  </a:ext>
                </a:extLst>
              </p:cNvPr>
              <p:cNvSpPr txBox="1">
                <a:spLocks noRot="1" noChangeAspect="1" noMove="1" noResize="1" noEditPoints="1" noAdjustHandles="1" noChangeArrowheads="1" noChangeShapeType="1" noTextEdit="1"/>
              </p:cNvSpPr>
              <p:nvPr/>
            </p:nvSpPr>
            <p:spPr>
              <a:xfrm>
                <a:off x="5924550" y="5260248"/>
                <a:ext cx="762000" cy="83343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732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221945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212981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nSpc>
                <a:spcPct val="107000"/>
              </a:lnSpc>
              <a:spcBef>
                <a:spcPts val="0"/>
              </a:spcBef>
              <a:spcAft>
                <a:spcPts val="0"/>
              </a:spcAft>
              <a:buAutoNum type="alphaLcParenR"/>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tăng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4" name="Picture 3" descr="Text&#10;&#10;Description automatically generated">
            <a:extLst>
              <a:ext uri="{FF2B5EF4-FFF2-40B4-BE49-F238E27FC236}">
                <a16:creationId xmlns:a16="http://schemas.microsoft.com/office/drawing/2014/main" id="{B5C2BD88-800A-E2DC-F96F-9F7F471B115B}"/>
              </a:ext>
            </a:extLst>
          </p:cNvPr>
          <p:cNvPicPr>
            <a:picLocks noChangeAspect="1"/>
          </p:cNvPicPr>
          <p:nvPr/>
        </p:nvPicPr>
        <p:blipFill rotWithShape="1">
          <a:blip r:embed="rId6">
            <a:extLst>
              <a:ext uri="{28A0092B-C50C-407E-A947-70E740481C1C}">
                <a14:useLocalDpi xmlns:a14="http://schemas.microsoft.com/office/drawing/2010/main" val="0"/>
              </a:ext>
            </a:extLst>
          </a:blip>
          <a:srcRect l="13333" t="14913" r="9166" b="60644"/>
          <a:stretch/>
        </p:blipFill>
        <p:spPr>
          <a:xfrm>
            <a:off x="2294215" y="3369203"/>
            <a:ext cx="7603570" cy="1798694"/>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157075" y="3444118"/>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157075" y="3444118"/>
                <a:ext cx="34925" cy="117475"/>
              </a:xfrm>
              <a:prstGeom prst="rect">
                <a:avLst/>
              </a:prstGeom>
              <a:blipFill>
                <a:blip r:embed="rId2"/>
                <a:stretch>
                  <a:fillRect l="-33333" r="-450000" b="-473684"/>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486018"/>
            <a:ext cx="11832746" cy="2163889"/>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4486018"/>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AutoNum type="arabicPeriod"/>
            </a:pP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sắt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nam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châm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được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treo</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như</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Hình</a:t>
            </a:r>
            <a:r>
              <a:rPr lang="en-US" sz="2500"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Lực</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nào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làm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nam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châm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dịch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chuyển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lại</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gần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sắt</a:t>
            </a:r>
            <a:r>
              <a:rPr lang="en-US" sz="2500" b="1" i="1" dirty="0">
                <a:solidFill>
                  <a:srgbClr val="000000"/>
                </a:solidFill>
                <a:ea typeface="Times New Roman" panose="02020603050405020304" pitchFamily="18" charset="0"/>
                <a:cs typeface="Arial" panose="020B0604020202020204" pitchFamily="34" charset="0"/>
              </a:rPr>
              <a:t>? </a:t>
            </a:r>
            <a:endParaRPr lang="en-US" altLang="en-US" sz="2500" dirty="0">
              <a:cs typeface="Arial" panose="020B0604020202020204" pitchFamily="34" charset="0"/>
            </a:endParaRPr>
          </a:p>
          <a:p>
            <a:pPr algn="just" eaLnBrk="1" hangingPunct="1">
              <a:spcBef>
                <a:spcPts val="0"/>
              </a:spcBef>
              <a:buFontTx/>
              <a:buNone/>
            </a:pPr>
            <a:endParaRPr lang="en-US" altLang="en-US" sz="2500" dirty="0">
              <a:cs typeface="Arial" panose="020B0604020202020204" pitchFamily="34" charset="0"/>
            </a:endParaRPr>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4" name="Picture 3" descr="Diagram&#10;&#10;Description automatically generated">
            <a:extLst>
              <a:ext uri="{FF2B5EF4-FFF2-40B4-BE49-F238E27FC236}">
                <a16:creationId xmlns:a16="http://schemas.microsoft.com/office/drawing/2014/main" id="{93DCA2D9-D3BA-0B32-B848-F2687A7063C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48408" y="966491"/>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DB23659A-53BC-F2EC-E2C9-30B312C7B23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214035" y="451190"/>
            <a:ext cx="1980585" cy="5435855"/>
          </a:xfrm>
          <a:prstGeom prst="rect">
            <a:avLst/>
          </a:prstGeom>
        </p:spPr>
      </p:pic>
      <p:sp>
        <p:nvSpPr>
          <p:cNvPr id="25" name="Rectangle 41">
            <a:extLst>
              <a:ext uri="{FF2B5EF4-FFF2-40B4-BE49-F238E27FC236}">
                <a16:creationId xmlns:a16="http://schemas.microsoft.com/office/drawing/2014/main" id="{9D6BF070-3CD8-ADCD-3BFC-BF7ADCE06BC8}"/>
              </a:ext>
            </a:extLst>
          </p:cNvPr>
          <p:cNvSpPr>
            <a:spLocks noChangeArrowheads="1"/>
          </p:cNvSpPr>
          <p:nvPr/>
        </p:nvSpPr>
        <p:spPr bwMode="auto">
          <a:xfrm>
            <a:off x="731787" y="5286186"/>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None/>
            </a:pPr>
            <a:r>
              <a:rPr lang="en-US" sz="2500" dirty="0">
                <a:solidFill>
                  <a:srgbClr val="000000"/>
                </a:solidFill>
                <a:ea typeface="Times New Roman" panose="02020603050405020304" pitchFamily="18" charset="0"/>
                <a:cs typeface="Arial" panose="020B0604020202020204" pitchFamily="34" charset="0"/>
              </a:rPr>
              <a:t>2.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1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1</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dirty="0" err="1">
                <a:solidFill>
                  <a:srgbClr val="000000"/>
                </a:solidFill>
                <a:ea typeface="Times New Roman" panose="02020603050405020304" pitchFamily="18" charset="0"/>
                <a:cs typeface="Arial" panose="020B0604020202020204" pitchFamily="34" charset="0"/>
              </a:rPr>
              <a:t>nhẹ</a:t>
            </a:r>
            <a:r>
              <a:rPr lang="en-US" sz="2500" dirty="0">
                <a:solidFill>
                  <a:srgbClr val="000000"/>
                </a:solidFill>
                <a:ea typeface="Times New Roman" panose="02020603050405020304" pitchFamily="18" charset="0"/>
                <a:cs typeface="Arial" panose="020B0604020202020204" pitchFamily="34" charset="0"/>
              </a:rPr>
              <a:t>.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2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2</a:t>
            </a:r>
            <a:r>
              <a:rPr lang="en-US" sz="2500" dirty="0">
                <a:solidFill>
                  <a:srgbClr val="000000"/>
                </a:solidFill>
                <a:ea typeface="Times New Roman" panose="02020603050405020304" pitchFamily="18" charset="0"/>
                <a:cs typeface="Arial" panose="020B0604020202020204" pitchFamily="34" charset="0"/>
              </a:rPr>
              <a:t>. Cho </a:t>
            </a:r>
            <a:r>
              <a:rPr lang="en-US" sz="2500" dirty="0" err="1">
                <a:solidFill>
                  <a:srgbClr val="000000"/>
                </a:solidFill>
                <a:ea typeface="Times New Roman" panose="02020603050405020304" pitchFamily="18" charset="0"/>
                <a:cs typeface="Arial" panose="020B0604020202020204" pitchFamily="34" charset="0"/>
              </a:rPr>
              <a:t>hai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xe</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áp</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lại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nhau</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bằng</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cách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buộc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dây</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để</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nén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b="1" dirty="0">
                <a:solidFill>
                  <a:srgbClr val="000000"/>
                </a:solidFill>
                <a:ea typeface="Times New Roman" panose="02020603050405020304" pitchFamily="18" charset="0"/>
                <a:cs typeface="Arial" panose="020B0604020202020204" pitchFamily="34" charset="0"/>
              </a:rPr>
              <a:t>Quan </a:t>
            </a:r>
            <a:r>
              <a:rPr lang="en-US" sz="2500" b="1" dirty="0" err="1">
                <a:solidFill>
                  <a:srgbClr val="000000"/>
                </a:solidFill>
                <a:ea typeface="Times New Roman" panose="02020603050405020304" pitchFamily="18" charset="0"/>
                <a:cs typeface="Arial" panose="020B0604020202020204" pitchFamily="34" charset="0"/>
              </a:rPr>
              <a:t>sát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hiện</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tượng</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xảy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ra</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khi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đốt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sợi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dây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buộc</a:t>
            </a:r>
            <a:r>
              <a:rPr lang="en-US" sz="2500" b="1" i="1" dirty="0">
                <a:solidFill>
                  <a:srgbClr val="000000"/>
                </a:solidFill>
                <a:ea typeface="Times New Roman" panose="02020603050405020304" pitchFamily="18" charset="0"/>
                <a:cs typeface="Arial" panose="020B0604020202020204" pitchFamily="34" charset="0"/>
              </a:rPr>
              <a:t>.</a:t>
            </a:r>
            <a:endParaRPr lang="en-US" sz="2500" b="1" dirty="0">
              <a:ea typeface="游明朝" panose="02020400000000000000" pitchFamily="18" charset="-128"/>
              <a:cs typeface="Arial" panose="020B0604020202020204" pitchFamily="34" charset="0"/>
            </a:endParaRPr>
          </a:p>
          <a:p>
            <a:pPr marL="292100" indent="-292100" algn="just" eaLnBrk="1" hangingPunct="1">
              <a:spcBef>
                <a:spcPts val="0"/>
              </a:spcBef>
              <a:buFontTx/>
              <a:buNone/>
            </a:pPr>
            <a:r>
              <a:rPr lang="en-US" altLang="en-US" sz="2500" dirty="0">
                <a:cs typeface="Arial" panose="020B0604020202020204" pitchFamily="34" charset="0"/>
              </a:rPr>
              <a:t>.   </a:t>
            </a:r>
          </a:p>
          <a:p>
            <a:pPr marL="292100" indent="-292100" algn="just" eaLnBrk="1" hangingPunct="1">
              <a:spcBef>
                <a:spcPts val="0"/>
              </a:spcBef>
              <a:buFontTx/>
              <a:buNone/>
            </a:pPr>
            <a:r>
              <a:rPr lang="en-US" altLang="en-US" sz="2500" dirty="0">
                <a:cs typeface="Arial" panose="020B0604020202020204" pitchFamily="34" charset="0"/>
              </a:rPr>
              <a:t>      </a:t>
            </a:r>
          </a:p>
          <a:p>
            <a:pPr algn="just" eaLnBrk="1" hangingPunct="1">
              <a:spcBef>
                <a:spcPts val="0"/>
              </a:spcBef>
              <a:buFontTx/>
              <a:buNone/>
            </a:pPr>
            <a:endParaRPr lang="en-US" altLang="en-US" sz="2500" dirty="0">
              <a:cs typeface="Arial" panose="020B0604020202020204" pitchFamily="34" charset="0"/>
            </a:endParaRPr>
          </a:p>
        </p:txBody>
      </p:sp>
    </p:spTree>
    <p:extLst>
      <p:ext uri="{BB962C8B-B14F-4D97-AF65-F5344CB8AC3E}">
        <p14:creationId xmlns:p14="http://schemas.microsoft.com/office/powerpoint/2010/main" val="3081222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915762"/>
            <a:ext cx="11832746" cy="1392107"/>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5123418"/>
            <a:ext cx="10659227" cy="8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dirty="0"/>
              <a:t>Thảo </a:t>
            </a:r>
            <a:r>
              <a:rPr lang="en-US" sz="2600" dirty="0" err="1"/>
              <a:t>luận</a:t>
            </a:r>
            <a:r>
              <a:rPr lang="en-US" sz="2600" dirty="0"/>
              <a:t> </a:t>
            </a:r>
            <a:r>
              <a:rPr lang="en-US" sz="2600" dirty="0" err="1"/>
              <a:t>để</a:t>
            </a:r>
            <a:r>
              <a:rPr lang="en-US" sz="2600" dirty="0"/>
              <a:t> </a:t>
            </a:r>
            <a:r>
              <a:rPr lang="en-US" sz="2600" dirty="0" err="1"/>
              <a:t>làm</a:t>
            </a:r>
            <a:r>
              <a:rPr lang="en-US" sz="2600" dirty="0"/>
              <a:t> </a:t>
            </a:r>
            <a:r>
              <a:rPr lang="en-US" sz="2600" dirty="0" err="1"/>
              <a:t>sáng</a:t>
            </a:r>
            <a:r>
              <a:rPr lang="en-US" sz="2600" dirty="0"/>
              <a:t> </a:t>
            </a:r>
            <a:r>
              <a:rPr lang="en-US" sz="2600" dirty="0" err="1"/>
              <a:t>tỏ</a:t>
            </a:r>
            <a:r>
              <a:rPr lang="en-US" sz="2600" dirty="0"/>
              <a:t> ý </a:t>
            </a:r>
            <a:r>
              <a:rPr lang="en-US" sz="2600" dirty="0" err="1"/>
              <a:t>kiến</a:t>
            </a:r>
            <a:r>
              <a:rPr lang="en-US" sz="2600" dirty="0"/>
              <a:t> </a:t>
            </a:r>
            <a:r>
              <a:rPr lang="en-US" sz="2600" dirty="0" err="1"/>
              <a:t>sau</a:t>
            </a:r>
            <a:r>
              <a:rPr lang="en-US" sz="2600" dirty="0"/>
              <a:t>: </a:t>
            </a:r>
            <a:r>
              <a:rPr lang="en-US" sz="2600" i="1" dirty="0" err="1"/>
              <a:t>Lực</a:t>
            </a:r>
            <a:r>
              <a:rPr lang="en-US" sz="2600" i="1" dirty="0"/>
              <a:t> </a:t>
            </a:r>
            <a:r>
              <a:rPr lang="en-US" sz="2600" i="1" dirty="0" err="1"/>
              <a:t>không</a:t>
            </a:r>
            <a:r>
              <a:rPr lang="en-US" sz="2600" i="1" dirty="0"/>
              <a:t> </a:t>
            </a:r>
            <a:r>
              <a:rPr lang="en-US" sz="2600" i="1" dirty="0" err="1"/>
              <a:t>tồn</a:t>
            </a:r>
            <a:r>
              <a:rPr lang="en-US" sz="2600" i="1" dirty="0"/>
              <a:t> </a:t>
            </a:r>
            <a:r>
              <a:rPr lang="en-US" sz="2600" i="1" dirty="0" err="1"/>
              <a:t>tại</a:t>
            </a:r>
            <a:r>
              <a:rPr lang="en-US" sz="2600" i="1" dirty="0"/>
              <a:t> </a:t>
            </a:r>
            <a:r>
              <a:rPr lang="en-US" sz="2600" i="1" dirty="0" err="1"/>
              <a:t>riêng</a:t>
            </a:r>
            <a:r>
              <a:rPr lang="en-US" sz="2600" i="1" dirty="0"/>
              <a:t> </a:t>
            </a:r>
            <a:r>
              <a:rPr lang="en-US" sz="2600" i="1" dirty="0" err="1"/>
              <a:t>lẻ</a:t>
            </a:r>
            <a:r>
              <a:rPr lang="en-US" sz="2600" i="1" dirty="0"/>
              <a:t>. </a:t>
            </a:r>
            <a:r>
              <a:rPr lang="en-US" sz="2600" i="1" dirty="0" err="1"/>
              <a:t>Các</a:t>
            </a:r>
            <a:r>
              <a:rPr lang="en-US" sz="2600" i="1" dirty="0"/>
              <a:t> </a:t>
            </a:r>
            <a:r>
              <a:rPr lang="en-US" sz="2600" i="1" dirty="0" err="1"/>
              <a:t>lực</a:t>
            </a:r>
            <a:r>
              <a:rPr lang="en-US" sz="2600" i="1" dirty="0"/>
              <a:t> </a:t>
            </a:r>
            <a:r>
              <a:rPr lang="en-US" sz="2600" i="1" dirty="0" err="1"/>
              <a:t>hút</a:t>
            </a:r>
            <a:r>
              <a:rPr lang="en-US" sz="2600" i="1" dirty="0"/>
              <a:t> </a:t>
            </a:r>
            <a:r>
              <a:rPr lang="en-US" sz="2600" i="1" dirty="0" err="1"/>
              <a:t>hoặc</a:t>
            </a:r>
            <a:r>
              <a:rPr lang="en-US" sz="2600" i="1" dirty="0"/>
              <a:t> </a:t>
            </a:r>
            <a:r>
              <a:rPr lang="en-US" sz="2600" i="1" dirty="0" err="1"/>
              <a:t>đẩy</a:t>
            </a:r>
            <a:r>
              <a:rPr lang="en-US" sz="2600" i="1" dirty="0"/>
              <a:t> </a:t>
            </a:r>
            <a:r>
              <a:rPr lang="en-US" sz="2600" i="1" dirty="0" err="1"/>
              <a:t>luôn</a:t>
            </a:r>
            <a:r>
              <a:rPr lang="en-US" sz="2600" i="1" dirty="0"/>
              <a:t> </a:t>
            </a:r>
            <a:r>
              <a:rPr lang="en-US" sz="2600" i="1" dirty="0" err="1"/>
              <a:t>xuất</a:t>
            </a:r>
            <a:r>
              <a:rPr lang="en-US" sz="2600" i="1" dirty="0"/>
              <a:t> </a:t>
            </a:r>
            <a:r>
              <a:rPr lang="en-US" sz="2600" i="1" dirty="0" err="1"/>
              <a:t>hiện</a:t>
            </a:r>
            <a:r>
              <a:rPr lang="en-US" sz="2600" i="1" dirty="0"/>
              <a:t> </a:t>
            </a:r>
            <a:r>
              <a:rPr lang="en-US" sz="2600" i="1" dirty="0" err="1"/>
              <a:t>thành</a:t>
            </a:r>
            <a:r>
              <a:rPr lang="en-US" sz="2600" i="1" dirty="0"/>
              <a:t> </a:t>
            </a:r>
            <a:r>
              <a:rPr lang="en-US" sz="2600" i="1" dirty="0" err="1"/>
              <a:t>từng</a:t>
            </a:r>
            <a:r>
              <a:rPr lang="en-US" sz="2600" i="1" dirty="0"/>
              <a:t> </a:t>
            </a:r>
            <a:r>
              <a:rPr lang="en-US" sz="2600" i="1" dirty="0" err="1"/>
              <a:t>cặp</a:t>
            </a:r>
            <a:r>
              <a:rPr lang="en-US" sz="2600" i="1" dirty="0"/>
              <a:t> </a:t>
            </a:r>
            <a:r>
              <a:rPr lang="en-US" sz="2600" i="1" dirty="0" err="1"/>
              <a:t>giữa</a:t>
            </a:r>
            <a:r>
              <a:rPr lang="en-US" sz="2600" i="1" dirty="0"/>
              <a:t> </a:t>
            </a:r>
            <a:r>
              <a:rPr lang="en-US" sz="2600" i="1" dirty="0" err="1"/>
              <a:t>hai</a:t>
            </a:r>
            <a:r>
              <a:rPr lang="en-US" sz="2600" i="1" dirty="0"/>
              <a:t> </a:t>
            </a:r>
            <a:r>
              <a:rPr lang="en-US" sz="2600" i="1" dirty="0" err="1"/>
              <a:t>vật</a:t>
            </a:r>
            <a:r>
              <a:rPr lang="en-US" sz="2600" i="1" dirty="0"/>
              <a:t>.</a:t>
            </a:r>
            <a:endParaRPr lang="en-US" sz="2600" dirty="0"/>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21" name="Picture 20" descr="Diagram&#10;&#10;Description automatically generated">
            <a:extLst>
              <a:ext uri="{FF2B5EF4-FFF2-40B4-BE49-F238E27FC236}">
                <a16:creationId xmlns:a16="http://schemas.microsoft.com/office/drawing/2014/main" id="{4D627D6A-6365-0983-E6DC-FDBFDCAEBE4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79939" y="1118497"/>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5EBEE027-C87A-0211-BF11-AF157319A29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451691" y="649830"/>
            <a:ext cx="1980585" cy="5435855"/>
          </a:xfrm>
          <a:prstGeom prst="rect">
            <a:avLst/>
          </a:prstGeom>
        </p:spPr>
      </p:pic>
    </p:spTree>
    <p:extLst>
      <p:ext uri="{BB962C8B-B14F-4D97-AF65-F5344CB8AC3E}">
        <p14:creationId xmlns:p14="http://schemas.microsoft.com/office/powerpoint/2010/main" val="162729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280132" y="686090"/>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2"/>
          <a:srcRect/>
          <a:stretch>
            <a:fillRect/>
          </a:stretch>
        </p:blipFill>
        <p:spPr bwMode="auto">
          <a:xfrm>
            <a:off x="102104" y="1309019"/>
            <a:ext cx="11987792" cy="1096474"/>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3757" y="1377230"/>
            <a:ext cx="10895394"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a:t>Trong mọi trường hợp, k</a:t>
            </a:r>
            <a:r>
              <a:rPr lang="vi-VN" sz="2600"/>
              <a:t>hi vật A tác dụng lên vật B một lực, thì</a:t>
            </a:r>
            <a:r>
              <a:rPr lang="en-US" sz="2600"/>
              <a:t> đồng thời</a:t>
            </a:r>
            <a:r>
              <a:rPr lang="vi-VN" sz="2600"/>
              <a:t> vật B cũng tác dụng lại vật A một lực.</a:t>
            </a:r>
            <a:r>
              <a:rPr lang="en-US" sz="2600"/>
              <a:t> Hai lực này là hai lực trực đối. </a:t>
            </a:r>
            <a:r>
              <a:rPr lang="vi-VN" sz="2600"/>
              <a:t> </a:t>
            </a:r>
            <a:endParaRPr lang="vi-VN" sz="2600">
              <a:effectLst/>
            </a:endParaRPr>
          </a:p>
        </p:txBody>
      </p:sp>
      <p:grpSp>
        <p:nvGrpSpPr>
          <p:cNvPr id="31" name="Group 30">
            <a:extLst>
              <a:ext uri="{FF2B5EF4-FFF2-40B4-BE49-F238E27FC236}">
                <a16:creationId xmlns:a16="http://schemas.microsoft.com/office/drawing/2014/main" id="{0420CF1F-E1C7-4370-A6B6-47FB99810BA6}"/>
              </a:ext>
            </a:extLst>
          </p:cNvPr>
          <p:cNvGrpSpPr/>
          <p:nvPr/>
        </p:nvGrpSpPr>
        <p:grpSpPr>
          <a:xfrm>
            <a:off x="1067925" y="3402203"/>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77900"/>
              <a:chOff x="2784" y="3360"/>
              <a:chExt cx="2020" cy="61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520"/>
                <a:chOff x="2740" y="3216"/>
                <a:chExt cx="1920" cy="520"/>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FF0000"/>
                      </a:solidFill>
                    </a:rPr>
                    <a:t>F</a:t>
                  </a:r>
                  <a:r>
                    <a:rPr lang="en-US" altLang="en-US" sz="4000" b="1" baseline="-25000">
                      <a:solidFill>
                        <a:srgbClr val="FF0000"/>
                      </a:solidFill>
                    </a:rPr>
                    <a:t>AB</a:t>
                  </a:r>
                  <a:r>
                    <a:rPr lang="en-US" altLang="en-US" sz="4000" b="1" baseline="-25000"/>
                    <a:t> </a:t>
                  </a:r>
                  <a:r>
                    <a:rPr lang="en-US" altLang="en-US" sz="4000" b="1"/>
                    <a:t>= </a:t>
                  </a:r>
                  <a:r>
                    <a:rPr lang="en-US" altLang="en-US" sz="4000" b="1">
                      <a:solidFill>
                        <a:srgbClr val="00B0F0"/>
                      </a:solidFill>
                    </a:rPr>
                    <a:t>- F</a:t>
                  </a:r>
                  <a:r>
                    <a:rPr lang="en-US" altLang="en-US" sz="4000" b="1" baseline="-25000">
                      <a:solidFill>
                        <a:srgbClr val="00B0F0"/>
                      </a:solidFill>
                    </a:rPr>
                    <a:t>BA</a:t>
                  </a:r>
                  <a:endParaRPr lang="en-US" altLang="en-US" sz="4000" b="1">
                    <a:solidFill>
                      <a:srgbClr val="00B0F0"/>
                    </a:solidFill>
                  </a:endParaRPr>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grpSp>
        <p:nvGrpSpPr>
          <p:cNvPr id="39" name="Group 38">
            <a:extLst>
              <a:ext uri="{FF2B5EF4-FFF2-40B4-BE49-F238E27FC236}">
                <a16:creationId xmlns:a16="http://schemas.microsoft.com/office/drawing/2014/main" id="{980EE680-25C9-58C5-7A9D-904306325A2B}"/>
              </a:ext>
            </a:extLst>
          </p:cNvPr>
          <p:cNvGrpSpPr/>
          <p:nvPr/>
        </p:nvGrpSpPr>
        <p:grpSpPr>
          <a:xfrm>
            <a:off x="-161585" y="104513"/>
            <a:ext cx="8603569" cy="542538"/>
            <a:chOff x="74035" y="2231322"/>
            <a:chExt cx="8550261" cy="757342"/>
          </a:xfrm>
        </p:grpSpPr>
        <p:grpSp>
          <p:nvGrpSpPr>
            <p:cNvPr id="40" name="Group 70">
              <a:extLst>
                <a:ext uri="{FF2B5EF4-FFF2-40B4-BE49-F238E27FC236}">
                  <a16:creationId xmlns:a16="http://schemas.microsoft.com/office/drawing/2014/main" id="{BD95B0A0-35C6-4D07-6E13-15000AC138D4}"/>
                </a:ext>
              </a:extLst>
            </p:cNvPr>
            <p:cNvGrpSpPr>
              <a:grpSpLocks/>
            </p:cNvGrpSpPr>
            <p:nvPr/>
          </p:nvGrpSpPr>
          <p:grpSpPr bwMode="auto">
            <a:xfrm>
              <a:off x="286106" y="2280389"/>
              <a:ext cx="5293350" cy="708275"/>
              <a:chOff x="564746" y="3403331"/>
              <a:chExt cx="2725828" cy="1364238"/>
            </a:xfrm>
          </p:grpSpPr>
          <p:pic>
            <p:nvPicPr>
              <p:cNvPr id="43" name="Picture 42" descr="empty-green-rectangle">
                <a:extLst>
                  <a:ext uri="{FF2B5EF4-FFF2-40B4-BE49-F238E27FC236}">
                    <a16:creationId xmlns:a16="http://schemas.microsoft.com/office/drawing/2014/main" id="{5B9BF290-0027-9A12-7685-EFD9171C7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green-top-faded">
                <a:extLst>
                  <a:ext uri="{FF2B5EF4-FFF2-40B4-BE49-F238E27FC236}">
                    <a16:creationId xmlns:a16="http://schemas.microsoft.com/office/drawing/2014/main" id="{C5DCBF62-D2AA-0387-8288-D63100387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2FBBA1AB-5459-3DE5-3715-0A639FB96A5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C6589233-DE9B-7D9D-0AEE-8E99987BEE4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BA0C2E3E-97AB-4B60-6BFE-E343A0AA2D2A}"/>
              </a:ext>
            </a:extLst>
          </p:cNvPr>
          <p:cNvSpPr txBox="1"/>
          <p:nvPr/>
        </p:nvSpPr>
        <p:spPr>
          <a:xfrm>
            <a:off x="547467" y="5446819"/>
            <a:ext cx="10785443" cy="894860"/>
          </a:xfrm>
          <a:prstGeom prst="rect">
            <a:avLst/>
          </a:prstGeom>
          <a:noFill/>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lực trực đối là hai lực tác dụng theo cùng một đường thẳng, ngược chiều nhau, có độ lớn bằng nhau và điểm </a:t>
            </a:r>
            <a:r>
              <a:rPr lang="en-US" sz="2500">
                <a:solidFill>
                  <a:srgbClr val="000000"/>
                </a:solidFill>
                <a:effectLst/>
                <a:latin typeface="Arial" panose="020B0604020202020204" pitchFamily="34" charset="0"/>
                <a:ea typeface="Times New Roman" panose="02020603050405020304" pitchFamily="18" charset="0"/>
              </a:rPr>
              <a:t>đặt lên hai vật khác nhau</a:t>
            </a:r>
            <a:endParaRPr lang="en-US" sz="2500"/>
          </a:p>
        </p:txBody>
      </p:sp>
      <p:sp>
        <p:nvSpPr>
          <p:cNvPr id="5" name="Rectangle 4">
            <a:extLst>
              <a:ext uri="{FF2B5EF4-FFF2-40B4-BE49-F238E27FC236}">
                <a16:creationId xmlns:a16="http://schemas.microsoft.com/office/drawing/2014/main" id="{89E21F6F-1554-F34C-1C37-30A54E5C227D}"/>
              </a:ext>
            </a:extLst>
          </p:cNvPr>
          <p:cNvSpPr/>
          <p:nvPr/>
        </p:nvSpPr>
        <p:spPr>
          <a:xfrm>
            <a:off x="7749741" y="2714904"/>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08F320-E3BD-E51D-57DE-D7978B897025}"/>
              </a:ext>
            </a:extLst>
          </p:cNvPr>
          <p:cNvSpPr/>
          <p:nvPr/>
        </p:nvSpPr>
        <p:spPr>
          <a:xfrm>
            <a:off x="9360949" y="2714905"/>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F20EC29-5BAE-659E-8AA5-895D98B82B5A}"/>
              </a:ext>
            </a:extLst>
          </p:cNvPr>
          <p:cNvCxnSpPr>
            <a:stCxn id="53" idx="3"/>
          </p:cNvCxnSpPr>
          <p:nvPr/>
        </p:nvCxnSpPr>
        <p:spPr>
          <a:xfrm flipV="1">
            <a:off x="9970549" y="2967956"/>
            <a:ext cx="849851"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3B25B2-2EE1-DB9F-270D-0D0E26FC3DE6}"/>
              </a:ext>
            </a:extLst>
          </p:cNvPr>
          <p:cNvCxnSpPr>
            <a:stCxn id="5" idx="3"/>
            <a:endCxn id="53" idx="1"/>
          </p:cNvCxnSpPr>
          <p:nvPr/>
        </p:nvCxnSpPr>
        <p:spPr>
          <a:xfrm>
            <a:off x="8359341" y="296795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585E68B-77AB-12F4-28C6-6E9AEE7D7ACB}"/>
              </a:ext>
            </a:extLst>
          </p:cNvPr>
          <p:cNvCxnSpPr>
            <a:cxnSpLocks/>
            <a:stCxn id="5" idx="1"/>
          </p:cNvCxnSpPr>
          <p:nvPr/>
        </p:nvCxnSpPr>
        <p:spPr>
          <a:xfrm flipH="1">
            <a:off x="6858000" y="2967956"/>
            <a:ext cx="89174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89E58AE-4E81-F282-000A-FBFCEF6E2EC0}"/>
                  </a:ext>
                </a:extLst>
              </p:cNvPr>
              <p:cNvSpPr txBox="1"/>
              <p:nvPr/>
            </p:nvSpPr>
            <p:spPr>
              <a:xfrm>
                <a:off x="10575925"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55" name="TextBox 54">
                <a:extLst>
                  <a:ext uri="{FF2B5EF4-FFF2-40B4-BE49-F238E27FC236}">
                    <a16:creationId xmlns:a16="http://schemas.microsoft.com/office/drawing/2014/main" id="{789E58AE-4E81-F282-000A-FBFCEF6E2EC0}"/>
                  </a:ext>
                </a:extLst>
              </p:cNvPr>
              <p:cNvSpPr txBox="1">
                <a:spLocks noRot="1" noChangeAspect="1" noMove="1" noResize="1" noEditPoints="1" noAdjustHandles="1" noChangeArrowheads="1" noChangeShapeType="1" noTextEdit="1"/>
              </p:cNvSpPr>
              <p:nvPr/>
            </p:nvSpPr>
            <p:spPr>
              <a:xfrm>
                <a:off x="10575925" y="2714904"/>
                <a:ext cx="1513971" cy="6963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1DA6945-F3B9-E171-1343-68414D777A1E}"/>
                  </a:ext>
                </a:extLst>
              </p:cNvPr>
              <p:cNvSpPr txBox="1"/>
              <p:nvPr/>
            </p:nvSpPr>
            <p:spPr>
              <a:xfrm>
                <a:off x="5597024"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56" name="TextBox 55">
                <a:extLst>
                  <a:ext uri="{FF2B5EF4-FFF2-40B4-BE49-F238E27FC236}">
                    <a16:creationId xmlns:a16="http://schemas.microsoft.com/office/drawing/2014/main" id="{D1DA6945-F3B9-E171-1343-68414D777A1E}"/>
                  </a:ext>
                </a:extLst>
              </p:cNvPr>
              <p:cNvSpPr txBox="1">
                <a:spLocks noRot="1" noChangeAspect="1" noMove="1" noResize="1" noEditPoints="1" noAdjustHandles="1" noChangeArrowheads="1" noChangeShapeType="1" noTextEdit="1"/>
              </p:cNvSpPr>
              <p:nvPr/>
            </p:nvSpPr>
            <p:spPr>
              <a:xfrm>
                <a:off x="5597024" y="2714904"/>
                <a:ext cx="1513971" cy="696344"/>
              </a:xfrm>
              <a:prstGeom prst="rect">
                <a:avLst/>
              </a:prstGeom>
              <a:blipFill>
                <a:blip r:embed="rId7"/>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D9407A8-0BA6-46CA-678A-2B643701252B}"/>
              </a:ext>
            </a:extLst>
          </p:cNvPr>
          <p:cNvCxnSpPr>
            <a:cxnSpLocks/>
          </p:cNvCxnSpPr>
          <p:nvPr/>
        </p:nvCxnSpPr>
        <p:spPr>
          <a:xfrm flipV="1">
            <a:off x="7722596" y="4150948"/>
            <a:ext cx="664350" cy="23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A5CE753-967C-8A09-3D9A-D731D6F77D34}"/>
                  </a:ext>
                </a:extLst>
              </p:cNvPr>
              <p:cNvSpPr txBox="1"/>
              <p:nvPr/>
            </p:nvSpPr>
            <p:spPr>
              <a:xfrm>
                <a:off x="8871845" y="4281510"/>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61" name="TextBox 60">
                <a:extLst>
                  <a:ext uri="{FF2B5EF4-FFF2-40B4-BE49-F238E27FC236}">
                    <a16:creationId xmlns:a16="http://schemas.microsoft.com/office/drawing/2014/main" id="{AA5CE753-967C-8A09-3D9A-D731D6F77D34}"/>
                  </a:ext>
                </a:extLst>
              </p:cNvPr>
              <p:cNvSpPr txBox="1">
                <a:spLocks noRot="1" noChangeAspect="1" noMove="1" noResize="1" noEditPoints="1" noAdjustHandles="1" noChangeArrowheads="1" noChangeShapeType="1" noTextEdit="1"/>
              </p:cNvSpPr>
              <p:nvPr/>
            </p:nvSpPr>
            <p:spPr>
              <a:xfrm>
                <a:off x="8871845" y="4281510"/>
                <a:ext cx="1513971" cy="6963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37D8A5-A215-1F98-B5ED-110A84455DC1}"/>
                  </a:ext>
                </a:extLst>
              </p:cNvPr>
              <p:cNvSpPr txBox="1"/>
              <p:nvPr/>
            </p:nvSpPr>
            <p:spPr>
              <a:xfrm>
                <a:off x="7602355" y="4237843"/>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62" name="TextBox 61">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7602355" y="4237843"/>
                <a:ext cx="1513971" cy="696344"/>
              </a:xfrm>
              <a:prstGeom prst="rect">
                <a:avLst/>
              </a:prstGeom>
              <a:blipFill>
                <a:blip r:embed="rId9"/>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51D17AB-4F43-9572-A355-F826CB6930C6}"/>
              </a:ext>
            </a:extLst>
          </p:cNvPr>
          <p:cNvCxnSpPr/>
          <p:nvPr/>
        </p:nvCxnSpPr>
        <p:spPr>
          <a:xfrm>
            <a:off x="6611700" y="415334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F18C4B5-733E-D349-5F30-AAA2382942BC}"/>
              </a:ext>
            </a:extLst>
          </p:cNvPr>
          <p:cNvSpPr/>
          <p:nvPr/>
        </p:nvSpPr>
        <p:spPr>
          <a:xfrm>
            <a:off x="7140863" y="3913497"/>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778A5A7-A92D-DE02-A94E-B71C8794C741}"/>
              </a:ext>
            </a:extLst>
          </p:cNvPr>
          <p:cNvCxnSpPr/>
          <p:nvPr/>
        </p:nvCxnSpPr>
        <p:spPr>
          <a:xfrm>
            <a:off x="10331302" y="4174422"/>
            <a:ext cx="1001608"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F3ECA0F-F8F1-EDA8-BCA3-2F924F4ABDFE}"/>
              </a:ext>
            </a:extLst>
          </p:cNvPr>
          <p:cNvSpPr/>
          <p:nvPr/>
        </p:nvSpPr>
        <p:spPr>
          <a:xfrm>
            <a:off x="10068820" y="3924300"/>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795B032E-386E-90C4-DE27-6416948E1654}"/>
              </a:ext>
            </a:extLst>
          </p:cNvPr>
          <p:cNvCxnSpPr>
            <a:cxnSpLocks/>
          </p:cNvCxnSpPr>
          <p:nvPr/>
        </p:nvCxnSpPr>
        <p:spPr>
          <a:xfrm flipH="1">
            <a:off x="9432337" y="4150948"/>
            <a:ext cx="636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50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CE258CC4-FD70-AF07-210F-6C7F5ABD961D}"/>
              </a:ext>
            </a:extLst>
          </p:cNvPr>
          <p:cNvSpPr txBox="1">
            <a:spLocks noChangeArrowheads="1"/>
          </p:cNvSpPr>
          <p:nvPr/>
        </p:nvSpPr>
        <p:spPr>
          <a:xfrm>
            <a:off x="280132" y="686090"/>
            <a:ext cx="39164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pic>
        <p:nvPicPr>
          <p:cNvPr id="5" name="Picture 4" descr="empty-blue-rectangle">
            <a:extLst>
              <a:ext uri="{FF2B5EF4-FFF2-40B4-BE49-F238E27FC236}">
                <a16:creationId xmlns:a16="http://schemas.microsoft.com/office/drawing/2014/main" id="{7ACE74EC-5A25-F45F-E106-277AE8F0532A}"/>
              </a:ext>
            </a:extLst>
          </p:cNvPr>
          <p:cNvPicPr>
            <a:picLocks noChangeAspect="1" noChangeArrowheads="1"/>
          </p:cNvPicPr>
          <p:nvPr/>
        </p:nvPicPr>
        <p:blipFill>
          <a:blip r:embed="rId2"/>
          <a:srcRect/>
          <a:stretch>
            <a:fillRect/>
          </a:stretch>
        </p:blipFill>
        <p:spPr bwMode="auto">
          <a:xfrm>
            <a:off x="402476" y="1206650"/>
            <a:ext cx="6874435" cy="1096474"/>
          </a:xfrm>
          <a:prstGeom prst="rect">
            <a:avLst/>
          </a:prstGeom>
          <a:noFill/>
          <a:ln w="9525">
            <a:noFill/>
            <a:miter lim="800000"/>
            <a:headEnd/>
            <a:tailEnd/>
          </a:ln>
        </p:spPr>
      </p:pic>
      <p:sp>
        <p:nvSpPr>
          <p:cNvPr id="6" name="Rectangle 41">
            <a:extLst>
              <a:ext uri="{FF2B5EF4-FFF2-40B4-BE49-F238E27FC236}">
                <a16:creationId xmlns:a16="http://schemas.microsoft.com/office/drawing/2014/main" id="{4957F89C-85CD-10B0-5DD8-441FC7A8FEEA}"/>
              </a:ext>
            </a:extLst>
          </p:cNvPr>
          <p:cNvSpPr>
            <a:spLocks noChangeArrowheads="1"/>
          </p:cNvSpPr>
          <p:nvPr/>
        </p:nvSpPr>
        <p:spPr bwMode="auto">
          <a:xfrm>
            <a:off x="440576" y="1309138"/>
            <a:ext cx="6717015"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500"/>
              <a:t>Trong tương tác giữa hai vật, một lực gọi là lực tác dụng còn lực kia gọi là phản lực.</a:t>
            </a:r>
          </a:p>
        </p:txBody>
      </p:sp>
      <p:grpSp>
        <p:nvGrpSpPr>
          <p:cNvPr id="7" name="Group 6">
            <a:extLst>
              <a:ext uri="{FF2B5EF4-FFF2-40B4-BE49-F238E27FC236}">
                <a16:creationId xmlns:a16="http://schemas.microsoft.com/office/drawing/2014/main" id="{4CF16119-EAF5-7008-BACF-C4A0C98F7E1F}"/>
              </a:ext>
            </a:extLst>
          </p:cNvPr>
          <p:cNvGrpSpPr/>
          <p:nvPr/>
        </p:nvGrpSpPr>
        <p:grpSpPr>
          <a:xfrm>
            <a:off x="-161585" y="104513"/>
            <a:ext cx="8603569" cy="542538"/>
            <a:chOff x="74035" y="2231322"/>
            <a:chExt cx="8550261" cy="757342"/>
          </a:xfrm>
        </p:grpSpPr>
        <p:grpSp>
          <p:nvGrpSpPr>
            <p:cNvPr id="8" name="Group 70">
              <a:extLst>
                <a:ext uri="{FF2B5EF4-FFF2-40B4-BE49-F238E27FC236}">
                  <a16:creationId xmlns:a16="http://schemas.microsoft.com/office/drawing/2014/main" id="{255B0C65-DB76-CB05-C488-FADD314219DF}"/>
                </a:ext>
              </a:extLst>
            </p:cNvPr>
            <p:cNvGrpSpPr>
              <a:grpSpLocks/>
            </p:cNvGrpSpPr>
            <p:nvPr/>
          </p:nvGrpSpPr>
          <p:grpSpPr bwMode="auto">
            <a:xfrm>
              <a:off x="286106" y="2280389"/>
              <a:ext cx="5293350" cy="708275"/>
              <a:chOff x="564746" y="3403331"/>
              <a:chExt cx="2725828" cy="1364238"/>
            </a:xfrm>
          </p:grpSpPr>
          <p:pic>
            <p:nvPicPr>
              <p:cNvPr id="11" name="Picture 10" descr="empty-green-rectangle">
                <a:extLst>
                  <a:ext uri="{FF2B5EF4-FFF2-40B4-BE49-F238E27FC236}">
                    <a16:creationId xmlns:a16="http://schemas.microsoft.com/office/drawing/2014/main" id="{8D271B7D-D320-34A5-B911-2D582484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een-top-faded">
                <a:extLst>
                  <a:ext uri="{FF2B5EF4-FFF2-40B4-BE49-F238E27FC236}">
                    <a16:creationId xmlns:a16="http://schemas.microsoft.com/office/drawing/2014/main" id="{F384A9E7-3CD2-F8BE-56C2-938721E4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5E746E9-588A-9645-4E77-D05509DD606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9858897C-235A-D449-A81C-540710ACBC6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8" name="Picture 5" descr="empty-blue-rectangle">
            <a:extLst>
              <a:ext uri="{FF2B5EF4-FFF2-40B4-BE49-F238E27FC236}">
                <a16:creationId xmlns:a16="http://schemas.microsoft.com/office/drawing/2014/main" id="{A2E7427F-9E78-5496-EC0C-B5F72144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57" y="399001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4722A9E-6593-1C44-8094-29F5A03FB2CF}"/>
              </a:ext>
            </a:extLst>
          </p:cNvPr>
          <p:cNvSpPr txBox="1"/>
          <p:nvPr/>
        </p:nvSpPr>
        <p:spPr>
          <a:xfrm>
            <a:off x="415176" y="3429000"/>
            <a:ext cx="2138984"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3B7CABE2-6D09-6B9E-FFD3-3C6B60E61BD2}"/>
              </a:ext>
            </a:extLst>
          </p:cNvPr>
          <p:cNvSpPr>
            <a:spLocks noChangeArrowheads="1"/>
          </p:cNvSpPr>
          <p:nvPr/>
        </p:nvSpPr>
        <p:spPr bwMode="auto">
          <a:xfrm>
            <a:off x="1161320" y="404813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cùng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B4E03D-ED22-6CF2-F9FF-F92F41058D48}"/>
              </a:ext>
            </a:extLst>
          </p:cNvPr>
          <p:cNvSpPr txBox="1"/>
          <p:nvPr/>
        </p:nvSpPr>
        <p:spPr>
          <a:xfrm>
            <a:off x="300788" y="2402469"/>
            <a:ext cx="7570936" cy="885755"/>
          </a:xfrm>
          <a:prstGeom prst="rect">
            <a:avLst/>
          </a:prstGeom>
          <a:noFill/>
        </p:spPr>
        <p:txBody>
          <a:bodyPr wrap="square">
            <a:spAutoFit/>
          </a:bodyPr>
          <a:lstStyle/>
          <a:p>
            <a:pPr marR="0" algn="ctr">
              <a:lnSpc>
                <a:spcPct val="107000"/>
              </a:lnSpc>
              <a:spcBef>
                <a:spcPts val="0"/>
              </a:spcBef>
              <a:spcAft>
                <a:spcPts val="0"/>
              </a:spcAft>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Cặp lực và phản lực có những đặc điểm gì? Chúng có phải là hai lực cân bằng hay không? Tại sao?</a:t>
            </a:r>
            <a:endParaRPr lang="en-US" sz="25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pic>
        <p:nvPicPr>
          <p:cNvPr id="23" name="Picture 2">
            <a:extLst>
              <a:ext uri="{FF2B5EF4-FFF2-40B4-BE49-F238E27FC236}">
                <a16:creationId xmlns:a16="http://schemas.microsoft.com/office/drawing/2014/main" id="{F0E13CD1-32C6-9652-5E41-BFA504DFF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6584" y="863227"/>
            <a:ext cx="3105881" cy="4658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39EA439-B473-08D9-3C79-CCBBCF2113AC}"/>
              </a:ext>
            </a:extLst>
          </p:cNvPr>
          <p:cNvSpPr txBox="1"/>
          <p:nvPr/>
        </p:nvSpPr>
        <p:spPr>
          <a:xfrm>
            <a:off x="7853163" y="5621394"/>
            <a:ext cx="4232722" cy="923330"/>
          </a:xfrm>
          <a:prstGeom prst="rect">
            <a:avLst/>
          </a:prstGeom>
          <a:noFill/>
        </p:spPr>
        <p:txBody>
          <a:bodyPr wrap="square">
            <a:spAutoFit/>
          </a:bodyPr>
          <a:lstStyle/>
          <a:p>
            <a:pPr algn="ct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đồng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phản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endParaRPr lang="en-US" dirty="0"/>
          </a:p>
        </p:txBody>
      </p:sp>
    </p:spTree>
    <p:extLst>
      <p:ext uri="{BB962C8B-B14F-4D97-AF65-F5344CB8AC3E}">
        <p14:creationId xmlns:p14="http://schemas.microsoft.com/office/powerpoint/2010/main" val="39655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65125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74742" y="704194"/>
            <a:ext cx="9979058"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một quyển sách nằm yên trên mặt bàn. </a:t>
            </a:r>
          </a:p>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 sách nằm yên có phải là kết quả của sự cân bằng giữa lực và phản lực hay không?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39FA7727-C160-71F3-0BF3-46C5060159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685800" y="3528933"/>
            <a:ext cx="4908900" cy="3038846"/>
          </a:xfrm>
          <a:prstGeom prst="rect">
            <a:avLst/>
          </a:prstGeom>
        </p:spPr>
      </p:pic>
      <p:pic>
        <p:nvPicPr>
          <p:cNvPr id="11" name="Picture 10">
            <a:extLst>
              <a:ext uri="{FF2B5EF4-FFF2-40B4-BE49-F238E27FC236}">
                <a16:creationId xmlns:a16="http://schemas.microsoft.com/office/drawing/2014/main" id="{26F09C55-BB48-F837-894C-4B3CD94EAC1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2413337" y="3081324"/>
            <a:ext cx="1905000" cy="918072"/>
          </a:xfrm>
          <a:prstGeom prst="rect">
            <a:avLst/>
          </a:prstGeom>
        </p:spPr>
      </p:pic>
      <p:cxnSp>
        <p:nvCxnSpPr>
          <p:cNvPr id="12" name="Straight Arrow Connector 11">
            <a:extLst>
              <a:ext uri="{FF2B5EF4-FFF2-40B4-BE49-F238E27FC236}">
                <a16:creationId xmlns:a16="http://schemas.microsoft.com/office/drawing/2014/main" id="{13EEA34E-135A-ADD1-4BF7-B384EB5C9C3A}"/>
              </a:ext>
            </a:extLst>
          </p:cNvPr>
          <p:cNvCxnSpPr>
            <a:cxnSpLocks/>
          </p:cNvCxnSpPr>
          <p:nvPr/>
        </p:nvCxnSpPr>
        <p:spPr>
          <a:xfrm flipV="1">
            <a:off x="3442325" y="3009982"/>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B10EFA-A46C-7395-B318-5F7E5422E651}"/>
                  </a:ext>
                </a:extLst>
              </p:cNvPr>
              <p:cNvSpPr txBox="1"/>
              <p:nvPr/>
            </p:nvSpPr>
            <p:spPr>
              <a:xfrm>
                <a:off x="3429000" y="247105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3429000" y="2471057"/>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0104A8-85EB-F185-48A8-3784A8CF849E}"/>
                  </a:ext>
                </a:extLst>
              </p:cNvPr>
              <p:cNvSpPr txBox="1"/>
              <p:nvPr/>
            </p:nvSpPr>
            <p:spPr>
              <a:xfrm>
                <a:off x="2576535" y="413510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4" name="TextBox 13">
                <a:extLst>
                  <a:ext uri="{FF2B5EF4-FFF2-40B4-BE49-F238E27FC236}">
                    <a16:creationId xmlns:a16="http://schemas.microsoft.com/office/drawing/2014/main" id="{120104A8-85EB-F185-48A8-3784A8CF849E}"/>
                  </a:ext>
                </a:extLst>
              </p:cNvPr>
              <p:cNvSpPr txBox="1">
                <a:spLocks noRot="1" noChangeAspect="1" noMove="1" noResize="1" noEditPoints="1" noAdjustHandles="1" noChangeArrowheads="1" noChangeShapeType="1" noTextEdit="1"/>
              </p:cNvSpPr>
              <p:nvPr/>
            </p:nvSpPr>
            <p:spPr>
              <a:xfrm>
                <a:off x="2576535" y="4135107"/>
                <a:ext cx="762000" cy="782587"/>
              </a:xfrm>
              <a:prstGeom prst="rect">
                <a:avLst/>
              </a:prstGeom>
              <a:blipFill>
                <a:blip r:embed="rId9"/>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1C4578F-97F7-7EAB-03BB-95ED2EF54DD3}"/>
              </a:ext>
            </a:extLst>
          </p:cNvPr>
          <p:cNvCxnSpPr>
            <a:cxnSpLocks/>
          </p:cNvCxnSpPr>
          <p:nvPr/>
        </p:nvCxnSpPr>
        <p:spPr>
          <a:xfrm>
            <a:off x="3338535" y="3614057"/>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CAEC0B-4152-F64B-748B-12F4B845A615}"/>
              </a:ext>
            </a:extLst>
          </p:cNvPr>
          <p:cNvCxnSpPr>
            <a:cxnSpLocks/>
          </p:cNvCxnSpPr>
          <p:nvPr/>
        </p:nvCxnSpPr>
        <p:spPr>
          <a:xfrm>
            <a:off x="3442325" y="3918857"/>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6DB367-50C2-4CB2-8275-7A74978E0A96}"/>
                  </a:ext>
                </a:extLst>
              </p:cNvPr>
              <p:cNvSpPr txBox="1"/>
              <p:nvPr/>
            </p:nvSpPr>
            <p:spPr>
              <a:xfrm>
                <a:off x="3505200" y="4376057"/>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𝑁</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18" name="TextBox 17">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3505200" y="4376057"/>
                <a:ext cx="762000" cy="8334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9">
                <a:extLst>
                  <a:ext uri="{FF2B5EF4-FFF2-40B4-BE49-F238E27FC236}">
                    <a16:creationId xmlns:a16="http://schemas.microsoft.com/office/drawing/2014/main" id="{3CEE820D-86FC-9E91-CBEE-13597D8CE224}"/>
                  </a:ext>
                </a:extLst>
              </p:cNvPr>
              <p:cNvSpPr txBox="1">
                <a:spLocks noChangeArrowheads="1"/>
              </p:cNvSpPr>
              <p:nvPr/>
            </p:nvSpPr>
            <p:spPr bwMode="auto">
              <a:xfrm>
                <a:off x="6131354" y="2751381"/>
                <a:ext cx="5549273" cy="588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14:m>
                  <m:oMath xmlns:m="http://schemas.openxmlformats.org/officeDocument/2006/math">
                    <m:acc>
                      <m:accPr>
                        <m:chr m:val="⃗"/>
                        <m:ctrlPr>
                          <a:rPr lang="en-US" sz="2800" i="1" smtClean="0">
                            <a:solidFill>
                              <a:srgbClr val="00B050"/>
                            </a:solidFill>
                            <a:latin typeface="Cambria Math" panose="02040503050406030204" pitchFamily="18" charset="0"/>
                          </a:rPr>
                        </m:ctrlPr>
                      </m:accPr>
                      <m:e>
                        <m:r>
                          <a:rPr lang="en-US" sz="2800" b="0" i="1" smtClean="0">
                            <a:solidFill>
                              <a:srgbClr val="00B050"/>
                            </a:solidFill>
                            <a:latin typeface="Cambria Math" panose="02040503050406030204" pitchFamily="18" charset="0"/>
                          </a:rPr>
                          <m:t>𝑁</m:t>
                        </m:r>
                      </m:e>
                    </m:acc>
                    <m:r>
                      <a:rPr lang="en-US" sz="28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800" i="1">
                            <a:solidFill>
                              <a:srgbClr val="00B0F0"/>
                            </a:solidFill>
                            <a:latin typeface="Cambria Math" panose="02040503050406030204" pitchFamily="18" charset="0"/>
                          </a:rPr>
                        </m:ctrlPr>
                      </m:accPr>
                      <m:e>
                        <m:r>
                          <a:rPr lang="en-US" sz="2800" i="1">
                            <a:solidFill>
                              <a:srgbClr val="00B0F0"/>
                            </a:solidFill>
                            <a:latin typeface="Cambria Math" panose="02040503050406030204" pitchFamily="18" charset="0"/>
                          </a:rPr>
                          <m:t>𝑁</m:t>
                        </m:r>
                        <m:r>
                          <a:rPr lang="en-US" sz="2800" i="1">
                            <a:solidFill>
                              <a:srgbClr val="00B0F0"/>
                            </a:solidFill>
                            <a:latin typeface="Cambria Math" panose="02040503050406030204" pitchFamily="18" charset="0"/>
                          </a:rPr>
                          <m:t>′</m:t>
                        </m:r>
                      </m:e>
                    </m:acc>
                    <m:r>
                      <a:rPr lang="en-US" sz="28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cặp lực và phản lực </a:t>
                </a:r>
              </a:p>
            </p:txBody>
          </p:sp>
        </mc:Choice>
        <mc:Fallback xmlns="">
          <p:sp>
            <p:nvSpPr>
              <p:cNvPr id="19" name="Text Box 29">
                <a:extLst>
                  <a:ext uri="{FF2B5EF4-FFF2-40B4-BE49-F238E27FC236}">
                    <a16:creationId xmlns:a16="http://schemas.microsoft.com/office/drawing/2014/main" id="{3CEE820D-86FC-9E91-CBEE-13597D8CE224}"/>
                  </a:ext>
                </a:extLst>
              </p:cNvPr>
              <p:cNvSpPr txBox="1">
                <a:spLocks noRot="1" noChangeAspect="1" noMove="1" noResize="1" noEditPoints="1" noAdjustHandles="1" noChangeArrowheads="1" noChangeShapeType="1" noTextEdit="1"/>
              </p:cNvSpPr>
              <p:nvPr/>
            </p:nvSpPr>
            <p:spPr bwMode="auto">
              <a:xfrm>
                <a:off x="6131354" y="2751381"/>
                <a:ext cx="5549273" cy="588431"/>
              </a:xfrm>
              <a:prstGeom prst="rect">
                <a:avLst/>
              </a:prstGeom>
              <a:blipFill>
                <a:blip r:embed="rId11"/>
                <a:stretch>
                  <a:fillRect b="-226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9">
                <a:extLst>
                  <a:ext uri="{FF2B5EF4-FFF2-40B4-BE49-F238E27FC236}">
                    <a16:creationId xmlns:a16="http://schemas.microsoft.com/office/drawing/2014/main" id="{CDC55765-4A72-8ED4-9830-B6942A1C6EA3}"/>
                  </a:ext>
                </a:extLst>
              </p:cNvPr>
              <p:cNvSpPr txBox="1">
                <a:spLocks noChangeArrowheads="1"/>
              </p:cNvSpPr>
              <p:nvPr/>
            </p:nvSpPr>
            <p:spPr bwMode="auto">
              <a:xfrm>
                <a:off x="6209072" y="3614057"/>
                <a:ext cx="5549273" cy="26942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Quyển sách nằm yên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 là kết quả của sự cân bằng giữa lực và phản lực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𝑁</m:t>
                        </m:r>
                        <m:r>
                          <a:rPr lang="en-US" sz="2400" i="1">
                            <a:solidFill>
                              <a:srgbClr val="00B0F0"/>
                            </a:solidFill>
                            <a:latin typeface="Cambria Math" panose="02040503050406030204" pitchFamily="18" charset="0"/>
                          </a:rPr>
                          <m:t>′</m:t>
                        </m:r>
                      </m:e>
                    </m:acc>
                    <m:r>
                      <a:rPr lang="en-US" sz="24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chúng đặt lên 2 vật khác nhau</a:t>
                </a:r>
              </a:p>
              <a:p>
                <a:pPr marR="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(quyển sách cân bằng do sự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bằng giữa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a:t>
                </a:r>
                <a:r>
                  <a:rPr lang="en-US" sz="2800">
                    <a:solidFill>
                      <a:srgbClr val="FF0000"/>
                    </a:solidFill>
                  </a:rPr>
                  <a:t>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𝑃</m:t>
                        </m:r>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Text Box 29">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6209072" y="3614057"/>
                <a:ext cx="5549273" cy="2694264"/>
              </a:xfrm>
              <a:prstGeom prst="rect">
                <a:avLst/>
              </a:prstGeom>
              <a:blipFill>
                <a:blip r:embed="rId12"/>
                <a:stretch>
                  <a:fillRect l="-1868" t="-2036" r="-1429" b="-38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2315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dùng búa đóng đinh vào gỗ.</a:t>
            </a:r>
            <a:r>
              <a:rPr lang="en-US" sz="2500">
                <a:effectLst/>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do búa tác dụng vào đinh và phản lực của đinh lên búa có các đặc điểm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3" name="Picture 2" descr="A hand holding a hammer&#10;&#10;Description automatically generated with medium confidence">
            <a:extLst>
              <a:ext uri="{FF2B5EF4-FFF2-40B4-BE49-F238E27FC236}">
                <a16:creationId xmlns:a16="http://schemas.microsoft.com/office/drawing/2014/main" id="{5A3026E0-0030-7F7E-41AC-203FB2C5B3F4}"/>
              </a:ext>
            </a:extLst>
          </p:cNvPr>
          <p:cNvPicPr>
            <a:picLocks noChangeAspect="1"/>
          </p:cNvPicPr>
          <p:nvPr/>
        </p:nvPicPr>
        <p:blipFill rotWithShape="1">
          <a:blip r:embed="rId4">
            <a:extLst>
              <a:ext uri="{28A0092B-C50C-407E-A947-70E740481C1C}">
                <a14:useLocalDpi xmlns:a14="http://schemas.microsoft.com/office/drawing/2010/main" val="0"/>
              </a:ext>
            </a:extLst>
          </a:blip>
          <a:srcRect l="-1131" t="14737"/>
          <a:stretch/>
        </p:blipFill>
        <p:spPr>
          <a:xfrm>
            <a:off x="2308196" y="2286000"/>
            <a:ext cx="7575608" cy="4153640"/>
          </a:xfrm>
          <a:prstGeom prst="rect">
            <a:avLst/>
          </a:prstGeom>
        </p:spPr>
      </p:pic>
    </p:spTree>
    <p:extLst>
      <p:ext uri="{BB962C8B-B14F-4D97-AF65-F5344CB8AC3E}">
        <p14:creationId xmlns:p14="http://schemas.microsoft.com/office/powerpoint/2010/main" val="134346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40938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73133" y="842538"/>
            <a:ext cx="11045735" cy="4049507"/>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Ở TN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mở</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(VD: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sang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a:solidFill>
                  <a:srgbClr val="000000"/>
                </a:solidFill>
                <a:effectLst/>
                <a:latin typeface="Arial" panose="020B0604020202020204" pitchFamily="34" charset="0"/>
                <a:ea typeface="Times New Roman" panose="02020603050405020304" pitchFamily="18" charset="0"/>
              </a:rPr>
              <a:t>hay </a:t>
            </a:r>
            <a:r>
              <a:rPr lang="en-US" sz="2500" dirty="0" err="1">
                <a:solidFill>
                  <a:srgbClr val="000000"/>
                </a:solidFill>
                <a:effectLst/>
                <a:latin typeface="Arial" panose="020B0604020202020204" pitchFamily="34" charset="0"/>
                <a:ea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Làm</a:t>
            </a:r>
            <a:r>
              <a:rPr lang="en-US" sz="2500" dirty="0">
                <a:solidFill>
                  <a:srgbClr val="000000"/>
                </a:solidFill>
                <a:effectLst/>
                <a:latin typeface="Arial" panose="020B0604020202020204" pitchFamily="34" charset="0"/>
                <a:ea typeface="Times New Roman" panose="02020603050405020304" pitchFamily="18" charset="0"/>
              </a:rPr>
              <a:t> TN </a:t>
            </a:r>
            <a:r>
              <a:rPr lang="en-US" sz="2500" dirty="0" err="1">
                <a:solidFill>
                  <a:srgbClr val="000000"/>
                </a:solidFill>
                <a:effectLst/>
                <a:latin typeface="Arial" panose="020B0604020202020204" pitchFamily="34" charset="0"/>
                <a:ea typeface="Times New Roman" panose="02020603050405020304" pitchFamily="18" charset="0"/>
              </a:rPr>
              <a:t>kiểm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dự</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đoán</a:t>
            </a:r>
            <a:r>
              <a:rPr lang="en-US" sz="2500" dirty="0">
                <a:solidFill>
                  <a:srgbClr val="000000"/>
                </a:solidFill>
                <a:effectLst/>
                <a:latin typeface="Arial" panose="020B0604020202020204" pitchFamily="34" charset="0"/>
                <a:ea typeface="Times New Roman" panose="02020603050405020304" pitchFamily="18" charset="0"/>
              </a:rPr>
              <a:t> </a:t>
            </a:r>
          </a:p>
          <a:p>
            <a:pPr marL="406400" marR="0" indent="-40640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VD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ngược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pic>
        <p:nvPicPr>
          <p:cNvPr id="13" name="Picture 12" descr="Text&#10;&#10;Description automatically generated">
            <a:extLst>
              <a:ext uri="{FF2B5EF4-FFF2-40B4-BE49-F238E27FC236}">
                <a16:creationId xmlns:a16="http://schemas.microsoft.com/office/drawing/2014/main" id="{A9920860-41CC-E3CA-5CAE-7FBABA599612}"/>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14913" r="9166" b="60644"/>
          <a:stretch/>
        </p:blipFill>
        <p:spPr>
          <a:xfrm>
            <a:off x="2669872" y="5004433"/>
            <a:ext cx="7185328" cy="1699755"/>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3366</TotalTime>
  <Words>1026</Words>
  <PresentationFormat>Widescreen</PresentationFormat>
  <Paragraphs>78</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2022-08-03T11:58:03Z</dcterms:modified>
</cp:coreProperties>
</file>