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316" r:id="rId2"/>
    <p:sldId id="1165" r:id="rId3"/>
    <p:sldId id="948" r:id="rId4"/>
    <p:sldId id="1317" r:id="rId5"/>
    <p:sldId id="1309" r:id="rId6"/>
    <p:sldId id="1318" r:id="rId7"/>
    <p:sldId id="1320" r:id="rId8"/>
    <p:sldId id="1321" r:id="rId9"/>
    <p:sldId id="1322" r:id="rId10"/>
    <p:sldId id="1323" r:id="rId11"/>
    <p:sldId id="1325" r:id="rId12"/>
    <p:sldId id="1326" r:id="rId13"/>
    <p:sldId id="1327" r:id="rId14"/>
    <p:sldId id="1288" r:id="rId15"/>
    <p:sldId id="1330" r:id="rId16"/>
    <p:sldId id="1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59" d="100"/>
          <a:sy n="59" d="100"/>
        </p:scale>
        <p:origin x="93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380.png"/><Relationship Id="rId12" Type="http://schemas.openxmlformats.org/officeDocument/2006/relationships/image" Target="../media/image43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20.png"/><Relationship Id="rId5" Type="http://schemas.openxmlformats.org/officeDocument/2006/relationships/image" Target="../media/image6.png"/><Relationship Id="rId10" Type="http://schemas.openxmlformats.org/officeDocument/2006/relationships/image" Target="../media/image410.png"/><Relationship Id="rId4" Type="http://schemas.openxmlformats.org/officeDocument/2006/relationships/image" Target="../media/image5.png"/><Relationship Id="rId9" Type="http://schemas.openxmlformats.org/officeDocument/2006/relationships/image" Target="../media/image40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transport, handcart&#10;&#10;Description automatically generated">
            <a:extLst>
              <a:ext uri="{FF2B5EF4-FFF2-40B4-BE49-F238E27FC236}">
                <a16:creationId xmlns:a16="http://schemas.microsoft.com/office/drawing/2014/main" id="{6727610C-57EE-E051-B37C-1045B9D7475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297" b="3449"/>
          <a:stretch/>
        </p:blipFill>
        <p:spPr>
          <a:xfrm>
            <a:off x="20" y="1282"/>
            <a:ext cx="12191980" cy="6856718"/>
          </a:xfrm>
          <a:prstGeom prst="rect">
            <a:avLst/>
          </a:prstGeom>
          <a:ln>
            <a:noFill/>
          </a:ln>
          <a:effectLst>
            <a:softEdge rad="112500"/>
          </a:effectLst>
        </p:spPr>
      </p:pic>
      <p:sp>
        <p:nvSpPr>
          <p:cNvPr id="8" name="Rectangle 8">
            <a:extLst>
              <a:ext uri="{FF2B5EF4-FFF2-40B4-BE49-F238E27FC236}">
                <a16:creationId xmlns:a16="http://schemas.microsoft.com/office/drawing/2014/main" id="{44C4E5B1-27C1-6157-B045-1292FD6C6957}"/>
              </a:ext>
            </a:extLst>
          </p:cNvPr>
          <p:cNvSpPr>
            <a:spLocks noChangeArrowheads="1"/>
          </p:cNvSpPr>
          <p:nvPr/>
        </p:nvSpPr>
        <p:spPr bwMode="auto">
          <a:xfrm>
            <a:off x="0" y="3717703"/>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 name="TextBox 10">
            <a:extLst>
              <a:ext uri="{FF2B5EF4-FFF2-40B4-BE49-F238E27FC236}">
                <a16:creationId xmlns:a16="http://schemas.microsoft.com/office/drawing/2014/main" id="{AB7F8932-85B7-629A-34EF-633A073F5665}"/>
              </a:ext>
            </a:extLst>
          </p:cNvPr>
          <p:cNvSpPr>
            <a:spLocks noChangeArrowheads="1"/>
          </p:cNvSpPr>
          <p:nvPr>
            <p:custDataLst>
              <p:tags r:id="rId1"/>
            </p:custDataLst>
          </p:nvPr>
        </p:nvSpPr>
        <p:spPr bwMode="auto">
          <a:xfrm>
            <a:off x="-609600" y="3790669"/>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2 Newton</a:t>
            </a:r>
            <a:endParaRPr lang="en-US" altLang="en-US" sz="4400" b="1">
              <a:solidFill>
                <a:srgbClr val="7030A0"/>
              </a:solidFill>
            </a:endParaRPr>
          </a:p>
        </p:txBody>
      </p:sp>
      <p:sp>
        <p:nvSpPr>
          <p:cNvPr id="11" name="TextBox 11">
            <a:extLst>
              <a:ext uri="{FF2B5EF4-FFF2-40B4-BE49-F238E27FC236}">
                <a16:creationId xmlns:a16="http://schemas.microsoft.com/office/drawing/2014/main" id="{1D068098-93E9-661B-AE7D-2AB6E47E5207}"/>
              </a:ext>
            </a:extLst>
          </p:cNvPr>
          <p:cNvSpPr>
            <a:spLocks noChangeArrowheads="1"/>
          </p:cNvSpPr>
          <p:nvPr>
            <p:custDataLst>
              <p:tags r:id="rId2"/>
            </p:custDataLst>
          </p:nvPr>
        </p:nvSpPr>
        <p:spPr bwMode="auto">
          <a:xfrm>
            <a:off x="-152400" y="3774088"/>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15:</a:t>
            </a:r>
          </a:p>
        </p:txBody>
      </p:sp>
    </p:spTree>
    <p:extLst>
      <p:ext uri="{BB962C8B-B14F-4D97-AF65-F5344CB8AC3E}">
        <p14:creationId xmlns:p14="http://schemas.microsoft.com/office/powerpoint/2010/main" val="256820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50748" y="1154017"/>
            <a:ext cx="11560252" cy="2274983"/>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54188" y="1166100"/>
            <a:ext cx="10853374" cy="2129814"/>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 đếm thời gian gồm: một đồng hồ điện tử, hai cổng quang (đặt cách nhau 0,5m) và tấm chắn sáng dài 10 cm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ở thí nghiệm này phải được hiểu là hệ vật gồm Xe trượt và các quả nặng. Như vậy khối lượng của vật có thể là (M + m), (M + 2m),... còn lực kéo F là trọng lượng của các quả nặng, cụ thể là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mg,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2mg...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2" name="TextBox 21">
            <a:extLst>
              <a:ext uri="{FF2B5EF4-FFF2-40B4-BE49-F238E27FC236}">
                <a16:creationId xmlns:a16="http://schemas.microsoft.com/office/drawing/2014/main" id="{F298050F-757E-E936-38ED-EDBFA3C8F27C}"/>
              </a:ext>
            </a:extLst>
          </p:cNvPr>
          <p:cNvSpPr txBox="1"/>
          <p:nvPr/>
        </p:nvSpPr>
        <p:spPr>
          <a:xfrm>
            <a:off x="794007" y="5750004"/>
            <a:ext cx="3231567" cy="1107996"/>
          </a:xfrm>
          <a:prstGeom prst="rect">
            <a:avLst/>
          </a:prstGeom>
          <a:noFill/>
        </p:spPr>
        <p:txBody>
          <a:bodyPr wrap="square">
            <a:spAutoFit/>
          </a:bodyPr>
          <a:lstStyle/>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Tấm chắn sáng </a:t>
            </a:r>
          </a:p>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máng trượt đệm khí</a:t>
            </a:r>
          </a:p>
          <a:p>
            <a:r>
              <a:rPr lang="en-US" sz="2200">
                <a:solidFill>
                  <a:srgbClr val="000000"/>
                </a:solidFill>
                <a:effectLst/>
                <a:latin typeface="Arial" panose="020B0604020202020204" pitchFamily="34" charset="0"/>
                <a:ea typeface="Times New Roman" panose="02020603050405020304" pitchFamily="18" charset="0"/>
              </a:rPr>
              <a:t>(3) Cổng quang điện</a:t>
            </a:r>
          </a:p>
        </p:txBody>
      </p:sp>
      <p:sp>
        <p:nvSpPr>
          <p:cNvPr id="23" name="TextBox 22">
            <a:extLst>
              <a:ext uri="{FF2B5EF4-FFF2-40B4-BE49-F238E27FC236}">
                <a16:creationId xmlns:a16="http://schemas.microsoft.com/office/drawing/2014/main" id="{8BE4FA8E-7835-5CBE-9E95-991790C8FD4B}"/>
              </a:ext>
            </a:extLst>
          </p:cNvPr>
          <p:cNvSpPr txBox="1"/>
          <p:nvPr/>
        </p:nvSpPr>
        <p:spPr>
          <a:xfrm>
            <a:off x="7543800" y="5750004"/>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24" name="TextBox 23">
            <a:extLst>
              <a:ext uri="{FF2B5EF4-FFF2-40B4-BE49-F238E27FC236}">
                <a16:creationId xmlns:a16="http://schemas.microsoft.com/office/drawing/2014/main" id="{18F62BCE-17D5-F78E-AAE5-EA26CB8D44A8}"/>
              </a:ext>
            </a:extLst>
          </p:cNvPr>
          <p:cNvSpPr txBox="1"/>
          <p:nvPr/>
        </p:nvSpPr>
        <p:spPr>
          <a:xfrm>
            <a:off x="4261616" y="5750004"/>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17" name="Picture 16" descr="A picture containing text, newspaper&#10;&#10;Description automatically generated">
            <a:extLst>
              <a:ext uri="{FF2B5EF4-FFF2-40B4-BE49-F238E27FC236}">
                <a16:creationId xmlns:a16="http://schemas.microsoft.com/office/drawing/2014/main" id="{2055EFE2-6D6A-DB00-DAB9-0AD8DCE7E23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1828800" y="3517596"/>
            <a:ext cx="8237175" cy="2099322"/>
          </a:xfrm>
          <a:prstGeom prst="rect">
            <a:avLst/>
          </a:prstGeom>
        </p:spPr>
      </p:pic>
    </p:spTree>
    <p:extLst>
      <p:ext uri="{BB962C8B-B14F-4D97-AF65-F5344CB8AC3E}">
        <p14:creationId xmlns:p14="http://schemas.microsoft.com/office/powerpoint/2010/main" val="38827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12030" y="1250738"/>
            <a:ext cx="11767941" cy="314267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02087" y="1345057"/>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rPr>
              <a:t>Lực kéo F có độ lớn tăng dần 1N, 2 N và 3 N (bằng cách móc thêm các quả nặng vào đầu dây vật qua ròng rọc).</a:t>
            </a:r>
          </a:p>
        </p:txBody>
      </p:sp>
      <p:sp>
        <p:nvSpPr>
          <p:cNvPr id="11" name="Text Box 29">
            <a:extLst>
              <a:ext uri="{FF2B5EF4-FFF2-40B4-BE49-F238E27FC236}">
                <a16:creationId xmlns:a16="http://schemas.microsoft.com/office/drawing/2014/main" id="{2566539F-D642-E953-BD21-A9A3AB52014C}"/>
              </a:ext>
            </a:extLst>
          </p:cNvPr>
          <p:cNvSpPr txBox="1">
            <a:spLocks noChangeArrowheads="1"/>
          </p:cNvSpPr>
          <p:nvPr/>
        </p:nvSpPr>
        <p:spPr bwMode="auto">
          <a:xfrm>
            <a:off x="631894" y="3304144"/>
            <a:ext cx="10928212" cy="894860"/>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3.  </a:t>
            </a:r>
            <a:r>
              <a:rPr lang="en-US" sz="2500">
                <a:solidFill>
                  <a:srgbClr val="000000"/>
                </a:solidFill>
                <a:effectLst/>
                <a:latin typeface="Arial" panose="020B0604020202020204" pitchFamily="34" charset="0"/>
                <a:ea typeface="Times New Roman" panose="02020603050405020304" pitchFamily="18" charset="0"/>
              </a:rPr>
              <a:t>Đo thời gian chuyển động toa xe; đồng hồ bắt đầu đếm từ lúc tấm chắn sáng đi qua cổng QĐ1 và kết thúc đếm khi tấm chán vượt qua cổng QĐ2</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2" name="Text Box 29">
            <a:extLst>
              <a:ext uri="{FF2B5EF4-FFF2-40B4-BE49-F238E27FC236}">
                <a16:creationId xmlns:a16="http://schemas.microsoft.com/office/drawing/2014/main" id="{52FA2758-CF2E-7EA1-96AE-0E151F372D04}"/>
              </a:ext>
            </a:extLst>
          </p:cNvPr>
          <p:cNvSpPr txBox="1">
            <a:spLocks noChangeArrowheads="1"/>
          </p:cNvSpPr>
          <p:nvPr/>
        </p:nvSpPr>
        <p:spPr bwMode="auto">
          <a:xfrm>
            <a:off x="711163" y="2364585"/>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Ghi vào Bảng 15.1 độ lớn lực kéo F và tổng khối lượng của hệ (gồm Xe trượt và các quả nặng đặt vào xe). </a:t>
            </a:r>
          </a:p>
        </p:txBody>
      </p:sp>
    </p:spTree>
    <p:extLst>
      <p:ext uri="{BB962C8B-B14F-4D97-AF65-F5344CB8AC3E}">
        <p14:creationId xmlns:p14="http://schemas.microsoft.com/office/powerpoint/2010/main" val="12858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197346" y="1150541"/>
            <a:ext cx="11767941" cy="326905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846012" y="1208207"/>
                <a:ext cx="10363201" cy="1536703"/>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4. Gia tốc a được tính từ công thức: </a:t>
                </a:r>
                <a14:m>
                  <m:oMath xmlns:m="http://schemas.openxmlformats.org/officeDocument/2006/math">
                    <m:r>
                      <a:rPr lang="en-US" sz="2800" b="0" i="1" smtClean="0">
                        <a:solidFill>
                          <a:srgbClr val="000000"/>
                        </a:solidFill>
                        <a:latin typeface="Cambria Math" panose="02040503050406030204" pitchFamily="18" charset="0"/>
                      </a:rPr>
                      <m:t>𝑠</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(đặt xe trượt có gắn tấm chắn sáng sao cho tấm chắn này sát với cổng QĐ1 để v</a:t>
                </a:r>
                <a:r>
                  <a:rPr lang="en-US" sz="2500" baseline="-25000">
                    <a:solidFill>
                      <a:srgbClr val="000000"/>
                    </a:solidFill>
                    <a:effectLst/>
                    <a:latin typeface="Arial" panose="020B0604020202020204" pitchFamily="34" charset="0"/>
                    <a:ea typeface="Times New Roman" panose="02020603050405020304" pitchFamily="18" charset="0"/>
                  </a:rPr>
                  <a:t>0</a:t>
                </a:r>
                <a:r>
                  <a:rPr lang="en-US" sz="2500">
                    <a:solidFill>
                      <a:srgbClr val="000000"/>
                    </a:solidFill>
                    <a:effectLst/>
                    <a:latin typeface="Arial" panose="020B0604020202020204" pitchFamily="34" charset="0"/>
                    <a:ea typeface="Times New Roman" panose="02020603050405020304" pitchFamily="18" charset="0"/>
                  </a:rPr>
                  <a:t> = 0; s = 0,5 m là khoảng cách giữa hai cổng QĐ). </a:t>
                </a:r>
              </a:p>
            </p:txBody>
          </p:sp>
        </mc:Choice>
        <mc:Fallback xmlns="">
          <p:sp>
            <p:nvSpPr>
              <p:cNvPr id="21" name="Text Box 29">
                <a:extLst>
                  <a:ext uri="{FF2B5EF4-FFF2-40B4-BE49-F238E27FC236}">
                    <a16:creationId xmlns:a16="http://schemas.microsoft.com/office/drawing/2014/main" id="{43141772-250C-0F7D-2A58-4972646A4D96}"/>
                  </a:ext>
                </a:extLst>
              </p:cNvPr>
              <p:cNvSpPr txBox="1">
                <a:spLocks noRot="1" noChangeAspect="1" noMove="1" noResize="1" noEditPoints="1" noAdjustHandles="1" noChangeArrowheads="1" noChangeShapeType="1" noTextEdit="1"/>
              </p:cNvSpPr>
              <p:nvPr/>
            </p:nvSpPr>
            <p:spPr bwMode="auto">
              <a:xfrm>
                <a:off x="846012" y="1208207"/>
                <a:ext cx="10363201" cy="1536703"/>
              </a:xfrm>
              <a:prstGeom prst="rect">
                <a:avLst/>
              </a:prstGeom>
              <a:blipFill>
                <a:blip r:embed="rId5"/>
                <a:stretch>
                  <a:fillRect l="-1000" b="-873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47635">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Gia tốc a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𝑑</m:t>
                                  </m:r>
                                </m:num>
                                <m:den>
                                  <m:sSup>
                                    <m:sSupPr>
                                      <m:ctrlPr>
                                        <a:rPr lang="en-US" sz="200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𝑡</m:t>
                                      </m:r>
                                    </m:e>
                                    <m:sup>
                                      <m:r>
                                        <a:rPr lang="en-US" sz="2000" b="0" i="1" smtClean="0">
                                          <a:latin typeface="Cambria Math" panose="02040503050406030204" pitchFamily="18" charset="0"/>
                                          <a:cs typeface="Arial" panose="020B0604020202020204" pitchFamily="34" charset="0"/>
                                        </a:rPr>
                                        <m:t>2</m:t>
                                      </m:r>
                                    </m:sup>
                                  </m:sSup>
                                </m:den>
                              </m:f>
                            </m:oMath>
                          </a14:m>
                          <a:r>
                            <a:rPr lang="en-US" sz="2000">
                              <a:latin typeface="Arial" panose="020B0604020202020204" pitchFamily="34" charset="0"/>
                              <a:cs typeface="Arial" panose="020B0604020202020204" pitchFamily="34" charset="0"/>
                            </a:rPr>
                            <a:t> (m/s</a:t>
                          </a:r>
                          <a:r>
                            <a:rPr lang="en-US" sz="2000" baseline="30000">
                              <a:latin typeface="Arial" panose="020B0604020202020204" pitchFamily="34" charset="0"/>
                              <a:cs typeface="Arial" panose="020B0604020202020204" pitchFamily="34" charset="0"/>
                            </a:rPr>
                            <a:t>2</a:t>
                          </a:r>
                          <a:r>
                            <a:rPr lang="en-US" sz="2000" baseline="0">
                              <a:latin typeface="Arial" panose="020B0604020202020204" pitchFamily="34" charset="0"/>
                              <a:cs typeface="Arial" panose="020B0604020202020204" pitchFamily="34" charset="0"/>
                            </a:rPr>
                            <a:t>)</a:t>
                          </a:r>
                          <a:endParaRPr lang="en-US" sz="2000" baseline="30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Choice>
        <mc:Fallback xmlns="">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96240">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96240">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96240">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53047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08" t="-229885" r="-232653" b="-6897"/>
                          </a:stretch>
                        </a:blipFill>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Fallback>
      </mc:AlternateContent>
      <mc:AlternateContent xmlns:mc="http://schemas.openxmlformats.org/markup-compatibility/2006" xmlns:a14="http://schemas.microsoft.com/office/drawing/2010/main">
        <mc:Choice Requires="a14">
          <p:sp>
            <p:nvSpPr>
              <p:cNvPr id="12" name="Text Box 29">
                <a:extLst>
                  <a:ext uri="{FF2B5EF4-FFF2-40B4-BE49-F238E27FC236}">
                    <a16:creationId xmlns:a16="http://schemas.microsoft.com/office/drawing/2014/main" id="{A92CD497-C03E-E281-3FBD-CC51E8668C97}"/>
                  </a:ext>
                </a:extLst>
              </p:cNvPr>
              <p:cNvSpPr txBox="1">
                <a:spLocks noChangeArrowheads="1"/>
              </p:cNvSpPr>
              <p:nvPr/>
            </p:nvSpPr>
            <p:spPr bwMode="auto">
              <a:xfrm>
                <a:off x="914399" y="2802576"/>
                <a:ext cx="10363201" cy="1558825"/>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Đo thời gian tổng với mỗi lần thí nghiệm, ta tính được: </a:t>
                </a:r>
              </a:p>
              <a:p>
                <a:pPr marL="287338" indent="-287338" algn="ctr">
                  <a:lnSpc>
                    <a:spcPct val="107000"/>
                  </a:lnSpc>
                </a:pPr>
                <a:r>
                  <a:rPr lang="en-US" sz="2500">
                    <a:solidFill>
                      <a:srgbClr val="000000"/>
                    </a:solidFill>
                    <a:effectLst/>
                    <a:latin typeface="Arial" panose="020B0604020202020204" pitchFamily="34" charset="0"/>
                    <a:ea typeface="Times New Roman" panose="02020603050405020304" pitchFamily="18" charset="0"/>
                  </a:rPr>
                  <a:t>a = </a:t>
                </a:r>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i="1">
                            <a:latin typeface="Cambria Math" panose="02040503050406030204" pitchFamily="18" charset="0"/>
                            <a:cs typeface="Arial" panose="020B0604020202020204" pitchFamily="34" charset="0"/>
                          </a:rPr>
                          <m:t>𝑑</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b="0" i="1" smtClean="0">
                            <a:latin typeface="Cambria Math" panose="02040503050406030204" pitchFamily="18" charset="0"/>
                            <a:cs typeface="Arial" panose="020B0604020202020204" pitchFamily="34" charset="0"/>
                          </a:rPr>
                          <m:t>.0,5</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(m/s</a:t>
                </a:r>
                <a:r>
                  <a:rPr lang="en-US" sz="2800" baseline="30000">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a:t>
                </a:r>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Ghi giá trị của a vào Bảng 15.1.</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2" name="Text Box 29">
                <a:extLst>
                  <a:ext uri="{FF2B5EF4-FFF2-40B4-BE49-F238E27FC236}">
                    <a16:creationId xmlns:a16="http://schemas.microsoft.com/office/drawing/2014/main" id="{A92CD497-C03E-E281-3FBD-CC51E8668C97}"/>
                  </a:ext>
                </a:extLst>
              </p:cNvPr>
              <p:cNvSpPr txBox="1">
                <a:spLocks noRot="1" noChangeAspect="1" noMove="1" noResize="1" noEditPoints="1" noAdjustHandles="1" noChangeArrowheads="1" noChangeShapeType="1" noTextEdit="1"/>
              </p:cNvSpPr>
              <p:nvPr/>
            </p:nvSpPr>
            <p:spPr bwMode="auto">
              <a:xfrm>
                <a:off x="914399" y="2802576"/>
                <a:ext cx="10363201" cy="1558825"/>
              </a:xfrm>
              <a:prstGeom prst="rect">
                <a:avLst/>
              </a:prstGeom>
              <a:blipFill>
                <a:blip r:embed="rId7"/>
                <a:stretch>
                  <a:fillRect l="-941" t="-3529" b="-8235"/>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42359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3. Thảo luận</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76200" y="1150541"/>
            <a:ext cx="12115800" cy="212605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533400" y="1174604"/>
            <a:ext cx="11277600"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Dựa vào bảng số liệu vẽ đồ thị chỉ sự phụ thuộc của gia tốc a:</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F (với m + M = 0,5 kg). Đồ thị có phải là đường thẳng không? Tại sao? </a:t>
            </a:r>
          </a:p>
        </p:txBody>
      </p:sp>
      <p:pic>
        <p:nvPicPr>
          <p:cNvPr id="3" name="Picture 2">
            <a:extLst>
              <a:ext uri="{FF2B5EF4-FFF2-40B4-BE49-F238E27FC236}">
                <a16:creationId xmlns:a16="http://schemas.microsoft.com/office/drawing/2014/main" id="{BBE94114-239A-9006-CA47-7DEDA8F1D867}"/>
              </a:ext>
            </a:extLst>
          </p:cNvPr>
          <p:cNvPicPr>
            <a:picLocks noChangeAspect="1"/>
          </p:cNvPicPr>
          <p:nvPr/>
        </p:nvPicPr>
        <p:blipFill>
          <a:blip r:embed="rId5"/>
          <a:stretch>
            <a:fillRect/>
          </a:stretch>
        </p:blipFill>
        <p:spPr>
          <a:xfrm>
            <a:off x="1481189" y="3300663"/>
            <a:ext cx="3695700" cy="3390900"/>
          </a:xfrm>
          <a:prstGeom prst="rect">
            <a:avLst/>
          </a:prstGeom>
        </p:spPr>
      </p:pic>
      <p:pic>
        <p:nvPicPr>
          <p:cNvPr id="12" name="Picture 11">
            <a:extLst>
              <a:ext uri="{FF2B5EF4-FFF2-40B4-BE49-F238E27FC236}">
                <a16:creationId xmlns:a16="http://schemas.microsoft.com/office/drawing/2014/main" id="{A4D6BC9F-9FF7-29DC-4AC0-8566C6DBC118}"/>
              </a:ext>
            </a:extLst>
          </p:cNvPr>
          <p:cNvPicPr>
            <a:picLocks noChangeAspect="1"/>
          </p:cNvPicPr>
          <p:nvPr/>
        </p:nvPicPr>
        <p:blipFill>
          <a:blip r:embed="rId6"/>
          <a:stretch>
            <a:fillRect/>
          </a:stretch>
        </p:blipFill>
        <p:spPr>
          <a:xfrm>
            <a:off x="6195461" y="3306399"/>
            <a:ext cx="3695700" cy="3476625"/>
          </a:xfrm>
          <a:prstGeom prst="rect">
            <a:avLst/>
          </a:prstGeom>
        </p:spPr>
      </p:pic>
      <p:sp>
        <p:nvSpPr>
          <p:cNvPr id="13" name="Text Box 29">
            <a:extLst>
              <a:ext uri="{FF2B5EF4-FFF2-40B4-BE49-F238E27FC236}">
                <a16:creationId xmlns:a16="http://schemas.microsoft.com/office/drawing/2014/main" id="{B83B91ED-A272-AE20-A81F-FD5D9FA00CB8}"/>
              </a:ext>
            </a:extLst>
          </p:cNvPr>
          <p:cNvSpPr txBox="1">
            <a:spLocks noChangeArrowheads="1"/>
          </p:cNvSpPr>
          <p:nvPr/>
        </p:nvSpPr>
        <p:spPr bwMode="auto">
          <a:xfrm>
            <a:off x="556661" y="2627296"/>
            <a:ext cx="11277600" cy="47410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phụ</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 Box 29">
                <a:extLst>
                  <a:ext uri="{FF2B5EF4-FFF2-40B4-BE49-F238E27FC236}">
                    <a16:creationId xmlns:a16="http://schemas.microsoft.com/office/drawing/2014/main" id="{E4932B0F-D23E-908F-9744-40D54A7AA693}"/>
                  </a:ext>
                </a:extLst>
              </p:cNvPr>
              <p:cNvSpPr txBox="1">
                <a:spLocks noChangeArrowheads="1"/>
              </p:cNvSpPr>
              <p:nvPr/>
            </p:nvSpPr>
            <p:spPr bwMode="auto">
              <a:xfrm>
                <a:off x="457200" y="1956680"/>
                <a:ext cx="11277600" cy="682303"/>
              </a:xfrm>
              <a:prstGeom prst="rect">
                <a:avLst/>
              </a:prstGeom>
              <a:noFill/>
              <a:ln>
                <a:noFill/>
              </a:ln>
              <a:effectLst/>
            </p:spPr>
            <p:txBody>
              <a:bodyPr wrap="square">
                <a:spAutoFit/>
              </a:bodyPr>
              <a:lstStyle/>
              <a:p>
                <a:pPr>
                  <a:lnSpc>
                    <a:spcPct val="107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b="0" i="1" smtClean="0">
                            <a:solidFill>
                              <a:srgbClr val="000000"/>
                            </a:solidFill>
                            <a:effectLst/>
                            <a:latin typeface="Cambria Math" panose="02040503050406030204" pitchFamily="18" charset="0"/>
                            <a:cs typeface="Arial" panose="020B0604020202020204" pitchFamily="34" charset="0"/>
                          </a:rPr>
                          <m:t>1</m:t>
                        </m:r>
                      </m:num>
                      <m:den>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 + </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với F = 1N). Đồ thị có phải là đường thẳng không? Tại sao?</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 Box 29">
                <a:extLst>
                  <a:ext uri="{FF2B5EF4-FFF2-40B4-BE49-F238E27FC236}">
                    <a16:creationId xmlns:a16="http://schemas.microsoft.com/office/drawing/2014/main" id="{E4932B0F-D23E-908F-9744-40D54A7AA693}"/>
                  </a:ext>
                </a:extLst>
              </p:cNvPr>
              <p:cNvSpPr txBox="1">
                <a:spLocks noRot="1" noChangeAspect="1" noMove="1" noResize="1" noEditPoints="1" noAdjustHandles="1" noChangeArrowheads="1" noChangeShapeType="1" noTextEdit="1"/>
              </p:cNvSpPr>
              <p:nvPr/>
            </p:nvSpPr>
            <p:spPr bwMode="auto">
              <a:xfrm>
                <a:off x="457200" y="1956680"/>
                <a:ext cx="11277600" cy="682303"/>
              </a:xfrm>
              <a:prstGeom prst="rect">
                <a:avLst/>
              </a:prstGeom>
              <a:blipFill>
                <a:blip r:embed="rId7"/>
                <a:stretch>
                  <a:fillRect l="-865" b="-6250"/>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30602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Khi thực hiện đo gia tốc theo phương án thí nghiệm trên cần lưu ý: </a:t>
            </a:r>
            <a:endParaRPr lang="en-US" sz="25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686663" y="2060181"/>
            <a:ext cx="11278562" cy="32738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72634" y="2116717"/>
            <a:ext cx="9846731" cy="861774"/>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Để đồng hồ bắt đầu đếm thời gian khi xe có vận tốc ban đầu bằng 0, cần đặt tấm chắn sáng sát cổng quang điện 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1689A8-9435-693D-E9B1-4D09847D1205}"/>
                  </a:ext>
                </a:extLst>
              </p:cNvPr>
              <p:cNvSpPr txBox="1"/>
              <p:nvPr/>
            </p:nvSpPr>
            <p:spPr>
              <a:xfrm>
                <a:off x="1122931" y="3052748"/>
                <a:ext cx="9846731" cy="1085682"/>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Có thể xác định gia tốc theo công thức a =  </a:t>
                </a:r>
                <a14:m>
                  <m:oMath xmlns:m="http://schemas.openxmlformats.org/officeDocument/2006/math">
                    <m:f>
                      <m:fPr>
                        <m:ctrlPr>
                          <a:rPr lang="en-US" sz="2500" i="1" smtClean="0">
                            <a:latin typeface="Cambria Math" panose="02040503050406030204" pitchFamily="18" charset="0"/>
                            <a:cs typeface="Arial" panose="020B0604020202020204" pitchFamily="34" charset="0"/>
                          </a:rPr>
                        </m:ctrlPr>
                      </m:fPr>
                      <m:num>
                        <m:sSubSup>
                          <m:sSubSupPr>
                            <m:ctrlPr>
                              <a:rPr lang="en-US" sz="2500" i="1" smtClean="0">
                                <a:latin typeface="Cambria Math" panose="02040503050406030204" pitchFamily="18" charset="0"/>
                                <a:cs typeface="Arial" panose="020B0604020202020204" pitchFamily="34" charset="0"/>
                              </a:rPr>
                            </m:ctrlPr>
                          </m:sSubSupPr>
                          <m:e>
                            <m:r>
                              <a:rPr lang="en-US" sz="2500" b="0" i="1" smtClean="0">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2</m:t>
                            </m:r>
                          </m:sub>
                          <m:sup>
                            <m:r>
                              <a:rPr lang="en-US" sz="2500" b="0" i="1" smtClean="0">
                                <a:latin typeface="Cambria Math" panose="02040503050406030204" pitchFamily="18" charset="0"/>
                                <a:cs typeface="Arial" panose="020B0604020202020204" pitchFamily="34" charset="0"/>
                              </a:rPr>
                              <m:t>2</m:t>
                            </m:r>
                          </m:sup>
                        </m:sSubSup>
                        <m:r>
                          <a:rPr lang="en-US" sz="2500" b="0" i="1" smtClean="0">
                            <a:latin typeface="Cambria Math" panose="02040503050406030204" pitchFamily="18" charset="0"/>
                            <a:cs typeface="Arial" panose="020B0604020202020204" pitchFamily="34" charset="0"/>
                          </a:rPr>
                          <m:t>−</m:t>
                        </m:r>
                        <m:sSubSup>
                          <m:sSubSupPr>
                            <m:ctrlPr>
                              <a:rPr lang="en-US" sz="2500" i="1">
                                <a:latin typeface="Cambria Math" panose="02040503050406030204" pitchFamily="18" charset="0"/>
                                <a:cs typeface="Arial" panose="020B0604020202020204" pitchFamily="34" charset="0"/>
                              </a:rPr>
                            </m:ctrlPr>
                          </m:sSubSupPr>
                          <m:e>
                            <m:r>
                              <a:rPr lang="en-US" sz="2500" i="1">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1</m:t>
                            </m:r>
                          </m:sub>
                          <m:sup>
                            <m:r>
                              <a:rPr lang="en-US" sz="2500" i="1">
                                <a:latin typeface="Cambria Math" panose="02040503050406030204" pitchFamily="18" charset="0"/>
                                <a:cs typeface="Arial" panose="020B0604020202020204" pitchFamily="34" charset="0"/>
                              </a:rPr>
                              <m:t>2</m:t>
                            </m:r>
                          </m:sup>
                        </m:sSubSup>
                      </m:num>
                      <m:den>
                        <m:r>
                          <a:rPr lang="en-US" sz="2500" b="0" i="1" smtClean="0">
                            <a:latin typeface="Cambria Math" panose="02040503050406030204" pitchFamily="18" charset="0"/>
                            <a:cs typeface="Arial" panose="020B0604020202020204" pitchFamily="34" charset="0"/>
                          </a:rPr>
                          <m:t>2.</m:t>
                        </m:r>
                        <m:r>
                          <a:rPr lang="en-US" sz="2500" b="0" i="1" smtClean="0">
                            <a:latin typeface="Cambria Math" panose="02040503050406030204" pitchFamily="18" charset="0"/>
                            <a:cs typeface="Arial" panose="020B0604020202020204" pitchFamily="34" charset="0"/>
                          </a:rPr>
                          <m:t>𝑑</m:t>
                        </m:r>
                      </m:den>
                    </m:f>
                  </m:oMath>
                </a14:m>
                <a:r>
                  <a:rPr lang="en-US" sz="2500">
                    <a:latin typeface="Arial" panose="020B0604020202020204" pitchFamily="34" charset="0"/>
                    <a:cs typeface="Arial" panose="020B0604020202020204" pitchFamily="34" charset="0"/>
                  </a:rPr>
                  <a:t>, trong đó 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lần lượt là vận tốc tức thời của hai cổng quang điện; </a:t>
                </a:r>
              </a:p>
            </p:txBody>
          </p:sp>
        </mc:Choice>
        <mc:Fallback xmlns="">
          <p:sp>
            <p:nvSpPr>
              <p:cNvPr id="13" name="TextBox 12">
                <a:extLst>
                  <a:ext uri="{FF2B5EF4-FFF2-40B4-BE49-F238E27FC236}">
                    <a16:creationId xmlns:a16="http://schemas.microsoft.com/office/drawing/2014/main" id="{751689A8-9435-693D-E9B1-4D09847D1205}"/>
                  </a:ext>
                </a:extLst>
              </p:cNvPr>
              <p:cNvSpPr txBox="1">
                <a:spLocks noRot="1" noChangeAspect="1" noMove="1" noResize="1" noEditPoints="1" noAdjustHandles="1" noChangeArrowheads="1" noChangeShapeType="1" noTextEdit="1"/>
              </p:cNvSpPr>
              <p:nvPr/>
            </p:nvSpPr>
            <p:spPr>
              <a:xfrm>
                <a:off x="1122931" y="3052748"/>
                <a:ext cx="9846731" cy="1085682"/>
              </a:xfrm>
              <a:prstGeom prst="rect">
                <a:avLst/>
              </a:prstGeom>
              <a:blipFill>
                <a:blip r:embed="rId5"/>
                <a:stretch>
                  <a:fillRect l="-867" b="-1292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322ED5A-B4C9-F8D4-0A7D-B3481548AD26}"/>
              </a:ext>
            </a:extLst>
          </p:cNvPr>
          <p:cNvSpPr txBox="1"/>
          <p:nvPr/>
        </p:nvSpPr>
        <p:spPr>
          <a:xfrm>
            <a:off x="1401233" y="4167123"/>
            <a:ext cx="10104104"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được đo bằng cách thay tấm chắn sáng có chiều dài l = 1cm và đặt đồng hồ đo thời gian ở chế độ đo thời gian chắn cổng quang điện.</a:t>
            </a:r>
          </a:p>
        </p:txBody>
      </p:sp>
    </p:spTree>
    <p:extLst>
      <p:ext uri="{BB962C8B-B14F-4D97-AF65-F5344CB8AC3E}">
        <p14:creationId xmlns:p14="http://schemas.microsoft.com/office/powerpoint/2010/main" val="1868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132836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Một quả bóng khối lượng 0,50 kg đang nằm yên trên mặt đất. Một cầu thủ đá bóng với một lực 250 N. Thời gian chân tác dụng vào bóng là 0,020 s. Quả bóng bay đi với tốc độ:</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4" descr="empty-blue-rectangle">
            <a:extLst>
              <a:ext uri="{FF2B5EF4-FFF2-40B4-BE49-F238E27FC236}">
                <a16:creationId xmlns:a16="http://schemas.microsoft.com/office/drawing/2014/main" id="{896B0E04-1372-ECA6-7456-93323CD36B85}"/>
              </a:ext>
            </a:extLst>
          </p:cNvPr>
          <p:cNvPicPr>
            <a:picLocks noChangeAspect="1" noChangeArrowheads="1"/>
          </p:cNvPicPr>
          <p:nvPr/>
        </p:nvPicPr>
        <p:blipFill>
          <a:blip r:embed="rId4"/>
          <a:srcRect/>
          <a:stretch>
            <a:fillRect/>
          </a:stretch>
        </p:blipFill>
        <p:spPr bwMode="auto">
          <a:xfrm>
            <a:off x="1194294" y="2582209"/>
            <a:ext cx="3609045" cy="3151487"/>
          </a:xfrm>
          <a:prstGeom prst="rect">
            <a:avLst/>
          </a:prstGeom>
          <a:noFill/>
          <a:ln w="9525">
            <a:noFill/>
            <a:miter lim="800000"/>
            <a:headEnd/>
            <a:tailEnd/>
          </a:ln>
        </p:spPr>
      </p:pic>
      <p:sp>
        <p:nvSpPr>
          <p:cNvPr id="15" name="TextBox 14">
            <a:extLst>
              <a:ext uri="{FF2B5EF4-FFF2-40B4-BE49-F238E27FC236}">
                <a16:creationId xmlns:a16="http://schemas.microsoft.com/office/drawing/2014/main" id="{F01D559D-6521-2C25-551F-3C4A596353DD}"/>
              </a:ext>
            </a:extLst>
          </p:cNvPr>
          <p:cNvSpPr txBox="1"/>
          <p:nvPr/>
        </p:nvSpPr>
        <p:spPr>
          <a:xfrm>
            <a:off x="1656303" y="2945219"/>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0,01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0,10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2,50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10,00 m/s.</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6" name="Picture 5" descr="A person kicking a football ball&#10;&#10;Description automatically generated">
            <a:extLst>
              <a:ext uri="{FF2B5EF4-FFF2-40B4-BE49-F238E27FC236}">
                <a16:creationId xmlns:a16="http://schemas.microsoft.com/office/drawing/2014/main" id="{DD512933-3CB1-8F50-A584-56DDFA4ED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002" y="2557694"/>
            <a:ext cx="5022998" cy="3202583"/>
          </a:xfrm>
          <a:prstGeom prst="rect">
            <a:avLst/>
          </a:prstGeom>
          <a:ln>
            <a:noFill/>
          </a:ln>
          <a:effectLst>
            <a:softEdge rad="112500"/>
          </a:effectLst>
        </p:spPr>
      </p:pic>
    </p:spTree>
    <p:extLst>
      <p:ext uri="{BB962C8B-B14F-4D97-AF65-F5344CB8AC3E}">
        <p14:creationId xmlns:p14="http://schemas.microsoft.com/office/powerpoint/2010/main" val="202346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4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Tại sao máy bay khối lượng càng lớn thì đường băng phải càng dài?</a:t>
            </a:r>
            <a:endPar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12" descr="A plane taking off from a runway&#10;&#10;Description automatically generated with low confidence">
            <a:extLst>
              <a:ext uri="{FF2B5EF4-FFF2-40B4-BE49-F238E27FC236}">
                <a16:creationId xmlns:a16="http://schemas.microsoft.com/office/drawing/2014/main" id="{807E1834-8016-6969-91C2-DDAB65D3D9A8}"/>
              </a:ext>
            </a:extLst>
          </p:cNvPr>
          <p:cNvPicPr>
            <a:picLocks noChangeAspect="1"/>
          </p:cNvPicPr>
          <p:nvPr/>
        </p:nvPicPr>
        <p:blipFill rotWithShape="1">
          <a:blip r:embed="rId4">
            <a:extLst>
              <a:ext uri="{28A0092B-C50C-407E-A947-70E740481C1C}">
                <a14:useLocalDpi xmlns:a14="http://schemas.microsoft.com/office/drawing/2010/main" val="0"/>
              </a:ext>
            </a:extLst>
          </a:blip>
          <a:srcRect t="13958" r="-703" b="8889"/>
          <a:stretch/>
        </p:blipFill>
        <p:spPr>
          <a:xfrm>
            <a:off x="864979" y="1414003"/>
            <a:ext cx="11049962" cy="5291160"/>
          </a:xfrm>
          <a:prstGeom prst="rect">
            <a:avLst/>
          </a:prstGeom>
          <a:ln>
            <a:noFill/>
          </a:ln>
          <a:effectLst>
            <a:softEdge rad="112500"/>
          </a:effectLst>
        </p:spPr>
      </p:pic>
    </p:spTree>
    <p:extLst>
      <p:ext uri="{BB962C8B-B14F-4D97-AF65-F5344CB8AC3E}">
        <p14:creationId xmlns:p14="http://schemas.microsoft.com/office/powerpoint/2010/main" val="269152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79869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3" name="Picture 2">
            <a:extLst>
              <a:ext uri="{FF2B5EF4-FFF2-40B4-BE49-F238E27FC236}">
                <a16:creationId xmlns:a16="http://schemas.microsoft.com/office/drawing/2014/main" id="{FBD14A03-694C-B8D6-A100-DFCB269B14B4}"/>
              </a:ext>
            </a:extLst>
          </p:cNvPr>
          <p:cNvPicPr>
            <a:picLocks noChangeAspect="1"/>
          </p:cNvPicPr>
          <p:nvPr/>
        </p:nvPicPr>
        <p:blipFill>
          <a:blip r:embed="rId6"/>
          <a:stretch>
            <a:fillRect/>
          </a:stretch>
        </p:blipFill>
        <p:spPr>
          <a:xfrm>
            <a:off x="1781175" y="2953415"/>
            <a:ext cx="8629650" cy="3228975"/>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2 Newton</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784337" y="727499"/>
            <a:ext cx="10212074" cy="769441"/>
          </a:xfrm>
          <a:prstGeom prst="rect">
            <a:avLst/>
          </a:prstGeom>
          <a:noFill/>
        </p:spPr>
        <p:txBody>
          <a:bodyPr wrap="square">
            <a:spAutoFit/>
          </a:bodyPr>
          <a:lstStyle/>
          <a:p>
            <a:pPr algn="ctr">
              <a:spcAft>
                <a:spcPts val="600"/>
              </a:spcAft>
            </a:pPr>
            <a:r>
              <a:rPr lang="en-US" sz="2200" i="1">
                <a:latin typeface="Arial" panose="020B0604020202020204" pitchFamily="34" charset="0"/>
                <a:cs typeface="Arial" panose="020B0604020202020204" pitchFamily="34" charset="0"/>
              </a:rPr>
              <a:t>Từ quan sát và thí nghiệm, Newton đã khái quát mối liên hệ giữa ba đại lượng: gia tốc, lực và khối Iượng trong một PT vectơ đơn giản gọi là ĐL 2 Newton:</a:t>
            </a:r>
            <a:endParaRPr lang="en-US" sz="2200" b="1">
              <a:latin typeface="Arial" panose="020B0604020202020204" pitchFamily="34" charset="0"/>
              <a:cs typeface="Arial" panose="020B0604020202020204" pitchFamily="34" charset="0"/>
            </a:endParaRPr>
          </a:p>
        </p:txBody>
      </p:sp>
      <p:pic>
        <p:nvPicPr>
          <p:cNvPr id="14" name="Picture 4" descr="empty-blue-rectangle">
            <a:extLst>
              <a:ext uri="{FF2B5EF4-FFF2-40B4-BE49-F238E27FC236}">
                <a16:creationId xmlns:a16="http://schemas.microsoft.com/office/drawing/2014/main" id="{CC8E2184-AACB-64AE-10FB-5C2551F8456B}"/>
              </a:ext>
            </a:extLst>
          </p:cNvPr>
          <p:cNvPicPr>
            <a:picLocks noChangeAspect="1" noChangeArrowheads="1"/>
          </p:cNvPicPr>
          <p:nvPr/>
        </p:nvPicPr>
        <p:blipFill>
          <a:blip r:embed="rId4"/>
          <a:srcRect/>
          <a:stretch>
            <a:fillRect/>
          </a:stretch>
        </p:blipFill>
        <p:spPr bwMode="auto">
          <a:xfrm>
            <a:off x="900582" y="1521474"/>
            <a:ext cx="10561549" cy="1523495"/>
          </a:xfrm>
          <a:prstGeom prst="rect">
            <a:avLst/>
          </a:prstGeom>
          <a:noFill/>
          <a:ln w="9525">
            <a:noFill/>
            <a:miter lim="800000"/>
            <a:headEnd/>
            <a:tailEnd/>
          </a:ln>
        </p:spPr>
      </p:pic>
      <p:sp>
        <p:nvSpPr>
          <p:cNvPr id="17" name="Rectangle 41">
            <a:extLst>
              <a:ext uri="{FF2B5EF4-FFF2-40B4-BE49-F238E27FC236}">
                <a16:creationId xmlns:a16="http://schemas.microsoft.com/office/drawing/2014/main" id="{674CEC6D-6357-C387-D233-996C54929997}"/>
              </a:ext>
            </a:extLst>
          </p:cNvPr>
          <p:cNvSpPr>
            <a:spLocks noChangeArrowheads="1"/>
          </p:cNvSpPr>
          <p:nvPr/>
        </p:nvSpPr>
        <p:spPr bwMode="auto">
          <a:xfrm>
            <a:off x="1529725" y="1584384"/>
            <a:ext cx="9466686" cy="13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sz="2600" b="1" dirty="0">
                <a:cs typeface="Arial" panose="020B0604020202020204" pitchFamily="34" charset="0"/>
              </a:rPr>
              <a:t>Gia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b="1" dirty="0" err="1">
                <a:cs typeface="Arial" panose="020B0604020202020204" pitchFamily="34" charset="0"/>
              </a:rPr>
              <a:t>cùng</a:t>
            </a:r>
            <a:r>
              <a:rPr lang="en-US" altLang="en-US" sz="2600" b="1" dirty="0">
                <a:cs typeface="Arial" panose="020B0604020202020204" pitchFamily="34" charset="0"/>
              </a:rPr>
              <a:t> </a:t>
            </a:r>
            <a:r>
              <a:rPr lang="en-US" altLang="en-US" sz="2600" b="1" dirty="0" err="1">
                <a:cs typeface="Arial" panose="020B0604020202020204" pitchFamily="34" charset="0"/>
              </a:rPr>
              <a:t>hướng</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b="1" dirty="0" err="1">
                <a:cs typeface="Arial" panose="020B0604020202020204" pitchFamily="34" charset="0"/>
              </a:rPr>
              <a:t>lực</a:t>
            </a:r>
            <a:r>
              <a:rPr lang="en-US" altLang="en-US" sz="2600" b="1" dirty="0">
                <a:cs typeface="Arial" panose="020B0604020202020204" pitchFamily="34" charset="0"/>
              </a:rPr>
              <a:t> </a:t>
            </a:r>
            <a:r>
              <a:rPr lang="en-US" altLang="en-US" sz="2600" b="1" dirty="0" err="1">
                <a:cs typeface="Arial" panose="020B0604020202020204" pitchFamily="34" charset="0"/>
              </a:rPr>
              <a:t>tác</a:t>
            </a:r>
            <a:r>
              <a:rPr lang="en-US" altLang="en-US" sz="2600" b="1" dirty="0">
                <a:cs typeface="Arial" panose="020B0604020202020204" pitchFamily="34" charset="0"/>
              </a:rPr>
              <a:t> </a:t>
            </a:r>
            <a:r>
              <a:rPr lang="en-US" altLang="en-US" sz="2600" b="1" dirty="0" err="1">
                <a:cs typeface="Arial" panose="020B0604020202020204" pitchFamily="34" charset="0"/>
              </a:rPr>
              <a:t>dụng</a:t>
            </a:r>
            <a:r>
              <a:rPr lang="en-US" altLang="en-US" sz="2600" b="1"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a:cs typeface="Arial" panose="020B0604020202020204" pitchFamily="34" charset="0"/>
              </a:rPr>
              <a:t>. </a:t>
            </a:r>
          </a:p>
          <a:p>
            <a:pPr eaLnBrk="1" hangingPunct="1">
              <a:spcBef>
                <a:spcPts val="0"/>
              </a:spcBef>
              <a:buFontTx/>
              <a:buNone/>
            </a:pPr>
            <a:r>
              <a:rPr lang="en-US" altLang="en-US" sz="2600" b="1">
                <a:cs typeface="Arial" panose="020B0604020202020204" pitchFamily="34" charset="0"/>
              </a:rPr>
              <a:t>Độ lớn của gia tốc tỉ lệ thuận </a:t>
            </a:r>
            <a:r>
              <a:rPr lang="en-US" altLang="en-US" sz="2600">
                <a:cs typeface="Arial" panose="020B0604020202020204" pitchFamily="34" charset="0"/>
              </a:rPr>
              <a:t>với độ lớn của lực và </a:t>
            </a:r>
            <a:r>
              <a:rPr lang="en-US" altLang="en-US" sz="2600" b="1">
                <a:cs typeface="Arial" panose="020B0604020202020204" pitchFamily="34" charset="0"/>
              </a:rPr>
              <a:t>tỉ lệ nghịch</a:t>
            </a:r>
            <a:r>
              <a:rPr lang="en-US" altLang="en-US" sz="2600">
                <a:cs typeface="Arial" panose="020B0604020202020204" pitchFamily="34" charset="0"/>
              </a:rPr>
              <a:t> với khối lượng của vật.  </a:t>
            </a:r>
            <a:endParaRPr lang="en-US" altLang="en-US" sz="2600" dirty="0">
              <a:cs typeface="Arial" panose="020B0604020202020204" pitchFamily="34" charset="0"/>
            </a:endParaRPr>
          </a:p>
        </p:txBody>
      </p:sp>
      <p:grpSp>
        <p:nvGrpSpPr>
          <p:cNvPr id="2" name="Group 1">
            <a:extLst>
              <a:ext uri="{FF2B5EF4-FFF2-40B4-BE49-F238E27FC236}">
                <a16:creationId xmlns:a16="http://schemas.microsoft.com/office/drawing/2014/main" id="{13183BF7-8ACE-4630-F464-06A033937674}"/>
              </a:ext>
            </a:extLst>
          </p:cNvPr>
          <p:cNvGrpSpPr/>
          <p:nvPr/>
        </p:nvGrpSpPr>
        <p:grpSpPr>
          <a:xfrm>
            <a:off x="2121458" y="3107880"/>
            <a:ext cx="2235779" cy="1234560"/>
            <a:chOff x="3689619" y="4499754"/>
            <a:chExt cx="2455471" cy="1355755"/>
          </a:xfrm>
        </p:grpSpPr>
        <p:pic>
          <p:nvPicPr>
            <p:cNvPr id="13" name="Picture 12" descr="empty-red-rectangle">
              <a:extLst>
                <a:ext uri="{FF2B5EF4-FFF2-40B4-BE49-F238E27FC236}">
                  <a16:creationId xmlns:a16="http://schemas.microsoft.com/office/drawing/2014/main" id="{B00B715F-418B-7C99-A3CD-4EEEDAE06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29">
                  <a:extLst>
                    <a:ext uri="{FF2B5EF4-FFF2-40B4-BE49-F238E27FC236}">
                      <a16:creationId xmlns:a16="http://schemas.microsoft.com/office/drawing/2014/main" id="{9FF07366-711F-F84C-E563-C5D37AD4D518}"/>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a:p>
              </p:txBody>
            </p:sp>
          </mc:Choice>
          <mc:Fallback xmlns="">
            <p:sp>
              <p:nvSpPr>
                <p:cNvPr id="18" name="Object 29">
                  <a:extLst>
                    <a:ext uri="{FF2B5EF4-FFF2-40B4-BE49-F238E27FC236}">
                      <a16:creationId xmlns:a16="http://schemas.microsoft.com/office/drawing/2014/main" id="{9FF07366-711F-F84C-E563-C5D37AD4D518}"/>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FCAA83ED-FB90-459D-4B3A-4F9DE5492DF1}"/>
              </a:ext>
            </a:extLst>
          </p:cNvPr>
          <p:cNvSpPr txBox="1"/>
          <p:nvPr/>
        </p:nvSpPr>
        <p:spPr>
          <a:xfrm>
            <a:off x="5306414" y="3292708"/>
            <a:ext cx="1320800" cy="477054"/>
          </a:xfrm>
          <a:prstGeom prst="rect">
            <a:avLst/>
          </a:prstGeom>
          <a:noFill/>
        </p:spPr>
        <p:txBody>
          <a:bodyPr wrap="square">
            <a:spAutoFit/>
          </a:bodyPr>
          <a:lstStyle/>
          <a:p>
            <a:pPr algn="ctr" rtl="0">
              <a:spcBef>
                <a:spcPts val="0"/>
              </a:spcBef>
              <a:spcAft>
                <a:spcPts val="500"/>
              </a:spcAft>
            </a:pPr>
            <a:r>
              <a:rPr lang="en-US" sz="2500" i="1">
                <a:latin typeface="Arial" panose="020B0604020202020204" pitchFamily="34" charset="0"/>
                <a:cs typeface="Arial" panose="020B0604020202020204" pitchFamily="34" charset="0"/>
              </a:rPr>
              <a:t>hay</a:t>
            </a:r>
            <a:endParaRPr lang="vi-VN" sz="2500" i="1">
              <a:effectLst/>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5B8E67D-D184-1A37-A56B-23F0902968F0}"/>
              </a:ext>
            </a:extLst>
          </p:cNvPr>
          <p:cNvGrpSpPr/>
          <p:nvPr/>
        </p:nvGrpSpPr>
        <p:grpSpPr>
          <a:xfrm>
            <a:off x="6788328" y="3247823"/>
            <a:ext cx="2455471" cy="677878"/>
            <a:chOff x="3689619" y="4499754"/>
            <a:chExt cx="2455471" cy="1355755"/>
          </a:xfrm>
        </p:grpSpPr>
        <p:pic>
          <p:nvPicPr>
            <p:cNvPr id="22" name="Picture 21" descr="empty-red-rectangle">
              <a:extLst>
                <a:ext uri="{FF2B5EF4-FFF2-40B4-BE49-F238E27FC236}">
                  <a16:creationId xmlns:a16="http://schemas.microsoft.com/office/drawing/2014/main" id="{165ABDA5-F836-5F72-7C62-AC92801AE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29">
                  <a:extLst>
                    <a:ext uri="{FF2B5EF4-FFF2-40B4-BE49-F238E27FC236}">
                      <a16:creationId xmlns:a16="http://schemas.microsoft.com/office/drawing/2014/main" id="{F4A1BD2D-C240-7BE5-1BA8-76DD20EADB03}"/>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𝑚</m:t>
                        </m:r>
                        <m:acc>
                          <m:accPr>
                            <m:chr m:val="⃗"/>
                            <m:ctrlPr>
                              <a:rPr lang="en-US" sz="2800" i="1">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m:oMathPara>
                  </a14:m>
                  <a:endParaRPr lang="en-US" sz="2800"/>
                </a:p>
              </p:txBody>
            </p:sp>
          </mc:Choice>
          <mc:Fallback xmlns="">
            <p:sp>
              <p:nvSpPr>
                <p:cNvPr id="23" name="Object 29">
                  <a:extLst>
                    <a:ext uri="{FF2B5EF4-FFF2-40B4-BE49-F238E27FC236}">
                      <a16:creationId xmlns:a16="http://schemas.microsoft.com/office/drawing/2014/main" id="{F4A1BD2D-C240-7BE5-1BA8-76DD20EADB03}"/>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24" name="Content Placeholder 4" descr="A picture containing outdoor, transport, handcart&#10;&#10;Description automatically generated">
            <a:extLst>
              <a:ext uri="{FF2B5EF4-FFF2-40B4-BE49-F238E27FC236}">
                <a16:creationId xmlns:a16="http://schemas.microsoft.com/office/drawing/2014/main" id="{1EBEB161-F293-8CDD-561A-9439AF92BA76}"/>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139" r="50" b="-171"/>
          <a:stretch/>
        </p:blipFill>
        <p:spPr>
          <a:xfrm>
            <a:off x="4254778" y="4308506"/>
            <a:ext cx="3424072" cy="2339528"/>
          </a:xfrm>
          <a:prstGeom prst="rect">
            <a:avLst/>
          </a:prstGeom>
          <a:ln>
            <a:noFill/>
          </a:ln>
          <a:effectLst>
            <a:softEdge rad="112500"/>
          </a:effectLst>
        </p:spPr>
      </p:pic>
      <p:pic>
        <p:nvPicPr>
          <p:cNvPr id="25" name="Content Placeholder 3" descr="A picture containing sky, outdoor&#10;&#10;Description automatically generated">
            <a:extLst>
              <a:ext uri="{FF2B5EF4-FFF2-40B4-BE49-F238E27FC236}">
                <a16:creationId xmlns:a16="http://schemas.microsoft.com/office/drawing/2014/main" id="{73B12C2B-6615-E282-59E2-C446D265E106}"/>
              </a:ext>
            </a:extLst>
          </p:cNvPr>
          <p:cNvPicPr>
            <a:picLocks noChangeAspect="1"/>
          </p:cNvPicPr>
          <p:nvPr/>
        </p:nvPicPr>
        <p:blipFill rotWithShape="1">
          <a:blip r:embed="rId9">
            <a:extLst>
              <a:ext uri="{28A0092B-C50C-407E-A947-70E740481C1C}">
                <a14:useLocalDpi xmlns:a14="http://schemas.microsoft.com/office/drawing/2010/main" val="0"/>
              </a:ext>
            </a:extLst>
          </a:blip>
          <a:srcRect r="7392" b="7252"/>
          <a:stretch/>
        </p:blipFill>
        <p:spPr>
          <a:xfrm>
            <a:off x="7772400" y="4341422"/>
            <a:ext cx="3424072" cy="2289013"/>
          </a:xfrm>
          <a:prstGeom prst="rect">
            <a:avLst/>
          </a:prstGeom>
          <a:ln>
            <a:noFill/>
          </a:ln>
          <a:effectLst>
            <a:softEdge rad="112500"/>
          </a:effectLst>
        </p:spPr>
      </p:pic>
      <p:sp>
        <p:nvSpPr>
          <p:cNvPr id="26" name="TextBox 25">
            <a:extLst>
              <a:ext uri="{FF2B5EF4-FFF2-40B4-BE49-F238E27FC236}">
                <a16:creationId xmlns:a16="http://schemas.microsoft.com/office/drawing/2014/main" id="{028DAE9A-009F-B77C-1B2A-CF5F219F6A2A}"/>
              </a:ext>
            </a:extLst>
          </p:cNvPr>
          <p:cNvSpPr txBox="1"/>
          <p:nvPr/>
        </p:nvSpPr>
        <p:spPr>
          <a:xfrm>
            <a:off x="1157625" y="4953000"/>
            <a:ext cx="2719601" cy="923330"/>
          </a:xfrm>
          <a:prstGeom prst="rect">
            <a:avLst/>
          </a:prstGeom>
          <a:noFill/>
        </p:spPr>
        <p:txBody>
          <a:bodyPr wrap="square">
            <a:spAutoFit/>
          </a:bodyPr>
          <a:lstStyle/>
          <a:p>
            <a:pPr algn="ctr"/>
            <a:r>
              <a:rPr lang="en-US" sz="1800" i="1">
                <a:latin typeface="Arial" panose="020B0604020202020204" pitchFamily="34" charset="0"/>
                <a:cs typeface="Arial" panose="020B0604020202020204" pitchFamily="34" charset="0"/>
              </a:rPr>
              <a:t>VD: Trong thực tế khối lượng m càng lớn thì cần lực F lớn hơn để đẩy đi</a:t>
            </a:r>
            <a:endParaRPr lang="en-US"/>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mc:AlternateContent xmlns:mc="http://schemas.openxmlformats.org/markup-compatibility/2006">
        <mc:Choice xmlns:a14="http://schemas.microsoft.com/office/drawing/2010/main" Requires="a14">
          <p:sp>
            <p:nvSpPr>
              <p:cNvPr id="3102" name="Text Box 30">
                <a:extLst>
                  <a:ext uri="{FF2B5EF4-FFF2-40B4-BE49-F238E27FC236}">
                    <a16:creationId xmlns:a16="http://schemas.microsoft.com/office/drawing/2014/main" id="{CD6442D8-015C-4E07-A2B5-79F379C4AE4C}"/>
                  </a:ext>
                </a:extLst>
              </p:cNvPr>
              <p:cNvSpPr txBox="1">
                <a:spLocks noChangeArrowheads="1"/>
              </p:cNvSpPr>
              <p:nvPr/>
            </p:nvSpPr>
            <p:spPr bwMode="auto">
              <a:xfrm>
                <a:off x="395381" y="1033999"/>
                <a:ext cx="11125200" cy="11525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i="1" dirty="0">
                    <a:cs typeface="Arial" panose="020B0604020202020204" pitchFamily="34" charset="0"/>
                  </a:rPr>
                  <a:t>Trường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vật</a:t>
                </a:r>
                <a:r>
                  <a:rPr lang="en-US" altLang="en-US" sz="2500" i="1" dirty="0">
                    <a:cs typeface="Arial" panose="020B0604020202020204" pitchFamily="34" charset="0"/>
                  </a:rPr>
                  <a:t> </a:t>
                </a:r>
                <a:r>
                  <a:rPr lang="en-US" altLang="en-US" sz="2500" i="1" dirty="0" err="1">
                    <a:cs typeface="Arial" panose="020B0604020202020204" pitchFamily="34" charset="0"/>
                  </a:rPr>
                  <a:t>chịu</a:t>
                </a:r>
                <a:r>
                  <a:rPr lang="en-US" altLang="en-US" sz="2500" i="1" dirty="0">
                    <a:cs typeface="Arial" panose="020B0604020202020204" pitchFamily="34" charset="0"/>
                  </a:rPr>
                  <a:t> </a:t>
                </a:r>
                <a:r>
                  <a:rPr lang="en-US" altLang="en-US" sz="2500" i="1" dirty="0" err="1">
                    <a:cs typeface="Arial" panose="020B0604020202020204" pitchFamily="34" charset="0"/>
                  </a:rPr>
                  <a:t>tác</a:t>
                </a:r>
                <a:r>
                  <a:rPr lang="en-US" altLang="en-US" sz="2500" i="1" dirty="0">
                    <a:cs typeface="Arial" panose="020B0604020202020204" pitchFamily="34" charset="0"/>
                  </a:rPr>
                  <a:t> </a:t>
                </a:r>
                <a:r>
                  <a:rPr lang="en-US" altLang="en-US" sz="2500" i="1" dirty="0" err="1">
                    <a:cs typeface="Arial" panose="020B0604020202020204" pitchFamily="34" charset="0"/>
                  </a:rPr>
                  <a:t>dụng</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nhiều</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thì</a:t>
                </a:r>
                <a:r>
                  <a:rPr lang="en-US" altLang="en-US" sz="2500" i="1" dirty="0">
                    <a:cs typeface="Arial" panose="020B0604020202020204" pitchFamily="34" charset="0"/>
                  </a:rPr>
                  <a:t> </a:t>
                </a:r>
                <a14:m>
                  <m:oMath xmlns:m="http://schemas.openxmlformats.org/officeDocument/2006/math">
                    <m:acc>
                      <m:accPr>
                        <m:chr m:val="⃗"/>
                        <m:ctrlPr>
                          <a:rPr lang="en-US" altLang="en-US" sz="2800" i="1" smtClean="0">
                            <a:latin typeface="Cambria Math" panose="02040503050406030204" pitchFamily="18" charset="0"/>
                            <a:cs typeface="Arial" panose="020B0604020202020204" pitchFamily="34" charset="0"/>
                          </a:rPr>
                        </m:ctrlPr>
                      </m:accPr>
                      <m:e>
                        <m:r>
                          <a:rPr lang="en-US" altLang="en-US" sz="2800" b="0" i="1" smtClean="0">
                            <a:latin typeface="Cambria Math" panose="02040503050406030204" pitchFamily="18" charset="0"/>
                            <a:cs typeface="Arial" panose="020B0604020202020204" pitchFamily="34" charset="0"/>
                          </a:rPr>
                          <m:t>𝐹</m:t>
                        </m:r>
                      </m:e>
                    </m:acc>
                  </m:oMath>
                </a14:m>
                <a:r>
                  <a:rPr lang="en-US" altLang="en-US" sz="2800" i="1" dirty="0">
                    <a:cs typeface="Arial" panose="020B0604020202020204" pitchFamily="34" charset="0"/>
                  </a:rPr>
                  <a:t> </a:t>
                </a:r>
                <a:r>
                  <a:rPr lang="en-US" altLang="en-US" sz="2500" i="1" dirty="0" err="1">
                    <a:cs typeface="Arial" panose="020B0604020202020204" pitchFamily="34" charset="0"/>
                  </a:rPr>
                  <a:t>là</a:t>
                </a:r>
                <a:r>
                  <a:rPr lang="en-US" altLang="en-US" sz="2500" i="1" dirty="0">
                    <a:cs typeface="Arial" panose="020B0604020202020204" pitchFamily="34" charset="0"/>
                  </a:rPr>
                  <a:t>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các</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đó</a:t>
                </a:r>
                <a:r>
                  <a:rPr lang="en-US" altLang="en-US" sz="2500" i="1" dirty="0">
                    <a:cs typeface="Arial" panose="020B0604020202020204" pitchFamily="34" charset="0"/>
                  </a:rPr>
                  <a:t> :</a:t>
                </a:r>
              </a:p>
              <a:p>
                <a:pPr eaLnBrk="1" hangingPunct="1">
                  <a:spcBef>
                    <a:spcPct val="50000"/>
                  </a:spcBef>
                  <a:buFontTx/>
                  <a:buNone/>
                </a:pPr>
                <a:endParaRPr lang="en-US" altLang="en-US" sz="2500" i="1" dirty="0">
                  <a:cs typeface="Arial" panose="020B0604020202020204" pitchFamily="34" charset="0"/>
                </a:endParaRPr>
              </a:p>
            </p:txBody>
          </p:sp>
        </mc:Choice>
        <mc:Fallback>
          <p:sp>
            <p:nvSpPr>
              <p:cNvPr id="3102" name="Text Box 30">
                <a:extLst>
                  <a:ext uri="{FF2B5EF4-FFF2-40B4-BE49-F238E27FC236}">
                    <a16:creationId xmlns:a16="http://schemas.microsoft.com/office/drawing/2014/main" id="{CD6442D8-015C-4E07-A2B5-79F379C4AE4C}"/>
                  </a:ext>
                </a:extLst>
              </p:cNvPr>
              <p:cNvSpPr txBox="1">
                <a:spLocks noRot="1" noChangeAspect="1" noMove="1" noResize="1" noEditPoints="1" noAdjustHandles="1" noChangeArrowheads="1" noChangeShapeType="1" noTextEdit="1"/>
              </p:cNvSpPr>
              <p:nvPr/>
            </p:nvSpPr>
            <p:spPr bwMode="auto">
              <a:xfrm>
                <a:off x="395381" y="1033999"/>
                <a:ext cx="11125200" cy="1152560"/>
              </a:xfrm>
              <a:prstGeom prst="rect">
                <a:avLst/>
              </a:prstGeom>
              <a:blipFill>
                <a:blip r:embed="rId3"/>
                <a:stretch>
                  <a:fillRect l="-9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8" name="Group 7">
            <a:extLst>
              <a:ext uri="{FF2B5EF4-FFF2-40B4-BE49-F238E27FC236}">
                <a16:creationId xmlns:a16="http://schemas.microsoft.com/office/drawing/2014/main" id="{A85CE23A-BC6D-44CE-8D0F-A7D4376161DB}"/>
              </a:ext>
            </a:extLst>
          </p:cNvPr>
          <p:cNvGrpSpPr/>
          <p:nvPr/>
        </p:nvGrpSpPr>
        <p:grpSpPr>
          <a:xfrm>
            <a:off x="4125194" y="1890673"/>
            <a:ext cx="4080494" cy="703825"/>
            <a:chOff x="3133881" y="1943125"/>
            <a:chExt cx="4080494" cy="703825"/>
          </a:xfrm>
        </p:grpSpPr>
        <p:pic>
          <p:nvPicPr>
            <p:cNvPr id="22" name="Picture 21" descr="empty-red-rectangle">
              <a:extLst>
                <a:ext uri="{FF2B5EF4-FFF2-40B4-BE49-F238E27FC236}">
                  <a16:creationId xmlns:a16="http://schemas.microsoft.com/office/drawing/2014/main" id="{32A19E75-6EFA-4C12-A962-BE3F294D0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881" y="1943125"/>
              <a:ext cx="4080494" cy="6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31">
                  <a:extLst>
                    <a:ext uri="{FF2B5EF4-FFF2-40B4-BE49-F238E27FC236}">
                      <a16:creationId xmlns:a16="http://schemas.microsoft.com/office/drawing/2014/main" id="{3187AE16-7E37-407B-8096-DACCE83B5F41}"/>
                    </a:ext>
                  </a:extLst>
                </p:cNvPr>
                <p:cNvSpPr txBox="1"/>
                <p:nvPr/>
              </p:nvSpPr>
              <p:spPr bwMode="auto">
                <a:xfrm>
                  <a:off x="3526591" y="1952972"/>
                  <a:ext cx="3295073" cy="69397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2</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𝑛</m:t>
                                </m:r>
                              </m:sub>
                            </m:sSub>
                          </m:e>
                        </m:acc>
                      </m:oMath>
                    </m:oMathPara>
                  </a14:m>
                  <a:endParaRPr lang="en-US" sz="2800"/>
                </a:p>
              </p:txBody>
            </p:sp>
          </mc:Choice>
          <mc:Fallback xmlns="">
            <p:sp>
              <p:nvSpPr>
                <p:cNvPr id="23" name="Object 31">
                  <a:extLst>
                    <a:ext uri="{FF2B5EF4-FFF2-40B4-BE49-F238E27FC236}">
                      <a16:creationId xmlns:a16="http://schemas.microsoft.com/office/drawing/2014/main" id="{3187AE16-7E37-407B-8096-DACCE83B5F41}"/>
                    </a:ext>
                  </a:extLst>
                </p:cNvPr>
                <p:cNvSpPr txBox="1">
                  <a:spLocks noRot="1" noChangeAspect="1" noMove="1" noResize="1" noEditPoints="1" noAdjustHandles="1" noChangeArrowheads="1" noChangeShapeType="1" noTextEdit="1"/>
                </p:cNvSpPr>
                <p:nvPr/>
              </p:nvSpPr>
              <p:spPr bwMode="auto">
                <a:xfrm>
                  <a:off x="3526591" y="1952972"/>
                  <a:ext cx="3295073" cy="693978"/>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6" name="Picture 5" descr="An airplane flying over clouds&#10;&#10;Description automatically generated with low confidence">
            <a:extLst>
              <a:ext uri="{FF2B5EF4-FFF2-40B4-BE49-F238E27FC236}">
                <a16:creationId xmlns:a16="http://schemas.microsoft.com/office/drawing/2014/main" id="{83DD74E8-3F2C-45A7-AC06-602853332417}"/>
              </a:ext>
            </a:extLst>
          </p:cNvPr>
          <p:cNvPicPr>
            <a:picLocks noChangeAspect="1"/>
          </p:cNvPicPr>
          <p:nvPr/>
        </p:nvPicPr>
        <p:blipFill rotWithShape="1">
          <a:blip r:embed="rId8">
            <a:extLst>
              <a:ext uri="{28A0092B-C50C-407E-A947-70E740481C1C}">
                <a14:useLocalDpi xmlns:a14="http://schemas.microsoft.com/office/drawing/2010/main" val="0"/>
              </a:ext>
            </a:extLst>
          </a:blip>
          <a:srcRect l="1129" t="17188" r="-1244" b="22573"/>
          <a:stretch/>
        </p:blipFill>
        <p:spPr>
          <a:xfrm>
            <a:off x="1524000" y="2981260"/>
            <a:ext cx="9192739" cy="3657987"/>
          </a:xfrm>
          <a:prstGeom prst="rect">
            <a:avLst/>
          </a:prstGeom>
          <a:ln>
            <a:noFill/>
          </a:ln>
          <a:effectLst>
            <a:softEdge rad="112500"/>
          </a:effectLst>
        </p:spPr>
      </p:pic>
      <p:sp>
        <p:nvSpPr>
          <p:cNvPr id="32" name="Arrow: Right 31">
            <a:extLst>
              <a:ext uri="{FF2B5EF4-FFF2-40B4-BE49-F238E27FC236}">
                <a16:creationId xmlns:a16="http://schemas.microsoft.com/office/drawing/2014/main" id="{9AF0175D-717B-43A8-B59D-8499BD37568E}"/>
              </a:ext>
            </a:extLst>
          </p:cNvPr>
          <p:cNvSpPr/>
          <p:nvPr/>
        </p:nvSpPr>
        <p:spPr>
          <a:xfrm>
            <a:off x="6681994" y="4744487"/>
            <a:ext cx="3488941" cy="262789"/>
          </a:xfrm>
          <a:prstGeom prst="rightArrow">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B5CEFD-7D30-45EB-8E53-8F08F4B65E8F}"/>
              </a:ext>
            </a:extLst>
          </p:cNvPr>
          <p:cNvSpPr/>
          <p:nvPr/>
        </p:nvSpPr>
        <p:spPr>
          <a:xfrm rot="5400000" flipH="1">
            <a:off x="5778497" y="3833632"/>
            <a:ext cx="1752600" cy="333735"/>
          </a:xfrm>
          <a:prstGeom prst="rightArrow">
            <a:avLst/>
          </a:prstGeom>
          <a:solidFill>
            <a:srgbClr val="7030A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E728CBC-D93E-486C-B5AA-2C934663F9A9}"/>
              </a:ext>
            </a:extLst>
          </p:cNvPr>
          <p:cNvSpPr/>
          <p:nvPr/>
        </p:nvSpPr>
        <p:spPr>
          <a:xfrm rot="16200000" flipH="1">
            <a:off x="5767568" y="5583511"/>
            <a:ext cx="1752600" cy="333735"/>
          </a:xfrm>
          <a:prstGeom prst="rightArrow">
            <a:avLst/>
          </a:prstGeom>
          <a:solidFill>
            <a:srgbClr val="0099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D15BDC1-A298-48B1-BF75-9FF098D56864}"/>
              </a:ext>
            </a:extLst>
          </p:cNvPr>
          <p:cNvSpPr/>
          <p:nvPr/>
        </p:nvSpPr>
        <p:spPr>
          <a:xfrm flipH="1">
            <a:off x="4929395" y="4743602"/>
            <a:ext cx="1752600" cy="284713"/>
          </a:xfrm>
          <a:prstGeom prst="rightArrow">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8967884-3529-4F4F-A204-B7F47217F249}"/>
                  </a:ext>
                </a:extLst>
              </p:cNvPr>
              <p:cNvSpPr txBox="1"/>
              <p:nvPr/>
            </p:nvSpPr>
            <p:spPr>
              <a:xfrm>
                <a:off x="9261559"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đ</m:t>
                              </m:r>
                            </m:sub>
                          </m:sSub>
                        </m:e>
                      </m:acc>
                    </m:oMath>
                  </m:oMathPara>
                </a14:m>
                <a:endParaRPr lang="en-US" sz="4000">
                  <a:solidFill>
                    <a:srgbClr val="C00000"/>
                  </a:solidFill>
                </a:endParaRPr>
              </a:p>
            </p:txBody>
          </p:sp>
        </mc:Choice>
        <mc:Fallback xmlns="">
          <p:sp>
            <p:nvSpPr>
              <p:cNvPr id="37" name="TextBox 36">
                <a:extLst>
                  <a:ext uri="{FF2B5EF4-FFF2-40B4-BE49-F238E27FC236}">
                    <a16:creationId xmlns:a16="http://schemas.microsoft.com/office/drawing/2014/main" id="{F8967884-3529-4F4F-A204-B7F47217F249}"/>
                  </a:ext>
                </a:extLst>
              </p:cNvPr>
              <p:cNvSpPr txBox="1">
                <a:spLocks noRot="1" noChangeAspect="1" noMove="1" noResize="1" noEditPoints="1" noAdjustHandles="1" noChangeArrowheads="1" noChangeShapeType="1" noTextEdit="1"/>
              </p:cNvSpPr>
              <p:nvPr/>
            </p:nvSpPr>
            <p:spPr>
              <a:xfrm>
                <a:off x="9261559" y="3789821"/>
                <a:ext cx="1708150" cy="7825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AEBDAF-7C00-44C8-A99D-2340DF82E184}"/>
                  </a:ext>
                </a:extLst>
              </p:cNvPr>
              <p:cNvSpPr txBox="1"/>
              <p:nvPr/>
            </p:nvSpPr>
            <p:spPr>
              <a:xfrm>
                <a:off x="6497538" y="3007234"/>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sSub>
                            <m:sSubPr>
                              <m:ctrlPr>
                                <a:rPr lang="en-US" sz="4000" i="1">
                                  <a:solidFill>
                                    <a:srgbClr val="7030A0"/>
                                  </a:solidFill>
                                  <a:latin typeface="Cambria Math" panose="02040503050406030204" pitchFamily="18" charset="0"/>
                                </a:rPr>
                              </m:ctrlPr>
                            </m:sSubPr>
                            <m:e>
                              <m:r>
                                <a:rPr lang="en-US" sz="4000" i="1">
                                  <a:solidFill>
                                    <a:srgbClr val="7030A0"/>
                                  </a:solidFill>
                                  <a:latin typeface="Cambria Math" panose="02040503050406030204" pitchFamily="18" charset="0"/>
                                </a:rPr>
                                <m:t>𝐹</m:t>
                              </m:r>
                            </m:e>
                            <m:sub>
                              <m:r>
                                <a:rPr lang="en-US" sz="4000" b="0" i="1" smtClean="0">
                                  <a:solidFill>
                                    <a:srgbClr val="7030A0"/>
                                  </a:solidFill>
                                  <a:latin typeface="Cambria Math" panose="02040503050406030204" pitchFamily="18" charset="0"/>
                                </a:rPr>
                                <m:t>𝑛</m:t>
                              </m:r>
                            </m:sub>
                          </m:sSub>
                        </m:e>
                      </m:acc>
                    </m:oMath>
                  </m:oMathPara>
                </a14:m>
                <a:endParaRPr lang="en-US" sz="4000">
                  <a:solidFill>
                    <a:srgbClr val="7030A0"/>
                  </a:solidFill>
                </a:endParaRPr>
              </a:p>
            </p:txBody>
          </p:sp>
        </mc:Choice>
        <mc:Fallback xmlns="">
          <p:sp>
            <p:nvSpPr>
              <p:cNvPr id="38" name="TextBox 37">
                <a:extLst>
                  <a:ext uri="{FF2B5EF4-FFF2-40B4-BE49-F238E27FC236}">
                    <a16:creationId xmlns:a16="http://schemas.microsoft.com/office/drawing/2014/main" id="{8AAEBDAF-7C00-44C8-A99D-2340DF82E184}"/>
                  </a:ext>
                </a:extLst>
              </p:cNvPr>
              <p:cNvSpPr txBox="1">
                <a:spLocks noRot="1" noChangeAspect="1" noMove="1" noResize="1" noEditPoints="1" noAdjustHandles="1" noChangeArrowheads="1" noChangeShapeType="1" noTextEdit="1"/>
              </p:cNvSpPr>
              <p:nvPr/>
            </p:nvSpPr>
            <p:spPr>
              <a:xfrm>
                <a:off x="6497538" y="3007234"/>
                <a:ext cx="1708150"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C2D8E5-8075-4EA5-8908-78DA09064BB2}"/>
                  </a:ext>
                </a:extLst>
              </p:cNvPr>
              <p:cNvSpPr txBox="1"/>
              <p:nvPr/>
            </p:nvSpPr>
            <p:spPr>
              <a:xfrm>
                <a:off x="6400800" y="5856555"/>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a:solidFill>
                                <a:srgbClr val="00B050"/>
                              </a:solidFill>
                              <a:latin typeface="Cambria Math" panose="02040503050406030204" pitchFamily="18" charset="0"/>
                            </a:rPr>
                            <m:t>𝑃</m:t>
                          </m:r>
                        </m:e>
                      </m:acc>
                    </m:oMath>
                  </m:oMathPara>
                </a14:m>
                <a:endParaRPr lang="en-US" sz="4000">
                  <a:solidFill>
                    <a:srgbClr val="00B050"/>
                  </a:solidFill>
                </a:endParaRPr>
              </a:p>
            </p:txBody>
          </p:sp>
        </mc:Choice>
        <mc:Fallback xmlns="">
          <p:sp>
            <p:nvSpPr>
              <p:cNvPr id="39" name="TextBox 38">
                <a:extLst>
                  <a:ext uri="{FF2B5EF4-FFF2-40B4-BE49-F238E27FC236}">
                    <a16:creationId xmlns:a16="http://schemas.microsoft.com/office/drawing/2014/main" id="{37C2D8E5-8075-4EA5-8908-78DA09064BB2}"/>
                  </a:ext>
                </a:extLst>
              </p:cNvPr>
              <p:cNvSpPr txBox="1">
                <a:spLocks noRot="1" noChangeAspect="1" noMove="1" noResize="1" noEditPoints="1" noAdjustHandles="1" noChangeArrowheads="1" noChangeShapeType="1" noTextEdit="1"/>
              </p:cNvSpPr>
              <p:nvPr/>
            </p:nvSpPr>
            <p:spPr>
              <a:xfrm>
                <a:off x="6400800" y="5856555"/>
                <a:ext cx="1708150" cy="7825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1E2089-1004-4E43-BC10-279B67F51D11}"/>
                  </a:ext>
                </a:extLst>
              </p:cNvPr>
              <p:cNvSpPr txBox="1"/>
              <p:nvPr/>
            </p:nvSpPr>
            <p:spPr>
              <a:xfrm>
                <a:off x="4249831"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sSub>
                            <m:sSubPr>
                              <m:ctrlPr>
                                <a:rPr lang="en-US" sz="4000" i="1">
                                  <a:solidFill>
                                    <a:schemeClr val="tx1"/>
                                  </a:solidFill>
                                  <a:latin typeface="Cambria Math" panose="02040503050406030204" pitchFamily="18" charset="0"/>
                                </a:rPr>
                              </m:ctrlPr>
                            </m:sSubPr>
                            <m:e>
                              <m:r>
                                <a:rPr lang="en-US" sz="4000" i="1">
                                  <a:solidFill>
                                    <a:schemeClr val="tx1"/>
                                  </a:solidFill>
                                  <a:latin typeface="Cambria Math" panose="02040503050406030204" pitchFamily="18" charset="0"/>
                                </a:rPr>
                                <m:t>𝐹</m:t>
                              </m:r>
                            </m:e>
                            <m:sub>
                              <m:r>
                                <a:rPr lang="en-US" sz="4000" b="0" i="1" smtClean="0">
                                  <a:solidFill>
                                    <a:schemeClr val="tx1"/>
                                  </a:solidFill>
                                  <a:latin typeface="Cambria Math" panose="02040503050406030204" pitchFamily="18" charset="0"/>
                                </a:rPr>
                                <m:t>𝐶</m:t>
                              </m:r>
                            </m:sub>
                          </m:sSub>
                        </m:e>
                      </m:acc>
                    </m:oMath>
                  </m:oMathPara>
                </a14:m>
                <a:endParaRPr lang="en-US" sz="4000">
                  <a:solidFill>
                    <a:schemeClr val="tx1"/>
                  </a:solidFill>
                </a:endParaRPr>
              </a:p>
            </p:txBody>
          </p:sp>
        </mc:Choice>
        <mc:Fallback xmlns="">
          <p:sp>
            <p:nvSpPr>
              <p:cNvPr id="41" name="TextBox 40">
                <a:extLst>
                  <a:ext uri="{FF2B5EF4-FFF2-40B4-BE49-F238E27FC236}">
                    <a16:creationId xmlns:a16="http://schemas.microsoft.com/office/drawing/2014/main" id="{0B1E2089-1004-4E43-BC10-279B67F51D11}"/>
                  </a:ext>
                </a:extLst>
              </p:cNvPr>
              <p:cNvSpPr txBox="1">
                <a:spLocks noRot="1" noChangeAspect="1" noMove="1" noResize="1" noEditPoints="1" noAdjustHandles="1" noChangeArrowheads="1" noChangeShapeType="1" noTextEdit="1"/>
              </p:cNvSpPr>
              <p:nvPr/>
            </p:nvSpPr>
            <p:spPr>
              <a:xfrm>
                <a:off x="4249831" y="3789821"/>
                <a:ext cx="1708150" cy="782587"/>
              </a:xfrm>
              <a:prstGeom prst="rect">
                <a:avLst/>
              </a:prstGeom>
              <a:blipFill>
                <a:blip r:embed="rId12"/>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13EB7E7D-1E8B-7ABF-5176-1C51FB278438}"/>
              </a:ext>
            </a:extLst>
          </p:cNvPr>
          <p:cNvSpPr txBox="1"/>
          <p:nvPr/>
        </p:nvSpPr>
        <p:spPr>
          <a:xfrm>
            <a:off x="722637" y="2594498"/>
            <a:ext cx="1035485" cy="430887"/>
          </a:xfrm>
          <a:prstGeom prst="rect">
            <a:avLst/>
          </a:prstGeom>
          <a:noFill/>
        </p:spPr>
        <p:txBody>
          <a:bodyPr wrap="square">
            <a:spAutoFit/>
          </a:bodyPr>
          <a:lstStyle/>
          <a:p>
            <a:r>
              <a:rPr lang="en-US" altLang="en-US" sz="2200" i="1">
                <a:latin typeface="Arial" panose="020B0604020202020204" pitchFamily="34" charset="0"/>
                <a:cs typeface="Arial" panose="020B0604020202020204" pitchFamily="34" charset="0"/>
              </a:rPr>
              <a:t>Ví dụ</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41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2" grpId="0" animBg="1"/>
      <p:bldP spid="33" grpId="0" animBg="1"/>
      <p:bldP spid="34" grpId="0" animBg="1"/>
      <p:bldP spid="35" grpId="0" animBg="1"/>
      <p:bldP spid="37" grpId="0"/>
      <p:bldP spid="38" grpId="0"/>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1161526" y="762000"/>
            <a:ext cx="9919371" cy="10110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xmlns:a14="http://schemas.microsoft.com/office/drawing/2010/main">
        <mc:Choice Requires="a14">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biểu thức </a:t>
                </a:r>
                <a14:m>
                  <m:oMath xmlns:m="http://schemas.openxmlformats.org/officeDocument/2006/math">
                    <m:acc>
                      <m:accPr>
                        <m:chr m:val="⃗"/>
                        <m:ctrlPr>
                          <a:rPr lang="en-US" sz="2600" i="1" smtClean="0">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𝐹</m:t>
                        </m:r>
                      </m:e>
                    </m:acc>
                    <m:r>
                      <a:rPr lang="en-US" sz="2600" i="1">
                        <a:solidFill>
                          <a:srgbClr val="000000"/>
                        </a:solidFill>
                        <a:latin typeface="Cambria Math" panose="02040503050406030204" pitchFamily="18" charset="0"/>
                      </a:rPr>
                      <m:t>=</m:t>
                    </m:r>
                    <m:r>
                      <a:rPr lang="en-US" sz="2600" b="0" i="1" smtClean="0">
                        <a:solidFill>
                          <a:srgbClr val="000000"/>
                        </a:solidFill>
                        <a:latin typeface="Cambria Math" panose="02040503050406030204" pitchFamily="18" charset="0"/>
                      </a:rPr>
                      <m:t>𝑚</m:t>
                    </m:r>
                    <m:acc>
                      <m:accPr>
                        <m:chr m:val="⃗"/>
                        <m:ctrlPr>
                          <a:rPr lang="en-US" sz="2600" i="1">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𝑎</m:t>
                        </m:r>
                      </m:e>
                    </m:acc>
                  </m:oMath>
                </a14:m>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có mối liên hệ:</a:t>
                </a:r>
              </a:p>
              <a:p>
                <a:pPr marL="0" marR="0" algn="ctr">
                  <a:lnSpc>
                    <a:spcPct val="107000"/>
                  </a:lnSpc>
                  <a:spcBef>
                    <a:spcPts val="0"/>
                  </a:spcBef>
                  <a:spcAft>
                    <a:spcPts val="0"/>
                  </a:spcAft>
                </a:pPr>
                <a:r>
                  <a:rPr lang="en-US" sz="26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a:solidFill>
                      <a:srgbClr val="7030A0"/>
                    </a:solidFill>
                    <a:effectLst/>
                    <a:latin typeface="Arial" panose="020B0604020202020204" pitchFamily="34" charset="0"/>
                    <a:ea typeface="Times New Roman" panose="02020603050405020304" pitchFamily="18" charset="0"/>
                  </a:rPr>
                  <a:t>1 N = 1kg. 1m/s</a:t>
                </a:r>
                <a:r>
                  <a:rPr lang="en-US" sz="2600" b="1" baseline="30000">
                    <a:solidFill>
                      <a:srgbClr val="7030A0"/>
                    </a:solidFill>
                    <a:effectLst/>
                    <a:latin typeface="Arial" panose="020B0604020202020204" pitchFamily="34" charset="0"/>
                    <a:ea typeface="Times New Roman" panose="02020603050405020304" pitchFamily="18" charset="0"/>
                  </a:rPr>
                  <a:t>2</a:t>
                </a:r>
                <a:r>
                  <a:rPr lang="en-US" sz="2600" b="1">
                    <a:solidFill>
                      <a:srgbClr val="7030A0"/>
                    </a:solidFill>
                    <a:effectLst/>
                    <a:latin typeface="Arial" panose="020B0604020202020204" pitchFamily="34" charset="0"/>
                    <a:ea typeface="Times New Roman" panose="02020603050405020304" pitchFamily="18" charset="0"/>
                  </a:rPr>
                  <a:t> </a:t>
                </a:r>
              </a:p>
            </p:txBody>
          </p:sp>
        </mc:Choice>
        <mc:Fallback xmlns="">
          <p:sp>
            <p:nvSpPr>
              <p:cNvPr id="30" name="Text Box 29">
                <a:extLst>
                  <a:ext uri="{FF2B5EF4-FFF2-40B4-BE49-F238E27FC236}">
                    <a16:creationId xmlns:a16="http://schemas.microsoft.com/office/drawing/2014/main" id="{A0300333-C687-4848-8F80-51CDEBECBDDC}"/>
                  </a:ext>
                </a:extLst>
              </p:cNvPr>
              <p:cNvSpPr txBox="1">
                <a:spLocks noRot="1" noChangeAspect="1" noMove="1" noResize="1" noEditPoints="1" noAdjustHandles="1" noChangeArrowheads="1" noChangeShapeType="1" noTextEdit="1"/>
              </p:cNvSpPr>
              <p:nvPr/>
            </p:nvSpPr>
            <p:spPr bwMode="auto">
              <a:xfrm>
                <a:off x="1383525" y="684825"/>
                <a:ext cx="10431902" cy="969496"/>
              </a:xfrm>
              <a:prstGeom prst="rect">
                <a:avLst/>
              </a:prstGeom>
              <a:blipFill>
                <a:blip r:embed="rId2"/>
                <a:stretch>
                  <a:fillRect t="-1887" b="-150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5DE850E9-C099-536B-328F-F52F75901BF9}"/>
              </a:ext>
            </a:extLst>
          </p:cNvPr>
          <p:cNvGrpSpPr/>
          <p:nvPr/>
        </p:nvGrpSpPr>
        <p:grpSpPr>
          <a:xfrm>
            <a:off x="846981" y="44249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Picture 4" descr="empty-blue-rectangle">
            <a:extLst>
              <a:ext uri="{FF2B5EF4-FFF2-40B4-BE49-F238E27FC236}">
                <a16:creationId xmlns:a16="http://schemas.microsoft.com/office/drawing/2014/main" id="{4A7764D1-C2F7-4160-AA86-38AEB3A58290}"/>
              </a:ext>
            </a:extLst>
          </p:cNvPr>
          <p:cNvPicPr>
            <a:picLocks noChangeAspect="1" noChangeArrowheads="1"/>
          </p:cNvPicPr>
          <p:nvPr/>
        </p:nvPicPr>
        <p:blipFill>
          <a:blip r:embed="rId5"/>
          <a:srcRect/>
          <a:stretch>
            <a:fillRect/>
          </a:stretch>
        </p:blipFill>
        <p:spPr bwMode="auto">
          <a:xfrm>
            <a:off x="1106194" y="2514600"/>
            <a:ext cx="9974704" cy="1292876"/>
          </a:xfrm>
          <a:prstGeom prst="rect">
            <a:avLst/>
          </a:prstGeom>
          <a:noFill/>
          <a:ln w="9525">
            <a:noFill/>
            <a:miter lim="800000"/>
            <a:headEnd/>
            <a:tailEnd/>
          </a:ln>
        </p:spPr>
      </p:pic>
      <p:sp>
        <p:nvSpPr>
          <p:cNvPr id="13" name="TextBox 12">
            <a:extLst>
              <a:ext uri="{FF2B5EF4-FFF2-40B4-BE49-F238E27FC236}">
                <a16:creationId xmlns:a16="http://schemas.microsoft.com/office/drawing/2014/main" id="{D7560242-01D7-08E4-A804-A3721D1808FB}"/>
              </a:ext>
            </a:extLst>
          </p:cNvPr>
          <p:cNvSpPr txBox="1"/>
          <p:nvPr/>
        </p:nvSpPr>
        <p:spPr>
          <a:xfrm>
            <a:off x="1975223" y="2706577"/>
            <a:ext cx="80772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1 N là độ lớn của lực gây ra gia tốc 1m/s</a:t>
            </a:r>
            <a:r>
              <a:rPr lang="en-US" sz="2500" baseline="30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cho vật khối lượng 1kg, theo hướng của lực</a:t>
            </a:r>
            <a:endParaRPr lang="en-US" sz="2500"/>
          </a:p>
        </p:txBody>
      </p:sp>
      <p:graphicFrame>
        <p:nvGraphicFramePr>
          <p:cNvPr id="14" name="Table 13">
            <a:extLst>
              <a:ext uri="{FF2B5EF4-FFF2-40B4-BE49-F238E27FC236}">
                <a16:creationId xmlns:a16="http://schemas.microsoft.com/office/drawing/2014/main" id="{D8726D26-D267-EED3-75DC-6576E1AE57F4}"/>
              </a:ext>
            </a:extLst>
          </p:cNvPr>
          <p:cNvGraphicFramePr>
            <a:graphicFrameLocks noGrp="1"/>
          </p:cNvGraphicFramePr>
          <p:nvPr>
            <p:extLst>
              <p:ext uri="{D42A27DB-BD31-4B8C-83A1-F6EECF244321}">
                <p14:modId xmlns:p14="http://schemas.microsoft.com/office/powerpoint/2010/main" val="1447222202"/>
              </p:ext>
            </p:extLst>
          </p:nvPr>
        </p:nvGraphicFramePr>
        <p:xfrm>
          <a:off x="3771900" y="4191000"/>
          <a:ext cx="5105399" cy="2003706"/>
        </p:xfrm>
        <a:graphic>
          <a:graphicData uri="http://schemas.openxmlformats.org/drawingml/2006/table">
            <a:tbl>
              <a:tblPr firstRow="1" bandRow="1">
                <a:tableStyleId>{93296810-A885-4BE3-A3E7-6D5BEEA58F35}</a:tableStyleId>
              </a:tblPr>
              <a:tblGrid>
                <a:gridCol w="1963615">
                  <a:extLst>
                    <a:ext uri="{9D8B030D-6E8A-4147-A177-3AD203B41FA5}">
                      <a16:colId xmlns:a16="http://schemas.microsoft.com/office/drawing/2014/main" val="773614475"/>
                    </a:ext>
                  </a:extLst>
                </a:gridCol>
                <a:gridCol w="1570892">
                  <a:extLst>
                    <a:ext uri="{9D8B030D-6E8A-4147-A177-3AD203B41FA5}">
                      <a16:colId xmlns:a16="http://schemas.microsoft.com/office/drawing/2014/main" val="1913795865"/>
                    </a:ext>
                  </a:extLst>
                </a:gridCol>
                <a:gridCol w="1570892">
                  <a:extLst>
                    <a:ext uri="{9D8B030D-6E8A-4147-A177-3AD203B41FA5}">
                      <a16:colId xmlns:a16="http://schemas.microsoft.com/office/drawing/2014/main" val="3928119709"/>
                    </a:ext>
                  </a:extLst>
                </a:gridCol>
              </a:tblGrid>
              <a:tr h="586386">
                <a:tc>
                  <a:txBody>
                    <a:bodyPr/>
                    <a:lstStyle/>
                    <a:p>
                      <a:pPr algn="ctr"/>
                      <a:r>
                        <a:rPr lang="en-US" sz="2500">
                          <a:latin typeface="Arial" panose="020B0604020202020204" pitchFamily="34" charset="0"/>
                          <a:cs typeface="Arial" panose="020B0604020202020204" pitchFamily="34" charset="0"/>
                        </a:rPr>
                        <a:t>Đại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Kí hiệu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Đơn vị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669500"/>
                  </a:ext>
                </a:extLst>
              </a:tr>
              <a:tr h="347635">
                <a:tc>
                  <a:txBody>
                    <a:bodyPr/>
                    <a:lstStyle/>
                    <a:p>
                      <a:pPr algn="ctr"/>
                      <a:r>
                        <a:rPr lang="en-US" sz="2500">
                          <a:latin typeface="Arial" panose="020B0604020202020204" pitchFamily="34" charset="0"/>
                          <a:cs typeface="Arial" panose="020B0604020202020204" pitchFamily="34" charset="0"/>
                        </a:rPr>
                        <a:t>Gia tốc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m/s</a:t>
                      </a:r>
                      <a:r>
                        <a:rPr lang="en-US" sz="2500" baseline="30000">
                          <a:latin typeface="Arial" panose="020B0604020202020204" pitchFamily="34" charset="0"/>
                          <a:cs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347635">
                <a:tc>
                  <a:txBody>
                    <a:bodyPr/>
                    <a:lstStyle/>
                    <a:p>
                      <a:pPr algn="ctr"/>
                      <a:r>
                        <a:rPr lang="en-US" sz="2500">
                          <a:latin typeface="Arial" panose="020B0604020202020204" pitchFamily="34" charset="0"/>
                          <a:cs typeface="Arial" panose="020B0604020202020204" pitchFamily="34" charset="0"/>
                        </a:rPr>
                        <a:t>Khối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347635">
                <a:tc>
                  <a:txBody>
                    <a:bodyPr/>
                    <a:lstStyle/>
                    <a:p>
                      <a:pPr algn="ctr"/>
                      <a:r>
                        <a:rPr lang="en-US" sz="2500">
                          <a:latin typeface="Arial" panose="020B0604020202020204" pitchFamily="34" charset="0"/>
                          <a:cs typeface="Arial" panose="020B0604020202020204" pitchFamily="34" charset="0"/>
                        </a:rPr>
                        <a:t>Lực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163566"/>
                  </a:ext>
                </a:extLst>
              </a:tr>
            </a:tbl>
          </a:graphicData>
        </a:graphic>
      </p:graphicFrame>
    </p:spTree>
    <p:extLst>
      <p:ext uri="{BB962C8B-B14F-4D97-AF65-F5344CB8AC3E}">
        <p14:creationId xmlns:p14="http://schemas.microsoft.com/office/powerpoint/2010/main" val="3828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5539745" cy="542538"/>
            <a:chOff x="74035" y="2231322"/>
            <a:chExt cx="550542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4123197"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Khối lượng và quán tính</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631054" y="894167"/>
            <a:ext cx="5105400" cy="1708160"/>
          </a:xfrm>
          <a:prstGeom prst="rect">
            <a:avLst/>
          </a:prstGeom>
          <a:noFill/>
        </p:spPr>
        <p:txBody>
          <a:bodyPr wrap="square">
            <a:spAutoFit/>
          </a:bodyPr>
          <a:lstStyle/>
          <a:p>
            <a:pPr algn="just">
              <a:spcAft>
                <a:spcPts val="600"/>
              </a:spcAft>
            </a:pPr>
            <a:r>
              <a:rPr lang="en-US" sz="2500">
                <a:latin typeface="Arial" panose="020B0604020202020204" pitchFamily="34" charset="0"/>
                <a:cs typeface="Arial" panose="020B0604020202020204" pitchFamily="34" charset="0"/>
              </a:rPr>
              <a:t>Vật nào có khối lượng càng lớn thì càng khó thay đổi vận tốc, tức là càng có mức quán tính lớn hơn</a:t>
            </a:r>
          </a:p>
          <a:p>
            <a:pPr algn="just">
              <a:spcAft>
                <a:spcPts val="600"/>
              </a:spcAft>
            </a:pPr>
            <a:r>
              <a:rPr lang="en-US" sz="2500" i="1">
                <a:latin typeface="Arial" panose="020B0604020202020204" pitchFamily="34" charset="0"/>
                <a:cs typeface="Arial" panose="020B0604020202020204" pitchFamily="34" charset="0"/>
              </a:rPr>
              <a:t>VD: xe lớn khó thay đổi vận tốc</a:t>
            </a:r>
          </a:p>
        </p:txBody>
      </p:sp>
      <p:pic>
        <p:nvPicPr>
          <p:cNvPr id="24" name="Picture 23" descr="empty-red-rectangle">
            <a:extLst>
              <a:ext uri="{FF2B5EF4-FFF2-40B4-BE49-F238E27FC236}">
                <a16:creationId xmlns:a16="http://schemas.microsoft.com/office/drawing/2014/main" id="{177E2875-D567-AAD1-1E16-00B98F2DC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54" y="3962693"/>
            <a:ext cx="11525504"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4">
            <a:extLst>
              <a:ext uri="{FF2B5EF4-FFF2-40B4-BE49-F238E27FC236}">
                <a16:creationId xmlns:a16="http://schemas.microsoft.com/office/drawing/2014/main" id="{1898AC4D-8B07-599C-360C-9974F7BDDC94}"/>
              </a:ext>
            </a:extLst>
          </p:cNvPr>
          <p:cNvSpPr txBox="1">
            <a:spLocks noChangeArrowheads="1"/>
          </p:cNvSpPr>
          <p:nvPr/>
        </p:nvSpPr>
        <p:spPr bwMode="auto">
          <a:xfrm>
            <a:off x="1316854" y="4064913"/>
            <a:ext cx="101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cs typeface="Arial" panose="020B0604020202020204" pitchFamily="34" charset="0"/>
              </a:rPr>
              <a:t>Khối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là</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trưng</a:t>
            </a:r>
            <a:r>
              <a:rPr lang="en-US" altLang="en-US" sz="2800" dirty="0">
                <a:cs typeface="Arial" panose="020B0604020202020204" pitchFamily="34" charset="0"/>
              </a:rPr>
              <a:t> </a:t>
            </a:r>
            <a:r>
              <a:rPr lang="en-US" altLang="en-US" sz="2800" dirty="0" err="1">
                <a:cs typeface="Arial" panose="020B0604020202020204" pitchFamily="34" charset="0"/>
              </a:rPr>
              <a:t>cho</a:t>
            </a:r>
            <a:r>
              <a:rPr lang="en-US" altLang="en-US" sz="2800" dirty="0">
                <a:cs typeface="Arial" panose="020B0604020202020204" pitchFamily="34" charset="0"/>
              </a:rPr>
              <a:t>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quán</a:t>
            </a:r>
            <a:r>
              <a:rPr lang="en-US" altLang="en-US" sz="2800" dirty="0">
                <a:cs typeface="Arial" panose="020B0604020202020204" pitchFamily="34" charset="0"/>
              </a:rPr>
              <a:t> </a:t>
            </a:r>
            <a:r>
              <a:rPr lang="en-US" altLang="en-US" sz="2800" dirty="0" err="1">
                <a:cs typeface="Arial" panose="020B0604020202020204" pitchFamily="34" charset="0"/>
              </a:rPr>
              <a:t>tính</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sp>
        <p:nvSpPr>
          <p:cNvPr id="26" name="TextBox 25">
            <a:extLst>
              <a:ext uri="{FF2B5EF4-FFF2-40B4-BE49-F238E27FC236}">
                <a16:creationId xmlns:a16="http://schemas.microsoft.com/office/drawing/2014/main" id="{E0C6EA7A-8F21-CDDA-CCA9-417AAA981965}"/>
              </a:ext>
            </a:extLst>
          </p:cNvPr>
          <p:cNvSpPr txBox="1"/>
          <p:nvPr/>
        </p:nvSpPr>
        <p:spPr>
          <a:xfrm>
            <a:off x="943877" y="4801821"/>
            <a:ext cx="10494146" cy="1709058"/>
          </a:xfrm>
          <a:prstGeom prst="rect">
            <a:avLst/>
          </a:prstGeom>
          <a:noFill/>
        </p:spPr>
        <p:txBody>
          <a:bodyPr wrap="square">
            <a:spAutoFit/>
          </a:bodyPr>
          <a:lstStyle/>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phép ta so sánh được khối lượng của những vật làm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bằ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 các chất khác nhau.</a:t>
            </a:r>
          </a:p>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VD: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xe chở cát và xe chở gạo có khối lượng bằng nhau nếu dưới tác dụng của hợp lực như nhau, chúng có gia tốc như nhau</a:t>
            </a:r>
            <a:endParaRPr lang="en-US" sz="2500" i="1">
              <a:effectLst/>
              <a:latin typeface="Arial" panose="020B0604020202020204" pitchFamily="34" charset="0"/>
              <a:ea typeface="游明朝" panose="02020400000000000000" pitchFamily="18" charset="-128"/>
              <a:cs typeface="Arial" panose="020B0604020202020204" pitchFamily="34" charset="0"/>
            </a:endParaRPr>
          </a:p>
        </p:txBody>
      </p:sp>
      <p:pic>
        <p:nvPicPr>
          <p:cNvPr id="28" name="Picture 27" descr="A picture containing text, road, sky, outdoor&#10;&#10;Description automatically generated">
            <a:extLst>
              <a:ext uri="{FF2B5EF4-FFF2-40B4-BE49-F238E27FC236}">
                <a16:creationId xmlns:a16="http://schemas.microsoft.com/office/drawing/2014/main" id="{37262C85-62EE-686F-BD2C-594416281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315" y="607286"/>
            <a:ext cx="5299627" cy="3052585"/>
          </a:xfrm>
          <a:prstGeom prst="rect">
            <a:avLst/>
          </a:prstGeom>
        </p:spPr>
      </p:pic>
    </p:spTree>
    <p:extLst>
      <p:ext uri="{BB962C8B-B14F-4D97-AF65-F5344CB8AC3E}">
        <p14:creationId xmlns:p14="http://schemas.microsoft.com/office/powerpoint/2010/main" val="3060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583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7660" y="715997"/>
            <a:ext cx="1043190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một số ví dụ cho thấy khối lượng của vật càng lớn thì mức quán tính của vật càng lớn. Điều này có ý nghĩa gì </a:t>
            </a:r>
            <a:r>
              <a:rPr lang="en-US" sz="2500">
                <a:solidFill>
                  <a:srgbClr val="000000"/>
                </a:solidFill>
                <a:effectLst/>
                <a:latin typeface="Arial" panose="020B0604020202020204" pitchFamily="34" charset="0"/>
                <a:ea typeface="Times New Roman" panose="02020603050405020304" pitchFamily="18" charset="0"/>
              </a:rPr>
              <a:t>trong thực tiễn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341CAC2B-D4D6-727D-CAEA-30703607AA14}"/>
              </a:ext>
            </a:extLst>
          </p:cNvPr>
          <p:cNvSpPr txBox="1"/>
          <p:nvPr/>
        </p:nvSpPr>
        <p:spPr>
          <a:xfrm>
            <a:off x="1981200" y="5843389"/>
            <a:ext cx="8438299" cy="861774"/>
          </a:xfrm>
          <a:prstGeom prst="rect">
            <a:avLst/>
          </a:prstGeom>
          <a:noFill/>
        </p:spPr>
        <p:txBody>
          <a:bodyPr wrap="square">
            <a:spAutoFit/>
          </a:bodyPr>
          <a:lstStyle/>
          <a:p>
            <a:pPr algn="ctr" rtl="0">
              <a:spcBef>
                <a:spcPts val="0"/>
              </a:spcBef>
              <a:spcAft>
                <a:spcPts val="500"/>
              </a:spcAft>
            </a:pPr>
            <a:r>
              <a:rPr lang="en-US" sz="2500" b="0" i="1" u="none" strike="noStrike" dirty="0">
                <a:effectLst/>
                <a:latin typeface="Arial" panose="020B0604020202020204" pitchFamily="34" charset="0"/>
              </a:rPr>
              <a:t>Xe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khối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lượng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thì</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làm</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thay</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đổi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chuyển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động</a:t>
            </a:r>
            <a:r>
              <a:rPr lang="en-US" sz="2500" b="0" i="1" u="none" strike="noStrike" dirty="0">
                <a:effectLst/>
                <a:latin typeface="Arial" panose="020B0604020202020204" pitchFamily="34" charset="0"/>
              </a:rPr>
              <a:t> do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quán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tính</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endParaRPr lang="en-US" sz="2500" b="0" i="1" u="none" strike="noStrike" dirty="0">
              <a:effectLst/>
              <a:latin typeface="Arial" panose="020B0604020202020204" pitchFamily="34" charset="0"/>
            </a:endParaRPr>
          </a:p>
        </p:txBody>
      </p:sp>
      <p:pic>
        <p:nvPicPr>
          <p:cNvPr id="16" name="Picture 15" descr="A person on a scooter&#10;&#10;Description automatically generated with low confidence">
            <a:extLst>
              <a:ext uri="{FF2B5EF4-FFF2-40B4-BE49-F238E27FC236}">
                <a16:creationId xmlns:a16="http://schemas.microsoft.com/office/drawing/2014/main" id="{36DAA061-DFA5-54C0-902A-149847521B7A}"/>
              </a:ext>
            </a:extLst>
          </p:cNvPr>
          <p:cNvPicPr>
            <a:picLocks noChangeAspect="1"/>
          </p:cNvPicPr>
          <p:nvPr/>
        </p:nvPicPr>
        <p:blipFill rotWithShape="1">
          <a:blip r:embed="rId4">
            <a:extLst>
              <a:ext uri="{28A0092B-C50C-407E-A947-70E740481C1C}">
                <a14:useLocalDpi xmlns:a14="http://schemas.microsoft.com/office/drawing/2010/main" val="0"/>
              </a:ext>
            </a:extLst>
          </a:blip>
          <a:srcRect t="1305" r="50000"/>
          <a:stretch/>
        </p:blipFill>
        <p:spPr>
          <a:xfrm>
            <a:off x="1152744" y="1851078"/>
            <a:ext cx="3429000" cy="3891915"/>
          </a:xfrm>
          <a:prstGeom prst="rect">
            <a:avLst/>
          </a:prstGeom>
          <a:ln>
            <a:noFill/>
          </a:ln>
          <a:effectLst>
            <a:softEdge rad="112500"/>
          </a:effectLst>
        </p:spPr>
      </p:pic>
      <p:pic>
        <p:nvPicPr>
          <p:cNvPr id="17" name="Picture 16" descr="A person leaning against a car&#10;&#10;Description automatically generated with medium confidence">
            <a:extLst>
              <a:ext uri="{FF2B5EF4-FFF2-40B4-BE49-F238E27FC236}">
                <a16:creationId xmlns:a16="http://schemas.microsoft.com/office/drawing/2014/main" id="{A453FF07-4B28-C80C-3545-721FE5B5B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060" y="1874629"/>
            <a:ext cx="6280471" cy="3782239"/>
          </a:xfrm>
          <a:prstGeom prst="rect">
            <a:avLst/>
          </a:prstGeom>
          <a:ln>
            <a:noFill/>
          </a:ln>
          <a:effectLst>
            <a:softEdge rad="112500"/>
          </a:effectLst>
        </p:spPr>
      </p:pic>
    </p:spTree>
    <p:extLst>
      <p:ext uri="{BB962C8B-B14F-4D97-AF65-F5344CB8AC3E}">
        <p14:creationId xmlns:p14="http://schemas.microsoft.com/office/powerpoint/2010/main" val="30459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906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6443" y="772924"/>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Cho đồ thị biểu diễn mối liên hệ giữa các lực tác dụng lên một vật và gia tốc gây ra tương ứng. Khối lượng của vật là: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8" name="Picture 4" descr="empty-blue-rectangle">
            <a:extLst>
              <a:ext uri="{FF2B5EF4-FFF2-40B4-BE49-F238E27FC236}">
                <a16:creationId xmlns:a16="http://schemas.microsoft.com/office/drawing/2014/main" id="{1AE91F2A-819A-B5D5-ADB3-B27037FDB2A3}"/>
              </a:ext>
            </a:extLst>
          </p:cNvPr>
          <p:cNvPicPr>
            <a:picLocks noChangeAspect="1" noChangeArrowheads="1"/>
          </p:cNvPicPr>
          <p:nvPr/>
        </p:nvPicPr>
        <p:blipFill>
          <a:blip r:embed="rId4"/>
          <a:srcRect/>
          <a:stretch>
            <a:fillRect/>
          </a:stretch>
        </p:blipFill>
        <p:spPr bwMode="auto">
          <a:xfrm>
            <a:off x="1106194" y="2090364"/>
            <a:ext cx="3776733" cy="3151487"/>
          </a:xfrm>
          <a:prstGeom prst="rect">
            <a:avLst/>
          </a:prstGeom>
          <a:noFill/>
          <a:ln w="9525">
            <a:noFill/>
            <a:miter lim="800000"/>
            <a:headEnd/>
            <a:tailEnd/>
          </a:ln>
        </p:spPr>
      </p:pic>
      <p:sp>
        <p:nvSpPr>
          <p:cNvPr id="19" name="TextBox 18">
            <a:extLst>
              <a:ext uri="{FF2B5EF4-FFF2-40B4-BE49-F238E27FC236}">
                <a16:creationId xmlns:a16="http://schemas.microsoft.com/office/drawing/2014/main" id="{D0FEC4EC-9458-1022-09B1-F1B77F8780BF}"/>
              </a:ext>
            </a:extLst>
          </p:cNvPr>
          <p:cNvSpPr txBox="1"/>
          <p:nvPr/>
        </p:nvSpPr>
        <p:spPr>
          <a:xfrm>
            <a:off x="1868194" y="2431576"/>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2,0 kg.       </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0,5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D.1,5 kg.</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3" name="Group 12">
            <a:extLst>
              <a:ext uri="{FF2B5EF4-FFF2-40B4-BE49-F238E27FC236}">
                <a16:creationId xmlns:a16="http://schemas.microsoft.com/office/drawing/2014/main" id="{079E2EE2-B73B-EF50-CB46-347DF244EE4F}"/>
              </a:ext>
            </a:extLst>
          </p:cNvPr>
          <p:cNvGrpSpPr/>
          <p:nvPr/>
        </p:nvGrpSpPr>
        <p:grpSpPr>
          <a:xfrm>
            <a:off x="6419551" y="1929192"/>
            <a:ext cx="4666255" cy="3134092"/>
            <a:chOff x="7594832" y="1540382"/>
            <a:chExt cx="4128946" cy="2879847"/>
          </a:xfrm>
        </p:grpSpPr>
        <p:grpSp>
          <p:nvGrpSpPr>
            <p:cNvPr id="14" name="Group 13">
              <a:extLst>
                <a:ext uri="{FF2B5EF4-FFF2-40B4-BE49-F238E27FC236}">
                  <a16:creationId xmlns:a16="http://schemas.microsoft.com/office/drawing/2014/main" id="{5C51A62C-7C10-89CA-2D6D-E29F5C29B380}"/>
                </a:ext>
              </a:extLst>
            </p:cNvPr>
            <p:cNvGrpSpPr/>
            <p:nvPr/>
          </p:nvGrpSpPr>
          <p:grpSpPr>
            <a:xfrm>
              <a:off x="7594832" y="1540382"/>
              <a:ext cx="4128946" cy="2879847"/>
              <a:chOff x="7594832" y="1540382"/>
              <a:chExt cx="4128946" cy="2879847"/>
            </a:xfrm>
          </p:grpSpPr>
          <p:grpSp>
            <p:nvGrpSpPr>
              <p:cNvPr id="20" name="Group 19">
                <a:extLst>
                  <a:ext uri="{FF2B5EF4-FFF2-40B4-BE49-F238E27FC236}">
                    <a16:creationId xmlns:a16="http://schemas.microsoft.com/office/drawing/2014/main" id="{E621FC3B-D089-54D6-CA6F-48C9F2930E01}"/>
                  </a:ext>
                </a:extLst>
              </p:cNvPr>
              <p:cNvGrpSpPr/>
              <p:nvPr/>
            </p:nvGrpSpPr>
            <p:grpSpPr>
              <a:xfrm>
                <a:off x="7594832" y="1540382"/>
                <a:ext cx="4128946" cy="2879847"/>
                <a:chOff x="9013155" y="3648104"/>
                <a:chExt cx="4128946" cy="2879847"/>
              </a:xfrm>
            </p:grpSpPr>
            <p:cxnSp>
              <p:nvCxnSpPr>
                <p:cNvPr id="46" name="Straight Arrow Connector 45">
                  <a:extLst>
                    <a:ext uri="{FF2B5EF4-FFF2-40B4-BE49-F238E27FC236}">
                      <a16:creationId xmlns:a16="http://schemas.microsoft.com/office/drawing/2014/main" id="{0DA70AE5-AADF-4D0E-7F2D-6BC33D1FD77C}"/>
                    </a:ext>
                  </a:extLst>
                </p:cNvPr>
                <p:cNvCxnSpPr>
                  <a:cxnSpLocks/>
                </p:cNvCxnSpPr>
                <p:nvPr/>
              </p:nvCxnSpPr>
              <p:spPr>
                <a:xfrm>
                  <a:off x="9475076" y="5984807"/>
                  <a:ext cx="2992247" cy="222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1EC5928-EE3B-E976-157C-AF03AE40A1EC}"/>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13766B-5A9F-4F4C-92A7-B0A533C76BCB}"/>
                    </a:ext>
                  </a:extLst>
                </p:cNvPr>
                <p:cNvCxnSpPr>
                  <a:cxnSpLocks/>
                </p:cNvCxnSpPr>
                <p:nvPr/>
              </p:nvCxnSpPr>
              <p:spPr>
                <a:xfrm flipV="1">
                  <a:off x="9651162" y="4746170"/>
                  <a:ext cx="1320038" cy="12165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CC55CA-3D4F-CB4D-8002-E728125BA0A1}"/>
                    </a:ext>
                  </a:extLst>
                </p:cNvPr>
                <p:cNvSpPr txBox="1"/>
                <p:nvPr/>
              </p:nvSpPr>
              <p:spPr>
                <a:xfrm>
                  <a:off x="9013155" y="3648104"/>
                  <a:ext cx="1295400"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F(N)</a:t>
                  </a:r>
                  <a:endParaRPr lang="en-US" sz="2500" baseline="-25000"/>
                </a:p>
              </p:txBody>
            </p:sp>
            <p:sp>
              <p:nvSpPr>
                <p:cNvPr id="50" name="TextBox 49">
                  <a:extLst>
                    <a:ext uri="{FF2B5EF4-FFF2-40B4-BE49-F238E27FC236}">
                      <a16:creationId xmlns:a16="http://schemas.microsoft.com/office/drawing/2014/main" id="{F16E6540-E6A5-0C23-7533-037855F54156}"/>
                    </a:ext>
                  </a:extLst>
                </p:cNvPr>
                <p:cNvSpPr txBox="1"/>
                <p:nvPr/>
              </p:nvSpPr>
              <p:spPr>
                <a:xfrm>
                  <a:off x="12051827" y="6089597"/>
                  <a:ext cx="1090274"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a(m/s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r>
                    <a:rPr lang="en-US" sz="2500">
                      <a:latin typeface="Arial" panose="020B0604020202020204" pitchFamily="34" charset="0"/>
                      <a:ea typeface="Times New Roman" panose="02020603050405020304" pitchFamily="18" charset="0"/>
                      <a:cs typeface="Times New Roman" panose="02020603050405020304" pitchFamily="18" charset="0"/>
                    </a:rPr>
                    <a:t>)</a:t>
                  </a:r>
                  <a:endParaRPr lang="en-US" sz="2500" baseline="-25000"/>
                </a:p>
              </p:txBody>
            </p:sp>
          </p:grpSp>
          <p:cxnSp>
            <p:nvCxnSpPr>
              <p:cNvPr id="21" name="Straight Connector 20">
                <a:extLst>
                  <a:ext uri="{FF2B5EF4-FFF2-40B4-BE49-F238E27FC236}">
                    <a16:creationId xmlns:a16="http://schemas.microsoft.com/office/drawing/2014/main" id="{BE9E7FEC-FFC9-C314-A48C-72735A8D7EAB}"/>
                  </a:ext>
                </a:extLst>
              </p:cNvPr>
              <p:cNvCxnSpPr>
                <a:cxnSpLocks/>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650AC64-A20E-FA22-B8BE-BDA5DEA88123}"/>
                  </a:ext>
                </a:extLst>
              </p:cNvPr>
              <p:cNvGrpSpPr/>
              <p:nvPr/>
            </p:nvGrpSpPr>
            <p:grpSpPr>
              <a:xfrm>
                <a:off x="8139519" y="2726559"/>
                <a:ext cx="2137005" cy="1113706"/>
                <a:chOff x="9188202" y="5715000"/>
                <a:chExt cx="792399" cy="419100"/>
              </a:xfrm>
            </p:grpSpPr>
            <p:cxnSp>
              <p:nvCxnSpPr>
                <p:cNvPr id="44" name="Straight Connector 43">
                  <a:extLst>
                    <a:ext uri="{FF2B5EF4-FFF2-40B4-BE49-F238E27FC236}">
                      <a16:creationId xmlns:a16="http://schemas.microsoft.com/office/drawing/2014/main" id="{9B89AD08-9BE6-D0B4-BDC0-22035473AC7E}"/>
                    </a:ext>
                  </a:extLst>
                </p:cNvPr>
                <p:cNvCxnSpPr>
                  <a:cxnSpLocks/>
                </p:cNvCxnSpPr>
                <p:nvPr/>
              </p:nvCxnSpPr>
              <p:spPr>
                <a:xfrm>
                  <a:off x="9188202" y="5715000"/>
                  <a:ext cx="79239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CA1E73-C77B-E3C2-1110-E1E041F71B3F}"/>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3D50664-E1F9-F224-F623-E98194AB8F9B}"/>
                  </a:ext>
                </a:extLst>
              </p:cNvPr>
              <p:cNvGrpSpPr/>
              <p:nvPr/>
            </p:nvGrpSpPr>
            <p:grpSpPr>
              <a:xfrm>
                <a:off x="8158132" y="2722014"/>
                <a:ext cx="2157860" cy="1094160"/>
                <a:chOff x="9188202" y="5488502"/>
                <a:chExt cx="1170632" cy="645598"/>
              </a:xfrm>
            </p:grpSpPr>
            <p:cxnSp>
              <p:nvCxnSpPr>
                <p:cNvPr id="42" name="Straight Connector 41">
                  <a:extLst>
                    <a:ext uri="{FF2B5EF4-FFF2-40B4-BE49-F238E27FC236}">
                      <a16:creationId xmlns:a16="http://schemas.microsoft.com/office/drawing/2014/main" id="{38829949-C479-C3F3-C6FC-05539B0E4AAD}"/>
                    </a:ext>
                  </a:extLst>
                </p:cNvPr>
                <p:cNvCxnSpPr>
                  <a:cxnSpLocks/>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C24A4B-0E10-C169-E38F-5B95D579B6BC}"/>
                    </a:ext>
                  </a:extLst>
                </p:cNvPr>
                <p:cNvCxnSpPr>
                  <a:cxnSpLocks/>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7FFE5BA-4124-1257-864B-332E07522520}"/>
                  </a:ext>
                </a:extLst>
              </p:cNvPr>
              <p:cNvGrpSpPr/>
              <p:nvPr/>
            </p:nvGrpSpPr>
            <p:grpSpPr>
              <a:xfrm>
                <a:off x="8158134" y="2736874"/>
                <a:ext cx="2118385" cy="1103391"/>
                <a:chOff x="9188202" y="4966648"/>
                <a:chExt cx="2071331" cy="1167452"/>
              </a:xfrm>
            </p:grpSpPr>
            <p:cxnSp>
              <p:nvCxnSpPr>
                <p:cNvPr id="40" name="Straight Connector 39">
                  <a:extLst>
                    <a:ext uri="{FF2B5EF4-FFF2-40B4-BE49-F238E27FC236}">
                      <a16:creationId xmlns:a16="http://schemas.microsoft.com/office/drawing/2014/main" id="{6851D2B7-B10D-C62F-ADE0-EA010E18438C}"/>
                    </a:ext>
                  </a:extLst>
                </p:cNvPr>
                <p:cNvCxnSpPr>
                  <a:cxnSpLocks/>
                </p:cNvCxnSpPr>
                <p:nvPr/>
              </p:nvCxnSpPr>
              <p:spPr>
                <a:xfrm>
                  <a:off x="9188202" y="5715000"/>
                  <a:ext cx="2071331" cy="347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DC6648-E5A7-9391-54FA-D8B5EDE448EF}"/>
                    </a:ext>
                  </a:extLst>
                </p:cNvPr>
                <p:cNvCxnSpPr>
                  <a:cxnSpLocks/>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017E44-115F-DAE6-5051-E8EFE724F04B}"/>
                  </a:ext>
                </a:extLst>
              </p:cNvPr>
              <p:cNvSpPr txBox="1"/>
              <p:nvPr/>
            </p:nvSpPr>
            <p:spPr>
              <a:xfrm>
                <a:off x="8357317" y="389931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31" name="TextBox 30">
                <a:extLst>
                  <a:ext uri="{FF2B5EF4-FFF2-40B4-BE49-F238E27FC236}">
                    <a16:creationId xmlns:a16="http://schemas.microsoft.com/office/drawing/2014/main" id="{646D3B79-AC71-132F-254D-2A08D927E195}"/>
                  </a:ext>
                </a:extLst>
              </p:cNvPr>
              <p:cNvSpPr txBox="1"/>
              <p:nvPr/>
            </p:nvSpPr>
            <p:spPr>
              <a:xfrm>
                <a:off x="8757561"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35" name="TextBox 34">
                <a:extLst>
                  <a:ext uri="{FF2B5EF4-FFF2-40B4-BE49-F238E27FC236}">
                    <a16:creationId xmlns:a16="http://schemas.microsoft.com/office/drawing/2014/main" id="{6018BD0D-5FB3-7089-FC8E-47BC1382C0C4}"/>
                  </a:ext>
                </a:extLst>
              </p:cNvPr>
              <p:cNvSpPr txBox="1"/>
              <p:nvPr/>
            </p:nvSpPr>
            <p:spPr>
              <a:xfrm>
                <a:off x="9200509" y="390384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36" name="TextBox 35">
                <a:extLst>
                  <a:ext uri="{FF2B5EF4-FFF2-40B4-BE49-F238E27FC236}">
                    <a16:creationId xmlns:a16="http://schemas.microsoft.com/office/drawing/2014/main" id="{CC955C30-3196-D17A-514F-DCCE3D417688}"/>
                  </a:ext>
                </a:extLst>
              </p:cNvPr>
              <p:cNvSpPr txBox="1"/>
              <p:nvPr/>
            </p:nvSpPr>
            <p:spPr>
              <a:xfrm>
                <a:off x="9604955"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37" name="TextBox 36">
                <a:extLst>
                  <a:ext uri="{FF2B5EF4-FFF2-40B4-BE49-F238E27FC236}">
                    <a16:creationId xmlns:a16="http://schemas.microsoft.com/office/drawing/2014/main" id="{05B8D81E-D707-3D09-DBAE-1FAA7DB6515F}"/>
                  </a:ext>
                </a:extLst>
              </p:cNvPr>
              <p:cNvSpPr txBox="1"/>
              <p:nvPr/>
            </p:nvSpPr>
            <p:spPr>
              <a:xfrm>
                <a:off x="7647192" y="323651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a:t>
                </a:r>
                <a:endParaRPr lang="en-US" sz="2000" baseline="-25000"/>
              </a:p>
            </p:txBody>
          </p:sp>
          <p:sp>
            <p:nvSpPr>
              <p:cNvPr id="38" name="TextBox 37">
                <a:extLst>
                  <a:ext uri="{FF2B5EF4-FFF2-40B4-BE49-F238E27FC236}">
                    <a16:creationId xmlns:a16="http://schemas.microsoft.com/office/drawing/2014/main" id="{22498547-E50F-F06E-40F9-F6877AC22457}"/>
                  </a:ext>
                </a:extLst>
              </p:cNvPr>
              <p:cNvSpPr txBox="1"/>
              <p:nvPr/>
            </p:nvSpPr>
            <p:spPr>
              <a:xfrm>
                <a:off x="7647192" y="2881729"/>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39" name="TextBox 38">
                <a:extLst>
                  <a:ext uri="{FF2B5EF4-FFF2-40B4-BE49-F238E27FC236}">
                    <a16:creationId xmlns:a16="http://schemas.microsoft.com/office/drawing/2014/main" id="{A3BE04AB-C6D2-53DE-5AE4-E682677C4E63}"/>
                  </a:ext>
                </a:extLst>
              </p:cNvPr>
              <p:cNvSpPr txBox="1"/>
              <p:nvPr/>
            </p:nvSpPr>
            <p:spPr>
              <a:xfrm>
                <a:off x="7630300" y="252650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1,5</a:t>
                </a:r>
                <a:endParaRPr lang="en-US" sz="2000" baseline="-25000"/>
              </a:p>
            </p:txBody>
          </p:sp>
        </p:grpSp>
        <p:sp>
          <p:nvSpPr>
            <p:cNvPr id="15" name="TextBox 14">
              <a:extLst>
                <a:ext uri="{FF2B5EF4-FFF2-40B4-BE49-F238E27FC236}">
                  <a16:creationId xmlns:a16="http://schemas.microsoft.com/office/drawing/2014/main" id="{7B51DB53-5EBE-AE0A-9AFE-32033D374D49}"/>
                </a:ext>
              </a:extLst>
            </p:cNvPr>
            <p:cNvSpPr txBox="1"/>
            <p:nvPr/>
          </p:nvSpPr>
          <p:spPr>
            <a:xfrm>
              <a:off x="9988623" y="388866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p>
          </p:txBody>
        </p:sp>
        <p:cxnSp>
          <p:nvCxnSpPr>
            <p:cNvPr id="16" name="Straight Connector 15">
              <a:extLst>
                <a:ext uri="{FF2B5EF4-FFF2-40B4-BE49-F238E27FC236}">
                  <a16:creationId xmlns:a16="http://schemas.microsoft.com/office/drawing/2014/main" id="{C04B118E-FF0B-A10F-450D-7ACC0E5E382A}"/>
                </a:ext>
              </a:extLst>
            </p:cNvPr>
            <p:cNvCxnSpPr>
              <a:cxnSpLocks/>
            </p:cNvCxnSpPr>
            <p:nvPr/>
          </p:nvCxnSpPr>
          <p:spPr>
            <a:xfrm>
              <a:off x="10276521" y="2781061"/>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7255D5-71C9-2791-86AF-0C156E58E51D}"/>
                </a:ext>
              </a:extLst>
            </p:cNvPr>
            <p:cNvSpPr txBox="1"/>
            <p:nvPr/>
          </p:nvSpPr>
          <p:spPr>
            <a:xfrm>
              <a:off x="7626579" y="393613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p>
          </p:txBody>
        </p:sp>
      </p:grpSp>
    </p:spTree>
    <p:extLst>
      <p:ext uri="{BB962C8B-B14F-4D97-AF65-F5344CB8AC3E}">
        <p14:creationId xmlns:p14="http://schemas.microsoft.com/office/powerpoint/2010/main" val="119482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27" name="TextBox 26">
            <a:extLst>
              <a:ext uri="{FF2B5EF4-FFF2-40B4-BE49-F238E27FC236}">
                <a16:creationId xmlns:a16="http://schemas.microsoft.com/office/drawing/2014/main" id="{FC358792-0018-1524-E00E-4691F6345825}"/>
              </a:ext>
            </a:extLst>
          </p:cNvPr>
          <p:cNvSpPr txBox="1"/>
          <p:nvPr/>
        </p:nvSpPr>
        <p:spPr>
          <a:xfrm>
            <a:off x="838200" y="5486400"/>
            <a:ext cx="3231567" cy="1107996"/>
          </a:xfrm>
          <a:prstGeom prst="rect">
            <a:avLst/>
          </a:prstGeom>
          <a:noFill/>
        </p:spPr>
        <p:txBody>
          <a:bodyPr wrap="square">
            <a:spAutoFit/>
          </a:bodyPr>
          <a:lstStyle/>
          <a:p>
            <a:pPr marL="342900" indent="-342900">
              <a:buAutoNum type="arabicParenBoth"/>
            </a:pP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buAutoNum type="arabicParenBoth"/>
            </a:pP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trượt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đệm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khí</a:t>
            </a:r>
            <a:endParaRPr lang="en-US" sz="2200" dirty="0">
              <a:solidFill>
                <a:srgbClr val="000000"/>
              </a:solidFill>
              <a:effectLst/>
              <a:latin typeface="Arial" panose="020B0604020202020204" pitchFamily="34" charset="0"/>
              <a:ea typeface="Times New Roman" panose="02020603050405020304" pitchFamily="18" charset="0"/>
            </a:endParaRPr>
          </a:p>
          <a:p>
            <a:r>
              <a:rPr lang="en-US" sz="2200" dirty="0">
                <a:solidFill>
                  <a:srgbClr val="000000"/>
                </a:solidFill>
                <a:effectLst/>
                <a:latin typeface="Arial" panose="020B0604020202020204" pitchFamily="34" charset="0"/>
                <a:ea typeface="Times New Roman" panose="02020603050405020304" pitchFamily="18" charset="0"/>
              </a:rPr>
              <a:t>(3)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endParaRPr lang="en-US" sz="2200" dirty="0">
              <a:solidFill>
                <a:srgbClr val="000000"/>
              </a:solidFill>
              <a:effectLst/>
              <a:latin typeface="Arial" panose="020B0604020202020204" pitchFamily="34" charset="0"/>
              <a:ea typeface="Times New Roman" panose="02020603050405020304" pitchFamily="18" charset="0"/>
            </a:endParaRPr>
          </a:p>
        </p:txBody>
      </p:sp>
      <p:pic>
        <p:nvPicPr>
          <p:cNvPr id="29" name="Picture 4" descr="empty-blue-rectangle">
            <a:extLst>
              <a:ext uri="{FF2B5EF4-FFF2-40B4-BE49-F238E27FC236}">
                <a16:creationId xmlns:a16="http://schemas.microsoft.com/office/drawing/2014/main" id="{78D7517A-C284-C264-F8BC-BB7A1FA6A7B9}"/>
              </a:ext>
            </a:extLst>
          </p:cNvPr>
          <p:cNvPicPr>
            <a:picLocks noChangeAspect="1" noChangeArrowheads="1"/>
          </p:cNvPicPr>
          <p:nvPr/>
        </p:nvPicPr>
        <p:blipFill>
          <a:blip r:embed="rId4"/>
          <a:srcRect/>
          <a:stretch>
            <a:fillRect/>
          </a:stretch>
        </p:blipFill>
        <p:spPr bwMode="auto">
          <a:xfrm>
            <a:off x="250748" y="1154017"/>
            <a:ext cx="11560252" cy="1817783"/>
          </a:xfrm>
          <a:prstGeom prst="rect">
            <a:avLst/>
          </a:prstGeom>
          <a:noFill/>
          <a:ln w="9525">
            <a:noFill/>
            <a:miter lim="800000"/>
            <a:headEnd/>
            <a:tailEnd/>
          </a:ln>
        </p:spPr>
      </p:pic>
      <p:sp>
        <p:nvSpPr>
          <p:cNvPr id="30" name="TextBox 29">
            <a:extLst>
              <a:ext uri="{FF2B5EF4-FFF2-40B4-BE49-F238E27FC236}">
                <a16:creationId xmlns:a16="http://schemas.microsoft.com/office/drawing/2014/main" id="{7CB27AD1-44B6-86BA-E850-E68CC182B670}"/>
              </a:ext>
            </a:extLst>
          </p:cNvPr>
          <p:cNvSpPr txBox="1"/>
          <p:nvPr/>
        </p:nvSpPr>
        <p:spPr>
          <a:xfrm>
            <a:off x="363045" y="676155"/>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sp>
        <p:nvSpPr>
          <p:cNvPr id="31" name="Text Box 29">
            <a:extLst>
              <a:ext uri="{FF2B5EF4-FFF2-40B4-BE49-F238E27FC236}">
                <a16:creationId xmlns:a16="http://schemas.microsoft.com/office/drawing/2014/main" id="{DA2318FC-46E4-7A28-2537-51559E04F021}"/>
              </a:ext>
            </a:extLst>
          </p:cNvPr>
          <p:cNvSpPr txBox="1">
            <a:spLocks noChangeArrowheads="1"/>
          </p:cNvSpPr>
          <p:nvPr/>
        </p:nvSpPr>
        <p:spPr bwMode="auto">
          <a:xfrm>
            <a:off x="1112749" y="1201432"/>
            <a:ext cx="10151088" cy="1709058"/>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 trượt có M = 200 g được buộc vào một sợi dây vắt qua rãnh của ròng rọc (dây không dãn và khối lượng không đáng kể).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quả nặng giống nhau, có cùng khối lượng m = 50 g.</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máng trượt đệm khí (nhằm giảm ma sát). </a:t>
            </a:r>
          </a:p>
        </p:txBody>
      </p:sp>
      <p:sp>
        <p:nvSpPr>
          <p:cNvPr id="32" name="TextBox 31">
            <a:extLst>
              <a:ext uri="{FF2B5EF4-FFF2-40B4-BE49-F238E27FC236}">
                <a16:creationId xmlns:a16="http://schemas.microsoft.com/office/drawing/2014/main" id="{1CD399A0-41E2-1C82-FDA8-6A462761C73D}"/>
              </a:ext>
            </a:extLst>
          </p:cNvPr>
          <p:cNvSpPr txBox="1"/>
          <p:nvPr/>
        </p:nvSpPr>
        <p:spPr>
          <a:xfrm>
            <a:off x="7587993" y="5486400"/>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33" name="TextBox 32">
            <a:extLst>
              <a:ext uri="{FF2B5EF4-FFF2-40B4-BE49-F238E27FC236}">
                <a16:creationId xmlns:a16="http://schemas.microsoft.com/office/drawing/2014/main" id="{7D8A14F1-E49C-A650-AE7E-59A07C31D227}"/>
              </a:ext>
            </a:extLst>
          </p:cNvPr>
          <p:cNvSpPr txBox="1"/>
          <p:nvPr/>
        </p:nvSpPr>
        <p:spPr>
          <a:xfrm>
            <a:off x="4305809" y="5486400"/>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3" name="Picture 2" descr="A picture containing text, newspaper&#10;&#10;Description automatically generated">
            <a:extLst>
              <a:ext uri="{FF2B5EF4-FFF2-40B4-BE49-F238E27FC236}">
                <a16:creationId xmlns:a16="http://schemas.microsoft.com/office/drawing/2014/main" id="{4B578DE5-3025-03F1-9360-5623201BFFA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2069705" y="3190072"/>
            <a:ext cx="8237175" cy="2099322"/>
          </a:xfrm>
          <a:prstGeom prst="rect">
            <a:avLst/>
          </a:prstGeom>
        </p:spPr>
      </p:pic>
    </p:spTree>
    <p:extLst>
      <p:ext uri="{BB962C8B-B14F-4D97-AF65-F5344CB8AC3E}">
        <p14:creationId xmlns:p14="http://schemas.microsoft.com/office/powerpoint/2010/main" val="5256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3368</TotalTime>
  <Words>1342</Words>
  <PresentationFormat>Widescreen</PresentationFormat>
  <Paragraphs>155</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2022-08-03T11:52:14Z</dcterms:modified>
</cp:coreProperties>
</file>