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1383" r:id="rId2"/>
    <p:sldId id="1165" r:id="rId3"/>
    <p:sldId id="1390" r:id="rId4"/>
    <p:sldId id="1402" r:id="rId5"/>
    <p:sldId id="1248" r:id="rId6"/>
    <p:sldId id="1391" r:id="rId7"/>
    <p:sldId id="1392" r:id="rId8"/>
    <p:sldId id="1393" r:id="rId9"/>
    <p:sldId id="1394" r:id="rId10"/>
    <p:sldId id="1304" r:id="rId11"/>
    <p:sldId id="1396" r:id="rId12"/>
    <p:sldId id="1398" r:id="rId13"/>
    <p:sldId id="1400" r:id="rId14"/>
    <p:sldId id="1399" r:id="rId15"/>
    <p:sldId id="14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0686" autoAdjust="0"/>
  </p:normalViewPr>
  <p:slideViewPr>
    <p:cSldViewPr>
      <p:cViewPr varScale="1">
        <p:scale>
          <a:sx n="59" d="100"/>
          <a:sy n="59" d="100"/>
        </p:scale>
        <p:origin x="87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2F4E6714-FD28-CC32-7EB9-BF1BD748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DBE7710C-8006-C8DA-20AA-5AB03EEB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4164D7A-BD1F-1F91-3E80-990EAEF0E6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7030A0"/>
                </a:solidFill>
                <a:ea typeface="ＭＳ Ｐゴシック" panose="020B0600070205080204" pitchFamily="50" charset="-128"/>
              </a:rPr>
              <a:t>Sự rơi tự do</a:t>
            </a:r>
            <a:endParaRPr lang="en-US" altLang="en-US" sz="4500" b="1">
              <a:solidFill>
                <a:srgbClr val="7030A0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721E4B5-0A02-4274-894C-F89F867927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830189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</p:txBody>
      </p:sp>
    </p:spTree>
    <p:extLst>
      <p:ext uri="{BB962C8B-B14F-4D97-AF65-F5344CB8AC3E}">
        <p14:creationId xmlns:p14="http://schemas.microsoft.com/office/powerpoint/2010/main" val="298047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32308"/>
            <a:ext cx="8243011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chuyển động sau, chuyển động nào được coi là rơi tự do? Tại sao?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729ADE-AB05-E032-8EF0-86CC2D0A9917}"/>
              </a:ext>
            </a:extLst>
          </p:cNvPr>
          <p:cNvSpPr txBox="1"/>
          <p:nvPr/>
        </p:nvSpPr>
        <p:spPr>
          <a:xfrm>
            <a:off x="1252444" y="4012950"/>
            <a:ext cx="34930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Chiếc lá đang rơi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9B757-0F71-A7EF-5BBD-17A9B7FC6732}"/>
              </a:ext>
            </a:extLst>
          </p:cNvPr>
          <p:cNvSpPr txBox="1"/>
          <p:nvPr/>
        </p:nvSpPr>
        <p:spPr>
          <a:xfrm>
            <a:off x="5851076" y="6430690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Vận động viên đang nhảy dù.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A7C9E-7677-BCFB-6CCB-B59425B76559}"/>
              </a:ext>
            </a:extLst>
          </p:cNvPr>
          <p:cNvSpPr txBox="1"/>
          <p:nvPr/>
        </p:nvSpPr>
        <p:spPr>
          <a:xfrm>
            <a:off x="5377223" y="3986895"/>
            <a:ext cx="6386248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Hạt bụi chuyển động trong không khí.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CE012-E434-7680-7769-8B07A350FAFB}"/>
              </a:ext>
            </a:extLst>
          </p:cNvPr>
          <p:cNvSpPr txBox="1"/>
          <p:nvPr/>
        </p:nvSpPr>
        <p:spPr>
          <a:xfrm>
            <a:off x="1042078" y="6325405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Quả tạ rơi trong không khí..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ndoor, oven, microwave, stove&#10;&#10;Description automatically generated">
            <a:extLst>
              <a:ext uri="{FF2B5EF4-FFF2-40B4-BE49-F238E27FC236}">
                <a16:creationId xmlns:a16="http://schemas.microsoft.com/office/drawing/2014/main" id="{49664FE2-57AF-9CF7-060B-F1958950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75" y="1948561"/>
            <a:ext cx="3676443" cy="206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A865F-753C-929D-C9B5-96CEDAA3F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8" y="1910555"/>
            <a:ext cx="3810000" cy="2143125"/>
          </a:xfrm>
          <a:prstGeom prst="rect">
            <a:avLst/>
          </a:prstGeom>
        </p:spPr>
      </p:pic>
      <p:pic>
        <p:nvPicPr>
          <p:cNvPr id="17" name="Picture 16" descr="A picture containing sky, outdoor, parachute, outdoor object&#10;&#10;Description automatically generated">
            <a:extLst>
              <a:ext uri="{FF2B5EF4-FFF2-40B4-BE49-F238E27FC236}">
                <a16:creationId xmlns:a16="http://schemas.microsoft.com/office/drawing/2014/main" id="{4603C8CD-B595-42C8-5D5B-D9998067A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13641"/>
            <a:ext cx="3642340" cy="2048816"/>
          </a:xfrm>
          <a:prstGeom prst="rect">
            <a:avLst/>
          </a:prstGeom>
        </p:spPr>
      </p:pic>
      <p:pic>
        <p:nvPicPr>
          <p:cNvPr id="27" name="Picture 2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5C35979-2863-6E42-12B7-57FECCD24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754" r="7697"/>
          <a:stretch/>
        </p:blipFill>
        <p:spPr>
          <a:xfrm>
            <a:off x="1802760" y="4533888"/>
            <a:ext cx="1918679" cy="1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6" y="1807895"/>
            <a:ext cx="10866724" cy="13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679142" y="1845411"/>
            <a:ext cx="10287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Quan sát sự rơi tự do ta thấy đó là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chuyển động thẳng nhanh dần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Tính chất của chuyển động rơi tự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9D74F-1A5A-D67B-0F81-4D0D67C91647}"/>
              </a:ext>
            </a:extLst>
          </p:cNvPr>
          <p:cNvSpPr txBox="1"/>
          <p:nvPr/>
        </p:nvSpPr>
        <p:spPr>
          <a:xfrm>
            <a:off x="679142" y="5410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*Ảnh chụp hoạt nghiệm (là ảnh chụp liên tiếp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để xác định quãng đường đi được trong n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hững khoảng thời gian bằng nhau</a:t>
            </a: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7B8F-690F-B7E6-06D8-7FE582740C4E}"/>
              </a:ext>
            </a:extLst>
          </p:cNvPr>
          <p:cNvSpPr txBox="1"/>
          <p:nvPr/>
        </p:nvSpPr>
        <p:spPr>
          <a:xfrm>
            <a:off x="679143" y="3505200"/>
            <a:ext cx="4350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 ghi kết quả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chụp ảnh hoạt nghiệm*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về sự rơi của một hòn bi thép sau những khoảng thời gian 0,1s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DE3EA1AC-9DC5-743A-B53E-7D2C2F2BD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14666"/>
              </p:ext>
            </p:extLst>
          </p:nvPr>
        </p:nvGraphicFramePr>
        <p:xfrm>
          <a:off x="5768038" y="3429000"/>
          <a:ext cx="5715000" cy="2561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6859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168141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BDA028E-DBF0-EF19-4515-AD2EF6E8D846}"/>
              </a:ext>
            </a:extLst>
          </p:cNvPr>
          <p:cNvSpPr/>
          <p:nvPr/>
        </p:nvSpPr>
        <p:spPr>
          <a:xfrm>
            <a:off x="679142" y="2320693"/>
            <a:ext cx="10287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biết sự rơi tự do có phải là chuyển động thẳng nhanh dần đều hay không thì phải dựa vào thí nghiệm. </a:t>
            </a:r>
          </a:p>
        </p:txBody>
      </p:sp>
    </p:spTree>
    <p:extLst>
      <p:ext uri="{BB962C8B-B14F-4D97-AF65-F5344CB8AC3E}">
        <p14:creationId xmlns:p14="http://schemas.microsoft.com/office/powerpoint/2010/main" val="41022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143475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67" y="758278"/>
            <a:ext cx="10134600" cy="1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căn cứ vào số liệu trong Bảng 10.1 để: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tỏ chuyển động rơi tự do là nhanh dần đều.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chuyển động rơi tự do,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B0D7F1-D302-9697-212C-AAB6E6F95D14}"/>
              </a:ext>
            </a:extLst>
          </p:cNvPr>
          <p:cNvSpPr txBox="1"/>
          <p:nvPr/>
        </p:nvSpPr>
        <p:spPr>
          <a:xfrm>
            <a:off x="532437" y="2667000"/>
            <a:ext cx="5485375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bài CĐBĐĐ ta đã biết: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CĐT NDĐ với v</a:t>
            </a:r>
            <a:r>
              <a:rPr lang="en-US" sz="2500" b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thì quãng đường đi được s tỉ lệ với bình phương thời gian :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77966-8627-4D96-9F77-4BE04579D4DD}"/>
              </a:ext>
            </a:extLst>
          </p:cNvPr>
          <p:cNvSpPr txBox="1"/>
          <p:nvPr/>
        </p:nvSpPr>
        <p:spPr>
          <a:xfrm>
            <a:off x="6030728" y="2513663"/>
            <a:ext cx="586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10.1. Kết quả về sự rơi của một hòn bi thép sau những khoảng thời gian 0,1s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EBF44A-0370-FC3A-AEB0-D2AFE018B9D9}"/>
              </a:ext>
            </a:extLst>
          </p:cNvPr>
          <p:cNvGrpSpPr/>
          <p:nvPr/>
        </p:nvGrpSpPr>
        <p:grpSpPr>
          <a:xfrm>
            <a:off x="1676400" y="4800600"/>
            <a:ext cx="2520934" cy="1143000"/>
            <a:chOff x="838200" y="3162637"/>
            <a:chExt cx="3467101" cy="1200590"/>
          </a:xfrm>
        </p:grpSpPr>
        <p:pic>
          <p:nvPicPr>
            <p:cNvPr id="28" name="Picture 27" descr="empty-red-rectangle">
              <a:extLst>
                <a:ext uri="{FF2B5EF4-FFF2-40B4-BE49-F238E27FC236}">
                  <a16:creationId xmlns:a16="http://schemas.microsoft.com/office/drawing/2014/main" id="{F3471605-67A9-29D3-B620-EA195EEBD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54D3D09B-FC41-4424-60B3-E616548D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312"/>
              </p:ext>
            </p:extLst>
          </p:nvPr>
        </p:nvGraphicFramePr>
        <p:xfrm>
          <a:off x="6538214" y="3459126"/>
          <a:ext cx="5105400" cy="289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5194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2830206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76" y="1565012"/>
            <a:ext cx="11773850" cy="20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FC8E22-868E-4FA9-C86D-B772E310EF97}"/>
              </a:ext>
            </a:extLst>
          </p:cNvPr>
          <p:cNvSpPr txBox="1"/>
          <p:nvPr/>
        </p:nvSpPr>
        <p:spPr>
          <a:xfrm>
            <a:off x="1034464" y="3677094"/>
            <a:ext cx="4325152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g ở ngang mặt biển tại một số vị trí khác nhau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:a16="http://schemas.microsoft.com/office/drawing/2014/main" id="{5B864116-49A3-7FD3-5C61-D7F82D79560A}"/>
              </a:ext>
            </a:extLst>
          </p:cNvPr>
          <p:cNvGraphicFramePr>
            <a:graphicFrameLocks noGrp="1"/>
          </p:cNvGraphicFramePr>
          <p:nvPr/>
        </p:nvGraphicFramePr>
        <p:xfrm>
          <a:off x="1034464" y="4565043"/>
          <a:ext cx="4325151" cy="1889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52">
                  <a:extLst>
                    <a:ext uri="{9D8B030D-6E8A-4147-A177-3AD203B41FA5}">
                      <a16:colId xmlns:a16="http://schemas.microsoft.com/office/drawing/2014/main" val="2207175985"/>
                    </a:ext>
                  </a:extLst>
                </a:gridCol>
                <a:gridCol w="1774099">
                  <a:extLst>
                    <a:ext uri="{9D8B030D-6E8A-4147-A177-3AD203B41FA5}">
                      <a16:colId xmlns:a16="http://schemas.microsoft.com/office/drawing/2014/main" val="3764745696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(m/s</a:t>
                      </a:r>
                      <a:r>
                        <a:rPr lang="en-US" sz="25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78799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 Trái đất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9,8324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32061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9,7872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41263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Hồ Chí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9,7867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01766"/>
                  </a:ext>
                </a:extLst>
              </a:tr>
            </a:tbl>
          </a:graphicData>
        </a:graphic>
      </p:graphicFrame>
      <p:pic>
        <p:nvPicPr>
          <p:cNvPr id="27" name="Picture 2" descr="http://convergenceconsultinggroup.com/wp-content/uploads/2013/10/Services_Comprehensive_sm.jpg">
            <a:extLst>
              <a:ext uri="{FF2B5EF4-FFF2-40B4-BE49-F238E27FC236}">
                <a16:creationId xmlns:a16="http://schemas.microsoft.com/office/drawing/2014/main" id="{0C4A5774-08DA-BFB2-0941-D6CC5AF5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599" y="3960400"/>
            <a:ext cx="2718993" cy="27189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29CC9B-36CA-3625-1A92-833FA473E3C5}"/>
              </a:ext>
            </a:extLst>
          </p:cNvPr>
          <p:cNvSpPr txBox="1"/>
          <p:nvPr/>
        </p:nvSpPr>
        <p:spPr>
          <a:xfrm>
            <a:off x="9765577" y="4661385"/>
            <a:ext cx="23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9,7867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063DF5-E9BD-E66A-7860-8DBE62973ADD}"/>
              </a:ext>
            </a:extLst>
          </p:cNvPr>
          <p:cNvSpPr txBox="1"/>
          <p:nvPr/>
        </p:nvSpPr>
        <p:spPr>
          <a:xfrm>
            <a:off x="8946422" y="3802457"/>
            <a:ext cx="219054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9,8324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275A5D-6707-F0FD-9787-A5676A80F129}"/>
              </a:ext>
            </a:extLst>
          </p:cNvPr>
          <p:cNvSpPr/>
          <p:nvPr/>
        </p:nvSpPr>
        <p:spPr>
          <a:xfrm>
            <a:off x="7990608" y="3991573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8F36AA-7F92-9F43-BF7C-DE25DE7E9428}"/>
              </a:ext>
            </a:extLst>
          </p:cNvPr>
          <p:cNvCxnSpPr>
            <a:cxnSpLocks/>
            <a:stCxn id="32" idx="7"/>
            <a:endCxn id="31" idx="1"/>
          </p:cNvCxnSpPr>
          <p:nvPr/>
        </p:nvCxnSpPr>
        <p:spPr>
          <a:xfrm flipV="1">
            <a:off x="8117767" y="3995138"/>
            <a:ext cx="828655" cy="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33BC617-9EC0-15DC-14B2-8F3ECA6BD51C}"/>
              </a:ext>
            </a:extLst>
          </p:cNvPr>
          <p:cNvSpPr/>
          <p:nvPr/>
        </p:nvSpPr>
        <p:spPr>
          <a:xfrm>
            <a:off x="9220200" y="4846051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5CB444-8F30-6F43-A54B-A379E68F62D6}"/>
              </a:ext>
            </a:extLst>
          </p:cNvPr>
          <p:cNvCxnSpPr>
            <a:cxnSpLocks/>
            <a:stCxn id="38" idx="7"/>
            <a:endCxn id="29" idx="1"/>
          </p:cNvCxnSpPr>
          <p:nvPr/>
        </p:nvCxnSpPr>
        <p:spPr>
          <a:xfrm flipV="1">
            <a:off x="9347359" y="4846051"/>
            <a:ext cx="418218" cy="1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AEF9AE-E82B-E135-F675-C8B827F17F1B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22" name="Group 70">
              <a:extLst>
                <a:ext uri="{FF2B5EF4-FFF2-40B4-BE49-F238E27FC236}">
                  <a16:creationId xmlns:a16="http://schemas.microsoft.com/office/drawing/2014/main" id="{5A8EBF90-C14E-E56D-5711-F14428E55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30" name="Picture 8" descr="empty-green-rectangle">
                <a:extLst>
                  <a:ext uri="{FF2B5EF4-FFF2-40B4-BE49-F238E27FC236}">
                    <a16:creationId xmlns:a16="http://schemas.microsoft.com/office/drawing/2014/main" id="{CB3748C6-4BA0-CA67-098F-4DC88772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green-top-faded">
                <a:extLst>
                  <a:ext uri="{FF2B5EF4-FFF2-40B4-BE49-F238E27FC236}">
                    <a16:creationId xmlns:a16="http://schemas.microsoft.com/office/drawing/2014/main" id="{F083FC49-1E7C-56F8-FA87-990CE6BB7E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CB9756-F3C9-4DF5-600D-08CAAB567B16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:a16="http://schemas.microsoft.com/office/drawing/2014/main" id="{D57BAD5D-3A94-FDC7-5BFE-E5BEBEB1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444D984-2810-A753-A51B-4264EE179B79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51CB59-F731-7E17-E656-EBDECB2246D4}"/>
              </a:ext>
            </a:extLst>
          </p:cNvPr>
          <p:cNvSpPr/>
          <p:nvPr/>
        </p:nvSpPr>
        <p:spPr>
          <a:xfrm>
            <a:off x="334676" y="1090922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tốc rơi tự do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2F8CC9-0876-4213-4E0F-498934CA1A37}"/>
              </a:ext>
            </a:extLst>
          </p:cNvPr>
          <p:cNvSpPr/>
          <p:nvPr/>
        </p:nvSpPr>
        <p:spPr>
          <a:xfrm>
            <a:off x="873804" y="1736133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cùng một nơi trên Trái Đất, mọi vật rơi tự do với cùng một gia tốc.</a:t>
            </a:r>
          </a:p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 tốc rơi tự do kí hiệu: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4E4DCB-895C-1EDE-4809-6EF744D84D57}"/>
              </a:ext>
            </a:extLst>
          </p:cNvPr>
          <p:cNvSpPr/>
          <p:nvPr/>
        </p:nvSpPr>
        <p:spPr>
          <a:xfrm>
            <a:off x="859627" y="2575406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của g phụ thuộc vào vị độ địa lí và độ cao.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gần bề mặt Trái Đất người ta thường lấy giá trị của g bằng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9,8 m/s</a:t>
            </a:r>
            <a:r>
              <a:rPr lang="en-US" sz="2500" b="1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33304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/>
      <p:bldP spid="32" grpId="0" animBg="1"/>
      <p:bldP spid="38" grpId="0" animBg="1"/>
      <p:bldP spid="37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238981"/>
            <a:ext cx="10528632" cy="10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135061" y="1326306"/>
            <a:ext cx="885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 tự do có các công thức của chuyển động nhanh dần đều không vận tốc ban đầu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561B7-7734-1611-B3FB-61DF467E4E62}"/>
              </a:ext>
            </a:extLst>
          </p:cNvPr>
          <p:cNvSpPr txBox="1"/>
          <p:nvPr/>
        </p:nvSpPr>
        <p:spPr>
          <a:xfrm>
            <a:off x="334676" y="2477833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Độ dịch chuyển, quãng đường đi được tại thời điểm 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87BC92-6FC4-BA1C-3BFA-98027217BCF7}"/>
              </a:ext>
            </a:extLst>
          </p:cNvPr>
          <p:cNvSpPr txBox="1"/>
          <p:nvPr/>
        </p:nvSpPr>
        <p:spPr>
          <a:xfrm>
            <a:off x="361257" y="3858785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Vận tốc tức thời tại thời điểm 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7CD049-5994-66AB-C715-DA3FF0B81D4D}"/>
              </a:ext>
            </a:extLst>
          </p:cNvPr>
          <p:cNvSpPr txBox="1"/>
          <p:nvPr/>
        </p:nvSpPr>
        <p:spPr>
          <a:xfrm>
            <a:off x="361257" y="5156129"/>
            <a:ext cx="92399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Liên hệ giữa vận tốc và quãng đường đi được với thời gian: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E1AF8E-F9E3-650E-CBCC-0CE28D981255}"/>
              </a:ext>
            </a:extLst>
          </p:cNvPr>
          <p:cNvGrpSpPr/>
          <p:nvPr/>
        </p:nvGrpSpPr>
        <p:grpSpPr>
          <a:xfrm>
            <a:off x="4302132" y="2867506"/>
            <a:ext cx="2860668" cy="961072"/>
            <a:chOff x="838200" y="3162637"/>
            <a:chExt cx="3467101" cy="1200590"/>
          </a:xfrm>
        </p:grpSpPr>
        <p:pic>
          <p:nvPicPr>
            <p:cNvPr id="34" name="Picture 33" descr="empty-red-rectangle">
              <a:extLst>
                <a:ext uri="{FF2B5EF4-FFF2-40B4-BE49-F238E27FC236}">
                  <a16:creationId xmlns:a16="http://schemas.microsoft.com/office/drawing/2014/main" id="{0C82BF44-5CF8-3129-89C9-F7739FE3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B3079-C64B-FF1B-E792-FA13D9BB7F84}"/>
              </a:ext>
            </a:extLst>
          </p:cNvPr>
          <p:cNvGrpSpPr/>
          <p:nvPr/>
        </p:nvGrpSpPr>
        <p:grpSpPr>
          <a:xfrm>
            <a:off x="4720738" y="4436024"/>
            <a:ext cx="2023456" cy="604959"/>
            <a:chOff x="4720738" y="4436024"/>
            <a:chExt cx="2023456" cy="604959"/>
          </a:xfrm>
        </p:grpSpPr>
        <p:pic>
          <p:nvPicPr>
            <p:cNvPr id="37" name="Picture 36" descr="empty-red-rectangle">
              <a:extLst>
                <a:ext uri="{FF2B5EF4-FFF2-40B4-BE49-F238E27FC236}">
                  <a16:creationId xmlns:a16="http://schemas.microsoft.com/office/drawing/2014/main" id="{99F847DA-7D01-8895-16C3-762F539D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738" y="4486985"/>
              <a:ext cx="20234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5D63A6-66DB-50DE-11F8-13601B0003B1}"/>
                </a:ext>
              </a:extLst>
            </p:cNvPr>
            <p:cNvSpPr txBox="1"/>
            <p:nvPr/>
          </p:nvSpPr>
          <p:spPr>
            <a:xfrm>
              <a:off x="5181600" y="4436024"/>
              <a:ext cx="1416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0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gt</a:t>
              </a:r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6DCB49-3075-732B-151D-66240D03A269}"/>
              </a:ext>
            </a:extLst>
          </p:cNvPr>
          <p:cNvGrpSpPr/>
          <p:nvPr/>
        </p:nvGrpSpPr>
        <p:grpSpPr>
          <a:xfrm>
            <a:off x="4337574" y="5810312"/>
            <a:ext cx="2860668" cy="656463"/>
            <a:chOff x="838200" y="3162637"/>
            <a:chExt cx="3467101" cy="1200590"/>
          </a:xfrm>
        </p:grpSpPr>
        <p:pic>
          <p:nvPicPr>
            <p:cNvPr id="40" name="Picture 39" descr="empty-red-rectangle">
              <a:extLst>
                <a:ext uri="{FF2B5EF4-FFF2-40B4-BE49-F238E27FC236}">
                  <a16:creationId xmlns:a16="http://schemas.microsoft.com/office/drawing/2014/main" id="{03AB584E-A737-4B66-12C2-7C85F7E6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80" y="1206534"/>
            <a:ext cx="7513925" cy="40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013329" y="128734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dụng: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thả một hòn bi từ trên cao xuống đất và đo được thời gian rơi là 3,1s. Bỏ qua sức cản không khí. Lấy g = 9,8 m/s.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499197-0D97-0F81-2FC7-F4570E2C2269}"/>
              </a:ext>
            </a:extLst>
          </p:cNvPr>
          <p:cNvGrpSpPr/>
          <p:nvPr/>
        </p:nvGrpSpPr>
        <p:grpSpPr>
          <a:xfrm>
            <a:off x="8336411" y="533400"/>
            <a:ext cx="3573762" cy="5999066"/>
            <a:chOff x="914400" y="914400"/>
            <a:chExt cx="3056701" cy="5686886"/>
          </a:xfrm>
        </p:grpSpPr>
        <p:pic>
          <p:nvPicPr>
            <p:cNvPr id="25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0BE2A215-2E5D-A268-CE10-C04FBBE0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0120E173-2080-B5C6-0132-C80EDE47D627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92F126-2C90-5823-9330-B05E8C5A5906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590FE-41D2-7FCC-2F92-ACE05022FFF1}"/>
              </a:ext>
            </a:extLst>
          </p:cNvPr>
          <p:cNvSpPr/>
          <p:nvPr/>
        </p:nvSpPr>
        <p:spPr>
          <a:xfrm>
            <a:off x="949603" y="323017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Tính độ cao của nơi thả hòn bi so với mặt đất và vận tốc lúc chạm đất. 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Tính quãng đường rơi được trong 0,5s cuối trước khi chạm đất.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14" y="933792"/>
            <a:ext cx="1127546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Năm 1971, nhà du hành vũ trụ người Mỹ David Scott đã đồng thời thả rơi trên Mặt Trăng một chiếc lông chim và một chiếc búa ở cùng một độ cao và nhận thấy cả hai đều rơi xuống như nhau. Em có suy nghĩ gì về hiện tượng này?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F03C1DA3-C27D-576D-1D2D-4972FF247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57898"/>
            <a:ext cx="5029200" cy="3746620"/>
          </a:xfrm>
          <a:prstGeom prst="rect">
            <a:avLst/>
          </a:prstGeom>
        </p:spPr>
      </p:pic>
      <p:pic>
        <p:nvPicPr>
          <p:cNvPr id="14" name="Picture 13" descr="A picture containing outdoor, person, snow, snowboarding&#10;&#10;Description automatically generated">
            <a:extLst>
              <a:ext uri="{FF2B5EF4-FFF2-40B4-BE49-F238E27FC236}">
                <a16:creationId xmlns:a16="http://schemas.microsoft.com/office/drawing/2014/main" id="{2DF4F9AF-DB0C-DA1F-174C-49273ECBAC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8528" b="6953"/>
          <a:stretch/>
        </p:blipFill>
        <p:spPr>
          <a:xfrm>
            <a:off x="1600200" y="2442735"/>
            <a:ext cx="3750706" cy="394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49" y="920562"/>
            <a:ext cx="10772747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Sự rơi của các vật trong không khí là chuyển động thường gặp. 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mpty-blue-rectangle">
            <a:extLst>
              <a:ext uri="{FF2B5EF4-FFF2-40B4-BE49-F238E27FC236}">
                <a16:creationId xmlns:a16="http://schemas.microsoft.com/office/drawing/2014/main" id="{29A3CECD-5707-5867-015A-7CB04B4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5274171"/>
            <a:ext cx="11811399" cy="11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6060">
            <a:extLst>
              <a:ext uri="{FF2B5EF4-FFF2-40B4-BE49-F238E27FC236}">
                <a16:creationId xmlns:a16="http://schemas.microsoft.com/office/drawing/2014/main" id="{9AA28698-A7DF-3DDE-DA08-58A259D0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91" y="5448040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đồng ý với dự đoán đó không? Em có dự đoán nào về nguyên nhân làm cho các vật rơi nhanh thật khác nhau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051C6-FA5D-112E-F419-33BC0E26BC5C}"/>
              </a:ext>
            </a:extLst>
          </p:cNvPr>
          <p:cNvSpPr txBox="1"/>
          <p:nvPr/>
        </p:nvSpPr>
        <p:spPr>
          <a:xfrm>
            <a:off x="3406750" y="2057186"/>
            <a:ext cx="33112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Ví dụ: Ai cũng thấy quả táo rơi nhanh hơn chiếc lông chim. </a:t>
            </a:r>
          </a:p>
        </p:txBody>
      </p:sp>
      <p:pic>
        <p:nvPicPr>
          <p:cNvPr id="15" name="Picture 14" descr="A feath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027A67-69E8-9A3F-D4AA-BC22C24EF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6" y="1583829"/>
            <a:ext cx="3060403" cy="24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air of apples&#10;&#10;Description automatically generated with low confidence">
            <a:extLst>
              <a:ext uri="{FF2B5EF4-FFF2-40B4-BE49-F238E27FC236}">
                <a16:creationId xmlns:a16="http://schemas.microsoft.com/office/drawing/2014/main" id="{31EFB8C1-FF96-6867-D451-0191BB75E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9" t="31253" r="7587" b="9120"/>
          <a:stretch/>
        </p:blipFill>
        <p:spPr>
          <a:xfrm>
            <a:off x="926805" y="1725857"/>
            <a:ext cx="2362200" cy="2055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9768E2-EA85-A967-82C4-8407C040A5BF}"/>
              </a:ext>
            </a:extLst>
          </p:cNvPr>
          <p:cNvSpPr txBox="1"/>
          <p:nvPr/>
        </p:nvSpPr>
        <p:spPr>
          <a:xfrm>
            <a:off x="267688" y="4177566"/>
            <a:ext cx="113469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Nhiều người dự đoán rằng,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rơi nhanh hay chậm là do vật nặng hay nhẹ.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55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1: T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 đồng thời một viên bi và một tờ giấy từ cùng một độ cao. 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381000" y="6362941"/>
            <a:ext cx="1071282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viên bi rơi nhanh hơn tờ giấy?</a:t>
            </a:r>
            <a:endParaRPr lang="en-US" sz="2500" b="1">
              <a:solidFill>
                <a:srgbClr val="C00000"/>
              </a:solidFill>
            </a:endParaRPr>
          </a:p>
        </p:txBody>
      </p:sp>
      <p:pic>
        <p:nvPicPr>
          <p:cNvPr id="13" name="y2mate.com - Physics Demo Paper versus Ball Free Fall_1080p">
            <a:hlinkClick r:id="" action="ppaction://media"/>
            <a:extLst>
              <a:ext uri="{FF2B5EF4-FFF2-40B4-BE49-F238E27FC236}">
                <a16:creationId xmlns:a16="http://schemas.microsoft.com/office/drawing/2014/main" id="{3155FD24-5172-CFCB-DF3E-08B070D5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6011" y="2296442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2: Thả hai tờ giấy giống nhau: một tờ được vo tròn, một tờ để nguyên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41" name="tha roi giay">
            <a:hlinkClick r:id="" action="ppaction://media"/>
            <a:extLst>
              <a:ext uri="{FF2B5EF4-FFF2-40B4-BE49-F238E27FC236}">
                <a16:creationId xmlns:a16="http://schemas.microsoft.com/office/drawing/2014/main" id="{FAD5D61C-E366-A40C-9A75-CF04499C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362982"/>
            <a:ext cx="6477000" cy="3643313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833AF4A7-6AE7-ADAD-A8F2-BBB180CBA9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6"/>
          <a:stretch/>
        </p:blipFill>
        <p:spPr>
          <a:xfrm>
            <a:off x="522400" y="2692962"/>
            <a:ext cx="3980848" cy="266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739589" y="6006295"/>
            <a:ext cx="10712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 tờ giấy giống nhau, nặng như nhau, tại sao tờ giấy vo</a:t>
            </a:r>
            <a:endParaRPr lang="en-US" sz="25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tròn lại rơi nhanh hơn?</a:t>
            </a:r>
            <a:endParaRPr lang="en-US" sz="2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" y="838924"/>
            <a:ext cx="11169278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TN 3: Thả rơi hai quả bóng có cùng kích thước, nhưng khối lượng khác nhau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8463CA4-1B65-F82C-88FF-7253925A2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27" y="2371787"/>
            <a:ext cx="6107439" cy="344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929ACD-503A-7425-22B1-D55F5F7EFD44}"/>
              </a:ext>
            </a:extLst>
          </p:cNvPr>
          <p:cNvSpPr txBox="1"/>
          <p:nvPr/>
        </p:nvSpPr>
        <p:spPr>
          <a:xfrm>
            <a:off x="2935856" y="5996226"/>
            <a:ext cx="62187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903891"/>
            <a:ext cx="11400503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910308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Các TN trên cho thấy sự rơi nhanh hay chậm của vật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phụ thuộc vào độ lớn của lực cản không khí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tác dụng lên vật.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DD4E7-3C6F-6276-45F3-82A9C50B05B7}"/>
              </a:ext>
            </a:extLst>
          </p:cNvPr>
          <p:cNvSpPr txBox="1"/>
          <p:nvPr/>
        </p:nvSpPr>
        <p:spPr>
          <a:xfrm>
            <a:off x="983710" y="2624517"/>
            <a:ext cx="110095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Nếu loại bỏ được sức cản của không khí, các vật sẽ rơi như thế nào?</a:t>
            </a:r>
          </a:p>
        </p:txBody>
      </p:sp>
      <p:pic>
        <p:nvPicPr>
          <p:cNvPr id="18" name="Picture 17" descr="empty-red-rectangle">
            <a:extLst>
              <a:ext uri="{FF2B5EF4-FFF2-40B4-BE49-F238E27FC236}">
                <a16:creationId xmlns:a16="http://schemas.microsoft.com/office/drawing/2014/main" id="{4AF9C460-46D8-D1BD-6A4F-89A0D84F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90137"/>
            <a:ext cx="8991600" cy="5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F08838-6A6E-5622-0D54-ADC6A93862E5}"/>
              </a:ext>
            </a:extLst>
          </p:cNvPr>
          <p:cNvSpPr txBox="1"/>
          <p:nvPr/>
        </p:nvSpPr>
        <p:spPr>
          <a:xfrm>
            <a:off x="2209800" y="6177732"/>
            <a:ext cx="8029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Trong chân không mọi vật rơi nhanh như nhau.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7101DF0-23C6-EDC1-786E-7E2661AEA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69" y="3199348"/>
            <a:ext cx="2064058" cy="2841116"/>
          </a:xfrm>
          <a:prstGeom prst="rect">
            <a:avLst/>
          </a:prstGeom>
        </p:spPr>
      </p:pic>
      <p:pic>
        <p:nvPicPr>
          <p:cNvPr id="16" name="Content Placeholder 4" descr="A picture containing sky, different, several&#10;&#10;Description automatically generated">
            <a:extLst>
              <a:ext uri="{FF2B5EF4-FFF2-40B4-BE49-F238E27FC236}">
                <a16:creationId xmlns:a16="http://schemas.microsoft.com/office/drawing/2014/main" id="{0943950B-4981-1B31-1C1B-48BED915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27" y="3288473"/>
            <a:ext cx="2613625" cy="2496722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BEFE7C-24FC-6542-2225-78D77535D4B6}"/>
              </a:ext>
            </a:extLst>
          </p:cNvPr>
          <p:cNvSpPr/>
          <p:nvPr/>
        </p:nvSpPr>
        <p:spPr>
          <a:xfrm>
            <a:off x="8310218" y="3513359"/>
            <a:ext cx="2895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Ống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Newton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94D5F8-89D1-19E9-CA0B-A716A15A790B}"/>
              </a:ext>
            </a:extLst>
          </p:cNvPr>
          <p:cNvGrpSpPr>
            <a:grpSpLocks/>
          </p:cNvGrpSpPr>
          <p:nvPr/>
        </p:nvGrpSpPr>
        <p:grpSpPr bwMode="auto">
          <a:xfrm>
            <a:off x="851286" y="3440501"/>
            <a:ext cx="2838864" cy="2312445"/>
            <a:chOff x="1559" y="1021"/>
            <a:chExt cx="3258" cy="23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B3BED6-DE22-1421-8774-67BB479A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" y="1021"/>
              <a:ext cx="1860" cy="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E511896E-4461-F322-6032-8DE6CC89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9" y="3024"/>
              <a:ext cx="325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.VnArial Narrow" panose="020B7200000000000000" pitchFamily="34" charset="0"/>
                </a:rPr>
                <a:t>Isaac Newton (1642 – 1727)</a:t>
              </a:r>
            </a:p>
          </p:txBody>
        </p:sp>
      </p:grpSp>
      <p:sp>
        <p:nvSpPr>
          <p:cNvPr id="22" name="Rectangle 1026060">
            <a:extLst>
              <a:ext uri="{FF2B5EF4-FFF2-40B4-BE49-F238E27FC236}">
                <a16:creationId xmlns:a16="http://schemas.microsoft.com/office/drawing/2014/main" id="{FAF212A3-BC2E-29EE-4472-A6D0290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1656229"/>
            <a:ext cx="1025868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Lực cản càng nhỏ so với trọng lực tác dụng lên vật thì vật sẽ rơi càng nhanh và ngược lại. </a:t>
            </a:r>
          </a:p>
        </p:txBody>
      </p:sp>
    </p:spTree>
    <p:extLst>
      <p:ext uri="{BB962C8B-B14F-4D97-AF65-F5344CB8AC3E}">
        <p14:creationId xmlns:p14="http://schemas.microsoft.com/office/powerpoint/2010/main" val="3513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9" grpId="0"/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00" y="905662"/>
            <a:ext cx="6218903" cy="36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536" y="1447800"/>
            <a:ext cx="4752947" cy="2803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just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Sự rơi tự do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 sự rơi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chỉ dưới tác dụng của trọng lực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Nếu vật rơi trong không khí mà độ lớn của lực cản không khí không đáng kể so với trọng lượng của vật thì cũng coi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là rơi tự do, 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4B79157-D81D-A10C-70EA-A3BEED2A2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7620000" y="723014"/>
            <a:ext cx="3826089" cy="510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5946929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Vì trọng lực có phương thẳng đứng, chiều từ trên xuống nên dễ có dự đoán: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89" y="3005055"/>
            <a:ext cx="59469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A8804-91B6-D1DC-B5ED-7455D262048E}"/>
              </a:ext>
            </a:extLst>
          </p:cNvPr>
          <p:cNvGrpSpPr/>
          <p:nvPr/>
        </p:nvGrpSpPr>
        <p:grpSpPr>
          <a:xfrm>
            <a:off x="8135776" y="429467"/>
            <a:ext cx="3573762" cy="5999066"/>
            <a:chOff x="914400" y="914400"/>
            <a:chExt cx="3056701" cy="5686886"/>
          </a:xfrm>
        </p:grpSpPr>
        <p:pic>
          <p:nvPicPr>
            <p:cNvPr id="19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D4970F8F-38C7-5A88-5647-126A694B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DBC1B4C7-2BC9-74B4-F937-2FA3F5A9E842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FE958E-5785-5BDB-63B8-EA39E16C8B78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470788" y="3484781"/>
            <a:ext cx="47611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Phương và chiều của chuyển động rơi tự do</a:t>
            </a:r>
          </a:p>
        </p:txBody>
      </p:sp>
    </p:spTree>
    <p:extLst>
      <p:ext uri="{BB962C8B-B14F-4D97-AF65-F5344CB8AC3E}">
        <p14:creationId xmlns:p14="http://schemas.microsoft.com/office/powerpoint/2010/main" val="3122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</TotalTime>
  <Words>1158</Words>
  <PresentationFormat>Widescreen</PresentationFormat>
  <Paragraphs>128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.VnArial Narrow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2007-10-27T08:09:53Z</dcterms:created>
  <dcterms:modified xsi:type="dcterms:W3CDTF">2022-08-03T09:05:12Z</dcterms:modified>
</cp:coreProperties>
</file>