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1"/>
  </p:sldMasterIdLst>
  <p:notesMasterIdLst>
    <p:notesMasterId r:id="rId25"/>
  </p:notesMasterIdLst>
  <p:sldIdLst>
    <p:sldId id="1315" r:id="rId2"/>
    <p:sldId id="1165" r:id="rId3"/>
    <p:sldId id="1234" r:id="rId4"/>
    <p:sldId id="1248" r:id="rId5"/>
    <p:sldId id="1072" r:id="rId6"/>
    <p:sldId id="1288" r:id="rId7"/>
    <p:sldId id="1294" r:id="rId8"/>
    <p:sldId id="1295" r:id="rId9"/>
    <p:sldId id="1296" r:id="rId10"/>
    <p:sldId id="1297" r:id="rId11"/>
    <p:sldId id="1299" r:id="rId12"/>
    <p:sldId id="1300" r:id="rId13"/>
    <p:sldId id="1301" r:id="rId14"/>
    <p:sldId id="1303" r:id="rId15"/>
    <p:sldId id="1304" r:id="rId16"/>
    <p:sldId id="1314" r:id="rId17"/>
    <p:sldId id="1307" r:id="rId18"/>
    <p:sldId id="1308" r:id="rId19"/>
    <p:sldId id="1309" r:id="rId20"/>
    <p:sldId id="1310" r:id="rId21"/>
    <p:sldId id="1311" r:id="rId22"/>
    <p:sldId id="1312" r:id="rId23"/>
    <p:sldId id="1313"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CCFF"/>
    <a:srgbClr val="33CCFF"/>
    <a:srgbClr val="FFFF00"/>
    <a:srgbClr val="009900"/>
    <a:srgbClr val="006600"/>
    <a:srgbClr val="FF6600"/>
    <a:srgbClr val="0000FF"/>
    <a:srgbClr val="FFFFFF"/>
    <a:srgbClr val="3333FF"/>
    <a:srgbClr val="FF33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411" autoAdjust="0"/>
    <p:restoredTop sz="90039" autoAdjust="0"/>
  </p:normalViewPr>
  <p:slideViewPr>
    <p:cSldViewPr>
      <p:cViewPr varScale="1">
        <p:scale>
          <a:sx n="58" d="100"/>
          <a:sy n="58" d="100"/>
        </p:scale>
        <p:origin x="344" y="56"/>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279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DAED22-7A29-4A9E-B8EC-A32B4889A174}" type="datetimeFigureOut">
              <a:rPr lang="en-US" smtClean="0"/>
              <a:t>8/3/2022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715DA6-C5A1-4164-8FBC-E4B0D1B4BE12}" type="slidenum">
              <a:rPr lang="en-US" smtClean="0"/>
              <a:t>‹#›</a:t>
            </a:fld>
            <a:endParaRPr lang="en-US"/>
          </a:p>
        </p:txBody>
      </p:sp>
    </p:spTree>
    <p:extLst>
      <p:ext uri="{BB962C8B-B14F-4D97-AF65-F5344CB8AC3E}">
        <p14:creationId xmlns:p14="http://schemas.microsoft.com/office/powerpoint/2010/main" val="34782335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715DA6-C5A1-4164-8FBC-E4B0D1B4BE12}" type="slidenum">
              <a:rPr lang="en-US" smtClean="0"/>
              <a:t>4</a:t>
            </a:fld>
            <a:endParaRPr lang="en-US"/>
          </a:p>
        </p:txBody>
      </p:sp>
    </p:spTree>
    <p:extLst>
      <p:ext uri="{BB962C8B-B14F-4D97-AF65-F5344CB8AC3E}">
        <p14:creationId xmlns:p14="http://schemas.microsoft.com/office/powerpoint/2010/main" val="30585894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5715DA6-C5A1-4164-8FBC-E4B0D1B4BE12}" type="slidenum">
              <a:rPr lang="en-US" smtClean="0"/>
              <a:t>19</a:t>
            </a:fld>
            <a:endParaRPr lang="en-US"/>
          </a:p>
        </p:txBody>
      </p:sp>
    </p:spTree>
    <p:extLst>
      <p:ext uri="{BB962C8B-B14F-4D97-AF65-F5344CB8AC3E}">
        <p14:creationId xmlns:p14="http://schemas.microsoft.com/office/powerpoint/2010/main" val="8153135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7FAA9-0797-459A-9DDC-60AF31E5865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5875974-2CCF-4A28-9DE5-C32BEC3E4DD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FF8F5FF-506E-4093-88E4-B6335DFC8E2F}"/>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C3ECB38B-AEBD-499C-AE7B-5F6085F6404D}"/>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C9F8A1FD-F559-44C6-9C31-56C1B1BC04CF}"/>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10574197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46C5B-19CD-41D1-9132-4B557BDE51D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DEA42BF-3120-4E76-884E-0CEC681921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564130-D43C-4C8C-A12F-3DE1D20983E4}"/>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1B259756-8432-4456-88F5-6345E3053D38}"/>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DB978EF2-FDDE-41E0-9ECA-20FA235B4625}"/>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9968883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6EAB19A-A275-4334-BBD8-852322B71F7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466FD98-FFBC-4F1B-BCE7-1F21202BA6A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30E5B2-D5F2-443F-BA61-0F871C6A6FD5}"/>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8D3AD875-7D32-4D5F-A51B-F8694B3174F9}"/>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4E60F68A-15C9-4184-9377-52EEABB4EFC2}"/>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28935753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58939-70BC-40D1-852F-4B22446DB90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1B4CD1E-A1B4-4A03-B224-33D828934A4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BCF2DA-1CD5-433D-8597-AD8A0A551CD5}"/>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32CAD618-837E-4107-AE34-36BB1D980F74}"/>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96C747F4-25AF-4FFF-81AB-FAFC091C4532}"/>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25555592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9E61F-6057-47E9-A50C-B41118FF266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AF20EAC-53FA-4099-A1B5-9B68AA85694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34FE59E-42BB-431F-B6DD-E7837926D266}"/>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F4778F29-8DAD-4F66-9A9F-07BF23F31998}"/>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2524F01A-1056-4DDB-85AB-180AEEA14A93}"/>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31013892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5EDF39-ABF5-446D-BAAB-4D564D4F723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8F32148-B6EE-49B6-9897-890CA65F3C2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99BE846-7945-4CBD-996F-CD7AECDC60F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AD7488A-DC32-4854-92FA-E1C67D4D7750}"/>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803EB1F2-1F80-4C49-ACC5-D166A8E4A55A}"/>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A33158AA-AED6-4347-8E80-69F1CA77D765}"/>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22467102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46516C-30DF-425E-94E5-3D9DCF47E96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8FF750B-417B-41E3-920A-DA318CAB269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2DE2D2E-3395-432D-B6CC-A4421291088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0728D25-7F46-4AF7-A948-2E1ACE114FF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C7B626C-C118-465A-A34B-482EF3680A6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7C7E667-D97F-4B74-A5F8-3D3F775E5F1E}"/>
              </a:ext>
            </a:extLst>
          </p:cNvPr>
          <p:cNvSpPr>
            <a:spLocks noGrp="1"/>
          </p:cNvSpPr>
          <p:nvPr>
            <p:ph type="dt" sz="half" idx="10"/>
          </p:nvPr>
        </p:nvSpPr>
        <p:spPr/>
        <p:txBody>
          <a:bodyPr/>
          <a:lstStyle/>
          <a:p>
            <a:pPr>
              <a:defRPr/>
            </a:pPr>
            <a:endParaRPr lang="en-US"/>
          </a:p>
        </p:txBody>
      </p:sp>
      <p:sp>
        <p:nvSpPr>
          <p:cNvPr id="8" name="Footer Placeholder 7">
            <a:extLst>
              <a:ext uri="{FF2B5EF4-FFF2-40B4-BE49-F238E27FC236}">
                <a16:creationId xmlns:a16="http://schemas.microsoft.com/office/drawing/2014/main" id="{CF10FA65-DB34-4462-8479-733096EAEA40}"/>
              </a:ext>
            </a:extLst>
          </p:cNvPr>
          <p:cNvSpPr>
            <a:spLocks noGrp="1"/>
          </p:cNvSpPr>
          <p:nvPr>
            <p:ph type="ftr" sz="quarter" idx="11"/>
          </p:nvPr>
        </p:nvSpPr>
        <p:spPr/>
        <p:txBody>
          <a:bodyPr/>
          <a:lstStyle/>
          <a:p>
            <a:pPr>
              <a:defRPr/>
            </a:pPr>
            <a:endParaRPr lang="en-US"/>
          </a:p>
        </p:txBody>
      </p:sp>
      <p:sp>
        <p:nvSpPr>
          <p:cNvPr id="9" name="Slide Number Placeholder 8">
            <a:extLst>
              <a:ext uri="{FF2B5EF4-FFF2-40B4-BE49-F238E27FC236}">
                <a16:creationId xmlns:a16="http://schemas.microsoft.com/office/drawing/2014/main" id="{18B1572C-B771-4677-BC85-6BFCACCE3A58}"/>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18547771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5350B-39AB-44BC-A510-71F23373B73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5986D1C-A2CD-40AE-A45A-6F3973464C4E}"/>
              </a:ext>
            </a:extLst>
          </p:cNvPr>
          <p:cNvSpPr>
            <a:spLocks noGrp="1"/>
          </p:cNvSpPr>
          <p:nvPr>
            <p:ph type="dt" sz="half" idx="10"/>
          </p:nvPr>
        </p:nvSpPr>
        <p:spPr/>
        <p:txBody>
          <a:bodyPr/>
          <a:lstStyle/>
          <a:p>
            <a:pPr>
              <a:defRPr/>
            </a:pPr>
            <a:endParaRPr lang="en-US"/>
          </a:p>
        </p:txBody>
      </p:sp>
      <p:sp>
        <p:nvSpPr>
          <p:cNvPr id="4" name="Footer Placeholder 3">
            <a:extLst>
              <a:ext uri="{FF2B5EF4-FFF2-40B4-BE49-F238E27FC236}">
                <a16:creationId xmlns:a16="http://schemas.microsoft.com/office/drawing/2014/main" id="{83AC07C9-B8D9-45A8-99FC-2AC9ED734BE8}"/>
              </a:ext>
            </a:extLst>
          </p:cNvPr>
          <p:cNvSpPr>
            <a:spLocks noGrp="1"/>
          </p:cNvSpPr>
          <p:nvPr>
            <p:ph type="ftr" sz="quarter" idx="11"/>
          </p:nvPr>
        </p:nvSpPr>
        <p:spPr/>
        <p:txBody>
          <a:bodyPr/>
          <a:lstStyle/>
          <a:p>
            <a:pPr>
              <a:defRPr/>
            </a:pPr>
            <a:endParaRPr lang="en-US"/>
          </a:p>
        </p:txBody>
      </p:sp>
      <p:sp>
        <p:nvSpPr>
          <p:cNvPr id="5" name="Slide Number Placeholder 4">
            <a:extLst>
              <a:ext uri="{FF2B5EF4-FFF2-40B4-BE49-F238E27FC236}">
                <a16:creationId xmlns:a16="http://schemas.microsoft.com/office/drawing/2014/main" id="{CD5A4D27-9D6C-4811-8F2D-6712C8550B23}"/>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25858976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52FFB9D-1CF4-446E-8DFD-DC02C2D53F96}"/>
              </a:ext>
            </a:extLst>
          </p:cNvPr>
          <p:cNvSpPr>
            <a:spLocks noGrp="1"/>
          </p:cNvSpPr>
          <p:nvPr>
            <p:ph type="dt" sz="half" idx="10"/>
          </p:nvPr>
        </p:nvSpPr>
        <p:spPr/>
        <p:txBody>
          <a:bodyPr/>
          <a:lstStyle/>
          <a:p>
            <a:pPr>
              <a:defRPr/>
            </a:pPr>
            <a:endParaRPr lang="en-US"/>
          </a:p>
        </p:txBody>
      </p:sp>
      <p:sp>
        <p:nvSpPr>
          <p:cNvPr id="3" name="Footer Placeholder 2">
            <a:extLst>
              <a:ext uri="{FF2B5EF4-FFF2-40B4-BE49-F238E27FC236}">
                <a16:creationId xmlns:a16="http://schemas.microsoft.com/office/drawing/2014/main" id="{2608C77E-9C22-43AA-B179-0C3C69476B0F}"/>
              </a:ext>
            </a:extLst>
          </p:cNvPr>
          <p:cNvSpPr>
            <a:spLocks noGrp="1"/>
          </p:cNvSpPr>
          <p:nvPr>
            <p:ph type="ftr" sz="quarter" idx="11"/>
          </p:nvPr>
        </p:nvSpPr>
        <p:spPr/>
        <p:txBody>
          <a:bodyPr/>
          <a:lstStyle/>
          <a:p>
            <a:pPr>
              <a:defRPr/>
            </a:pPr>
            <a:endParaRPr lang="en-US"/>
          </a:p>
        </p:txBody>
      </p:sp>
      <p:sp>
        <p:nvSpPr>
          <p:cNvPr id="4" name="Slide Number Placeholder 3">
            <a:extLst>
              <a:ext uri="{FF2B5EF4-FFF2-40B4-BE49-F238E27FC236}">
                <a16:creationId xmlns:a16="http://schemas.microsoft.com/office/drawing/2014/main" id="{C04FACC6-65C2-4A6A-937D-AF68F54A07FC}"/>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542906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E74D6-7A89-4C06-9A1B-662FAAC0FC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AFFECAD-3DE0-4C62-8BB1-F01CA5C9B7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E23EE00-159F-4D36-B948-F6C6C61621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FEB7696-0AAA-4E5A-89B9-FE591AB80EE0}"/>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FE5AE5D0-34CD-413E-BD2E-091DF24A116C}"/>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2388E662-FEDD-47BA-BEA8-E108B936B428}"/>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19020624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983A6-3DB1-45B6-8B85-998A932E03C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01F2E7C-EF7E-4C6E-ADE8-B2F30A917FA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8A8E69C-7FAF-4C20-A3B4-D7945CE2E9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1E374EA-1756-4EAA-BFC5-D0F7B61E315D}"/>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5FB0CC2F-DB2A-4976-9DC1-7C1DBF46EC58}"/>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758B8417-9F8B-4609-8B23-ACF9B086682B}"/>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21062952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2A905A1-B0BA-40AD-A229-2828D5B6DB9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92CDACB-D038-441F-BFB0-50458B8D84A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1176A6-B0E3-41CC-B3B6-1822956F28F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a:extLst>
              <a:ext uri="{FF2B5EF4-FFF2-40B4-BE49-F238E27FC236}">
                <a16:creationId xmlns:a16="http://schemas.microsoft.com/office/drawing/2014/main" id="{CF1F2AA0-E0A1-4E3F-A3AE-A9D779EB9B7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62B959DA-681D-4127-AE60-01C4F3E9C01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1457480948"/>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xml"/><Relationship Id="rId1" Type="http://schemas.openxmlformats.org/officeDocument/2006/relationships/tags" Target="../tags/tag1.xml"/><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4.png"/><Relationship Id="rId1" Type="http://schemas.openxmlformats.org/officeDocument/2006/relationships/slideLayout" Target="../slideLayouts/slideLayout2.xml"/><Relationship Id="rId5" Type="http://schemas.microsoft.com/office/2007/relationships/hdphoto" Target="../media/hdphoto6.wdp"/><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8" Type="http://schemas.openxmlformats.org/officeDocument/2006/relationships/image" Target="../media/image26.png"/><Relationship Id="rId3" Type="http://schemas.microsoft.com/office/2007/relationships/hdphoto" Target="../media/hdphoto5.wdp"/><Relationship Id="rId7" Type="http://schemas.openxmlformats.org/officeDocument/2006/relationships/image" Target="../media/image25.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7.png"/><Relationship Id="rId7" Type="http://schemas.openxmlformats.org/officeDocument/2006/relationships/image" Target="../media/image28.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20.png"/><Relationship Id="rId4" Type="http://schemas.openxmlformats.org/officeDocument/2006/relationships/image" Target="../media/image8.png"/><Relationship Id="rId9" Type="http://schemas.openxmlformats.org/officeDocument/2006/relationships/image" Target="../media/image30.png"/></Relationships>
</file>

<file path=ppt/slides/_rels/slide1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7.png"/><Relationship Id="rId7" Type="http://schemas.openxmlformats.org/officeDocument/2006/relationships/image" Target="../media/image32.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21.png"/><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7.png"/><Relationship Id="rId7" Type="http://schemas.openxmlformats.org/officeDocument/2006/relationships/image" Target="../media/image27.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22.png"/><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8" Type="http://schemas.microsoft.com/office/2007/relationships/hdphoto" Target="../media/hdphoto8.wdp"/><Relationship Id="rId3" Type="http://schemas.microsoft.com/office/2007/relationships/hdphoto" Target="../media/hdphoto5.wdp"/><Relationship Id="rId7" Type="http://schemas.openxmlformats.org/officeDocument/2006/relationships/image" Target="../media/image36.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35.jpg"/><Relationship Id="rId5" Type="http://schemas.microsoft.com/office/2007/relationships/hdphoto" Target="../media/hdphoto7.wdp"/><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38.jpg"/><Relationship Id="rId5" Type="http://schemas.openxmlformats.org/officeDocument/2006/relationships/image" Target="../media/image37.jpg"/><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6" Type="http://schemas.microsoft.com/office/2007/relationships/hdphoto" Target="../media/hdphoto9.wdp"/><Relationship Id="rId5" Type="http://schemas.openxmlformats.org/officeDocument/2006/relationships/image" Target="../media/image39.png"/><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6.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8.pn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4.jpg"/><Relationship Id="rId5" Type="http://schemas.microsoft.com/office/2007/relationships/hdphoto" Target="../media/hdphoto2.wdp"/><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38.jpg"/><Relationship Id="rId4" Type="http://schemas.openxmlformats.org/officeDocument/2006/relationships/image" Target="../media/image37.jpg"/></Relationships>
</file>

<file path=ppt/slides/_rels/slide2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40.jpg"/></Relationships>
</file>

<file path=ppt/slides/_rels/slide22.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7.png"/><Relationship Id="rId7" Type="http://schemas.microsoft.com/office/2007/relationships/hdphoto" Target="../media/hdphoto10.wdp"/><Relationship Id="rId12" Type="http://schemas.openxmlformats.org/officeDocument/2006/relationships/image" Target="../media/image49.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44.png"/><Relationship Id="rId11" Type="http://schemas.openxmlformats.org/officeDocument/2006/relationships/image" Target="../media/image48.png"/><Relationship Id="rId5" Type="http://schemas.openxmlformats.org/officeDocument/2006/relationships/image" Target="../media/image43.png"/><Relationship Id="rId10" Type="http://schemas.openxmlformats.org/officeDocument/2006/relationships/image" Target="../media/image47.png"/><Relationship Id="rId4" Type="http://schemas.openxmlformats.org/officeDocument/2006/relationships/image" Target="../media/image8.png"/><Relationship Id="rId9" Type="http://schemas.openxmlformats.org/officeDocument/2006/relationships/image" Target="../media/image46.png"/></Relationships>
</file>

<file path=ppt/slides/_rels/slide23.xml.rels><?xml version="1.0" encoding="UTF-8" standalone="yes"?>
<Relationships xmlns="http://schemas.openxmlformats.org/package/2006/relationships"><Relationship Id="rId3" Type="http://schemas.microsoft.com/office/2007/relationships/hdphoto" Target="../media/hdphoto5.wdp"/><Relationship Id="rId7" Type="http://schemas.microsoft.com/office/2007/relationships/hdphoto" Target="../media/hdphoto11.wdp"/><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svg"/><Relationship Id="rId4" Type="http://schemas.openxmlformats.org/officeDocument/2006/relationships/image" Target="../media/image50.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9.jp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1.gif"/><Relationship Id="rId4" Type="http://schemas.microsoft.com/office/2007/relationships/hdphoto" Target="../media/hdphoto3.wdp"/></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30.png"/></Relationships>
</file>

<file path=ppt/slides/_rels/slide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Content Placeholder 3" descr="A close up of a car dashboard&#10;&#10;Description automatically generated with medium confidence">
            <a:extLst>
              <a:ext uri="{FF2B5EF4-FFF2-40B4-BE49-F238E27FC236}">
                <a16:creationId xmlns:a16="http://schemas.microsoft.com/office/drawing/2014/main" id="{AAAD2203-ECF8-8155-1DA1-36808E93CB75}"/>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b="10017"/>
          <a:stretch/>
        </p:blipFill>
        <p:spPr>
          <a:xfrm>
            <a:off x="20" y="1282"/>
            <a:ext cx="12191980" cy="6856718"/>
          </a:xfrm>
          <a:prstGeom prst="rect">
            <a:avLst/>
          </a:prstGeom>
          <a:ln>
            <a:noFill/>
          </a:ln>
          <a:effectLst>
            <a:softEdge rad="112500"/>
          </a:effectLst>
        </p:spPr>
      </p:pic>
      <p:sp>
        <p:nvSpPr>
          <p:cNvPr id="6" name="Rectangle 8">
            <a:extLst>
              <a:ext uri="{FF2B5EF4-FFF2-40B4-BE49-F238E27FC236}">
                <a16:creationId xmlns:a16="http://schemas.microsoft.com/office/drawing/2014/main" id="{24860B57-E5E1-4D5B-B6FA-9C19DA573FE6}"/>
              </a:ext>
            </a:extLst>
          </p:cNvPr>
          <p:cNvSpPr>
            <a:spLocks noChangeArrowheads="1"/>
          </p:cNvSpPr>
          <p:nvPr/>
        </p:nvSpPr>
        <p:spPr bwMode="auto">
          <a:xfrm>
            <a:off x="0" y="3199842"/>
            <a:ext cx="12192000" cy="929827"/>
          </a:xfrm>
          <a:prstGeom prst="rect">
            <a:avLst/>
          </a:prstGeom>
          <a:solidFill>
            <a:schemeClr val="bg1">
              <a:alpha val="81000"/>
            </a:schemeClr>
          </a:solidFill>
          <a:ln>
            <a:noFill/>
          </a:ln>
        </p:spPr>
        <p:txBody>
          <a:bodyPr wrap="none" lIns="90000" tIns="46800" rIns="90000" bIns="46800" anchor="ct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7" name="TextBox 10">
            <a:extLst>
              <a:ext uri="{FF2B5EF4-FFF2-40B4-BE49-F238E27FC236}">
                <a16:creationId xmlns:a16="http://schemas.microsoft.com/office/drawing/2014/main" id="{B512EB59-D0A6-0DF9-F509-D16A2EBD05F5}"/>
              </a:ext>
            </a:extLst>
          </p:cNvPr>
          <p:cNvSpPr>
            <a:spLocks noChangeArrowheads="1"/>
          </p:cNvSpPr>
          <p:nvPr>
            <p:custDataLst>
              <p:tags r:id="rId1"/>
            </p:custDataLst>
          </p:nvPr>
        </p:nvSpPr>
        <p:spPr bwMode="auto">
          <a:xfrm>
            <a:off x="2286000" y="3199842"/>
            <a:ext cx="8250056" cy="953453"/>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ctr"/>
            <a:r>
              <a:rPr lang="en-US" altLang="en-US" sz="5000" b="1">
                <a:solidFill>
                  <a:srgbClr val="7030A0"/>
                </a:solidFill>
                <a:ea typeface="ＭＳ Ｐゴシック" panose="020B0600070205080204" pitchFamily="50" charset="-128"/>
              </a:rPr>
              <a:t>Tốc độ và vận tốc</a:t>
            </a:r>
            <a:endParaRPr lang="en-US" altLang="en-US" sz="5000" b="1">
              <a:solidFill>
                <a:srgbClr val="7030A0"/>
              </a:solidFill>
            </a:endParaRPr>
          </a:p>
        </p:txBody>
      </p:sp>
      <p:sp>
        <p:nvSpPr>
          <p:cNvPr id="8" name="TextBox 11">
            <a:extLst>
              <a:ext uri="{FF2B5EF4-FFF2-40B4-BE49-F238E27FC236}">
                <a16:creationId xmlns:a16="http://schemas.microsoft.com/office/drawing/2014/main" id="{D1F06AB5-8CD4-AB16-AE3C-37BBFFB20901}"/>
              </a:ext>
            </a:extLst>
          </p:cNvPr>
          <p:cNvSpPr>
            <a:spLocks noChangeArrowheads="1"/>
          </p:cNvSpPr>
          <p:nvPr>
            <p:custDataLst>
              <p:tags r:id="rId2"/>
            </p:custDataLst>
          </p:nvPr>
        </p:nvSpPr>
        <p:spPr bwMode="auto">
          <a:xfrm>
            <a:off x="-143236" y="3199842"/>
            <a:ext cx="2067910" cy="646986"/>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ctr">
              <a:spcBef>
                <a:spcPct val="50000"/>
              </a:spcBef>
            </a:pPr>
            <a:r>
              <a:rPr lang="en-US" altLang="en-US" sz="3200" b="1" i="1">
                <a:solidFill>
                  <a:srgbClr val="002060"/>
                </a:solidFill>
                <a:latin typeface="Times New Roman" panose="02020603050405020304" pitchFamily="18" charset="0"/>
                <a:cs typeface="Times New Roman" panose="02020603050405020304" pitchFamily="18" charset="0"/>
              </a:rPr>
              <a:t>Bài 5:</a:t>
            </a:r>
          </a:p>
        </p:txBody>
      </p:sp>
    </p:spTree>
    <p:extLst>
      <p:ext uri="{BB962C8B-B14F-4D97-AF65-F5344CB8AC3E}">
        <p14:creationId xmlns:p14="http://schemas.microsoft.com/office/powerpoint/2010/main" val="13488514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5094BBC-4AEF-45E2-800C-D9EB80EB9602}"/>
              </a:ext>
            </a:extLst>
          </p:cNvPr>
          <p:cNvGrpSpPr/>
          <p:nvPr/>
        </p:nvGrpSpPr>
        <p:grpSpPr>
          <a:xfrm>
            <a:off x="-76200" y="65599"/>
            <a:ext cx="8603569" cy="541686"/>
            <a:chOff x="74035" y="2231322"/>
            <a:chExt cx="8550261" cy="756153"/>
          </a:xfrm>
        </p:grpSpPr>
        <p:grpSp>
          <p:nvGrpSpPr>
            <p:cNvPr id="5" name="Group 70">
              <a:extLst>
                <a:ext uri="{FF2B5EF4-FFF2-40B4-BE49-F238E27FC236}">
                  <a16:creationId xmlns:a16="http://schemas.microsoft.com/office/drawing/2014/main" id="{22027F8E-E199-4A54-B069-309AC253031F}"/>
                </a:ext>
              </a:extLst>
            </p:cNvPr>
            <p:cNvGrpSpPr>
              <a:grpSpLocks/>
            </p:cNvGrpSpPr>
            <p:nvPr/>
          </p:nvGrpSpPr>
          <p:grpSpPr bwMode="auto">
            <a:xfrm>
              <a:off x="330533" y="2267004"/>
              <a:ext cx="3378440" cy="708275"/>
              <a:chOff x="587624" y="3377549"/>
              <a:chExt cx="1739739" cy="1364238"/>
            </a:xfrm>
          </p:grpSpPr>
          <p:pic>
            <p:nvPicPr>
              <p:cNvPr id="8" name="Picture 8" descr="empty-green-rectangle">
                <a:extLst>
                  <a:ext uri="{FF2B5EF4-FFF2-40B4-BE49-F238E27FC236}">
                    <a16:creationId xmlns:a16="http://schemas.microsoft.com/office/drawing/2014/main" id="{1EE22726-B2BB-421D-B925-BEC456C648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624" y="3377549"/>
                <a:ext cx="1739739"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06869E57-2328-4344-AAC1-8990C425C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BF6D9640-ADB6-4E6A-B6DE-3A9270062E74}"/>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071903BE-FA19-43F4-A858-1F57B905EB55}"/>
                </a:ext>
              </a:extLst>
            </p:cNvPr>
            <p:cNvSpPr>
              <a:spLocks noChangeArrowheads="1"/>
            </p:cNvSpPr>
            <p:nvPr/>
          </p:nvSpPr>
          <p:spPr bwMode="auto">
            <a:xfrm>
              <a:off x="1209204" y="2231322"/>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Vận tốc</a:t>
              </a:r>
              <a:endParaRPr lang="en-US" sz="2800" dirty="0">
                <a:cs typeface="Arial" panose="020B0604020202020204" pitchFamily="34" charset="0"/>
              </a:endParaRPr>
            </a:p>
          </p:txBody>
        </p:sp>
      </p:grpSp>
      <p:pic>
        <p:nvPicPr>
          <p:cNvPr id="15" name="Picture 5" descr="empty-blue-rectangle">
            <a:extLst>
              <a:ext uri="{FF2B5EF4-FFF2-40B4-BE49-F238E27FC236}">
                <a16:creationId xmlns:a16="http://schemas.microsoft.com/office/drawing/2014/main" id="{1DC6EFAC-399A-486B-88AB-5D7431CD03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1897" y="1151173"/>
            <a:ext cx="11506200" cy="1973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21">
            <a:extLst>
              <a:ext uri="{FF2B5EF4-FFF2-40B4-BE49-F238E27FC236}">
                <a16:creationId xmlns:a16="http://schemas.microsoft.com/office/drawing/2014/main" id="{DC224933-9386-4EF8-83D5-7F9F847973BE}"/>
              </a:ext>
            </a:extLst>
          </p:cNvPr>
          <p:cNvSpPr txBox="1"/>
          <p:nvPr/>
        </p:nvSpPr>
        <p:spPr>
          <a:xfrm>
            <a:off x="800100" y="1241860"/>
            <a:ext cx="10363200" cy="885755"/>
          </a:xfrm>
          <a:prstGeom prst="rect">
            <a:avLst/>
          </a:prstGeom>
          <a:noFill/>
        </p:spPr>
        <p:txBody>
          <a:bodyPr wrap="square">
            <a:spAutoFit/>
          </a:bodyPr>
          <a:lstStyle/>
          <a:p>
            <a:pPr marL="342900" marR="0" indent="-342900">
              <a:lnSpc>
                <a:spcPct val="107000"/>
              </a:lnSpc>
              <a:spcBef>
                <a:spcPts val="0"/>
              </a:spcBef>
              <a:spcAft>
                <a:spcPts val="500"/>
              </a:spcAft>
              <a:buFont typeface="Wingdings" panose="05000000000000000000" pitchFamily="2" charset="2"/>
              <a:buChar char="v"/>
            </a:pP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Biết tốc độ và thời gian chuyển động nhưng chưa biết hướng chuyển động thì chưa thể xác định được vị trí của vật. </a:t>
            </a:r>
          </a:p>
        </p:txBody>
      </p:sp>
      <p:sp>
        <p:nvSpPr>
          <p:cNvPr id="2" name="TextBox 1">
            <a:extLst>
              <a:ext uri="{FF2B5EF4-FFF2-40B4-BE49-F238E27FC236}">
                <a16:creationId xmlns:a16="http://schemas.microsoft.com/office/drawing/2014/main" id="{9538A86F-F7C5-E640-7B65-C1C15ABB06F7}"/>
              </a:ext>
            </a:extLst>
          </p:cNvPr>
          <p:cNvSpPr txBox="1"/>
          <p:nvPr/>
        </p:nvSpPr>
        <p:spPr>
          <a:xfrm>
            <a:off x="5715000" y="4077471"/>
            <a:ext cx="2590800" cy="307777"/>
          </a:xfrm>
          <a:prstGeom prst="rect">
            <a:avLst/>
          </a:prstGeom>
          <a:noFill/>
        </p:spPr>
        <p:txBody>
          <a:bodyPr wrap="square" rtlCol="0">
            <a:spAutoFit/>
          </a:bodyPr>
          <a:lstStyle/>
          <a:p>
            <a:pPr algn="ctr"/>
            <a:r>
              <a:rPr lang="en-US" sz="1400">
                <a:solidFill>
                  <a:schemeClr val="bg1"/>
                </a:solidFill>
                <a:latin typeface="Arial" panose="020B0604020202020204" pitchFamily="34" charset="0"/>
                <a:cs typeface="Arial" panose="020B0604020202020204" pitchFamily="34" charset="0"/>
              </a:rPr>
              <a:t>facebook:vatlytrucquan</a:t>
            </a:r>
          </a:p>
        </p:txBody>
      </p:sp>
      <p:sp>
        <p:nvSpPr>
          <p:cNvPr id="14" name="Text Box 13">
            <a:extLst>
              <a:ext uri="{FF2B5EF4-FFF2-40B4-BE49-F238E27FC236}">
                <a16:creationId xmlns:a16="http://schemas.microsoft.com/office/drawing/2014/main" id="{E0D1A429-78A8-4E2F-B9FE-0338F93F0EBC}"/>
              </a:ext>
            </a:extLst>
          </p:cNvPr>
          <p:cNvSpPr txBox="1">
            <a:spLocks noChangeArrowheads="1"/>
          </p:cNvSpPr>
          <p:nvPr/>
        </p:nvSpPr>
        <p:spPr bwMode="auto">
          <a:xfrm>
            <a:off x="457200" y="689508"/>
            <a:ext cx="6096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solidFill>
                  <a:srgbClr val="0070C0"/>
                </a:solidFill>
                <a:cs typeface="Arial" panose="020B0604020202020204" pitchFamily="34" charset="0"/>
              </a:rPr>
              <a:t>1. Vận tốc trung bình</a:t>
            </a:r>
          </a:p>
        </p:txBody>
      </p:sp>
      <p:pic>
        <p:nvPicPr>
          <p:cNvPr id="16" name="Content Placeholder 8" descr="Map&#10;&#10;Description automatically generated">
            <a:extLst>
              <a:ext uri="{FF2B5EF4-FFF2-40B4-BE49-F238E27FC236}">
                <a16:creationId xmlns:a16="http://schemas.microsoft.com/office/drawing/2014/main" id="{AAA856B0-2859-47C3-FEBA-A989798CA450}"/>
              </a:ext>
            </a:extLst>
          </p:cNvPr>
          <p:cNvPicPr>
            <a:picLocks noGrp="1" noChangeAspect="1"/>
          </p:cNvPicPr>
          <p:nvPr>
            <p:ph idx="1"/>
          </p:nvPr>
        </p:nvPicPr>
        <p:blipFill rotWithShape="1">
          <a:blip r:embed="rId5">
            <a:extLst>
              <a:ext uri="{28A0092B-C50C-407E-A947-70E740481C1C}">
                <a14:useLocalDpi xmlns:a14="http://schemas.microsoft.com/office/drawing/2010/main" val="0"/>
              </a:ext>
            </a:extLst>
          </a:blip>
          <a:srcRect t="4717" r="145" b="8963"/>
          <a:stretch/>
        </p:blipFill>
        <p:spPr>
          <a:xfrm>
            <a:off x="800100" y="3352800"/>
            <a:ext cx="4900007" cy="3213983"/>
          </a:xfrm>
          <a:prstGeom prst="rect">
            <a:avLst/>
          </a:prstGeom>
          <a:ln>
            <a:noFill/>
          </a:ln>
          <a:effectLst>
            <a:softEdge rad="112500"/>
          </a:effectLst>
        </p:spPr>
      </p:pic>
      <p:sp>
        <p:nvSpPr>
          <p:cNvPr id="18" name="TextBox 17">
            <a:extLst>
              <a:ext uri="{FF2B5EF4-FFF2-40B4-BE49-F238E27FC236}">
                <a16:creationId xmlns:a16="http://schemas.microsoft.com/office/drawing/2014/main" id="{97E54D5C-090E-34B5-5E6F-42D77EC4D2A7}"/>
              </a:ext>
            </a:extLst>
          </p:cNvPr>
          <p:cNvSpPr txBox="1"/>
          <p:nvPr/>
        </p:nvSpPr>
        <p:spPr>
          <a:xfrm>
            <a:off x="5833397" y="5083578"/>
            <a:ext cx="5867400" cy="1246495"/>
          </a:xfrm>
          <a:prstGeom prst="rect">
            <a:avLst/>
          </a:prstGeom>
          <a:noFill/>
        </p:spPr>
        <p:txBody>
          <a:bodyPr wrap="square">
            <a:spAutoFit/>
          </a:bodyPr>
          <a:lstStyle/>
          <a:p>
            <a:pPr marL="285750" indent="-285750" algn="ctr">
              <a:buFont typeface="Symbol" panose="05050102010706020507" pitchFamily="18" charset="2"/>
              <a:buChar char="®"/>
            </a:pPr>
            <a:r>
              <a:rPr lang="en-US" sz="2500" b="1">
                <a:latin typeface="Arial" panose="020B0604020202020204" pitchFamily="34" charset="0"/>
                <a:cs typeface="Arial" panose="020B0604020202020204" pitchFamily="34" charset="0"/>
                <a:sym typeface="Symbol" panose="05050102010706020507" pitchFamily="18" charset="2"/>
              </a:rPr>
              <a:t>Phải chỉ rõ hướng </a:t>
            </a:r>
            <a:r>
              <a:rPr lang="en-US" sz="2500">
                <a:latin typeface="Arial" panose="020B0604020202020204" pitchFamily="34" charset="0"/>
                <a:cs typeface="Arial" panose="020B0604020202020204" pitchFamily="34" charset="0"/>
              </a:rPr>
              <a:t>“</a:t>
            </a:r>
            <a:r>
              <a:rPr lang="vi-VN" sz="2500">
                <a:latin typeface="Arial" panose="020B0604020202020204" pitchFamily="34" charset="0"/>
                <a:cs typeface="Arial" panose="020B0604020202020204" pitchFamily="34" charset="0"/>
              </a:rPr>
              <a:t>Dự báo trong 24 giờ tới, </a:t>
            </a:r>
            <a:r>
              <a:rPr lang="vi-VN" sz="2500" b="1">
                <a:solidFill>
                  <a:srgbClr val="FF0000"/>
                </a:solidFill>
                <a:latin typeface="Arial" panose="020B0604020202020204" pitchFamily="34" charset="0"/>
                <a:cs typeface="Arial" panose="020B0604020202020204" pitchFamily="34" charset="0"/>
              </a:rPr>
              <a:t>bão di chuyển theo hướng tây bắc</a:t>
            </a:r>
            <a:r>
              <a:rPr lang="vi-VN" sz="2500">
                <a:latin typeface="Arial" panose="020B0604020202020204" pitchFamily="34" charset="0"/>
                <a:cs typeface="Arial" panose="020B0604020202020204" pitchFamily="34" charset="0"/>
              </a:rPr>
              <a:t>, mỗi giờ đi được 10-15km</a:t>
            </a:r>
            <a:r>
              <a:rPr lang="en-US" sz="2500">
                <a:latin typeface="Arial" panose="020B0604020202020204" pitchFamily="34" charset="0"/>
                <a:cs typeface="Arial" panose="020B0604020202020204" pitchFamily="34" charset="0"/>
              </a:rPr>
              <a:t>”</a:t>
            </a:r>
          </a:p>
        </p:txBody>
      </p:sp>
      <p:sp>
        <p:nvSpPr>
          <p:cNvPr id="21" name="TextBox 20">
            <a:extLst>
              <a:ext uri="{FF2B5EF4-FFF2-40B4-BE49-F238E27FC236}">
                <a16:creationId xmlns:a16="http://schemas.microsoft.com/office/drawing/2014/main" id="{6B2DC475-80FA-C6FF-C2DF-15FE8FF5B1C9}"/>
              </a:ext>
            </a:extLst>
          </p:cNvPr>
          <p:cNvSpPr txBox="1"/>
          <p:nvPr/>
        </p:nvSpPr>
        <p:spPr>
          <a:xfrm>
            <a:off x="6150897" y="3319059"/>
            <a:ext cx="5367594" cy="1569660"/>
          </a:xfrm>
          <a:prstGeom prst="rect">
            <a:avLst/>
          </a:prstGeom>
          <a:noFill/>
        </p:spPr>
        <p:txBody>
          <a:bodyPr wrap="square">
            <a:spAutoFit/>
          </a:bodyPr>
          <a:lstStyle/>
          <a:p>
            <a:pPr algn="just"/>
            <a:r>
              <a:rPr lang="en-US" sz="2400" i="1">
                <a:latin typeface="Arial" panose="020B0604020202020204" pitchFamily="34" charset="0"/>
                <a:cs typeface="Arial" panose="020B0604020202020204" pitchFamily="34" charset="0"/>
              </a:rPr>
              <a:t>Ví dụ: biết được tốc độ cơn bão và thời gian nhưng không biết được hướng đi của bão thì không thể xác định được vị trí của cơn bão</a:t>
            </a:r>
          </a:p>
        </p:txBody>
      </p:sp>
      <p:sp>
        <p:nvSpPr>
          <p:cNvPr id="17" name="TextBox 16">
            <a:extLst>
              <a:ext uri="{FF2B5EF4-FFF2-40B4-BE49-F238E27FC236}">
                <a16:creationId xmlns:a16="http://schemas.microsoft.com/office/drawing/2014/main" id="{63F82BC3-5535-FC48-15CE-170DF58CB7E0}"/>
              </a:ext>
            </a:extLst>
          </p:cNvPr>
          <p:cNvSpPr txBox="1"/>
          <p:nvPr/>
        </p:nvSpPr>
        <p:spPr>
          <a:xfrm>
            <a:off x="914400" y="2167823"/>
            <a:ext cx="9753600" cy="894860"/>
          </a:xfrm>
          <a:prstGeom prst="rect">
            <a:avLst/>
          </a:prstGeom>
          <a:noFill/>
        </p:spPr>
        <p:txBody>
          <a:bodyPr wrap="square">
            <a:spAutoFit/>
          </a:bodyPr>
          <a:lstStyle/>
          <a:p>
            <a:pPr marL="342900" marR="0" indent="-342900">
              <a:lnSpc>
                <a:spcPct val="107000"/>
              </a:lnSpc>
              <a:spcBef>
                <a:spcPts val="0"/>
              </a:spcBef>
              <a:spcAft>
                <a:spcPts val="500"/>
              </a:spcAft>
              <a:buFont typeface="Wingdings" panose="05000000000000000000" pitchFamily="2" charset="2"/>
              <a:buChar char="v"/>
            </a:pP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Biết tốc độ, thời gian chuyển động và hướng chuyển động của vật thì có thể xác định được vị trí của vật.</a:t>
            </a:r>
            <a:endParaRPr lang="en-US" sz="2500">
              <a:effectLst/>
              <a:latin typeface="Calibri" panose="020F0502020204030204" pitchFamily="34" charset="0"/>
              <a:ea typeface="游明朝" panose="02020400000000000000" pitchFamily="18" charset="-128"/>
              <a:cs typeface="Times New Roman" panose="02020603050405020304" pitchFamily="18" charset="0"/>
            </a:endParaRPr>
          </a:p>
        </p:txBody>
      </p:sp>
    </p:spTree>
    <p:extLst>
      <p:ext uri="{BB962C8B-B14F-4D97-AF65-F5344CB8AC3E}">
        <p14:creationId xmlns:p14="http://schemas.microsoft.com/office/powerpoint/2010/main" val="1363897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18" grpId="0"/>
      <p:bldP spid="21" grpId="0"/>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56">
            <a:extLst>
              <a:ext uri="{FF2B5EF4-FFF2-40B4-BE49-F238E27FC236}">
                <a16:creationId xmlns:a16="http://schemas.microsoft.com/office/drawing/2014/main" id="{191916B2-4ACD-4AAC-8F91-D3547A606C07}"/>
              </a:ext>
            </a:extLst>
          </p:cNvPr>
          <p:cNvGrpSpPr/>
          <p:nvPr/>
        </p:nvGrpSpPr>
        <p:grpSpPr>
          <a:xfrm>
            <a:off x="4718423" y="126868"/>
            <a:ext cx="2590800" cy="531988"/>
            <a:chOff x="2193" y="0"/>
            <a:chExt cx="2245706" cy="1239104"/>
          </a:xfrm>
          <a:solidFill>
            <a:srgbClr val="002060"/>
          </a:solidFill>
          <a:scene3d>
            <a:camera prst="orthographicFront"/>
            <a:lightRig rig="threePt" dir="t">
              <a:rot lat="0" lon="0" rev="7500000"/>
            </a:lightRig>
          </a:scene3d>
        </p:grpSpPr>
        <p:sp>
          <p:nvSpPr>
            <p:cNvPr id="24" name="Rounded Rectangle 57">
              <a:extLst>
                <a:ext uri="{FF2B5EF4-FFF2-40B4-BE49-F238E27FC236}">
                  <a16:creationId xmlns:a16="http://schemas.microsoft.com/office/drawing/2014/main" id="{F99A500B-7AFE-42F1-982B-FB60E374A9A0}"/>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25" name="Rounded Rectangle 4">
              <a:extLst>
                <a:ext uri="{FF2B5EF4-FFF2-40B4-BE49-F238E27FC236}">
                  <a16:creationId xmlns:a16="http://schemas.microsoft.com/office/drawing/2014/main" id="{2D81FD56-72A7-41B1-BE9A-DBEF44418680}"/>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Câu hỏi</a:t>
              </a:r>
            </a:p>
          </p:txBody>
        </p:sp>
      </p:grpSp>
      <p:sp>
        <p:nvSpPr>
          <p:cNvPr id="26" name="Rectangle: Rounded Corners 25">
            <a:extLst>
              <a:ext uri="{FF2B5EF4-FFF2-40B4-BE49-F238E27FC236}">
                <a16:creationId xmlns:a16="http://schemas.microsoft.com/office/drawing/2014/main" id="{E7BC6088-E3D7-4AEC-8453-6B51263F81F1}"/>
              </a:ext>
            </a:extLst>
          </p:cNvPr>
          <p:cNvSpPr/>
          <p:nvPr/>
        </p:nvSpPr>
        <p:spPr>
          <a:xfrm>
            <a:off x="790671" y="758277"/>
            <a:ext cx="10972800" cy="994323"/>
          </a:xfrm>
          <a:prstGeom prst="roundRect">
            <a:avLst>
              <a:gd name="adj" fmla="val 8564"/>
            </a:avLst>
          </a:prstGeom>
          <a:solidFill>
            <a:schemeClr val="accent5">
              <a:lumMod val="20000"/>
              <a:lumOff val="80000"/>
            </a:schemeClr>
          </a:solidFill>
          <a:ln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30" name="Text Box 29">
            <a:extLst>
              <a:ext uri="{FF2B5EF4-FFF2-40B4-BE49-F238E27FC236}">
                <a16:creationId xmlns:a16="http://schemas.microsoft.com/office/drawing/2014/main" id="{A0300333-C687-4848-8F80-51CDEBECBDDC}"/>
              </a:ext>
            </a:extLst>
          </p:cNvPr>
          <p:cNvSpPr txBox="1">
            <a:spLocks noChangeArrowheads="1"/>
          </p:cNvSpPr>
          <p:nvPr/>
        </p:nvSpPr>
        <p:spPr bwMode="auto">
          <a:xfrm>
            <a:off x="1077763" y="758277"/>
            <a:ext cx="10573025" cy="8948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algn="ctr">
              <a:lnSpc>
                <a:spcPct val="107000"/>
              </a:lnSpc>
              <a:spcBef>
                <a:spcPts val="0"/>
              </a:spcBef>
              <a:spcAft>
                <a:spcPts val="500"/>
              </a:spcAft>
            </a:pP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Một người đi xe máy đi từ ngã tư với tốc độ trung bình 30 km/h theo hướng Bắc. Sau 3 phút người đó đến vị trí nào trên hình?</a:t>
            </a:r>
            <a:endParaRPr lang="en-US" sz="2500">
              <a:effectLst/>
              <a:latin typeface="Calibri" panose="020F0502020204030204" pitchFamily="34" charset="0"/>
              <a:ea typeface="游明朝" panose="02020400000000000000" pitchFamily="18" charset="-128"/>
              <a:cs typeface="Times New Roman" panose="02020603050405020304" pitchFamily="18" charset="0"/>
            </a:endParaRPr>
          </a:p>
        </p:txBody>
      </p:sp>
      <p:grpSp>
        <p:nvGrpSpPr>
          <p:cNvPr id="32" name="Group 31">
            <a:extLst>
              <a:ext uri="{FF2B5EF4-FFF2-40B4-BE49-F238E27FC236}">
                <a16:creationId xmlns:a16="http://schemas.microsoft.com/office/drawing/2014/main" id="{5DE850E9-C099-536B-328F-F52F75901BF9}"/>
              </a:ext>
            </a:extLst>
          </p:cNvPr>
          <p:cNvGrpSpPr/>
          <p:nvPr/>
        </p:nvGrpSpPr>
        <p:grpSpPr>
          <a:xfrm>
            <a:off x="523655" y="427780"/>
            <a:ext cx="629089" cy="639020"/>
            <a:chOff x="493574" y="321685"/>
            <a:chExt cx="755550" cy="790692"/>
          </a:xfrm>
        </p:grpSpPr>
        <p:sp>
          <p:nvSpPr>
            <p:cNvPr id="33" name="Oval 32">
              <a:extLst>
                <a:ext uri="{FF2B5EF4-FFF2-40B4-BE49-F238E27FC236}">
                  <a16:creationId xmlns:a16="http://schemas.microsoft.com/office/drawing/2014/main" id="{E528D5BC-B358-859B-E466-E89F286A6671}"/>
                </a:ext>
              </a:extLst>
            </p:cNvPr>
            <p:cNvSpPr/>
            <p:nvPr/>
          </p:nvSpPr>
          <p:spPr>
            <a:xfrm>
              <a:off x="504123" y="333892"/>
              <a:ext cx="644399" cy="6596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descr="Icon&#10;&#10;Description automatically generated">
              <a:extLst>
                <a:ext uri="{FF2B5EF4-FFF2-40B4-BE49-F238E27FC236}">
                  <a16:creationId xmlns:a16="http://schemas.microsoft.com/office/drawing/2014/main" id="{8F02AD5B-862A-99DE-18B0-942F0EA44602}"/>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7000" b="90000" l="7442" r="90349">
                          <a14:foregroundMark x1="7558" y1="39556" x2="7558" y2="39556"/>
                          <a14:foregroundMark x1="46744" y1="8556" x2="46744" y2="8556"/>
                          <a14:foregroundMark x1="49302" y1="7000" x2="49302" y2="7000"/>
                          <a14:foregroundMark x1="90349" y1="44333" x2="90349" y2="44333"/>
                        </a14:backgroundRemoval>
                      </a14:imgEffect>
                    </a14:imgLayer>
                  </a14:imgProps>
                </a:ext>
                <a:ext uri="{28A0092B-C50C-407E-A947-70E740481C1C}">
                  <a14:useLocalDpi xmlns:a14="http://schemas.microsoft.com/office/drawing/2010/main" val="0"/>
                </a:ext>
              </a:extLst>
            </a:blip>
            <a:stretch>
              <a:fillRect/>
            </a:stretch>
          </p:blipFill>
          <p:spPr>
            <a:xfrm>
              <a:off x="493574" y="321685"/>
              <a:ext cx="755550" cy="790692"/>
            </a:xfrm>
            <a:prstGeom prst="rect">
              <a:avLst/>
            </a:prstGeom>
          </p:spPr>
        </p:pic>
      </p:grpSp>
      <p:pic>
        <p:nvPicPr>
          <p:cNvPr id="4" name="Picture 3" descr="Diagram&#10;&#10;Description automatically generated">
            <a:extLst>
              <a:ext uri="{FF2B5EF4-FFF2-40B4-BE49-F238E27FC236}">
                <a16:creationId xmlns:a16="http://schemas.microsoft.com/office/drawing/2014/main" id="{9DFA21F1-F1C7-A42F-DF06-F69FB86BA0E6}"/>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rcRect l="2229" t="11482" r="3334" b="8518"/>
          <a:stretch/>
        </p:blipFill>
        <p:spPr>
          <a:xfrm rot="5400000">
            <a:off x="3897885" y="2699007"/>
            <a:ext cx="4645299" cy="2951330"/>
          </a:xfrm>
          <a:prstGeom prst="rect">
            <a:avLst/>
          </a:prstGeom>
        </p:spPr>
      </p:pic>
    </p:spTree>
    <p:extLst>
      <p:ext uri="{BB962C8B-B14F-4D97-AF65-F5344CB8AC3E}">
        <p14:creationId xmlns:p14="http://schemas.microsoft.com/office/powerpoint/2010/main" val="7763798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56">
            <a:extLst>
              <a:ext uri="{FF2B5EF4-FFF2-40B4-BE49-F238E27FC236}">
                <a16:creationId xmlns:a16="http://schemas.microsoft.com/office/drawing/2014/main" id="{191916B2-4ACD-4AAC-8F91-D3547A606C07}"/>
              </a:ext>
            </a:extLst>
          </p:cNvPr>
          <p:cNvGrpSpPr/>
          <p:nvPr/>
        </p:nvGrpSpPr>
        <p:grpSpPr>
          <a:xfrm>
            <a:off x="4718423" y="126868"/>
            <a:ext cx="2590800" cy="531988"/>
            <a:chOff x="2193" y="0"/>
            <a:chExt cx="2245706" cy="1239104"/>
          </a:xfrm>
          <a:solidFill>
            <a:srgbClr val="002060"/>
          </a:solidFill>
          <a:scene3d>
            <a:camera prst="orthographicFront"/>
            <a:lightRig rig="threePt" dir="t">
              <a:rot lat="0" lon="0" rev="7500000"/>
            </a:lightRig>
          </a:scene3d>
        </p:grpSpPr>
        <p:sp>
          <p:nvSpPr>
            <p:cNvPr id="24" name="Rounded Rectangle 57">
              <a:extLst>
                <a:ext uri="{FF2B5EF4-FFF2-40B4-BE49-F238E27FC236}">
                  <a16:creationId xmlns:a16="http://schemas.microsoft.com/office/drawing/2014/main" id="{F99A500B-7AFE-42F1-982B-FB60E374A9A0}"/>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25" name="Rounded Rectangle 4">
              <a:extLst>
                <a:ext uri="{FF2B5EF4-FFF2-40B4-BE49-F238E27FC236}">
                  <a16:creationId xmlns:a16="http://schemas.microsoft.com/office/drawing/2014/main" id="{2D81FD56-72A7-41B1-BE9A-DBEF44418680}"/>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Câu hỏi</a:t>
              </a:r>
            </a:p>
          </p:txBody>
        </p:sp>
      </p:grpSp>
      <p:sp>
        <p:nvSpPr>
          <p:cNvPr id="26" name="Rectangle: Rounded Corners 25">
            <a:extLst>
              <a:ext uri="{FF2B5EF4-FFF2-40B4-BE49-F238E27FC236}">
                <a16:creationId xmlns:a16="http://schemas.microsoft.com/office/drawing/2014/main" id="{E7BC6088-E3D7-4AEC-8453-6B51263F81F1}"/>
              </a:ext>
            </a:extLst>
          </p:cNvPr>
          <p:cNvSpPr/>
          <p:nvPr/>
        </p:nvSpPr>
        <p:spPr>
          <a:xfrm>
            <a:off x="790671" y="758277"/>
            <a:ext cx="10972800" cy="689523"/>
          </a:xfrm>
          <a:prstGeom prst="roundRect">
            <a:avLst>
              <a:gd name="adj" fmla="val 8564"/>
            </a:avLst>
          </a:prstGeom>
          <a:solidFill>
            <a:schemeClr val="accent5">
              <a:lumMod val="20000"/>
              <a:lumOff val="80000"/>
            </a:schemeClr>
          </a:solidFill>
          <a:ln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30" name="Text Box 29">
            <a:extLst>
              <a:ext uri="{FF2B5EF4-FFF2-40B4-BE49-F238E27FC236}">
                <a16:creationId xmlns:a16="http://schemas.microsoft.com/office/drawing/2014/main" id="{A0300333-C687-4848-8F80-51CDEBECBDDC}"/>
              </a:ext>
            </a:extLst>
          </p:cNvPr>
          <p:cNvSpPr txBox="1">
            <a:spLocks noChangeArrowheads="1"/>
          </p:cNvSpPr>
          <p:nvPr/>
        </p:nvSpPr>
        <p:spPr bwMode="auto">
          <a:xfrm>
            <a:off x="1307643" y="767137"/>
            <a:ext cx="10573025" cy="498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a:lnSpc>
                <a:spcPct val="107000"/>
              </a:lnSpc>
              <a:spcBef>
                <a:spcPts val="0"/>
              </a:spcBef>
              <a:spcAft>
                <a:spcPts val="500"/>
              </a:spcAft>
            </a:pPr>
            <a:r>
              <a:rPr lang="en-US" sz="2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Theo em biểu thức nào sau đây xác định giá trị vận tốc? Tại sao?</a:t>
            </a:r>
            <a:endParaRPr lang="en-US" sz="2600">
              <a:effectLst/>
              <a:latin typeface="Calibri" panose="020F0502020204030204" pitchFamily="34" charset="0"/>
              <a:ea typeface="游明朝" panose="02020400000000000000" pitchFamily="18" charset="-128"/>
              <a:cs typeface="Times New Roman" panose="02020603050405020304" pitchFamily="18" charset="0"/>
            </a:endParaRPr>
          </a:p>
        </p:txBody>
      </p:sp>
      <p:grpSp>
        <p:nvGrpSpPr>
          <p:cNvPr id="32" name="Group 31">
            <a:extLst>
              <a:ext uri="{FF2B5EF4-FFF2-40B4-BE49-F238E27FC236}">
                <a16:creationId xmlns:a16="http://schemas.microsoft.com/office/drawing/2014/main" id="{5DE850E9-C099-536B-328F-F52F75901BF9}"/>
              </a:ext>
            </a:extLst>
          </p:cNvPr>
          <p:cNvGrpSpPr/>
          <p:nvPr/>
        </p:nvGrpSpPr>
        <p:grpSpPr>
          <a:xfrm>
            <a:off x="523655" y="427780"/>
            <a:ext cx="629089" cy="639020"/>
            <a:chOff x="493574" y="321685"/>
            <a:chExt cx="755550" cy="790692"/>
          </a:xfrm>
        </p:grpSpPr>
        <p:sp>
          <p:nvSpPr>
            <p:cNvPr id="33" name="Oval 32">
              <a:extLst>
                <a:ext uri="{FF2B5EF4-FFF2-40B4-BE49-F238E27FC236}">
                  <a16:creationId xmlns:a16="http://schemas.microsoft.com/office/drawing/2014/main" id="{E528D5BC-B358-859B-E466-E89F286A6671}"/>
                </a:ext>
              </a:extLst>
            </p:cNvPr>
            <p:cNvSpPr/>
            <p:nvPr/>
          </p:nvSpPr>
          <p:spPr>
            <a:xfrm>
              <a:off x="504123" y="333892"/>
              <a:ext cx="644399" cy="6596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descr="Icon&#10;&#10;Description automatically generated">
              <a:extLst>
                <a:ext uri="{FF2B5EF4-FFF2-40B4-BE49-F238E27FC236}">
                  <a16:creationId xmlns:a16="http://schemas.microsoft.com/office/drawing/2014/main" id="{8F02AD5B-862A-99DE-18B0-942F0EA44602}"/>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7000" b="90000" l="7442" r="90349">
                          <a14:foregroundMark x1="7558" y1="39556" x2="7558" y2="39556"/>
                          <a14:foregroundMark x1="46744" y1="8556" x2="46744" y2="8556"/>
                          <a14:foregroundMark x1="49302" y1="7000" x2="49302" y2="7000"/>
                          <a14:foregroundMark x1="90349" y1="44333" x2="90349" y2="44333"/>
                        </a14:backgroundRemoval>
                      </a14:imgEffect>
                    </a14:imgLayer>
                  </a14:imgProps>
                </a:ext>
                <a:ext uri="{28A0092B-C50C-407E-A947-70E740481C1C}">
                  <a14:useLocalDpi xmlns:a14="http://schemas.microsoft.com/office/drawing/2010/main" val="0"/>
                </a:ext>
              </a:extLst>
            </a:blip>
            <a:stretch>
              <a:fillRect/>
            </a:stretch>
          </p:blipFill>
          <p:spPr>
            <a:xfrm>
              <a:off x="493574" y="321685"/>
              <a:ext cx="755550" cy="790692"/>
            </a:xfrm>
            <a:prstGeom prst="rect">
              <a:avLst/>
            </a:prstGeom>
          </p:spPr>
        </p:pic>
      </p:grpSp>
      <p:pic>
        <p:nvPicPr>
          <p:cNvPr id="17" name="Picture 5" descr="empty-blue-rectangle">
            <a:extLst>
              <a:ext uri="{FF2B5EF4-FFF2-40B4-BE49-F238E27FC236}">
                <a16:creationId xmlns:a16="http://schemas.microsoft.com/office/drawing/2014/main" id="{F1E3795E-1CD2-F97F-AF7D-1DDD15F256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4200" y="1796094"/>
            <a:ext cx="1990246" cy="1167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5" descr="empty-blue-rectangle">
            <a:extLst>
              <a:ext uri="{FF2B5EF4-FFF2-40B4-BE49-F238E27FC236}">
                <a16:creationId xmlns:a16="http://schemas.microsoft.com/office/drawing/2014/main" id="{BBE93CE7-D309-8A68-ACE0-66AD82A6F7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67600" y="1796094"/>
            <a:ext cx="1990246" cy="1167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5" descr="empty-blue-rectangle">
            <a:extLst>
              <a:ext uri="{FF2B5EF4-FFF2-40B4-BE49-F238E27FC236}">
                <a16:creationId xmlns:a16="http://schemas.microsoft.com/office/drawing/2014/main" id="{1EFAE84E-EEA0-8D02-B007-E8FC3AF242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67600" y="3894136"/>
            <a:ext cx="1990246" cy="1167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5" descr="empty-blue-rectangle">
            <a:extLst>
              <a:ext uri="{FF2B5EF4-FFF2-40B4-BE49-F238E27FC236}">
                <a16:creationId xmlns:a16="http://schemas.microsoft.com/office/drawing/2014/main" id="{3CF84767-FD1C-FE08-A37C-8F1869DB38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0400" y="3922489"/>
            <a:ext cx="1990246" cy="1167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EF946479-8A0A-AD80-06C7-8648D28CAD8B}"/>
                  </a:ext>
                </a:extLst>
              </p:cNvPr>
              <p:cNvSpPr txBox="1"/>
              <p:nvPr/>
            </p:nvSpPr>
            <p:spPr>
              <a:xfrm>
                <a:off x="3619057" y="1890915"/>
                <a:ext cx="1446914" cy="813108"/>
              </a:xfrm>
              <a:prstGeom prst="rect">
                <a:avLst/>
              </a:prstGeom>
              <a:noFill/>
            </p:spPr>
            <p:txBody>
              <a:bodyPr wrap="square">
                <a:spAutoFit/>
              </a:bodyPr>
              <a:lstStyle/>
              <a:p>
                <a:r>
                  <a:rPr lang="en-US" sz="2600">
                    <a:solidFill>
                      <a:srgbClr val="000000"/>
                    </a:solidFill>
                    <a:latin typeface="Arial" panose="020B0604020202020204" pitchFamily="34" charset="0"/>
                    <a:ea typeface="Times New Roman" panose="02020603050405020304" pitchFamily="18" charset="0"/>
                    <a:cs typeface="Times New Roman" panose="02020603050405020304" pitchFamily="18" charset="0"/>
                  </a:rPr>
                  <a:t>a)   </a:t>
                </a:r>
                <a14:m>
                  <m:oMath xmlns:m="http://schemas.openxmlformats.org/officeDocument/2006/math">
                    <m:f>
                      <m:fPr>
                        <m:ctrlPr>
                          <a:rPr lang="en-US" sz="3500" i="1" smtClean="0">
                            <a:solidFill>
                              <a:srgbClr val="000000"/>
                            </a:solidFill>
                            <a:latin typeface="Cambria Math" panose="02040503050406030204" pitchFamily="18" charset="0"/>
                            <a:cs typeface="Times New Roman" panose="02020603050405020304" pitchFamily="18" charset="0"/>
                          </a:rPr>
                        </m:ctrlPr>
                      </m:fPr>
                      <m:num>
                        <m:r>
                          <a:rPr lang="en-US" sz="3500" b="0" i="1" smtClean="0">
                            <a:solidFill>
                              <a:srgbClr val="000000"/>
                            </a:solidFill>
                            <a:latin typeface="Cambria Math" panose="02040503050406030204" pitchFamily="18" charset="0"/>
                            <a:cs typeface="Times New Roman" panose="02020603050405020304" pitchFamily="18" charset="0"/>
                          </a:rPr>
                          <m:t>𝑠</m:t>
                        </m:r>
                      </m:num>
                      <m:den>
                        <m:r>
                          <a:rPr lang="en-US" sz="3500" b="0" i="1" smtClean="0">
                            <a:solidFill>
                              <a:srgbClr val="000000"/>
                            </a:solidFill>
                            <a:latin typeface="Cambria Math" panose="02040503050406030204" pitchFamily="18" charset="0"/>
                            <a:cs typeface="Times New Roman" panose="02020603050405020304" pitchFamily="18" charset="0"/>
                          </a:rPr>
                          <m:t>𝑡</m:t>
                        </m:r>
                      </m:den>
                    </m:f>
                  </m:oMath>
                </a14:m>
                <a:r>
                  <a:rPr lang="en-US" sz="3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3500"/>
              </a:p>
            </p:txBody>
          </p:sp>
        </mc:Choice>
        <mc:Fallback xmlns="">
          <p:sp>
            <p:nvSpPr>
              <p:cNvPr id="21" name="TextBox 20">
                <a:extLst>
                  <a:ext uri="{FF2B5EF4-FFF2-40B4-BE49-F238E27FC236}">
                    <a16:creationId xmlns:a16="http://schemas.microsoft.com/office/drawing/2014/main" id="{EF946479-8A0A-AD80-06C7-8648D28CAD8B}"/>
                  </a:ext>
                </a:extLst>
              </p:cNvPr>
              <p:cNvSpPr txBox="1">
                <a:spLocks noRot="1" noChangeAspect="1" noMove="1" noResize="1" noEditPoints="1" noAdjustHandles="1" noChangeArrowheads="1" noChangeShapeType="1" noTextEdit="1"/>
              </p:cNvSpPr>
              <p:nvPr/>
            </p:nvSpPr>
            <p:spPr>
              <a:xfrm>
                <a:off x="3619057" y="1890915"/>
                <a:ext cx="1446914" cy="813108"/>
              </a:xfrm>
              <a:prstGeom prst="rect">
                <a:avLst/>
              </a:prstGeom>
              <a:blipFill>
                <a:blip r:embed="rId5"/>
                <a:stretch>
                  <a:fillRect l="-75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B0CBA20D-AF1D-A2E5-CB74-0739DA816BA4}"/>
                  </a:ext>
                </a:extLst>
              </p:cNvPr>
              <p:cNvSpPr txBox="1"/>
              <p:nvPr/>
            </p:nvSpPr>
            <p:spPr>
              <a:xfrm>
                <a:off x="7773286" y="1947954"/>
                <a:ext cx="1446914" cy="630942"/>
              </a:xfrm>
              <a:prstGeom prst="rect">
                <a:avLst/>
              </a:prstGeom>
              <a:noFill/>
            </p:spPr>
            <p:txBody>
              <a:bodyPr wrap="square">
                <a:spAutoFit/>
              </a:bodyPr>
              <a:lstStyle/>
              <a:p>
                <a:r>
                  <a:rPr lang="en-US" sz="2600">
                    <a:solidFill>
                      <a:srgbClr val="000000"/>
                    </a:solidFill>
                    <a:latin typeface="Arial" panose="020B0604020202020204" pitchFamily="34" charset="0"/>
                    <a:ea typeface="Times New Roman" panose="02020603050405020304" pitchFamily="18" charset="0"/>
                    <a:cs typeface="Times New Roman" panose="02020603050405020304" pitchFamily="18" charset="0"/>
                  </a:rPr>
                  <a:t>b)   </a:t>
                </a:r>
                <a14:m>
                  <m:oMath xmlns:m="http://schemas.openxmlformats.org/officeDocument/2006/math">
                    <m:r>
                      <a:rPr lang="en-US" sz="3500" i="1" smtClean="0">
                        <a:solidFill>
                          <a:srgbClr val="000000"/>
                        </a:solidFill>
                        <a:latin typeface="Cambria Math" panose="02040503050406030204" pitchFamily="18" charset="0"/>
                        <a:cs typeface="Times New Roman" panose="02020603050405020304" pitchFamily="18" charset="0"/>
                      </a:rPr>
                      <m:t>𝑣</m:t>
                    </m:r>
                    <m:r>
                      <a:rPr lang="en-US" sz="3500" b="0" i="1" smtClean="0">
                        <a:solidFill>
                          <a:srgbClr val="000000"/>
                        </a:solidFill>
                        <a:latin typeface="Cambria Math" panose="02040503050406030204" pitchFamily="18" charset="0"/>
                        <a:cs typeface="Times New Roman" panose="02020603050405020304" pitchFamily="18" charset="0"/>
                      </a:rPr>
                      <m:t>𝑡</m:t>
                    </m:r>
                  </m:oMath>
                </a14:m>
                <a:endParaRPr lang="en-US" sz="3500"/>
              </a:p>
            </p:txBody>
          </p:sp>
        </mc:Choice>
        <mc:Fallback xmlns="">
          <p:sp>
            <p:nvSpPr>
              <p:cNvPr id="22" name="TextBox 21">
                <a:extLst>
                  <a:ext uri="{FF2B5EF4-FFF2-40B4-BE49-F238E27FC236}">
                    <a16:creationId xmlns:a16="http://schemas.microsoft.com/office/drawing/2014/main" id="{B0CBA20D-AF1D-A2E5-CB74-0739DA816BA4}"/>
                  </a:ext>
                </a:extLst>
              </p:cNvPr>
              <p:cNvSpPr txBox="1">
                <a:spLocks noRot="1" noChangeAspect="1" noMove="1" noResize="1" noEditPoints="1" noAdjustHandles="1" noChangeArrowheads="1" noChangeShapeType="1" noTextEdit="1"/>
              </p:cNvSpPr>
              <p:nvPr/>
            </p:nvSpPr>
            <p:spPr>
              <a:xfrm>
                <a:off x="7773286" y="1947954"/>
                <a:ext cx="1446914" cy="630942"/>
              </a:xfrm>
              <a:prstGeom prst="rect">
                <a:avLst/>
              </a:prstGeom>
              <a:blipFill>
                <a:blip r:embed="rId6"/>
                <a:stretch>
                  <a:fillRect l="-7563" b="-1650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ADA61DC5-39A8-2D66-C8CA-4C1A4239297D}"/>
                  </a:ext>
                </a:extLst>
              </p:cNvPr>
              <p:cNvSpPr txBox="1"/>
              <p:nvPr/>
            </p:nvSpPr>
            <p:spPr>
              <a:xfrm>
                <a:off x="3619057" y="3996902"/>
                <a:ext cx="1446914" cy="868123"/>
              </a:xfrm>
              <a:prstGeom prst="rect">
                <a:avLst/>
              </a:prstGeom>
              <a:noFill/>
            </p:spPr>
            <p:txBody>
              <a:bodyPr wrap="square">
                <a:spAutoFit/>
              </a:bodyPr>
              <a:lstStyle/>
              <a:p>
                <a:r>
                  <a:rPr lang="en-US" sz="2600">
                    <a:solidFill>
                      <a:srgbClr val="000000"/>
                    </a:solidFill>
                    <a:latin typeface="Arial" panose="020B0604020202020204" pitchFamily="34" charset="0"/>
                    <a:ea typeface="Times New Roman" panose="02020603050405020304" pitchFamily="18" charset="0"/>
                    <a:cs typeface="Times New Roman" panose="02020603050405020304" pitchFamily="18" charset="0"/>
                  </a:rPr>
                  <a:t>c)   </a:t>
                </a:r>
                <a14:m>
                  <m:oMath xmlns:m="http://schemas.openxmlformats.org/officeDocument/2006/math">
                    <m:f>
                      <m:fPr>
                        <m:ctrlPr>
                          <a:rPr lang="en-US" sz="3500" i="1" smtClean="0">
                            <a:solidFill>
                              <a:srgbClr val="000000"/>
                            </a:solidFill>
                            <a:latin typeface="Cambria Math" panose="02040503050406030204" pitchFamily="18" charset="0"/>
                            <a:cs typeface="Times New Roman" panose="02020603050405020304" pitchFamily="18" charset="0"/>
                          </a:rPr>
                        </m:ctrlPr>
                      </m:fPr>
                      <m:num>
                        <m:r>
                          <a:rPr lang="en-US" sz="3500" b="0" i="1" smtClean="0">
                            <a:solidFill>
                              <a:srgbClr val="000000"/>
                            </a:solidFill>
                            <a:latin typeface="Cambria Math" panose="02040503050406030204" pitchFamily="18" charset="0"/>
                            <a:cs typeface="Times New Roman" panose="02020603050405020304" pitchFamily="18" charset="0"/>
                          </a:rPr>
                          <m:t>𝑑</m:t>
                        </m:r>
                      </m:num>
                      <m:den>
                        <m:r>
                          <a:rPr lang="en-US" sz="3500" b="0" i="1" smtClean="0">
                            <a:solidFill>
                              <a:srgbClr val="000000"/>
                            </a:solidFill>
                            <a:latin typeface="Cambria Math" panose="02040503050406030204" pitchFamily="18" charset="0"/>
                            <a:cs typeface="Times New Roman" panose="02020603050405020304" pitchFamily="18" charset="0"/>
                          </a:rPr>
                          <m:t>𝑡</m:t>
                        </m:r>
                      </m:den>
                    </m:f>
                  </m:oMath>
                </a14:m>
                <a:r>
                  <a:rPr lang="en-US" sz="3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3500"/>
              </a:p>
            </p:txBody>
          </p:sp>
        </mc:Choice>
        <mc:Fallback xmlns="">
          <p:sp>
            <p:nvSpPr>
              <p:cNvPr id="27" name="TextBox 26">
                <a:extLst>
                  <a:ext uri="{FF2B5EF4-FFF2-40B4-BE49-F238E27FC236}">
                    <a16:creationId xmlns:a16="http://schemas.microsoft.com/office/drawing/2014/main" id="{ADA61DC5-39A8-2D66-C8CA-4C1A4239297D}"/>
                  </a:ext>
                </a:extLst>
              </p:cNvPr>
              <p:cNvSpPr txBox="1">
                <a:spLocks noRot="1" noChangeAspect="1" noMove="1" noResize="1" noEditPoints="1" noAdjustHandles="1" noChangeArrowheads="1" noChangeShapeType="1" noTextEdit="1"/>
              </p:cNvSpPr>
              <p:nvPr/>
            </p:nvSpPr>
            <p:spPr>
              <a:xfrm>
                <a:off x="3619057" y="3996902"/>
                <a:ext cx="1446914" cy="868123"/>
              </a:xfrm>
              <a:prstGeom prst="rect">
                <a:avLst/>
              </a:prstGeom>
              <a:blipFill>
                <a:blip r:embed="rId7"/>
                <a:stretch>
                  <a:fillRect l="-75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F5E31C4A-3D20-4441-0E3D-0C6548F27D83}"/>
                  </a:ext>
                </a:extLst>
              </p:cNvPr>
              <p:cNvSpPr txBox="1"/>
              <p:nvPr/>
            </p:nvSpPr>
            <p:spPr>
              <a:xfrm>
                <a:off x="7773286" y="4100561"/>
                <a:ext cx="1446914" cy="630942"/>
              </a:xfrm>
              <a:prstGeom prst="rect">
                <a:avLst/>
              </a:prstGeom>
              <a:noFill/>
            </p:spPr>
            <p:txBody>
              <a:bodyPr wrap="square">
                <a:spAutoFit/>
              </a:bodyPr>
              <a:lstStyle/>
              <a:p>
                <a:r>
                  <a:rPr lang="en-US" sz="2600">
                    <a:solidFill>
                      <a:srgbClr val="000000"/>
                    </a:solidFill>
                    <a:latin typeface="Arial" panose="020B0604020202020204" pitchFamily="34" charset="0"/>
                    <a:ea typeface="Times New Roman" panose="02020603050405020304" pitchFamily="18" charset="0"/>
                    <a:cs typeface="Times New Roman" panose="02020603050405020304" pitchFamily="18" charset="0"/>
                  </a:rPr>
                  <a:t>d)   </a:t>
                </a:r>
                <a14:m>
                  <m:oMath xmlns:m="http://schemas.openxmlformats.org/officeDocument/2006/math">
                    <m:r>
                      <a:rPr lang="en-US" sz="3500" i="1" smtClean="0">
                        <a:solidFill>
                          <a:srgbClr val="000000"/>
                        </a:solidFill>
                        <a:latin typeface="Cambria Math" panose="02040503050406030204" pitchFamily="18" charset="0"/>
                        <a:cs typeface="Times New Roman" panose="02020603050405020304" pitchFamily="18" charset="0"/>
                      </a:rPr>
                      <m:t>𝑑</m:t>
                    </m:r>
                    <m:r>
                      <a:rPr lang="en-US" sz="3500" b="0" i="1" smtClean="0">
                        <a:solidFill>
                          <a:srgbClr val="000000"/>
                        </a:solidFill>
                        <a:latin typeface="Cambria Math" panose="02040503050406030204" pitchFamily="18" charset="0"/>
                        <a:cs typeface="Times New Roman" panose="02020603050405020304" pitchFamily="18" charset="0"/>
                      </a:rPr>
                      <m:t>𝑡</m:t>
                    </m:r>
                  </m:oMath>
                </a14:m>
                <a:endParaRPr lang="en-US" sz="3500"/>
              </a:p>
            </p:txBody>
          </p:sp>
        </mc:Choice>
        <mc:Fallback xmlns="">
          <p:sp>
            <p:nvSpPr>
              <p:cNvPr id="28" name="TextBox 27">
                <a:extLst>
                  <a:ext uri="{FF2B5EF4-FFF2-40B4-BE49-F238E27FC236}">
                    <a16:creationId xmlns:a16="http://schemas.microsoft.com/office/drawing/2014/main" id="{F5E31C4A-3D20-4441-0E3D-0C6548F27D83}"/>
                  </a:ext>
                </a:extLst>
              </p:cNvPr>
              <p:cNvSpPr txBox="1">
                <a:spLocks noRot="1" noChangeAspect="1" noMove="1" noResize="1" noEditPoints="1" noAdjustHandles="1" noChangeArrowheads="1" noChangeShapeType="1" noTextEdit="1"/>
              </p:cNvSpPr>
              <p:nvPr/>
            </p:nvSpPr>
            <p:spPr>
              <a:xfrm>
                <a:off x="7773286" y="4100561"/>
                <a:ext cx="1446914" cy="630942"/>
              </a:xfrm>
              <a:prstGeom prst="rect">
                <a:avLst/>
              </a:prstGeom>
              <a:blipFill>
                <a:blip r:embed="rId8"/>
                <a:stretch>
                  <a:fillRect l="-7563" b="-16505"/>
                </a:stretch>
              </a:blipFill>
            </p:spPr>
            <p:txBody>
              <a:bodyPr/>
              <a:lstStyle/>
              <a:p>
                <a:r>
                  <a:rPr lang="en-US">
                    <a:noFill/>
                  </a:rPr>
                  <a:t> </a:t>
                </a:r>
              </a:p>
            </p:txBody>
          </p:sp>
        </mc:Fallback>
      </mc:AlternateContent>
    </p:spTree>
    <p:extLst>
      <p:ext uri="{BB962C8B-B14F-4D97-AF65-F5344CB8AC3E}">
        <p14:creationId xmlns:p14="http://schemas.microsoft.com/office/powerpoint/2010/main" val="31538004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5094BBC-4AEF-45E2-800C-D9EB80EB9602}"/>
              </a:ext>
            </a:extLst>
          </p:cNvPr>
          <p:cNvGrpSpPr/>
          <p:nvPr/>
        </p:nvGrpSpPr>
        <p:grpSpPr>
          <a:xfrm>
            <a:off x="-76200" y="65599"/>
            <a:ext cx="8603569" cy="541686"/>
            <a:chOff x="74035" y="2231322"/>
            <a:chExt cx="8550261" cy="756153"/>
          </a:xfrm>
        </p:grpSpPr>
        <p:grpSp>
          <p:nvGrpSpPr>
            <p:cNvPr id="5" name="Group 70">
              <a:extLst>
                <a:ext uri="{FF2B5EF4-FFF2-40B4-BE49-F238E27FC236}">
                  <a16:creationId xmlns:a16="http://schemas.microsoft.com/office/drawing/2014/main" id="{22027F8E-E199-4A54-B069-309AC253031F}"/>
                </a:ext>
              </a:extLst>
            </p:cNvPr>
            <p:cNvGrpSpPr>
              <a:grpSpLocks/>
            </p:cNvGrpSpPr>
            <p:nvPr/>
          </p:nvGrpSpPr>
          <p:grpSpPr bwMode="auto">
            <a:xfrm>
              <a:off x="330533" y="2267004"/>
              <a:ext cx="3378440" cy="708275"/>
              <a:chOff x="587624" y="3377549"/>
              <a:chExt cx="1739739" cy="1364238"/>
            </a:xfrm>
          </p:grpSpPr>
          <p:pic>
            <p:nvPicPr>
              <p:cNvPr id="8" name="Picture 8" descr="empty-green-rectangle">
                <a:extLst>
                  <a:ext uri="{FF2B5EF4-FFF2-40B4-BE49-F238E27FC236}">
                    <a16:creationId xmlns:a16="http://schemas.microsoft.com/office/drawing/2014/main" id="{1EE22726-B2BB-421D-B925-BEC456C648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624" y="3377549"/>
                <a:ext cx="1739739"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06869E57-2328-4344-AAC1-8990C425C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BF6D9640-ADB6-4E6A-B6DE-3A9270062E74}"/>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071903BE-FA19-43F4-A858-1F57B905EB55}"/>
                </a:ext>
              </a:extLst>
            </p:cNvPr>
            <p:cNvSpPr>
              <a:spLocks noChangeArrowheads="1"/>
            </p:cNvSpPr>
            <p:nvPr/>
          </p:nvSpPr>
          <p:spPr bwMode="auto">
            <a:xfrm>
              <a:off x="1209204" y="2231322"/>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Vận tốc</a:t>
              </a:r>
              <a:endParaRPr lang="en-US" sz="2800" dirty="0">
                <a:cs typeface="Arial" panose="020B0604020202020204" pitchFamily="34" charset="0"/>
              </a:endParaRPr>
            </a:p>
          </p:txBody>
        </p:sp>
      </p:grpSp>
      <p:pic>
        <p:nvPicPr>
          <p:cNvPr id="15" name="Picture 5" descr="empty-blue-rectangle">
            <a:extLst>
              <a:ext uri="{FF2B5EF4-FFF2-40B4-BE49-F238E27FC236}">
                <a16:creationId xmlns:a16="http://schemas.microsoft.com/office/drawing/2014/main" id="{1DC6EFAC-399A-486B-88AB-5D7431CD03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1897" y="1151173"/>
            <a:ext cx="11506200" cy="2150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mc:Choice xmlns:a14="http://schemas.microsoft.com/office/drawing/2010/main" Requires="a14">
          <p:sp>
            <p:nvSpPr>
              <p:cNvPr id="22" name="TextBox 21">
                <a:extLst>
                  <a:ext uri="{FF2B5EF4-FFF2-40B4-BE49-F238E27FC236}">
                    <a16:creationId xmlns:a16="http://schemas.microsoft.com/office/drawing/2014/main" id="{DC224933-9386-4EF8-83D5-7F9F847973BE}"/>
                  </a:ext>
                </a:extLst>
              </p:cNvPr>
              <p:cNvSpPr txBox="1"/>
              <p:nvPr/>
            </p:nvSpPr>
            <p:spPr>
              <a:xfrm>
                <a:off x="800100" y="1241860"/>
                <a:ext cx="10629900" cy="1830886"/>
              </a:xfrm>
              <a:prstGeom prst="rect">
                <a:avLst/>
              </a:prstGeom>
              <a:noFill/>
            </p:spPr>
            <p:txBody>
              <a:bodyPr wrap="square">
                <a:spAutoFit/>
              </a:bodyPr>
              <a:lstStyle/>
              <a:p>
                <a:pPr marL="342900" marR="0" indent="-342900">
                  <a:lnSpc>
                    <a:spcPct val="107000"/>
                  </a:lnSpc>
                  <a:spcBef>
                    <a:spcPts val="0"/>
                  </a:spcBef>
                  <a:spcAft>
                    <a:spcPts val="500"/>
                  </a:spcAft>
                  <a:buFont typeface="Wingdings" panose="05000000000000000000" pitchFamily="2" charset="2"/>
                  <a:buChar char="v"/>
                </a:pP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Trong</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Vật</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lí</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người</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ta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dùng</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thương</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số</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của</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độ</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dịch</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chuyển</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và</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thời</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gian</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dịch</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chuyển</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để</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xác</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định</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độ</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nhanh</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chậm</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của</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chuyển</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động</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theo</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một</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hướng</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xác</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định</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p>
              <a:p>
                <a:pPr marL="342900" marR="0" indent="-342900">
                  <a:lnSpc>
                    <a:spcPct val="107000"/>
                  </a:lnSpc>
                  <a:spcBef>
                    <a:spcPts val="0"/>
                  </a:spcBef>
                  <a:spcAft>
                    <a:spcPts val="500"/>
                  </a:spcAft>
                  <a:buFont typeface="Wingdings" panose="05000000000000000000" pitchFamily="2" charset="2"/>
                  <a:buChar char="v"/>
                </a:pP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Đại</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lượng</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này</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được</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gọi</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là</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vận</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tốc</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trung</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bình</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kí</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hiệu</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là</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acc>
                      <m:accPr>
                        <m:chr m:val="⃗"/>
                        <m:ctrlPr>
                          <a:rPr lang="en-US" sz="2800" b="1" i="1" smtClean="0">
                            <a:solidFill>
                              <a:srgbClr val="000000"/>
                            </a:solidFill>
                            <a:latin typeface="Cambria Math" panose="02040503050406030204" pitchFamily="18" charset="0"/>
                          </a:rPr>
                        </m:ctrlPr>
                      </m:accPr>
                      <m:e>
                        <m:r>
                          <a:rPr lang="en-US" sz="2800" b="1" i="1" smtClean="0">
                            <a:solidFill>
                              <a:srgbClr val="000000"/>
                            </a:solidFill>
                            <a:latin typeface="Cambria Math" panose="02040503050406030204" pitchFamily="18" charset="0"/>
                          </a:rPr>
                          <m:t>𝒗</m:t>
                        </m:r>
                      </m:e>
                    </m:acc>
                  </m:oMath>
                </a14:m>
                <a:endParaRPr lang="en-US" sz="2500" dirty="0">
                  <a:effectLst/>
                  <a:latin typeface="Calibri" panose="020F0502020204030204" pitchFamily="34" charset="0"/>
                  <a:ea typeface="游明朝" panose="02020400000000000000" pitchFamily="18" charset="-128"/>
                  <a:cs typeface="Times New Roman" panose="02020603050405020304" pitchFamily="18" charset="0"/>
                </a:endParaRPr>
              </a:p>
            </p:txBody>
          </p:sp>
        </mc:Choice>
        <mc:Fallback>
          <p:sp>
            <p:nvSpPr>
              <p:cNvPr id="22" name="TextBox 21">
                <a:extLst>
                  <a:ext uri="{FF2B5EF4-FFF2-40B4-BE49-F238E27FC236}">
                    <a16:creationId xmlns:a16="http://schemas.microsoft.com/office/drawing/2014/main" id="{DC224933-9386-4EF8-83D5-7F9F847973BE}"/>
                  </a:ext>
                </a:extLst>
              </p:cNvPr>
              <p:cNvSpPr txBox="1">
                <a:spLocks noRot="1" noChangeAspect="1" noMove="1" noResize="1" noEditPoints="1" noAdjustHandles="1" noChangeArrowheads="1" noChangeShapeType="1" noTextEdit="1"/>
              </p:cNvSpPr>
              <p:nvPr/>
            </p:nvSpPr>
            <p:spPr>
              <a:xfrm>
                <a:off x="800100" y="1241860"/>
                <a:ext cx="10629900" cy="1830886"/>
              </a:xfrm>
              <a:prstGeom prst="rect">
                <a:avLst/>
              </a:prstGeom>
              <a:blipFill>
                <a:blip r:embed="rId5"/>
                <a:stretch>
                  <a:fillRect l="-803" t="-3000" b="-6000"/>
                </a:stretch>
              </a:blipFill>
            </p:spPr>
            <p:txBody>
              <a:bodyPr/>
              <a:lstStyle/>
              <a:p>
                <a:r>
                  <a:rPr lang="en-US">
                    <a:noFill/>
                  </a:rPr>
                  <a:t> </a:t>
                </a:r>
              </a:p>
            </p:txBody>
          </p:sp>
        </mc:Fallback>
      </mc:AlternateContent>
      <p:sp>
        <p:nvSpPr>
          <p:cNvPr id="14" name="Text Box 13">
            <a:extLst>
              <a:ext uri="{FF2B5EF4-FFF2-40B4-BE49-F238E27FC236}">
                <a16:creationId xmlns:a16="http://schemas.microsoft.com/office/drawing/2014/main" id="{E0D1A429-78A8-4E2F-B9FE-0338F93F0EBC}"/>
              </a:ext>
            </a:extLst>
          </p:cNvPr>
          <p:cNvSpPr txBox="1">
            <a:spLocks noChangeArrowheads="1"/>
          </p:cNvSpPr>
          <p:nvPr/>
        </p:nvSpPr>
        <p:spPr bwMode="auto">
          <a:xfrm>
            <a:off x="457200" y="689508"/>
            <a:ext cx="6096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solidFill>
                  <a:srgbClr val="0070C0"/>
                </a:solidFill>
                <a:cs typeface="Arial" panose="020B0604020202020204" pitchFamily="34" charset="0"/>
              </a:rPr>
              <a:t>1. Vận tốc trung bình</a:t>
            </a:r>
          </a:p>
        </p:txBody>
      </p:sp>
      <p:grpSp>
        <p:nvGrpSpPr>
          <p:cNvPr id="17" name="Group 16">
            <a:extLst>
              <a:ext uri="{FF2B5EF4-FFF2-40B4-BE49-F238E27FC236}">
                <a16:creationId xmlns:a16="http://schemas.microsoft.com/office/drawing/2014/main" id="{F8383DFE-D758-A4BB-B28A-A5FBF8F0F3CA}"/>
              </a:ext>
            </a:extLst>
          </p:cNvPr>
          <p:cNvGrpSpPr/>
          <p:nvPr/>
        </p:nvGrpSpPr>
        <p:grpSpPr>
          <a:xfrm>
            <a:off x="4085089" y="3429000"/>
            <a:ext cx="2362200" cy="1274703"/>
            <a:chOff x="8076716" y="3452482"/>
            <a:chExt cx="2310296" cy="1252079"/>
          </a:xfrm>
        </p:grpSpPr>
        <p:pic>
          <p:nvPicPr>
            <p:cNvPr id="19" name="Picture 18" descr="empty-red-rectangle">
              <a:extLst>
                <a:ext uri="{FF2B5EF4-FFF2-40B4-BE49-F238E27FC236}">
                  <a16:creationId xmlns:a16="http://schemas.microsoft.com/office/drawing/2014/main" id="{C2EC534A-B912-2C09-E505-751DDB1CE6B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76716" y="3452482"/>
              <a:ext cx="2310296" cy="1252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0" name="Object 18">
                  <a:extLst>
                    <a:ext uri="{FF2B5EF4-FFF2-40B4-BE49-F238E27FC236}">
                      <a16:creationId xmlns:a16="http://schemas.microsoft.com/office/drawing/2014/main" id="{40315227-11B6-EC46-BE01-37AF10FE0243}"/>
                    </a:ext>
                  </a:extLst>
                </p:cNvPr>
                <p:cNvSpPr txBox="1"/>
                <p:nvPr/>
              </p:nvSpPr>
              <p:spPr bwMode="auto">
                <a:xfrm>
                  <a:off x="8426195" y="3498290"/>
                  <a:ext cx="1733135" cy="1160463"/>
                </a:xfrm>
                <a:prstGeom prst="rect">
                  <a:avLst/>
                </a:prstGeom>
                <a:noFill/>
                <a:ln w="9525">
                  <a:noFill/>
                  <a:miter lim="800000"/>
                  <a:headEnd/>
                  <a:tailEnd/>
                </a:ln>
                <a:effectLst/>
              </p:spPr>
              <p:txBody>
                <a:bodyPr>
                  <a:noAutofit/>
                </a:bodyPr>
                <a:lstStyle/>
                <a:p>
                  <a:pPr/>
                  <a14:m>
                    <m:oMathPara xmlns:m="http://schemas.openxmlformats.org/officeDocument/2006/math">
                      <m:oMathParaPr>
                        <m:jc m:val="left"/>
                      </m:oMathParaPr>
                      <m:oMath xmlns:m="http://schemas.openxmlformats.org/officeDocument/2006/math">
                        <m:acc>
                          <m:accPr>
                            <m:chr m:val="⃗"/>
                            <m:ctrlPr>
                              <a:rPr lang="en-US" sz="3000" b="1" i="1" smtClean="0">
                                <a:solidFill>
                                  <a:srgbClr val="000000"/>
                                </a:solidFill>
                                <a:latin typeface="Cambria Math" panose="02040503050406030204" pitchFamily="18" charset="0"/>
                              </a:rPr>
                            </m:ctrlPr>
                          </m:accPr>
                          <m:e>
                            <m:r>
                              <a:rPr lang="en-US" sz="3000" b="1" i="1" smtClean="0">
                                <a:solidFill>
                                  <a:srgbClr val="000000"/>
                                </a:solidFill>
                                <a:latin typeface="Cambria Math" panose="02040503050406030204" pitchFamily="18" charset="0"/>
                              </a:rPr>
                              <m:t>𝒗</m:t>
                            </m:r>
                          </m:e>
                        </m:acc>
                        <m:r>
                          <a:rPr lang="en-US" sz="3000" b="1" i="1">
                            <a:solidFill>
                              <a:srgbClr val="000000"/>
                            </a:solidFill>
                            <a:latin typeface="Cambria Math" panose="02040503050406030204" pitchFamily="18" charset="0"/>
                          </a:rPr>
                          <m:t>=</m:t>
                        </m:r>
                        <m:f>
                          <m:fPr>
                            <m:ctrlPr>
                              <a:rPr lang="en-US" sz="3000" b="1" i="1">
                                <a:solidFill>
                                  <a:srgbClr val="000000"/>
                                </a:solidFill>
                                <a:latin typeface="Cambria Math" panose="02040503050406030204" pitchFamily="18" charset="0"/>
                              </a:rPr>
                            </m:ctrlPr>
                          </m:fPr>
                          <m:num>
                            <m:acc>
                              <m:accPr>
                                <m:chr m:val="⃗"/>
                                <m:ctrlPr>
                                  <a:rPr lang="en-US" sz="3000" b="1" i="1">
                                    <a:solidFill>
                                      <a:srgbClr val="000000"/>
                                    </a:solidFill>
                                    <a:latin typeface="Cambria Math" panose="02040503050406030204" pitchFamily="18" charset="0"/>
                                  </a:rPr>
                                </m:ctrlPr>
                              </m:accPr>
                              <m:e>
                                <m:r>
                                  <a:rPr lang="en-US" sz="3000" b="1" i="1" smtClean="0">
                                    <a:solidFill>
                                      <a:srgbClr val="000000"/>
                                    </a:solidFill>
                                    <a:latin typeface="Cambria Math" panose="02040503050406030204" pitchFamily="18" charset="0"/>
                                  </a:rPr>
                                  <m:t>𝒅</m:t>
                                </m:r>
                              </m:e>
                            </m:acc>
                          </m:num>
                          <m:den>
                            <m:r>
                              <a:rPr lang="en-US" sz="3000" b="1" i="1">
                                <a:solidFill>
                                  <a:srgbClr val="000000"/>
                                </a:solidFill>
                                <a:latin typeface="Cambria Math" panose="02040503050406030204" pitchFamily="18" charset="0"/>
                              </a:rPr>
                              <m:t>𝒕</m:t>
                            </m:r>
                          </m:den>
                        </m:f>
                      </m:oMath>
                    </m:oMathPara>
                  </a14:m>
                  <a:endParaRPr lang="en-US" sz="3000" b="1"/>
                </a:p>
              </p:txBody>
            </p:sp>
          </mc:Choice>
          <mc:Fallback xmlns="">
            <p:sp>
              <p:nvSpPr>
                <p:cNvPr id="20" name="Object 18">
                  <a:extLst>
                    <a:ext uri="{FF2B5EF4-FFF2-40B4-BE49-F238E27FC236}">
                      <a16:creationId xmlns:a16="http://schemas.microsoft.com/office/drawing/2014/main" id="{40315227-11B6-EC46-BE01-37AF10FE0243}"/>
                    </a:ext>
                  </a:extLst>
                </p:cNvPr>
                <p:cNvSpPr txBox="1">
                  <a:spLocks noRot="1" noChangeAspect="1" noMove="1" noResize="1" noEditPoints="1" noAdjustHandles="1" noChangeArrowheads="1" noChangeShapeType="1" noTextEdit="1"/>
                </p:cNvSpPr>
                <p:nvPr/>
              </p:nvSpPr>
              <p:spPr bwMode="auto">
                <a:xfrm>
                  <a:off x="8426195" y="3498290"/>
                  <a:ext cx="1733135" cy="1160463"/>
                </a:xfrm>
                <a:prstGeom prst="rect">
                  <a:avLst/>
                </a:prstGeom>
                <a:blipFill>
                  <a:blip r:embed="rId7"/>
                  <a:stretch>
                    <a:fillRect/>
                  </a:stretch>
                </a:blipFill>
                <a:ln w="9525">
                  <a:noFill/>
                  <a:miter lim="800000"/>
                  <a:headEnd/>
                  <a:tailEnd/>
                </a:ln>
                <a:effectLst/>
              </p:spPr>
              <p:txBody>
                <a:bodyPr/>
                <a:lstStyle/>
                <a:p>
                  <a:r>
                    <a:rPr lang="en-US">
                      <a:noFill/>
                    </a:rPr>
                    <a:t> </a:t>
                  </a:r>
                </a:p>
              </p:txBody>
            </p:sp>
          </mc:Fallback>
        </mc:AlternateContent>
      </p:grpSp>
      <p:grpSp>
        <p:nvGrpSpPr>
          <p:cNvPr id="24" name="Group 23">
            <a:extLst>
              <a:ext uri="{FF2B5EF4-FFF2-40B4-BE49-F238E27FC236}">
                <a16:creationId xmlns:a16="http://schemas.microsoft.com/office/drawing/2014/main" id="{2AD759D1-F858-7C19-AF6E-395C67F4DB94}"/>
              </a:ext>
            </a:extLst>
          </p:cNvPr>
          <p:cNvGrpSpPr/>
          <p:nvPr/>
        </p:nvGrpSpPr>
        <p:grpSpPr>
          <a:xfrm>
            <a:off x="3879885" y="5035817"/>
            <a:ext cx="3665688" cy="1274703"/>
            <a:chOff x="8076716" y="3452482"/>
            <a:chExt cx="2082614" cy="1252079"/>
          </a:xfrm>
        </p:grpSpPr>
        <p:pic>
          <p:nvPicPr>
            <p:cNvPr id="25" name="Picture 24" descr="empty-red-rectangle">
              <a:extLst>
                <a:ext uri="{FF2B5EF4-FFF2-40B4-BE49-F238E27FC236}">
                  <a16:creationId xmlns:a16="http://schemas.microsoft.com/office/drawing/2014/main" id="{29942E6C-A47E-4F69-46CB-BBDE01CADF9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76716" y="3452482"/>
              <a:ext cx="1648241" cy="1252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6" name="Object 18">
                  <a:extLst>
                    <a:ext uri="{FF2B5EF4-FFF2-40B4-BE49-F238E27FC236}">
                      <a16:creationId xmlns:a16="http://schemas.microsoft.com/office/drawing/2014/main" id="{67AEA317-FDD9-BF40-0C77-54AB4C6788F8}"/>
                    </a:ext>
                  </a:extLst>
                </p:cNvPr>
                <p:cNvSpPr txBox="1"/>
                <p:nvPr/>
              </p:nvSpPr>
              <p:spPr bwMode="auto">
                <a:xfrm>
                  <a:off x="8426195" y="3498290"/>
                  <a:ext cx="1733135" cy="1160463"/>
                </a:xfrm>
                <a:prstGeom prst="rect">
                  <a:avLst/>
                </a:prstGeom>
                <a:noFill/>
                <a:ln w="9525">
                  <a:noFill/>
                  <a:miter lim="800000"/>
                  <a:headEnd/>
                  <a:tailEnd/>
                </a:ln>
                <a:effectLst/>
              </p:spPr>
              <p:txBody>
                <a:bodyPr>
                  <a:noAutofit/>
                </a:bodyPr>
                <a:lstStyle/>
                <a:p>
                  <a:pPr/>
                  <a14:m>
                    <m:oMathPara xmlns:m="http://schemas.openxmlformats.org/officeDocument/2006/math">
                      <m:oMathParaPr>
                        <m:jc m:val="left"/>
                      </m:oMathParaPr>
                      <m:oMath xmlns:m="http://schemas.openxmlformats.org/officeDocument/2006/math">
                        <m:acc>
                          <m:accPr>
                            <m:chr m:val="⃗"/>
                            <m:ctrlPr>
                              <a:rPr lang="en-US" sz="3000" b="1" i="1" smtClean="0">
                                <a:solidFill>
                                  <a:srgbClr val="000000"/>
                                </a:solidFill>
                                <a:latin typeface="Cambria Math" panose="02040503050406030204" pitchFamily="18" charset="0"/>
                              </a:rPr>
                            </m:ctrlPr>
                          </m:accPr>
                          <m:e>
                            <m:r>
                              <a:rPr lang="en-US" sz="3000" b="1" i="1" smtClean="0">
                                <a:solidFill>
                                  <a:srgbClr val="000000"/>
                                </a:solidFill>
                                <a:latin typeface="Cambria Math" panose="02040503050406030204" pitchFamily="18" charset="0"/>
                              </a:rPr>
                              <m:t>𝒗</m:t>
                            </m:r>
                          </m:e>
                        </m:acc>
                        <m:r>
                          <a:rPr lang="en-US" sz="3000" b="1" i="1">
                            <a:solidFill>
                              <a:srgbClr val="000000"/>
                            </a:solidFill>
                            <a:latin typeface="Cambria Math" panose="02040503050406030204" pitchFamily="18" charset="0"/>
                          </a:rPr>
                          <m:t>=</m:t>
                        </m:r>
                        <m:f>
                          <m:fPr>
                            <m:ctrlPr>
                              <a:rPr lang="en-US" sz="3000" b="1" i="1">
                                <a:solidFill>
                                  <a:srgbClr val="000000"/>
                                </a:solidFill>
                                <a:latin typeface="Cambria Math" panose="02040503050406030204" pitchFamily="18" charset="0"/>
                              </a:rPr>
                            </m:ctrlPr>
                          </m:fPr>
                          <m:num>
                            <m:acc>
                              <m:accPr>
                                <m:chr m:val="⃗"/>
                                <m:ctrlPr>
                                  <a:rPr lang="en-US" sz="3000" b="1" i="1">
                                    <a:solidFill>
                                      <a:srgbClr val="000000"/>
                                    </a:solidFill>
                                    <a:latin typeface="Cambria Math" panose="02040503050406030204" pitchFamily="18" charset="0"/>
                                  </a:rPr>
                                </m:ctrlPr>
                              </m:accPr>
                              <m:e>
                                <m:r>
                                  <a:rPr lang="en-US" sz="3000" b="1" i="1">
                                    <a:solidFill>
                                      <a:srgbClr val="000000"/>
                                    </a:solidFill>
                                    <a:latin typeface="Cambria Math" panose="02040503050406030204" pitchFamily="18" charset="0"/>
                                    <a:sym typeface="Symbol" panose="05050102010706020507" pitchFamily="18" charset="2"/>
                                  </a:rPr>
                                  <m:t></m:t>
                                </m:r>
                                <m:r>
                                  <a:rPr lang="en-US" sz="3000" b="1" i="1" smtClean="0">
                                    <a:solidFill>
                                      <a:srgbClr val="000000"/>
                                    </a:solidFill>
                                    <a:latin typeface="Cambria Math" panose="02040503050406030204" pitchFamily="18" charset="0"/>
                                    <a:sym typeface="Symbol" panose="05050102010706020507" pitchFamily="18" charset="2"/>
                                  </a:rPr>
                                  <m:t>𝒅</m:t>
                                </m:r>
                              </m:e>
                            </m:acc>
                          </m:num>
                          <m:den>
                            <m:r>
                              <a:rPr lang="en-US" sz="3000" b="1" i="1">
                                <a:solidFill>
                                  <a:srgbClr val="000000"/>
                                </a:solidFill>
                                <a:latin typeface="Cambria Math" panose="02040503050406030204" pitchFamily="18" charset="0"/>
                                <a:sym typeface="Symbol" panose="05050102010706020507" pitchFamily="18" charset="2"/>
                              </a:rPr>
                              <m:t></m:t>
                            </m:r>
                            <m:r>
                              <a:rPr lang="en-US" sz="3000" b="1" i="1">
                                <a:solidFill>
                                  <a:srgbClr val="000000"/>
                                </a:solidFill>
                                <a:latin typeface="Cambria Math" panose="02040503050406030204" pitchFamily="18" charset="0"/>
                              </a:rPr>
                              <m:t>𝒕</m:t>
                            </m:r>
                          </m:den>
                        </m:f>
                      </m:oMath>
                    </m:oMathPara>
                  </a14:m>
                  <a:endParaRPr lang="en-US" sz="3000" b="1"/>
                </a:p>
              </p:txBody>
            </p:sp>
          </mc:Choice>
          <mc:Fallback xmlns="">
            <p:sp>
              <p:nvSpPr>
                <p:cNvPr id="26" name="Object 18">
                  <a:extLst>
                    <a:ext uri="{FF2B5EF4-FFF2-40B4-BE49-F238E27FC236}">
                      <a16:creationId xmlns:a16="http://schemas.microsoft.com/office/drawing/2014/main" id="{67AEA317-FDD9-BF40-0C77-54AB4C6788F8}"/>
                    </a:ext>
                  </a:extLst>
                </p:cNvPr>
                <p:cNvSpPr txBox="1">
                  <a:spLocks noRot="1" noChangeAspect="1" noMove="1" noResize="1" noEditPoints="1" noAdjustHandles="1" noChangeArrowheads="1" noChangeShapeType="1" noTextEdit="1"/>
                </p:cNvSpPr>
                <p:nvPr/>
              </p:nvSpPr>
              <p:spPr bwMode="auto">
                <a:xfrm>
                  <a:off x="8426195" y="3498290"/>
                  <a:ext cx="1733135" cy="1160463"/>
                </a:xfrm>
                <a:prstGeom prst="rect">
                  <a:avLst/>
                </a:prstGeom>
                <a:blipFill>
                  <a:blip r:embed="rId8"/>
                  <a:stretch>
                    <a:fillRect/>
                  </a:stretch>
                </a:blipFill>
                <a:ln w="9525">
                  <a:noFill/>
                  <a:miter lim="800000"/>
                  <a:headEnd/>
                  <a:tailEnd/>
                </a:ln>
                <a:effectLst/>
              </p:spPr>
              <p:txBody>
                <a:bodyPr/>
                <a:lstStyle/>
                <a:p>
                  <a:r>
                    <a:rPr lang="en-US">
                      <a:noFill/>
                    </a:rPr>
                    <a:t> </a:t>
                  </a:r>
                </a:p>
              </p:txBody>
            </p:sp>
          </mc:Fallback>
        </mc:AlternateContent>
      </p:grpSp>
      <p:sp>
        <p:nvSpPr>
          <p:cNvPr id="27" name="TextBox 26">
            <a:extLst>
              <a:ext uri="{FF2B5EF4-FFF2-40B4-BE49-F238E27FC236}">
                <a16:creationId xmlns:a16="http://schemas.microsoft.com/office/drawing/2014/main" id="{61F4D78A-373D-4C3A-6CDC-7ABAE7BBEC47}"/>
              </a:ext>
            </a:extLst>
          </p:cNvPr>
          <p:cNvSpPr txBox="1"/>
          <p:nvPr/>
        </p:nvSpPr>
        <p:spPr>
          <a:xfrm>
            <a:off x="1291919" y="5465222"/>
            <a:ext cx="2518081" cy="483209"/>
          </a:xfrm>
          <a:prstGeom prst="rect">
            <a:avLst/>
          </a:prstGeom>
          <a:noFill/>
        </p:spPr>
        <p:txBody>
          <a:bodyPr wrap="square">
            <a:spAutoFit/>
          </a:bodyPr>
          <a:lstStyle/>
          <a:p>
            <a:pPr marL="0" marR="0">
              <a:lnSpc>
                <a:spcPct val="107000"/>
              </a:lnSpc>
              <a:spcBef>
                <a:spcPts val="0"/>
              </a:spcBef>
              <a:spcAft>
                <a:spcPts val="500"/>
              </a:spcAft>
            </a:pP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ta có thể viết:</a:t>
            </a:r>
            <a:endParaRPr lang="en-US" sz="2500">
              <a:effectLst/>
              <a:latin typeface="Calibri" panose="020F0502020204030204" pitchFamily="34" charset="0"/>
              <a:ea typeface="游明朝" panose="02020400000000000000" pitchFamily="18" charset="-128"/>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BF8800B6-BF5D-977C-4D02-B23E90E6C3E0}"/>
                  </a:ext>
                </a:extLst>
              </p:cNvPr>
              <p:cNvSpPr txBox="1"/>
              <p:nvPr/>
            </p:nvSpPr>
            <p:spPr>
              <a:xfrm>
                <a:off x="7684697" y="5035817"/>
                <a:ext cx="3908119" cy="971997"/>
              </a:xfrm>
              <a:prstGeom prst="rect">
                <a:avLst/>
              </a:prstGeom>
              <a:noFill/>
            </p:spPr>
            <p:txBody>
              <a:bodyPr wrap="square">
                <a:spAutoFit/>
              </a:bodyPr>
              <a:lstStyle/>
              <a:p>
                <a:pPr algn="ctr"/>
                <a14:m>
                  <m:oMath xmlns:m="http://schemas.openxmlformats.org/officeDocument/2006/math">
                    <m:acc>
                      <m:accPr>
                        <m:chr m:val="⃗"/>
                        <m:ctrlPr>
                          <a:rPr lang="en-US" sz="2800" b="1" i="1" smtClean="0">
                            <a:solidFill>
                              <a:srgbClr val="000000"/>
                            </a:solidFill>
                            <a:latin typeface="Cambria Math" panose="02040503050406030204" pitchFamily="18" charset="0"/>
                          </a:rPr>
                        </m:ctrlPr>
                      </m:accPr>
                      <m:e>
                        <m:r>
                          <a:rPr lang="en-US" sz="2800" b="1" i="1">
                            <a:solidFill>
                              <a:srgbClr val="000000"/>
                            </a:solidFill>
                            <a:latin typeface="Cambria Math" panose="02040503050406030204" pitchFamily="18" charset="0"/>
                            <a:sym typeface="Symbol" panose="05050102010706020507" pitchFamily="18" charset="2"/>
                          </a:rPr>
                          <m:t></m:t>
                        </m:r>
                        <m:r>
                          <a:rPr lang="en-US" sz="2800" b="1" i="1" smtClean="0">
                            <a:solidFill>
                              <a:srgbClr val="000000"/>
                            </a:solidFill>
                            <a:latin typeface="Cambria Math" panose="02040503050406030204" pitchFamily="18" charset="0"/>
                            <a:sym typeface="Symbol" panose="05050102010706020507" pitchFamily="18" charset="2"/>
                          </a:rPr>
                          <m:t>𝒅</m:t>
                        </m:r>
                      </m:e>
                    </m:acc>
                  </m:oMath>
                </a14:m>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 độ dịch chuyển trong thời gian</a:t>
                </a:r>
                <a:r>
                  <a:rPr lang="en-US" sz="2400" b="1">
                    <a:solidFill>
                      <a:srgbClr val="000000"/>
                    </a:solidFill>
                    <a:sym typeface="Symbol" panose="05050102010706020507" pitchFamily="18" charset="2"/>
                  </a:rPr>
                  <a:t> </a:t>
                </a:r>
                <a14:m>
                  <m:oMath xmlns:m="http://schemas.openxmlformats.org/officeDocument/2006/math">
                    <m:r>
                      <a:rPr lang="en-US" sz="2400" b="1" i="1">
                        <a:solidFill>
                          <a:srgbClr val="000000"/>
                        </a:solidFill>
                        <a:latin typeface="Cambria Math" panose="02040503050406030204" pitchFamily="18" charset="0"/>
                        <a:sym typeface="Symbol" panose="05050102010706020507" pitchFamily="18" charset="2"/>
                      </a:rPr>
                      <m:t></m:t>
                    </m:r>
                  </m:oMath>
                </a14:m>
                <a:r>
                  <a:rPr lang="en-US" sz="2500"/>
                  <a:t>t</a:t>
                </a:r>
              </a:p>
            </p:txBody>
          </p:sp>
        </mc:Choice>
        <mc:Fallback xmlns="">
          <p:sp>
            <p:nvSpPr>
              <p:cNvPr id="28" name="TextBox 27">
                <a:extLst>
                  <a:ext uri="{FF2B5EF4-FFF2-40B4-BE49-F238E27FC236}">
                    <a16:creationId xmlns:a16="http://schemas.microsoft.com/office/drawing/2014/main" id="{BF8800B6-BF5D-977C-4D02-B23E90E6C3E0}"/>
                  </a:ext>
                </a:extLst>
              </p:cNvPr>
              <p:cNvSpPr txBox="1">
                <a:spLocks noRot="1" noChangeAspect="1" noMove="1" noResize="1" noEditPoints="1" noAdjustHandles="1" noChangeArrowheads="1" noChangeShapeType="1" noTextEdit="1"/>
              </p:cNvSpPr>
              <p:nvPr/>
            </p:nvSpPr>
            <p:spPr>
              <a:xfrm>
                <a:off x="7684697" y="5035817"/>
                <a:ext cx="3908119" cy="971997"/>
              </a:xfrm>
              <a:prstGeom prst="rect">
                <a:avLst/>
              </a:prstGeom>
              <a:blipFill>
                <a:blip r:embed="rId9"/>
                <a:stretch>
                  <a:fillRect r="-4212" b="-14375"/>
                </a:stretch>
              </a:blipFill>
            </p:spPr>
            <p:txBody>
              <a:bodyPr/>
              <a:lstStyle/>
              <a:p>
                <a:r>
                  <a:rPr lang="en-US">
                    <a:noFill/>
                  </a:rPr>
                  <a:t> </a:t>
                </a:r>
              </a:p>
            </p:txBody>
          </p:sp>
        </mc:Fallback>
      </mc:AlternateContent>
    </p:spTree>
    <p:extLst>
      <p:ext uri="{BB962C8B-B14F-4D97-AF65-F5344CB8AC3E}">
        <p14:creationId xmlns:p14="http://schemas.microsoft.com/office/powerpoint/2010/main" val="4105442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5094BBC-4AEF-45E2-800C-D9EB80EB9602}"/>
              </a:ext>
            </a:extLst>
          </p:cNvPr>
          <p:cNvGrpSpPr/>
          <p:nvPr/>
        </p:nvGrpSpPr>
        <p:grpSpPr>
          <a:xfrm>
            <a:off x="-76200" y="65599"/>
            <a:ext cx="8603569" cy="541686"/>
            <a:chOff x="74035" y="2231322"/>
            <a:chExt cx="8550261" cy="756153"/>
          </a:xfrm>
        </p:grpSpPr>
        <p:grpSp>
          <p:nvGrpSpPr>
            <p:cNvPr id="5" name="Group 70">
              <a:extLst>
                <a:ext uri="{FF2B5EF4-FFF2-40B4-BE49-F238E27FC236}">
                  <a16:creationId xmlns:a16="http://schemas.microsoft.com/office/drawing/2014/main" id="{22027F8E-E199-4A54-B069-309AC253031F}"/>
                </a:ext>
              </a:extLst>
            </p:cNvPr>
            <p:cNvGrpSpPr>
              <a:grpSpLocks/>
            </p:cNvGrpSpPr>
            <p:nvPr/>
          </p:nvGrpSpPr>
          <p:grpSpPr bwMode="auto">
            <a:xfrm>
              <a:off x="330533" y="2267004"/>
              <a:ext cx="3378440" cy="708275"/>
              <a:chOff x="587624" y="3377549"/>
              <a:chExt cx="1739739" cy="1364238"/>
            </a:xfrm>
          </p:grpSpPr>
          <p:pic>
            <p:nvPicPr>
              <p:cNvPr id="8" name="Picture 8" descr="empty-green-rectangle">
                <a:extLst>
                  <a:ext uri="{FF2B5EF4-FFF2-40B4-BE49-F238E27FC236}">
                    <a16:creationId xmlns:a16="http://schemas.microsoft.com/office/drawing/2014/main" id="{1EE22726-B2BB-421D-B925-BEC456C648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624" y="3377549"/>
                <a:ext cx="1739739"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06869E57-2328-4344-AAC1-8990C425C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BF6D9640-ADB6-4E6A-B6DE-3A9270062E74}"/>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071903BE-FA19-43F4-A858-1F57B905EB55}"/>
                </a:ext>
              </a:extLst>
            </p:cNvPr>
            <p:cNvSpPr>
              <a:spLocks noChangeArrowheads="1"/>
            </p:cNvSpPr>
            <p:nvPr/>
          </p:nvSpPr>
          <p:spPr bwMode="auto">
            <a:xfrm>
              <a:off x="1209204" y="2231322"/>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Vận tốc</a:t>
              </a:r>
              <a:endParaRPr lang="en-US" sz="2800" dirty="0">
                <a:cs typeface="Arial" panose="020B0604020202020204" pitchFamily="34" charset="0"/>
              </a:endParaRPr>
            </a:p>
          </p:txBody>
        </p:sp>
      </p:grpSp>
      <p:pic>
        <p:nvPicPr>
          <p:cNvPr id="15" name="Picture 5" descr="empty-blue-rectangle">
            <a:extLst>
              <a:ext uri="{FF2B5EF4-FFF2-40B4-BE49-F238E27FC236}">
                <a16:creationId xmlns:a16="http://schemas.microsoft.com/office/drawing/2014/main" id="{1DC6EFAC-399A-486B-88AB-5D7431CD03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1446" y="3228778"/>
            <a:ext cx="10141258" cy="2870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mc:Choice xmlns:a14="http://schemas.microsoft.com/office/drawing/2010/main" Requires="a14">
          <p:sp>
            <p:nvSpPr>
              <p:cNvPr id="22" name="TextBox 21">
                <a:extLst>
                  <a:ext uri="{FF2B5EF4-FFF2-40B4-BE49-F238E27FC236}">
                    <a16:creationId xmlns:a16="http://schemas.microsoft.com/office/drawing/2014/main" id="{DC224933-9386-4EF8-83D5-7F9F847973BE}"/>
                  </a:ext>
                </a:extLst>
              </p:cNvPr>
              <p:cNvSpPr txBox="1"/>
              <p:nvPr/>
            </p:nvSpPr>
            <p:spPr>
              <a:xfrm>
                <a:off x="1872190" y="3356109"/>
                <a:ext cx="8674714" cy="2360967"/>
              </a:xfrm>
              <a:prstGeom prst="rect">
                <a:avLst/>
              </a:prstGeom>
              <a:noFill/>
            </p:spPr>
            <p:txBody>
              <a:bodyPr wrap="square">
                <a:spAutoFit/>
              </a:bodyPr>
              <a:lstStyle/>
              <a:p>
                <a:pPr marR="0">
                  <a:lnSpc>
                    <a:spcPct val="107000"/>
                  </a:lnSpc>
                  <a:spcBef>
                    <a:spcPts val="0"/>
                  </a:spcBef>
                  <a:spcAft>
                    <a:spcPts val="500"/>
                  </a:spcAft>
                </a:pP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Vì</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độ</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dịch</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chuyển</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là</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một</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đại</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lượng</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vectơ</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nên</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vận</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tốc</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cũng</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là</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một</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đại</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lượng</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vectơ</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Vectơ</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vận</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tốc</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acc>
                      <m:accPr>
                        <m:chr m:val="⃗"/>
                        <m:ctrlPr>
                          <a:rPr lang="en-US" sz="2800" b="1" i="1" smtClean="0">
                            <a:solidFill>
                              <a:srgbClr val="000000"/>
                            </a:solidFill>
                            <a:latin typeface="Cambria Math" panose="02040503050406030204" pitchFamily="18" charset="0"/>
                          </a:rPr>
                        </m:ctrlPr>
                      </m:accPr>
                      <m:e>
                        <m:r>
                          <a:rPr lang="en-US" sz="2800" b="1" i="1" smtClean="0">
                            <a:solidFill>
                              <a:srgbClr val="000000"/>
                            </a:solidFill>
                            <a:latin typeface="Cambria Math" panose="02040503050406030204" pitchFamily="18" charset="0"/>
                          </a:rPr>
                          <m:t>𝒗</m:t>
                        </m:r>
                      </m:e>
                    </m:acc>
                    <m:r>
                      <a:rPr lang="en-US" sz="2800" b="1" i="1" smtClean="0">
                        <a:solidFill>
                          <a:srgbClr val="000000"/>
                        </a:solidFill>
                        <a:latin typeface="Cambria Math" panose="02040503050406030204" pitchFamily="18" charset="0"/>
                      </a:rPr>
                      <m:t> </m:t>
                    </m:r>
                  </m:oMath>
                </a14:m>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có</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t>
                </a:r>
              </a:p>
              <a:p>
                <a:pPr marR="0">
                  <a:lnSpc>
                    <a:spcPct val="107000"/>
                  </a:lnSpc>
                  <a:spcBef>
                    <a:spcPts val="0"/>
                  </a:spcBef>
                  <a:spcAft>
                    <a:spcPts val="500"/>
                  </a:spcAft>
                </a:pP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Gốc</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nằm</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trên</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vật</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chuyển</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động</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p>
              <a:p>
                <a:pPr marL="342900" marR="0" indent="-342900">
                  <a:lnSpc>
                    <a:spcPct val="107000"/>
                  </a:lnSpc>
                  <a:spcBef>
                    <a:spcPts val="0"/>
                  </a:spcBef>
                  <a:spcAft>
                    <a:spcPts val="500"/>
                  </a:spcAft>
                  <a:buFontTx/>
                  <a:buChar char="-"/>
                </a:pP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Hướng</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là</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hướng</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của</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độ</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dịch</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chuyển</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p>
              <a:p>
                <a:pPr marL="342900" marR="0" indent="-342900">
                  <a:lnSpc>
                    <a:spcPct val="107000"/>
                  </a:lnSpc>
                  <a:spcBef>
                    <a:spcPts val="0"/>
                  </a:spcBef>
                  <a:spcAft>
                    <a:spcPts val="500"/>
                  </a:spcAft>
                  <a:buFontTx/>
                  <a:buChar char="-"/>
                </a:pP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Độ</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dài</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tỉ</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lệ</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với</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độ</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lớn</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của</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vận</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tốc</a:t>
                </a:r>
                <a:r>
                  <a:rPr lang="en-US" sz="25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a:t>
                </a:r>
                <a:endParaRPr lang="en-US" sz="2500" dirty="0">
                  <a:effectLst/>
                  <a:latin typeface="Calibri" panose="020F0502020204030204" pitchFamily="34" charset="0"/>
                  <a:ea typeface="游明朝" panose="02020400000000000000" pitchFamily="18" charset="-128"/>
                  <a:cs typeface="Times New Roman" panose="02020603050405020304" pitchFamily="18" charset="0"/>
                </a:endParaRPr>
              </a:p>
            </p:txBody>
          </p:sp>
        </mc:Choice>
        <mc:Fallback>
          <p:sp>
            <p:nvSpPr>
              <p:cNvPr id="22" name="TextBox 21">
                <a:extLst>
                  <a:ext uri="{FF2B5EF4-FFF2-40B4-BE49-F238E27FC236}">
                    <a16:creationId xmlns:a16="http://schemas.microsoft.com/office/drawing/2014/main" id="{DC224933-9386-4EF8-83D5-7F9F847973BE}"/>
                  </a:ext>
                </a:extLst>
              </p:cNvPr>
              <p:cNvSpPr txBox="1">
                <a:spLocks noRot="1" noChangeAspect="1" noMove="1" noResize="1" noEditPoints="1" noAdjustHandles="1" noChangeArrowheads="1" noChangeShapeType="1" noTextEdit="1"/>
              </p:cNvSpPr>
              <p:nvPr/>
            </p:nvSpPr>
            <p:spPr>
              <a:xfrm>
                <a:off x="1872190" y="3356109"/>
                <a:ext cx="8674714" cy="2360967"/>
              </a:xfrm>
              <a:prstGeom prst="rect">
                <a:avLst/>
              </a:prstGeom>
              <a:blipFill>
                <a:blip r:embed="rId5"/>
                <a:stretch>
                  <a:fillRect l="-1124" t="-2326" b="-4910"/>
                </a:stretch>
              </a:blipFill>
            </p:spPr>
            <p:txBody>
              <a:bodyPr/>
              <a:lstStyle/>
              <a:p>
                <a:r>
                  <a:rPr lang="en-US">
                    <a:noFill/>
                  </a:rPr>
                  <a:t> </a:t>
                </a:r>
              </a:p>
            </p:txBody>
          </p:sp>
        </mc:Fallback>
      </mc:AlternateContent>
      <p:sp>
        <p:nvSpPr>
          <p:cNvPr id="14" name="Text Box 13">
            <a:extLst>
              <a:ext uri="{FF2B5EF4-FFF2-40B4-BE49-F238E27FC236}">
                <a16:creationId xmlns:a16="http://schemas.microsoft.com/office/drawing/2014/main" id="{E0D1A429-78A8-4E2F-B9FE-0338F93F0EBC}"/>
              </a:ext>
            </a:extLst>
          </p:cNvPr>
          <p:cNvSpPr txBox="1">
            <a:spLocks noChangeArrowheads="1"/>
          </p:cNvSpPr>
          <p:nvPr/>
        </p:nvSpPr>
        <p:spPr bwMode="auto">
          <a:xfrm>
            <a:off x="457200" y="689508"/>
            <a:ext cx="6096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solidFill>
                  <a:srgbClr val="0070C0"/>
                </a:solidFill>
                <a:cs typeface="Arial" panose="020B0604020202020204" pitchFamily="34" charset="0"/>
              </a:rPr>
              <a:t>1. Vận tốc trung bình</a:t>
            </a:r>
          </a:p>
        </p:txBody>
      </p:sp>
      <p:grpSp>
        <p:nvGrpSpPr>
          <p:cNvPr id="24" name="Group 23">
            <a:extLst>
              <a:ext uri="{FF2B5EF4-FFF2-40B4-BE49-F238E27FC236}">
                <a16:creationId xmlns:a16="http://schemas.microsoft.com/office/drawing/2014/main" id="{2AD759D1-F858-7C19-AF6E-395C67F4DB94}"/>
              </a:ext>
            </a:extLst>
          </p:cNvPr>
          <p:cNvGrpSpPr/>
          <p:nvPr/>
        </p:nvGrpSpPr>
        <p:grpSpPr>
          <a:xfrm>
            <a:off x="2081527" y="1431425"/>
            <a:ext cx="3665688" cy="1274703"/>
            <a:chOff x="8076716" y="3452482"/>
            <a:chExt cx="2082614" cy="1252079"/>
          </a:xfrm>
        </p:grpSpPr>
        <p:pic>
          <p:nvPicPr>
            <p:cNvPr id="25" name="Picture 24" descr="empty-red-rectangle">
              <a:extLst>
                <a:ext uri="{FF2B5EF4-FFF2-40B4-BE49-F238E27FC236}">
                  <a16:creationId xmlns:a16="http://schemas.microsoft.com/office/drawing/2014/main" id="{29942E6C-A47E-4F69-46CB-BBDE01CADF9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76716" y="3452482"/>
              <a:ext cx="1648241" cy="1252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6" name="Object 18">
                  <a:extLst>
                    <a:ext uri="{FF2B5EF4-FFF2-40B4-BE49-F238E27FC236}">
                      <a16:creationId xmlns:a16="http://schemas.microsoft.com/office/drawing/2014/main" id="{67AEA317-FDD9-BF40-0C77-54AB4C6788F8}"/>
                    </a:ext>
                  </a:extLst>
                </p:cNvPr>
                <p:cNvSpPr txBox="1"/>
                <p:nvPr/>
              </p:nvSpPr>
              <p:spPr bwMode="auto">
                <a:xfrm>
                  <a:off x="8426195" y="3498290"/>
                  <a:ext cx="1733135" cy="1160463"/>
                </a:xfrm>
                <a:prstGeom prst="rect">
                  <a:avLst/>
                </a:prstGeom>
                <a:noFill/>
                <a:ln w="9525">
                  <a:noFill/>
                  <a:miter lim="800000"/>
                  <a:headEnd/>
                  <a:tailEnd/>
                </a:ln>
                <a:effectLst/>
              </p:spPr>
              <p:txBody>
                <a:bodyPr>
                  <a:noAutofit/>
                </a:bodyPr>
                <a:lstStyle/>
                <a:p>
                  <a:pPr/>
                  <a14:m>
                    <m:oMathPara xmlns:m="http://schemas.openxmlformats.org/officeDocument/2006/math">
                      <m:oMathParaPr>
                        <m:jc m:val="left"/>
                      </m:oMathParaPr>
                      <m:oMath xmlns:m="http://schemas.openxmlformats.org/officeDocument/2006/math">
                        <m:acc>
                          <m:accPr>
                            <m:chr m:val="⃗"/>
                            <m:ctrlPr>
                              <a:rPr lang="en-US" sz="3000" b="1" i="1" smtClean="0">
                                <a:solidFill>
                                  <a:srgbClr val="000000"/>
                                </a:solidFill>
                                <a:latin typeface="Cambria Math" panose="02040503050406030204" pitchFamily="18" charset="0"/>
                              </a:rPr>
                            </m:ctrlPr>
                          </m:accPr>
                          <m:e>
                            <m:r>
                              <a:rPr lang="en-US" sz="3000" b="1" i="1" smtClean="0">
                                <a:solidFill>
                                  <a:srgbClr val="000000"/>
                                </a:solidFill>
                                <a:latin typeface="Cambria Math" panose="02040503050406030204" pitchFamily="18" charset="0"/>
                              </a:rPr>
                              <m:t>𝒗</m:t>
                            </m:r>
                          </m:e>
                        </m:acc>
                        <m:r>
                          <a:rPr lang="en-US" sz="3000" b="1" i="1">
                            <a:solidFill>
                              <a:srgbClr val="000000"/>
                            </a:solidFill>
                            <a:latin typeface="Cambria Math" panose="02040503050406030204" pitchFamily="18" charset="0"/>
                          </a:rPr>
                          <m:t>=</m:t>
                        </m:r>
                        <m:f>
                          <m:fPr>
                            <m:ctrlPr>
                              <a:rPr lang="en-US" sz="3000" b="1" i="1">
                                <a:solidFill>
                                  <a:srgbClr val="000000"/>
                                </a:solidFill>
                                <a:latin typeface="Cambria Math" panose="02040503050406030204" pitchFamily="18" charset="0"/>
                              </a:rPr>
                            </m:ctrlPr>
                          </m:fPr>
                          <m:num>
                            <m:acc>
                              <m:accPr>
                                <m:chr m:val="⃗"/>
                                <m:ctrlPr>
                                  <a:rPr lang="en-US" sz="3000" b="1" i="1">
                                    <a:solidFill>
                                      <a:srgbClr val="000000"/>
                                    </a:solidFill>
                                    <a:latin typeface="Cambria Math" panose="02040503050406030204" pitchFamily="18" charset="0"/>
                                  </a:rPr>
                                </m:ctrlPr>
                              </m:accPr>
                              <m:e>
                                <m:r>
                                  <a:rPr lang="en-US" sz="3000" b="1" i="1">
                                    <a:solidFill>
                                      <a:srgbClr val="000000"/>
                                    </a:solidFill>
                                    <a:latin typeface="Cambria Math" panose="02040503050406030204" pitchFamily="18" charset="0"/>
                                    <a:sym typeface="Symbol" panose="05050102010706020507" pitchFamily="18" charset="2"/>
                                  </a:rPr>
                                  <m:t></m:t>
                                </m:r>
                                <m:r>
                                  <a:rPr lang="en-US" sz="3000" b="1" i="1" smtClean="0">
                                    <a:solidFill>
                                      <a:srgbClr val="000000"/>
                                    </a:solidFill>
                                    <a:latin typeface="Cambria Math" panose="02040503050406030204" pitchFamily="18" charset="0"/>
                                    <a:sym typeface="Symbol" panose="05050102010706020507" pitchFamily="18" charset="2"/>
                                  </a:rPr>
                                  <m:t>𝒅</m:t>
                                </m:r>
                              </m:e>
                            </m:acc>
                          </m:num>
                          <m:den>
                            <m:r>
                              <a:rPr lang="en-US" sz="3000" b="1" i="1">
                                <a:solidFill>
                                  <a:srgbClr val="000000"/>
                                </a:solidFill>
                                <a:latin typeface="Cambria Math" panose="02040503050406030204" pitchFamily="18" charset="0"/>
                                <a:sym typeface="Symbol" panose="05050102010706020507" pitchFamily="18" charset="2"/>
                              </a:rPr>
                              <m:t></m:t>
                            </m:r>
                            <m:r>
                              <a:rPr lang="en-US" sz="3000" b="1" i="1">
                                <a:solidFill>
                                  <a:srgbClr val="000000"/>
                                </a:solidFill>
                                <a:latin typeface="Cambria Math" panose="02040503050406030204" pitchFamily="18" charset="0"/>
                              </a:rPr>
                              <m:t>𝒕</m:t>
                            </m:r>
                          </m:den>
                        </m:f>
                      </m:oMath>
                    </m:oMathPara>
                  </a14:m>
                  <a:endParaRPr lang="en-US" sz="3000" b="1"/>
                </a:p>
              </p:txBody>
            </p:sp>
          </mc:Choice>
          <mc:Fallback xmlns="">
            <p:sp>
              <p:nvSpPr>
                <p:cNvPr id="26" name="Object 18">
                  <a:extLst>
                    <a:ext uri="{FF2B5EF4-FFF2-40B4-BE49-F238E27FC236}">
                      <a16:creationId xmlns:a16="http://schemas.microsoft.com/office/drawing/2014/main" id="{67AEA317-FDD9-BF40-0C77-54AB4C6788F8}"/>
                    </a:ext>
                  </a:extLst>
                </p:cNvPr>
                <p:cNvSpPr txBox="1">
                  <a:spLocks noRot="1" noChangeAspect="1" noMove="1" noResize="1" noEditPoints="1" noAdjustHandles="1" noChangeArrowheads="1" noChangeShapeType="1" noTextEdit="1"/>
                </p:cNvSpPr>
                <p:nvPr/>
              </p:nvSpPr>
              <p:spPr bwMode="auto">
                <a:xfrm>
                  <a:off x="8426195" y="3498290"/>
                  <a:ext cx="1733135" cy="1160463"/>
                </a:xfrm>
                <a:prstGeom prst="rect">
                  <a:avLst/>
                </a:prstGeom>
                <a:blipFill>
                  <a:blip r:embed="rId7"/>
                  <a:stretch>
                    <a:fillRect/>
                  </a:stretch>
                </a:blipFill>
                <a:ln w="9525">
                  <a:noFill/>
                  <a:miter lim="800000"/>
                  <a:headEnd/>
                  <a:tailEnd/>
                </a:ln>
                <a:effectLst/>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BF8800B6-BF5D-977C-4D02-B23E90E6C3E0}"/>
                  </a:ext>
                </a:extLst>
              </p:cNvPr>
              <p:cNvSpPr txBox="1"/>
              <p:nvPr/>
            </p:nvSpPr>
            <p:spPr>
              <a:xfrm>
                <a:off x="5347031" y="1734131"/>
                <a:ext cx="5930569" cy="587277"/>
              </a:xfrm>
              <a:prstGeom prst="rect">
                <a:avLst/>
              </a:prstGeom>
              <a:noFill/>
            </p:spPr>
            <p:txBody>
              <a:bodyPr wrap="square">
                <a:spAutoFit/>
              </a:bodyPr>
              <a:lstStyle/>
              <a:p>
                <a:pPr algn="ctr"/>
                <a14:m>
                  <m:oMath xmlns:m="http://schemas.openxmlformats.org/officeDocument/2006/math">
                    <m:acc>
                      <m:accPr>
                        <m:chr m:val="⃗"/>
                        <m:ctrlPr>
                          <a:rPr lang="en-US" sz="2800" b="1" i="1" smtClean="0">
                            <a:solidFill>
                              <a:srgbClr val="000000"/>
                            </a:solidFill>
                            <a:latin typeface="Cambria Math" panose="02040503050406030204" pitchFamily="18" charset="0"/>
                          </a:rPr>
                        </m:ctrlPr>
                      </m:accPr>
                      <m:e>
                        <m:r>
                          <a:rPr lang="en-US" sz="2800" b="1" i="1">
                            <a:solidFill>
                              <a:srgbClr val="000000"/>
                            </a:solidFill>
                            <a:latin typeface="Cambria Math" panose="02040503050406030204" pitchFamily="18" charset="0"/>
                            <a:sym typeface="Symbol" panose="05050102010706020507" pitchFamily="18" charset="2"/>
                          </a:rPr>
                          <m:t></m:t>
                        </m:r>
                        <m:r>
                          <a:rPr lang="en-US" sz="2800" b="1" i="1" smtClean="0">
                            <a:solidFill>
                              <a:srgbClr val="000000"/>
                            </a:solidFill>
                            <a:latin typeface="Cambria Math" panose="02040503050406030204" pitchFamily="18" charset="0"/>
                            <a:sym typeface="Symbol" panose="05050102010706020507" pitchFamily="18" charset="2"/>
                          </a:rPr>
                          <m:t>𝒅</m:t>
                        </m:r>
                      </m:e>
                    </m:acc>
                  </m:oMath>
                </a14:m>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 độ dịch chuyển trong thời gian</a:t>
                </a:r>
                <a:r>
                  <a:rPr lang="en-US" sz="2400" b="1">
                    <a:solidFill>
                      <a:srgbClr val="000000"/>
                    </a:solidFill>
                    <a:sym typeface="Symbol" panose="05050102010706020507" pitchFamily="18" charset="2"/>
                  </a:rPr>
                  <a:t> </a:t>
                </a:r>
                <a14:m>
                  <m:oMath xmlns:m="http://schemas.openxmlformats.org/officeDocument/2006/math">
                    <m:r>
                      <a:rPr lang="en-US" sz="2400" b="1" i="1">
                        <a:solidFill>
                          <a:srgbClr val="000000"/>
                        </a:solidFill>
                        <a:latin typeface="Cambria Math" panose="02040503050406030204" pitchFamily="18" charset="0"/>
                        <a:sym typeface="Symbol" panose="05050102010706020507" pitchFamily="18" charset="2"/>
                      </a:rPr>
                      <m:t></m:t>
                    </m:r>
                  </m:oMath>
                </a14:m>
                <a:r>
                  <a:rPr lang="en-US" sz="2500"/>
                  <a:t>t</a:t>
                </a:r>
              </a:p>
            </p:txBody>
          </p:sp>
        </mc:Choice>
        <mc:Fallback xmlns="">
          <p:sp>
            <p:nvSpPr>
              <p:cNvPr id="28" name="TextBox 27">
                <a:extLst>
                  <a:ext uri="{FF2B5EF4-FFF2-40B4-BE49-F238E27FC236}">
                    <a16:creationId xmlns:a16="http://schemas.microsoft.com/office/drawing/2014/main" id="{BF8800B6-BF5D-977C-4D02-B23E90E6C3E0}"/>
                  </a:ext>
                </a:extLst>
              </p:cNvPr>
              <p:cNvSpPr txBox="1">
                <a:spLocks noRot="1" noChangeAspect="1" noMove="1" noResize="1" noEditPoints="1" noAdjustHandles="1" noChangeArrowheads="1" noChangeShapeType="1" noTextEdit="1"/>
              </p:cNvSpPr>
              <p:nvPr/>
            </p:nvSpPr>
            <p:spPr>
              <a:xfrm>
                <a:off x="5347031" y="1734131"/>
                <a:ext cx="5930569" cy="587277"/>
              </a:xfrm>
              <a:prstGeom prst="rect">
                <a:avLst/>
              </a:prstGeom>
              <a:blipFill>
                <a:blip r:embed="rId8"/>
                <a:stretch>
                  <a:fillRect b="-23711"/>
                </a:stretch>
              </a:blipFill>
            </p:spPr>
            <p:txBody>
              <a:bodyPr/>
              <a:lstStyle/>
              <a:p>
                <a:r>
                  <a:rPr lang="en-US">
                    <a:noFill/>
                  </a:rPr>
                  <a:t> </a:t>
                </a:r>
              </a:p>
            </p:txBody>
          </p:sp>
        </mc:Fallback>
      </mc:AlternateContent>
    </p:spTree>
    <p:extLst>
      <p:ext uri="{BB962C8B-B14F-4D97-AF65-F5344CB8AC3E}">
        <p14:creationId xmlns:p14="http://schemas.microsoft.com/office/powerpoint/2010/main" val="5479154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5094BBC-4AEF-45E2-800C-D9EB80EB9602}"/>
              </a:ext>
            </a:extLst>
          </p:cNvPr>
          <p:cNvGrpSpPr/>
          <p:nvPr/>
        </p:nvGrpSpPr>
        <p:grpSpPr>
          <a:xfrm>
            <a:off x="-76200" y="65599"/>
            <a:ext cx="8603569" cy="541686"/>
            <a:chOff x="74035" y="2231322"/>
            <a:chExt cx="8550261" cy="756153"/>
          </a:xfrm>
        </p:grpSpPr>
        <p:grpSp>
          <p:nvGrpSpPr>
            <p:cNvPr id="5" name="Group 70">
              <a:extLst>
                <a:ext uri="{FF2B5EF4-FFF2-40B4-BE49-F238E27FC236}">
                  <a16:creationId xmlns:a16="http://schemas.microsoft.com/office/drawing/2014/main" id="{22027F8E-E199-4A54-B069-309AC253031F}"/>
                </a:ext>
              </a:extLst>
            </p:cNvPr>
            <p:cNvGrpSpPr>
              <a:grpSpLocks/>
            </p:cNvGrpSpPr>
            <p:nvPr/>
          </p:nvGrpSpPr>
          <p:grpSpPr bwMode="auto">
            <a:xfrm>
              <a:off x="330533" y="2267004"/>
              <a:ext cx="3378440" cy="708275"/>
              <a:chOff x="587624" y="3377549"/>
              <a:chExt cx="1739739" cy="1364238"/>
            </a:xfrm>
          </p:grpSpPr>
          <p:pic>
            <p:nvPicPr>
              <p:cNvPr id="8" name="Picture 8" descr="empty-green-rectangle">
                <a:extLst>
                  <a:ext uri="{FF2B5EF4-FFF2-40B4-BE49-F238E27FC236}">
                    <a16:creationId xmlns:a16="http://schemas.microsoft.com/office/drawing/2014/main" id="{1EE22726-B2BB-421D-B925-BEC456C648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624" y="3377549"/>
                <a:ext cx="1739739"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06869E57-2328-4344-AAC1-8990C425C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BF6D9640-ADB6-4E6A-B6DE-3A9270062E74}"/>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071903BE-FA19-43F4-A858-1F57B905EB55}"/>
                </a:ext>
              </a:extLst>
            </p:cNvPr>
            <p:cNvSpPr>
              <a:spLocks noChangeArrowheads="1"/>
            </p:cNvSpPr>
            <p:nvPr/>
          </p:nvSpPr>
          <p:spPr bwMode="auto">
            <a:xfrm>
              <a:off x="1209204" y="2231322"/>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Vận tốc</a:t>
              </a:r>
              <a:endParaRPr lang="en-US" sz="2800" dirty="0">
                <a:cs typeface="Arial" panose="020B0604020202020204" pitchFamily="34" charset="0"/>
              </a:endParaRPr>
            </a:p>
          </p:txBody>
        </p:sp>
      </p:grpSp>
      <p:pic>
        <p:nvPicPr>
          <p:cNvPr id="15" name="Picture 5" descr="empty-blue-rectangle">
            <a:extLst>
              <a:ext uri="{FF2B5EF4-FFF2-40B4-BE49-F238E27FC236}">
                <a16:creationId xmlns:a16="http://schemas.microsoft.com/office/drawing/2014/main" id="{1DC6EFAC-399A-486B-88AB-5D7431CD03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6402" y="1224227"/>
            <a:ext cx="11261856" cy="145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mc:Choice xmlns:a14="http://schemas.microsoft.com/office/drawing/2010/main" Requires="a14">
          <p:sp>
            <p:nvSpPr>
              <p:cNvPr id="22" name="TextBox 21">
                <a:extLst>
                  <a:ext uri="{FF2B5EF4-FFF2-40B4-BE49-F238E27FC236}">
                    <a16:creationId xmlns:a16="http://schemas.microsoft.com/office/drawing/2014/main" id="{DC224933-9386-4EF8-83D5-7F9F847973BE}"/>
                  </a:ext>
                </a:extLst>
              </p:cNvPr>
              <p:cNvSpPr txBox="1"/>
              <p:nvPr/>
            </p:nvSpPr>
            <p:spPr>
              <a:xfrm>
                <a:off x="1066046" y="1427881"/>
                <a:ext cx="9252258" cy="954107"/>
              </a:xfrm>
              <a:prstGeom prst="rect">
                <a:avLst/>
              </a:prstGeom>
              <a:noFill/>
            </p:spPr>
            <p:txBody>
              <a:bodyPr wrap="square">
                <a:spAutoFit/>
              </a:bodyPr>
              <a:lstStyle/>
              <a:p>
                <a:pPr algn="ctr"/>
                <a:r>
                  <a:rPr lang="en-US" sz="2800" dirty="0" err="1">
                    <a:latin typeface="Arial" panose="020B0604020202020204" pitchFamily="34" charset="0"/>
                    <a:cs typeface="Arial" panose="020B0604020202020204" pitchFamily="34" charset="0"/>
                  </a:rPr>
                  <a:t>Vận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tốc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tức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thời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là</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vận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tốc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tại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một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thời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điểm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xác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định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được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kí</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hiệu</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là</a:t>
                </a:r>
                <a:r>
                  <a:rPr lang="en-US" sz="2800" dirty="0">
                    <a:latin typeface="Arial" panose="020B0604020202020204" pitchFamily="34" charset="0"/>
                    <a:cs typeface="Arial" panose="020B0604020202020204" pitchFamily="34" charset="0"/>
                  </a:rPr>
                  <a:t> </a:t>
                </a:r>
                <a14:m>
                  <m:oMath xmlns:m="http://schemas.openxmlformats.org/officeDocument/2006/math">
                    <m:acc>
                      <m:accPr>
                        <m:chr m:val="⃗"/>
                        <m:ctrlPr>
                          <a:rPr lang="en-US" sz="2800" b="1" i="1" smtClean="0">
                            <a:solidFill>
                              <a:srgbClr val="000000"/>
                            </a:solidFill>
                            <a:latin typeface="Cambria Math" panose="02040503050406030204" pitchFamily="18" charset="0"/>
                          </a:rPr>
                        </m:ctrlPr>
                      </m:accPr>
                      <m:e>
                        <m:sSub>
                          <m:sSubPr>
                            <m:ctrlPr>
                              <a:rPr lang="en-US" sz="2800" b="1" i="1">
                                <a:solidFill>
                                  <a:srgbClr val="000000"/>
                                </a:solidFill>
                                <a:latin typeface="Cambria Math" panose="02040503050406030204" pitchFamily="18" charset="0"/>
                              </a:rPr>
                            </m:ctrlPr>
                          </m:sSubPr>
                          <m:e>
                            <m:r>
                              <a:rPr lang="en-US" sz="2800" b="1" i="1">
                                <a:solidFill>
                                  <a:srgbClr val="000000"/>
                                </a:solidFill>
                                <a:latin typeface="Cambria Math" panose="02040503050406030204" pitchFamily="18" charset="0"/>
                              </a:rPr>
                              <m:t>𝒗</m:t>
                            </m:r>
                          </m:e>
                          <m:sub>
                            <m:r>
                              <a:rPr lang="en-US" sz="2800" b="1" i="1">
                                <a:solidFill>
                                  <a:srgbClr val="000000"/>
                                </a:solidFill>
                                <a:latin typeface="Cambria Math" panose="02040503050406030204" pitchFamily="18" charset="0"/>
                              </a:rPr>
                              <m:t>𝒕</m:t>
                            </m:r>
                          </m:sub>
                        </m:sSub>
                      </m:e>
                    </m:acc>
                  </m:oMath>
                </a14:m>
                <a:r>
                  <a:rPr lang="en-US" sz="2800" dirty="0">
                    <a:latin typeface="Arial" panose="020B0604020202020204" pitchFamily="34" charset="0"/>
                    <a:cs typeface="Arial" panose="020B0604020202020204" pitchFamily="34" charset="0"/>
                  </a:rPr>
                  <a:t> :</a:t>
                </a:r>
              </a:p>
            </p:txBody>
          </p:sp>
        </mc:Choice>
        <mc:Fallback>
          <p:sp>
            <p:nvSpPr>
              <p:cNvPr id="22" name="TextBox 21">
                <a:extLst>
                  <a:ext uri="{FF2B5EF4-FFF2-40B4-BE49-F238E27FC236}">
                    <a16:creationId xmlns:a16="http://schemas.microsoft.com/office/drawing/2014/main" id="{DC224933-9386-4EF8-83D5-7F9F847973BE}"/>
                  </a:ext>
                </a:extLst>
              </p:cNvPr>
              <p:cNvSpPr txBox="1">
                <a:spLocks noRot="1" noChangeAspect="1" noMove="1" noResize="1" noEditPoints="1" noAdjustHandles="1" noChangeArrowheads="1" noChangeShapeType="1" noTextEdit="1"/>
              </p:cNvSpPr>
              <p:nvPr/>
            </p:nvSpPr>
            <p:spPr>
              <a:xfrm>
                <a:off x="1066046" y="1427881"/>
                <a:ext cx="9252258" cy="954107"/>
              </a:xfrm>
              <a:prstGeom prst="rect">
                <a:avLst/>
              </a:prstGeom>
              <a:blipFill>
                <a:blip r:embed="rId5"/>
                <a:stretch>
                  <a:fillRect t="-6369" b="-16561"/>
                </a:stretch>
              </a:blipFill>
            </p:spPr>
            <p:txBody>
              <a:bodyPr/>
              <a:lstStyle/>
              <a:p>
                <a:r>
                  <a:rPr lang="en-US">
                    <a:noFill/>
                  </a:rPr>
                  <a:t> </a:t>
                </a:r>
              </a:p>
            </p:txBody>
          </p:sp>
        </mc:Fallback>
      </mc:AlternateContent>
      <p:sp>
        <p:nvSpPr>
          <p:cNvPr id="14" name="Text Box 13">
            <a:extLst>
              <a:ext uri="{FF2B5EF4-FFF2-40B4-BE49-F238E27FC236}">
                <a16:creationId xmlns:a16="http://schemas.microsoft.com/office/drawing/2014/main" id="{E0D1A429-78A8-4E2F-B9FE-0338F93F0EBC}"/>
              </a:ext>
            </a:extLst>
          </p:cNvPr>
          <p:cNvSpPr txBox="1">
            <a:spLocks noChangeArrowheads="1"/>
          </p:cNvSpPr>
          <p:nvPr/>
        </p:nvSpPr>
        <p:spPr bwMode="auto">
          <a:xfrm>
            <a:off x="457200" y="689508"/>
            <a:ext cx="6096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solidFill>
                  <a:srgbClr val="0070C0"/>
                </a:solidFill>
                <a:cs typeface="Arial" panose="020B0604020202020204" pitchFamily="34" charset="0"/>
              </a:rPr>
              <a:t>2. Vận tốc tức thời</a:t>
            </a:r>
          </a:p>
        </p:txBody>
      </p:sp>
      <p:grpSp>
        <p:nvGrpSpPr>
          <p:cNvPr id="24" name="Group 23">
            <a:extLst>
              <a:ext uri="{FF2B5EF4-FFF2-40B4-BE49-F238E27FC236}">
                <a16:creationId xmlns:a16="http://schemas.microsoft.com/office/drawing/2014/main" id="{2AD759D1-F858-7C19-AF6E-395C67F4DB94}"/>
              </a:ext>
            </a:extLst>
          </p:cNvPr>
          <p:cNvGrpSpPr/>
          <p:nvPr/>
        </p:nvGrpSpPr>
        <p:grpSpPr>
          <a:xfrm>
            <a:off x="2430312" y="3277398"/>
            <a:ext cx="3665688" cy="1274703"/>
            <a:chOff x="8076716" y="3452482"/>
            <a:chExt cx="2082614" cy="1252079"/>
          </a:xfrm>
        </p:grpSpPr>
        <p:pic>
          <p:nvPicPr>
            <p:cNvPr id="25" name="Picture 24" descr="empty-red-rectangle">
              <a:extLst>
                <a:ext uri="{FF2B5EF4-FFF2-40B4-BE49-F238E27FC236}">
                  <a16:creationId xmlns:a16="http://schemas.microsoft.com/office/drawing/2014/main" id="{29942E6C-A47E-4F69-46CB-BBDE01CADF9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76716" y="3452482"/>
              <a:ext cx="1648241" cy="1252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mc:Choice xmlns:a14="http://schemas.microsoft.com/office/drawing/2010/main" Requires="a14">
            <p:sp>
              <p:nvSpPr>
                <p:cNvPr id="26" name="Object 18">
                  <a:extLst>
                    <a:ext uri="{FF2B5EF4-FFF2-40B4-BE49-F238E27FC236}">
                      <a16:creationId xmlns:a16="http://schemas.microsoft.com/office/drawing/2014/main" id="{67AEA317-FDD9-BF40-0C77-54AB4C6788F8}"/>
                    </a:ext>
                  </a:extLst>
                </p:cNvPr>
                <p:cNvSpPr txBox="1"/>
                <p:nvPr/>
              </p:nvSpPr>
              <p:spPr bwMode="auto">
                <a:xfrm>
                  <a:off x="8426195" y="3498290"/>
                  <a:ext cx="1733135" cy="1160463"/>
                </a:xfrm>
                <a:prstGeom prst="rect">
                  <a:avLst/>
                </a:prstGeom>
                <a:noFill/>
                <a:ln w="9525">
                  <a:noFill/>
                  <a:miter lim="800000"/>
                  <a:headEnd/>
                  <a:tailEnd/>
                </a:ln>
                <a:effectLst/>
              </p:spPr>
              <p:txBody>
                <a:bodyPr>
                  <a:noAutofit/>
                </a:bodyPr>
                <a:lstStyle/>
                <a:p>
                  <a:pPr/>
                  <a14:m>
                    <m:oMathPara xmlns:m="http://schemas.openxmlformats.org/officeDocument/2006/math">
                      <m:oMathParaPr>
                        <m:jc m:val="left"/>
                      </m:oMathParaPr>
                      <m:oMath xmlns:m="http://schemas.openxmlformats.org/officeDocument/2006/math">
                        <m:acc>
                          <m:accPr>
                            <m:chr m:val="⃗"/>
                            <m:ctrlPr>
                              <a:rPr lang="en-US" sz="3000" b="1" i="1" smtClean="0">
                                <a:solidFill>
                                  <a:srgbClr val="000000"/>
                                </a:solidFill>
                                <a:latin typeface="Cambria Math" panose="02040503050406030204" pitchFamily="18" charset="0"/>
                              </a:rPr>
                            </m:ctrlPr>
                          </m:accPr>
                          <m:e>
                            <m:sSub>
                              <m:sSubPr>
                                <m:ctrlPr>
                                  <a:rPr lang="en-US" sz="3000" b="1" i="1">
                                    <a:solidFill>
                                      <a:srgbClr val="000000"/>
                                    </a:solidFill>
                                    <a:latin typeface="Cambria Math" panose="02040503050406030204" pitchFamily="18" charset="0"/>
                                  </a:rPr>
                                </m:ctrlPr>
                              </m:sSubPr>
                              <m:e>
                                <m:r>
                                  <a:rPr lang="en-US" sz="3000" b="1" i="1">
                                    <a:solidFill>
                                      <a:srgbClr val="000000"/>
                                    </a:solidFill>
                                    <a:latin typeface="Cambria Math" panose="02040503050406030204" pitchFamily="18" charset="0"/>
                                  </a:rPr>
                                  <m:t>𝒗</m:t>
                                </m:r>
                              </m:e>
                              <m:sub>
                                <m:r>
                                  <a:rPr lang="en-US" sz="3000" b="1" i="1">
                                    <a:solidFill>
                                      <a:srgbClr val="000000"/>
                                    </a:solidFill>
                                    <a:latin typeface="Cambria Math" panose="02040503050406030204" pitchFamily="18" charset="0"/>
                                  </a:rPr>
                                  <m:t>𝒕</m:t>
                                </m:r>
                              </m:sub>
                            </m:sSub>
                          </m:e>
                        </m:acc>
                        <m:r>
                          <a:rPr lang="en-US" sz="3000" b="1" i="1">
                            <a:solidFill>
                              <a:srgbClr val="000000"/>
                            </a:solidFill>
                            <a:latin typeface="Cambria Math" panose="02040503050406030204" pitchFamily="18" charset="0"/>
                          </a:rPr>
                          <m:t>=</m:t>
                        </m:r>
                        <m:f>
                          <m:fPr>
                            <m:ctrlPr>
                              <a:rPr lang="en-US" sz="3000" b="1" i="1">
                                <a:solidFill>
                                  <a:srgbClr val="000000"/>
                                </a:solidFill>
                                <a:latin typeface="Cambria Math" panose="02040503050406030204" pitchFamily="18" charset="0"/>
                              </a:rPr>
                            </m:ctrlPr>
                          </m:fPr>
                          <m:num>
                            <m:acc>
                              <m:accPr>
                                <m:chr m:val="⃗"/>
                                <m:ctrlPr>
                                  <a:rPr lang="en-US" sz="3000" b="1" i="1">
                                    <a:solidFill>
                                      <a:srgbClr val="000000"/>
                                    </a:solidFill>
                                    <a:latin typeface="Cambria Math" panose="02040503050406030204" pitchFamily="18" charset="0"/>
                                  </a:rPr>
                                </m:ctrlPr>
                              </m:accPr>
                              <m:e>
                                <m:r>
                                  <a:rPr lang="en-US" sz="3000" b="1" i="1">
                                    <a:solidFill>
                                      <a:srgbClr val="000000"/>
                                    </a:solidFill>
                                    <a:latin typeface="Cambria Math" panose="02040503050406030204" pitchFamily="18" charset="0"/>
                                    <a:sym typeface="Symbol" panose="05050102010706020507" pitchFamily="18" charset="2"/>
                                  </a:rPr>
                                  <m:t></m:t>
                                </m:r>
                                <m:r>
                                  <a:rPr lang="en-US" sz="3000" b="1" i="1" smtClean="0">
                                    <a:solidFill>
                                      <a:srgbClr val="000000"/>
                                    </a:solidFill>
                                    <a:latin typeface="Cambria Math" panose="02040503050406030204" pitchFamily="18" charset="0"/>
                                    <a:sym typeface="Symbol" panose="05050102010706020507" pitchFamily="18" charset="2"/>
                                  </a:rPr>
                                  <m:t>𝒅</m:t>
                                </m:r>
                              </m:e>
                            </m:acc>
                          </m:num>
                          <m:den>
                            <m:r>
                              <a:rPr lang="en-US" sz="3000" b="1" i="1">
                                <a:solidFill>
                                  <a:srgbClr val="000000"/>
                                </a:solidFill>
                                <a:latin typeface="Cambria Math" panose="02040503050406030204" pitchFamily="18" charset="0"/>
                                <a:sym typeface="Symbol" panose="05050102010706020507" pitchFamily="18" charset="2"/>
                              </a:rPr>
                              <m:t></m:t>
                            </m:r>
                            <m:r>
                              <a:rPr lang="en-US" sz="3000" b="1" i="1">
                                <a:solidFill>
                                  <a:srgbClr val="000000"/>
                                </a:solidFill>
                                <a:latin typeface="Cambria Math" panose="02040503050406030204" pitchFamily="18" charset="0"/>
                              </a:rPr>
                              <m:t>𝒕</m:t>
                            </m:r>
                          </m:den>
                        </m:f>
                      </m:oMath>
                    </m:oMathPara>
                  </a14:m>
                  <a:endParaRPr lang="en-US" sz="3000" b="1" dirty="0"/>
                </a:p>
              </p:txBody>
            </p:sp>
          </mc:Choice>
          <mc:Fallback>
            <p:sp>
              <p:nvSpPr>
                <p:cNvPr id="26" name="Object 18">
                  <a:extLst>
                    <a:ext uri="{FF2B5EF4-FFF2-40B4-BE49-F238E27FC236}">
                      <a16:creationId xmlns:a16="http://schemas.microsoft.com/office/drawing/2014/main" id="{67AEA317-FDD9-BF40-0C77-54AB4C6788F8}"/>
                    </a:ext>
                  </a:extLst>
                </p:cNvPr>
                <p:cNvSpPr txBox="1">
                  <a:spLocks noRot="1" noChangeAspect="1" noMove="1" noResize="1" noEditPoints="1" noAdjustHandles="1" noChangeArrowheads="1" noChangeShapeType="1" noTextEdit="1"/>
                </p:cNvSpPr>
                <p:nvPr/>
              </p:nvSpPr>
              <p:spPr bwMode="auto">
                <a:xfrm>
                  <a:off x="8426195" y="3498290"/>
                  <a:ext cx="1733135" cy="1160463"/>
                </a:xfrm>
                <a:prstGeom prst="rect">
                  <a:avLst/>
                </a:prstGeom>
                <a:blipFill>
                  <a:blip r:embed="rId7"/>
                  <a:stretch>
                    <a:fillRect/>
                  </a:stretch>
                </a:blipFill>
                <a:ln w="9525">
                  <a:noFill/>
                  <a:miter lim="800000"/>
                  <a:headEnd/>
                  <a:tailEnd/>
                </a:ln>
                <a:effectLst/>
              </p:spPr>
              <p:txBody>
                <a:bodyPr/>
                <a:lstStyle/>
                <a:p>
                  <a:r>
                    <a:rPr lang="en-US">
                      <a:noFill/>
                    </a:rPr>
                    <a:t> </a:t>
                  </a:r>
                </a:p>
              </p:txBody>
            </p:sp>
          </mc:Fallback>
        </mc:AlternateContent>
      </p:grpSp>
      <mc:AlternateContent xmlns:mc="http://schemas.openxmlformats.org/markup-compatibility/2006">
        <mc:Choice xmlns:a14="http://schemas.microsoft.com/office/drawing/2010/main" Requires="a14">
          <p:sp>
            <p:nvSpPr>
              <p:cNvPr id="28" name="TextBox 27">
                <a:extLst>
                  <a:ext uri="{FF2B5EF4-FFF2-40B4-BE49-F238E27FC236}">
                    <a16:creationId xmlns:a16="http://schemas.microsoft.com/office/drawing/2014/main" id="{BF8800B6-BF5D-977C-4D02-B23E90E6C3E0}"/>
                  </a:ext>
                </a:extLst>
              </p:cNvPr>
              <p:cNvSpPr txBox="1"/>
              <p:nvPr/>
            </p:nvSpPr>
            <p:spPr>
              <a:xfrm>
                <a:off x="5105400" y="3651621"/>
                <a:ext cx="3733800" cy="513282"/>
              </a:xfrm>
              <a:prstGeom prst="rect">
                <a:avLst/>
              </a:prstGeom>
              <a:noFill/>
            </p:spPr>
            <p:txBody>
              <a:bodyPr wrap="square">
                <a:spAutoFit/>
              </a:bodyPr>
              <a:lstStyle/>
              <a:p>
                <a:pPr algn="ctr"/>
                <a:r>
                  <a:rPr lang="en-US" sz="2500" dirty="0">
                    <a:latin typeface="Arial" panose="020B0604020202020204" pitchFamily="34" charset="0"/>
                    <a:cs typeface="Arial" panose="020B0604020202020204" pitchFamily="34" charset="0"/>
                  </a:rPr>
                  <a:t>Với </a:t>
                </a:r>
                <a14:m>
                  <m:oMath xmlns:m="http://schemas.openxmlformats.org/officeDocument/2006/math">
                    <m:r>
                      <a:rPr lang="en-US" sz="2800" b="1" i="1" smtClean="0">
                        <a:solidFill>
                          <a:srgbClr val="000000"/>
                        </a:solidFill>
                        <a:latin typeface="Cambria Math" panose="02040503050406030204" pitchFamily="18" charset="0"/>
                        <a:sym typeface="Symbol" panose="05050102010706020507" pitchFamily="18" charset="2"/>
                      </a:rPr>
                      <m:t></m:t>
                    </m:r>
                    <m:r>
                      <m:rPr>
                        <m:sty m:val="p"/>
                      </m:rPr>
                      <a:rPr lang="en-US" sz="2800" b="0" i="0" smtClean="0">
                        <a:solidFill>
                          <a:srgbClr val="000000"/>
                        </a:solidFill>
                        <a:latin typeface="Cambria Math" panose="02040503050406030204" pitchFamily="18" charset="0"/>
                        <a:sym typeface="Symbol" panose="05050102010706020507" pitchFamily="18" charset="2"/>
                      </a:rPr>
                      <m:t>t</m:t>
                    </m:r>
                  </m:oMath>
                </a14:m>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rất</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nhỏ</a:t>
                </a:r>
                <a:endParaRPr lang="en-US" sz="2500" dirty="0">
                  <a:latin typeface="Arial" panose="020B0604020202020204" pitchFamily="34" charset="0"/>
                  <a:cs typeface="Arial" panose="020B0604020202020204" pitchFamily="34" charset="0"/>
                </a:endParaRPr>
              </a:p>
            </p:txBody>
          </p:sp>
        </mc:Choice>
        <mc:Fallback>
          <p:sp>
            <p:nvSpPr>
              <p:cNvPr id="28" name="TextBox 27">
                <a:extLst>
                  <a:ext uri="{FF2B5EF4-FFF2-40B4-BE49-F238E27FC236}">
                    <a16:creationId xmlns:a16="http://schemas.microsoft.com/office/drawing/2014/main" id="{BF8800B6-BF5D-977C-4D02-B23E90E6C3E0}"/>
                  </a:ext>
                </a:extLst>
              </p:cNvPr>
              <p:cNvSpPr txBox="1">
                <a:spLocks noRot="1" noChangeAspect="1" noMove="1" noResize="1" noEditPoints="1" noAdjustHandles="1" noChangeArrowheads="1" noChangeShapeType="1" noTextEdit="1"/>
              </p:cNvSpPr>
              <p:nvPr/>
            </p:nvSpPr>
            <p:spPr>
              <a:xfrm>
                <a:off x="5105400" y="3651621"/>
                <a:ext cx="3733800" cy="513282"/>
              </a:xfrm>
              <a:prstGeom prst="rect">
                <a:avLst/>
              </a:prstGeom>
              <a:blipFill>
                <a:blip r:embed="rId8"/>
                <a:stretch>
                  <a:fillRect t="-3571" b="-26190"/>
                </a:stretch>
              </a:blipFill>
            </p:spPr>
            <p:txBody>
              <a:bodyPr/>
              <a:lstStyle/>
              <a:p>
                <a:r>
                  <a:rPr lang="en-US">
                    <a:noFill/>
                  </a:rPr>
                  <a:t> </a:t>
                </a:r>
              </a:p>
            </p:txBody>
          </p:sp>
        </mc:Fallback>
      </mc:AlternateContent>
    </p:spTree>
    <p:extLst>
      <p:ext uri="{BB962C8B-B14F-4D97-AF65-F5344CB8AC3E}">
        <p14:creationId xmlns:p14="http://schemas.microsoft.com/office/powerpoint/2010/main" val="40861919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56">
            <a:extLst>
              <a:ext uri="{FF2B5EF4-FFF2-40B4-BE49-F238E27FC236}">
                <a16:creationId xmlns:a16="http://schemas.microsoft.com/office/drawing/2014/main" id="{191916B2-4ACD-4AAC-8F91-D3547A606C07}"/>
              </a:ext>
            </a:extLst>
          </p:cNvPr>
          <p:cNvGrpSpPr/>
          <p:nvPr/>
        </p:nvGrpSpPr>
        <p:grpSpPr>
          <a:xfrm>
            <a:off x="4718423" y="126868"/>
            <a:ext cx="2590800" cy="531988"/>
            <a:chOff x="2193" y="0"/>
            <a:chExt cx="2245706" cy="1239104"/>
          </a:xfrm>
          <a:solidFill>
            <a:srgbClr val="002060"/>
          </a:solidFill>
          <a:scene3d>
            <a:camera prst="orthographicFront"/>
            <a:lightRig rig="threePt" dir="t">
              <a:rot lat="0" lon="0" rev="7500000"/>
            </a:lightRig>
          </a:scene3d>
        </p:grpSpPr>
        <p:sp>
          <p:nvSpPr>
            <p:cNvPr id="24" name="Rounded Rectangle 57">
              <a:extLst>
                <a:ext uri="{FF2B5EF4-FFF2-40B4-BE49-F238E27FC236}">
                  <a16:creationId xmlns:a16="http://schemas.microsoft.com/office/drawing/2014/main" id="{F99A500B-7AFE-42F1-982B-FB60E374A9A0}"/>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25" name="Rounded Rectangle 4">
              <a:extLst>
                <a:ext uri="{FF2B5EF4-FFF2-40B4-BE49-F238E27FC236}">
                  <a16:creationId xmlns:a16="http://schemas.microsoft.com/office/drawing/2014/main" id="{2D81FD56-72A7-41B1-BE9A-DBEF44418680}"/>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Câu hỏi</a:t>
              </a:r>
            </a:p>
          </p:txBody>
        </p:sp>
      </p:grpSp>
      <p:sp>
        <p:nvSpPr>
          <p:cNvPr id="26" name="Rectangle: Rounded Corners 25">
            <a:extLst>
              <a:ext uri="{FF2B5EF4-FFF2-40B4-BE49-F238E27FC236}">
                <a16:creationId xmlns:a16="http://schemas.microsoft.com/office/drawing/2014/main" id="{E7BC6088-E3D7-4AEC-8453-6B51263F81F1}"/>
              </a:ext>
            </a:extLst>
          </p:cNvPr>
          <p:cNvSpPr/>
          <p:nvPr/>
        </p:nvSpPr>
        <p:spPr>
          <a:xfrm>
            <a:off x="790671" y="758277"/>
            <a:ext cx="10972800" cy="1807683"/>
          </a:xfrm>
          <a:prstGeom prst="roundRect">
            <a:avLst>
              <a:gd name="adj" fmla="val 8564"/>
            </a:avLst>
          </a:prstGeom>
          <a:solidFill>
            <a:schemeClr val="accent5">
              <a:lumMod val="20000"/>
              <a:lumOff val="80000"/>
            </a:schemeClr>
          </a:solidFill>
          <a:ln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30" name="Text Box 29">
            <a:extLst>
              <a:ext uri="{FF2B5EF4-FFF2-40B4-BE49-F238E27FC236}">
                <a16:creationId xmlns:a16="http://schemas.microsoft.com/office/drawing/2014/main" id="{A0300333-C687-4848-8F80-51CDEBECBDDC}"/>
              </a:ext>
            </a:extLst>
          </p:cNvPr>
          <p:cNvSpPr txBox="1">
            <a:spLocks noChangeArrowheads="1"/>
          </p:cNvSpPr>
          <p:nvPr/>
        </p:nvSpPr>
        <p:spPr bwMode="auto">
          <a:xfrm>
            <a:off x="1127345" y="783677"/>
            <a:ext cx="10150256" cy="17822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algn="ctr">
              <a:lnSpc>
                <a:spcPct val="107000"/>
              </a:lnSpc>
              <a:spcBef>
                <a:spcPts val="0"/>
              </a:spcBef>
              <a:spcAft>
                <a:spcPts val="500"/>
              </a:spcAft>
            </a:pPr>
            <a:r>
              <a:rPr lang="en-US" sz="2500">
                <a:solidFill>
                  <a:srgbClr val="000000"/>
                </a:solidFill>
                <a:effectLst/>
                <a:latin typeface="Arial" panose="020B0604020202020204" pitchFamily="34" charset="0"/>
                <a:ea typeface="Times New Roman" panose="02020603050405020304" pitchFamily="18" charset="0"/>
              </a:rPr>
              <a:t>Bạn A đi học từ nhà đến trường theo lộ trình ABC. Biết bạn A đi đoạn đường AB = 400 m hết 6 phút, đoạn đường BC= 300 m hết 4 phút</a:t>
            </a:r>
          </a:p>
          <a:p>
            <a:pPr algn="ctr">
              <a:lnSpc>
                <a:spcPct val="107000"/>
              </a:lnSpc>
              <a:spcAft>
                <a:spcPts val="500"/>
              </a:spcAft>
            </a:pPr>
            <a:r>
              <a:rPr lang="en-US" sz="2500" i="1">
                <a:solidFill>
                  <a:srgbClr val="000000"/>
                </a:solidFill>
                <a:effectLst/>
                <a:latin typeface="Arial" panose="020B0604020202020204" pitchFamily="34" charset="0"/>
                <a:ea typeface="Times New Roman" panose="02020603050405020304" pitchFamily="18" charset="0"/>
              </a:rPr>
              <a:t>Xác định tốc độ trung bình và vận tốc trung bình của bạn A khi đi từ nhà đến trường</a:t>
            </a:r>
            <a:r>
              <a:rPr lang="en-US" sz="2500">
                <a:solidFill>
                  <a:srgbClr val="000000"/>
                </a:solidFill>
                <a:effectLst/>
                <a:latin typeface="Arial" panose="020B0604020202020204" pitchFamily="34" charset="0"/>
                <a:ea typeface="Times New Roman" panose="02020603050405020304" pitchFamily="18" charset="0"/>
              </a:rPr>
              <a:t> </a:t>
            </a:r>
            <a:endParaRPr lang="en-US" sz="2500">
              <a:effectLst/>
              <a:latin typeface="Calibri" panose="020F0502020204030204" pitchFamily="34" charset="0"/>
              <a:ea typeface="游明朝" panose="02020400000000000000" pitchFamily="18" charset="-128"/>
              <a:cs typeface="Times New Roman" panose="02020603050405020304" pitchFamily="18" charset="0"/>
            </a:endParaRPr>
          </a:p>
        </p:txBody>
      </p:sp>
      <p:grpSp>
        <p:nvGrpSpPr>
          <p:cNvPr id="32" name="Group 31">
            <a:extLst>
              <a:ext uri="{FF2B5EF4-FFF2-40B4-BE49-F238E27FC236}">
                <a16:creationId xmlns:a16="http://schemas.microsoft.com/office/drawing/2014/main" id="{5DE850E9-C099-536B-328F-F52F75901BF9}"/>
              </a:ext>
            </a:extLst>
          </p:cNvPr>
          <p:cNvGrpSpPr/>
          <p:nvPr/>
        </p:nvGrpSpPr>
        <p:grpSpPr>
          <a:xfrm>
            <a:off x="523655" y="427780"/>
            <a:ext cx="629089" cy="639020"/>
            <a:chOff x="493574" y="321685"/>
            <a:chExt cx="755550" cy="790692"/>
          </a:xfrm>
        </p:grpSpPr>
        <p:sp>
          <p:nvSpPr>
            <p:cNvPr id="33" name="Oval 32">
              <a:extLst>
                <a:ext uri="{FF2B5EF4-FFF2-40B4-BE49-F238E27FC236}">
                  <a16:creationId xmlns:a16="http://schemas.microsoft.com/office/drawing/2014/main" id="{E528D5BC-B358-859B-E466-E89F286A6671}"/>
                </a:ext>
              </a:extLst>
            </p:cNvPr>
            <p:cNvSpPr/>
            <p:nvPr/>
          </p:nvSpPr>
          <p:spPr>
            <a:xfrm>
              <a:off x="504123" y="333892"/>
              <a:ext cx="644399" cy="6596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descr="Icon&#10;&#10;Description automatically generated">
              <a:extLst>
                <a:ext uri="{FF2B5EF4-FFF2-40B4-BE49-F238E27FC236}">
                  <a16:creationId xmlns:a16="http://schemas.microsoft.com/office/drawing/2014/main" id="{8F02AD5B-862A-99DE-18B0-942F0EA44602}"/>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7000" b="90000" l="7442" r="90349">
                          <a14:foregroundMark x1="7558" y1="39556" x2="7558" y2="39556"/>
                          <a14:foregroundMark x1="46744" y1="8556" x2="46744" y2="8556"/>
                          <a14:foregroundMark x1="49302" y1="7000" x2="49302" y2="7000"/>
                          <a14:foregroundMark x1="90349" y1="44333" x2="90349" y2="44333"/>
                        </a14:backgroundRemoval>
                      </a14:imgEffect>
                    </a14:imgLayer>
                  </a14:imgProps>
                </a:ext>
                <a:ext uri="{28A0092B-C50C-407E-A947-70E740481C1C}">
                  <a14:useLocalDpi xmlns:a14="http://schemas.microsoft.com/office/drawing/2010/main" val="0"/>
                </a:ext>
              </a:extLst>
            </a:blip>
            <a:stretch>
              <a:fillRect/>
            </a:stretch>
          </p:blipFill>
          <p:spPr>
            <a:xfrm>
              <a:off x="493574" y="321685"/>
              <a:ext cx="755550" cy="790692"/>
            </a:xfrm>
            <a:prstGeom prst="rect">
              <a:avLst/>
            </a:prstGeom>
          </p:spPr>
        </p:pic>
      </p:grpSp>
      <p:grpSp>
        <p:nvGrpSpPr>
          <p:cNvPr id="50" name="Group 49">
            <a:extLst>
              <a:ext uri="{FF2B5EF4-FFF2-40B4-BE49-F238E27FC236}">
                <a16:creationId xmlns:a16="http://schemas.microsoft.com/office/drawing/2014/main" id="{071CC647-5C6D-8A21-EA5D-D13586FE1090}"/>
              </a:ext>
            </a:extLst>
          </p:cNvPr>
          <p:cNvGrpSpPr/>
          <p:nvPr/>
        </p:nvGrpSpPr>
        <p:grpSpPr>
          <a:xfrm>
            <a:off x="2743200" y="2896457"/>
            <a:ext cx="6146805" cy="3816295"/>
            <a:chOff x="5156198" y="2591360"/>
            <a:chExt cx="6146805" cy="3816295"/>
          </a:xfrm>
        </p:grpSpPr>
        <p:grpSp>
          <p:nvGrpSpPr>
            <p:cNvPr id="51" name="Group 50">
              <a:extLst>
                <a:ext uri="{FF2B5EF4-FFF2-40B4-BE49-F238E27FC236}">
                  <a16:creationId xmlns:a16="http://schemas.microsoft.com/office/drawing/2014/main" id="{50466714-1D80-FE48-9F11-7B8A1635524B}"/>
                </a:ext>
              </a:extLst>
            </p:cNvPr>
            <p:cNvGrpSpPr/>
            <p:nvPr/>
          </p:nvGrpSpPr>
          <p:grpSpPr>
            <a:xfrm>
              <a:off x="5156198" y="2591360"/>
              <a:ext cx="6146805" cy="3816295"/>
              <a:chOff x="5156198" y="2591360"/>
              <a:chExt cx="6146805" cy="3816295"/>
            </a:xfrm>
          </p:grpSpPr>
          <p:sp>
            <p:nvSpPr>
              <p:cNvPr id="55" name="Rectangle 54">
                <a:extLst>
                  <a:ext uri="{FF2B5EF4-FFF2-40B4-BE49-F238E27FC236}">
                    <a16:creationId xmlns:a16="http://schemas.microsoft.com/office/drawing/2014/main" id="{D555871D-1C68-3F9A-0802-4677F748FB93}"/>
                  </a:ext>
                </a:extLst>
              </p:cNvPr>
              <p:cNvSpPr/>
              <p:nvPr/>
            </p:nvSpPr>
            <p:spPr>
              <a:xfrm>
                <a:off x="5181600" y="2591360"/>
                <a:ext cx="6096001" cy="3816295"/>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B728FF49-5315-36DF-9666-04CB267ABFC0}"/>
                  </a:ext>
                </a:extLst>
              </p:cNvPr>
              <p:cNvSpPr/>
              <p:nvPr/>
            </p:nvSpPr>
            <p:spPr>
              <a:xfrm>
                <a:off x="5156198" y="3377641"/>
                <a:ext cx="6096001" cy="660959"/>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D1CFD085-3B49-EF8C-0D3E-1592803EFFE6}"/>
                  </a:ext>
                </a:extLst>
              </p:cNvPr>
              <p:cNvSpPr/>
              <p:nvPr/>
            </p:nvSpPr>
            <p:spPr>
              <a:xfrm>
                <a:off x="5207002" y="5105400"/>
                <a:ext cx="6096001" cy="711201"/>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83AFCDF7-11DF-15EE-BBE2-03C8BFDB2E1B}"/>
                  </a:ext>
                </a:extLst>
              </p:cNvPr>
              <p:cNvSpPr/>
              <p:nvPr/>
            </p:nvSpPr>
            <p:spPr>
              <a:xfrm rot="5400000">
                <a:off x="7403820" y="4368521"/>
                <a:ext cx="2413560" cy="45720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9" name="Straight Connector 58">
                <a:extLst>
                  <a:ext uri="{FF2B5EF4-FFF2-40B4-BE49-F238E27FC236}">
                    <a16:creationId xmlns:a16="http://schemas.microsoft.com/office/drawing/2014/main" id="{54CFC5F0-F8BE-C025-C1F1-E6EFFCC8404A}"/>
                  </a:ext>
                </a:extLst>
              </p:cNvPr>
              <p:cNvCxnSpPr>
                <a:stCxn id="56" idx="1"/>
              </p:cNvCxnSpPr>
              <p:nvPr/>
            </p:nvCxnSpPr>
            <p:spPr>
              <a:xfrm flipV="1">
                <a:off x="5156198" y="3708120"/>
                <a:ext cx="6146805" cy="1"/>
              </a:xfrm>
              <a:prstGeom prst="line">
                <a:avLst/>
              </a:prstGeom>
              <a:ln w="3810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326F50BF-0EF9-BB2B-141B-68B701562F8D}"/>
                  </a:ext>
                </a:extLst>
              </p:cNvPr>
              <p:cNvCxnSpPr>
                <a:cxnSpLocks/>
                <a:stCxn id="57" idx="1"/>
                <a:endCxn id="57" idx="3"/>
              </p:cNvCxnSpPr>
              <p:nvPr/>
            </p:nvCxnSpPr>
            <p:spPr>
              <a:xfrm>
                <a:off x="5207002" y="5461001"/>
                <a:ext cx="6096001" cy="0"/>
              </a:xfrm>
              <a:prstGeom prst="line">
                <a:avLst/>
              </a:prstGeom>
              <a:ln w="3810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CC1817F1-D992-62F1-9876-5773055D93D9}"/>
                  </a:ext>
                </a:extLst>
              </p:cNvPr>
              <p:cNvSpPr txBox="1"/>
              <p:nvPr/>
            </p:nvSpPr>
            <p:spPr>
              <a:xfrm>
                <a:off x="5608622" y="5251675"/>
                <a:ext cx="1336898" cy="477054"/>
              </a:xfrm>
              <a:prstGeom prst="rect">
                <a:avLst/>
              </a:prstGeom>
              <a:noFill/>
            </p:spPr>
            <p:txBody>
              <a:bodyPr wrap="square">
                <a:spAutoFit/>
              </a:bodyPr>
              <a:lstStyle/>
              <a:p>
                <a:r>
                  <a:rPr lang="en-US" sz="2500" b="1">
                    <a:solidFill>
                      <a:srgbClr val="000000"/>
                    </a:solidFill>
                    <a:effectLst/>
                    <a:latin typeface="Arial" panose="020B0604020202020204" pitchFamily="34" charset="0"/>
                    <a:ea typeface="Times New Roman" panose="02020603050405020304" pitchFamily="18" charset="0"/>
                  </a:rPr>
                  <a:t>A</a:t>
                </a:r>
                <a:endParaRPr lang="en-US" sz="2500" b="1"/>
              </a:p>
            </p:txBody>
          </p:sp>
          <p:sp>
            <p:nvSpPr>
              <p:cNvPr id="62" name="TextBox 61">
                <a:extLst>
                  <a:ext uri="{FF2B5EF4-FFF2-40B4-BE49-F238E27FC236}">
                    <a16:creationId xmlns:a16="http://schemas.microsoft.com/office/drawing/2014/main" id="{24AC7B4F-E7EE-476F-CC82-AAB514895739}"/>
                  </a:ext>
                </a:extLst>
              </p:cNvPr>
              <p:cNvSpPr txBox="1"/>
              <p:nvPr/>
            </p:nvSpPr>
            <p:spPr>
              <a:xfrm>
                <a:off x="8610600" y="5197352"/>
                <a:ext cx="609600" cy="477054"/>
              </a:xfrm>
              <a:prstGeom prst="rect">
                <a:avLst/>
              </a:prstGeom>
              <a:noFill/>
            </p:spPr>
            <p:txBody>
              <a:bodyPr wrap="square">
                <a:spAutoFit/>
              </a:bodyPr>
              <a:lstStyle/>
              <a:p>
                <a:r>
                  <a:rPr lang="en-US" sz="2500" b="1">
                    <a:solidFill>
                      <a:srgbClr val="000000"/>
                    </a:solidFill>
                    <a:effectLst/>
                    <a:latin typeface="Arial" panose="020B0604020202020204" pitchFamily="34" charset="0"/>
                    <a:ea typeface="Times New Roman" panose="02020603050405020304" pitchFamily="18" charset="0"/>
                  </a:rPr>
                  <a:t>B</a:t>
                </a:r>
                <a:endParaRPr lang="en-US" sz="2500" b="1"/>
              </a:p>
            </p:txBody>
          </p:sp>
          <p:sp>
            <p:nvSpPr>
              <p:cNvPr id="63" name="TextBox 62">
                <a:extLst>
                  <a:ext uri="{FF2B5EF4-FFF2-40B4-BE49-F238E27FC236}">
                    <a16:creationId xmlns:a16="http://schemas.microsoft.com/office/drawing/2014/main" id="{AF7D42B1-BCD6-7BC3-DE07-65BE0F3DCE55}"/>
                  </a:ext>
                </a:extLst>
              </p:cNvPr>
              <p:cNvSpPr txBox="1"/>
              <p:nvPr/>
            </p:nvSpPr>
            <p:spPr>
              <a:xfrm>
                <a:off x="8724900" y="3368996"/>
                <a:ext cx="609600" cy="477054"/>
              </a:xfrm>
              <a:prstGeom prst="rect">
                <a:avLst/>
              </a:prstGeom>
              <a:noFill/>
            </p:spPr>
            <p:txBody>
              <a:bodyPr wrap="square">
                <a:spAutoFit/>
              </a:bodyPr>
              <a:lstStyle/>
              <a:p>
                <a:r>
                  <a:rPr lang="en-US" sz="2500" b="1">
                    <a:solidFill>
                      <a:srgbClr val="000000"/>
                    </a:solidFill>
                    <a:effectLst/>
                    <a:latin typeface="Arial" panose="020B0604020202020204" pitchFamily="34" charset="0"/>
                    <a:ea typeface="Times New Roman" panose="02020603050405020304" pitchFamily="18" charset="0"/>
                  </a:rPr>
                  <a:t>C</a:t>
                </a:r>
                <a:endParaRPr lang="en-US" sz="2500" b="1"/>
              </a:p>
            </p:txBody>
          </p:sp>
          <p:grpSp>
            <p:nvGrpSpPr>
              <p:cNvPr id="64" name="Group 63">
                <a:extLst>
                  <a:ext uri="{FF2B5EF4-FFF2-40B4-BE49-F238E27FC236}">
                    <a16:creationId xmlns:a16="http://schemas.microsoft.com/office/drawing/2014/main" id="{732A5CDF-4DA3-5262-A4C2-D4AC01069097}"/>
                  </a:ext>
                </a:extLst>
              </p:cNvPr>
              <p:cNvGrpSpPr/>
              <p:nvPr/>
            </p:nvGrpSpPr>
            <p:grpSpPr>
              <a:xfrm>
                <a:off x="5867400" y="3390341"/>
                <a:ext cx="2743200" cy="1891658"/>
                <a:chOff x="5906315" y="3390341"/>
                <a:chExt cx="2743200" cy="1891658"/>
              </a:xfrm>
            </p:grpSpPr>
            <p:cxnSp>
              <p:nvCxnSpPr>
                <p:cNvPr id="65" name="Straight Connector 64">
                  <a:extLst>
                    <a:ext uri="{FF2B5EF4-FFF2-40B4-BE49-F238E27FC236}">
                      <a16:creationId xmlns:a16="http://schemas.microsoft.com/office/drawing/2014/main" id="{0A0F7833-813F-4CB0-8509-935E100B132A}"/>
                    </a:ext>
                  </a:extLst>
                </p:cNvPr>
                <p:cNvCxnSpPr>
                  <a:cxnSpLocks/>
                </p:cNvCxnSpPr>
                <p:nvPr/>
              </p:nvCxnSpPr>
              <p:spPr>
                <a:xfrm flipV="1">
                  <a:off x="5906315" y="5277909"/>
                  <a:ext cx="2704285" cy="409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F06F0EDC-E5ED-2328-714B-4DBB5701C45E}"/>
                    </a:ext>
                  </a:extLst>
                </p:cNvPr>
                <p:cNvCxnSpPr>
                  <a:cxnSpLocks/>
                  <a:stCxn id="58" idx="1"/>
                </p:cNvCxnSpPr>
                <p:nvPr/>
              </p:nvCxnSpPr>
              <p:spPr>
                <a:xfrm flipH="1">
                  <a:off x="8636002" y="3390341"/>
                  <a:ext cx="13513" cy="187031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grpSp>
        <p:pic>
          <p:nvPicPr>
            <p:cNvPr id="52" name="Picture 51" descr="A picture containing building, house, outdoor, white&#10;&#10;Description automatically generated">
              <a:extLst>
                <a:ext uri="{FF2B5EF4-FFF2-40B4-BE49-F238E27FC236}">
                  <a16:creationId xmlns:a16="http://schemas.microsoft.com/office/drawing/2014/main" id="{012CB33A-FF4F-C961-DA37-D4D92DEA3C9F}"/>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779" b="89872" l="7500" r="97381">
                          <a14:foregroundMark x1="10952" y1="21886" x2="10952" y2="21886"/>
                          <a14:foregroundMark x1="8929" y1="18743" x2="8929" y2="18743"/>
                          <a14:foregroundMark x1="11429" y1="15483" x2="10476" y2="15600"/>
                          <a14:foregroundMark x1="47143" y1="45402" x2="47143" y2="45402"/>
                          <a14:foregroundMark x1="46905" y1="44237" x2="46905" y2="44237"/>
                          <a14:foregroundMark x1="10476" y1="21886" x2="10476" y2="21886"/>
                          <a14:foregroundMark x1="9881" y1="43190" x2="9881" y2="43190"/>
                          <a14:foregroundMark x1="10714" y1="27939" x2="10714" y2="27939"/>
                          <a14:foregroundMark x1="93095" y1="61583" x2="93095" y2="61583"/>
                          <a14:foregroundMark x1="12024" y1="18743" x2="12024" y2="18743"/>
                          <a14:foregroundMark x1="11190" y1="20256" x2="11190" y2="20256"/>
                          <a14:foregroundMark x1="11905" y1="24796" x2="11905" y2="24796"/>
                          <a14:foregroundMark x1="12857" y1="21769" x2="12857" y2="21769"/>
                          <a14:foregroundMark x1="7500" y1="72293" x2="7500" y2="72293"/>
                          <a14:foregroundMark x1="35000" y1="68335" x2="35000" y2="68335"/>
                          <a14:foregroundMark x1="35476" y1="78463" x2="35476" y2="78463"/>
                          <a14:foregroundMark x1="45357" y1="85099" x2="45357" y2="85099"/>
                          <a14:foregroundMark x1="24881" y1="84284" x2="24881" y2="84284"/>
                          <a14:foregroundMark x1="16786" y1="84866" x2="16786" y2="84866"/>
                          <a14:foregroundMark x1="9881" y1="84168" x2="11310" y2="83353"/>
                          <a14:foregroundMark x1="13214" y1="83353" x2="13214" y2="82887"/>
                          <a14:foregroundMark x1="41667" y1="82887" x2="41667" y2="82887"/>
                          <a14:foregroundMark x1="57381" y1="82421" x2="58810" y2="81839"/>
                          <a14:foregroundMark x1="66429" y1="82771" x2="68810" y2="83469"/>
                          <a14:foregroundMark x1="47143" y1="86729" x2="47143" y2="86729"/>
                          <a14:foregroundMark x1="38929" y1="85099" x2="38929" y2="85099"/>
                          <a14:foregroundMark x1="35119" y1="83120" x2="35119" y2="83120"/>
                          <a14:foregroundMark x1="97381" y1="63795" x2="97381" y2="63795"/>
                          <a14:foregroundMark x1="93571" y1="64494" x2="93571" y2="64494"/>
                          <a14:foregroundMark x1="96905" y1="64261" x2="96905" y2="64261"/>
                          <a14:foregroundMark x1="93571" y1="64843" x2="93571" y2="64843"/>
                          <a14:foregroundMark x1="91786" y1="64028" x2="93929" y2="63329"/>
                          <a14:foregroundMark x1="46667" y1="82654" x2="46667" y2="82654"/>
                          <a14:foregroundMark x1="34762" y1="84866" x2="35238" y2="84866"/>
                          <a14:foregroundMark x1="55476" y1="84400" x2="55476" y2="84400"/>
                          <a14:foregroundMark x1="78810" y1="83818" x2="78810" y2="83818"/>
                          <a14:foregroundMark x1="12381" y1="28056" x2="12381" y2="28056"/>
                        </a14:backgroundRemoval>
                      </a14:imgEffect>
                    </a14:imgLayer>
                  </a14:imgProps>
                </a:ext>
                <a:ext uri="{28A0092B-C50C-407E-A947-70E740481C1C}">
                  <a14:useLocalDpi xmlns:a14="http://schemas.microsoft.com/office/drawing/2010/main" val="0"/>
                </a:ext>
              </a:extLst>
            </a:blip>
            <a:srcRect l="-1418" t="9084" r="1476" b="12820"/>
            <a:stretch/>
          </p:blipFill>
          <p:spPr>
            <a:xfrm>
              <a:off x="5512464" y="4265371"/>
              <a:ext cx="1036527" cy="828272"/>
            </a:xfrm>
            <a:prstGeom prst="rect">
              <a:avLst/>
            </a:prstGeom>
          </p:spPr>
        </p:pic>
        <p:pic>
          <p:nvPicPr>
            <p:cNvPr id="53" name="Picture 52" descr="A picture containing text, clipart&#10;&#10;Description automatically generated">
              <a:extLst>
                <a:ext uri="{FF2B5EF4-FFF2-40B4-BE49-F238E27FC236}">
                  <a16:creationId xmlns:a16="http://schemas.microsoft.com/office/drawing/2014/main" id="{BFFF6509-D1AA-8F30-DAE9-D34ED70E110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51838" y="2602387"/>
              <a:ext cx="1517524" cy="728411"/>
            </a:xfrm>
            <a:prstGeom prst="rect">
              <a:avLst/>
            </a:prstGeom>
          </p:spPr>
        </p:pic>
        <p:pic>
          <p:nvPicPr>
            <p:cNvPr id="54" name="Picture 53" descr="A person riding a bicycle&#10;&#10;Description automatically generated with medium confidence">
              <a:extLst>
                <a:ext uri="{FF2B5EF4-FFF2-40B4-BE49-F238E27FC236}">
                  <a16:creationId xmlns:a16="http://schemas.microsoft.com/office/drawing/2014/main" id="{DA386B10-C495-9A1B-27D7-691417614D15}"/>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8056" b="86296" l="9900" r="89200">
                          <a14:foregroundMark x1="59000" y1="8148" x2="59000" y2="8148"/>
                          <a14:foregroundMark x1="23200" y1="85648" x2="23200" y2="85648"/>
                          <a14:foregroundMark x1="75300" y1="86296" x2="75300" y2="86296"/>
                        </a14:backgroundRemoval>
                      </a14:imgEffect>
                    </a14:imgLayer>
                  </a14:imgProps>
                </a:ext>
                <a:ext uri="{28A0092B-C50C-407E-A947-70E740481C1C}">
                  <a14:useLocalDpi xmlns:a14="http://schemas.microsoft.com/office/drawing/2010/main" val="0"/>
                </a:ext>
              </a:extLst>
            </a:blip>
            <a:srcRect r="800" b="8889"/>
            <a:stretch/>
          </p:blipFill>
          <p:spPr>
            <a:xfrm>
              <a:off x="6228502" y="4660500"/>
              <a:ext cx="622367" cy="617348"/>
            </a:xfrm>
            <a:prstGeom prst="rect">
              <a:avLst/>
            </a:prstGeom>
          </p:spPr>
        </p:pic>
      </p:grpSp>
    </p:spTree>
    <p:extLst>
      <p:ext uri="{BB962C8B-B14F-4D97-AF65-F5344CB8AC3E}">
        <p14:creationId xmlns:p14="http://schemas.microsoft.com/office/powerpoint/2010/main" val="42780063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5094BBC-4AEF-45E2-800C-D9EB80EB9602}"/>
              </a:ext>
            </a:extLst>
          </p:cNvPr>
          <p:cNvGrpSpPr/>
          <p:nvPr/>
        </p:nvGrpSpPr>
        <p:grpSpPr>
          <a:xfrm>
            <a:off x="-76200" y="65599"/>
            <a:ext cx="8603569" cy="541686"/>
            <a:chOff x="74035" y="2231322"/>
            <a:chExt cx="8550261" cy="756153"/>
          </a:xfrm>
        </p:grpSpPr>
        <p:grpSp>
          <p:nvGrpSpPr>
            <p:cNvPr id="5" name="Group 70">
              <a:extLst>
                <a:ext uri="{FF2B5EF4-FFF2-40B4-BE49-F238E27FC236}">
                  <a16:creationId xmlns:a16="http://schemas.microsoft.com/office/drawing/2014/main" id="{22027F8E-E199-4A54-B069-309AC253031F}"/>
                </a:ext>
              </a:extLst>
            </p:cNvPr>
            <p:cNvGrpSpPr>
              <a:grpSpLocks/>
            </p:cNvGrpSpPr>
            <p:nvPr/>
          </p:nvGrpSpPr>
          <p:grpSpPr bwMode="auto">
            <a:xfrm>
              <a:off x="330533" y="2267004"/>
              <a:ext cx="3378440" cy="708275"/>
              <a:chOff x="587624" y="3377549"/>
              <a:chExt cx="1739739" cy="1364238"/>
            </a:xfrm>
          </p:grpSpPr>
          <p:pic>
            <p:nvPicPr>
              <p:cNvPr id="8" name="Picture 8" descr="empty-green-rectangle">
                <a:extLst>
                  <a:ext uri="{FF2B5EF4-FFF2-40B4-BE49-F238E27FC236}">
                    <a16:creationId xmlns:a16="http://schemas.microsoft.com/office/drawing/2014/main" id="{1EE22726-B2BB-421D-B925-BEC456C648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624" y="3377549"/>
                <a:ext cx="1739739"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06869E57-2328-4344-AAC1-8990C425C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BF6D9640-ADB6-4E6A-B6DE-3A9270062E74}"/>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071903BE-FA19-43F4-A858-1F57B905EB55}"/>
                </a:ext>
              </a:extLst>
            </p:cNvPr>
            <p:cNvSpPr>
              <a:spLocks noChangeArrowheads="1"/>
            </p:cNvSpPr>
            <p:nvPr/>
          </p:nvSpPr>
          <p:spPr bwMode="auto">
            <a:xfrm>
              <a:off x="1209204" y="2231322"/>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Vận tốc</a:t>
              </a:r>
              <a:endParaRPr lang="en-US" sz="2800" dirty="0">
                <a:cs typeface="Arial" panose="020B0604020202020204" pitchFamily="34" charset="0"/>
              </a:endParaRPr>
            </a:p>
          </p:txBody>
        </p:sp>
      </p:grpSp>
      <p:pic>
        <p:nvPicPr>
          <p:cNvPr id="15" name="Picture 5" descr="empty-blue-rectangle">
            <a:extLst>
              <a:ext uri="{FF2B5EF4-FFF2-40B4-BE49-F238E27FC236}">
                <a16:creationId xmlns:a16="http://schemas.microsoft.com/office/drawing/2014/main" id="{1DC6EFAC-399A-486B-88AB-5D7431CD03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 y="1728078"/>
            <a:ext cx="12420600" cy="1853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21">
            <a:extLst>
              <a:ext uri="{FF2B5EF4-FFF2-40B4-BE49-F238E27FC236}">
                <a16:creationId xmlns:a16="http://schemas.microsoft.com/office/drawing/2014/main" id="{DC224933-9386-4EF8-83D5-7F9F847973BE}"/>
              </a:ext>
            </a:extLst>
          </p:cNvPr>
          <p:cNvSpPr txBox="1"/>
          <p:nvPr/>
        </p:nvSpPr>
        <p:spPr>
          <a:xfrm>
            <a:off x="438076" y="1777160"/>
            <a:ext cx="11430000" cy="1631216"/>
          </a:xfrm>
          <a:prstGeom prst="rect">
            <a:avLst/>
          </a:prstGeom>
          <a:noFill/>
        </p:spPr>
        <p:txBody>
          <a:bodyPr wrap="square">
            <a:spAutoFit/>
          </a:bodyPr>
          <a:lstStyle/>
          <a:p>
            <a:r>
              <a:rPr lang="en-US" sz="2500">
                <a:latin typeface="Arial" panose="020B0604020202020204" pitchFamily="34" charset="0"/>
                <a:cs typeface="Arial" panose="020B0604020202020204" pitchFamily="34" charset="0"/>
              </a:rPr>
              <a:t>Ví dụ: Một đoàn tàu chạy thẳng với vận tốc trung bình 36 km/h so với mặt đường, một hành khách đi về phía đầu tàu với vận tốc 1m/s so với mặt sàn tàu.</a:t>
            </a:r>
          </a:p>
          <a:p>
            <a:r>
              <a:rPr lang="en-US" sz="2500">
                <a:latin typeface="Arial" panose="020B0604020202020204" pitchFamily="34" charset="0"/>
                <a:cs typeface="Arial" panose="020B0604020202020204" pitchFamily="34" charset="0"/>
              </a:rPr>
              <a:t>a) Hành khách này tham gia mấy chuyển động? </a:t>
            </a:r>
          </a:p>
          <a:p>
            <a:r>
              <a:rPr lang="en-US" sz="2500">
                <a:latin typeface="Arial" panose="020B0604020202020204" pitchFamily="34" charset="0"/>
                <a:cs typeface="Arial" panose="020B0604020202020204" pitchFamily="34" charset="0"/>
              </a:rPr>
              <a:t>b) Làm cách nào để xác định được vận tốc của hành khách đối với mặt đường?</a:t>
            </a:r>
          </a:p>
        </p:txBody>
      </p:sp>
      <p:sp>
        <p:nvSpPr>
          <p:cNvPr id="14" name="Text Box 13">
            <a:extLst>
              <a:ext uri="{FF2B5EF4-FFF2-40B4-BE49-F238E27FC236}">
                <a16:creationId xmlns:a16="http://schemas.microsoft.com/office/drawing/2014/main" id="{E0D1A429-78A8-4E2F-B9FE-0338F93F0EBC}"/>
              </a:ext>
            </a:extLst>
          </p:cNvPr>
          <p:cNvSpPr txBox="1">
            <a:spLocks noChangeArrowheads="1"/>
          </p:cNvSpPr>
          <p:nvPr/>
        </p:nvSpPr>
        <p:spPr bwMode="auto">
          <a:xfrm>
            <a:off x="457200" y="689508"/>
            <a:ext cx="487424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solidFill>
                  <a:srgbClr val="0070C0"/>
                </a:solidFill>
                <a:cs typeface="Arial" panose="020B0604020202020204" pitchFamily="34" charset="0"/>
              </a:rPr>
              <a:t>3. Tổng hợp vận tốc</a:t>
            </a:r>
          </a:p>
        </p:txBody>
      </p:sp>
      <p:sp>
        <p:nvSpPr>
          <p:cNvPr id="16" name="Text Box 13">
            <a:extLst>
              <a:ext uri="{FF2B5EF4-FFF2-40B4-BE49-F238E27FC236}">
                <a16:creationId xmlns:a16="http://schemas.microsoft.com/office/drawing/2014/main" id="{84E24055-DF6B-960D-48B5-77B69B972E4D}"/>
              </a:ext>
            </a:extLst>
          </p:cNvPr>
          <p:cNvSpPr txBox="1">
            <a:spLocks noChangeArrowheads="1"/>
          </p:cNvSpPr>
          <p:nvPr/>
        </p:nvSpPr>
        <p:spPr bwMode="auto">
          <a:xfrm>
            <a:off x="457200" y="1184190"/>
            <a:ext cx="6248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solidFill>
                  <a:srgbClr val="00B050"/>
                </a:solidFill>
                <a:cs typeface="Arial" panose="020B0604020202020204" pitchFamily="34" charset="0"/>
              </a:rPr>
              <a:t>a. Tổng hợp hai vận tốc cùng phương</a:t>
            </a:r>
          </a:p>
        </p:txBody>
      </p:sp>
      <p:pic>
        <p:nvPicPr>
          <p:cNvPr id="23" name="Content Placeholder 4" descr="Diagram&#10;&#10;Description automatically generated with medium confidence">
            <a:extLst>
              <a:ext uri="{FF2B5EF4-FFF2-40B4-BE49-F238E27FC236}">
                <a16:creationId xmlns:a16="http://schemas.microsoft.com/office/drawing/2014/main" id="{C2A376B9-905E-023A-0ECC-8952D711F091}"/>
              </a:ext>
            </a:extLst>
          </p:cNvPr>
          <p:cNvPicPr>
            <a:picLocks noChangeAspect="1"/>
          </p:cNvPicPr>
          <p:nvPr/>
        </p:nvPicPr>
        <p:blipFill rotWithShape="1">
          <a:blip r:embed="rId5">
            <a:extLst>
              <a:ext uri="{28A0092B-C50C-407E-A947-70E740481C1C}">
                <a14:useLocalDpi xmlns:a14="http://schemas.microsoft.com/office/drawing/2010/main" val="0"/>
              </a:ext>
            </a:extLst>
          </a:blip>
          <a:srcRect l="31868" t="37782" r="12377" b="46857"/>
          <a:stretch/>
        </p:blipFill>
        <p:spPr>
          <a:xfrm>
            <a:off x="270560" y="3768280"/>
            <a:ext cx="11464240" cy="2449293"/>
          </a:xfrm>
          <a:prstGeom prst="rect">
            <a:avLst/>
          </a:prstGeom>
        </p:spPr>
      </p:pic>
      <p:sp>
        <p:nvSpPr>
          <p:cNvPr id="31" name="Freeform: Shape 30">
            <a:extLst>
              <a:ext uri="{FF2B5EF4-FFF2-40B4-BE49-F238E27FC236}">
                <a16:creationId xmlns:a16="http://schemas.microsoft.com/office/drawing/2014/main" id="{6BB97011-944A-9305-52BE-367897272EE1}"/>
              </a:ext>
            </a:extLst>
          </p:cNvPr>
          <p:cNvSpPr/>
          <p:nvPr/>
        </p:nvSpPr>
        <p:spPr>
          <a:xfrm flipH="1">
            <a:off x="4800600" y="4419600"/>
            <a:ext cx="1706567" cy="1085464"/>
          </a:xfrm>
          <a:custGeom>
            <a:avLst/>
            <a:gdLst>
              <a:gd name="connsiteX0" fmla="*/ 59266 w 1748747"/>
              <a:gd name="connsiteY0" fmla="*/ 25400 h 905933"/>
              <a:gd name="connsiteX1" fmla="*/ 59266 w 1748747"/>
              <a:gd name="connsiteY1" fmla="*/ 25400 h 905933"/>
              <a:gd name="connsiteX2" fmla="*/ 190500 w 1748747"/>
              <a:gd name="connsiteY2" fmla="*/ 33866 h 905933"/>
              <a:gd name="connsiteX3" fmla="*/ 258233 w 1748747"/>
              <a:gd name="connsiteY3" fmla="*/ 42333 h 905933"/>
              <a:gd name="connsiteX4" fmla="*/ 313266 w 1748747"/>
              <a:gd name="connsiteY4" fmla="*/ 38100 h 905933"/>
              <a:gd name="connsiteX5" fmla="*/ 423333 w 1748747"/>
              <a:gd name="connsiteY5" fmla="*/ 33866 h 905933"/>
              <a:gd name="connsiteX6" fmla="*/ 495300 w 1748747"/>
              <a:gd name="connsiteY6" fmla="*/ 16933 h 905933"/>
              <a:gd name="connsiteX7" fmla="*/ 762000 w 1748747"/>
              <a:gd name="connsiteY7" fmla="*/ 21166 h 905933"/>
              <a:gd name="connsiteX8" fmla="*/ 791633 w 1748747"/>
              <a:gd name="connsiteY8" fmla="*/ 25400 h 905933"/>
              <a:gd name="connsiteX9" fmla="*/ 808566 w 1748747"/>
              <a:gd name="connsiteY9" fmla="*/ 29633 h 905933"/>
              <a:gd name="connsiteX10" fmla="*/ 1003300 w 1748747"/>
              <a:gd name="connsiteY10" fmla="*/ 25400 h 905933"/>
              <a:gd name="connsiteX11" fmla="*/ 1117600 w 1748747"/>
              <a:gd name="connsiteY11" fmla="*/ 12700 h 905933"/>
              <a:gd name="connsiteX12" fmla="*/ 1193800 w 1748747"/>
              <a:gd name="connsiteY12" fmla="*/ 4233 h 905933"/>
              <a:gd name="connsiteX13" fmla="*/ 1346200 w 1748747"/>
              <a:gd name="connsiteY13" fmla="*/ 0 h 905933"/>
              <a:gd name="connsiteX14" fmla="*/ 1490133 w 1748747"/>
              <a:gd name="connsiteY14" fmla="*/ 8466 h 905933"/>
              <a:gd name="connsiteX15" fmla="*/ 1532466 w 1748747"/>
              <a:gd name="connsiteY15" fmla="*/ 12700 h 905933"/>
              <a:gd name="connsiteX16" fmla="*/ 1646766 w 1748747"/>
              <a:gd name="connsiteY16" fmla="*/ 16933 h 905933"/>
              <a:gd name="connsiteX17" fmla="*/ 1689100 w 1748747"/>
              <a:gd name="connsiteY17" fmla="*/ 33866 h 905933"/>
              <a:gd name="connsiteX18" fmla="*/ 1701800 w 1748747"/>
              <a:gd name="connsiteY18" fmla="*/ 46566 h 905933"/>
              <a:gd name="connsiteX19" fmla="*/ 1735666 w 1748747"/>
              <a:gd name="connsiteY19" fmla="*/ 97366 h 905933"/>
              <a:gd name="connsiteX20" fmla="*/ 1739900 w 1748747"/>
              <a:gd name="connsiteY20" fmla="*/ 127000 h 905933"/>
              <a:gd name="connsiteX21" fmla="*/ 1744133 w 1748747"/>
              <a:gd name="connsiteY21" fmla="*/ 152400 h 905933"/>
              <a:gd name="connsiteX22" fmla="*/ 1735666 w 1748747"/>
              <a:gd name="connsiteY22" fmla="*/ 279400 h 905933"/>
              <a:gd name="connsiteX23" fmla="*/ 1722966 w 1748747"/>
              <a:gd name="connsiteY23" fmla="*/ 414866 h 905933"/>
              <a:gd name="connsiteX24" fmla="*/ 1727200 w 1748747"/>
              <a:gd name="connsiteY24" fmla="*/ 486833 h 905933"/>
              <a:gd name="connsiteX25" fmla="*/ 1731433 w 1748747"/>
              <a:gd name="connsiteY25" fmla="*/ 508000 h 905933"/>
              <a:gd name="connsiteX26" fmla="*/ 1735666 w 1748747"/>
              <a:gd name="connsiteY26" fmla="*/ 541866 h 905933"/>
              <a:gd name="connsiteX27" fmla="*/ 1744133 w 1748747"/>
              <a:gd name="connsiteY27" fmla="*/ 579966 h 905933"/>
              <a:gd name="connsiteX28" fmla="*/ 1731433 w 1748747"/>
              <a:gd name="connsiteY28" fmla="*/ 774700 h 905933"/>
              <a:gd name="connsiteX29" fmla="*/ 1718733 w 1748747"/>
              <a:gd name="connsiteY29" fmla="*/ 791633 h 905933"/>
              <a:gd name="connsiteX30" fmla="*/ 1710266 w 1748747"/>
              <a:gd name="connsiteY30" fmla="*/ 804333 h 905933"/>
              <a:gd name="connsiteX31" fmla="*/ 1680633 w 1748747"/>
              <a:gd name="connsiteY31" fmla="*/ 846666 h 905933"/>
              <a:gd name="connsiteX32" fmla="*/ 1659466 w 1748747"/>
              <a:gd name="connsiteY32" fmla="*/ 850900 h 905933"/>
              <a:gd name="connsiteX33" fmla="*/ 1646766 w 1748747"/>
              <a:gd name="connsiteY33" fmla="*/ 855133 h 905933"/>
              <a:gd name="connsiteX34" fmla="*/ 1422400 w 1748747"/>
              <a:gd name="connsiteY34" fmla="*/ 850900 h 905933"/>
              <a:gd name="connsiteX35" fmla="*/ 1380066 w 1748747"/>
              <a:gd name="connsiteY35" fmla="*/ 846666 h 905933"/>
              <a:gd name="connsiteX36" fmla="*/ 1337733 w 1748747"/>
              <a:gd name="connsiteY36" fmla="*/ 850900 h 905933"/>
              <a:gd name="connsiteX37" fmla="*/ 1286933 w 1748747"/>
              <a:gd name="connsiteY37" fmla="*/ 855133 h 905933"/>
              <a:gd name="connsiteX38" fmla="*/ 1244600 w 1748747"/>
              <a:gd name="connsiteY38" fmla="*/ 863600 h 905933"/>
              <a:gd name="connsiteX39" fmla="*/ 1214966 w 1748747"/>
              <a:gd name="connsiteY39" fmla="*/ 867833 h 905933"/>
              <a:gd name="connsiteX40" fmla="*/ 1172633 w 1748747"/>
              <a:gd name="connsiteY40" fmla="*/ 884766 h 905933"/>
              <a:gd name="connsiteX41" fmla="*/ 1126066 w 1748747"/>
              <a:gd name="connsiteY41" fmla="*/ 893233 h 905933"/>
              <a:gd name="connsiteX42" fmla="*/ 1037166 w 1748747"/>
              <a:gd name="connsiteY42" fmla="*/ 905933 h 905933"/>
              <a:gd name="connsiteX43" fmla="*/ 639233 w 1748747"/>
              <a:gd name="connsiteY43" fmla="*/ 897466 h 905933"/>
              <a:gd name="connsiteX44" fmla="*/ 541866 w 1748747"/>
              <a:gd name="connsiteY44" fmla="*/ 893233 h 905933"/>
              <a:gd name="connsiteX45" fmla="*/ 465666 w 1748747"/>
              <a:gd name="connsiteY45" fmla="*/ 867833 h 905933"/>
              <a:gd name="connsiteX46" fmla="*/ 148166 w 1748747"/>
              <a:gd name="connsiteY46" fmla="*/ 850900 h 905933"/>
              <a:gd name="connsiteX47" fmla="*/ 131233 w 1748747"/>
              <a:gd name="connsiteY47" fmla="*/ 833966 h 905933"/>
              <a:gd name="connsiteX48" fmla="*/ 127000 w 1748747"/>
              <a:gd name="connsiteY48" fmla="*/ 821266 h 905933"/>
              <a:gd name="connsiteX49" fmla="*/ 118533 w 1748747"/>
              <a:gd name="connsiteY49" fmla="*/ 787400 h 905933"/>
              <a:gd name="connsiteX50" fmla="*/ 101600 w 1748747"/>
              <a:gd name="connsiteY50" fmla="*/ 757766 h 905933"/>
              <a:gd name="connsiteX51" fmla="*/ 71966 w 1748747"/>
              <a:gd name="connsiteY51" fmla="*/ 702733 h 905933"/>
              <a:gd name="connsiteX52" fmla="*/ 33866 w 1748747"/>
              <a:gd name="connsiteY52" fmla="*/ 643466 h 905933"/>
              <a:gd name="connsiteX53" fmla="*/ 16933 w 1748747"/>
              <a:gd name="connsiteY53" fmla="*/ 567266 h 905933"/>
              <a:gd name="connsiteX54" fmla="*/ 8466 w 1748747"/>
              <a:gd name="connsiteY54" fmla="*/ 495300 h 905933"/>
              <a:gd name="connsiteX55" fmla="*/ 0 w 1748747"/>
              <a:gd name="connsiteY55" fmla="*/ 457200 h 905933"/>
              <a:gd name="connsiteX56" fmla="*/ 4233 w 1748747"/>
              <a:gd name="connsiteY56" fmla="*/ 406400 h 905933"/>
              <a:gd name="connsiteX57" fmla="*/ 12700 w 1748747"/>
              <a:gd name="connsiteY57" fmla="*/ 376766 h 905933"/>
              <a:gd name="connsiteX58" fmla="*/ 16933 w 1748747"/>
              <a:gd name="connsiteY58" fmla="*/ 338666 h 905933"/>
              <a:gd name="connsiteX59" fmla="*/ 21166 w 1748747"/>
              <a:gd name="connsiteY59" fmla="*/ 50800 h 905933"/>
              <a:gd name="connsiteX60" fmla="*/ 33866 w 1748747"/>
              <a:gd name="connsiteY60" fmla="*/ 33866 h 905933"/>
              <a:gd name="connsiteX61" fmla="*/ 59266 w 1748747"/>
              <a:gd name="connsiteY61" fmla="*/ 25400 h 90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748747" h="905933">
                <a:moveTo>
                  <a:pt x="59266" y="25400"/>
                </a:moveTo>
                <a:lnTo>
                  <a:pt x="59266" y="25400"/>
                </a:lnTo>
                <a:cubicBezTo>
                  <a:pt x="103011" y="28222"/>
                  <a:pt x="146822" y="30149"/>
                  <a:pt x="190500" y="33866"/>
                </a:cubicBezTo>
                <a:cubicBezTo>
                  <a:pt x="213171" y="35795"/>
                  <a:pt x="235493" y="41549"/>
                  <a:pt x="258233" y="42333"/>
                </a:cubicBezTo>
                <a:cubicBezTo>
                  <a:pt x="276621" y="42967"/>
                  <a:pt x="294892" y="39042"/>
                  <a:pt x="313266" y="38100"/>
                </a:cubicBezTo>
                <a:cubicBezTo>
                  <a:pt x="349934" y="36220"/>
                  <a:pt x="386644" y="35277"/>
                  <a:pt x="423333" y="33866"/>
                </a:cubicBezTo>
                <a:cubicBezTo>
                  <a:pt x="430783" y="32004"/>
                  <a:pt x="489487" y="17014"/>
                  <a:pt x="495300" y="16933"/>
                </a:cubicBezTo>
                <a:lnTo>
                  <a:pt x="762000" y="21166"/>
                </a:lnTo>
                <a:cubicBezTo>
                  <a:pt x="771878" y="22577"/>
                  <a:pt x="781816" y="23615"/>
                  <a:pt x="791633" y="25400"/>
                </a:cubicBezTo>
                <a:cubicBezTo>
                  <a:pt x="797357" y="26441"/>
                  <a:pt x="802748" y="29633"/>
                  <a:pt x="808566" y="29633"/>
                </a:cubicBezTo>
                <a:cubicBezTo>
                  <a:pt x="873493" y="29633"/>
                  <a:pt x="938389" y="26811"/>
                  <a:pt x="1003300" y="25400"/>
                </a:cubicBezTo>
                <a:cubicBezTo>
                  <a:pt x="1160057" y="5805"/>
                  <a:pt x="997985" y="25292"/>
                  <a:pt x="1117600" y="12700"/>
                </a:cubicBezTo>
                <a:cubicBezTo>
                  <a:pt x="1141498" y="10184"/>
                  <a:pt x="1170114" y="5263"/>
                  <a:pt x="1193800" y="4233"/>
                </a:cubicBezTo>
                <a:cubicBezTo>
                  <a:pt x="1244572" y="2026"/>
                  <a:pt x="1295400" y="1411"/>
                  <a:pt x="1346200" y="0"/>
                </a:cubicBezTo>
                <a:lnTo>
                  <a:pt x="1490133" y="8466"/>
                </a:lnTo>
                <a:cubicBezTo>
                  <a:pt x="1504282" y="9431"/>
                  <a:pt x="1518305" y="11935"/>
                  <a:pt x="1532466" y="12700"/>
                </a:cubicBezTo>
                <a:cubicBezTo>
                  <a:pt x="1570537" y="14758"/>
                  <a:pt x="1608666" y="15522"/>
                  <a:pt x="1646766" y="16933"/>
                </a:cubicBezTo>
                <a:cubicBezTo>
                  <a:pt x="1660657" y="21563"/>
                  <a:pt x="1677050" y="26636"/>
                  <a:pt x="1689100" y="33866"/>
                </a:cubicBezTo>
                <a:cubicBezTo>
                  <a:pt x="1694234" y="36946"/>
                  <a:pt x="1697904" y="42020"/>
                  <a:pt x="1701800" y="46566"/>
                </a:cubicBezTo>
                <a:cubicBezTo>
                  <a:pt x="1714529" y="61417"/>
                  <a:pt x="1725775" y="81540"/>
                  <a:pt x="1735666" y="97366"/>
                </a:cubicBezTo>
                <a:cubicBezTo>
                  <a:pt x="1737077" y="107244"/>
                  <a:pt x="1738383" y="117138"/>
                  <a:pt x="1739900" y="127000"/>
                </a:cubicBezTo>
                <a:cubicBezTo>
                  <a:pt x="1741205" y="135484"/>
                  <a:pt x="1744371" y="143820"/>
                  <a:pt x="1744133" y="152400"/>
                </a:cubicBezTo>
                <a:cubicBezTo>
                  <a:pt x="1742955" y="194811"/>
                  <a:pt x="1738859" y="237093"/>
                  <a:pt x="1735666" y="279400"/>
                </a:cubicBezTo>
                <a:cubicBezTo>
                  <a:pt x="1730032" y="354052"/>
                  <a:pt x="1729253" y="358290"/>
                  <a:pt x="1722966" y="414866"/>
                </a:cubicBezTo>
                <a:cubicBezTo>
                  <a:pt x="1724377" y="438855"/>
                  <a:pt x="1725024" y="462901"/>
                  <a:pt x="1727200" y="486833"/>
                </a:cubicBezTo>
                <a:cubicBezTo>
                  <a:pt x="1727851" y="493999"/>
                  <a:pt x="1730339" y="500888"/>
                  <a:pt x="1731433" y="508000"/>
                </a:cubicBezTo>
                <a:cubicBezTo>
                  <a:pt x="1733163" y="519244"/>
                  <a:pt x="1733936" y="530622"/>
                  <a:pt x="1735666" y="541866"/>
                </a:cubicBezTo>
                <a:cubicBezTo>
                  <a:pt x="1737814" y="555831"/>
                  <a:pt x="1740764" y="566489"/>
                  <a:pt x="1744133" y="579966"/>
                </a:cubicBezTo>
                <a:cubicBezTo>
                  <a:pt x="1743789" y="594084"/>
                  <a:pt x="1760859" y="721734"/>
                  <a:pt x="1731433" y="774700"/>
                </a:cubicBezTo>
                <a:cubicBezTo>
                  <a:pt x="1728007" y="780868"/>
                  <a:pt x="1722834" y="785892"/>
                  <a:pt x="1718733" y="791633"/>
                </a:cubicBezTo>
                <a:cubicBezTo>
                  <a:pt x="1715776" y="795773"/>
                  <a:pt x="1712790" y="799915"/>
                  <a:pt x="1710266" y="804333"/>
                </a:cubicBezTo>
                <a:cubicBezTo>
                  <a:pt x="1700553" y="821330"/>
                  <a:pt x="1699409" y="833522"/>
                  <a:pt x="1680633" y="846666"/>
                </a:cubicBezTo>
                <a:cubicBezTo>
                  <a:pt x="1674738" y="850792"/>
                  <a:pt x="1666447" y="849155"/>
                  <a:pt x="1659466" y="850900"/>
                </a:cubicBezTo>
                <a:cubicBezTo>
                  <a:pt x="1655137" y="851982"/>
                  <a:pt x="1650999" y="853722"/>
                  <a:pt x="1646766" y="855133"/>
                </a:cubicBezTo>
                <a:lnTo>
                  <a:pt x="1422400" y="850900"/>
                </a:lnTo>
                <a:cubicBezTo>
                  <a:pt x="1408225" y="850450"/>
                  <a:pt x="1394248" y="846666"/>
                  <a:pt x="1380066" y="846666"/>
                </a:cubicBezTo>
                <a:cubicBezTo>
                  <a:pt x="1365885" y="846666"/>
                  <a:pt x="1351856" y="849616"/>
                  <a:pt x="1337733" y="850900"/>
                </a:cubicBezTo>
                <a:lnTo>
                  <a:pt x="1286933" y="855133"/>
                </a:lnTo>
                <a:cubicBezTo>
                  <a:pt x="1272822" y="857955"/>
                  <a:pt x="1258772" y="861099"/>
                  <a:pt x="1244600" y="863600"/>
                </a:cubicBezTo>
                <a:cubicBezTo>
                  <a:pt x="1234774" y="865334"/>
                  <a:pt x="1224539" y="865018"/>
                  <a:pt x="1214966" y="867833"/>
                </a:cubicBezTo>
                <a:cubicBezTo>
                  <a:pt x="1200386" y="872121"/>
                  <a:pt x="1187246" y="880591"/>
                  <a:pt x="1172633" y="884766"/>
                </a:cubicBezTo>
                <a:cubicBezTo>
                  <a:pt x="1157463" y="889100"/>
                  <a:pt x="1141564" y="890281"/>
                  <a:pt x="1126066" y="893233"/>
                </a:cubicBezTo>
                <a:cubicBezTo>
                  <a:pt x="1062938" y="905258"/>
                  <a:pt x="1104034" y="899855"/>
                  <a:pt x="1037166" y="905933"/>
                </a:cubicBezTo>
                <a:lnTo>
                  <a:pt x="639233" y="897466"/>
                </a:lnTo>
                <a:cubicBezTo>
                  <a:pt x="606757" y="896633"/>
                  <a:pt x="573885" y="898722"/>
                  <a:pt x="541866" y="893233"/>
                </a:cubicBezTo>
                <a:cubicBezTo>
                  <a:pt x="440775" y="875903"/>
                  <a:pt x="528985" y="871741"/>
                  <a:pt x="465666" y="867833"/>
                </a:cubicBezTo>
                <a:lnTo>
                  <a:pt x="148166" y="850900"/>
                </a:lnTo>
                <a:cubicBezTo>
                  <a:pt x="142522" y="845255"/>
                  <a:pt x="135873" y="840462"/>
                  <a:pt x="131233" y="833966"/>
                </a:cubicBezTo>
                <a:cubicBezTo>
                  <a:pt x="128639" y="830335"/>
                  <a:pt x="128174" y="825571"/>
                  <a:pt x="127000" y="821266"/>
                </a:cubicBezTo>
                <a:cubicBezTo>
                  <a:pt x="123938" y="810040"/>
                  <a:pt x="122855" y="798204"/>
                  <a:pt x="118533" y="787400"/>
                </a:cubicBezTo>
                <a:cubicBezTo>
                  <a:pt x="114308" y="776837"/>
                  <a:pt x="106994" y="767783"/>
                  <a:pt x="101600" y="757766"/>
                </a:cubicBezTo>
                <a:cubicBezTo>
                  <a:pt x="90706" y="737534"/>
                  <a:pt x="85311" y="722144"/>
                  <a:pt x="71966" y="702733"/>
                </a:cubicBezTo>
                <a:cubicBezTo>
                  <a:pt x="52374" y="674235"/>
                  <a:pt x="41363" y="672203"/>
                  <a:pt x="33866" y="643466"/>
                </a:cubicBezTo>
                <a:cubicBezTo>
                  <a:pt x="27298" y="618289"/>
                  <a:pt x="21329" y="592911"/>
                  <a:pt x="16933" y="567266"/>
                </a:cubicBezTo>
                <a:cubicBezTo>
                  <a:pt x="12852" y="543459"/>
                  <a:pt x="11730" y="519233"/>
                  <a:pt x="8466" y="495300"/>
                </a:cubicBezTo>
                <a:cubicBezTo>
                  <a:pt x="6853" y="483474"/>
                  <a:pt x="2937" y="468948"/>
                  <a:pt x="0" y="457200"/>
                </a:cubicBezTo>
                <a:cubicBezTo>
                  <a:pt x="1411" y="440267"/>
                  <a:pt x="1583" y="423184"/>
                  <a:pt x="4233" y="406400"/>
                </a:cubicBezTo>
                <a:cubicBezTo>
                  <a:pt x="5835" y="396252"/>
                  <a:pt x="10807" y="386863"/>
                  <a:pt x="12700" y="376766"/>
                </a:cubicBezTo>
                <a:cubicBezTo>
                  <a:pt x="15055" y="364207"/>
                  <a:pt x="15522" y="351366"/>
                  <a:pt x="16933" y="338666"/>
                </a:cubicBezTo>
                <a:cubicBezTo>
                  <a:pt x="16310" y="306286"/>
                  <a:pt x="2343" y="126096"/>
                  <a:pt x="21166" y="50800"/>
                </a:cubicBezTo>
                <a:cubicBezTo>
                  <a:pt x="22877" y="43955"/>
                  <a:pt x="29633" y="39511"/>
                  <a:pt x="33866" y="33866"/>
                </a:cubicBezTo>
                <a:cubicBezTo>
                  <a:pt x="39811" y="10088"/>
                  <a:pt x="55033" y="26811"/>
                  <a:pt x="59266" y="25400"/>
                </a:cubicBezTo>
                <a:close/>
              </a:path>
            </a:pathLst>
          </a:custGeom>
          <a:blipFill>
            <a:blip r:embed="rId6"/>
            <a:stretch>
              <a:fillRect/>
            </a:stretch>
          </a:bli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 name="Straight Arrow Connector 32">
            <a:extLst>
              <a:ext uri="{FF2B5EF4-FFF2-40B4-BE49-F238E27FC236}">
                <a16:creationId xmlns:a16="http://schemas.microsoft.com/office/drawing/2014/main" id="{93373FAB-3CC5-FB3A-DAF4-76D8E26F416D}"/>
              </a:ext>
            </a:extLst>
          </p:cNvPr>
          <p:cNvCxnSpPr>
            <a:cxnSpLocks/>
          </p:cNvCxnSpPr>
          <p:nvPr/>
        </p:nvCxnSpPr>
        <p:spPr>
          <a:xfrm>
            <a:off x="11125200" y="5181600"/>
            <a:ext cx="969720"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975179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5094BBC-4AEF-45E2-800C-D9EB80EB9602}"/>
              </a:ext>
            </a:extLst>
          </p:cNvPr>
          <p:cNvGrpSpPr/>
          <p:nvPr/>
        </p:nvGrpSpPr>
        <p:grpSpPr>
          <a:xfrm>
            <a:off x="-76200" y="65599"/>
            <a:ext cx="8603569" cy="541686"/>
            <a:chOff x="74035" y="2231322"/>
            <a:chExt cx="8550261" cy="756153"/>
          </a:xfrm>
        </p:grpSpPr>
        <p:grpSp>
          <p:nvGrpSpPr>
            <p:cNvPr id="5" name="Group 70">
              <a:extLst>
                <a:ext uri="{FF2B5EF4-FFF2-40B4-BE49-F238E27FC236}">
                  <a16:creationId xmlns:a16="http://schemas.microsoft.com/office/drawing/2014/main" id="{22027F8E-E199-4A54-B069-309AC253031F}"/>
                </a:ext>
              </a:extLst>
            </p:cNvPr>
            <p:cNvGrpSpPr>
              <a:grpSpLocks/>
            </p:cNvGrpSpPr>
            <p:nvPr/>
          </p:nvGrpSpPr>
          <p:grpSpPr bwMode="auto">
            <a:xfrm>
              <a:off x="330533" y="2267004"/>
              <a:ext cx="3378440" cy="708275"/>
              <a:chOff x="587624" y="3377549"/>
              <a:chExt cx="1739739" cy="1364238"/>
            </a:xfrm>
          </p:grpSpPr>
          <p:pic>
            <p:nvPicPr>
              <p:cNvPr id="8" name="Picture 8" descr="empty-green-rectangle">
                <a:extLst>
                  <a:ext uri="{FF2B5EF4-FFF2-40B4-BE49-F238E27FC236}">
                    <a16:creationId xmlns:a16="http://schemas.microsoft.com/office/drawing/2014/main" id="{1EE22726-B2BB-421D-B925-BEC456C648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624" y="3377549"/>
                <a:ext cx="1739739"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06869E57-2328-4344-AAC1-8990C425C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BF6D9640-ADB6-4E6A-B6DE-3A9270062E74}"/>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071903BE-FA19-43F4-A858-1F57B905EB55}"/>
                </a:ext>
              </a:extLst>
            </p:cNvPr>
            <p:cNvSpPr>
              <a:spLocks noChangeArrowheads="1"/>
            </p:cNvSpPr>
            <p:nvPr/>
          </p:nvSpPr>
          <p:spPr bwMode="auto">
            <a:xfrm>
              <a:off x="1209204" y="2231322"/>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Vận tốc</a:t>
              </a:r>
              <a:endParaRPr lang="en-US" sz="2800" dirty="0">
                <a:cs typeface="Arial" panose="020B0604020202020204" pitchFamily="34" charset="0"/>
              </a:endParaRPr>
            </a:p>
          </p:txBody>
        </p:sp>
      </p:grpSp>
      <p:pic>
        <p:nvPicPr>
          <p:cNvPr id="15" name="Picture 5" descr="empty-blue-rectangle">
            <a:extLst>
              <a:ext uri="{FF2B5EF4-FFF2-40B4-BE49-F238E27FC236}">
                <a16:creationId xmlns:a16="http://schemas.microsoft.com/office/drawing/2014/main" id="{1DC6EFAC-399A-486B-88AB-5D7431CD03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773" y="1486937"/>
            <a:ext cx="12420600" cy="1853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21">
            <a:extLst>
              <a:ext uri="{FF2B5EF4-FFF2-40B4-BE49-F238E27FC236}">
                <a16:creationId xmlns:a16="http://schemas.microsoft.com/office/drawing/2014/main" id="{DC224933-9386-4EF8-83D5-7F9F847973BE}"/>
              </a:ext>
            </a:extLst>
          </p:cNvPr>
          <p:cNvSpPr txBox="1"/>
          <p:nvPr/>
        </p:nvSpPr>
        <p:spPr>
          <a:xfrm>
            <a:off x="486603" y="1536019"/>
            <a:ext cx="11430000" cy="1631216"/>
          </a:xfrm>
          <a:prstGeom prst="rect">
            <a:avLst/>
          </a:prstGeom>
          <a:noFill/>
        </p:spPr>
        <p:txBody>
          <a:bodyPr wrap="square">
            <a:spAutoFit/>
          </a:bodyPr>
          <a:lstStyle/>
          <a:p>
            <a:r>
              <a:rPr lang="en-US" sz="2500">
                <a:latin typeface="Arial" panose="020B0604020202020204" pitchFamily="34" charset="0"/>
                <a:cs typeface="Arial" panose="020B0604020202020204" pitchFamily="34" charset="0"/>
              </a:rPr>
              <a:t>Ví dụ: Một đoàn tàu chạy thẳng với vận tốc trung bình 36 km/h so với mặt đường, một hành khách đi về phía đầu tàu với vận tốc 1m/s so với mặt sàn tàu.</a:t>
            </a:r>
          </a:p>
          <a:p>
            <a:r>
              <a:rPr lang="en-US" sz="2500">
                <a:latin typeface="Arial" panose="020B0604020202020204" pitchFamily="34" charset="0"/>
                <a:cs typeface="Arial" panose="020B0604020202020204" pitchFamily="34" charset="0"/>
              </a:rPr>
              <a:t>a) Hành khách này tham gia mấy chuyển động? </a:t>
            </a:r>
          </a:p>
          <a:p>
            <a:r>
              <a:rPr lang="en-US" sz="2500">
                <a:latin typeface="Arial" panose="020B0604020202020204" pitchFamily="34" charset="0"/>
                <a:cs typeface="Arial" panose="020B0604020202020204" pitchFamily="34" charset="0"/>
              </a:rPr>
              <a:t>b) Làm cách nào để xác định được vận tốc của hành khách đối với mặt đường?</a:t>
            </a:r>
          </a:p>
        </p:txBody>
      </p:sp>
      <p:sp>
        <p:nvSpPr>
          <p:cNvPr id="14" name="Text Box 13">
            <a:extLst>
              <a:ext uri="{FF2B5EF4-FFF2-40B4-BE49-F238E27FC236}">
                <a16:creationId xmlns:a16="http://schemas.microsoft.com/office/drawing/2014/main" id="{E0D1A429-78A8-4E2F-B9FE-0338F93F0EBC}"/>
              </a:ext>
            </a:extLst>
          </p:cNvPr>
          <p:cNvSpPr txBox="1">
            <a:spLocks noChangeArrowheads="1"/>
          </p:cNvSpPr>
          <p:nvPr/>
        </p:nvSpPr>
        <p:spPr bwMode="auto">
          <a:xfrm>
            <a:off x="205960" y="610901"/>
            <a:ext cx="487424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solidFill>
                  <a:srgbClr val="0070C0"/>
                </a:solidFill>
                <a:cs typeface="Arial" panose="020B0604020202020204" pitchFamily="34" charset="0"/>
              </a:rPr>
              <a:t>3. Tổng hợp vận tốc</a:t>
            </a:r>
          </a:p>
        </p:txBody>
      </p:sp>
      <p:sp>
        <p:nvSpPr>
          <p:cNvPr id="16" name="Text Box 13">
            <a:extLst>
              <a:ext uri="{FF2B5EF4-FFF2-40B4-BE49-F238E27FC236}">
                <a16:creationId xmlns:a16="http://schemas.microsoft.com/office/drawing/2014/main" id="{84E24055-DF6B-960D-48B5-77B69B972E4D}"/>
              </a:ext>
            </a:extLst>
          </p:cNvPr>
          <p:cNvSpPr txBox="1">
            <a:spLocks noChangeArrowheads="1"/>
          </p:cNvSpPr>
          <p:nvPr/>
        </p:nvSpPr>
        <p:spPr bwMode="auto">
          <a:xfrm>
            <a:off x="290623" y="989127"/>
            <a:ext cx="6248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solidFill>
                  <a:srgbClr val="00B050"/>
                </a:solidFill>
                <a:cs typeface="Arial" panose="020B0604020202020204" pitchFamily="34" charset="0"/>
              </a:rPr>
              <a:t>a. Tổng hợp hai vận tốc cùng phương</a:t>
            </a:r>
          </a:p>
        </p:txBody>
      </p:sp>
      <p:grpSp>
        <p:nvGrpSpPr>
          <p:cNvPr id="17" name="Group 16">
            <a:extLst>
              <a:ext uri="{FF2B5EF4-FFF2-40B4-BE49-F238E27FC236}">
                <a16:creationId xmlns:a16="http://schemas.microsoft.com/office/drawing/2014/main" id="{1C383FA2-49D9-6053-BA3F-603C7B201F7E}"/>
              </a:ext>
            </a:extLst>
          </p:cNvPr>
          <p:cNvGrpSpPr/>
          <p:nvPr/>
        </p:nvGrpSpPr>
        <p:grpSpPr>
          <a:xfrm>
            <a:off x="7590322" y="4038600"/>
            <a:ext cx="4303836" cy="2362200"/>
            <a:chOff x="7772400" y="3732532"/>
            <a:chExt cx="4303836" cy="2362200"/>
          </a:xfrm>
        </p:grpSpPr>
        <p:pic>
          <p:nvPicPr>
            <p:cNvPr id="18" name="Picture 17" descr="Diagram&#10;&#10;Description automatically generated">
              <a:extLst>
                <a:ext uri="{FF2B5EF4-FFF2-40B4-BE49-F238E27FC236}">
                  <a16:creationId xmlns:a16="http://schemas.microsoft.com/office/drawing/2014/main" id="{A36909E3-6865-A57F-F5F7-07CE4F3D59A1}"/>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rcRect l="33333" t="30741" r="17147" b="23333"/>
            <a:stretch/>
          </p:blipFill>
          <p:spPr>
            <a:xfrm flipH="1">
              <a:off x="7772400" y="3732532"/>
              <a:ext cx="3461992" cy="2362200"/>
            </a:xfrm>
            <a:prstGeom prst="rect">
              <a:avLst/>
            </a:prstGeom>
          </p:spPr>
        </p:pic>
        <p:cxnSp>
          <p:nvCxnSpPr>
            <p:cNvPr id="19" name="Straight Arrow Connector 18">
              <a:extLst>
                <a:ext uri="{FF2B5EF4-FFF2-40B4-BE49-F238E27FC236}">
                  <a16:creationId xmlns:a16="http://schemas.microsoft.com/office/drawing/2014/main" id="{31804831-96B4-28A6-8FA9-0EFF593D9847}"/>
                </a:ext>
              </a:extLst>
            </p:cNvPr>
            <p:cNvCxnSpPr>
              <a:cxnSpLocks/>
            </p:cNvCxnSpPr>
            <p:nvPr/>
          </p:nvCxnSpPr>
          <p:spPr>
            <a:xfrm>
              <a:off x="11106516" y="4913632"/>
              <a:ext cx="969720"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20" name="TextBox 19">
            <a:extLst>
              <a:ext uri="{FF2B5EF4-FFF2-40B4-BE49-F238E27FC236}">
                <a16:creationId xmlns:a16="http://schemas.microsoft.com/office/drawing/2014/main" id="{DE7F0055-A4D7-31FB-EB9C-0702540BC53E}"/>
              </a:ext>
            </a:extLst>
          </p:cNvPr>
          <p:cNvSpPr txBox="1"/>
          <p:nvPr/>
        </p:nvSpPr>
        <p:spPr>
          <a:xfrm>
            <a:off x="51385" y="3366144"/>
            <a:ext cx="7060029" cy="949875"/>
          </a:xfrm>
          <a:prstGeom prst="rect">
            <a:avLst/>
          </a:prstGeom>
          <a:noFill/>
        </p:spPr>
        <p:txBody>
          <a:bodyPr wrap="square">
            <a:spAutoFit/>
          </a:bodyPr>
          <a:lstStyle/>
          <a:p>
            <a:pPr marL="0" marR="0" algn="ctr">
              <a:lnSpc>
                <a:spcPct val="107000"/>
              </a:lnSpc>
              <a:spcBef>
                <a:spcPts val="0"/>
              </a:spcBef>
              <a:spcAft>
                <a:spcPts val="500"/>
              </a:spcAft>
            </a:pPr>
            <a:r>
              <a:rPr lang="en-US" sz="2500" u="sng">
                <a:solidFill>
                  <a:srgbClr val="000000"/>
                </a:solidFill>
                <a:effectLst/>
                <a:latin typeface="Arial" panose="020B0604020202020204" pitchFamily="34" charset="0"/>
                <a:ea typeface="Times New Roman" panose="02020603050405020304" pitchFamily="18" charset="0"/>
                <a:cs typeface="Arial" panose="020B0604020202020204" pitchFamily="34" charset="0"/>
              </a:rPr>
              <a:t>Giải </a:t>
            </a:r>
          </a:p>
          <a:p>
            <a:pPr marL="457200" marR="0" indent="-457200">
              <a:lnSpc>
                <a:spcPct val="107000"/>
              </a:lnSpc>
              <a:spcBef>
                <a:spcPts val="0"/>
              </a:spcBef>
              <a:spcAft>
                <a:spcPts val="500"/>
              </a:spcAft>
              <a:buAutoNum type="alphaLcParenR"/>
            </a:pP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Hành khách này tham gia 2 chuyển động:</a:t>
            </a:r>
            <a:r>
              <a:rPr lang="en-US" sz="25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2500">
              <a:effectLst/>
              <a:latin typeface="Arial" panose="020B0604020202020204" pitchFamily="34" charset="0"/>
              <a:ea typeface="游明朝" panose="02020400000000000000" pitchFamily="18" charset="-128"/>
              <a:cs typeface="Arial" panose="020B0604020202020204" pitchFamily="34" charset="0"/>
            </a:endParaRPr>
          </a:p>
        </p:txBody>
      </p:sp>
      <p:sp>
        <p:nvSpPr>
          <p:cNvPr id="21" name="TextBox 20">
            <a:extLst>
              <a:ext uri="{FF2B5EF4-FFF2-40B4-BE49-F238E27FC236}">
                <a16:creationId xmlns:a16="http://schemas.microsoft.com/office/drawing/2014/main" id="{CD0B897B-6180-A84A-AED3-F68743DAE9FA}"/>
              </a:ext>
            </a:extLst>
          </p:cNvPr>
          <p:cNvSpPr txBox="1"/>
          <p:nvPr/>
        </p:nvSpPr>
        <p:spPr>
          <a:xfrm>
            <a:off x="290623" y="4243593"/>
            <a:ext cx="6978066" cy="1631216"/>
          </a:xfrm>
          <a:prstGeom prst="rect">
            <a:avLst/>
          </a:prstGeom>
          <a:noFill/>
        </p:spPr>
        <p:txBody>
          <a:bodyPr wrap="square">
            <a:spAutoFit/>
          </a:bodyPr>
          <a:lstStyle/>
          <a:p>
            <a:pPr marL="342900" marR="0" indent="-342900">
              <a:spcBef>
                <a:spcPts val="0"/>
              </a:spcBef>
              <a:buFont typeface="Arial" panose="020B0604020202020204" pitchFamily="34" charset="0"/>
              <a:buChar char="•"/>
            </a:pP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Chuyển động với vận tốc 1m/s so với sàn tàu </a:t>
            </a:r>
          </a:p>
          <a:p>
            <a:pPr marL="342900" marR="0" indent="-342900">
              <a:spcBef>
                <a:spcPts val="0"/>
              </a:spcBef>
              <a:buFont typeface="Arial" panose="020B0604020202020204" pitchFamily="34" charset="0"/>
              <a:buChar char="•"/>
            </a:pP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Chuyển động do tàu kéo đi (chuyển động kéo theo) với vận tốc bằng vận tốc của tàu so với mặt đường. </a:t>
            </a:r>
          </a:p>
        </p:txBody>
      </p:sp>
      <p:sp>
        <p:nvSpPr>
          <p:cNvPr id="24" name="TextBox 23">
            <a:extLst>
              <a:ext uri="{FF2B5EF4-FFF2-40B4-BE49-F238E27FC236}">
                <a16:creationId xmlns:a16="http://schemas.microsoft.com/office/drawing/2014/main" id="{DE358094-246B-076E-A460-9B86A8963DCB}"/>
              </a:ext>
            </a:extLst>
          </p:cNvPr>
          <p:cNvSpPr txBox="1"/>
          <p:nvPr/>
        </p:nvSpPr>
        <p:spPr>
          <a:xfrm>
            <a:off x="486603" y="5878683"/>
            <a:ext cx="7021324" cy="861774"/>
          </a:xfrm>
          <a:prstGeom prst="rect">
            <a:avLst/>
          </a:prstGeom>
          <a:noFill/>
        </p:spPr>
        <p:txBody>
          <a:bodyPr wrap="square">
            <a:spAutoFit/>
          </a:bodyPr>
          <a:lstStyle/>
          <a:p>
            <a:pPr algn="ctr"/>
            <a:r>
              <a:rPr lang="en-US" sz="2500">
                <a:solidFill>
                  <a:srgbClr val="7030A0"/>
                </a:solidFill>
                <a:effectLst/>
                <a:latin typeface="Arial" panose="020B0604020202020204" pitchFamily="34" charset="0"/>
                <a:ea typeface="Times New Roman" panose="02020603050405020304" pitchFamily="18" charset="0"/>
                <a:cs typeface="Arial" panose="020B0604020202020204" pitchFamily="34" charset="0"/>
              </a:rPr>
              <a:t>Chuyển động của hành khách so với mặt đường là tổng hợp của hai chuyển động trên</a:t>
            </a:r>
            <a:endParaRPr lang="en-US" sz="2500">
              <a:solidFill>
                <a:srgbClr val="7030A0"/>
              </a:solidFill>
            </a:endParaRPr>
          </a:p>
        </p:txBody>
      </p:sp>
    </p:spTree>
    <p:extLst>
      <p:ext uri="{BB962C8B-B14F-4D97-AF65-F5344CB8AC3E}">
        <p14:creationId xmlns:p14="http://schemas.microsoft.com/office/powerpoint/2010/main" val="3830282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5094BBC-4AEF-45E2-800C-D9EB80EB9602}"/>
              </a:ext>
            </a:extLst>
          </p:cNvPr>
          <p:cNvGrpSpPr/>
          <p:nvPr/>
        </p:nvGrpSpPr>
        <p:grpSpPr>
          <a:xfrm>
            <a:off x="-76200" y="65599"/>
            <a:ext cx="8603569" cy="541686"/>
            <a:chOff x="74035" y="2231322"/>
            <a:chExt cx="8550261" cy="756153"/>
          </a:xfrm>
        </p:grpSpPr>
        <p:grpSp>
          <p:nvGrpSpPr>
            <p:cNvPr id="5" name="Group 70">
              <a:extLst>
                <a:ext uri="{FF2B5EF4-FFF2-40B4-BE49-F238E27FC236}">
                  <a16:creationId xmlns:a16="http://schemas.microsoft.com/office/drawing/2014/main" id="{22027F8E-E199-4A54-B069-309AC253031F}"/>
                </a:ext>
              </a:extLst>
            </p:cNvPr>
            <p:cNvGrpSpPr>
              <a:grpSpLocks/>
            </p:cNvGrpSpPr>
            <p:nvPr/>
          </p:nvGrpSpPr>
          <p:grpSpPr bwMode="auto">
            <a:xfrm>
              <a:off x="330533" y="2267004"/>
              <a:ext cx="3378440" cy="708275"/>
              <a:chOff x="587624" y="3377549"/>
              <a:chExt cx="1739739" cy="1364238"/>
            </a:xfrm>
          </p:grpSpPr>
          <p:pic>
            <p:nvPicPr>
              <p:cNvPr id="8" name="Picture 8" descr="empty-green-rectangle">
                <a:extLst>
                  <a:ext uri="{FF2B5EF4-FFF2-40B4-BE49-F238E27FC236}">
                    <a16:creationId xmlns:a16="http://schemas.microsoft.com/office/drawing/2014/main" id="{1EE22726-B2BB-421D-B925-BEC456C648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624" y="3377549"/>
                <a:ext cx="1739739"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06869E57-2328-4344-AAC1-8990C425C4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BF6D9640-ADB6-4E6A-B6DE-3A9270062E74}"/>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071903BE-FA19-43F4-A858-1F57B905EB55}"/>
                </a:ext>
              </a:extLst>
            </p:cNvPr>
            <p:cNvSpPr>
              <a:spLocks noChangeArrowheads="1"/>
            </p:cNvSpPr>
            <p:nvPr/>
          </p:nvSpPr>
          <p:spPr bwMode="auto">
            <a:xfrm>
              <a:off x="1209204" y="2231322"/>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Vận tốc</a:t>
              </a:r>
              <a:endParaRPr lang="en-US" sz="2800" dirty="0">
                <a:cs typeface="Arial" panose="020B0604020202020204" pitchFamily="34" charset="0"/>
              </a:endParaRPr>
            </a:p>
          </p:txBody>
        </p:sp>
      </p:grpSp>
      <p:pic>
        <p:nvPicPr>
          <p:cNvPr id="15" name="Picture 5" descr="empty-blue-rectangle">
            <a:extLst>
              <a:ext uri="{FF2B5EF4-FFF2-40B4-BE49-F238E27FC236}">
                <a16:creationId xmlns:a16="http://schemas.microsoft.com/office/drawing/2014/main" id="{1DC6EFAC-399A-486B-88AB-5D7431CD035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773" y="1486937"/>
            <a:ext cx="12420600" cy="1853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21">
            <a:extLst>
              <a:ext uri="{FF2B5EF4-FFF2-40B4-BE49-F238E27FC236}">
                <a16:creationId xmlns:a16="http://schemas.microsoft.com/office/drawing/2014/main" id="{DC224933-9386-4EF8-83D5-7F9F847973BE}"/>
              </a:ext>
            </a:extLst>
          </p:cNvPr>
          <p:cNvSpPr txBox="1"/>
          <p:nvPr/>
        </p:nvSpPr>
        <p:spPr>
          <a:xfrm>
            <a:off x="486603" y="1536019"/>
            <a:ext cx="11430000" cy="1631216"/>
          </a:xfrm>
          <a:prstGeom prst="rect">
            <a:avLst/>
          </a:prstGeom>
          <a:noFill/>
        </p:spPr>
        <p:txBody>
          <a:bodyPr wrap="square">
            <a:spAutoFit/>
          </a:bodyPr>
          <a:lstStyle/>
          <a:p>
            <a:r>
              <a:rPr lang="en-US" sz="2500">
                <a:latin typeface="Arial" panose="020B0604020202020204" pitchFamily="34" charset="0"/>
                <a:cs typeface="Arial" panose="020B0604020202020204" pitchFamily="34" charset="0"/>
              </a:rPr>
              <a:t>Ví dụ: Một đoàn tàu chạy thẳng với vận tốc trung bình 36 km/h so với mặt đường, một hành khách đi về phía đầu tàu với vận tốc 1m/s so với mặt sàn tàu.</a:t>
            </a:r>
          </a:p>
          <a:p>
            <a:r>
              <a:rPr lang="en-US" sz="2500">
                <a:latin typeface="Arial" panose="020B0604020202020204" pitchFamily="34" charset="0"/>
                <a:cs typeface="Arial" panose="020B0604020202020204" pitchFamily="34" charset="0"/>
              </a:rPr>
              <a:t>a) Hành khách này tham gia mấy chuyển động? </a:t>
            </a:r>
          </a:p>
          <a:p>
            <a:r>
              <a:rPr lang="en-US" sz="2500">
                <a:latin typeface="Arial" panose="020B0604020202020204" pitchFamily="34" charset="0"/>
                <a:cs typeface="Arial" panose="020B0604020202020204" pitchFamily="34" charset="0"/>
              </a:rPr>
              <a:t>b) Làm cách nào để xác định được vận tốc của hành khách đối với mặt đường?</a:t>
            </a:r>
          </a:p>
        </p:txBody>
      </p:sp>
      <p:sp>
        <p:nvSpPr>
          <p:cNvPr id="14" name="Text Box 13">
            <a:extLst>
              <a:ext uri="{FF2B5EF4-FFF2-40B4-BE49-F238E27FC236}">
                <a16:creationId xmlns:a16="http://schemas.microsoft.com/office/drawing/2014/main" id="{E0D1A429-78A8-4E2F-B9FE-0338F93F0EBC}"/>
              </a:ext>
            </a:extLst>
          </p:cNvPr>
          <p:cNvSpPr txBox="1">
            <a:spLocks noChangeArrowheads="1"/>
          </p:cNvSpPr>
          <p:nvPr/>
        </p:nvSpPr>
        <p:spPr bwMode="auto">
          <a:xfrm>
            <a:off x="205960" y="610901"/>
            <a:ext cx="487424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solidFill>
                  <a:srgbClr val="0070C0"/>
                </a:solidFill>
                <a:cs typeface="Arial" panose="020B0604020202020204" pitchFamily="34" charset="0"/>
              </a:rPr>
              <a:t>3. Tổng hợp vận tốc</a:t>
            </a:r>
          </a:p>
        </p:txBody>
      </p:sp>
      <p:sp>
        <p:nvSpPr>
          <p:cNvPr id="16" name="Text Box 13">
            <a:extLst>
              <a:ext uri="{FF2B5EF4-FFF2-40B4-BE49-F238E27FC236}">
                <a16:creationId xmlns:a16="http://schemas.microsoft.com/office/drawing/2014/main" id="{84E24055-DF6B-960D-48B5-77B69B972E4D}"/>
              </a:ext>
            </a:extLst>
          </p:cNvPr>
          <p:cNvSpPr txBox="1">
            <a:spLocks noChangeArrowheads="1"/>
          </p:cNvSpPr>
          <p:nvPr/>
        </p:nvSpPr>
        <p:spPr bwMode="auto">
          <a:xfrm>
            <a:off x="290623" y="989127"/>
            <a:ext cx="6248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solidFill>
                  <a:srgbClr val="00B050"/>
                </a:solidFill>
                <a:cs typeface="Arial" panose="020B0604020202020204" pitchFamily="34" charset="0"/>
              </a:rPr>
              <a:t>a. Tổng hợp hai vận tốc cùng phương</a:t>
            </a:r>
          </a:p>
        </p:txBody>
      </p:sp>
      <p:sp>
        <p:nvSpPr>
          <p:cNvPr id="20" name="TextBox 19">
            <a:extLst>
              <a:ext uri="{FF2B5EF4-FFF2-40B4-BE49-F238E27FC236}">
                <a16:creationId xmlns:a16="http://schemas.microsoft.com/office/drawing/2014/main" id="{DE7F0055-A4D7-31FB-EB9C-0702540BC53E}"/>
              </a:ext>
            </a:extLst>
          </p:cNvPr>
          <p:cNvSpPr txBox="1"/>
          <p:nvPr/>
        </p:nvSpPr>
        <p:spPr>
          <a:xfrm>
            <a:off x="2614512" y="3280526"/>
            <a:ext cx="7060029" cy="474104"/>
          </a:xfrm>
          <a:prstGeom prst="rect">
            <a:avLst/>
          </a:prstGeom>
          <a:noFill/>
        </p:spPr>
        <p:txBody>
          <a:bodyPr wrap="square">
            <a:spAutoFit/>
          </a:bodyPr>
          <a:lstStyle/>
          <a:p>
            <a:pPr marL="0" marR="0" algn="ctr">
              <a:lnSpc>
                <a:spcPct val="107000"/>
              </a:lnSpc>
              <a:spcBef>
                <a:spcPts val="0"/>
              </a:spcBef>
              <a:spcAft>
                <a:spcPts val="500"/>
              </a:spcAft>
            </a:pPr>
            <a:r>
              <a:rPr lang="en-US" sz="2500" u="sng">
                <a:solidFill>
                  <a:srgbClr val="000000"/>
                </a:solidFill>
                <a:effectLst/>
                <a:latin typeface="Arial" panose="020B0604020202020204" pitchFamily="34" charset="0"/>
                <a:ea typeface="Times New Roman" panose="02020603050405020304" pitchFamily="18" charset="0"/>
                <a:cs typeface="Arial" panose="020B0604020202020204" pitchFamily="34" charset="0"/>
              </a:rPr>
              <a:t>Giải </a:t>
            </a:r>
            <a:r>
              <a:rPr lang="en-US" sz="25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2500">
              <a:effectLst/>
              <a:latin typeface="Arial" panose="020B0604020202020204" pitchFamily="34" charset="0"/>
              <a:ea typeface="游明朝" panose="02020400000000000000" pitchFamily="18" charset="-128"/>
              <a:cs typeface="Arial" panose="020B0604020202020204" pitchFamily="34" charset="0"/>
            </a:endParaRPr>
          </a:p>
        </p:txBody>
      </p: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BC7E112C-3B2F-577A-B533-EAE6B7AF9C45}"/>
                  </a:ext>
                </a:extLst>
              </p:cNvPr>
              <p:cNvSpPr txBox="1"/>
              <p:nvPr/>
            </p:nvSpPr>
            <p:spPr>
              <a:xfrm>
                <a:off x="349177" y="3754630"/>
                <a:ext cx="7233661" cy="1631216"/>
              </a:xfrm>
              <a:prstGeom prst="rect">
                <a:avLst/>
              </a:prstGeom>
              <a:noFill/>
            </p:spPr>
            <p:txBody>
              <a:bodyPr wrap="square">
                <a:spAutoFit/>
              </a:bodyPr>
              <a:lstStyle/>
              <a:p>
                <a:pPr marR="0">
                  <a:spcBef>
                    <a:spcPts val="0"/>
                  </a:spcBef>
                </a:pPr>
                <a:r>
                  <a:rPr lang="en-US" sz="25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b) </a:t>
                </a: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Nếu gọi: </a:t>
                </a:r>
              </a:p>
              <a:p>
                <a:pPr marR="0">
                  <a:spcBef>
                    <a:spcPts val="0"/>
                  </a:spcBef>
                </a:pPr>
                <a14:m>
                  <m:oMath xmlns:m="http://schemas.openxmlformats.org/officeDocument/2006/math">
                    <m:acc>
                      <m:accPr>
                        <m:chr m:val="⃗"/>
                        <m:ctrlPr>
                          <a:rPr lang="en-US" sz="2500" i="1" smtClean="0">
                            <a:solidFill>
                              <a:srgbClr val="0070C0"/>
                            </a:solidFill>
                            <a:latin typeface="Cambria Math" panose="02040503050406030204" pitchFamily="18" charset="0"/>
                          </a:rPr>
                        </m:ctrlPr>
                      </m:accPr>
                      <m:e>
                        <m:sSub>
                          <m:sSubPr>
                            <m:ctrlPr>
                              <a:rPr lang="en-US" sz="2500" i="1" smtClean="0">
                                <a:solidFill>
                                  <a:srgbClr val="0070C0"/>
                                </a:solidFill>
                                <a:latin typeface="Cambria Math" panose="02040503050406030204" pitchFamily="18" charset="0"/>
                              </a:rPr>
                            </m:ctrlPr>
                          </m:sSubPr>
                          <m:e>
                            <m:r>
                              <a:rPr lang="en-US" sz="2500" b="0" i="1" smtClean="0">
                                <a:solidFill>
                                  <a:srgbClr val="0070C0"/>
                                </a:solidFill>
                                <a:latin typeface="Cambria Math" panose="02040503050406030204" pitchFamily="18" charset="0"/>
                              </a:rPr>
                              <m:t>𝑣</m:t>
                            </m:r>
                          </m:e>
                          <m:sub>
                            <m:r>
                              <a:rPr lang="en-US" sz="2500" b="0" i="1" smtClean="0">
                                <a:solidFill>
                                  <a:srgbClr val="0070C0"/>
                                </a:solidFill>
                                <a:latin typeface="Cambria Math" panose="02040503050406030204" pitchFamily="18" charset="0"/>
                              </a:rPr>
                              <m:t>12</m:t>
                            </m:r>
                          </m:sub>
                        </m:sSub>
                      </m:e>
                    </m:acc>
                  </m:oMath>
                </a14:m>
                <a:r>
                  <a:rPr lang="en-US" sz="2500">
                    <a:solidFill>
                      <a:srgbClr val="FF0000"/>
                    </a:solidFill>
                  </a:rPr>
                  <a:t> </a:t>
                </a: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vận tốc của hành khách so với tàu</a:t>
                </a:r>
              </a:p>
              <a:p>
                <a:pPr marR="0">
                  <a:spcBef>
                    <a:spcPts val="0"/>
                  </a:spcBef>
                </a:pPr>
                <a14:m>
                  <m:oMath xmlns:m="http://schemas.openxmlformats.org/officeDocument/2006/math">
                    <m:acc>
                      <m:accPr>
                        <m:chr m:val="⃗"/>
                        <m:ctrlPr>
                          <a:rPr lang="en-US" sz="2500" i="1">
                            <a:solidFill>
                              <a:srgbClr val="00B050"/>
                            </a:solidFill>
                            <a:latin typeface="Cambria Math" panose="02040503050406030204" pitchFamily="18" charset="0"/>
                          </a:rPr>
                        </m:ctrlPr>
                      </m:accPr>
                      <m:e>
                        <m:sSub>
                          <m:sSubPr>
                            <m:ctrlPr>
                              <a:rPr lang="en-US" sz="2500" i="1">
                                <a:solidFill>
                                  <a:srgbClr val="00B050"/>
                                </a:solidFill>
                                <a:latin typeface="Cambria Math" panose="02040503050406030204" pitchFamily="18" charset="0"/>
                              </a:rPr>
                            </m:ctrlPr>
                          </m:sSubPr>
                          <m:e>
                            <m:r>
                              <a:rPr lang="en-US" sz="2500" b="0" i="1" smtClean="0">
                                <a:solidFill>
                                  <a:srgbClr val="00B050"/>
                                </a:solidFill>
                                <a:latin typeface="Cambria Math" panose="02040503050406030204" pitchFamily="18" charset="0"/>
                              </a:rPr>
                              <m:t>𝑣</m:t>
                            </m:r>
                          </m:e>
                          <m:sub>
                            <m:r>
                              <a:rPr lang="en-US" sz="2500" b="0" i="1" smtClean="0">
                                <a:solidFill>
                                  <a:srgbClr val="00B050"/>
                                </a:solidFill>
                                <a:latin typeface="Cambria Math" panose="02040503050406030204" pitchFamily="18" charset="0"/>
                              </a:rPr>
                              <m:t>23</m:t>
                            </m:r>
                          </m:sub>
                        </m:sSub>
                      </m:e>
                    </m:acc>
                    <m:r>
                      <a:rPr lang="en-US" sz="2500" b="0" i="0" smtClean="0">
                        <a:solidFill>
                          <a:srgbClr val="00B050"/>
                        </a:solidFill>
                        <a:latin typeface="Cambria Math" panose="02040503050406030204" pitchFamily="18" charset="0"/>
                      </a:rPr>
                      <m:t> : </m:t>
                    </m:r>
                  </m:oMath>
                </a14:m>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vận tốc của tàu so với mặt đường</a:t>
                </a:r>
              </a:p>
              <a:p>
                <a:pPr marR="0">
                  <a:spcBef>
                    <a:spcPts val="0"/>
                  </a:spcBef>
                </a:pPr>
                <a14:m>
                  <m:oMath xmlns:m="http://schemas.openxmlformats.org/officeDocument/2006/math">
                    <m:acc>
                      <m:accPr>
                        <m:chr m:val="⃗"/>
                        <m:ctrlPr>
                          <a:rPr lang="en-US" sz="2500" b="1" i="1" smtClean="0">
                            <a:solidFill>
                              <a:srgbClr val="C00000"/>
                            </a:solidFill>
                            <a:latin typeface="Cambria Math" panose="02040503050406030204" pitchFamily="18" charset="0"/>
                          </a:rPr>
                        </m:ctrlPr>
                      </m:accPr>
                      <m:e>
                        <m:sSub>
                          <m:sSubPr>
                            <m:ctrlPr>
                              <a:rPr lang="en-US" sz="2500" b="1" i="1">
                                <a:solidFill>
                                  <a:srgbClr val="C00000"/>
                                </a:solidFill>
                                <a:latin typeface="Cambria Math" panose="02040503050406030204" pitchFamily="18" charset="0"/>
                              </a:rPr>
                            </m:ctrlPr>
                          </m:sSubPr>
                          <m:e>
                            <m:r>
                              <a:rPr lang="en-US" sz="2500" b="1" i="1" smtClean="0">
                                <a:solidFill>
                                  <a:srgbClr val="C00000"/>
                                </a:solidFill>
                                <a:latin typeface="Cambria Math" panose="02040503050406030204" pitchFamily="18" charset="0"/>
                              </a:rPr>
                              <m:t>𝒗</m:t>
                            </m:r>
                          </m:e>
                          <m:sub>
                            <m:r>
                              <a:rPr lang="en-US" sz="2500" b="1" i="1">
                                <a:solidFill>
                                  <a:srgbClr val="C00000"/>
                                </a:solidFill>
                                <a:latin typeface="Cambria Math" panose="02040503050406030204" pitchFamily="18" charset="0"/>
                              </a:rPr>
                              <m:t>𝟏</m:t>
                            </m:r>
                            <m:r>
                              <a:rPr lang="en-US" sz="2500" b="1" i="1" smtClean="0">
                                <a:solidFill>
                                  <a:srgbClr val="C00000"/>
                                </a:solidFill>
                                <a:latin typeface="Cambria Math" panose="02040503050406030204" pitchFamily="18" charset="0"/>
                              </a:rPr>
                              <m:t>𝟑</m:t>
                            </m:r>
                          </m:sub>
                        </m:sSub>
                      </m:e>
                    </m:acc>
                  </m:oMath>
                </a14:m>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 vận tốc của hành khách so với mặt đường</a:t>
                </a:r>
              </a:p>
            </p:txBody>
          </p:sp>
        </mc:Choice>
        <mc:Fallback xmlns="">
          <p:sp>
            <p:nvSpPr>
              <p:cNvPr id="23" name="TextBox 22">
                <a:extLst>
                  <a:ext uri="{FF2B5EF4-FFF2-40B4-BE49-F238E27FC236}">
                    <a16:creationId xmlns:a16="http://schemas.microsoft.com/office/drawing/2014/main" id="{BC7E112C-3B2F-577A-B533-EAE6B7AF9C45}"/>
                  </a:ext>
                </a:extLst>
              </p:cNvPr>
              <p:cNvSpPr txBox="1">
                <a:spLocks noRot="1" noChangeAspect="1" noMove="1" noResize="1" noEditPoints="1" noAdjustHandles="1" noChangeArrowheads="1" noChangeShapeType="1" noTextEdit="1"/>
              </p:cNvSpPr>
              <p:nvPr/>
            </p:nvSpPr>
            <p:spPr>
              <a:xfrm>
                <a:off x="349177" y="3754630"/>
                <a:ext cx="7233661" cy="1631216"/>
              </a:xfrm>
              <a:prstGeom prst="rect">
                <a:avLst/>
              </a:prstGeom>
              <a:blipFill>
                <a:blip r:embed="rId6"/>
                <a:stretch>
                  <a:fillRect l="-1348" t="-2985" b="-7836"/>
                </a:stretch>
              </a:blipFill>
            </p:spPr>
            <p:txBody>
              <a:bodyPr/>
              <a:lstStyle/>
              <a:p>
                <a:r>
                  <a:rPr lang="en-US">
                    <a:noFill/>
                  </a:rPr>
                  <a:t> </a:t>
                </a:r>
              </a:p>
            </p:txBody>
          </p:sp>
        </mc:Fallback>
      </mc:AlternateContent>
      <p:sp>
        <p:nvSpPr>
          <p:cNvPr id="25" name="TextBox 24">
            <a:extLst>
              <a:ext uri="{FF2B5EF4-FFF2-40B4-BE49-F238E27FC236}">
                <a16:creationId xmlns:a16="http://schemas.microsoft.com/office/drawing/2014/main" id="{9E2C0A49-84B6-AA08-E36B-D027C0A59EB7}"/>
              </a:ext>
            </a:extLst>
          </p:cNvPr>
          <p:cNvSpPr txBox="1"/>
          <p:nvPr/>
        </p:nvSpPr>
        <p:spPr>
          <a:xfrm>
            <a:off x="367625" y="5480822"/>
            <a:ext cx="11573050" cy="1246495"/>
          </a:xfrm>
          <a:prstGeom prst="rect">
            <a:avLst/>
          </a:prstGeom>
          <a:noFill/>
        </p:spPr>
        <p:txBody>
          <a:bodyPr wrap="square">
            <a:spAutoFit/>
          </a:bodyPr>
          <a:lstStyle/>
          <a:p>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Do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các</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chuyển</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động</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đều</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cùng</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hướng</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chạy</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của</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đoàn</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tàu</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nên</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p>
          <a:p>
            <a:pPr algn="ct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V</a:t>
            </a:r>
            <a:r>
              <a:rPr lang="en-US" sz="2500" baseline="-25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1,3</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 V</a:t>
            </a:r>
            <a:r>
              <a:rPr lang="en-US" sz="2500" baseline="-25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1,2</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 V</a:t>
            </a:r>
            <a:r>
              <a:rPr lang="en-US" sz="2500" baseline="-25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2,3</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 1 m/s + 10 m/s = 11 m/s. </a:t>
            </a:r>
          </a:p>
          <a:p>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Hướng</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của</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vận</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tốc</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là</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hướng</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đoàn</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tàu</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chạy</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2500" dirty="0"/>
          </a:p>
        </p:txBody>
      </p:sp>
      <p:pic>
        <p:nvPicPr>
          <p:cNvPr id="27" name="Picture 26" descr="empty-red-rectangle">
            <a:extLst>
              <a:ext uri="{FF2B5EF4-FFF2-40B4-BE49-F238E27FC236}">
                <a16:creationId xmlns:a16="http://schemas.microsoft.com/office/drawing/2014/main" id="{DAD2F9A5-CD85-A6F7-8E79-A76BF744727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60604" y="4758176"/>
            <a:ext cx="3276601" cy="712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F789BEAE-4E97-EB60-40F4-A04298FA1CFA}"/>
                  </a:ext>
                </a:extLst>
              </p:cNvPr>
              <p:cNvSpPr txBox="1"/>
              <p:nvPr/>
            </p:nvSpPr>
            <p:spPr>
              <a:xfrm>
                <a:off x="7696200" y="4767983"/>
                <a:ext cx="2875891" cy="553998"/>
              </a:xfrm>
              <a:prstGeom prst="rect">
                <a:avLst/>
              </a:prstGeom>
              <a:noFill/>
            </p:spPr>
            <p:txBody>
              <a:bodyPr wrap="square" rtlCol="0">
                <a:spAutoFit/>
              </a:bodyPr>
              <a:lstStyle/>
              <a:p>
                <a14:m>
                  <m:oMath xmlns:m="http://schemas.openxmlformats.org/officeDocument/2006/math">
                    <m:acc>
                      <m:accPr>
                        <m:chr m:val="⃗"/>
                        <m:ctrlPr>
                          <a:rPr lang="en-US" sz="3000" b="1" i="1" smtClean="0">
                            <a:solidFill>
                              <a:srgbClr val="FF0000"/>
                            </a:solidFill>
                            <a:latin typeface="Cambria Math" panose="02040503050406030204" pitchFamily="18" charset="0"/>
                          </a:rPr>
                        </m:ctrlPr>
                      </m:accPr>
                      <m:e>
                        <m:sSub>
                          <m:sSubPr>
                            <m:ctrlPr>
                              <a:rPr lang="en-US" sz="3000" b="1" i="1" smtClean="0">
                                <a:solidFill>
                                  <a:srgbClr val="FF0000"/>
                                </a:solidFill>
                                <a:latin typeface="Cambria Math" panose="02040503050406030204" pitchFamily="18" charset="0"/>
                              </a:rPr>
                            </m:ctrlPr>
                          </m:sSubPr>
                          <m:e>
                            <m:r>
                              <a:rPr lang="en-US" sz="3000" b="1" i="1" smtClean="0">
                                <a:solidFill>
                                  <a:srgbClr val="FF0000"/>
                                </a:solidFill>
                                <a:latin typeface="Cambria Math" panose="02040503050406030204" pitchFamily="18" charset="0"/>
                              </a:rPr>
                              <m:t>𝒗</m:t>
                            </m:r>
                          </m:e>
                          <m:sub>
                            <m:r>
                              <a:rPr lang="en-US" sz="3000" b="1" i="1" smtClean="0">
                                <a:solidFill>
                                  <a:srgbClr val="FF0000"/>
                                </a:solidFill>
                                <a:latin typeface="Cambria Math" panose="02040503050406030204" pitchFamily="18" charset="0"/>
                              </a:rPr>
                              <m:t>𝟏𝟑</m:t>
                            </m:r>
                          </m:sub>
                        </m:sSub>
                      </m:e>
                    </m:acc>
                  </m:oMath>
                </a14:m>
                <a:r>
                  <a:rPr lang="en-US" sz="3000" b="1">
                    <a:solidFill>
                      <a:srgbClr val="FF0000"/>
                    </a:solidFill>
                  </a:rPr>
                  <a:t> </a:t>
                </a:r>
                <a:r>
                  <a:rPr lang="en-US" sz="3000" b="1"/>
                  <a:t>=</a:t>
                </a:r>
                <a:r>
                  <a:rPr lang="en-US" sz="3000" b="1">
                    <a:solidFill>
                      <a:srgbClr val="FF0000"/>
                    </a:solidFill>
                  </a:rPr>
                  <a:t> </a:t>
                </a:r>
                <a14:m>
                  <m:oMath xmlns:m="http://schemas.openxmlformats.org/officeDocument/2006/math">
                    <m:acc>
                      <m:accPr>
                        <m:chr m:val="⃗"/>
                        <m:ctrlPr>
                          <a:rPr lang="en-US" sz="3000" b="1" i="1" smtClean="0">
                            <a:solidFill>
                              <a:srgbClr val="0070C0"/>
                            </a:solidFill>
                            <a:latin typeface="Cambria Math" panose="02040503050406030204" pitchFamily="18" charset="0"/>
                          </a:rPr>
                        </m:ctrlPr>
                      </m:accPr>
                      <m:e>
                        <m:sSub>
                          <m:sSubPr>
                            <m:ctrlPr>
                              <a:rPr lang="en-US" sz="3000" b="1" i="1">
                                <a:solidFill>
                                  <a:srgbClr val="0070C0"/>
                                </a:solidFill>
                                <a:latin typeface="Cambria Math" panose="02040503050406030204" pitchFamily="18" charset="0"/>
                              </a:rPr>
                            </m:ctrlPr>
                          </m:sSubPr>
                          <m:e>
                            <m:r>
                              <a:rPr lang="en-US" sz="3000" b="1" i="1" smtClean="0">
                                <a:solidFill>
                                  <a:srgbClr val="0070C0"/>
                                </a:solidFill>
                                <a:latin typeface="Cambria Math" panose="02040503050406030204" pitchFamily="18" charset="0"/>
                              </a:rPr>
                              <m:t>𝒗</m:t>
                            </m:r>
                          </m:e>
                          <m:sub>
                            <m:r>
                              <a:rPr lang="en-US" sz="3000" b="1" i="1">
                                <a:solidFill>
                                  <a:srgbClr val="0070C0"/>
                                </a:solidFill>
                                <a:latin typeface="Cambria Math" panose="02040503050406030204" pitchFamily="18" charset="0"/>
                              </a:rPr>
                              <m:t>𝟏𝟐</m:t>
                            </m:r>
                          </m:sub>
                        </m:sSub>
                      </m:e>
                    </m:acc>
                    <m:r>
                      <a:rPr lang="en-US" sz="3000" b="1" i="1" smtClean="0">
                        <a:solidFill>
                          <a:schemeClr val="tx1"/>
                        </a:solidFill>
                        <a:latin typeface="Cambria Math" panose="02040503050406030204" pitchFamily="18" charset="0"/>
                      </a:rPr>
                      <m:t>+</m:t>
                    </m:r>
                    <m:acc>
                      <m:accPr>
                        <m:chr m:val="⃗"/>
                        <m:ctrlPr>
                          <a:rPr lang="en-US" sz="3000" b="1" i="1">
                            <a:solidFill>
                              <a:srgbClr val="00B050"/>
                            </a:solidFill>
                            <a:latin typeface="Cambria Math" panose="02040503050406030204" pitchFamily="18" charset="0"/>
                          </a:rPr>
                        </m:ctrlPr>
                      </m:accPr>
                      <m:e>
                        <m:sSub>
                          <m:sSubPr>
                            <m:ctrlPr>
                              <a:rPr lang="en-US" sz="3000" b="1" i="1">
                                <a:solidFill>
                                  <a:srgbClr val="00B050"/>
                                </a:solidFill>
                                <a:latin typeface="Cambria Math" panose="02040503050406030204" pitchFamily="18" charset="0"/>
                              </a:rPr>
                            </m:ctrlPr>
                          </m:sSubPr>
                          <m:e>
                            <m:r>
                              <a:rPr lang="en-US" sz="3000" b="1" i="1" smtClean="0">
                                <a:solidFill>
                                  <a:srgbClr val="00B050"/>
                                </a:solidFill>
                                <a:latin typeface="Cambria Math" panose="02040503050406030204" pitchFamily="18" charset="0"/>
                              </a:rPr>
                              <m:t>𝒗</m:t>
                            </m:r>
                          </m:e>
                          <m:sub>
                            <m:r>
                              <a:rPr lang="en-US" sz="3000" b="1" i="1">
                                <a:solidFill>
                                  <a:srgbClr val="00B050"/>
                                </a:solidFill>
                                <a:latin typeface="Cambria Math" panose="02040503050406030204" pitchFamily="18" charset="0"/>
                              </a:rPr>
                              <m:t>𝟐𝟑</m:t>
                            </m:r>
                          </m:sub>
                        </m:sSub>
                      </m:e>
                    </m:acc>
                  </m:oMath>
                </a14:m>
                <a:endParaRPr lang="en-US" sz="3000" b="1">
                  <a:solidFill>
                    <a:srgbClr val="00B050"/>
                  </a:solidFill>
                </a:endParaRPr>
              </a:p>
            </p:txBody>
          </p:sp>
        </mc:Choice>
        <mc:Fallback xmlns="">
          <p:sp>
            <p:nvSpPr>
              <p:cNvPr id="28" name="TextBox 27">
                <a:extLst>
                  <a:ext uri="{FF2B5EF4-FFF2-40B4-BE49-F238E27FC236}">
                    <a16:creationId xmlns:a16="http://schemas.microsoft.com/office/drawing/2014/main" id="{F789BEAE-4E97-EB60-40F4-A04298FA1CFA}"/>
                  </a:ext>
                </a:extLst>
              </p:cNvPr>
              <p:cNvSpPr txBox="1">
                <a:spLocks noRot="1" noChangeAspect="1" noMove="1" noResize="1" noEditPoints="1" noAdjustHandles="1" noChangeArrowheads="1" noChangeShapeType="1" noTextEdit="1"/>
              </p:cNvSpPr>
              <p:nvPr/>
            </p:nvSpPr>
            <p:spPr>
              <a:xfrm>
                <a:off x="7696200" y="4767983"/>
                <a:ext cx="2875891" cy="553998"/>
              </a:xfrm>
              <a:prstGeom prst="rect">
                <a:avLst/>
              </a:prstGeom>
              <a:blipFill>
                <a:blip r:embed="rId8"/>
                <a:stretch>
                  <a:fillRect t="-13187" b="-34066"/>
                </a:stretch>
              </a:blipFill>
            </p:spPr>
            <p:txBody>
              <a:bodyPr/>
              <a:lstStyle/>
              <a:p>
                <a:r>
                  <a:rPr lang="en-US">
                    <a:noFill/>
                  </a:rPr>
                  <a:t> </a:t>
                </a:r>
              </a:p>
            </p:txBody>
          </p:sp>
        </mc:Fallback>
      </mc:AlternateContent>
    </p:spTree>
    <p:extLst>
      <p:ext uri="{BB962C8B-B14F-4D97-AF65-F5344CB8AC3E}">
        <p14:creationId xmlns:p14="http://schemas.microsoft.com/office/powerpoint/2010/main" val="3709978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5" grpId="0"/>
      <p:bldP spid="2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6">
            <a:extLst>
              <a:ext uri="{FF2B5EF4-FFF2-40B4-BE49-F238E27FC236}">
                <a16:creationId xmlns:a16="http://schemas.microsoft.com/office/drawing/2014/main" id="{915A7278-3680-4F63-87E9-B2B61DDA569A}"/>
              </a:ext>
            </a:extLst>
          </p:cNvPr>
          <p:cNvGrpSpPr/>
          <p:nvPr/>
        </p:nvGrpSpPr>
        <p:grpSpPr>
          <a:xfrm>
            <a:off x="4876800" y="153812"/>
            <a:ext cx="2269096" cy="531988"/>
            <a:chOff x="2193" y="0"/>
            <a:chExt cx="2245706" cy="1239104"/>
          </a:xfrm>
          <a:solidFill>
            <a:srgbClr val="002060"/>
          </a:solidFill>
          <a:scene3d>
            <a:camera prst="orthographicFront"/>
            <a:lightRig rig="threePt" dir="t">
              <a:rot lat="0" lon="0" rev="7500000"/>
            </a:lightRig>
          </a:scene3d>
        </p:grpSpPr>
        <p:sp>
          <p:nvSpPr>
            <p:cNvPr id="7" name="Rounded Rectangle 57">
              <a:extLst>
                <a:ext uri="{FF2B5EF4-FFF2-40B4-BE49-F238E27FC236}">
                  <a16:creationId xmlns:a16="http://schemas.microsoft.com/office/drawing/2014/main" id="{B5301CE9-501A-4EE2-9D96-48AEC9FE29FF}"/>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8" name="Rounded Rectangle 4">
              <a:extLst>
                <a:ext uri="{FF2B5EF4-FFF2-40B4-BE49-F238E27FC236}">
                  <a16:creationId xmlns:a16="http://schemas.microsoft.com/office/drawing/2014/main" id="{04006ED8-2EC5-4CA8-9308-7E51B58A717D}"/>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Khởi động</a:t>
              </a:r>
            </a:p>
          </p:txBody>
        </p:sp>
      </p:grpSp>
      <p:sp>
        <p:nvSpPr>
          <p:cNvPr id="11" name="Rectangle: Rounded Corners 10">
            <a:extLst>
              <a:ext uri="{FF2B5EF4-FFF2-40B4-BE49-F238E27FC236}">
                <a16:creationId xmlns:a16="http://schemas.microsoft.com/office/drawing/2014/main" id="{2C509900-4AC3-45EA-A45F-EC1B97DE1172}"/>
              </a:ext>
            </a:extLst>
          </p:cNvPr>
          <p:cNvSpPr/>
          <p:nvPr/>
        </p:nvSpPr>
        <p:spPr>
          <a:xfrm>
            <a:off x="641722" y="838922"/>
            <a:ext cx="11275469" cy="1278027"/>
          </a:xfrm>
          <a:prstGeom prst="roundRect">
            <a:avLst>
              <a:gd name="adj" fmla="val 8564"/>
            </a:avLst>
          </a:prstGeom>
          <a:solidFill>
            <a:schemeClr val="accent5">
              <a:lumMod val="20000"/>
              <a:lumOff val="80000"/>
            </a:schemeClr>
          </a:solidFill>
          <a:ln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12" name="Text Box 29">
            <a:extLst>
              <a:ext uri="{FF2B5EF4-FFF2-40B4-BE49-F238E27FC236}">
                <a16:creationId xmlns:a16="http://schemas.microsoft.com/office/drawing/2014/main" id="{189C30EA-1D33-48C1-A547-C2D77244DE37}"/>
              </a:ext>
            </a:extLst>
          </p:cNvPr>
          <p:cNvSpPr txBox="1">
            <a:spLocks noChangeArrowheads="1"/>
          </p:cNvSpPr>
          <p:nvPr/>
        </p:nvSpPr>
        <p:spPr bwMode="auto">
          <a:xfrm>
            <a:off x="941043" y="870454"/>
            <a:ext cx="10676825" cy="1246495"/>
          </a:xfrm>
          <a:prstGeom prst="rect">
            <a:avLst/>
          </a:prstGeom>
          <a:noFill/>
          <a:ln>
            <a:noFill/>
          </a:ln>
          <a:effectLst/>
        </p:spPr>
        <p:txBody>
          <a:bodyPr wrap="square">
            <a:spAutoFit/>
          </a:bodyPr>
          <a:lstStyle/>
          <a:p>
            <a:pPr marL="0" marR="0" algn="ctr">
              <a:spcBef>
                <a:spcPts val="0"/>
              </a:spcBef>
            </a:pPr>
            <a:r>
              <a:rPr lang="en-US" sz="2500" i="1">
                <a:solidFill>
                  <a:srgbClr val="000000"/>
                </a:solidFill>
                <a:effectLst/>
                <a:latin typeface="Arial" panose="020B0604020202020204" pitchFamily="34" charset="0"/>
                <a:ea typeface="Times New Roman" panose="02020603050405020304" pitchFamily="18" charset="0"/>
              </a:rPr>
              <a:t>Trong đời sống, tốc độ và vận tốc là hai đại lượng đều dùng để mô tả sự nhanh chậm của chuyển động. Em đã từng sử dụng hai đại lượng này trong những trường hợp cụ thể nào?</a:t>
            </a:r>
            <a:endParaRPr lang="en-US" sz="2500">
              <a:effectLst/>
              <a:latin typeface="Times New Roman" panose="02020603050405020304" pitchFamily="18" charset="0"/>
              <a:ea typeface="Times New Roman" panose="02020603050405020304" pitchFamily="18" charset="0"/>
            </a:endParaRPr>
          </a:p>
        </p:txBody>
      </p:sp>
      <p:grpSp>
        <p:nvGrpSpPr>
          <p:cNvPr id="15" name="Group 14">
            <a:extLst>
              <a:ext uri="{FF2B5EF4-FFF2-40B4-BE49-F238E27FC236}">
                <a16:creationId xmlns:a16="http://schemas.microsoft.com/office/drawing/2014/main" id="{F7216F74-D0F4-9D91-8CA3-EAD355525E30}"/>
              </a:ext>
            </a:extLst>
          </p:cNvPr>
          <p:cNvGrpSpPr/>
          <p:nvPr/>
        </p:nvGrpSpPr>
        <p:grpSpPr>
          <a:xfrm>
            <a:off x="492857" y="487470"/>
            <a:ext cx="573943" cy="732171"/>
            <a:chOff x="492857" y="487470"/>
            <a:chExt cx="573943" cy="732171"/>
          </a:xfrm>
        </p:grpSpPr>
        <p:grpSp>
          <p:nvGrpSpPr>
            <p:cNvPr id="16" name="Group 15">
              <a:extLst>
                <a:ext uri="{FF2B5EF4-FFF2-40B4-BE49-F238E27FC236}">
                  <a16:creationId xmlns:a16="http://schemas.microsoft.com/office/drawing/2014/main" id="{E421933C-2E4F-D71C-C37B-BFE023129DD6}"/>
                </a:ext>
              </a:extLst>
            </p:cNvPr>
            <p:cNvGrpSpPr/>
            <p:nvPr/>
          </p:nvGrpSpPr>
          <p:grpSpPr>
            <a:xfrm>
              <a:off x="492857" y="487470"/>
              <a:ext cx="573943" cy="531990"/>
              <a:chOff x="492857" y="307120"/>
              <a:chExt cx="758778" cy="712340"/>
            </a:xfrm>
          </p:grpSpPr>
          <p:sp>
            <p:nvSpPr>
              <p:cNvPr id="20" name="Oval 19">
                <a:extLst>
                  <a:ext uri="{FF2B5EF4-FFF2-40B4-BE49-F238E27FC236}">
                    <a16:creationId xmlns:a16="http://schemas.microsoft.com/office/drawing/2014/main" id="{B63D7165-747D-6AE5-0D3A-B29609E43398}"/>
                  </a:ext>
                </a:extLst>
              </p:cNvPr>
              <p:cNvSpPr/>
              <p:nvPr/>
            </p:nvSpPr>
            <p:spPr>
              <a:xfrm>
                <a:off x="504123" y="333892"/>
                <a:ext cx="685800" cy="65963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Logo&#10;&#10;Description automatically generated">
                <a:extLst>
                  <a:ext uri="{FF2B5EF4-FFF2-40B4-BE49-F238E27FC236}">
                    <a16:creationId xmlns:a16="http://schemas.microsoft.com/office/drawing/2014/main" id="{464C6B4A-4DBC-92A0-49AF-A24BAE27A4B6}"/>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l="26889" t="8771" r="26000" b="14679"/>
              <a:stretch/>
            </p:blipFill>
            <p:spPr>
              <a:xfrm>
                <a:off x="492857" y="307120"/>
                <a:ext cx="758778" cy="712340"/>
              </a:xfrm>
              <a:prstGeom prst="rect">
                <a:avLst/>
              </a:prstGeom>
            </p:spPr>
          </p:pic>
        </p:grpSp>
        <p:pic>
          <p:nvPicPr>
            <p:cNvPr id="17" name="Picture 16" descr="A picture containing handwear&#10;&#10;Description automatically generated">
              <a:extLst>
                <a:ext uri="{FF2B5EF4-FFF2-40B4-BE49-F238E27FC236}">
                  <a16:creationId xmlns:a16="http://schemas.microsoft.com/office/drawing/2014/main" id="{7C1437E1-7205-62BE-22E1-981A831C60A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418" b="89942" l="7111" r="93889">
                          <a14:foregroundMark x1="42222" y1="5222" x2="42222" y2="5222"/>
                          <a14:foregroundMark x1="42667" y1="1934" x2="42667" y2="1934"/>
                          <a14:foregroundMark x1="7333" y1="34687" x2="7333" y2="34687"/>
                          <a14:foregroundMark x1="93889" y1="38878" x2="93889" y2="38878"/>
                          <a14:foregroundMark x1="42889" y1="1418" x2="42889" y2="1418"/>
                        </a14:backgroundRemoval>
                      </a14:imgEffect>
                    </a14:imgLayer>
                  </a14:imgProps>
                </a:ext>
                <a:ext uri="{28A0092B-C50C-407E-A947-70E740481C1C}">
                  <a14:useLocalDpi xmlns:a14="http://schemas.microsoft.com/office/drawing/2010/main" val="0"/>
                </a:ext>
              </a:extLst>
            </a:blip>
            <a:srcRect b="10877"/>
            <a:stretch/>
          </p:blipFill>
          <p:spPr>
            <a:xfrm>
              <a:off x="600775" y="770499"/>
              <a:ext cx="292432" cy="449142"/>
            </a:xfrm>
            <a:prstGeom prst="rect">
              <a:avLst/>
            </a:prstGeom>
          </p:spPr>
        </p:pic>
      </p:grpSp>
      <p:pic>
        <p:nvPicPr>
          <p:cNvPr id="25" name="Picture 24" descr="A picture containing text, reptile&#10;&#10;Description automatically generated">
            <a:extLst>
              <a:ext uri="{FF2B5EF4-FFF2-40B4-BE49-F238E27FC236}">
                <a16:creationId xmlns:a16="http://schemas.microsoft.com/office/drawing/2014/main" id="{8F0B7FBD-8F46-86DE-F902-79C232D476B5}"/>
              </a:ext>
            </a:extLst>
          </p:cNvPr>
          <p:cNvPicPr>
            <a:picLocks noChangeAspect="1"/>
          </p:cNvPicPr>
          <p:nvPr/>
        </p:nvPicPr>
        <p:blipFill rotWithShape="1">
          <a:blip r:embed="rId6">
            <a:extLst>
              <a:ext uri="{28A0092B-C50C-407E-A947-70E740481C1C}">
                <a14:useLocalDpi xmlns:a14="http://schemas.microsoft.com/office/drawing/2010/main" val="0"/>
              </a:ext>
            </a:extLst>
          </a:blip>
          <a:srcRect l="-1659" t="-362" b="-1"/>
          <a:stretch/>
        </p:blipFill>
        <p:spPr>
          <a:xfrm>
            <a:off x="501379" y="2468401"/>
            <a:ext cx="5722259" cy="3175450"/>
          </a:xfrm>
          <a:prstGeom prst="rect">
            <a:avLst/>
          </a:prstGeom>
          <a:ln>
            <a:noFill/>
          </a:ln>
          <a:effectLst>
            <a:softEdge rad="112500"/>
          </a:effectLst>
        </p:spPr>
      </p:pic>
      <p:pic>
        <p:nvPicPr>
          <p:cNvPr id="26" name="Content Placeholder 8" descr="Map&#10;&#10;Description automatically generated">
            <a:extLst>
              <a:ext uri="{FF2B5EF4-FFF2-40B4-BE49-F238E27FC236}">
                <a16:creationId xmlns:a16="http://schemas.microsoft.com/office/drawing/2014/main" id="{0089CFB3-8BB7-347A-4765-ADB80483B581}"/>
              </a:ext>
            </a:extLst>
          </p:cNvPr>
          <p:cNvPicPr>
            <a:picLocks noGrp="1" noChangeAspect="1"/>
          </p:cNvPicPr>
          <p:nvPr>
            <p:ph idx="1"/>
          </p:nvPr>
        </p:nvPicPr>
        <p:blipFill rotWithShape="1">
          <a:blip r:embed="rId7">
            <a:extLst>
              <a:ext uri="{28A0092B-C50C-407E-A947-70E740481C1C}">
                <a14:useLocalDpi xmlns:a14="http://schemas.microsoft.com/office/drawing/2010/main" val="0"/>
              </a:ext>
            </a:extLst>
          </a:blip>
          <a:srcRect t="4717" r="145" b="8963"/>
          <a:stretch/>
        </p:blipFill>
        <p:spPr>
          <a:xfrm>
            <a:off x="6553200" y="2442273"/>
            <a:ext cx="4900007" cy="3213983"/>
          </a:xfrm>
          <a:prstGeom prst="rect">
            <a:avLst/>
          </a:prstGeom>
          <a:ln>
            <a:noFill/>
          </a:ln>
          <a:effectLst>
            <a:softEdge rad="112500"/>
          </a:effectLst>
        </p:spPr>
      </p:pic>
      <p:sp>
        <p:nvSpPr>
          <p:cNvPr id="29" name="TextBox 28">
            <a:extLst>
              <a:ext uri="{FF2B5EF4-FFF2-40B4-BE49-F238E27FC236}">
                <a16:creationId xmlns:a16="http://schemas.microsoft.com/office/drawing/2014/main" id="{478E9351-0C22-C394-E378-764E1AE2B3D6}"/>
              </a:ext>
            </a:extLst>
          </p:cNvPr>
          <p:cNvSpPr txBox="1"/>
          <p:nvPr/>
        </p:nvSpPr>
        <p:spPr>
          <a:xfrm>
            <a:off x="6671711" y="5791200"/>
            <a:ext cx="5270289" cy="646331"/>
          </a:xfrm>
          <a:prstGeom prst="rect">
            <a:avLst/>
          </a:prstGeom>
          <a:noFill/>
        </p:spPr>
        <p:txBody>
          <a:bodyPr wrap="square">
            <a:spAutoFit/>
          </a:bodyPr>
          <a:lstStyle/>
          <a:p>
            <a:r>
              <a:rPr lang="en-US" b="1"/>
              <a:t>“</a:t>
            </a:r>
            <a:r>
              <a:rPr lang="vi-VN" b="1"/>
              <a:t>Dự báo trong 24 giờ tới, </a:t>
            </a:r>
            <a:r>
              <a:rPr lang="vi-VN" b="1">
                <a:solidFill>
                  <a:srgbClr val="C00000"/>
                </a:solidFill>
              </a:rPr>
              <a:t>bão di chuyển theo hướng tây bắc, mỗi giờ đi được 10-15km</a:t>
            </a:r>
            <a:r>
              <a:rPr lang="en-US" b="1"/>
              <a:t>”</a:t>
            </a:r>
          </a:p>
        </p:txBody>
      </p:sp>
      <p:sp>
        <p:nvSpPr>
          <p:cNvPr id="30" name="TextBox 29">
            <a:extLst>
              <a:ext uri="{FF2B5EF4-FFF2-40B4-BE49-F238E27FC236}">
                <a16:creationId xmlns:a16="http://schemas.microsoft.com/office/drawing/2014/main" id="{8A6076C3-83C8-69E7-4CDB-D8D8EDB137A1}"/>
              </a:ext>
            </a:extLst>
          </p:cNvPr>
          <p:cNvSpPr txBox="1"/>
          <p:nvPr/>
        </p:nvSpPr>
        <p:spPr>
          <a:xfrm>
            <a:off x="600775" y="5791200"/>
            <a:ext cx="5270289" cy="646331"/>
          </a:xfrm>
          <a:prstGeom prst="rect">
            <a:avLst/>
          </a:prstGeom>
          <a:noFill/>
        </p:spPr>
        <p:txBody>
          <a:bodyPr wrap="square">
            <a:spAutoFit/>
          </a:bodyPr>
          <a:lstStyle/>
          <a:p>
            <a:pPr algn="ctr"/>
            <a:r>
              <a:rPr lang="en-US" b="1">
                <a:latin typeface="Arial" panose="020B0604020202020204" pitchFamily="34" charset="0"/>
                <a:cs typeface="Arial" panose="020B0604020202020204" pitchFamily="34" charset="0"/>
              </a:rPr>
              <a:t>“Pulisic là cầu thủ có khả năng di chuyển rất nhanh lên đến 33,8 km/h”</a:t>
            </a:r>
          </a:p>
        </p:txBody>
      </p:sp>
    </p:spTree>
    <p:extLst>
      <p:ext uri="{BB962C8B-B14F-4D97-AF65-F5344CB8AC3E}">
        <p14:creationId xmlns:p14="http://schemas.microsoft.com/office/powerpoint/2010/main" val="4239249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56">
            <a:extLst>
              <a:ext uri="{FF2B5EF4-FFF2-40B4-BE49-F238E27FC236}">
                <a16:creationId xmlns:a16="http://schemas.microsoft.com/office/drawing/2014/main" id="{191916B2-4ACD-4AAC-8F91-D3547A606C07}"/>
              </a:ext>
            </a:extLst>
          </p:cNvPr>
          <p:cNvGrpSpPr/>
          <p:nvPr/>
        </p:nvGrpSpPr>
        <p:grpSpPr>
          <a:xfrm>
            <a:off x="4718423" y="126868"/>
            <a:ext cx="2590800" cy="531988"/>
            <a:chOff x="2193" y="0"/>
            <a:chExt cx="2245706" cy="1239104"/>
          </a:xfrm>
          <a:solidFill>
            <a:srgbClr val="002060"/>
          </a:solidFill>
          <a:scene3d>
            <a:camera prst="orthographicFront"/>
            <a:lightRig rig="threePt" dir="t">
              <a:rot lat="0" lon="0" rev="7500000"/>
            </a:lightRig>
          </a:scene3d>
        </p:grpSpPr>
        <p:sp>
          <p:nvSpPr>
            <p:cNvPr id="24" name="Rounded Rectangle 57">
              <a:extLst>
                <a:ext uri="{FF2B5EF4-FFF2-40B4-BE49-F238E27FC236}">
                  <a16:creationId xmlns:a16="http://schemas.microsoft.com/office/drawing/2014/main" id="{F99A500B-7AFE-42F1-982B-FB60E374A9A0}"/>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25" name="Rounded Rectangle 4">
              <a:extLst>
                <a:ext uri="{FF2B5EF4-FFF2-40B4-BE49-F238E27FC236}">
                  <a16:creationId xmlns:a16="http://schemas.microsoft.com/office/drawing/2014/main" id="{2D81FD56-72A7-41B1-BE9A-DBEF44418680}"/>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Câu hỏi</a:t>
              </a:r>
            </a:p>
          </p:txBody>
        </p:sp>
      </p:grpSp>
      <p:sp>
        <p:nvSpPr>
          <p:cNvPr id="26" name="Rectangle: Rounded Corners 25">
            <a:extLst>
              <a:ext uri="{FF2B5EF4-FFF2-40B4-BE49-F238E27FC236}">
                <a16:creationId xmlns:a16="http://schemas.microsoft.com/office/drawing/2014/main" id="{E7BC6088-E3D7-4AEC-8453-6B51263F81F1}"/>
              </a:ext>
            </a:extLst>
          </p:cNvPr>
          <p:cNvSpPr/>
          <p:nvPr/>
        </p:nvSpPr>
        <p:spPr>
          <a:xfrm>
            <a:off x="790671" y="758277"/>
            <a:ext cx="10972800" cy="994323"/>
          </a:xfrm>
          <a:prstGeom prst="roundRect">
            <a:avLst>
              <a:gd name="adj" fmla="val 8564"/>
            </a:avLst>
          </a:prstGeom>
          <a:solidFill>
            <a:schemeClr val="accent5">
              <a:lumMod val="20000"/>
              <a:lumOff val="80000"/>
            </a:schemeClr>
          </a:solidFill>
          <a:ln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30" name="Text Box 29">
            <a:extLst>
              <a:ext uri="{FF2B5EF4-FFF2-40B4-BE49-F238E27FC236}">
                <a16:creationId xmlns:a16="http://schemas.microsoft.com/office/drawing/2014/main" id="{A0300333-C687-4848-8F80-51CDEBECBDDC}"/>
              </a:ext>
            </a:extLst>
          </p:cNvPr>
          <p:cNvSpPr txBox="1">
            <a:spLocks noChangeArrowheads="1"/>
          </p:cNvSpPr>
          <p:nvPr/>
        </p:nvSpPr>
        <p:spPr bwMode="auto">
          <a:xfrm>
            <a:off x="1127345" y="783677"/>
            <a:ext cx="10541000" cy="8857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457200" marR="0" indent="-457200">
              <a:lnSpc>
                <a:spcPct val="107000"/>
              </a:lnSpc>
              <a:spcBef>
                <a:spcPts val="0"/>
              </a:spcBef>
              <a:spcAft>
                <a:spcPts val="500"/>
              </a:spcAft>
              <a:buAutoNum type="arabicPeriod"/>
            </a:pP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Hãy xác định vận tốc của hành khách đối với mặt đường nếu người này chuyển động về cuối đoàn tàu với vận tốc có cùng độ lớn 1 m/s. </a:t>
            </a:r>
          </a:p>
        </p:txBody>
      </p:sp>
      <p:grpSp>
        <p:nvGrpSpPr>
          <p:cNvPr id="32" name="Group 31">
            <a:extLst>
              <a:ext uri="{FF2B5EF4-FFF2-40B4-BE49-F238E27FC236}">
                <a16:creationId xmlns:a16="http://schemas.microsoft.com/office/drawing/2014/main" id="{5DE850E9-C099-536B-328F-F52F75901BF9}"/>
              </a:ext>
            </a:extLst>
          </p:cNvPr>
          <p:cNvGrpSpPr/>
          <p:nvPr/>
        </p:nvGrpSpPr>
        <p:grpSpPr>
          <a:xfrm>
            <a:off x="523655" y="427780"/>
            <a:ext cx="629089" cy="639020"/>
            <a:chOff x="493574" y="321685"/>
            <a:chExt cx="755550" cy="790692"/>
          </a:xfrm>
        </p:grpSpPr>
        <p:sp>
          <p:nvSpPr>
            <p:cNvPr id="33" name="Oval 32">
              <a:extLst>
                <a:ext uri="{FF2B5EF4-FFF2-40B4-BE49-F238E27FC236}">
                  <a16:creationId xmlns:a16="http://schemas.microsoft.com/office/drawing/2014/main" id="{E528D5BC-B358-859B-E466-E89F286A6671}"/>
                </a:ext>
              </a:extLst>
            </p:cNvPr>
            <p:cNvSpPr/>
            <p:nvPr/>
          </p:nvSpPr>
          <p:spPr>
            <a:xfrm>
              <a:off x="504123" y="333892"/>
              <a:ext cx="644399" cy="6596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descr="Icon&#10;&#10;Description automatically generated">
              <a:extLst>
                <a:ext uri="{FF2B5EF4-FFF2-40B4-BE49-F238E27FC236}">
                  <a16:creationId xmlns:a16="http://schemas.microsoft.com/office/drawing/2014/main" id="{8F02AD5B-862A-99DE-18B0-942F0EA44602}"/>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7000" b="90000" l="7442" r="90349">
                          <a14:foregroundMark x1="7558" y1="39556" x2="7558" y2="39556"/>
                          <a14:foregroundMark x1="46744" y1="8556" x2="46744" y2="8556"/>
                          <a14:foregroundMark x1="49302" y1="7000" x2="49302" y2="7000"/>
                          <a14:foregroundMark x1="90349" y1="44333" x2="90349" y2="44333"/>
                        </a14:backgroundRemoval>
                      </a14:imgEffect>
                    </a14:imgLayer>
                  </a14:imgProps>
                </a:ext>
                <a:ext uri="{28A0092B-C50C-407E-A947-70E740481C1C}">
                  <a14:useLocalDpi xmlns:a14="http://schemas.microsoft.com/office/drawing/2010/main" val="0"/>
                </a:ext>
              </a:extLst>
            </a:blip>
            <a:stretch>
              <a:fillRect/>
            </a:stretch>
          </p:blipFill>
          <p:spPr>
            <a:xfrm>
              <a:off x="493574" y="321685"/>
              <a:ext cx="755550" cy="790692"/>
            </a:xfrm>
            <a:prstGeom prst="rect">
              <a:avLst/>
            </a:prstGeom>
          </p:spPr>
        </p:pic>
      </p:grpSp>
      <p:pic>
        <p:nvPicPr>
          <p:cNvPr id="11" name="Content Placeholder 4" descr="Diagram&#10;&#10;Description automatically generated with medium confidence">
            <a:extLst>
              <a:ext uri="{FF2B5EF4-FFF2-40B4-BE49-F238E27FC236}">
                <a16:creationId xmlns:a16="http://schemas.microsoft.com/office/drawing/2014/main" id="{32AFB48B-3EDD-7028-4E19-E3E5B9740AD2}"/>
              </a:ext>
            </a:extLst>
          </p:cNvPr>
          <p:cNvPicPr>
            <a:picLocks noChangeAspect="1"/>
          </p:cNvPicPr>
          <p:nvPr/>
        </p:nvPicPr>
        <p:blipFill rotWithShape="1">
          <a:blip r:embed="rId4">
            <a:extLst>
              <a:ext uri="{28A0092B-C50C-407E-A947-70E740481C1C}">
                <a14:useLocalDpi xmlns:a14="http://schemas.microsoft.com/office/drawing/2010/main" val="0"/>
              </a:ext>
            </a:extLst>
          </a:blip>
          <a:srcRect l="31868" t="37782" r="12377" b="46857"/>
          <a:stretch/>
        </p:blipFill>
        <p:spPr>
          <a:xfrm>
            <a:off x="523655" y="1981200"/>
            <a:ext cx="11464240" cy="2449293"/>
          </a:xfrm>
          <a:prstGeom prst="rect">
            <a:avLst/>
          </a:prstGeom>
        </p:spPr>
      </p:pic>
      <p:sp>
        <p:nvSpPr>
          <p:cNvPr id="12" name="Freeform: Shape 11">
            <a:extLst>
              <a:ext uri="{FF2B5EF4-FFF2-40B4-BE49-F238E27FC236}">
                <a16:creationId xmlns:a16="http://schemas.microsoft.com/office/drawing/2014/main" id="{BC7E1287-1E1E-3A6D-08C8-AE660BCCEBAE}"/>
              </a:ext>
            </a:extLst>
          </p:cNvPr>
          <p:cNvSpPr/>
          <p:nvPr/>
        </p:nvSpPr>
        <p:spPr>
          <a:xfrm>
            <a:off x="5029200" y="2663114"/>
            <a:ext cx="1853295" cy="1085464"/>
          </a:xfrm>
          <a:custGeom>
            <a:avLst/>
            <a:gdLst>
              <a:gd name="connsiteX0" fmla="*/ 59266 w 1748747"/>
              <a:gd name="connsiteY0" fmla="*/ 25400 h 905933"/>
              <a:gd name="connsiteX1" fmla="*/ 59266 w 1748747"/>
              <a:gd name="connsiteY1" fmla="*/ 25400 h 905933"/>
              <a:gd name="connsiteX2" fmla="*/ 190500 w 1748747"/>
              <a:gd name="connsiteY2" fmla="*/ 33866 h 905933"/>
              <a:gd name="connsiteX3" fmla="*/ 258233 w 1748747"/>
              <a:gd name="connsiteY3" fmla="*/ 42333 h 905933"/>
              <a:gd name="connsiteX4" fmla="*/ 313266 w 1748747"/>
              <a:gd name="connsiteY4" fmla="*/ 38100 h 905933"/>
              <a:gd name="connsiteX5" fmla="*/ 423333 w 1748747"/>
              <a:gd name="connsiteY5" fmla="*/ 33866 h 905933"/>
              <a:gd name="connsiteX6" fmla="*/ 495300 w 1748747"/>
              <a:gd name="connsiteY6" fmla="*/ 16933 h 905933"/>
              <a:gd name="connsiteX7" fmla="*/ 762000 w 1748747"/>
              <a:gd name="connsiteY7" fmla="*/ 21166 h 905933"/>
              <a:gd name="connsiteX8" fmla="*/ 791633 w 1748747"/>
              <a:gd name="connsiteY8" fmla="*/ 25400 h 905933"/>
              <a:gd name="connsiteX9" fmla="*/ 808566 w 1748747"/>
              <a:gd name="connsiteY9" fmla="*/ 29633 h 905933"/>
              <a:gd name="connsiteX10" fmla="*/ 1003300 w 1748747"/>
              <a:gd name="connsiteY10" fmla="*/ 25400 h 905933"/>
              <a:gd name="connsiteX11" fmla="*/ 1117600 w 1748747"/>
              <a:gd name="connsiteY11" fmla="*/ 12700 h 905933"/>
              <a:gd name="connsiteX12" fmla="*/ 1193800 w 1748747"/>
              <a:gd name="connsiteY12" fmla="*/ 4233 h 905933"/>
              <a:gd name="connsiteX13" fmla="*/ 1346200 w 1748747"/>
              <a:gd name="connsiteY13" fmla="*/ 0 h 905933"/>
              <a:gd name="connsiteX14" fmla="*/ 1490133 w 1748747"/>
              <a:gd name="connsiteY14" fmla="*/ 8466 h 905933"/>
              <a:gd name="connsiteX15" fmla="*/ 1532466 w 1748747"/>
              <a:gd name="connsiteY15" fmla="*/ 12700 h 905933"/>
              <a:gd name="connsiteX16" fmla="*/ 1646766 w 1748747"/>
              <a:gd name="connsiteY16" fmla="*/ 16933 h 905933"/>
              <a:gd name="connsiteX17" fmla="*/ 1689100 w 1748747"/>
              <a:gd name="connsiteY17" fmla="*/ 33866 h 905933"/>
              <a:gd name="connsiteX18" fmla="*/ 1701800 w 1748747"/>
              <a:gd name="connsiteY18" fmla="*/ 46566 h 905933"/>
              <a:gd name="connsiteX19" fmla="*/ 1735666 w 1748747"/>
              <a:gd name="connsiteY19" fmla="*/ 97366 h 905933"/>
              <a:gd name="connsiteX20" fmla="*/ 1739900 w 1748747"/>
              <a:gd name="connsiteY20" fmla="*/ 127000 h 905933"/>
              <a:gd name="connsiteX21" fmla="*/ 1744133 w 1748747"/>
              <a:gd name="connsiteY21" fmla="*/ 152400 h 905933"/>
              <a:gd name="connsiteX22" fmla="*/ 1735666 w 1748747"/>
              <a:gd name="connsiteY22" fmla="*/ 279400 h 905933"/>
              <a:gd name="connsiteX23" fmla="*/ 1722966 w 1748747"/>
              <a:gd name="connsiteY23" fmla="*/ 414866 h 905933"/>
              <a:gd name="connsiteX24" fmla="*/ 1727200 w 1748747"/>
              <a:gd name="connsiteY24" fmla="*/ 486833 h 905933"/>
              <a:gd name="connsiteX25" fmla="*/ 1731433 w 1748747"/>
              <a:gd name="connsiteY25" fmla="*/ 508000 h 905933"/>
              <a:gd name="connsiteX26" fmla="*/ 1735666 w 1748747"/>
              <a:gd name="connsiteY26" fmla="*/ 541866 h 905933"/>
              <a:gd name="connsiteX27" fmla="*/ 1744133 w 1748747"/>
              <a:gd name="connsiteY27" fmla="*/ 579966 h 905933"/>
              <a:gd name="connsiteX28" fmla="*/ 1731433 w 1748747"/>
              <a:gd name="connsiteY28" fmla="*/ 774700 h 905933"/>
              <a:gd name="connsiteX29" fmla="*/ 1718733 w 1748747"/>
              <a:gd name="connsiteY29" fmla="*/ 791633 h 905933"/>
              <a:gd name="connsiteX30" fmla="*/ 1710266 w 1748747"/>
              <a:gd name="connsiteY30" fmla="*/ 804333 h 905933"/>
              <a:gd name="connsiteX31" fmla="*/ 1680633 w 1748747"/>
              <a:gd name="connsiteY31" fmla="*/ 846666 h 905933"/>
              <a:gd name="connsiteX32" fmla="*/ 1659466 w 1748747"/>
              <a:gd name="connsiteY32" fmla="*/ 850900 h 905933"/>
              <a:gd name="connsiteX33" fmla="*/ 1646766 w 1748747"/>
              <a:gd name="connsiteY33" fmla="*/ 855133 h 905933"/>
              <a:gd name="connsiteX34" fmla="*/ 1422400 w 1748747"/>
              <a:gd name="connsiteY34" fmla="*/ 850900 h 905933"/>
              <a:gd name="connsiteX35" fmla="*/ 1380066 w 1748747"/>
              <a:gd name="connsiteY35" fmla="*/ 846666 h 905933"/>
              <a:gd name="connsiteX36" fmla="*/ 1337733 w 1748747"/>
              <a:gd name="connsiteY36" fmla="*/ 850900 h 905933"/>
              <a:gd name="connsiteX37" fmla="*/ 1286933 w 1748747"/>
              <a:gd name="connsiteY37" fmla="*/ 855133 h 905933"/>
              <a:gd name="connsiteX38" fmla="*/ 1244600 w 1748747"/>
              <a:gd name="connsiteY38" fmla="*/ 863600 h 905933"/>
              <a:gd name="connsiteX39" fmla="*/ 1214966 w 1748747"/>
              <a:gd name="connsiteY39" fmla="*/ 867833 h 905933"/>
              <a:gd name="connsiteX40" fmla="*/ 1172633 w 1748747"/>
              <a:gd name="connsiteY40" fmla="*/ 884766 h 905933"/>
              <a:gd name="connsiteX41" fmla="*/ 1126066 w 1748747"/>
              <a:gd name="connsiteY41" fmla="*/ 893233 h 905933"/>
              <a:gd name="connsiteX42" fmla="*/ 1037166 w 1748747"/>
              <a:gd name="connsiteY42" fmla="*/ 905933 h 905933"/>
              <a:gd name="connsiteX43" fmla="*/ 639233 w 1748747"/>
              <a:gd name="connsiteY43" fmla="*/ 897466 h 905933"/>
              <a:gd name="connsiteX44" fmla="*/ 541866 w 1748747"/>
              <a:gd name="connsiteY44" fmla="*/ 893233 h 905933"/>
              <a:gd name="connsiteX45" fmla="*/ 465666 w 1748747"/>
              <a:gd name="connsiteY45" fmla="*/ 867833 h 905933"/>
              <a:gd name="connsiteX46" fmla="*/ 148166 w 1748747"/>
              <a:gd name="connsiteY46" fmla="*/ 850900 h 905933"/>
              <a:gd name="connsiteX47" fmla="*/ 131233 w 1748747"/>
              <a:gd name="connsiteY47" fmla="*/ 833966 h 905933"/>
              <a:gd name="connsiteX48" fmla="*/ 127000 w 1748747"/>
              <a:gd name="connsiteY48" fmla="*/ 821266 h 905933"/>
              <a:gd name="connsiteX49" fmla="*/ 118533 w 1748747"/>
              <a:gd name="connsiteY49" fmla="*/ 787400 h 905933"/>
              <a:gd name="connsiteX50" fmla="*/ 101600 w 1748747"/>
              <a:gd name="connsiteY50" fmla="*/ 757766 h 905933"/>
              <a:gd name="connsiteX51" fmla="*/ 71966 w 1748747"/>
              <a:gd name="connsiteY51" fmla="*/ 702733 h 905933"/>
              <a:gd name="connsiteX52" fmla="*/ 33866 w 1748747"/>
              <a:gd name="connsiteY52" fmla="*/ 643466 h 905933"/>
              <a:gd name="connsiteX53" fmla="*/ 16933 w 1748747"/>
              <a:gd name="connsiteY53" fmla="*/ 567266 h 905933"/>
              <a:gd name="connsiteX54" fmla="*/ 8466 w 1748747"/>
              <a:gd name="connsiteY54" fmla="*/ 495300 h 905933"/>
              <a:gd name="connsiteX55" fmla="*/ 0 w 1748747"/>
              <a:gd name="connsiteY55" fmla="*/ 457200 h 905933"/>
              <a:gd name="connsiteX56" fmla="*/ 4233 w 1748747"/>
              <a:gd name="connsiteY56" fmla="*/ 406400 h 905933"/>
              <a:gd name="connsiteX57" fmla="*/ 12700 w 1748747"/>
              <a:gd name="connsiteY57" fmla="*/ 376766 h 905933"/>
              <a:gd name="connsiteX58" fmla="*/ 16933 w 1748747"/>
              <a:gd name="connsiteY58" fmla="*/ 338666 h 905933"/>
              <a:gd name="connsiteX59" fmla="*/ 21166 w 1748747"/>
              <a:gd name="connsiteY59" fmla="*/ 50800 h 905933"/>
              <a:gd name="connsiteX60" fmla="*/ 33866 w 1748747"/>
              <a:gd name="connsiteY60" fmla="*/ 33866 h 905933"/>
              <a:gd name="connsiteX61" fmla="*/ 59266 w 1748747"/>
              <a:gd name="connsiteY61" fmla="*/ 25400 h 90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748747" h="905933">
                <a:moveTo>
                  <a:pt x="59266" y="25400"/>
                </a:moveTo>
                <a:lnTo>
                  <a:pt x="59266" y="25400"/>
                </a:lnTo>
                <a:cubicBezTo>
                  <a:pt x="103011" y="28222"/>
                  <a:pt x="146822" y="30149"/>
                  <a:pt x="190500" y="33866"/>
                </a:cubicBezTo>
                <a:cubicBezTo>
                  <a:pt x="213171" y="35795"/>
                  <a:pt x="235493" y="41549"/>
                  <a:pt x="258233" y="42333"/>
                </a:cubicBezTo>
                <a:cubicBezTo>
                  <a:pt x="276621" y="42967"/>
                  <a:pt x="294892" y="39042"/>
                  <a:pt x="313266" y="38100"/>
                </a:cubicBezTo>
                <a:cubicBezTo>
                  <a:pt x="349934" y="36220"/>
                  <a:pt x="386644" y="35277"/>
                  <a:pt x="423333" y="33866"/>
                </a:cubicBezTo>
                <a:cubicBezTo>
                  <a:pt x="430783" y="32004"/>
                  <a:pt x="489487" y="17014"/>
                  <a:pt x="495300" y="16933"/>
                </a:cubicBezTo>
                <a:lnTo>
                  <a:pt x="762000" y="21166"/>
                </a:lnTo>
                <a:cubicBezTo>
                  <a:pt x="771878" y="22577"/>
                  <a:pt x="781816" y="23615"/>
                  <a:pt x="791633" y="25400"/>
                </a:cubicBezTo>
                <a:cubicBezTo>
                  <a:pt x="797357" y="26441"/>
                  <a:pt x="802748" y="29633"/>
                  <a:pt x="808566" y="29633"/>
                </a:cubicBezTo>
                <a:cubicBezTo>
                  <a:pt x="873493" y="29633"/>
                  <a:pt x="938389" y="26811"/>
                  <a:pt x="1003300" y="25400"/>
                </a:cubicBezTo>
                <a:cubicBezTo>
                  <a:pt x="1160057" y="5805"/>
                  <a:pt x="997985" y="25292"/>
                  <a:pt x="1117600" y="12700"/>
                </a:cubicBezTo>
                <a:cubicBezTo>
                  <a:pt x="1141498" y="10184"/>
                  <a:pt x="1170114" y="5263"/>
                  <a:pt x="1193800" y="4233"/>
                </a:cubicBezTo>
                <a:cubicBezTo>
                  <a:pt x="1244572" y="2026"/>
                  <a:pt x="1295400" y="1411"/>
                  <a:pt x="1346200" y="0"/>
                </a:cubicBezTo>
                <a:lnTo>
                  <a:pt x="1490133" y="8466"/>
                </a:lnTo>
                <a:cubicBezTo>
                  <a:pt x="1504282" y="9431"/>
                  <a:pt x="1518305" y="11935"/>
                  <a:pt x="1532466" y="12700"/>
                </a:cubicBezTo>
                <a:cubicBezTo>
                  <a:pt x="1570537" y="14758"/>
                  <a:pt x="1608666" y="15522"/>
                  <a:pt x="1646766" y="16933"/>
                </a:cubicBezTo>
                <a:cubicBezTo>
                  <a:pt x="1660657" y="21563"/>
                  <a:pt x="1677050" y="26636"/>
                  <a:pt x="1689100" y="33866"/>
                </a:cubicBezTo>
                <a:cubicBezTo>
                  <a:pt x="1694234" y="36946"/>
                  <a:pt x="1697904" y="42020"/>
                  <a:pt x="1701800" y="46566"/>
                </a:cubicBezTo>
                <a:cubicBezTo>
                  <a:pt x="1714529" y="61417"/>
                  <a:pt x="1725775" y="81540"/>
                  <a:pt x="1735666" y="97366"/>
                </a:cubicBezTo>
                <a:cubicBezTo>
                  <a:pt x="1737077" y="107244"/>
                  <a:pt x="1738383" y="117138"/>
                  <a:pt x="1739900" y="127000"/>
                </a:cubicBezTo>
                <a:cubicBezTo>
                  <a:pt x="1741205" y="135484"/>
                  <a:pt x="1744371" y="143820"/>
                  <a:pt x="1744133" y="152400"/>
                </a:cubicBezTo>
                <a:cubicBezTo>
                  <a:pt x="1742955" y="194811"/>
                  <a:pt x="1738859" y="237093"/>
                  <a:pt x="1735666" y="279400"/>
                </a:cubicBezTo>
                <a:cubicBezTo>
                  <a:pt x="1730032" y="354052"/>
                  <a:pt x="1729253" y="358290"/>
                  <a:pt x="1722966" y="414866"/>
                </a:cubicBezTo>
                <a:cubicBezTo>
                  <a:pt x="1724377" y="438855"/>
                  <a:pt x="1725024" y="462901"/>
                  <a:pt x="1727200" y="486833"/>
                </a:cubicBezTo>
                <a:cubicBezTo>
                  <a:pt x="1727851" y="493999"/>
                  <a:pt x="1730339" y="500888"/>
                  <a:pt x="1731433" y="508000"/>
                </a:cubicBezTo>
                <a:cubicBezTo>
                  <a:pt x="1733163" y="519244"/>
                  <a:pt x="1733936" y="530622"/>
                  <a:pt x="1735666" y="541866"/>
                </a:cubicBezTo>
                <a:cubicBezTo>
                  <a:pt x="1737814" y="555831"/>
                  <a:pt x="1740764" y="566489"/>
                  <a:pt x="1744133" y="579966"/>
                </a:cubicBezTo>
                <a:cubicBezTo>
                  <a:pt x="1743789" y="594084"/>
                  <a:pt x="1760859" y="721734"/>
                  <a:pt x="1731433" y="774700"/>
                </a:cubicBezTo>
                <a:cubicBezTo>
                  <a:pt x="1728007" y="780868"/>
                  <a:pt x="1722834" y="785892"/>
                  <a:pt x="1718733" y="791633"/>
                </a:cubicBezTo>
                <a:cubicBezTo>
                  <a:pt x="1715776" y="795773"/>
                  <a:pt x="1712790" y="799915"/>
                  <a:pt x="1710266" y="804333"/>
                </a:cubicBezTo>
                <a:cubicBezTo>
                  <a:pt x="1700553" y="821330"/>
                  <a:pt x="1699409" y="833522"/>
                  <a:pt x="1680633" y="846666"/>
                </a:cubicBezTo>
                <a:cubicBezTo>
                  <a:pt x="1674738" y="850792"/>
                  <a:pt x="1666447" y="849155"/>
                  <a:pt x="1659466" y="850900"/>
                </a:cubicBezTo>
                <a:cubicBezTo>
                  <a:pt x="1655137" y="851982"/>
                  <a:pt x="1650999" y="853722"/>
                  <a:pt x="1646766" y="855133"/>
                </a:cubicBezTo>
                <a:lnTo>
                  <a:pt x="1422400" y="850900"/>
                </a:lnTo>
                <a:cubicBezTo>
                  <a:pt x="1408225" y="850450"/>
                  <a:pt x="1394248" y="846666"/>
                  <a:pt x="1380066" y="846666"/>
                </a:cubicBezTo>
                <a:cubicBezTo>
                  <a:pt x="1365885" y="846666"/>
                  <a:pt x="1351856" y="849616"/>
                  <a:pt x="1337733" y="850900"/>
                </a:cubicBezTo>
                <a:lnTo>
                  <a:pt x="1286933" y="855133"/>
                </a:lnTo>
                <a:cubicBezTo>
                  <a:pt x="1272822" y="857955"/>
                  <a:pt x="1258772" y="861099"/>
                  <a:pt x="1244600" y="863600"/>
                </a:cubicBezTo>
                <a:cubicBezTo>
                  <a:pt x="1234774" y="865334"/>
                  <a:pt x="1224539" y="865018"/>
                  <a:pt x="1214966" y="867833"/>
                </a:cubicBezTo>
                <a:cubicBezTo>
                  <a:pt x="1200386" y="872121"/>
                  <a:pt x="1187246" y="880591"/>
                  <a:pt x="1172633" y="884766"/>
                </a:cubicBezTo>
                <a:cubicBezTo>
                  <a:pt x="1157463" y="889100"/>
                  <a:pt x="1141564" y="890281"/>
                  <a:pt x="1126066" y="893233"/>
                </a:cubicBezTo>
                <a:cubicBezTo>
                  <a:pt x="1062938" y="905258"/>
                  <a:pt x="1104034" y="899855"/>
                  <a:pt x="1037166" y="905933"/>
                </a:cubicBezTo>
                <a:lnTo>
                  <a:pt x="639233" y="897466"/>
                </a:lnTo>
                <a:cubicBezTo>
                  <a:pt x="606757" y="896633"/>
                  <a:pt x="573885" y="898722"/>
                  <a:pt x="541866" y="893233"/>
                </a:cubicBezTo>
                <a:cubicBezTo>
                  <a:pt x="440775" y="875903"/>
                  <a:pt x="528985" y="871741"/>
                  <a:pt x="465666" y="867833"/>
                </a:cubicBezTo>
                <a:lnTo>
                  <a:pt x="148166" y="850900"/>
                </a:lnTo>
                <a:cubicBezTo>
                  <a:pt x="142522" y="845255"/>
                  <a:pt x="135873" y="840462"/>
                  <a:pt x="131233" y="833966"/>
                </a:cubicBezTo>
                <a:cubicBezTo>
                  <a:pt x="128639" y="830335"/>
                  <a:pt x="128174" y="825571"/>
                  <a:pt x="127000" y="821266"/>
                </a:cubicBezTo>
                <a:cubicBezTo>
                  <a:pt x="123938" y="810040"/>
                  <a:pt x="122855" y="798204"/>
                  <a:pt x="118533" y="787400"/>
                </a:cubicBezTo>
                <a:cubicBezTo>
                  <a:pt x="114308" y="776837"/>
                  <a:pt x="106994" y="767783"/>
                  <a:pt x="101600" y="757766"/>
                </a:cubicBezTo>
                <a:cubicBezTo>
                  <a:pt x="90706" y="737534"/>
                  <a:pt x="85311" y="722144"/>
                  <a:pt x="71966" y="702733"/>
                </a:cubicBezTo>
                <a:cubicBezTo>
                  <a:pt x="52374" y="674235"/>
                  <a:pt x="41363" y="672203"/>
                  <a:pt x="33866" y="643466"/>
                </a:cubicBezTo>
                <a:cubicBezTo>
                  <a:pt x="27298" y="618289"/>
                  <a:pt x="21329" y="592911"/>
                  <a:pt x="16933" y="567266"/>
                </a:cubicBezTo>
                <a:cubicBezTo>
                  <a:pt x="12852" y="543459"/>
                  <a:pt x="11730" y="519233"/>
                  <a:pt x="8466" y="495300"/>
                </a:cubicBezTo>
                <a:cubicBezTo>
                  <a:pt x="6853" y="483474"/>
                  <a:pt x="2937" y="468948"/>
                  <a:pt x="0" y="457200"/>
                </a:cubicBezTo>
                <a:cubicBezTo>
                  <a:pt x="1411" y="440267"/>
                  <a:pt x="1583" y="423184"/>
                  <a:pt x="4233" y="406400"/>
                </a:cubicBezTo>
                <a:cubicBezTo>
                  <a:pt x="5835" y="396252"/>
                  <a:pt x="10807" y="386863"/>
                  <a:pt x="12700" y="376766"/>
                </a:cubicBezTo>
                <a:cubicBezTo>
                  <a:pt x="15055" y="364207"/>
                  <a:pt x="15522" y="351366"/>
                  <a:pt x="16933" y="338666"/>
                </a:cubicBezTo>
                <a:cubicBezTo>
                  <a:pt x="16310" y="306286"/>
                  <a:pt x="2343" y="126096"/>
                  <a:pt x="21166" y="50800"/>
                </a:cubicBezTo>
                <a:cubicBezTo>
                  <a:pt x="22877" y="43955"/>
                  <a:pt x="29633" y="39511"/>
                  <a:pt x="33866" y="33866"/>
                </a:cubicBezTo>
                <a:cubicBezTo>
                  <a:pt x="39811" y="10088"/>
                  <a:pt x="55033" y="26811"/>
                  <a:pt x="59266" y="25400"/>
                </a:cubicBezTo>
                <a:close/>
              </a:path>
            </a:pathLst>
          </a:custGeom>
          <a:blipFill>
            <a:blip r:embed="rId5"/>
            <a:stretch>
              <a:fillRect/>
            </a:stretch>
          </a:bli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a:extLst>
              <a:ext uri="{FF2B5EF4-FFF2-40B4-BE49-F238E27FC236}">
                <a16:creationId xmlns:a16="http://schemas.microsoft.com/office/drawing/2014/main" id="{DD254324-EFA4-D814-8B57-2EB2B22B305A}"/>
              </a:ext>
            </a:extLst>
          </p:cNvPr>
          <p:cNvCxnSpPr>
            <a:cxnSpLocks/>
          </p:cNvCxnSpPr>
          <p:nvPr/>
        </p:nvCxnSpPr>
        <p:spPr>
          <a:xfrm>
            <a:off x="11183485" y="3425802"/>
            <a:ext cx="969720"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07039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56">
            <a:extLst>
              <a:ext uri="{FF2B5EF4-FFF2-40B4-BE49-F238E27FC236}">
                <a16:creationId xmlns:a16="http://schemas.microsoft.com/office/drawing/2014/main" id="{191916B2-4ACD-4AAC-8F91-D3547A606C07}"/>
              </a:ext>
            </a:extLst>
          </p:cNvPr>
          <p:cNvGrpSpPr/>
          <p:nvPr/>
        </p:nvGrpSpPr>
        <p:grpSpPr>
          <a:xfrm>
            <a:off x="4718423" y="126868"/>
            <a:ext cx="2590800" cy="531988"/>
            <a:chOff x="2193" y="0"/>
            <a:chExt cx="2245706" cy="1239104"/>
          </a:xfrm>
          <a:solidFill>
            <a:srgbClr val="002060"/>
          </a:solidFill>
          <a:scene3d>
            <a:camera prst="orthographicFront"/>
            <a:lightRig rig="threePt" dir="t">
              <a:rot lat="0" lon="0" rev="7500000"/>
            </a:lightRig>
          </a:scene3d>
        </p:grpSpPr>
        <p:sp>
          <p:nvSpPr>
            <p:cNvPr id="24" name="Rounded Rectangle 57">
              <a:extLst>
                <a:ext uri="{FF2B5EF4-FFF2-40B4-BE49-F238E27FC236}">
                  <a16:creationId xmlns:a16="http://schemas.microsoft.com/office/drawing/2014/main" id="{F99A500B-7AFE-42F1-982B-FB60E374A9A0}"/>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25" name="Rounded Rectangle 4">
              <a:extLst>
                <a:ext uri="{FF2B5EF4-FFF2-40B4-BE49-F238E27FC236}">
                  <a16:creationId xmlns:a16="http://schemas.microsoft.com/office/drawing/2014/main" id="{2D81FD56-72A7-41B1-BE9A-DBEF44418680}"/>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Câu hỏi</a:t>
              </a:r>
            </a:p>
          </p:txBody>
        </p:sp>
      </p:grpSp>
      <p:sp>
        <p:nvSpPr>
          <p:cNvPr id="26" name="Rectangle: Rounded Corners 25">
            <a:extLst>
              <a:ext uri="{FF2B5EF4-FFF2-40B4-BE49-F238E27FC236}">
                <a16:creationId xmlns:a16="http://schemas.microsoft.com/office/drawing/2014/main" id="{E7BC6088-E3D7-4AEC-8453-6B51263F81F1}"/>
              </a:ext>
            </a:extLst>
          </p:cNvPr>
          <p:cNvSpPr/>
          <p:nvPr/>
        </p:nvSpPr>
        <p:spPr>
          <a:xfrm>
            <a:off x="790671" y="758277"/>
            <a:ext cx="10972800" cy="1451523"/>
          </a:xfrm>
          <a:prstGeom prst="roundRect">
            <a:avLst>
              <a:gd name="adj" fmla="val 8564"/>
            </a:avLst>
          </a:prstGeom>
          <a:solidFill>
            <a:schemeClr val="accent5">
              <a:lumMod val="20000"/>
              <a:lumOff val="80000"/>
            </a:schemeClr>
          </a:solidFill>
          <a:ln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30" name="Text Box 29">
            <a:extLst>
              <a:ext uri="{FF2B5EF4-FFF2-40B4-BE49-F238E27FC236}">
                <a16:creationId xmlns:a16="http://schemas.microsoft.com/office/drawing/2014/main" id="{A0300333-C687-4848-8F80-51CDEBECBDDC}"/>
              </a:ext>
            </a:extLst>
          </p:cNvPr>
          <p:cNvSpPr txBox="1">
            <a:spLocks noChangeArrowheads="1"/>
          </p:cNvSpPr>
          <p:nvPr/>
        </p:nvSpPr>
        <p:spPr bwMode="auto">
          <a:xfrm>
            <a:off x="1127345" y="783677"/>
            <a:ext cx="10636126" cy="1306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R="0">
              <a:lnSpc>
                <a:spcPct val="107000"/>
              </a:lnSpc>
              <a:spcBef>
                <a:spcPts val="0"/>
              </a:spcBef>
              <a:spcAft>
                <a:spcPts val="500"/>
              </a:spcAft>
            </a:pPr>
            <a:r>
              <a:rPr lang="en-US" sz="25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2.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Một</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ca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nô</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chạy</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hết</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tốc</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lực</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trên</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mặt</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nước</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yên</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lặng</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có</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thể</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đạt</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21,5 km/h. Ca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nô</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này</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chạy</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xuôi</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dòng</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sông</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trong</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1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giờ</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rồi</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quay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lại</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thì</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phải</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mất</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2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giờ</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nữa</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mới</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về</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tới</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vị</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trí</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ban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đầu</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Hãy</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tính</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vận</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tốc</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chảy</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của</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dòng</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sông</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t>
            </a:r>
            <a:endParaRPr lang="en-US" sz="2500" dirty="0">
              <a:effectLst/>
              <a:latin typeface="Calibri" panose="020F0502020204030204" pitchFamily="34" charset="0"/>
              <a:ea typeface="游明朝" panose="02020400000000000000" pitchFamily="18" charset="-128"/>
              <a:cs typeface="Times New Roman" panose="02020603050405020304" pitchFamily="18" charset="0"/>
            </a:endParaRPr>
          </a:p>
        </p:txBody>
      </p:sp>
      <p:grpSp>
        <p:nvGrpSpPr>
          <p:cNvPr id="32" name="Group 31">
            <a:extLst>
              <a:ext uri="{FF2B5EF4-FFF2-40B4-BE49-F238E27FC236}">
                <a16:creationId xmlns:a16="http://schemas.microsoft.com/office/drawing/2014/main" id="{5DE850E9-C099-536B-328F-F52F75901BF9}"/>
              </a:ext>
            </a:extLst>
          </p:cNvPr>
          <p:cNvGrpSpPr/>
          <p:nvPr/>
        </p:nvGrpSpPr>
        <p:grpSpPr>
          <a:xfrm>
            <a:off x="523655" y="427780"/>
            <a:ext cx="629089" cy="639020"/>
            <a:chOff x="493574" y="321685"/>
            <a:chExt cx="755550" cy="790692"/>
          </a:xfrm>
        </p:grpSpPr>
        <p:sp>
          <p:nvSpPr>
            <p:cNvPr id="33" name="Oval 32">
              <a:extLst>
                <a:ext uri="{FF2B5EF4-FFF2-40B4-BE49-F238E27FC236}">
                  <a16:creationId xmlns:a16="http://schemas.microsoft.com/office/drawing/2014/main" id="{E528D5BC-B358-859B-E466-E89F286A6671}"/>
                </a:ext>
              </a:extLst>
            </p:cNvPr>
            <p:cNvSpPr/>
            <p:nvPr/>
          </p:nvSpPr>
          <p:spPr>
            <a:xfrm>
              <a:off x="504123" y="333892"/>
              <a:ext cx="644399" cy="6596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descr="Icon&#10;&#10;Description automatically generated">
              <a:extLst>
                <a:ext uri="{FF2B5EF4-FFF2-40B4-BE49-F238E27FC236}">
                  <a16:creationId xmlns:a16="http://schemas.microsoft.com/office/drawing/2014/main" id="{8F02AD5B-862A-99DE-18B0-942F0EA44602}"/>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7000" b="90000" l="7442" r="90349">
                          <a14:foregroundMark x1="7558" y1="39556" x2="7558" y2="39556"/>
                          <a14:foregroundMark x1="46744" y1="8556" x2="46744" y2="8556"/>
                          <a14:foregroundMark x1="49302" y1="7000" x2="49302" y2="7000"/>
                          <a14:foregroundMark x1="90349" y1="44333" x2="90349" y2="44333"/>
                        </a14:backgroundRemoval>
                      </a14:imgEffect>
                    </a14:imgLayer>
                  </a14:imgProps>
                </a:ext>
                <a:ext uri="{28A0092B-C50C-407E-A947-70E740481C1C}">
                  <a14:useLocalDpi xmlns:a14="http://schemas.microsoft.com/office/drawing/2010/main" val="0"/>
                </a:ext>
              </a:extLst>
            </a:blip>
            <a:stretch>
              <a:fillRect/>
            </a:stretch>
          </p:blipFill>
          <p:spPr>
            <a:xfrm>
              <a:off x="493574" y="321685"/>
              <a:ext cx="755550" cy="790692"/>
            </a:xfrm>
            <a:prstGeom prst="rect">
              <a:avLst/>
            </a:prstGeom>
          </p:spPr>
        </p:pic>
      </p:grpSp>
      <p:pic>
        <p:nvPicPr>
          <p:cNvPr id="12" name="Content Placeholder 15" descr="A boat on a river surrounded by trees&#10;&#10;Description automatically generated with medium confidence">
            <a:extLst>
              <a:ext uri="{FF2B5EF4-FFF2-40B4-BE49-F238E27FC236}">
                <a16:creationId xmlns:a16="http://schemas.microsoft.com/office/drawing/2014/main" id="{0BBDCA8E-EA46-5B01-45AF-8C2F6A8519D6}"/>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981200" y="2295983"/>
            <a:ext cx="7838542" cy="4409180"/>
          </a:xfrm>
          <a:prstGeom prst="rect">
            <a:avLst/>
          </a:prstGeom>
          <a:ln>
            <a:noFill/>
          </a:ln>
          <a:effectLst>
            <a:softEdge rad="112500"/>
          </a:effectLst>
        </p:spPr>
      </p:pic>
    </p:spTree>
    <p:extLst>
      <p:ext uri="{BB962C8B-B14F-4D97-AF65-F5344CB8AC3E}">
        <p14:creationId xmlns:p14="http://schemas.microsoft.com/office/powerpoint/2010/main" val="35637921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5094BBC-4AEF-45E2-800C-D9EB80EB9602}"/>
              </a:ext>
            </a:extLst>
          </p:cNvPr>
          <p:cNvGrpSpPr/>
          <p:nvPr/>
        </p:nvGrpSpPr>
        <p:grpSpPr>
          <a:xfrm>
            <a:off x="-76200" y="65599"/>
            <a:ext cx="8603569" cy="541686"/>
            <a:chOff x="74035" y="2231322"/>
            <a:chExt cx="8550261" cy="756153"/>
          </a:xfrm>
        </p:grpSpPr>
        <p:grpSp>
          <p:nvGrpSpPr>
            <p:cNvPr id="5" name="Group 70">
              <a:extLst>
                <a:ext uri="{FF2B5EF4-FFF2-40B4-BE49-F238E27FC236}">
                  <a16:creationId xmlns:a16="http://schemas.microsoft.com/office/drawing/2014/main" id="{22027F8E-E199-4A54-B069-309AC253031F}"/>
                </a:ext>
              </a:extLst>
            </p:cNvPr>
            <p:cNvGrpSpPr>
              <a:grpSpLocks/>
            </p:cNvGrpSpPr>
            <p:nvPr/>
          </p:nvGrpSpPr>
          <p:grpSpPr bwMode="auto">
            <a:xfrm>
              <a:off x="330533" y="2267004"/>
              <a:ext cx="3378440" cy="708275"/>
              <a:chOff x="587624" y="3377549"/>
              <a:chExt cx="1739739" cy="1364238"/>
            </a:xfrm>
          </p:grpSpPr>
          <p:pic>
            <p:nvPicPr>
              <p:cNvPr id="8" name="Picture 8" descr="empty-green-rectangle">
                <a:extLst>
                  <a:ext uri="{FF2B5EF4-FFF2-40B4-BE49-F238E27FC236}">
                    <a16:creationId xmlns:a16="http://schemas.microsoft.com/office/drawing/2014/main" id="{1EE22726-B2BB-421D-B925-BEC456C648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624" y="3377549"/>
                <a:ext cx="1739739"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06869E57-2328-4344-AAC1-8990C425C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BF6D9640-ADB6-4E6A-B6DE-3A9270062E74}"/>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071903BE-FA19-43F4-A858-1F57B905EB55}"/>
                </a:ext>
              </a:extLst>
            </p:cNvPr>
            <p:cNvSpPr>
              <a:spLocks noChangeArrowheads="1"/>
            </p:cNvSpPr>
            <p:nvPr/>
          </p:nvSpPr>
          <p:spPr bwMode="auto">
            <a:xfrm>
              <a:off x="1209204" y="2231322"/>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Vận tốc</a:t>
              </a:r>
              <a:endParaRPr lang="en-US" sz="2800" dirty="0">
                <a:cs typeface="Arial" panose="020B0604020202020204" pitchFamily="34" charset="0"/>
              </a:endParaRPr>
            </a:p>
          </p:txBody>
        </p:sp>
      </p:grpSp>
      <p:pic>
        <p:nvPicPr>
          <p:cNvPr id="15" name="Picture 5" descr="empty-blue-rectangle">
            <a:extLst>
              <a:ext uri="{FF2B5EF4-FFF2-40B4-BE49-F238E27FC236}">
                <a16:creationId xmlns:a16="http://schemas.microsoft.com/office/drawing/2014/main" id="{1DC6EFAC-399A-486B-88AB-5D7431CD03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 y="1728078"/>
            <a:ext cx="12420600" cy="1700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21">
            <a:extLst>
              <a:ext uri="{FF2B5EF4-FFF2-40B4-BE49-F238E27FC236}">
                <a16:creationId xmlns:a16="http://schemas.microsoft.com/office/drawing/2014/main" id="{DC224933-9386-4EF8-83D5-7F9F847973BE}"/>
              </a:ext>
            </a:extLst>
          </p:cNvPr>
          <p:cNvSpPr txBox="1"/>
          <p:nvPr/>
        </p:nvSpPr>
        <p:spPr>
          <a:xfrm>
            <a:off x="438076" y="1777160"/>
            <a:ext cx="11430000" cy="1631216"/>
          </a:xfrm>
          <a:prstGeom prst="rect">
            <a:avLst/>
          </a:prstGeom>
          <a:noFill/>
        </p:spPr>
        <p:txBody>
          <a:bodyPr wrap="square">
            <a:spAutoFit/>
          </a:bodyPr>
          <a:lstStyle/>
          <a:p>
            <a:pPr marL="0" marR="0">
              <a:spcBef>
                <a:spcPts val="0"/>
              </a:spcBef>
            </a:pPr>
            <a:r>
              <a:rPr lang="en-US" sz="2500" dirty="0" err="1">
                <a:solidFill>
                  <a:srgbClr val="000000"/>
                </a:solidFill>
                <a:effectLst/>
                <a:latin typeface="Arial" panose="020B0604020202020204" pitchFamily="34" charset="0"/>
                <a:ea typeface="Times New Roman" panose="02020603050405020304" pitchFamily="18" charset="0"/>
              </a:rPr>
              <a:t>Ví</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dụ</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Một</a:t>
            </a:r>
            <a:r>
              <a:rPr lang="en-US" sz="2500" dirty="0">
                <a:solidFill>
                  <a:srgbClr val="000000"/>
                </a:solidFill>
                <a:effectLst/>
                <a:latin typeface="Arial" panose="020B0604020202020204" pitchFamily="34" charset="0"/>
                <a:ea typeface="Times New Roman" panose="02020603050405020304" pitchFamily="18" charset="0"/>
              </a:rPr>
              <a:t> ca </a:t>
            </a:r>
            <a:r>
              <a:rPr lang="en-US" sz="2500" dirty="0" err="1">
                <a:solidFill>
                  <a:srgbClr val="000000"/>
                </a:solidFill>
                <a:effectLst/>
                <a:latin typeface="Arial" panose="020B0604020202020204" pitchFamily="34" charset="0"/>
                <a:ea typeface="Times New Roman" panose="02020603050405020304" pitchFamily="18" charset="0"/>
              </a:rPr>
              <a:t>nô</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chạy</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trong</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hồ</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nước</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yên</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lặng</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có</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vận</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tốc</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tối</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đa</a:t>
            </a:r>
            <a:r>
              <a:rPr lang="en-US" sz="2500" dirty="0">
                <a:solidFill>
                  <a:srgbClr val="000000"/>
                </a:solidFill>
                <a:effectLst/>
                <a:latin typeface="Arial" panose="020B0604020202020204" pitchFamily="34" charset="0"/>
                <a:ea typeface="Times New Roman" panose="02020603050405020304" pitchFamily="18" charset="0"/>
              </a:rPr>
              <a:t> 18 km/h. </a:t>
            </a:r>
            <a:r>
              <a:rPr lang="en-US" sz="2500" dirty="0" err="1">
                <a:solidFill>
                  <a:srgbClr val="000000"/>
                </a:solidFill>
                <a:effectLst/>
                <a:latin typeface="Arial" panose="020B0604020202020204" pitchFamily="34" charset="0"/>
                <a:ea typeface="Times New Roman" panose="02020603050405020304" pitchFamily="18" charset="0"/>
              </a:rPr>
              <a:t>Nếu</a:t>
            </a:r>
            <a:r>
              <a:rPr lang="en-US" sz="2500" dirty="0">
                <a:solidFill>
                  <a:srgbClr val="000000"/>
                </a:solidFill>
                <a:effectLst/>
                <a:latin typeface="Arial" panose="020B0604020202020204" pitchFamily="34" charset="0"/>
                <a:ea typeface="Times New Roman" panose="02020603050405020304" pitchFamily="18" charset="0"/>
              </a:rPr>
              <a:t> ca </a:t>
            </a:r>
            <a:r>
              <a:rPr lang="en-US" sz="2500" dirty="0" err="1">
                <a:solidFill>
                  <a:srgbClr val="000000"/>
                </a:solidFill>
                <a:effectLst/>
                <a:latin typeface="Arial" panose="020B0604020202020204" pitchFamily="34" charset="0"/>
                <a:ea typeface="Times New Roman" panose="02020603050405020304" pitchFamily="18" charset="0"/>
              </a:rPr>
              <a:t>nô</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chạy</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ngang</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một</a:t>
            </a:r>
            <a:r>
              <a:rPr lang="en-US" sz="2500" dirty="0">
                <a:solidFill>
                  <a:srgbClr val="000000"/>
                </a:solidFill>
                <a:effectLst/>
                <a:latin typeface="Arial" panose="020B0604020202020204" pitchFamily="34" charset="0"/>
                <a:ea typeface="Times New Roman" panose="02020603050405020304" pitchFamily="18" charset="0"/>
              </a:rPr>
              <a:t> con </a:t>
            </a:r>
            <a:r>
              <a:rPr lang="en-US" sz="2500" dirty="0" err="1">
                <a:solidFill>
                  <a:srgbClr val="000000"/>
                </a:solidFill>
                <a:effectLst/>
                <a:latin typeface="Arial" panose="020B0604020202020204" pitchFamily="34" charset="0"/>
                <a:ea typeface="Times New Roman" panose="02020603050405020304" pitchFamily="18" charset="0"/>
              </a:rPr>
              <a:t>sông</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có</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dòng</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chảy</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theo</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hướng</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Bắc</a:t>
            </a:r>
            <a:r>
              <a:rPr lang="en-US" sz="2500" dirty="0">
                <a:solidFill>
                  <a:srgbClr val="000000"/>
                </a:solidFill>
                <a:effectLst/>
                <a:latin typeface="Arial" panose="020B0604020202020204" pitchFamily="34" charset="0"/>
                <a:ea typeface="Times New Roman" panose="02020603050405020304" pitchFamily="18" charset="0"/>
              </a:rPr>
              <a:t> - Nam </a:t>
            </a:r>
            <a:r>
              <a:rPr lang="en-US" sz="2500" dirty="0" err="1">
                <a:solidFill>
                  <a:srgbClr val="000000"/>
                </a:solidFill>
                <a:effectLst/>
                <a:latin typeface="Arial" panose="020B0604020202020204" pitchFamily="34" charset="0"/>
                <a:ea typeface="Times New Roman" panose="02020603050405020304" pitchFamily="18" charset="0"/>
              </a:rPr>
              <a:t>với</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vận</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tốc</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lên</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tới</a:t>
            </a:r>
            <a:r>
              <a:rPr lang="en-US" sz="2500" dirty="0">
                <a:solidFill>
                  <a:srgbClr val="000000"/>
                </a:solidFill>
                <a:effectLst/>
                <a:latin typeface="Arial" panose="020B0604020202020204" pitchFamily="34" charset="0"/>
                <a:ea typeface="Times New Roman" panose="02020603050405020304" pitchFamily="18" charset="0"/>
              </a:rPr>
              <a:t> 5 m/s </a:t>
            </a:r>
            <a:r>
              <a:rPr lang="en-US" sz="2500" dirty="0" err="1">
                <a:solidFill>
                  <a:srgbClr val="000000"/>
                </a:solidFill>
                <a:effectLst/>
                <a:latin typeface="Arial" panose="020B0604020202020204" pitchFamily="34" charset="0"/>
                <a:ea typeface="Times New Roman" panose="02020603050405020304" pitchFamily="18" charset="0"/>
              </a:rPr>
              <a:t>thì</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vận</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tốc</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tối</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đa</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nó</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có</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thể</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đạt</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được</a:t>
            </a:r>
            <a:r>
              <a:rPr lang="en-US" sz="2500" dirty="0">
                <a:solidFill>
                  <a:srgbClr val="000000"/>
                </a:solidFill>
                <a:effectLst/>
                <a:latin typeface="Arial" panose="020B0604020202020204" pitchFamily="34" charset="0"/>
                <a:ea typeface="Times New Roman" panose="02020603050405020304" pitchFamily="18" charset="0"/>
              </a:rPr>
              <a:t> so </a:t>
            </a:r>
            <a:r>
              <a:rPr lang="en-US" sz="2500" dirty="0" err="1">
                <a:solidFill>
                  <a:srgbClr val="000000"/>
                </a:solidFill>
                <a:effectLst/>
                <a:latin typeface="Arial" panose="020B0604020202020204" pitchFamily="34" charset="0"/>
                <a:ea typeface="Times New Roman" panose="02020603050405020304" pitchFamily="18" charset="0"/>
              </a:rPr>
              <a:t>với</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bờ</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sông</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là</a:t>
            </a:r>
            <a:r>
              <a:rPr lang="en-US" sz="2500" dirty="0">
                <a:solidFill>
                  <a:srgbClr val="000000"/>
                </a:solidFill>
                <a:effectLst/>
                <a:latin typeface="Arial" panose="020B0604020202020204" pitchFamily="34" charset="0"/>
                <a:ea typeface="Times New Roman" panose="02020603050405020304" pitchFamily="18" charset="0"/>
              </a:rPr>
              <a:t> bao </a:t>
            </a:r>
            <a:r>
              <a:rPr lang="en-US" sz="2500" dirty="0" err="1">
                <a:solidFill>
                  <a:srgbClr val="000000"/>
                </a:solidFill>
                <a:effectLst/>
                <a:latin typeface="Arial" panose="020B0604020202020204" pitchFamily="34" charset="0"/>
                <a:ea typeface="Times New Roman" panose="02020603050405020304" pitchFamily="18" charset="0"/>
              </a:rPr>
              <a:t>nhiêu</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và</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theo</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hướng</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nào</a:t>
            </a:r>
            <a:r>
              <a:rPr lang="en-US" sz="2500" dirty="0">
                <a:solidFill>
                  <a:srgbClr val="000000"/>
                </a:solidFill>
                <a:effectLst/>
                <a:latin typeface="Arial" panose="020B0604020202020204" pitchFamily="34" charset="0"/>
                <a:ea typeface="Times New Roman" panose="02020603050405020304" pitchFamily="18" charset="0"/>
              </a:rPr>
              <a:t>?</a:t>
            </a:r>
            <a:endParaRPr lang="en-US" sz="2500" dirty="0">
              <a:effectLst/>
              <a:latin typeface="Times New Roman" panose="02020603050405020304" pitchFamily="18" charset="0"/>
              <a:ea typeface="Times New Roman" panose="02020603050405020304" pitchFamily="18" charset="0"/>
            </a:endParaRPr>
          </a:p>
        </p:txBody>
      </p:sp>
      <p:sp>
        <p:nvSpPr>
          <p:cNvPr id="14" name="Text Box 13">
            <a:extLst>
              <a:ext uri="{FF2B5EF4-FFF2-40B4-BE49-F238E27FC236}">
                <a16:creationId xmlns:a16="http://schemas.microsoft.com/office/drawing/2014/main" id="{E0D1A429-78A8-4E2F-B9FE-0338F93F0EBC}"/>
              </a:ext>
            </a:extLst>
          </p:cNvPr>
          <p:cNvSpPr txBox="1">
            <a:spLocks noChangeArrowheads="1"/>
          </p:cNvSpPr>
          <p:nvPr/>
        </p:nvSpPr>
        <p:spPr bwMode="auto">
          <a:xfrm>
            <a:off x="457200" y="689508"/>
            <a:ext cx="487424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solidFill>
                  <a:srgbClr val="0070C0"/>
                </a:solidFill>
                <a:cs typeface="Arial" panose="020B0604020202020204" pitchFamily="34" charset="0"/>
              </a:rPr>
              <a:t>3. Tổng hợp vận tốc</a:t>
            </a:r>
          </a:p>
        </p:txBody>
      </p:sp>
      <p:sp>
        <p:nvSpPr>
          <p:cNvPr id="16" name="Text Box 13">
            <a:extLst>
              <a:ext uri="{FF2B5EF4-FFF2-40B4-BE49-F238E27FC236}">
                <a16:creationId xmlns:a16="http://schemas.microsoft.com/office/drawing/2014/main" id="{84E24055-DF6B-960D-48B5-77B69B972E4D}"/>
              </a:ext>
            </a:extLst>
          </p:cNvPr>
          <p:cNvSpPr txBox="1">
            <a:spLocks noChangeArrowheads="1"/>
          </p:cNvSpPr>
          <p:nvPr/>
        </p:nvSpPr>
        <p:spPr bwMode="auto">
          <a:xfrm>
            <a:off x="457200" y="1184190"/>
            <a:ext cx="6248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solidFill>
                  <a:srgbClr val="00B050"/>
                </a:solidFill>
                <a:cs typeface="Arial" panose="020B0604020202020204" pitchFamily="34" charset="0"/>
              </a:rPr>
              <a:t>b. Tổng hợp hai vận tốc vuông góc với nhau</a:t>
            </a:r>
          </a:p>
        </p:txBody>
      </p:sp>
      <p:sp>
        <p:nvSpPr>
          <p:cNvPr id="17" name="TextBox 16">
            <a:extLst>
              <a:ext uri="{FF2B5EF4-FFF2-40B4-BE49-F238E27FC236}">
                <a16:creationId xmlns:a16="http://schemas.microsoft.com/office/drawing/2014/main" id="{D81A5DEC-0E38-2172-9420-416410BDADFB}"/>
              </a:ext>
            </a:extLst>
          </p:cNvPr>
          <p:cNvSpPr txBox="1"/>
          <p:nvPr/>
        </p:nvSpPr>
        <p:spPr>
          <a:xfrm>
            <a:off x="292239" y="3505354"/>
            <a:ext cx="7060029" cy="474104"/>
          </a:xfrm>
          <a:prstGeom prst="rect">
            <a:avLst/>
          </a:prstGeom>
          <a:noFill/>
        </p:spPr>
        <p:txBody>
          <a:bodyPr wrap="square">
            <a:spAutoFit/>
          </a:bodyPr>
          <a:lstStyle/>
          <a:p>
            <a:pPr marL="0" marR="0" algn="ctr">
              <a:lnSpc>
                <a:spcPct val="107000"/>
              </a:lnSpc>
              <a:spcBef>
                <a:spcPts val="0"/>
              </a:spcBef>
              <a:spcAft>
                <a:spcPts val="500"/>
              </a:spcAft>
            </a:pPr>
            <a:r>
              <a:rPr lang="en-US" sz="2500" u="sng">
                <a:solidFill>
                  <a:srgbClr val="000000"/>
                </a:solidFill>
                <a:effectLst/>
                <a:latin typeface="Arial" panose="020B0604020202020204" pitchFamily="34" charset="0"/>
                <a:ea typeface="Times New Roman" panose="02020603050405020304" pitchFamily="18" charset="0"/>
                <a:cs typeface="Arial" panose="020B0604020202020204" pitchFamily="34" charset="0"/>
              </a:rPr>
              <a:t>Giải </a:t>
            </a:r>
            <a:r>
              <a:rPr lang="en-US" sz="25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2500">
              <a:effectLst/>
              <a:latin typeface="Arial" panose="020B0604020202020204" pitchFamily="34" charset="0"/>
              <a:ea typeface="游明朝" panose="02020400000000000000" pitchFamily="18" charset="-128"/>
              <a:cs typeface="Arial" panose="020B0604020202020204" pitchFamily="34" charset="0"/>
            </a:endParaRPr>
          </a:p>
        </p:txBody>
      </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02B0D5CB-6A5E-3905-C9C9-4FFD66F3D46E}"/>
                  </a:ext>
                </a:extLst>
              </p:cNvPr>
              <p:cNvSpPr txBox="1"/>
              <p:nvPr/>
            </p:nvSpPr>
            <p:spPr>
              <a:xfrm>
                <a:off x="533364" y="4035307"/>
                <a:ext cx="8193746" cy="813941"/>
              </a:xfrm>
              <a:prstGeom prst="rect">
                <a:avLst/>
              </a:prstGeom>
              <a:noFill/>
            </p:spPr>
            <p:txBody>
              <a:bodyPr wrap="square">
                <a:spAutoFit/>
              </a:bodyPr>
              <a:lstStyle/>
              <a:p>
                <a:pPr marL="0" marR="0">
                  <a:spcBef>
                    <a:spcPts val="0"/>
                  </a:spcBef>
                </a:pPr>
                <a:r>
                  <a:rPr lang="en-US" sz="2200">
                    <a:solidFill>
                      <a:srgbClr val="000000"/>
                    </a:solidFill>
                    <a:effectLst/>
                    <a:latin typeface="Arial" panose="020B0604020202020204" pitchFamily="34" charset="0"/>
                    <a:ea typeface="Times New Roman" panose="02020603050405020304" pitchFamily="18" charset="0"/>
                  </a:rPr>
                  <a:t>Gọi vận tốc của ca nô đối với mặt nước </a:t>
                </a:r>
                <a14:m>
                  <m:oMath xmlns:m="http://schemas.openxmlformats.org/officeDocument/2006/math">
                    <m:acc>
                      <m:accPr>
                        <m:chr m:val="⃗"/>
                        <m:ctrlPr>
                          <a:rPr lang="en-US" sz="2400" i="1" smtClean="0">
                            <a:solidFill>
                              <a:srgbClr val="00B050"/>
                            </a:solidFill>
                            <a:latin typeface="Cambria Math" panose="02040503050406030204" pitchFamily="18" charset="0"/>
                          </a:rPr>
                        </m:ctrlPr>
                      </m:accPr>
                      <m:e>
                        <m:sSub>
                          <m:sSubPr>
                            <m:ctrlPr>
                              <a:rPr lang="en-US" sz="2400" i="1" smtClean="0">
                                <a:solidFill>
                                  <a:srgbClr val="00B050"/>
                                </a:solidFill>
                                <a:latin typeface="Cambria Math" panose="02040503050406030204" pitchFamily="18" charset="0"/>
                              </a:rPr>
                            </m:ctrlPr>
                          </m:sSubPr>
                          <m:e>
                            <m:r>
                              <a:rPr lang="en-US" sz="2400" b="0" i="1" smtClean="0">
                                <a:solidFill>
                                  <a:srgbClr val="00B050"/>
                                </a:solidFill>
                                <a:latin typeface="Cambria Math" panose="02040503050406030204" pitchFamily="18" charset="0"/>
                              </a:rPr>
                              <m:t>𝑣</m:t>
                            </m:r>
                          </m:e>
                          <m:sub>
                            <m:r>
                              <a:rPr lang="en-US" sz="2400" b="0" i="1" smtClean="0">
                                <a:solidFill>
                                  <a:srgbClr val="00B050"/>
                                </a:solidFill>
                                <a:latin typeface="Cambria Math" panose="02040503050406030204" pitchFamily="18" charset="0"/>
                              </a:rPr>
                              <m:t>12</m:t>
                            </m:r>
                          </m:sub>
                        </m:sSub>
                      </m:e>
                    </m:acc>
                  </m:oMath>
                </a14:m>
                <a:r>
                  <a:rPr lang="en-US" sz="2200">
                    <a:solidFill>
                      <a:srgbClr val="000000"/>
                    </a:solidFill>
                    <a:effectLst/>
                    <a:latin typeface="Arial" panose="020B0604020202020204" pitchFamily="34" charset="0"/>
                    <a:ea typeface="Times New Roman" panose="02020603050405020304" pitchFamily="18" charset="0"/>
                  </a:rPr>
                  <a:t> ;</a:t>
                </a:r>
              </a:p>
              <a:p>
                <a:pPr marL="0" marR="0">
                  <a:spcBef>
                    <a:spcPts val="0"/>
                  </a:spcBef>
                </a:pPr>
                <a:r>
                  <a:rPr lang="en-US" sz="2200">
                    <a:solidFill>
                      <a:srgbClr val="000000"/>
                    </a:solidFill>
                    <a:effectLst/>
                    <a:latin typeface="Arial" panose="020B0604020202020204" pitchFamily="34" charset="0"/>
                    <a:ea typeface="Times New Roman" panose="02020603050405020304" pitchFamily="18" charset="0"/>
                  </a:rPr>
                  <a:t> vận tốc của nước chảy đối với bờ sông là </a:t>
                </a:r>
                <a14:m>
                  <m:oMath xmlns:m="http://schemas.openxmlformats.org/officeDocument/2006/math">
                    <m:acc>
                      <m:accPr>
                        <m:chr m:val="⃗"/>
                        <m:ctrlPr>
                          <a:rPr lang="en-US" sz="2400" i="1" smtClean="0">
                            <a:solidFill>
                              <a:srgbClr val="0070C0"/>
                            </a:solidFill>
                            <a:latin typeface="Cambria Math" panose="02040503050406030204" pitchFamily="18" charset="0"/>
                          </a:rPr>
                        </m:ctrlPr>
                      </m:accPr>
                      <m:e>
                        <m:sSub>
                          <m:sSubPr>
                            <m:ctrlPr>
                              <a:rPr lang="en-US" sz="2400" i="1">
                                <a:solidFill>
                                  <a:srgbClr val="0070C0"/>
                                </a:solidFill>
                                <a:latin typeface="Cambria Math" panose="02040503050406030204" pitchFamily="18" charset="0"/>
                              </a:rPr>
                            </m:ctrlPr>
                          </m:sSubPr>
                          <m:e>
                            <m:r>
                              <a:rPr lang="en-US" sz="2400" b="0" i="1" smtClean="0">
                                <a:solidFill>
                                  <a:srgbClr val="0070C0"/>
                                </a:solidFill>
                                <a:latin typeface="Cambria Math" panose="02040503050406030204" pitchFamily="18" charset="0"/>
                              </a:rPr>
                              <m:t>𝑣</m:t>
                            </m:r>
                          </m:e>
                          <m:sub>
                            <m:r>
                              <a:rPr lang="en-US" sz="2400" b="0" i="1" smtClean="0">
                                <a:solidFill>
                                  <a:srgbClr val="0070C0"/>
                                </a:solidFill>
                                <a:latin typeface="Cambria Math" panose="02040503050406030204" pitchFamily="18" charset="0"/>
                              </a:rPr>
                              <m:t>23</m:t>
                            </m:r>
                          </m:sub>
                        </m:sSub>
                      </m:e>
                    </m:acc>
                  </m:oMath>
                </a14:m>
                <a:r>
                  <a:rPr lang="en-US" sz="2200">
                    <a:solidFill>
                      <a:srgbClr val="000000"/>
                    </a:solidFill>
                    <a:effectLst/>
                    <a:latin typeface="Arial" panose="020B0604020202020204" pitchFamily="34" charset="0"/>
                    <a:ea typeface="Times New Roman" panose="02020603050405020304" pitchFamily="18" charset="0"/>
                  </a:rPr>
                  <a:t>. </a:t>
                </a:r>
              </a:p>
            </p:txBody>
          </p:sp>
        </mc:Choice>
        <mc:Fallback xmlns="">
          <p:sp>
            <p:nvSpPr>
              <p:cNvPr id="19" name="TextBox 18">
                <a:extLst>
                  <a:ext uri="{FF2B5EF4-FFF2-40B4-BE49-F238E27FC236}">
                    <a16:creationId xmlns:a16="http://schemas.microsoft.com/office/drawing/2014/main" id="{02B0D5CB-6A5E-3905-C9C9-4FFD66F3D46E}"/>
                  </a:ext>
                </a:extLst>
              </p:cNvPr>
              <p:cNvSpPr txBox="1">
                <a:spLocks noRot="1" noChangeAspect="1" noMove="1" noResize="1" noEditPoints="1" noAdjustHandles="1" noChangeArrowheads="1" noChangeShapeType="1" noTextEdit="1"/>
              </p:cNvSpPr>
              <p:nvPr/>
            </p:nvSpPr>
            <p:spPr>
              <a:xfrm>
                <a:off x="533364" y="4035307"/>
                <a:ext cx="8193746" cy="813941"/>
              </a:xfrm>
              <a:prstGeom prst="rect">
                <a:avLst/>
              </a:prstGeom>
              <a:blipFill>
                <a:blip r:embed="rId5"/>
                <a:stretch>
                  <a:fillRect l="-967" t="-2256" b="-14286"/>
                </a:stretch>
              </a:blipFill>
            </p:spPr>
            <p:txBody>
              <a:bodyPr/>
              <a:lstStyle/>
              <a:p>
                <a:r>
                  <a:rPr lang="en-US">
                    <a:noFill/>
                  </a:rPr>
                  <a:t> </a:t>
                </a:r>
              </a:p>
            </p:txBody>
          </p:sp>
        </mc:Fallback>
      </mc:AlternateContent>
      <p:grpSp>
        <p:nvGrpSpPr>
          <p:cNvPr id="66" name="Group 65">
            <a:extLst>
              <a:ext uri="{FF2B5EF4-FFF2-40B4-BE49-F238E27FC236}">
                <a16:creationId xmlns:a16="http://schemas.microsoft.com/office/drawing/2014/main" id="{C508ACE5-98F1-5695-1584-2E0EB27B6526}"/>
              </a:ext>
            </a:extLst>
          </p:cNvPr>
          <p:cNvGrpSpPr/>
          <p:nvPr/>
        </p:nvGrpSpPr>
        <p:grpSpPr>
          <a:xfrm>
            <a:off x="9072481" y="3516594"/>
            <a:ext cx="2128919" cy="3079479"/>
            <a:chOff x="9072481" y="3516337"/>
            <a:chExt cx="2128919" cy="3079479"/>
          </a:xfrm>
        </p:grpSpPr>
        <p:sp>
          <p:nvSpPr>
            <p:cNvPr id="12" name="Rectangle 11">
              <a:extLst>
                <a:ext uri="{FF2B5EF4-FFF2-40B4-BE49-F238E27FC236}">
                  <a16:creationId xmlns:a16="http://schemas.microsoft.com/office/drawing/2014/main" id="{9EDFA513-3718-6A1F-22FC-C5233ACA3135}"/>
                </a:ext>
              </a:extLst>
            </p:cNvPr>
            <p:cNvSpPr/>
            <p:nvPr/>
          </p:nvSpPr>
          <p:spPr>
            <a:xfrm>
              <a:off x="9072481" y="3516337"/>
              <a:ext cx="2128919" cy="3079479"/>
            </a:xfrm>
            <a:prstGeom prst="rect">
              <a:avLst/>
            </a:prstGeom>
            <a:solidFill>
              <a:srgbClr val="99CCFF">
                <a:alpha val="5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2" name="Straight Connector 41">
              <a:extLst>
                <a:ext uri="{FF2B5EF4-FFF2-40B4-BE49-F238E27FC236}">
                  <a16:creationId xmlns:a16="http://schemas.microsoft.com/office/drawing/2014/main" id="{FEE69616-7E49-588E-3CC9-DF9F0A236BE6}"/>
                </a:ext>
              </a:extLst>
            </p:cNvPr>
            <p:cNvCxnSpPr/>
            <p:nvPr/>
          </p:nvCxnSpPr>
          <p:spPr>
            <a:xfrm>
              <a:off x="9572503" y="3685949"/>
              <a:ext cx="0" cy="369863"/>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DBD632B2-155C-6292-9AE6-FBDAF3FEAF16}"/>
                </a:ext>
              </a:extLst>
            </p:cNvPr>
            <p:cNvCxnSpPr/>
            <p:nvPr/>
          </p:nvCxnSpPr>
          <p:spPr>
            <a:xfrm>
              <a:off x="9928669" y="3847094"/>
              <a:ext cx="0" cy="369863"/>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AE150A3-EAE4-D6C5-276B-212574B5E35C}"/>
                </a:ext>
              </a:extLst>
            </p:cNvPr>
            <p:cNvCxnSpPr/>
            <p:nvPr/>
          </p:nvCxnSpPr>
          <p:spPr>
            <a:xfrm>
              <a:off x="10347965" y="3731788"/>
              <a:ext cx="0" cy="369863"/>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AC93678A-4F3B-7195-1759-3F9188676C5B}"/>
                </a:ext>
              </a:extLst>
            </p:cNvPr>
            <p:cNvCxnSpPr/>
            <p:nvPr/>
          </p:nvCxnSpPr>
          <p:spPr>
            <a:xfrm>
              <a:off x="10820400" y="3825046"/>
              <a:ext cx="0" cy="369863"/>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AC03CA7F-853F-8122-6F2C-BECA034B8CCB}"/>
                </a:ext>
              </a:extLst>
            </p:cNvPr>
            <p:cNvCxnSpPr/>
            <p:nvPr/>
          </p:nvCxnSpPr>
          <p:spPr>
            <a:xfrm>
              <a:off x="10820400" y="6096000"/>
              <a:ext cx="0" cy="369863"/>
            </a:xfrm>
            <a:prstGeom prst="line">
              <a:avLst/>
            </a:prstGeom>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E405DF71-1E7F-596D-9F84-8A4A80761CDB}"/>
                </a:ext>
              </a:extLst>
            </p:cNvPr>
            <p:cNvCxnSpPr/>
            <p:nvPr/>
          </p:nvCxnSpPr>
          <p:spPr>
            <a:xfrm>
              <a:off x="10820400" y="4631564"/>
              <a:ext cx="0" cy="369863"/>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49E9C086-1CA8-8239-4F20-33971F990D59}"/>
                </a:ext>
              </a:extLst>
            </p:cNvPr>
            <p:cNvCxnSpPr/>
            <p:nvPr/>
          </p:nvCxnSpPr>
          <p:spPr>
            <a:xfrm>
              <a:off x="10058400" y="6086495"/>
              <a:ext cx="0" cy="369863"/>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609706A3-2F94-FDBC-0276-728485FA2479}"/>
                </a:ext>
              </a:extLst>
            </p:cNvPr>
            <p:cNvCxnSpPr/>
            <p:nvPr/>
          </p:nvCxnSpPr>
          <p:spPr>
            <a:xfrm>
              <a:off x="10410618" y="5912155"/>
              <a:ext cx="0" cy="369863"/>
            </a:xfrm>
            <a:prstGeom prst="line">
              <a:avLst/>
            </a:prstGeom>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42568152-6A5D-B957-7279-843466C68F64}"/>
                </a:ext>
              </a:extLst>
            </p:cNvPr>
            <p:cNvCxnSpPr/>
            <p:nvPr/>
          </p:nvCxnSpPr>
          <p:spPr>
            <a:xfrm>
              <a:off x="9579411" y="6086495"/>
              <a:ext cx="0" cy="369863"/>
            </a:xfrm>
            <a:prstGeom prst="line">
              <a:avLst/>
            </a:prstGeom>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93C29F33-CF3C-DAF6-49A2-C1BC3F3A43B3}"/>
                </a:ext>
              </a:extLst>
            </p:cNvPr>
            <p:cNvCxnSpPr/>
            <p:nvPr/>
          </p:nvCxnSpPr>
          <p:spPr>
            <a:xfrm>
              <a:off x="9372600" y="4188666"/>
              <a:ext cx="0" cy="369863"/>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41F716B3-CDDC-8196-1107-79A44A23C161}"/>
                </a:ext>
              </a:extLst>
            </p:cNvPr>
            <p:cNvCxnSpPr/>
            <p:nvPr/>
          </p:nvCxnSpPr>
          <p:spPr>
            <a:xfrm>
              <a:off x="9700751" y="4373597"/>
              <a:ext cx="0" cy="369863"/>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68" name="Group 67">
            <a:extLst>
              <a:ext uri="{FF2B5EF4-FFF2-40B4-BE49-F238E27FC236}">
                <a16:creationId xmlns:a16="http://schemas.microsoft.com/office/drawing/2014/main" id="{8BB2277E-56AB-B716-A981-7EF0FA58ACFE}"/>
              </a:ext>
            </a:extLst>
          </p:cNvPr>
          <p:cNvGrpSpPr/>
          <p:nvPr/>
        </p:nvGrpSpPr>
        <p:grpSpPr>
          <a:xfrm>
            <a:off x="8768505" y="4281530"/>
            <a:ext cx="2254888" cy="1731144"/>
            <a:chOff x="8768505" y="4281530"/>
            <a:chExt cx="2254888" cy="1731144"/>
          </a:xfrm>
        </p:grpSpPr>
        <p:pic>
          <p:nvPicPr>
            <p:cNvPr id="69" name="Picture 68" descr="Logo&#10;&#10;Description automatically generated">
              <a:extLst>
                <a:ext uri="{FF2B5EF4-FFF2-40B4-BE49-F238E27FC236}">
                  <a16:creationId xmlns:a16="http://schemas.microsoft.com/office/drawing/2014/main" id="{3C5F7A4C-27BB-2E8B-FBC5-1760727CA49A}"/>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9779" b="89872" l="2738" r="95833">
                          <a14:foregroundMark x1="7381" y1="47730" x2="7381" y2="47730"/>
                          <a14:foregroundMark x1="2857" y1="49825" x2="2857" y2="49825"/>
                          <a14:foregroundMark x1="95833" y1="53318" x2="95833" y2="53318"/>
                        </a14:backgroundRemoval>
                      </a14:imgEffect>
                    </a14:imgLayer>
                  </a14:imgProps>
                </a:ext>
                <a:ext uri="{28A0092B-C50C-407E-A947-70E740481C1C}">
                  <a14:useLocalDpi xmlns:a14="http://schemas.microsoft.com/office/drawing/2010/main" val="0"/>
                </a:ext>
              </a:extLst>
            </a:blip>
            <a:srcRect l="1158" t="34636" r="884" b="33416"/>
            <a:stretch/>
          </p:blipFill>
          <p:spPr>
            <a:xfrm>
              <a:off x="8768505" y="4849027"/>
              <a:ext cx="803998" cy="152400"/>
            </a:xfrm>
            <a:prstGeom prst="rect">
              <a:avLst/>
            </a:prstGeom>
          </p:spPr>
        </p:pic>
        <p:grpSp>
          <p:nvGrpSpPr>
            <p:cNvPr id="70" name="Group 69">
              <a:extLst>
                <a:ext uri="{FF2B5EF4-FFF2-40B4-BE49-F238E27FC236}">
                  <a16:creationId xmlns:a16="http://schemas.microsoft.com/office/drawing/2014/main" id="{6D3C9573-C29A-970F-2EFF-7773E97D0D66}"/>
                </a:ext>
              </a:extLst>
            </p:cNvPr>
            <p:cNvGrpSpPr/>
            <p:nvPr/>
          </p:nvGrpSpPr>
          <p:grpSpPr>
            <a:xfrm>
              <a:off x="9072481" y="4281530"/>
              <a:ext cx="1950912" cy="1731144"/>
              <a:chOff x="4054317" y="4203855"/>
              <a:chExt cx="1950912" cy="1731144"/>
            </a:xfrm>
          </p:grpSpPr>
          <p:cxnSp>
            <p:nvCxnSpPr>
              <p:cNvPr id="73" name="Straight Arrow Connector 72">
                <a:extLst>
                  <a:ext uri="{FF2B5EF4-FFF2-40B4-BE49-F238E27FC236}">
                    <a16:creationId xmlns:a16="http://schemas.microsoft.com/office/drawing/2014/main" id="{0EBC0C50-1B61-4466-E69E-F9991927A35D}"/>
                  </a:ext>
                </a:extLst>
              </p:cNvPr>
              <p:cNvCxnSpPr>
                <a:cxnSpLocks/>
              </p:cNvCxnSpPr>
              <p:nvPr/>
            </p:nvCxnSpPr>
            <p:spPr>
              <a:xfrm>
                <a:off x="4561247" y="4847552"/>
                <a:ext cx="810994" cy="410968"/>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4" name="TextBox 73">
                    <a:extLst>
                      <a:ext uri="{FF2B5EF4-FFF2-40B4-BE49-F238E27FC236}">
                        <a16:creationId xmlns:a16="http://schemas.microsoft.com/office/drawing/2014/main" id="{04A4B33F-4BDE-54B3-9511-BF00C158BF2B}"/>
                      </a:ext>
                    </a:extLst>
                  </p:cNvPr>
                  <p:cNvSpPr txBox="1"/>
                  <p:nvPr/>
                </p:nvSpPr>
                <p:spPr>
                  <a:xfrm>
                    <a:off x="5165081" y="5280482"/>
                    <a:ext cx="840148" cy="55399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n-US" sz="3000" b="1" i="1" smtClean="0">
                                  <a:solidFill>
                                    <a:srgbClr val="FF0000"/>
                                  </a:solidFill>
                                  <a:latin typeface="Cambria Math" panose="02040503050406030204" pitchFamily="18" charset="0"/>
                                </a:rPr>
                              </m:ctrlPr>
                            </m:accPr>
                            <m:e>
                              <m:sSub>
                                <m:sSubPr>
                                  <m:ctrlPr>
                                    <a:rPr lang="en-US" sz="3000" b="1" i="1" smtClean="0">
                                      <a:solidFill>
                                        <a:srgbClr val="FF0000"/>
                                      </a:solidFill>
                                      <a:latin typeface="Cambria Math" panose="02040503050406030204" pitchFamily="18" charset="0"/>
                                    </a:rPr>
                                  </m:ctrlPr>
                                </m:sSubPr>
                                <m:e>
                                  <m:r>
                                    <a:rPr lang="en-US" sz="3000" b="1" i="1" smtClean="0">
                                      <a:solidFill>
                                        <a:srgbClr val="FF0000"/>
                                      </a:solidFill>
                                      <a:latin typeface="Cambria Math" panose="02040503050406030204" pitchFamily="18" charset="0"/>
                                    </a:rPr>
                                    <m:t>𝒗</m:t>
                                  </m:r>
                                </m:e>
                                <m:sub>
                                  <m:r>
                                    <a:rPr lang="en-US" sz="3000" b="1" i="1" smtClean="0">
                                      <a:solidFill>
                                        <a:srgbClr val="FF0000"/>
                                      </a:solidFill>
                                      <a:latin typeface="Cambria Math" panose="02040503050406030204" pitchFamily="18" charset="0"/>
                                    </a:rPr>
                                    <m:t>𝟏𝟑</m:t>
                                  </m:r>
                                </m:sub>
                              </m:sSub>
                            </m:e>
                          </m:acc>
                        </m:oMath>
                      </m:oMathPara>
                    </a14:m>
                    <a:endParaRPr lang="en-US" sz="3000" b="1">
                      <a:solidFill>
                        <a:srgbClr val="00B050"/>
                      </a:solidFill>
                    </a:endParaRPr>
                  </a:p>
                </p:txBody>
              </p:sp>
            </mc:Choice>
            <mc:Fallback xmlns="">
              <p:sp>
                <p:nvSpPr>
                  <p:cNvPr id="74" name="TextBox 73">
                    <a:extLst>
                      <a:ext uri="{FF2B5EF4-FFF2-40B4-BE49-F238E27FC236}">
                        <a16:creationId xmlns:a16="http://schemas.microsoft.com/office/drawing/2014/main" id="{04A4B33F-4BDE-54B3-9511-BF00C158BF2B}"/>
                      </a:ext>
                    </a:extLst>
                  </p:cNvPr>
                  <p:cNvSpPr txBox="1">
                    <a:spLocks noRot="1" noChangeAspect="1" noMove="1" noResize="1" noEditPoints="1" noAdjustHandles="1" noChangeArrowheads="1" noChangeShapeType="1" noTextEdit="1"/>
                  </p:cNvSpPr>
                  <p:nvPr/>
                </p:nvSpPr>
                <p:spPr>
                  <a:xfrm>
                    <a:off x="5165081" y="5280482"/>
                    <a:ext cx="840148" cy="553998"/>
                  </a:xfrm>
                  <a:prstGeom prst="rect">
                    <a:avLst/>
                  </a:prstGeom>
                  <a:blipFill>
                    <a:blip r:embed="rId8"/>
                    <a:stretch>
                      <a:fillRect/>
                    </a:stretch>
                  </a:blipFill>
                </p:spPr>
                <p:txBody>
                  <a:bodyPr/>
                  <a:lstStyle/>
                  <a:p>
                    <a:r>
                      <a:rPr lang="en-US">
                        <a:noFill/>
                      </a:rPr>
                      <a:t> </a:t>
                    </a:r>
                  </a:p>
                </p:txBody>
              </p:sp>
            </mc:Fallback>
          </mc:AlternateContent>
          <p:cxnSp>
            <p:nvCxnSpPr>
              <p:cNvPr id="75" name="Straight Arrow Connector 74">
                <a:extLst>
                  <a:ext uri="{FF2B5EF4-FFF2-40B4-BE49-F238E27FC236}">
                    <a16:creationId xmlns:a16="http://schemas.microsoft.com/office/drawing/2014/main" id="{E48A6D31-41DC-B285-18B7-E30FFBF07EB1}"/>
                  </a:ext>
                </a:extLst>
              </p:cNvPr>
              <p:cNvCxnSpPr>
                <a:cxnSpLocks/>
              </p:cNvCxnSpPr>
              <p:nvPr/>
            </p:nvCxnSpPr>
            <p:spPr>
              <a:xfrm>
                <a:off x="4561247" y="4828544"/>
                <a:ext cx="837069" cy="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id="{BB8A2704-0408-55E1-3119-EDDFCBE7D39B}"/>
                  </a:ext>
                </a:extLst>
              </p:cNvPr>
              <p:cNvCxnSpPr>
                <a:cxnSpLocks/>
              </p:cNvCxnSpPr>
              <p:nvPr/>
            </p:nvCxnSpPr>
            <p:spPr>
              <a:xfrm>
                <a:off x="4565188" y="4807371"/>
                <a:ext cx="0" cy="47311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7" name="TextBox 76">
                    <a:extLst>
                      <a:ext uri="{FF2B5EF4-FFF2-40B4-BE49-F238E27FC236}">
                        <a16:creationId xmlns:a16="http://schemas.microsoft.com/office/drawing/2014/main" id="{1DC7C02C-0FFA-1BD1-F32A-EBD27C8DEDB0}"/>
                      </a:ext>
                    </a:extLst>
                  </p:cNvPr>
                  <p:cNvSpPr txBox="1"/>
                  <p:nvPr/>
                </p:nvSpPr>
                <p:spPr>
                  <a:xfrm>
                    <a:off x="4054317" y="5381001"/>
                    <a:ext cx="1160403" cy="55399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n-US" sz="3000" b="1" i="1" smtClean="0">
                                  <a:solidFill>
                                    <a:srgbClr val="0070C0"/>
                                  </a:solidFill>
                                  <a:latin typeface="Cambria Math" panose="02040503050406030204" pitchFamily="18" charset="0"/>
                                </a:rPr>
                              </m:ctrlPr>
                            </m:accPr>
                            <m:e>
                              <m:sSub>
                                <m:sSubPr>
                                  <m:ctrlPr>
                                    <a:rPr lang="en-US" sz="3000" b="1" i="1">
                                      <a:solidFill>
                                        <a:srgbClr val="0070C0"/>
                                      </a:solidFill>
                                      <a:latin typeface="Cambria Math" panose="02040503050406030204" pitchFamily="18" charset="0"/>
                                    </a:rPr>
                                  </m:ctrlPr>
                                </m:sSubPr>
                                <m:e>
                                  <m:r>
                                    <a:rPr lang="en-US" sz="3000" b="1" i="1" smtClean="0">
                                      <a:solidFill>
                                        <a:srgbClr val="0070C0"/>
                                      </a:solidFill>
                                      <a:latin typeface="Cambria Math" panose="02040503050406030204" pitchFamily="18" charset="0"/>
                                    </a:rPr>
                                    <m:t>𝒗</m:t>
                                  </m:r>
                                </m:e>
                                <m:sub>
                                  <m:r>
                                    <a:rPr lang="en-US" sz="3000" b="1" i="1" smtClean="0">
                                      <a:solidFill>
                                        <a:srgbClr val="0070C0"/>
                                      </a:solidFill>
                                      <a:latin typeface="Cambria Math" panose="02040503050406030204" pitchFamily="18" charset="0"/>
                                    </a:rPr>
                                    <m:t>𝟐𝟑</m:t>
                                  </m:r>
                                </m:sub>
                              </m:sSub>
                            </m:e>
                          </m:acc>
                        </m:oMath>
                      </m:oMathPara>
                    </a14:m>
                    <a:endParaRPr lang="en-US" sz="3000" b="1">
                      <a:solidFill>
                        <a:srgbClr val="0070C0"/>
                      </a:solidFill>
                    </a:endParaRPr>
                  </a:p>
                </p:txBody>
              </p:sp>
            </mc:Choice>
            <mc:Fallback xmlns="">
              <p:sp>
                <p:nvSpPr>
                  <p:cNvPr id="77" name="TextBox 76">
                    <a:extLst>
                      <a:ext uri="{FF2B5EF4-FFF2-40B4-BE49-F238E27FC236}">
                        <a16:creationId xmlns:a16="http://schemas.microsoft.com/office/drawing/2014/main" id="{1DC7C02C-0FFA-1BD1-F32A-EBD27C8DEDB0}"/>
                      </a:ext>
                    </a:extLst>
                  </p:cNvPr>
                  <p:cNvSpPr txBox="1">
                    <a:spLocks noRot="1" noChangeAspect="1" noMove="1" noResize="1" noEditPoints="1" noAdjustHandles="1" noChangeArrowheads="1" noChangeShapeType="1" noTextEdit="1"/>
                  </p:cNvSpPr>
                  <p:nvPr/>
                </p:nvSpPr>
                <p:spPr>
                  <a:xfrm>
                    <a:off x="4054317" y="5381001"/>
                    <a:ext cx="1160403" cy="553998"/>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8" name="TextBox 77">
                    <a:extLst>
                      <a:ext uri="{FF2B5EF4-FFF2-40B4-BE49-F238E27FC236}">
                        <a16:creationId xmlns:a16="http://schemas.microsoft.com/office/drawing/2014/main" id="{A17D05AD-C8D8-6D8D-5E07-3BE2B952BAAD}"/>
                      </a:ext>
                    </a:extLst>
                  </p:cNvPr>
                  <p:cNvSpPr txBox="1"/>
                  <p:nvPr/>
                </p:nvSpPr>
                <p:spPr>
                  <a:xfrm>
                    <a:off x="4861264" y="4203855"/>
                    <a:ext cx="1062380" cy="55399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n-US" sz="3000" b="1" i="1" smtClean="0">
                                  <a:solidFill>
                                    <a:srgbClr val="00B050"/>
                                  </a:solidFill>
                                  <a:latin typeface="Cambria Math" panose="02040503050406030204" pitchFamily="18" charset="0"/>
                                </a:rPr>
                              </m:ctrlPr>
                            </m:accPr>
                            <m:e>
                              <m:sSub>
                                <m:sSubPr>
                                  <m:ctrlPr>
                                    <a:rPr lang="en-US" sz="3000" b="1" i="1">
                                      <a:solidFill>
                                        <a:srgbClr val="00B050"/>
                                      </a:solidFill>
                                      <a:latin typeface="Cambria Math" panose="02040503050406030204" pitchFamily="18" charset="0"/>
                                    </a:rPr>
                                  </m:ctrlPr>
                                </m:sSubPr>
                                <m:e>
                                  <m:r>
                                    <a:rPr lang="en-US" sz="3000" b="1" i="1" smtClean="0">
                                      <a:solidFill>
                                        <a:srgbClr val="00B050"/>
                                      </a:solidFill>
                                      <a:latin typeface="Cambria Math" panose="02040503050406030204" pitchFamily="18" charset="0"/>
                                    </a:rPr>
                                    <m:t>𝒗</m:t>
                                  </m:r>
                                </m:e>
                                <m:sub>
                                  <m:r>
                                    <a:rPr lang="en-US" sz="3000" b="1" i="1" smtClean="0">
                                      <a:solidFill>
                                        <a:srgbClr val="00B050"/>
                                      </a:solidFill>
                                      <a:latin typeface="Cambria Math" panose="02040503050406030204" pitchFamily="18" charset="0"/>
                                    </a:rPr>
                                    <m:t>𝟏𝟐</m:t>
                                  </m:r>
                                </m:sub>
                              </m:sSub>
                            </m:e>
                          </m:acc>
                        </m:oMath>
                      </m:oMathPara>
                    </a14:m>
                    <a:endParaRPr lang="en-US" sz="3000" b="1">
                      <a:solidFill>
                        <a:srgbClr val="00B050"/>
                      </a:solidFill>
                    </a:endParaRPr>
                  </a:p>
                </p:txBody>
              </p:sp>
            </mc:Choice>
            <mc:Fallback xmlns="">
              <p:sp>
                <p:nvSpPr>
                  <p:cNvPr id="78" name="TextBox 77">
                    <a:extLst>
                      <a:ext uri="{FF2B5EF4-FFF2-40B4-BE49-F238E27FC236}">
                        <a16:creationId xmlns:a16="http://schemas.microsoft.com/office/drawing/2014/main" id="{A17D05AD-C8D8-6D8D-5E07-3BE2B952BAAD}"/>
                      </a:ext>
                    </a:extLst>
                  </p:cNvPr>
                  <p:cNvSpPr txBox="1">
                    <a:spLocks noRot="1" noChangeAspect="1" noMove="1" noResize="1" noEditPoints="1" noAdjustHandles="1" noChangeArrowheads="1" noChangeShapeType="1" noTextEdit="1"/>
                  </p:cNvSpPr>
                  <p:nvPr/>
                </p:nvSpPr>
                <p:spPr>
                  <a:xfrm>
                    <a:off x="4861264" y="4203855"/>
                    <a:ext cx="1062380" cy="553998"/>
                  </a:xfrm>
                  <a:prstGeom prst="rect">
                    <a:avLst/>
                  </a:prstGeom>
                  <a:blipFill>
                    <a:blip r:embed="rId10"/>
                    <a:stretch>
                      <a:fillRect/>
                    </a:stretch>
                  </a:blipFill>
                </p:spPr>
                <p:txBody>
                  <a:bodyPr/>
                  <a:lstStyle/>
                  <a:p>
                    <a:r>
                      <a:rPr lang="en-US">
                        <a:noFill/>
                      </a:rPr>
                      <a:t> </a:t>
                    </a:r>
                  </a:p>
                </p:txBody>
              </p:sp>
            </mc:Fallback>
          </mc:AlternateContent>
        </p:grpSp>
        <p:cxnSp>
          <p:nvCxnSpPr>
            <p:cNvPr id="71" name="Straight Connector 70">
              <a:extLst>
                <a:ext uri="{FF2B5EF4-FFF2-40B4-BE49-F238E27FC236}">
                  <a16:creationId xmlns:a16="http://schemas.microsoft.com/office/drawing/2014/main" id="{24F0A3BB-3B12-6494-A8AE-044C583C51D7}"/>
                </a:ext>
              </a:extLst>
            </p:cNvPr>
            <p:cNvCxnSpPr/>
            <p:nvPr/>
          </p:nvCxnSpPr>
          <p:spPr>
            <a:xfrm>
              <a:off x="9572503" y="5336195"/>
              <a:ext cx="752793"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18A7D805-5E6E-7C06-9125-2C8834553102}"/>
                </a:ext>
              </a:extLst>
            </p:cNvPr>
            <p:cNvCxnSpPr>
              <a:cxnSpLocks/>
            </p:cNvCxnSpPr>
            <p:nvPr/>
          </p:nvCxnSpPr>
          <p:spPr>
            <a:xfrm>
              <a:off x="10390405" y="4925227"/>
              <a:ext cx="0" cy="429976"/>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79" name="TextBox 78">
                <a:extLst>
                  <a:ext uri="{FF2B5EF4-FFF2-40B4-BE49-F238E27FC236}">
                    <a16:creationId xmlns:a16="http://schemas.microsoft.com/office/drawing/2014/main" id="{CC7E7FBA-3FCD-73F4-22D9-8B6C9FACA582}"/>
                  </a:ext>
                </a:extLst>
              </p:cNvPr>
              <p:cNvSpPr txBox="1"/>
              <p:nvPr/>
            </p:nvSpPr>
            <p:spPr>
              <a:xfrm>
                <a:off x="628724" y="4835528"/>
                <a:ext cx="8193746" cy="1150636"/>
              </a:xfrm>
              <a:prstGeom prst="rect">
                <a:avLst/>
              </a:prstGeom>
              <a:noFill/>
            </p:spPr>
            <p:txBody>
              <a:bodyPr wrap="square">
                <a:spAutoFit/>
              </a:bodyPr>
              <a:lstStyle/>
              <a:p>
                <a:r>
                  <a:rPr lang="en-US" sz="2200">
                    <a:solidFill>
                      <a:srgbClr val="000000"/>
                    </a:solidFill>
                    <a:effectLst/>
                    <a:latin typeface="Arial" panose="020B0604020202020204" pitchFamily="34" charset="0"/>
                    <a:ea typeface="Times New Roman" panose="02020603050405020304" pitchFamily="18" charset="0"/>
                  </a:rPr>
                  <a:t>Vận tốc của ca nô đối với bờ sông là: </a:t>
                </a:r>
                <a14:m>
                  <m:oMath xmlns:m="http://schemas.openxmlformats.org/officeDocument/2006/math">
                    <m:acc>
                      <m:accPr>
                        <m:chr m:val="⃗"/>
                        <m:ctrlPr>
                          <a:rPr lang="en-US" sz="2400" b="1" i="1" smtClean="0">
                            <a:solidFill>
                              <a:srgbClr val="FF0000"/>
                            </a:solidFill>
                            <a:latin typeface="Cambria Math" panose="02040503050406030204" pitchFamily="18" charset="0"/>
                          </a:rPr>
                        </m:ctrlPr>
                      </m:accPr>
                      <m:e>
                        <m:sSub>
                          <m:sSubPr>
                            <m:ctrlPr>
                              <a:rPr lang="en-US" sz="2400" b="1" i="1" smtClean="0">
                                <a:solidFill>
                                  <a:srgbClr val="FF0000"/>
                                </a:solidFill>
                                <a:latin typeface="Cambria Math" panose="02040503050406030204" pitchFamily="18" charset="0"/>
                              </a:rPr>
                            </m:ctrlPr>
                          </m:sSubPr>
                          <m:e>
                            <m:r>
                              <a:rPr lang="en-US" sz="2400" b="1" i="1" smtClean="0">
                                <a:solidFill>
                                  <a:srgbClr val="FF0000"/>
                                </a:solidFill>
                                <a:latin typeface="Cambria Math" panose="02040503050406030204" pitchFamily="18" charset="0"/>
                              </a:rPr>
                              <m:t>𝒗</m:t>
                            </m:r>
                          </m:e>
                          <m:sub>
                            <m:r>
                              <a:rPr lang="en-US" sz="2400" b="1" i="1" smtClean="0">
                                <a:solidFill>
                                  <a:srgbClr val="FF0000"/>
                                </a:solidFill>
                                <a:latin typeface="Cambria Math" panose="02040503050406030204" pitchFamily="18" charset="0"/>
                              </a:rPr>
                              <m:t>𝟏𝟑</m:t>
                            </m:r>
                          </m:sub>
                        </m:sSub>
                      </m:e>
                    </m:acc>
                  </m:oMath>
                </a14:m>
                <a:r>
                  <a:rPr lang="en-US" sz="2400" b="1">
                    <a:solidFill>
                      <a:srgbClr val="FF0000"/>
                    </a:solidFill>
                  </a:rPr>
                  <a:t> </a:t>
                </a:r>
                <a:r>
                  <a:rPr lang="en-US" sz="2400" b="1">
                    <a:solidFill>
                      <a:schemeClr val="tx1"/>
                    </a:solidFill>
                  </a:rPr>
                  <a:t>= </a:t>
                </a:r>
                <a14:m>
                  <m:oMath xmlns:m="http://schemas.openxmlformats.org/officeDocument/2006/math">
                    <m:acc>
                      <m:accPr>
                        <m:chr m:val="⃗"/>
                        <m:ctrlPr>
                          <a:rPr lang="en-US" sz="2400" b="1" i="1">
                            <a:solidFill>
                              <a:schemeClr val="tx1"/>
                            </a:solidFill>
                            <a:latin typeface="Cambria Math" panose="02040503050406030204" pitchFamily="18" charset="0"/>
                          </a:rPr>
                        </m:ctrlPr>
                      </m:accPr>
                      <m:e>
                        <m:sSub>
                          <m:sSubPr>
                            <m:ctrlPr>
                              <a:rPr lang="en-US" sz="2400" b="1" i="1" smtClean="0">
                                <a:solidFill>
                                  <a:srgbClr val="00B050"/>
                                </a:solidFill>
                                <a:latin typeface="Cambria Math" panose="02040503050406030204" pitchFamily="18" charset="0"/>
                              </a:rPr>
                            </m:ctrlPr>
                          </m:sSubPr>
                          <m:e>
                            <m:r>
                              <a:rPr lang="en-US" sz="2400" b="1" i="1" smtClean="0">
                                <a:solidFill>
                                  <a:srgbClr val="00B050"/>
                                </a:solidFill>
                                <a:latin typeface="Cambria Math" panose="02040503050406030204" pitchFamily="18" charset="0"/>
                              </a:rPr>
                              <m:t>𝒗</m:t>
                            </m:r>
                          </m:e>
                          <m:sub>
                            <m:r>
                              <a:rPr lang="en-US" sz="2400" b="1" i="1">
                                <a:solidFill>
                                  <a:srgbClr val="00B050"/>
                                </a:solidFill>
                                <a:latin typeface="Cambria Math" panose="02040503050406030204" pitchFamily="18" charset="0"/>
                              </a:rPr>
                              <m:t>𝟏𝟐</m:t>
                            </m:r>
                          </m:sub>
                        </m:sSub>
                      </m:e>
                    </m:acc>
                    <m:r>
                      <a:rPr lang="en-US" sz="2400" b="1" i="1" smtClean="0">
                        <a:solidFill>
                          <a:schemeClr val="tx1"/>
                        </a:solidFill>
                        <a:latin typeface="Cambria Math" panose="02040503050406030204" pitchFamily="18" charset="0"/>
                      </a:rPr>
                      <m:t>+</m:t>
                    </m:r>
                    <m:acc>
                      <m:accPr>
                        <m:chr m:val="⃗"/>
                        <m:ctrlPr>
                          <a:rPr lang="en-US" sz="2400" b="1" i="1">
                            <a:solidFill>
                              <a:schemeClr val="tx1"/>
                            </a:solidFill>
                            <a:latin typeface="Cambria Math" panose="02040503050406030204" pitchFamily="18" charset="0"/>
                          </a:rPr>
                        </m:ctrlPr>
                      </m:accPr>
                      <m:e>
                        <m:sSub>
                          <m:sSubPr>
                            <m:ctrlPr>
                              <a:rPr lang="en-US" sz="2400" b="1" i="1" smtClean="0">
                                <a:solidFill>
                                  <a:srgbClr val="0070C0"/>
                                </a:solidFill>
                                <a:latin typeface="Cambria Math" panose="02040503050406030204" pitchFamily="18" charset="0"/>
                              </a:rPr>
                            </m:ctrlPr>
                          </m:sSubPr>
                          <m:e>
                            <m:r>
                              <a:rPr lang="en-US" sz="2400" b="1" i="1" smtClean="0">
                                <a:solidFill>
                                  <a:srgbClr val="0070C0"/>
                                </a:solidFill>
                                <a:latin typeface="Cambria Math" panose="02040503050406030204" pitchFamily="18" charset="0"/>
                              </a:rPr>
                              <m:t>𝒗</m:t>
                            </m:r>
                          </m:e>
                          <m:sub>
                            <m:r>
                              <a:rPr lang="en-US" sz="2400" b="1" i="1">
                                <a:solidFill>
                                  <a:srgbClr val="0070C0"/>
                                </a:solidFill>
                                <a:latin typeface="Cambria Math" panose="02040503050406030204" pitchFamily="18" charset="0"/>
                              </a:rPr>
                              <m:t>𝟐𝟑</m:t>
                            </m:r>
                          </m:sub>
                        </m:sSub>
                      </m:e>
                    </m:acc>
                  </m:oMath>
                </a14:m>
                <a:r>
                  <a:rPr lang="en-US" sz="2200">
                    <a:solidFill>
                      <a:srgbClr val="000000"/>
                    </a:solidFill>
                    <a:effectLst/>
                    <a:latin typeface="Arial" panose="020B0604020202020204" pitchFamily="34" charset="0"/>
                    <a:ea typeface="Times New Roman" panose="02020603050405020304" pitchFamily="18" charset="0"/>
                  </a:rPr>
                  <a:t>. </a:t>
                </a:r>
              </a:p>
              <a:p>
                <a:r>
                  <a:rPr lang="en-US" sz="2200">
                    <a:solidFill>
                      <a:srgbClr val="000000"/>
                    </a:solidFill>
                    <a:effectLst/>
                    <a:latin typeface="Arial" panose="020B0604020202020204" pitchFamily="34" charset="0"/>
                    <a:ea typeface="Times New Roman" panose="02020603050405020304" pitchFamily="18" charset="0"/>
                  </a:rPr>
                  <a:t>Suy ra: </a:t>
                </a:r>
                <a14:m>
                  <m:oMath xmlns:m="http://schemas.openxmlformats.org/officeDocument/2006/math">
                    <m:sSub>
                      <m:sSubPr>
                        <m:ctrlPr>
                          <a:rPr lang="en-US" sz="2000" b="1" i="1">
                            <a:solidFill>
                              <a:srgbClr val="FF0000"/>
                            </a:solidFill>
                            <a:latin typeface="Cambria Math" panose="02040503050406030204" pitchFamily="18" charset="0"/>
                          </a:rPr>
                        </m:ctrlPr>
                      </m:sSubPr>
                      <m:e>
                        <m:r>
                          <a:rPr lang="en-US" sz="2000" b="1" i="1" smtClean="0">
                            <a:solidFill>
                              <a:srgbClr val="FF0000"/>
                            </a:solidFill>
                            <a:latin typeface="Cambria Math" panose="02040503050406030204" pitchFamily="18" charset="0"/>
                          </a:rPr>
                          <m:t>𝑽</m:t>
                        </m:r>
                      </m:e>
                      <m:sub>
                        <m:r>
                          <a:rPr lang="en-US" sz="2000" b="1" i="1">
                            <a:solidFill>
                              <a:srgbClr val="FF0000"/>
                            </a:solidFill>
                            <a:latin typeface="Cambria Math" panose="02040503050406030204" pitchFamily="18" charset="0"/>
                          </a:rPr>
                          <m:t>𝟏𝟑</m:t>
                        </m:r>
                      </m:sub>
                    </m:sSub>
                  </m:oMath>
                </a14:m>
                <a:r>
                  <a:rPr lang="en-US" sz="2200">
                    <a:solidFill>
                      <a:srgbClr val="000000"/>
                    </a:solidFill>
                    <a:effectLst/>
                    <a:latin typeface="Arial" panose="020B0604020202020204" pitchFamily="34" charset="0"/>
                    <a:ea typeface="Times New Roman" panose="02020603050405020304" pitchFamily="18" charset="0"/>
                  </a:rPr>
                  <a:t> = </a:t>
                </a:r>
                <a14:m>
                  <m:oMath xmlns:m="http://schemas.openxmlformats.org/officeDocument/2006/math">
                    <m:rad>
                      <m:radPr>
                        <m:degHide m:val="on"/>
                        <m:ctrlPr>
                          <a:rPr lang="en-US" sz="2200" i="1" smtClean="0">
                            <a:solidFill>
                              <a:srgbClr val="000000"/>
                            </a:solidFill>
                            <a:effectLst/>
                            <a:latin typeface="Cambria Math" panose="02040503050406030204" pitchFamily="18" charset="0"/>
                          </a:rPr>
                        </m:ctrlPr>
                      </m:radPr>
                      <m:deg/>
                      <m:e>
                        <m:sSubSup>
                          <m:sSubSupPr>
                            <m:ctrlPr>
                              <a:rPr lang="en-US" sz="2200" i="1" smtClean="0">
                                <a:solidFill>
                                  <a:srgbClr val="000000"/>
                                </a:solidFill>
                                <a:effectLst/>
                                <a:latin typeface="Cambria Math" panose="02040503050406030204" pitchFamily="18" charset="0"/>
                              </a:rPr>
                            </m:ctrlPr>
                          </m:sSubSupPr>
                          <m:e>
                            <m:r>
                              <a:rPr lang="en-US" sz="2200" b="0" i="1" smtClean="0">
                                <a:solidFill>
                                  <a:srgbClr val="000000"/>
                                </a:solidFill>
                                <a:effectLst/>
                                <a:latin typeface="Cambria Math" panose="02040503050406030204" pitchFamily="18" charset="0"/>
                              </a:rPr>
                              <m:t>𝑉</m:t>
                            </m:r>
                          </m:e>
                          <m:sub>
                            <m:r>
                              <a:rPr lang="en-US" sz="2200" b="0" i="1" smtClean="0">
                                <a:solidFill>
                                  <a:srgbClr val="000000"/>
                                </a:solidFill>
                                <a:effectLst/>
                                <a:latin typeface="Cambria Math" panose="02040503050406030204" pitchFamily="18" charset="0"/>
                              </a:rPr>
                              <m:t>1,2</m:t>
                            </m:r>
                          </m:sub>
                          <m:sup>
                            <m:r>
                              <a:rPr lang="en-US" sz="2200" b="0" i="1" smtClean="0">
                                <a:solidFill>
                                  <a:srgbClr val="000000"/>
                                </a:solidFill>
                                <a:effectLst/>
                                <a:latin typeface="Cambria Math" panose="02040503050406030204" pitchFamily="18" charset="0"/>
                              </a:rPr>
                              <m:t>2</m:t>
                            </m:r>
                          </m:sup>
                        </m:sSubSup>
                        <m:r>
                          <a:rPr lang="en-US" sz="2200" b="0" i="1" smtClean="0">
                            <a:solidFill>
                              <a:srgbClr val="000000"/>
                            </a:solidFill>
                            <a:effectLst/>
                            <a:latin typeface="Cambria Math" panose="02040503050406030204" pitchFamily="18" charset="0"/>
                          </a:rPr>
                          <m:t>+</m:t>
                        </m:r>
                        <m:sSubSup>
                          <m:sSubSupPr>
                            <m:ctrlPr>
                              <a:rPr lang="en-US" sz="2200" i="1">
                                <a:solidFill>
                                  <a:srgbClr val="000000"/>
                                </a:solidFill>
                                <a:latin typeface="Cambria Math" panose="02040503050406030204" pitchFamily="18" charset="0"/>
                              </a:rPr>
                            </m:ctrlPr>
                          </m:sSubSupPr>
                          <m:e>
                            <m:r>
                              <a:rPr lang="en-US" sz="2200" i="1">
                                <a:solidFill>
                                  <a:srgbClr val="000000"/>
                                </a:solidFill>
                                <a:latin typeface="Cambria Math" panose="02040503050406030204" pitchFamily="18" charset="0"/>
                              </a:rPr>
                              <m:t>𝑉</m:t>
                            </m:r>
                          </m:e>
                          <m:sub>
                            <m:r>
                              <a:rPr lang="en-US" sz="2200" b="0" i="1" smtClean="0">
                                <a:solidFill>
                                  <a:srgbClr val="000000"/>
                                </a:solidFill>
                                <a:latin typeface="Cambria Math" panose="02040503050406030204" pitchFamily="18" charset="0"/>
                              </a:rPr>
                              <m:t>2</m:t>
                            </m:r>
                            <m:r>
                              <a:rPr lang="en-US" sz="2200" i="1">
                                <a:solidFill>
                                  <a:srgbClr val="000000"/>
                                </a:solidFill>
                                <a:latin typeface="Cambria Math" panose="02040503050406030204" pitchFamily="18" charset="0"/>
                              </a:rPr>
                              <m:t>,</m:t>
                            </m:r>
                            <m:r>
                              <a:rPr lang="en-US" sz="2200" b="0" i="1" smtClean="0">
                                <a:solidFill>
                                  <a:srgbClr val="000000"/>
                                </a:solidFill>
                                <a:latin typeface="Cambria Math" panose="02040503050406030204" pitchFamily="18" charset="0"/>
                              </a:rPr>
                              <m:t>3</m:t>
                            </m:r>
                          </m:sub>
                          <m:sup>
                            <m:r>
                              <a:rPr lang="en-US" sz="2200" i="1">
                                <a:solidFill>
                                  <a:srgbClr val="000000"/>
                                </a:solidFill>
                                <a:latin typeface="Cambria Math" panose="02040503050406030204" pitchFamily="18" charset="0"/>
                              </a:rPr>
                              <m:t>2</m:t>
                            </m:r>
                          </m:sup>
                        </m:sSubSup>
                      </m:e>
                    </m:rad>
                  </m:oMath>
                </a14:m>
                <a:r>
                  <a:rPr lang="en-US" sz="2200">
                    <a:solidFill>
                      <a:srgbClr val="000000"/>
                    </a:solidFill>
                    <a:effectLst/>
                    <a:latin typeface="Arial" panose="020B0604020202020204" pitchFamily="34" charset="0"/>
                    <a:ea typeface="Times New Roman" panose="02020603050405020304" pitchFamily="18" charset="0"/>
                  </a:rPr>
                  <a:t> = </a:t>
                </a:r>
                <a14:m>
                  <m:oMath xmlns:m="http://schemas.openxmlformats.org/officeDocument/2006/math">
                    <m:rad>
                      <m:radPr>
                        <m:degHide m:val="on"/>
                        <m:ctrlPr>
                          <a:rPr lang="en-US" sz="2200" i="1">
                            <a:solidFill>
                              <a:srgbClr val="000000"/>
                            </a:solidFill>
                            <a:latin typeface="Cambria Math" panose="02040503050406030204" pitchFamily="18" charset="0"/>
                          </a:rPr>
                        </m:ctrlPr>
                      </m:radPr>
                      <m:deg/>
                      <m:e>
                        <m:r>
                          <a:rPr lang="en-US" sz="2200" b="0" i="1" smtClean="0">
                            <a:solidFill>
                              <a:srgbClr val="000000"/>
                            </a:solidFill>
                            <a:latin typeface="Cambria Math" panose="02040503050406030204" pitchFamily="18" charset="0"/>
                          </a:rPr>
                          <m:t>5</m:t>
                        </m:r>
                        <m:r>
                          <a:rPr lang="en-US" sz="2200" b="0" i="1" baseline="30000" smtClean="0">
                            <a:solidFill>
                              <a:srgbClr val="000000"/>
                            </a:solidFill>
                            <a:latin typeface="Cambria Math" panose="02040503050406030204" pitchFamily="18" charset="0"/>
                          </a:rPr>
                          <m:t>2</m:t>
                        </m:r>
                        <m:r>
                          <a:rPr lang="en-US" sz="2200" i="1">
                            <a:solidFill>
                              <a:srgbClr val="000000"/>
                            </a:solidFill>
                            <a:latin typeface="Cambria Math" panose="02040503050406030204" pitchFamily="18" charset="0"/>
                          </a:rPr>
                          <m:t>+5</m:t>
                        </m:r>
                        <m:r>
                          <a:rPr lang="en-US" sz="2200" i="1" baseline="30000">
                            <a:solidFill>
                              <a:srgbClr val="000000"/>
                            </a:solidFill>
                            <a:latin typeface="Cambria Math" panose="02040503050406030204" pitchFamily="18" charset="0"/>
                          </a:rPr>
                          <m:t>2</m:t>
                        </m:r>
                      </m:e>
                    </m:rad>
                    <m:r>
                      <a:rPr lang="en-US" sz="2200" i="1">
                        <a:solidFill>
                          <a:srgbClr val="000000"/>
                        </a:solidFill>
                        <a:latin typeface="Cambria Math" panose="02040503050406030204" pitchFamily="18" charset="0"/>
                      </a:rPr>
                      <m:t> </m:t>
                    </m:r>
                  </m:oMath>
                </a14:m>
                <a:r>
                  <a:rPr lang="en-US" sz="2200">
                    <a:solidFill>
                      <a:srgbClr val="000000"/>
                    </a:solidFill>
                    <a:effectLst/>
                    <a:latin typeface="Arial" panose="020B0604020202020204" pitchFamily="34" charset="0"/>
                    <a:ea typeface="Times New Roman" panose="02020603050405020304" pitchFamily="18" charset="0"/>
                  </a:rPr>
                  <a:t>= 7,07 m/s</a:t>
                </a:r>
                <a:endParaRPr lang="en-US" sz="2200">
                  <a:effectLst/>
                  <a:latin typeface="Times New Roman" panose="02020603050405020304" pitchFamily="18" charset="0"/>
                  <a:ea typeface="Times New Roman" panose="02020603050405020304" pitchFamily="18" charset="0"/>
                </a:endParaRPr>
              </a:p>
            </p:txBody>
          </p:sp>
        </mc:Choice>
        <mc:Fallback xmlns="">
          <p:sp>
            <p:nvSpPr>
              <p:cNvPr id="79" name="TextBox 78">
                <a:extLst>
                  <a:ext uri="{FF2B5EF4-FFF2-40B4-BE49-F238E27FC236}">
                    <a16:creationId xmlns:a16="http://schemas.microsoft.com/office/drawing/2014/main" id="{CC7E7FBA-3FCD-73F4-22D9-8B6C9FACA582}"/>
                  </a:ext>
                </a:extLst>
              </p:cNvPr>
              <p:cNvSpPr txBox="1">
                <a:spLocks noRot="1" noChangeAspect="1" noMove="1" noResize="1" noEditPoints="1" noAdjustHandles="1" noChangeArrowheads="1" noChangeShapeType="1" noTextEdit="1"/>
              </p:cNvSpPr>
              <p:nvPr/>
            </p:nvSpPr>
            <p:spPr>
              <a:xfrm>
                <a:off x="628724" y="4835528"/>
                <a:ext cx="8193746" cy="1150636"/>
              </a:xfrm>
              <a:prstGeom prst="rect">
                <a:avLst/>
              </a:prstGeom>
              <a:blipFill>
                <a:blip r:embed="rId11"/>
                <a:stretch>
                  <a:fillRect l="-967" t="-42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0" name="TextBox 79">
                <a:extLst>
                  <a:ext uri="{FF2B5EF4-FFF2-40B4-BE49-F238E27FC236}">
                    <a16:creationId xmlns:a16="http://schemas.microsoft.com/office/drawing/2014/main" id="{BEE21B7D-C9B4-5C5A-BDBC-B1BBD85BB6C1}"/>
                  </a:ext>
                </a:extLst>
              </p:cNvPr>
              <p:cNvSpPr txBox="1"/>
              <p:nvPr/>
            </p:nvSpPr>
            <p:spPr>
              <a:xfrm>
                <a:off x="673845" y="5885977"/>
                <a:ext cx="8193746" cy="780855"/>
              </a:xfrm>
              <a:prstGeom prst="rect">
                <a:avLst/>
              </a:prstGeom>
              <a:noFill/>
            </p:spPr>
            <p:txBody>
              <a:bodyPr wrap="square">
                <a:spAutoFit/>
              </a:bodyPr>
              <a:lstStyle/>
              <a:p>
                <a:r>
                  <a:rPr lang="en-US" sz="2200">
                    <a:solidFill>
                      <a:srgbClr val="000000"/>
                    </a:solidFill>
                    <a:effectLst/>
                    <a:latin typeface="Arial" panose="020B0604020202020204" pitchFamily="34" charset="0"/>
                    <a:ea typeface="游明朝" panose="02020400000000000000" pitchFamily="18" charset="-128"/>
                  </a:rPr>
                  <a:t>Vì AB = BC nên </a:t>
                </a:r>
                <a:r>
                  <a:rPr lang="en-US" sz="2200">
                    <a:solidFill>
                      <a:srgbClr val="000000"/>
                    </a:solidFill>
                    <a:effectLst/>
                    <a:latin typeface="Arial" panose="020B0604020202020204" pitchFamily="34" charset="0"/>
                    <a:ea typeface="游明朝" panose="02020400000000000000" pitchFamily="18" charset="-128"/>
                    <a:sym typeface="Symbol" panose="05050102010706020507" pitchFamily="18" charset="2"/>
                  </a:rPr>
                  <a:t></a:t>
                </a:r>
                <a:r>
                  <a:rPr lang="en-US" sz="2200">
                    <a:solidFill>
                      <a:srgbClr val="000000"/>
                    </a:solidFill>
                    <a:effectLst/>
                    <a:latin typeface="Arial" panose="020B0604020202020204" pitchFamily="34" charset="0"/>
                    <a:ea typeface="游明朝" panose="02020400000000000000" pitchFamily="18" charset="-128"/>
                  </a:rPr>
                  <a:t>ABC là tam giác vuông cân và </a:t>
                </a:r>
                <a14:m>
                  <m:oMath xmlns:m="http://schemas.openxmlformats.org/officeDocument/2006/math">
                    <m:acc>
                      <m:accPr>
                        <m:chr m:val="̂"/>
                        <m:ctrlPr>
                          <a:rPr lang="en-US" sz="2200" i="1" smtClean="0">
                            <a:solidFill>
                              <a:srgbClr val="000000"/>
                            </a:solidFill>
                            <a:effectLst/>
                            <a:latin typeface="Cambria Math" panose="02040503050406030204" pitchFamily="18" charset="0"/>
                            <a:ea typeface="游明朝" panose="02020400000000000000" pitchFamily="18" charset="-128"/>
                          </a:rPr>
                        </m:ctrlPr>
                      </m:accPr>
                      <m:e>
                        <m:r>
                          <a:rPr lang="en-US" sz="2200" b="0" i="1" smtClean="0">
                            <a:solidFill>
                              <a:srgbClr val="000000"/>
                            </a:solidFill>
                            <a:effectLst/>
                            <a:latin typeface="Cambria Math" panose="02040503050406030204" pitchFamily="18" charset="0"/>
                            <a:ea typeface="游明朝" panose="02020400000000000000" pitchFamily="18" charset="-128"/>
                          </a:rPr>
                          <m:t>𝐵𝐴𝐶</m:t>
                        </m:r>
                      </m:e>
                    </m:acc>
                  </m:oMath>
                </a14:m>
                <a:r>
                  <a:rPr lang="en-US" sz="2200">
                    <a:solidFill>
                      <a:srgbClr val="000000"/>
                    </a:solidFill>
                    <a:effectLst/>
                    <a:latin typeface="Arial" panose="020B0604020202020204" pitchFamily="34" charset="0"/>
                    <a:ea typeface="游明朝" panose="02020400000000000000" pitchFamily="18" charset="-128"/>
                  </a:rPr>
                  <a:t> = 45</a:t>
                </a:r>
                <a:r>
                  <a:rPr lang="en-US" sz="2200" baseline="30000">
                    <a:solidFill>
                      <a:srgbClr val="000000"/>
                    </a:solidFill>
                    <a:effectLst/>
                    <a:latin typeface="Arial" panose="020B0604020202020204" pitchFamily="34" charset="0"/>
                    <a:ea typeface="游明朝" panose="02020400000000000000" pitchFamily="18" charset="-128"/>
                  </a:rPr>
                  <a:t>0</a:t>
                </a:r>
                <a:r>
                  <a:rPr lang="en-US" sz="2200">
                    <a:solidFill>
                      <a:srgbClr val="000000"/>
                    </a:solidFill>
                    <a:effectLst/>
                    <a:latin typeface="Arial" panose="020B0604020202020204" pitchFamily="34" charset="0"/>
                    <a:ea typeface="游明朝" panose="02020400000000000000" pitchFamily="18" charset="-128"/>
                  </a:rPr>
                  <a:t>. </a:t>
                </a:r>
              </a:p>
              <a:p>
                <a:r>
                  <a:rPr lang="en-US" sz="2200">
                    <a:solidFill>
                      <a:srgbClr val="000000"/>
                    </a:solidFill>
                    <a:effectLst/>
                    <a:latin typeface="Arial" panose="020B0604020202020204" pitchFamily="34" charset="0"/>
                    <a:ea typeface="游明朝" panose="02020400000000000000" pitchFamily="18" charset="-128"/>
                  </a:rPr>
                  <a:t>Hướng của vận tốc nghiêng </a:t>
                </a:r>
                <a:r>
                  <a:rPr lang="en-US" sz="2200">
                    <a:solidFill>
                      <a:srgbClr val="000000"/>
                    </a:solidFill>
                    <a:latin typeface="Arial" panose="020B0604020202020204" pitchFamily="34" charset="0"/>
                    <a:ea typeface="游明朝" panose="02020400000000000000" pitchFamily="18" charset="-128"/>
                  </a:rPr>
                  <a:t>45</a:t>
                </a:r>
                <a:r>
                  <a:rPr lang="en-US" sz="2200" baseline="30000">
                    <a:solidFill>
                      <a:srgbClr val="000000"/>
                    </a:solidFill>
                    <a:latin typeface="Arial" panose="020B0604020202020204" pitchFamily="34" charset="0"/>
                    <a:ea typeface="游明朝" panose="02020400000000000000" pitchFamily="18" charset="-128"/>
                  </a:rPr>
                  <a:t>0</a:t>
                </a:r>
                <a:r>
                  <a:rPr lang="en-US" sz="2200">
                    <a:solidFill>
                      <a:srgbClr val="000000"/>
                    </a:solidFill>
                    <a:effectLst/>
                    <a:latin typeface="Arial" panose="020B0604020202020204" pitchFamily="34" charset="0"/>
                    <a:ea typeface="游明朝" panose="02020400000000000000" pitchFamily="18" charset="-128"/>
                  </a:rPr>
                  <a:t> theo hướng Đông - Nam </a:t>
                </a:r>
                <a:endParaRPr lang="en-US" sz="2200"/>
              </a:p>
            </p:txBody>
          </p:sp>
        </mc:Choice>
        <mc:Fallback xmlns="">
          <p:sp>
            <p:nvSpPr>
              <p:cNvPr id="80" name="TextBox 79">
                <a:extLst>
                  <a:ext uri="{FF2B5EF4-FFF2-40B4-BE49-F238E27FC236}">
                    <a16:creationId xmlns:a16="http://schemas.microsoft.com/office/drawing/2014/main" id="{BEE21B7D-C9B4-5C5A-BDBC-B1BBD85BB6C1}"/>
                  </a:ext>
                </a:extLst>
              </p:cNvPr>
              <p:cNvSpPr txBox="1">
                <a:spLocks noRot="1" noChangeAspect="1" noMove="1" noResize="1" noEditPoints="1" noAdjustHandles="1" noChangeArrowheads="1" noChangeShapeType="1" noTextEdit="1"/>
              </p:cNvSpPr>
              <p:nvPr/>
            </p:nvSpPr>
            <p:spPr>
              <a:xfrm>
                <a:off x="673845" y="5885977"/>
                <a:ext cx="8193746" cy="780855"/>
              </a:xfrm>
              <a:prstGeom prst="rect">
                <a:avLst/>
              </a:prstGeom>
              <a:blipFill>
                <a:blip r:embed="rId12"/>
                <a:stretch>
                  <a:fillRect l="-967" t="-4688" r="-521" b="-14063"/>
                </a:stretch>
              </a:blipFill>
            </p:spPr>
            <p:txBody>
              <a:bodyPr/>
              <a:lstStyle/>
              <a:p>
                <a:r>
                  <a:rPr lang="en-US">
                    <a:noFill/>
                  </a:rPr>
                  <a:t> </a:t>
                </a:r>
              </a:p>
            </p:txBody>
          </p:sp>
        </mc:Fallback>
      </mc:AlternateContent>
    </p:spTree>
    <p:extLst>
      <p:ext uri="{BB962C8B-B14F-4D97-AF65-F5344CB8AC3E}">
        <p14:creationId xmlns:p14="http://schemas.microsoft.com/office/powerpoint/2010/main" val="1701262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P spid="79" grpId="0"/>
      <p:bldP spid="8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56">
            <a:extLst>
              <a:ext uri="{FF2B5EF4-FFF2-40B4-BE49-F238E27FC236}">
                <a16:creationId xmlns:a16="http://schemas.microsoft.com/office/drawing/2014/main" id="{191916B2-4ACD-4AAC-8F91-D3547A606C07}"/>
              </a:ext>
            </a:extLst>
          </p:cNvPr>
          <p:cNvGrpSpPr/>
          <p:nvPr/>
        </p:nvGrpSpPr>
        <p:grpSpPr>
          <a:xfrm>
            <a:off x="4718423" y="126868"/>
            <a:ext cx="2590800" cy="531988"/>
            <a:chOff x="2193" y="0"/>
            <a:chExt cx="2245706" cy="1239104"/>
          </a:xfrm>
          <a:solidFill>
            <a:srgbClr val="002060"/>
          </a:solidFill>
          <a:scene3d>
            <a:camera prst="orthographicFront"/>
            <a:lightRig rig="threePt" dir="t">
              <a:rot lat="0" lon="0" rev="7500000"/>
            </a:lightRig>
          </a:scene3d>
        </p:grpSpPr>
        <p:sp>
          <p:nvSpPr>
            <p:cNvPr id="24" name="Rounded Rectangle 57">
              <a:extLst>
                <a:ext uri="{FF2B5EF4-FFF2-40B4-BE49-F238E27FC236}">
                  <a16:creationId xmlns:a16="http://schemas.microsoft.com/office/drawing/2014/main" id="{F99A500B-7AFE-42F1-982B-FB60E374A9A0}"/>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25" name="Rounded Rectangle 4">
              <a:extLst>
                <a:ext uri="{FF2B5EF4-FFF2-40B4-BE49-F238E27FC236}">
                  <a16:creationId xmlns:a16="http://schemas.microsoft.com/office/drawing/2014/main" id="{2D81FD56-72A7-41B1-BE9A-DBEF44418680}"/>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Câu hỏi</a:t>
              </a:r>
            </a:p>
          </p:txBody>
        </p:sp>
      </p:grpSp>
      <p:sp>
        <p:nvSpPr>
          <p:cNvPr id="26" name="Rectangle: Rounded Corners 25">
            <a:extLst>
              <a:ext uri="{FF2B5EF4-FFF2-40B4-BE49-F238E27FC236}">
                <a16:creationId xmlns:a16="http://schemas.microsoft.com/office/drawing/2014/main" id="{E7BC6088-E3D7-4AEC-8453-6B51263F81F1}"/>
              </a:ext>
            </a:extLst>
          </p:cNvPr>
          <p:cNvSpPr/>
          <p:nvPr/>
        </p:nvSpPr>
        <p:spPr>
          <a:xfrm>
            <a:off x="790671" y="758277"/>
            <a:ext cx="10972800" cy="1319210"/>
          </a:xfrm>
          <a:prstGeom prst="roundRect">
            <a:avLst>
              <a:gd name="adj" fmla="val 8564"/>
            </a:avLst>
          </a:prstGeom>
          <a:solidFill>
            <a:schemeClr val="accent5">
              <a:lumMod val="20000"/>
              <a:lumOff val="80000"/>
            </a:schemeClr>
          </a:solidFill>
          <a:ln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30" name="Text Box 29">
            <a:extLst>
              <a:ext uri="{FF2B5EF4-FFF2-40B4-BE49-F238E27FC236}">
                <a16:creationId xmlns:a16="http://schemas.microsoft.com/office/drawing/2014/main" id="{A0300333-C687-4848-8F80-51CDEBECBDDC}"/>
              </a:ext>
            </a:extLst>
          </p:cNvPr>
          <p:cNvSpPr txBox="1">
            <a:spLocks noChangeArrowheads="1"/>
          </p:cNvSpPr>
          <p:nvPr/>
        </p:nvSpPr>
        <p:spPr bwMode="auto">
          <a:xfrm>
            <a:off x="1127345" y="783677"/>
            <a:ext cx="10541000" cy="1246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a:spcBef>
                <a:spcPts val="0"/>
              </a:spcBef>
            </a:pPr>
            <a:r>
              <a:rPr lang="en-US" sz="2500">
                <a:solidFill>
                  <a:srgbClr val="000000"/>
                </a:solidFill>
                <a:effectLst/>
                <a:latin typeface="Arial" panose="020B0604020202020204" pitchFamily="34" charset="0"/>
                <a:ea typeface="Times New Roman" panose="02020603050405020304" pitchFamily="18" charset="0"/>
              </a:rPr>
              <a:t>Một máy bay đang bay theo hướng Bắc với vận tốc 200 m/s thì bị gió từ hướng Tây </a:t>
            </a:r>
            <a:r>
              <a:rPr lang="en-US" sz="2500">
                <a:solidFill>
                  <a:srgbClr val="000000"/>
                </a:solidFill>
                <a:effectLst/>
                <a:latin typeface="Arial" panose="020B0604020202020204" pitchFamily="34" charset="0"/>
                <a:ea typeface="游明朝" panose="02020400000000000000" pitchFamily="18" charset="-128"/>
              </a:rPr>
              <a:t>thổi vào với vận tốc 20 m/s. Xác định vận tốc tổng hợp của máy bay lúc này</a:t>
            </a:r>
            <a:endPar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p:txBody>
      </p:sp>
      <p:grpSp>
        <p:nvGrpSpPr>
          <p:cNvPr id="32" name="Group 31">
            <a:extLst>
              <a:ext uri="{FF2B5EF4-FFF2-40B4-BE49-F238E27FC236}">
                <a16:creationId xmlns:a16="http://schemas.microsoft.com/office/drawing/2014/main" id="{5DE850E9-C099-536B-328F-F52F75901BF9}"/>
              </a:ext>
            </a:extLst>
          </p:cNvPr>
          <p:cNvGrpSpPr/>
          <p:nvPr/>
        </p:nvGrpSpPr>
        <p:grpSpPr>
          <a:xfrm>
            <a:off x="523655" y="427780"/>
            <a:ext cx="629089" cy="639020"/>
            <a:chOff x="493574" y="321685"/>
            <a:chExt cx="755550" cy="790692"/>
          </a:xfrm>
        </p:grpSpPr>
        <p:sp>
          <p:nvSpPr>
            <p:cNvPr id="33" name="Oval 32">
              <a:extLst>
                <a:ext uri="{FF2B5EF4-FFF2-40B4-BE49-F238E27FC236}">
                  <a16:creationId xmlns:a16="http://schemas.microsoft.com/office/drawing/2014/main" id="{E528D5BC-B358-859B-E466-E89F286A6671}"/>
                </a:ext>
              </a:extLst>
            </p:cNvPr>
            <p:cNvSpPr/>
            <p:nvPr/>
          </p:nvSpPr>
          <p:spPr>
            <a:xfrm>
              <a:off x="504123" y="333892"/>
              <a:ext cx="644399" cy="6596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descr="Icon&#10;&#10;Description automatically generated">
              <a:extLst>
                <a:ext uri="{FF2B5EF4-FFF2-40B4-BE49-F238E27FC236}">
                  <a16:creationId xmlns:a16="http://schemas.microsoft.com/office/drawing/2014/main" id="{8F02AD5B-862A-99DE-18B0-942F0EA44602}"/>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7000" b="90000" l="7442" r="90349">
                          <a14:foregroundMark x1="7558" y1="39556" x2="7558" y2="39556"/>
                          <a14:foregroundMark x1="46744" y1="8556" x2="46744" y2="8556"/>
                          <a14:foregroundMark x1="49302" y1="7000" x2="49302" y2="7000"/>
                          <a14:foregroundMark x1="90349" y1="44333" x2="90349" y2="44333"/>
                        </a14:backgroundRemoval>
                      </a14:imgEffect>
                    </a14:imgLayer>
                  </a14:imgProps>
                </a:ext>
                <a:ext uri="{28A0092B-C50C-407E-A947-70E740481C1C}">
                  <a14:useLocalDpi xmlns:a14="http://schemas.microsoft.com/office/drawing/2010/main" val="0"/>
                </a:ext>
              </a:extLst>
            </a:blip>
            <a:stretch>
              <a:fillRect/>
            </a:stretch>
          </p:blipFill>
          <p:spPr>
            <a:xfrm>
              <a:off x="493574" y="321685"/>
              <a:ext cx="755550" cy="790692"/>
            </a:xfrm>
            <a:prstGeom prst="rect">
              <a:avLst/>
            </a:prstGeom>
          </p:spPr>
        </p:pic>
      </p:grpSp>
      <p:grpSp>
        <p:nvGrpSpPr>
          <p:cNvPr id="14" name="Group 13">
            <a:extLst>
              <a:ext uri="{FF2B5EF4-FFF2-40B4-BE49-F238E27FC236}">
                <a16:creationId xmlns:a16="http://schemas.microsoft.com/office/drawing/2014/main" id="{42788111-703D-A858-A097-8F89060C739C}"/>
              </a:ext>
            </a:extLst>
          </p:cNvPr>
          <p:cNvGrpSpPr/>
          <p:nvPr/>
        </p:nvGrpSpPr>
        <p:grpSpPr>
          <a:xfrm>
            <a:off x="8844584" y="2538499"/>
            <a:ext cx="1504078" cy="1460956"/>
            <a:chOff x="3860800" y="2711197"/>
            <a:chExt cx="3270114" cy="3831009"/>
          </a:xfrm>
        </p:grpSpPr>
        <p:pic>
          <p:nvPicPr>
            <p:cNvPr id="15" name="Graphic 14">
              <a:extLst>
                <a:ext uri="{FF2B5EF4-FFF2-40B4-BE49-F238E27FC236}">
                  <a16:creationId xmlns:a16="http://schemas.microsoft.com/office/drawing/2014/main" id="{547955EB-C3AC-F9DC-8D6D-288B69389E23}"/>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22020" t="16055" r="11467" b="17432"/>
            <a:stretch/>
          </p:blipFill>
          <p:spPr>
            <a:xfrm>
              <a:off x="4495800" y="3505200"/>
              <a:ext cx="2209800" cy="2209800"/>
            </a:xfrm>
            <a:prstGeom prst="rect">
              <a:avLst/>
            </a:prstGeom>
          </p:spPr>
        </p:pic>
        <p:sp>
          <p:nvSpPr>
            <p:cNvPr id="16" name="TextBox 15">
              <a:extLst>
                <a:ext uri="{FF2B5EF4-FFF2-40B4-BE49-F238E27FC236}">
                  <a16:creationId xmlns:a16="http://schemas.microsoft.com/office/drawing/2014/main" id="{70B8D013-DEEA-017E-3A60-8FC5A3F804AD}"/>
                </a:ext>
              </a:extLst>
            </p:cNvPr>
            <p:cNvSpPr txBox="1"/>
            <p:nvPr/>
          </p:nvSpPr>
          <p:spPr>
            <a:xfrm>
              <a:off x="5094434" y="2711197"/>
              <a:ext cx="685799" cy="887777"/>
            </a:xfrm>
            <a:prstGeom prst="rect">
              <a:avLst/>
            </a:prstGeom>
            <a:noFill/>
          </p:spPr>
          <p:txBody>
            <a:bodyPr wrap="square" rtlCol="0">
              <a:spAutoFit/>
            </a:bodyPr>
            <a:lstStyle/>
            <a:p>
              <a:r>
                <a:rPr lang="en-US" sz="1600" b="1">
                  <a:solidFill>
                    <a:srgbClr val="0070C0"/>
                  </a:solidFill>
                  <a:latin typeface="Arial" panose="020B0604020202020204" pitchFamily="34" charset="0"/>
                  <a:cs typeface="Arial" panose="020B0604020202020204" pitchFamily="34" charset="0"/>
                </a:rPr>
                <a:t>B</a:t>
              </a:r>
            </a:p>
          </p:txBody>
        </p:sp>
        <p:sp>
          <p:nvSpPr>
            <p:cNvPr id="17" name="TextBox 16">
              <a:extLst>
                <a:ext uri="{FF2B5EF4-FFF2-40B4-BE49-F238E27FC236}">
                  <a16:creationId xmlns:a16="http://schemas.microsoft.com/office/drawing/2014/main" id="{50E79C7E-004D-9DD2-D397-35CCDA6200C1}"/>
                </a:ext>
              </a:extLst>
            </p:cNvPr>
            <p:cNvSpPr txBox="1"/>
            <p:nvPr/>
          </p:nvSpPr>
          <p:spPr>
            <a:xfrm>
              <a:off x="5226695" y="5654429"/>
              <a:ext cx="685799" cy="887777"/>
            </a:xfrm>
            <a:prstGeom prst="rect">
              <a:avLst/>
            </a:prstGeom>
            <a:noFill/>
          </p:spPr>
          <p:txBody>
            <a:bodyPr wrap="square" rtlCol="0">
              <a:spAutoFit/>
            </a:bodyPr>
            <a:lstStyle/>
            <a:p>
              <a:r>
                <a:rPr lang="en-US" sz="1600" b="1">
                  <a:solidFill>
                    <a:srgbClr val="0070C0"/>
                  </a:solidFill>
                  <a:latin typeface="Arial" panose="020B0604020202020204" pitchFamily="34" charset="0"/>
                  <a:cs typeface="Arial" panose="020B0604020202020204" pitchFamily="34" charset="0"/>
                </a:rPr>
                <a:t>N</a:t>
              </a:r>
            </a:p>
          </p:txBody>
        </p:sp>
        <p:sp>
          <p:nvSpPr>
            <p:cNvPr id="18" name="TextBox 17">
              <a:extLst>
                <a:ext uri="{FF2B5EF4-FFF2-40B4-BE49-F238E27FC236}">
                  <a16:creationId xmlns:a16="http://schemas.microsoft.com/office/drawing/2014/main" id="{FAF63E21-2DCF-D18A-DD2F-A7E06BD251A4}"/>
                </a:ext>
              </a:extLst>
            </p:cNvPr>
            <p:cNvSpPr txBox="1"/>
            <p:nvPr/>
          </p:nvSpPr>
          <p:spPr>
            <a:xfrm>
              <a:off x="6445115" y="4112995"/>
              <a:ext cx="685799" cy="887777"/>
            </a:xfrm>
            <a:prstGeom prst="rect">
              <a:avLst/>
            </a:prstGeom>
            <a:noFill/>
          </p:spPr>
          <p:txBody>
            <a:bodyPr wrap="square" rtlCol="0">
              <a:spAutoFit/>
            </a:bodyPr>
            <a:lstStyle/>
            <a:p>
              <a:r>
                <a:rPr lang="en-US" sz="1600" b="1">
                  <a:solidFill>
                    <a:srgbClr val="0070C0"/>
                  </a:solidFill>
                  <a:latin typeface="Arial" panose="020B0604020202020204" pitchFamily="34" charset="0"/>
                  <a:cs typeface="Arial" panose="020B0604020202020204" pitchFamily="34" charset="0"/>
                </a:rPr>
                <a:t>Đ</a:t>
              </a:r>
            </a:p>
          </p:txBody>
        </p:sp>
        <p:sp>
          <p:nvSpPr>
            <p:cNvPr id="19" name="TextBox 18">
              <a:extLst>
                <a:ext uri="{FF2B5EF4-FFF2-40B4-BE49-F238E27FC236}">
                  <a16:creationId xmlns:a16="http://schemas.microsoft.com/office/drawing/2014/main" id="{B1065082-15CE-11EE-A183-46CA169D677D}"/>
                </a:ext>
              </a:extLst>
            </p:cNvPr>
            <p:cNvSpPr txBox="1"/>
            <p:nvPr/>
          </p:nvSpPr>
          <p:spPr>
            <a:xfrm>
              <a:off x="3860800" y="4243458"/>
              <a:ext cx="685799" cy="887777"/>
            </a:xfrm>
            <a:prstGeom prst="rect">
              <a:avLst/>
            </a:prstGeom>
            <a:noFill/>
          </p:spPr>
          <p:txBody>
            <a:bodyPr wrap="square" rtlCol="0">
              <a:spAutoFit/>
            </a:bodyPr>
            <a:lstStyle/>
            <a:p>
              <a:r>
                <a:rPr lang="en-US" sz="1600" b="1">
                  <a:solidFill>
                    <a:srgbClr val="0070C0"/>
                  </a:solidFill>
                  <a:latin typeface="Arial" panose="020B0604020202020204" pitchFamily="34" charset="0"/>
                  <a:cs typeface="Arial" panose="020B0604020202020204" pitchFamily="34" charset="0"/>
                </a:rPr>
                <a:t>T</a:t>
              </a:r>
            </a:p>
          </p:txBody>
        </p:sp>
      </p:grpSp>
      <p:pic>
        <p:nvPicPr>
          <p:cNvPr id="7" name="Picture 6" descr="A picture containing missile, rocket&#10;&#10;Description automatically generated">
            <a:extLst>
              <a:ext uri="{FF2B5EF4-FFF2-40B4-BE49-F238E27FC236}">
                <a16:creationId xmlns:a16="http://schemas.microsoft.com/office/drawing/2014/main" id="{77680CC9-4256-4D56-AC7B-CC7858062AB4}"/>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8000" b="92000" l="7442" r="94535">
                        <a14:foregroundMark x1="7558" y1="61111" x2="7558" y2="61111"/>
                        <a14:foregroundMark x1="51512" y1="10222" x2="51512" y2="10222"/>
                        <a14:foregroundMark x1="50233" y1="8111" x2="50233" y2="8111"/>
                        <a14:foregroundMark x1="48023" y1="10889" x2="48023" y2="10889"/>
                        <a14:foregroundMark x1="46279" y1="13333" x2="46279" y2="13333"/>
                        <a14:foregroundMark x1="45581" y1="22778" x2="45581" y2="22778"/>
                        <a14:foregroundMark x1="92093" y1="60333" x2="92093" y2="60333"/>
                        <a14:foregroundMark x1="94767" y1="63333" x2="94767" y2="63333"/>
                        <a14:foregroundMark x1="64884" y1="91333" x2="64884" y2="91333"/>
                        <a14:foregroundMark x1="35116" y1="92000" x2="35116" y2="92000"/>
                      </a14:backgroundRemoval>
                    </a14:imgEffect>
                  </a14:imgLayer>
                </a14:imgProps>
              </a:ext>
              <a:ext uri="{28A0092B-C50C-407E-A947-70E740481C1C}">
                <a14:useLocalDpi xmlns:a14="http://schemas.microsoft.com/office/drawing/2010/main" val="0"/>
              </a:ext>
            </a:extLst>
          </a:blip>
          <a:stretch>
            <a:fillRect/>
          </a:stretch>
        </p:blipFill>
        <p:spPr>
          <a:xfrm>
            <a:off x="4760756" y="4089532"/>
            <a:ext cx="2548467" cy="2667000"/>
          </a:xfrm>
          <a:prstGeom prst="rect">
            <a:avLst/>
          </a:prstGeom>
        </p:spPr>
      </p:pic>
      <p:cxnSp>
        <p:nvCxnSpPr>
          <p:cNvPr id="27" name="Straight Arrow Connector 26">
            <a:extLst>
              <a:ext uri="{FF2B5EF4-FFF2-40B4-BE49-F238E27FC236}">
                <a16:creationId xmlns:a16="http://schemas.microsoft.com/office/drawing/2014/main" id="{B7C8BEF0-E5C4-D06D-6AA4-C1072771E50E}"/>
              </a:ext>
            </a:extLst>
          </p:cNvPr>
          <p:cNvCxnSpPr>
            <a:cxnSpLocks/>
          </p:cNvCxnSpPr>
          <p:nvPr/>
        </p:nvCxnSpPr>
        <p:spPr>
          <a:xfrm flipH="1" flipV="1">
            <a:off x="6013823" y="2590800"/>
            <a:ext cx="16905" cy="1551035"/>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8C5F3A55-F951-782B-C656-044749FB0EAB}"/>
              </a:ext>
            </a:extLst>
          </p:cNvPr>
          <p:cNvCxnSpPr>
            <a:cxnSpLocks/>
          </p:cNvCxnSpPr>
          <p:nvPr/>
        </p:nvCxnSpPr>
        <p:spPr>
          <a:xfrm flipH="1">
            <a:off x="5284328" y="2603500"/>
            <a:ext cx="674115" cy="0"/>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2DF4B318-14A2-5E74-7646-05FA4AE701C5}"/>
              </a:ext>
            </a:extLst>
          </p:cNvPr>
          <p:cNvCxnSpPr>
            <a:cxnSpLocks/>
          </p:cNvCxnSpPr>
          <p:nvPr/>
        </p:nvCxnSpPr>
        <p:spPr>
          <a:xfrm flipH="1" flipV="1">
            <a:off x="5284328" y="2670901"/>
            <a:ext cx="729495" cy="1470934"/>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F3BA31F2-BD1B-0847-8182-659835E28CC8}"/>
              </a:ext>
            </a:extLst>
          </p:cNvPr>
          <p:cNvSpPr txBox="1"/>
          <p:nvPr/>
        </p:nvSpPr>
        <p:spPr>
          <a:xfrm>
            <a:off x="6305889" y="2728603"/>
            <a:ext cx="1517134" cy="477054"/>
          </a:xfrm>
          <a:prstGeom prst="rect">
            <a:avLst/>
          </a:prstGeom>
          <a:noFill/>
        </p:spPr>
        <p:txBody>
          <a:bodyPr wrap="square">
            <a:spAutoFit/>
          </a:bodyPr>
          <a:lstStyle/>
          <a:p>
            <a:r>
              <a:rPr lang="en-US" sz="2500">
                <a:solidFill>
                  <a:srgbClr val="0070C0"/>
                </a:solidFill>
                <a:effectLst/>
                <a:latin typeface="Arial" panose="020B0604020202020204" pitchFamily="34" charset="0"/>
                <a:ea typeface="Times New Roman" panose="02020603050405020304" pitchFamily="18" charset="0"/>
              </a:rPr>
              <a:t>200 m/s</a:t>
            </a:r>
            <a:endParaRPr lang="en-US" sz="2500">
              <a:solidFill>
                <a:srgbClr val="0070C0"/>
              </a:solidFill>
            </a:endParaRPr>
          </a:p>
        </p:txBody>
      </p:sp>
      <p:sp>
        <p:nvSpPr>
          <p:cNvPr id="38" name="TextBox 37">
            <a:extLst>
              <a:ext uri="{FF2B5EF4-FFF2-40B4-BE49-F238E27FC236}">
                <a16:creationId xmlns:a16="http://schemas.microsoft.com/office/drawing/2014/main" id="{2F1E9662-FC64-4CE2-D7E9-B5E9705BF309}"/>
              </a:ext>
            </a:extLst>
          </p:cNvPr>
          <p:cNvSpPr txBox="1"/>
          <p:nvPr/>
        </p:nvSpPr>
        <p:spPr>
          <a:xfrm>
            <a:off x="5129216" y="2052394"/>
            <a:ext cx="1277124" cy="477054"/>
          </a:xfrm>
          <a:prstGeom prst="rect">
            <a:avLst/>
          </a:prstGeom>
          <a:noFill/>
        </p:spPr>
        <p:txBody>
          <a:bodyPr wrap="square">
            <a:spAutoFit/>
          </a:bodyPr>
          <a:lstStyle/>
          <a:p>
            <a:r>
              <a:rPr lang="en-US" sz="2500">
                <a:solidFill>
                  <a:srgbClr val="00B050"/>
                </a:solidFill>
                <a:effectLst/>
                <a:latin typeface="Arial" panose="020B0604020202020204" pitchFamily="34" charset="0"/>
                <a:ea typeface="Times New Roman" panose="02020603050405020304" pitchFamily="18" charset="0"/>
              </a:rPr>
              <a:t>20 m/s</a:t>
            </a:r>
            <a:endParaRPr lang="en-US" sz="2500">
              <a:solidFill>
                <a:srgbClr val="00B050"/>
              </a:solidFill>
            </a:endParaRPr>
          </a:p>
        </p:txBody>
      </p:sp>
    </p:spTree>
    <p:extLst>
      <p:ext uri="{BB962C8B-B14F-4D97-AF65-F5344CB8AC3E}">
        <p14:creationId xmlns:p14="http://schemas.microsoft.com/office/powerpoint/2010/main" val="3245702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5094BBC-4AEF-45E2-800C-D9EB80EB9602}"/>
              </a:ext>
            </a:extLst>
          </p:cNvPr>
          <p:cNvGrpSpPr/>
          <p:nvPr/>
        </p:nvGrpSpPr>
        <p:grpSpPr>
          <a:xfrm>
            <a:off x="-76200" y="65599"/>
            <a:ext cx="8603569" cy="541686"/>
            <a:chOff x="74035" y="2231322"/>
            <a:chExt cx="8550261" cy="756153"/>
          </a:xfrm>
        </p:grpSpPr>
        <p:grpSp>
          <p:nvGrpSpPr>
            <p:cNvPr id="5" name="Group 70">
              <a:extLst>
                <a:ext uri="{FF2B5EF4-FFF2-40B4-BE49-F238E27FC236}">
                  <a16:creationId xmlns:a16="http://schemas.microsoft.com/office/drawing/2014/main" id="{22027F8E-E199-4A54-B069-309AC253031F}"/>
                </a:ext>
              </a:extLst>
            </p:cNvPr>
            <p:cNvGrpSpPr>
              <a:grpSpLocks/>
            </p:cNvGrpSpPr>
            <p:nvPr/>
          </p:nvGrpSpPr>
          <p:grpSpPr bwMode="auto">
            <a:xfrm>
              <a:off x="330533" y="2267004"/>
              <a:ext cx="3378440" cy="708275"/>
              <a:chOff x="587624" y="3377549"/>
              <a:chExt cx="1739739" cy="1364238"/>
            </a:xfrm>
          </p:grpSpPr>
          <p:pic>
            <p:nvPicPr>
              <p:cNvPr id="8" name="Picture 8" descr="empty-green-rectangle">
                <a:extLst>
                  <a:ext uri="{FF2B5EF4-FFF2-40B4-BE49-F238E27FC236}">
                    <a16:creationId xmlns:a16="http://schemas.microsoft.com/office/drawing/2014/main" id="{1EE22726-B2BB-421D-B925-BEC456C648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624" y="3377549"/>
                <a:ext cx="1739739"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06869E57-2328-4344-AAC1-8990C425C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BF6D9640-ADB6-4E6A-B6DE-3A9270062E74}"/>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071903BE-FA19-43F4-A858-1F57B905EB55}"/>
                </a:ext>
              </a:extLst>
            </p:cNvPr>
            <p:cNvSpPr>
              <a:spLocks noChangeArrowheads="1"/>
            </p:cNvSpPr>
            <p:nvPr/>
          </p:nvSpPr>
          <p:spPr bwMode="auto">
            <a:xfrm>
              <a:off x="1209204" y="2231322"/>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Tốc độ</a:t>
              </a:r>
              <a:endParaRPr lang="en-US" sz="2800" dirty="0">
                <a:cs typeface="Arial" panose="020B0604020202020204" pitchFamily="34" charset="0"/>
              </a:endParaRPr>
            </a:p>
          </p:txBody>
        </p:sp>
      </p:grpSp>
      <p:pic>
        <p:nvPicPr>
          <p:cNvPr id="15" name="Picture 5" descr="empty-blue-rectangle">
            <a:extLst>
              <a:ext uri="{FF2B5EF4-FFF2-40B4-BE49-F238E27FC236}">
                <a16:creationId xmlns:a16="http://schemas.microsoft.com/office/drawing/2014/main" id="{1DC6EFAC-399A-486B-88AB-5D7431CD03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173193"/>
            <a:ext cx="11506200" cy="1874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21">
            <a:extLst>
              <a:ext uri="{FF2B5EF4-FFF2-40B4-BE49-F238E27FC236}">
                <a16:creationId xmlns:a16="http://schemas.microsoft.com/office/drawing/2014/main" id="{DC224933-9386-4EF8-83D5-7F9F847973BE}"/>
              </a:ext>
            </a:extLst>
          </p:cNvPr>
          <p:cNvSpPr txBox="1"/>
          <p:nvPr/>
        </p:nvSpPr>
        <p:spPr>
          <a:xfrm>
            <a:off x="838200" y="1242132"/>
            <a:ext cx="10822388" cy="1631216"/>
          </a:xfrm>
          <a:prstGeom prst="rect">
            <a:avLst/>
          </a:prstGeom>
          <a:noFill/>
        </p:spPr>
        <p:txBody>
          <a:bodyPr wrap="square">
            <a:spAutoFit/>
          </a:bodyPr>
          <a:lstStyle/>
          <a:p>
            <a:pPr marL="0" marR="0">
              <a:spcBef>
                <a:spcPts val="0"/>
              </a:spcBef>
            </a:pPr>
            <a:r>
              <a:rPr lang="en-US" sz="2500">
                <a:solidFill>
                  <a:srgbClr val="000000"/>
                </a:solidFill>
                <a:effectLst/>
                <a:latin typeface="Arial" panose="020B0604020202020204" pitchFamily="34" charset="0"/>
                <a:ea typeface="Times New Roman" panose="02020603050405020304" pitchFamily="18" charset="0"/>
              </a:rPr>
              <a:t>Người ta dùng hai cách sau đây để xác định độ nhanh hay chậm của chuyển động:</a:t>
            </a:r>
          </a:p>
          <a:p>
            <a:pPr marL="0" marR="0">
              <a:spcBef>
                <a:spcPts val="0"/>
              </a:spcBef>
            </a:pPr>
            <a:r>
              <a:rPr lang="en-US" sz="2500">
                <a:solidFill>
                  <a:srgbClr val="000000"/>
                </a:solidFill>
                <a:effectLst/>
                <a:latin typeface="Arial" panose="020B0604020202020204" pitchFamily="34" charset="0"/>
                <a:ea typeface="Times New Roman" panose="02020603050405020304" pitchFamily="18" charset="0"/>
              </a:rPr>
              <a:t>- So sánh quãng đường đi được trong cùng một thời gian. </a:t>
            </a:r>
          </a:p>
          <a:p>
            <a:pPr marL="0" marR="0">
              <a:spcBef>
                <a:spcPts val="0"/>
              </a:spcBef>
            </a:pPr>
            <a:r>
              <a:rPr lang="en-US" sz="2500">
                <a:solidFill>
                  <a:srgbClr val="000000"/>
                </a:solidFill>
                <a:effectLst/>
                <a:latin typeface="Arial" panose="020B0604020202020204" pitchFamily="34" charset="0"/>
                <a:ea typeface="Times New Roman" panose="02020603050405020304" pitchFamily="18" charset="0"/>
              </a:rPr>
              <a:t>- So sánh thời gian để đi cùng một quãng đường.</a:t>
            </a:r>
            <a:endParaRPr lang="en-US" sz="2500">
              <a:effectLst/>
              <a:latin typeface="Times New Roman" panose="02020603050405020304" pitchFamily="18" charset="0"/>
              <a:ea typeface="Times New Roman" panose="02020603050405020304" pitchFamily="18" charset="0"/>
            </a:endParaRPr>
          </a:p>
        </p:txBody>
      </p:sp>
      <p:sp>
        <p:nvSpPr>
          <p:cNvPr id="2" name="TextBox 1">
            <a:extLst>
              <a:ext uri="{FF2B5EF4-FFF2-40B4-BE49-F238E27FC236}">
                <a16:creationId xmlns:a16="http://schemas.microsoft.com/office/drawing/2014/main" id="{9538A86F-F7C5-E640-7B65-C1C15ABB06F7}"/>
              </a:ext>
            </a:extLst>
          </p:cNvPr>
          <p:cNvSpPr txBox="1"/>
          <p:nvPr/>
        </p:nvSpPr>
        <p:spPr>
          <a:xfrm>
            <a:off x="5715000" y="4077471"/>
            <a:ext cx="2590800" cy="307777"/>
          </a:xfrm>
          <a:prstGeom prst="rect">
            <a:avLst/>
          </a:prstGeom>
          <a:noFill/>
        </p:spPr>
        <p:txBody>
          <a:bodyPr wrap="square" rtlCol="0">
            <a:spAutoFit/>
          </a:bodyPr>
          <a:lstStyle/>
          <a:p>
            <a:pPr algn="ctr"/>
            <a:r>
              <a:rPr lang="en-US" sz="1400">
                <a:solidFill>
                  <a:schemeClr val="bg1"/>
                </a:solidFill>
                <a:latin typeface="Arial" panose="020B0604020202020204" pitchFamily="34" charset="0"/>
                <a:cs typeface="Arial" panose="020B0604020202020204" pitchFamily="34" charset="0"/>
              </a:rPr>
              <a:t>facebook:vatlytrucquan</a:t>
            </a:r>
          </a:p>
        </p:txBody>
      </p:sp>
      <p:sp>
        <p:nvSpPr>
          <p:cNvPr id="14" name="Text Box 13">
            <a:extLst>
              <a:ext uri="{FF2B5EF4-FFF2-40B4-BE49-F238E27FC236}">
                <a16:creationId xmlns:a16="http://schemas.microsoft.com/office/drawing/2014/main" id="{E0D1A429-78A8-4E2F-B9FE-0338F93F0EBC}"/>
              </a:ext>
            </a:extLst>
          </p:cNvPr>
          <p:cNvSpPr txBox="1">
            <a:spLocks noChangeArrowheads="1"/>
          </p:cNvSpPr>
          <p:nvPr/>
        </p:nvSpPr>
        <p:spPr bwMode="auto">
          <a:xfrm>
            <a:off x="457200" y="689508"/>
            <a:ext cx="6096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solidFill>
                  <a:srgbClr val="0070C0"/>
                </a:solidFill>
                <a:cs typeface="Arial" panose="020B0604020202020204" pitchFamily="34" charset="0"/>
              </a:rPr>
              <a:t>1. Tốc độ trung bình</a:t>
            </a:r>
          </a:p>
        </p:txBody>
      </p:sp>
      <p:pic>
        <p:nvPicPr>
          <p:cNvPr id="16" name="Picture 15" descr="Timeline&#10;&#10;Description automatically generated">
            <a:extLst>
              <a:ext uri="{FF2B5EF4-FFF2-40B4-BE49-F238E27FC236}">
                <a16:creationId xmlns:a16="http://schemas.microsoft.com/office/drawing/2014/main" id="{A766EDFD-0534-8EA8-170F-6E156F402141}"/>
              </a:ext>
            </a:extLst>
          </p:cNvPr>
          <p:cNvPicPr>
            <a:picLocks noChangeAspect="1"/>
          </p:cNvPicPr>
          <p:nvPr/>
        </p:nvPicPr>
        <p:blipFill rotWithShape="1">
          <a:blip r:embed="rId5">
            <a:extLst>
              <a:ext uri="{28A0092B-C50C-407E-A947-70E740481C1C}">
                <a14:useLocalDpi xmlns:a14="http://schemas.microsoft.com/office/drawing/2010/main" val="0"/>
              </a:ext>
            </a:extLst>
          </a:blip>
          <a:srcRect l="-337" t="2660" r="-1264" b="712"/>
          <a:stretch/>
        </p:blipFill>
        <p:spPr>
          <a:xfrm rot="10800000">
            <a:off x="2112469" y="3138687"/>
            <a:ext cx="7205059" cy="2997907"/>
          </a:xfrm>
          <a:prstGeom prst="rect">
            <a:avLst/>
          </a:prstGeom>
          <a:ln>
            <a:noFill/>
          </a:ln>
          <a:effectLst>
            <a:softEdge rad="112500"/>
          </a:effectLst>
        </p:spPr>
      </p:pic>
      <p:sp>
        <p:nvSpPr>
          <p:cNvPr id="18" name="TextBox 17">
            <a:extLst>
              <a:ext uri="{FF2B5EF4-FFF2-40B4-BE49-F238E27FC236}">
                <a16:creationId xmlns:a16="http://schemas.microsoft.com/office/drawing/2014/main" id="{8DD0BBFB-946E-1E7E-2244-AC7885AFEF0C}"/>
              </a:ext>
            </a:extLst>
          </p:cNvPr>
          <p:cNvSpPr txBox="1"/>
          <p:nvPr/>
        </p:nvSpPr>
        <p:spPr>
          <a:xfrm>
            <a:off x="1326118" y="6136594"/>
            <a:ext cx="8777763" cy="769441"/>
          </a:xfrm>
          <a:prstGeom prst="rect">
            <a:avLst/>
          </a:prstGeom>
          <a:noFill/>
        </p:spPr>
        <p:txBody>
          <a:bodyPr wrap="square">
            <a:spAutoFit/>
          </a:bodyPr>
          <a:lstStyle/>
          <a:p>
            <a:pPr algn="ctr"/>
            <a:r>
              <a:rPr lang="en-US" sz="2200" i="1">
                <a:solidFill>
                  <a:srgbClr val="000000"/>
                </a:solidFill>
                <a:effectLst/>
                <a:latin typeface="Arial" panose="020B0604020202020204" pitchFamily="34" charset="0"/>
                <a:ea typeface="Times New Roman" panose="02020603050405020304" pitchFamily="18" charset="0"/>
              </a:rPr>
              <a:t>Ví dụ: trong cuộc thi bơi thì người ta so sánh thời gian để bơi cùng một quãng đường (100m, 400m..).</a:t>
            </a:r>
            <a:endParaRPr lang="en-US" sz="2200" i="1"/>
          </a:p>
        </p:txBody>
      </p:sp>
    </p:spTree>
    <p:extLst>
      <p:ext uri="{BB962C8B-B14F-4D97-AF65-F5344CB8AC3E}">
        <p14:creationId xmlns:p14="http://schemas.microsoft.com/office/powerpoint/2010/main" val="1843524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6">
            <a:extLst>
              <a:ext uri="{FF2B5EF4-FFF2-40B4-BE49-F238E27FC236}">
                <a16:creationId xmlns:a16="http://schemas.microsoft.com/office/drawing/2014/main" id="{915A7278-3680-4F63-87E9-B2B61DDA569A}"/>
              </a:ext>
            </a:extLst>
          </p:cNvPr>
          <p:cNvGrpSpPr/>
          <p:nvPr/>
        </p:nvGrpSpPr>
        <p:grpSpPr>
          <a:xfrm>
            <a:off x="4876800" y="153812"/>
            <a:ext cx="2269096" cy="531988"/>
            <a:chOff x="2193" y="0"/>
            <a:chExt cx="2245706" cy="1239104"/>
          </a:xfrm>
          <a:solidFill>
            <a:srgbClr val="002060"/>
          </a:solidFill>
          <a:scene3d>
            <a:camera prst="orthographicFront"/>
            <a:lightRig rig="threePt" dir="t">
              <a:rot lat="0" lon="0" rev="7500000"/>
            </a:lightRig>
          </a:scene3d>
        </p:grpSpPr>
        <p:sp>
          <p:nvSpPr>
            <p:cNvPr id="7" name="Rounded Rectangle 57">
              <a:extLst>
                <a:ext uri="{FF2B5EF4-FFF2-40B4-BE49-F238E27FC236}">
                  <a16:creationId xmlns:a16="http://schemas.microsoft.com/office/drawing/2014/main" id="{B5301CE9-501A-4EE2-9D96-48AEC9FE29FF}"/>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8" name="Rounded Rectangle 4">
              <a:extLst>
                <a:ext uri="{FF2B5EF4-FFF2-40B4-BE49-F238E27FC236}">
                  <a16:creationId xmlns:a16="http://schemas.microsoft.com/office/drawing/2014/main" id="{04006ED8-2EC5-4CA8-9308-7E51B58A717D}"/>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Hoạt động</a:t>
              </a:r>
            </a:p>
          </p:txBody>
        </p:sp>
      </p:grpSp>
      <p:sp>
        <p:nvSpPr>
          <p:cNvPr id="11" name="Rectangle: Rounded Corners 10">
            <a:extLst>
              <a:ext uri="{FF2B5EF4-FFF2-40B4-BE49-F238E27FC236}">
                <a16:creationId xmlns:a16="http://schemas.microsoft.com/office/drawing/2014/main" id="{2C509900-4AC3-45EA-A45F-EC1B97DE1172}"/>
              </a:ext>
            </a:extLst>
          </p:cNvPr>
          <p:cNvSpPr/>
          <p:nvPr/>
        </p:nvSpPr>
        <p:spPr>
          <a:xfrm>
            <a:off x="641722" y="838924"/>
            <a:ext cx="11275469" cy="1441286"/>
          </a:xfrm>
          <a:prstGeom prst="roundRect">
            <a:avLst>
              <a:gd name="adj" fmla="val 8564"/>
            </a:avLst>
          </a:prstGeom>
          <a:solidFill>
            <a:schemeClr val="accent5">
              <a:lumMod val="20000"/>
              <a:lumOff val="80000"/>
            </a:schemeClr>
          </a:solidFill>
          <a:ln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12" name="Text Box 29">
            <a:extLst>
              <a:ext uri="{FF2B5EF4-FFF2-40B4-BE49-F238E27FC236}">
                <a16:creationId xmlns:a16="http://schemas.microsoft.com/office/drawing/2014/main" id="{189C30EA-1D33-48C1-A547-C2D77244DE37}"/>
              </a:ext>
            </a:extLst>
          </p:cNvPr>
          <p:cNvSpPr txBox="1">
            <a:spLocks noChangeArrowheads="1"/>
          </p:cNvSpPr>
          <p:nvPr/>
        </p:nvSpPr>
        <p:spPr bwMode="auto">
          <a:xfrm>
            <a:off x="905837" y="919101"/>
            <a:ext cx="10784784" cy="1246495"/>
          </a:xfrm>
          <a:prstGeom prst="rect">
            <a:avLst/>
          </a:prstGeom>
          <a:noFill/>
          <a:ln>
            <a:noFill/>
          </a:ln>
          <a:effectLst/>
        </p:spPr>
        <p:txBody>
          <a:bodyPr wrap="square">
            <a:spAutoFit/>
          </a:bodyPr>
          <a:lstStyle/>
          <a:p>
            <a:pPr marL="0" marR="0">
              <a:spcBef>
                <a:spcPts val="0"/>
              </a:spcBef>
            </a:pPr>
            <a:r>
              <a:rPr lang="en-US" sz="2500">
                <a:solidFill>
                  <a:srgbClr val="000000"/>
                </a:solidFill>
                <a:effectLst/>
                <a:latin typeface="Arial" panose="020B0604020202020204" pitchFamily="34" charset="0"/>
                <a:ea typeface="Times New Roman" panose="02020603050405020304" pitchFamily="18" charset="0"/>
              </a:rPr>
              <a:t>Một vận động viên người Nam Phi đã lập kỷ lục | thế giới về chạy ba cư li: 100 m, 200 m và 400 m. Hãy dùng hai cách trên để xác định vận động viên này chạy nhanh nhất ở cự li nào.</a:t>
            </a:r>
            <a:endParaRPr lang="en-US" sz="2500">
              <a:effectLst/>
              <a:latin typeface="Times New Roman" panose="02020603050405020304" pitchFamily="18" charset="0"/>
              <a:ea typeface="Times New Roman" panose="02020603050405020304" pitchFamily="18" charset="0"/>
            </a:endParaRPr>
          </a:p>
        </p:txBody>
      </p:sp>
      <p:sp>
        <p:nvSpPr>
          <p:cNvPr id="20" name="Oval 19">
            <a:extLst>
              <a:ext uri="{FF2B5EF4-FFF2-40B4-BE49-F238E27FC236}">
                <a16:creationId xmlns:a16="http://schemas.microsoft.com/office/drawing/2014/main" id="{B63D7165-747D-6AE5-0D3A-B29609E43398}"/>
              </a:ext>
            </a:extLst>
          </p:cNvPr>
          <p:cNvSpPr/>
          <p:nvPr/>
        </p:nvSpPr>
        <p:spPr>
          <a:xfrm>
            <a:off x="501379" y="507464"/>
            <a:ext cx="518742" cy="492626"/>
          </a:xfrm>
          <a:prstGeom prst="ellipse">
            <a:avLst/>
          </a:prstGeom>
          <a:solidFill>
            <a:schemeClr val="bg1"/>
          </a:solidFill>
          <a:ln cmpd="thickThi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0CB35CCD-0C09-F172-E1DF-B1890B877F5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227" b="89879" l="9494" r="98101">
                        <a14:foregroundMark x1="42405" y1="8097" x2="42405" y2="8097"/>
                        <a14:foregroundMark x1="54747" y1="5061" x2="54747" y2="5061"/>
                        <a14:foregroundMark x1="53481" y1="2227" x2="53481" y2="2227"/>
                        <a14:foregroundMark x1="92089" y1="39271" x2="92089" y2="39271"/>
                        <a14:foregroundMark x1="98101" y1="36437" x2="98101" y2="36437"/>
                      </a14:backgroundRemoval>
                    </a14:imgEffect>
                  </a14:imgLayer>
                </a14:imgProps>
              </a:ext>
              <a:ext uri="{28A0092B-C50C-407E-A947-70E740481C1C}">
                <a14:useLocalDpi xmlns:a14="http://schemas.microsoft.com/office/drawing/2010/main" val="0"/>
              </a:ext>
            </a:extLst>
          </a:blip>
          <a:srcRect r="-16970" b="22269"/>
          <a:stretch/>
        </p:blipFill>
        <p:spPr>
          <a:xfrm flipH="1">
            <a:off x="501379" y="541049"/>
            <a:ext cx="480281" cy="442625"/>
          </a:xfrm>
          <a:prstGeom prst="rect">
            <a:avLst/>
          </a:prstGeom>
        </p:spPr>
      </p:pic>
      <p:sp>
        <p:nvSpPr>
          <p:cNvPr id="13" name="TextBox 12">
            <a:extLst>
              <a:ext uri="{FF2B5EF4-FFF2-40B4-BE49-F238E27FC236}">
                <a16:creationId xmlns:a16="http://schemas.microsoft.com/office/drawing/2014/main" id="{867B147A-05DA-850B-4576-1BE5DBDABF31}"/>
              </a:ext>
            </a:extLst>
          </p:cNvPr>
          <p:cNvSpPr txBox="1"/>
          <p:nvPr/>
        </p:nvSpPr>
        <p:spPr>
          <a:xfrm>
            <a:off x="6279456" y="4811941"/>
            <a:ext cx="5257800" cy="861774"/>
          </a:xfrm>
          <a:prstGeom prst="rect">
            <a:avLst/>
          </a:prstGeom>
          <a:noFill/>
        </p:spPr>
        <p:txBody>
          <a:bodyPr wrap="square">
            <a:spAutoFit/>
          </a:bodyPr>
          <a:lstStyle/>
          <a:p>
            <a:pPr marL="0" marR="0" algn="ctr">
              <a:spcBef>
                <a:spcPts val="0"/>
              </a:spcBef>
            </a:pPr>
            <a:r>
              <a:rPr lang="en-US" sz="2500" i="1">
                <a:solidFill>
                  <a:srgbClr val="000000"/>
                </a:solidFill>
                <a:effectLst/>
                <a:latin typeface="Arial" panose="020B0604020202020204" pitchFamily="34" charset="0"/>
                <a:ea typeface="Times New Roman" panose="02020603050405020304" pitchFamily="18" charset="0"/>
              </a:rPr>
              <a:t>Kỉ lục chạy ba cự li của một vận động viên người Nam Phi</a:t>
            </a:r>
            <a:endParaRPr lang="en-US" sz="2500" i="1">
              <a:effectLst/>
              <a:latin typeface="Times New Roman" panose="02020603050405020304" pitchFamily="18" charset="0"/>
              <a:ea typeface="Times New Roman" panose="02020603050405020304" pitchFamily="18" charset="0"/>
            </a:endParaRPr>
          </a:p>
        </p:txBody>
      </p:sp>
      <p:pic>
        <p:nvPicPr>
          <p:cNvPr id="14" name="Picture 13" descr="A group of people on a track&#10;&#10;Description automatically generated with medium confidence">
            <a:extLst>
              <a:ext uri="{FF2B5EF4-FFF2-40B4-BE49-F238E27FC236}">
                <a16:creationId xmlns:a16="http://schemas.microsoft.com/office/drawing/2014/main" id="{0FF59B60-3155-8977-F7EB-D593A565A3F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200" y="2433334"/>
            <a:ext cx="4440649" cy="4126103"/>
          </a:xfrm>
          <a:prstGeom prst="rect">
            <a:avLst/>
          </a:prstGeom>
        </p:spPr>
      </p:pic>
      <p:graphicFrame>
        <p:nvGraphicFramePr>
          <p:cNvPr id="15" name="Table 13">
            <a:extLst>
              <a:ext uri="{FF2B5EF4-FFF2-40B4-BE49-F238E27FC236}">
                <a16:creationId xmlns:a16="http://schemas.microsoft.com/office/drawing/2014/main" id="{EBF1F4E4-4DD4-DA80-7613-0C3797E5597A}"/>
              </a:ext>
            </a:extLst>
          </p:cNvPr>
          <p:cNvGraphicFramePr>
            <a:graphicFrameLocks noGrp="1"/>
          </p:cNvGraphicFramePr>
          <p:nvPr>
            <p:extLst>
              <p:ext uri="{D42A27DB-BD31-4B8C-83A1-F6EECF244321}">
                <p14:modId xmlns:p14="http://schemas.microsoft.com/office/powerpoint/2010/main" val="3465435286"/>
              </p:ext>
            </p:extLst>
          </p:nvPr>
        </p:nvGraphicFramePr>
        <p:xfrm>
          <a:off x="6113721" y="2895600"/>
          <a:ext cx="5479167" cy="1889760"/>
        </p:xfrm>
        <a:graphic>
          <a:graphicData uri="http://schemas.openxmlformats.org/drawingml/2006/table">
            <a:tbl>
              <a:tblPr firstRow="1" bandRow="1">
                <a:tableStyleId>{93296810-A885-4BE3-A3E7-6D5BEEA58F35}</a:tableStyleId>
              </a:tblPr>
              <a:tblGrid>
                <a:gridCol w="2420679">
                  <a:extLst>
                    <a:ext uri="{9D8B030D-6E8A-4147-A177-3AD203B41FA5}">
                      <a16:colId xmlns:a16="http://schemas.microsoft.com/office/drawing/2014/main" val="1601266568"/>
                    </a:ext>
                  </a:extLst>
                </a:gridCol>
                <a:gridCol w="3058488">
                  <a:extLst>
                    <a:ext uri="{9D8B030D-6E8A-4147-A177-3AD203B41FA5}">
                      <a16:colId xmlns:a16="http://schemas.microsoft.com/office/drawing/2014/main" val="191516268"/>
                    </a:ext>
                  </a:extLst>
                </a:gridCol>
              </a:tblGrid>
              <a:tr h="38778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500">
                          <a:latin typeface="Arial" panose="020B0604020202020204" pitchFamily="34" charset="0"/>
                          <a:cs typeface="Arial" panose="020B0604020202020204" pitchFamily="34" charset="0"/>
                        </a:rPr>
                        <a:t>Cự li chạy (m)</a:t>
                      </a:r>
                    </a:p>
                  </a:txBody>
                  <a:tcPr/>
                </a:tc>
                <a:tc>
                  <a:txBody>
                    <a:bodyPr/>
                    <a:lstStyle/>
                    <a:p>
                      <a:pPr algn="ctr"/>
                      <a:r>
                        <a:rPr lang="en-US" sz="2500">
                          <a:latin typeface="Arial" panose="020B0604020202020204" pitchFamily="34" charset="0"/>
                          <a:cs typeface="Arial" panose="020B0604020202020204" pitchFamily="34" charset="0"/>
                        </a:rPr>
                        <a:t>Thời gian chạy (s)</a:t>
                      </a:r>
                    </a:p>
                  </a:txBody>
                  <a:tcPr/>
                </a:tc>
                <a:extLst>
                  <a:ext uri="{0D108BD9-81ED-4DB2-BD59-A6C34878D82A}">
                    <a16:rowId xmlns:a16="http://schemas.microsoft.com/office/drawing/2014/main" val="3263656310"/>
                  </a:ext>
                </a:extLst>
              </a:tr>
              <a:tr h="406921">
                <a:tc>
                  <a:txBody>
                    <a:bodyPr/>
                    <a:lstStyle/>
                    <a:p>
                      <a:pPr algn="ctr"/>
                      <a:r>
                        <a:rPr lang="en-US" sz="2500">
                          <a:latin typeface="Arial" panose="020B0604020202020204" pitchFamily="34" charset="0"/>
                          <a:cs typeface="Arial" panose="020B0604020202020204" pitchFamily="34" charset="0"/>
                        </a:rPr>
                        <a:t>100</a:t>
                      </a:r>
                    </a:p>
                  </a:txBody>
                  <a:tcPr/>
                </a:tc>
                <a:tc>
                  <a:txBody>
                    <a:bodyPr/>
                    <a:lstStyle/>
                    <a:p>
                      <a:pPr algn="ctr"/>
                      <a:r>
                        <a:rPr lang="en-US" sz="2500">
                          <a:latin typeface="Arial" panose="020B0604020202020204" pitchFamily="34" charset="0"/>
                          <a:cs typeface="Arial" panose="020B0604020202020204" pitchFamily="34" charset="0"/>
                        </a:rPr>
                        <a:t>9,64</a:t>
                      </a:r>
                    </a:p>
                  </a:txBody>
                  <a:tcPr/>
                </a:tc>
                <a:extLst>
                  <a:ext uri="{0D108BD9-81ED-4DB2-BD59-A6C34878D82A}">
                    <a16:rowId xmlns:a16="http://schemas.microsoft.com/office/drawing/2014/main" val="546915788"/>
                  </a:ext>
                </a:extLst>
              </a:tr>
              <a:tr h="406921">
                <a:tc>
                  <a:txBody>
                    <a:bodyPr/>
                    <a:lstStyle/>
                    <a:p>
                      <a:pPr algn="ctr"/>
                      <a:r>
                        <a:rPr lang="en-US" sz="2500">
                          <a:latin typeface="Arial" panose="020B0604020202020204" pitchFamily="34" charset="0"/>
                          <a:cs typeface="Arial" panose="020B0604020202020204" pitchFamily="34" charset="0"/>
                        </a:rPr>
                        <a:t>200</a:t>
                      </a:r>
                    </a:p>
                  </a:txBody>
                  <a:tcPr/>
                </a:tc>
                <a:tc>
                  <a:txBody>
                    <a:bodyPr/>
                    <a:lstStyle/>
                    <a:p>
                      <a:pPr algn="ctr"/>
                      <a:r>
                        <a:rPr lang="en-US" sz="2500">
                          <a:latin typeface="Arial" panose="020B0604020202020204" pitchFamily="34" charset="0"/>
                          <a:cs typeface="Arial" panose="020B0604020202020204" pitchFamily="34" charset="0"/>
                        </a:rPr>
                        <a:t>19,94</a:t>
                      </a:r>
                    </a:p>
                  </a:txBody>
                  <a:tcPr/>
                </a:tc>
                <a:extLst>
                  <a:ext uri="{0D108BD9-81ED-4DB2-BD59-A6C34878D82A}">
                    <a16:rowId xmlns:a16="http://schemas.microsoft.com/office/drawing/2014/main" val="146032160"/>
                  </a:ext>
                </a:extLst>
              </a:tr>
              <a:tr h="406921">
                <a:tc>
                  <a:txBody>
                    <a:bodyPr/>
                    <a:lstStyle/>
                    <a:p>
                      <a:pPr algn="ctr"/>
                      <a:r>
                        <a:rPr lang="en-US" sz="2500">
                          <a:latin typeface="Arial" panose="020B0604020202020204" pitchFamily="34" charset="0"/>
                          <a:cs typeface="Arial" panose="020B0604020202020204" pitchFamily="34" charset="0"/>
                        </a:rPr>
                        <a:t>400</a:t>
                      </a:r>
                    </a:p>
                  </a:txBody>
                  <a:tcPr/>
                </a:tc>
                <a:tc>
                  <a:txBody>
                    <a:bodyPr/>
                    <a:lstStyle/>
                    <a:p>
                      <a:pPr algn="ctr"/>
                      <a:r>
                        <a:rPr lang="en-US" sz="2500">
                          <a:latin typeface="Arial" panose="020B0604020202020204" pitchFamily="34" charset="0"/>
                          <a:cs typeface="Arial" panose="020B0604020202020204" pitchFamily="34" charset="0"/>
                        </a:rPr>
                        <a:t>43,45</a:t>
                      </a:r>
                    </a:p>
                  </a:txBody>
                  <a:tcPr/>
                </a:tc>
                <a:extLst>
                  <a:ext uri="{0D108BD9-81ED-4DB2-BD59-A6C34878D82A}">
                    <a16:rowId xmlns:a16="http://schemas.microsoft.com/office/drawing/2014/main" val="3141957300"/>
                  </a:ext>
                </a:extLst>
              </a:tr>
            </a:tbl>
          </a:graphicData>
        </a:graphic>
      </p:graphicFrame>
    </p:spTree>
    <p:extLst>
      <p:ext uri="{BB962C8B-B14F-4D97-AF65-F5344CB8AC3E}">
        <p14:creationId xmlns:p14="http://schemas.microsoft.com/office/powerpoint/2010/main" val="15813177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C0C19973-C080-424E-B386-AE0C5EC56621}"/>
              </a:ext>
            </a:extLst>
          </p:cNvPr>
          <p:cNvGrpSpPr/>
          <p:nvPr/>
        </p:nvGrpSpPr>
        <p:grpSpPr>
          <a:xfrm>
            <a:off x="2700481" y="2953677"/>
            <a:ext cx="6562634" cy="1267505"/>
            <a:chOff x="386342" y="3847128"/>
            <a:chExt cx="6562634" cy="1522771"/>
          </a:xfrm>
        </p:grpSpPr>
        <p:pic>
          <p:nvPicPr>
            <p:cNvPr id="13" name="Picture 4" descr="empty-blue-rectangle">
              <a:extLst>
                <a:ext uri="{FF2B5EF4-FFF2-40B4-BE49-F238E27FC236}">
                  <a16:creationId xmlns:a16="http://schemas.microsoft.com/office/drawing/2014/main" id="{5F265E43-189F-43FD-94C4-34341ACFDA68}"/>
                </a:ext>
              </a:extLst>
            </p:cNvPr>
            <p:cNvPicPr>
              <a:picLocks noChangeAspect="1" noChangeArrowheads="1"/>
            </p:cNvPicPr>
            <p:nvPr/>
          </p:nvPicPr>
          <p:blipFill>
            <a:blip r:embed="rId2"/>
            <a:srcRect/>
            <a:stretch>
              <a:fillRect/>
            </a:stretch>
          </p:blipFill>
          <p:spPr bwMode="auto">
            <a:xfrm>
              <a:off x="386342" y="3847128"/>
              <a:ext cx="6324600" cy="1522771"/>
            </a:xfrm>
            <a:prstGeom prst="rect">
              <a:avLst/>
            </a:prstGeom>
            <a:noFill/>
            <a:ln w="9525">
              <a:noFill/>
              <a:miter lim="800000"/>
              <a:headEnd/>
              <a:tailEnd/>
            </a:ln>
          </p:spPr>
        </p:pic>
        <p:grpSp>
          <p:nvGrpSpPr>
            <p:cNvPr id="14" name="Group 8">
              <a:extLst>
                <a:ext uri="{FF2B5EF4-FFF2-40B4-BE49-F238E27FC236}">
                  <a16:creationId xmlns:a16="http://schemas.microsoft.com/office/drawing/2014/main" id="{FA1A3957-5846-449C-81E1-8C2C71FDC43E}"/>
                </a:ext>
              </a:extLst>
            </p:cNvPr>
            <p:cNvGrpSpPr>
              <a:grpSpLocks/>
            </p:cNvGrpSpPr>
            <p:nvPr/>
          </p:nvGrpSpPr>
          <p:grpSpPr bwMode="auto">
            <a:xfrm>
              <a:off x="659342" y="4028285"/>
              <a:ext cx="6289634" cy="1033463"/>
              <a:chOff x="537" y="3414"/>
              <a:chExt cx="3442" cy="651"/>
            </a:xfrm>
          </p:grpSpPr>
          <p:sp>
            <p:nvSpPr>
              <p:cNvPr id="16" name="Rectangle 9">
                <a:extLst>
                  <a:ext uri="{FF2B5EF4-FFF2-40B4-BE49-F238E27FC236}">
                    <a16:creationId xmlns:a16="http://schemas.microsoft.com/office/drawing/2014/main" id="{DBEF9ECE-1BBE-418D-A525-533091D92545}"/>
                  </a:ext>
                </a:extLst>
              </p:cNvPr>
              <p:cNvSpPr>
                <a:spLocks noChangeArrowheads="1"/>
              </p:cNvSpPr>
              <p:nvPr/>
            </p:nvSpPr>
            <p:spPr bwMode="auto">
              <a:xfrm>
                <a:off x="537" y="3549"/>
                <a:ext cx="1856"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cs typeface="Arial" panose="020B0604020202020204" pitchFamily="34" charset="0"/>
                  </a:rPr>
                  <a:t>Tốc độ trung bình = </a:t>
                </a:r>
              </a:p>
            </p:txBody>
          </p:sp>
          <p:sp>
            <p:nvSpPr>
              <p:cNvPr id="17" name="Rectangle 10">
                <a:extLst>
                  <a:ext uri="{FF2B5EF4-FFF2-40B4-BE49-F238E27FC236}">
                    <a16:creationId xmlns:a16="http://schemas.microsoft.com/office/drawing/2014/main" id="{D947237F-0975-472E-9F51-91CB4291B5DB}"/>
                  </a:ext>
                </a:extLst>
              </p:cNvPr>
              <p:cNvSpPr>
                <a:spLocks noChangeArrowheads="1"/>
              </p:cNvSpPr>
              <p:nvPr/>
            </p:nvSpPr>
            <p:spPr bwMode="auto">
              <a:xfrm>
                <a:off x="2271" y="3414"/>
                <a:ext cx="1328" cy="2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cs typeface="Arial" panose="020B0604020202020204" pitchFamily="34" charset="0"/>
                  </a:rPr>
                  <a:t>Quãng đường</a:t>
                </a:r>
              </a:p>
            </p:txBody>
          </p:sp>
          <p:sp>
            <p:nvSpPr>
              <p:cNvPr id="18" name="Line 11">
                <a:extLst>
                  <a:ext uri="{FF2B5EF4-FFF2-40B4-BE49-F238E27FC236}">
                    <a16:creationId xmlns:a16="http://schemas.microsoft.com/office/drawing/2014/main" id="{350281FA-4BEF-4BA1-81F5-73CA424508F5}"/>
                  </a:ext>
                </a:extLst>
              </p:cNvPr>
              <p:cNvSpPr>
                <a:spLocks noChangeShapeType="1"/>
              </p:cNvSpPr>
              <p:nvPr/>
            </p:nvSpPr>
            <p:spPr bwMode="auto">
              <a:xfrm>
                <a:off x="2220" y="3746"/>
                <a:ext cx="1379" cy="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Arial" panose="020B0604020202020204" pitchFamily="34" charset="0"/>
                  <a:cs typeface="Arial" panose="020B0604020202020204" pitchFamily="34" charset="0"/>
                </a:endParaRPr>
              </a:p>
            </p:txBody>
          </p:sp>
          <p:sp>
            <p:nvSpPr>
              <p:cNvPr id="19" name="Rectangle 12">
                <a:extLst>
                  <a:ext uri="{FF2B5EF4-FFF2-40B4-BE49-F238E27FC236}">
                    <a16:creationId xmlns:a16="http://schemas.microsoft.com/office/drawing/2014/main" id="{223AD3F0-9CFD-477C-83DF-A9954D0057F6}"/>
                  </a:ext>
                </a:extLst>
              </p:cNvPr>
              <p:cNvSpPr>
                <a:spLocks noChangeArrowheads="1"/>
              </p:cNvSpPr>
              <p:nvPr/>
            </p:nvSpPr>
            <p:spPr bwMode="auto">
              <a:xfrm>
                <a:off x="2251" y="3767"/>
                <a:ext cx="1728" cy="2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cs typeface="Arial" panose="020B0604020202020204" pitchFamily="34" charset="0"/>
                  </a:rPr>
                  <a:t>   Thời gian</a:t>
                </a:r>
              </a:p>
            </p:txBody>
          </p:sp>
        </p:grpSp>
      </p:grpSp>
      <p:grpSp>
        <p:nvGrpSpPr>
          <p:cNvPr id="20" name="Group 19">
            <a:extLst>
              <a:ext uri="{FF2B5EF4-FFF2-40B4-BE49-F238E27FC236}">
                <a16:creationId xmlns:a16="http://schemas.microsoft.com/office/drawing/2014/main" id="{430221B4-6F34-4811-A357-7078E8C97177}"/>
              </a:ext>
            </a:extLst>
          </p:cNvPr>
          <p:cNvGrpSpPr/>
          <p:nvPr/>
        </p:nvGrpSpPr>
        <p:grpSpPr>
          <a:xfrm>
            <a:off x="5045097" y="4481494"/>
            <a:ext cx="2310296" cy="1349266"/>
            <a:chOff x="8076716" y="3452482"/>
            <a:chExt cx="2310296" cy="1349266"/>
          </a:xfrm>
        </p:grpSpPr>
        <p:pic>
          <p:nvPicPr>
            <p:cNvPr id="21" name="Picture 20" descr="empty-red-rectangle">
              <a:extLst>
                <a:ext uri="{FF2B5EF4-FFF2-40B4-BE49-F238E27FC236}">
                  <a16:creationId xmlns:a16="http://schemas.microsoft.com/office/drawing/2014/main" id="{DAFBC209-F47B-469C-9F61-72E09B01F6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76716" y="3452482"/>
              <a:ext cx="2310296" cy="1252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4" name="Object 18">
                  <a:extLst>
                    <a:ext uri="{FF2B5EF4-FFF2-40B4-BE49-F238E27FC236}">
                      <a16:creationId xmlns:a16="http://schemas.microsoft.com/office/drawing/2014/main" id="{4E123C34-EE15-4D88-948A-A8A7AD223986}"/>
                    </a:ext>
                  </a:extLst>
                </p:cNvPr>
                <p:cNvSpPr txBox="1"/>
                <p:nvPr/>
              </p:nvSpPr>
              <p:spPr bwMode="auto">
                <a:xfrm>
                  <a:off x="8567293" y="3641285"/>
                  <a:ext cx="1447800" cy="1160463"/>
                </a:xfrm>
                <a:prstGeom prst="rect">
                  <a:avLst/>
                </a:prstGeom>
                <a:noFill/>
                <a:ln w="9525">
                  <a:noFill/>
                  <a:miter lim="800000"/>
                  <a:headEnd/>
                  <a:tailEnd/>
                </a:ln>
                <a:effectLst/>
              </p:spPr>
              <p:txBody>
                <a:bodyPr>
                  <a:normAutofit/>
                </a:bodyPr>
                <a:lstStyle/>
                <a:p>
                  <a:pPr/>
                  <a14:m>
                    <m:oMathPara xmlns:m="http://schemas.openxmlformats.org/officeDocument/2006/math">
                      <m:oMathParaPr>
                        <m:jc m:val="left"/>
                      </m:oMathParaPr>
                      <m:oMath xmlns:m="http://schemas.openxmlformats.org/officeDocument/2006/math">
                        <m:r>
                          <a:rPr lang="en-US" sz="3000" b="0" i="1" smtClean="0">
                            <a:solidFill>
                              <a:srgbClr val="000000"/>
                            </a:solidFill>
                            <a:latin typeface="Cambria Math" panose="02040503050406030204" pitchFamily="18" charset="0"/>
                          </a:rPr>
                          <m:t>𝑣</m:t>
                        </m:r>
                        <m:r>
                          <a:rPr lang="en-US" sz="3000" i="1">
                            <a:solidFill>
                              <a:srgbClr val="000000"/>
                            </a:solidFill>
                            <a:latin typeface="Cambria Math" panose="02040503050406030204" pitchFamily="18" charset="0"/>
                          </a:rPr>
                          <m:t>=</m:t>
                        </m:r>
                        <m:f>
                          <m:fPr>
                            <m:ctrlPr>
                              <a:rPr lang="en-US" sz="3000" i="1">
                                <a:solidFill>
                                  <a:srgbClr val="000000"/>
                                </a:solidFill>
                                <a:latin typeface="Cambria Math" panose="02040503050406030204" pitchFamily="18" charset="0"/>
                              </a:rPr>
                            </m:ctrlPr>
                          </m:fPr>
                          <m:num>
                            <m:r>
                              <a:rPr lang="en-US" sz="3000" i="1">
                                <a:solidFill>
                                  <a:srgbClr val="000000"/>
                                </a:solidFill>
                                <a:latin typeface="Cambria Math" panose="02040503050406030204" pitchFamily="18" charset="0"/>
                              </a:rPr>
                              <m:t>𝑠</m:t>
                            </m:r>
                          </m:num>
                          <m:den>
                            <m:r>
                              <a:rPr lang="en-US" sz="3000" i="1">
                                <a:solidFill>
                                  <a:srgbClr val="000000"/>
                                </a:solidFill>
                                <a:latin typeface="Cambria Math" panose="02040503050406030204" pitchFamily="18" charset="0"/>
                              </a:rPr>
                              <m:t>𝑡</m:t>
                            </m:r>
                          </m:den>
                        </m:f>
                      </m:oMath>
                    </m:oMathPara>
                  </a14:m>
                  <a:endParaRPr lang="en-US" sz="3000"/>
                </a:p>
              </p:txBody>
            </p:sp>
          </mc:Choice>
          <mc:Fallback xmlns="">
            <p:sp>
              <p:nvSpPr>
                <p:cNvPr id="24" name="Object 18">
                  <a:extLst>
                    <a:ext uri="{FF2B5EF4-FFF2-40B4-BE49-F238E27FC236}">
                      <a16:creationId xmlns:a16="http://schemas.microsoft.com/office/drawing/2014/main" id="{4E123C34-EE15-4D88-948A-A8A7AD223986}"/>
                    </a:ext>
                  </a:extLst>
                </p:cNvPr>
                <p:cNvSpPr txBox="1">
                  <a:spLocks noRot="1" noChangeAspect="1" noMove="1" noResize="1" noEditPoints="1" noAdjustHandles="1" noChangeArrowheads="1" noChangeShapeType="1" noTextEdit="1"/>
                </p:cNvSpPr>
                <p:nvPr/>
              </p:nvSpPr>
              <p:spPr bwMode="auto">
                <a:xfrm>
                  <a:off x="8567293" y="3641285"/>
                  <a:ext cx="1447800" cy="1160463"/>
                </a:xfrm>
                <a:prstGeom prst="rect">
                  <a:avLst/>
                </a:prstGeom>
                <a:blipFill>
                  <a:blip r:embed="rId4"/>
                  <a:stretch>
                    <a:fillRect/>
                  </a:stretch>
                </a:blipFill>
                <a:ln w="9525">
                  <a:noFill/>
                  <a:miter lim="800000"/>
                  <a:headEnd/>
                  <a:tailEnd/>
                </a:ln>
                <a:effectLst/>
              </p:spPr>
              <p:txBody>
                <a:bodyPr/>
                <a:lstStyle/>
                <a:p>
                  <a:r>
                    <a:rPr lang="en-US">
                      <a:noFill/>
                    </a:rPr>
                    <a:t> </a:t>
                  </a:r>
                </a:p>
              </p:txBody>
            </p:sp>
          </mc:Fallback>
        </mc:AlternateContent>
      </p:grpSp>
      <p:sp>
        <p:nvSpPr>
          <p:cNvPr id="32" name="Text Box 19">
            <a:extLst>
              <a:ext uri="{FF2B5EF4-FFF2-40B4-BE49-F238E27FC236}">
                <a16:creationId xmlns:a16="http://schemas.microsoft.com/office/drawing/2014/main" id="{66D1BFFC-2AE8-4ABD-B842-F9D3E3572B5C}"/>
              </a:ext>
            </a:extLst>
          </p:cNvPr>
          <p:cNvSpPr txBox="1">
            <a:spLocks noChangeArrowheads="1"/>
          </p:cNvSpPr>
          <p:nvPr/>
        </p:nvSpPr>
        <p:spPr bwMode="auto">
          <a:xfrm>
            <a:off x="997032" y="6168492"/>
            <a:ext cx="10896600"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600" i="1">
                <a:solidFill>
                  <a:srgbClr val="7030A0"/>
                </a:solidFill>
                <a:cs typeface="Arial" panose="020B0604020202020204" pitchFamily="34" charset="0"/>
              </a:rPr>
              <a:t>Lưu ý: Tốc độ trung bình cho biết sự nhanh chậm của chuyển động </a:t>
            </a:r>
          </a:p>
        </p:txBody>
      </p:sp>
      <p:grpSp>
        <p:nvGrpSpPr>
          <p:cNvPr id="25" name="Group 24">
            <a:extLst>
              <a:ext uri="{FF2B5EF4-FFF2-40B4-BE49-F238E27FC236}">
                <a16:creationId xmlns:a16="http://schemas.microsoft.com/office/drawing/2014/main" id="{A29E5C49-CFDD-F172-5E0F-CE6608108661}"/>
              </a:ext>
            </a:extLst>
          </p:cNvPr>
          <p:cNvGrpSpPr/>
          <p:nvPr/>
        </p:nvGrpSpPr>
        <p:grpSpPr>
          <a:xfrm>
            <a:off x="-76200" y="65599"/>
            <a:ext cx="8603569" cy="541686"/>
            <a:chOff x="74035" y="2231322"/>
            <a:chExt cx="8550261" cy="756153"/>
          </a:xfrm>
        </p:grpSpPr>
        <p:grpSp>
          <p:nvGrpSpPr>
            <p:cNvPr id="26" name="Group 70">
              <a:extLst>
                <a:ext uri="{FF2B5EF4-FFF2-40B4-BE49-F238E27FC236}">
                  <a16:creationId xmlns:a16="http://schemas.microsoft.com/office/drawing/2014/main" id="{72085CF2-D052-3114-B897-680519816D72}"/>
                </a:ext>
              </a:extLst>
            </p:cNvPr>
            <p:cNvGrpSpPr>
              <a:grpSpLocks/>
            </p:cNvGrpSpPr>
            <p:nvPr/>
          </p:nvGrpSpPr>
          <p:grpSpPr bwMode="auto">
            <a:xfrm>
              <a:off x="330533" y="2267004"/>
              <a:ext cx="3378440" cy="708275"/>
              <a:chOff x="587624" y="3377549"/>
              <a:chExt cx="1739739" cy="1364238"/>
            </a:xfrm>
          </p:grpSpPr>
          <p:pic>
            <p:nvPicPr>
              <p:cNvPr id="29" name="Picture 8" descr="empty-green-rectangle">
                <a:extLst>
                  <a:ext uri="{FF2B5EF4-FFF2-40B4-BE49-F238E27FC236}">
                    <a16:creationId xmlns:a16="http://schemas.microsoft.com/office/drawing/2014/main" id="{252FDEC2-E646-C666-E2C9-F0D05CF4AD0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7624" y="3377549"/>
                <a:ext cx="1739739"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9" descr="green-top-faded">
                <a:extLst>
                  <a:ext uri="{FF2B5EF4-FFF2-40B4-BE49-F238E27FC236}">
                    <a16:creationId xmlns:a16="http://schemas.microsoft.com/office/drawing/2014/main" id="{3B48BD76-8119-6AEF-1C9D-2F155D9E42E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7" name="TextBox 26">
              <a:extLst>
                <a:ext uri="{FF2B5EF4-FFF2-40B4-BE49-F238E27FC236}">
                  <a16:creationId xmlns:a16="http://schemas.microsoft.com/office/drawing/2014/main" id="{5769730A-59DC-6BCE-8C1F-10DE0FCE74F5}"/>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28" name="Rectangle 1026060">
              <a:extLst>
                <a:ext uri="{FF2B5EF4-FFF2-40B4-BE49-F238E27FC236}">
                  <a16:creationId xmlns:a16="http://schemas.microsoft.com/office/drawing/2014/main" id="{42BB84BE-E886-458B-CD42-FBD239B4BD23}"/>
                </a:ext>
              </a:extLst>
            </p:cNvPr>
            <p:cNvSpPr>
              <a:spLocks noChangeArrowheads="1"/>
            </p:cNvSpPr>
            <p:nvPr/>
          </p:nvSpPr>
          <p:spPr bwMode="auto">
            <a:xfrm>
              <a:off x="1209204" y="2231322"/>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Tốc độ</a:t>
              </a:r>
              <a:endParaRPr lang="en-US" sz="2800" dirty="0">
                <a:cs typeface="Arial" panose="020B0604020202020204" pitchFamily="34" charset="0"/>
              </a:endParaRPr>
            </a:p>
          </p:txBody>
        </p:sp>
      </p:grpSp>
      <p:sp>
        <p:nvSpPr>
          <p:cNvPr id="36" name="TextBox 35">
            <a:extLst>
              <a:ext uri="{FF2B5EF4-FFF2-40B4-BE49-F238E27FC236}">
                <a16:creationId xmlns:a16="http://schemas.microsoft.com/office/drawing/2014/main" id="{713F6BC5-9A95-DBD4-0811-958189562EE9}"/>
              </a:ext>
            </a:extLst>
          </p:cNvPr>
          <p:cNvSpPr txBox="1"/>
          <p:nvPr/>
        </p:nvSpPr>
        <p:spPr>
          <a:xfrm>
            <a:off x="533400" y="1178506"/>
            <a:ext cx="10439400" cy="1631216"/>
          </a:xfrm>
          <a:prstGeom prst="rect">
            <a:avLst/>
          </a:prstGeom>
          <a:noFill/>
        </p:spPr>
        <p:txBody>
          <a:bodyPr wrap="square">
            <a:spAutoFit/>
          </a:bodyPr>
          <a:lstStyle/>
          <a:p>
            <a:pPr marL="342900" marR="0" indent="-342900" algn="just">
              <a:spcBef>
                <a:spcPts val="0"/>
              </a:spcBef>
              <a:buFont typeface="Wingdings" panose="05000000000000000000" pitchFamily="2" charset="2"/>
              <a:buChar char="v"/>
            </a:pPr>
            <a:r>
              <a:rPr lang="en-US" sz="2500" i="1">
                <a:solidFill>
                  <a:srgbClr val="000000"/>
                </a:solidFill>
                <a:effectLst/>
                <a:latin typeface="Arial" panose="020B0604020202020204" pitchFamily="34" charset="0"/>
                <a:ea typeface="游明朝" panose="02020400000000000000" pitchFamily="18" charset="-128"/>
              </a:rPr>
              <a:t>Người ta thường dùng quãng đường đi được trong cùng một đơn vị thời gian để xác định độ nhanh, chậm của chuyển động. </a:t>
            </a:r>
          </a:p>
          <a:p>
            <a:pPr marL="342900" marR="0" indent="-342900" algn="just">
              <a:spcBef>
                <a:spcPts val="0"/>
              </a:spcBef>
              <a:buFont typeface="Wingdings" panose="05000000000000000000" pitchFamily="2" charset="2"/>
              <a:buChar char="v"/>
            </a:pPr>
            <a:r>
              <a:rPr lang="en-US" sz="2500" i="1">
                <a:solidFill>
                  <a:srgbClr val="000000"/>
                </a:solidFill>
                <a:effectLst/>
                <a:latin typeface="Arial" panose="020B0604020202020204" pitchFamily="34" charset="0"/>
                <a:ea typeface="游明朝" panose="02020400000000000000" pitchFamily="18" charset="-128"/>
              </a:rPr>
              <a:t>Đại lượng này gọi là tốc độ trung bình của chuyển động (gọi tắt là tốc độ trung bình), </a:t>
            </a:r>
            <a:endParaRPr lang="en-US" sz="2500" i="1">
              <a:effectLst/>
              <a:latin typeface="Times New Roman" panose="02020603050405020304" pitchFamily="18" charset="0"/>
              <a:ea typeface="Times New Roman" panose="02020603050405020304" pitchFamily="18" charset="0"/>
            </a:endParaRPr>
          </a:p>
        </p:txBody>
      </p:sp>
      <p:sp>
        <p:nvSpPr>
          <p:cNvPr id="37" name="Text Box 13">
            <a:extLst>
              <a:ext uri="{FF2B5EF4-FFF2-40B4-BE49-F238E27FC236}">
                <a16:creationId xmlns:a16="http://schemas.microsoft.com/office/drawing/2014/main" id="{8B5BC805-0CE6-BCBA-C33B-0686719380C8}"/>
              </a:ext>
            </a:extLst>
          </p:cNvPr>
          <p:cNvSpPr txBox="1">
            <a:spLocks noChangeArrowheads="1"/>
          </p:cNvSpPr>
          <p:nvPr/>
        </p:nvSpPr>
        <p:spPr bwMode="auto">
          <a:xfrm>
            <a:off x="457200" y="689508"/>
            <a:ext cx="6096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solidFill>
                  <a:srgbClr val="0070C0"/>
                </a:solidFill>
                <a:cs typeface="Arial" panose="020B0604020202020204" pitchFamily="34" charset="0"/>
              </a:rPr>
              <a:t>1. Tốc độ trung bình</a:t>
            </a:r>
          </a:p>
        </p:txBody>
      </p:sp>
    </p:spTree>
    <p:extLst>
      <p:ext uri="{BB962C8B-B14F-4D97-AF65-F5344CB8AC3E}">
        <p14:creationId xmlns:p14="http://schemas.microsoft.com/office/powerpoint/2010/main" val="25013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56">
            <a:extLst>
              <a:ext uri="{FF2B5EF4-FFF2-40B4-BE49-F238E27FC236}">
                <a16:creationId xmlns:a16="http://schemas.microsoft.com/office/drawing/2014/main" id="{191916B2-4ACD-4AAC-8F91-D3547A606C07}"/>
              </a:ext>
            </a:extLst>
          </p:cNvPr>
          <p:cNvGrpSpPr/>
          <p:nvPr/>
        </p:nvGrpSpPr>
        <p:grpSpPr>
          <a:xfrm>
            <a:off x="4718423" y="126868"/>
            <a:ext cx="2590800" cy="531988"/>
            <a:chOff x="2193" y="0"/>
            <a:chExt cx="2245706" cy="1239104"/>
          </a:xfrm>
          <a:solidFill>
            <a:srgbClr val="002060"/>
          </a:solidFill>
          <a:scene3d>
            <a:camera prst="orthographicFront"/>
            <a:lightRig rig="threePt" dir="t">
              <a:rot lat="0" lon="0" rev="7500000"/>
            </a:lightRig>
          </a:scene3d>
        </p:grpSpPr>
        <p:sp>
          <p:nvSpPr>
            <p:cNvPr id="24" name="Rounded Rectangle 57">
              <a:extLst>
                <a:ext uri="{FF2B5EF4-FFF2-40B4-BE49-F238E27FC236}">
                  <a16:creationId xmlns:a16="http://schemas.microsoft.com/office/drawing/2014/main" id="{F99A500B-7AFE-42F1-982B-FB60E374A9A0}"/>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25" name="Rounded Rectangle 4">
              <a:extLst>
                <a:ext uri="{FF2B5EF4-FFF2-40B4-BE49-F238E27FC236}">
                  <a16:creationId xmlns:a16="http://schemas.microsoft.com/office/drawing/2014/main" id="{2D81FD56-72A7-41B1-BE9A-DBEF44418680}"/>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Lưu ý</a:t>
              </a:r>
            </a:p>
          </p:txBody>
        </p:sp>
      </p:grpSp>
      <p:sp>
        <p:nvSpPr>
          <p:cNvPr id="26" name="Rectangle: Rounded Corners 25">
            <a:extLst>
              <a:ext uri="{FF2B5EF4-FFF2-40B4-BE49-F238E27FC236}">
                <a16:creationId xmlns:a16="http://schemas.microsoft.com/office/drawing/2014/main" id="{E7BC6088-E3D7-4AEC-8453-6B51263F81F1}"/>
              </a:ext>
            </a:extLst>
          </p:cNvPr>
          <p:cNvSpPr/>
          <p:nvPr/>
        </p:nvSpPr>
        <p:spPr>
          <a:xfrm>
            <a:off x="838200" y="762000"/>
            <a:ext cx="10972800" cy="725440"/>
          </a:xfrm>
          <a:prstGeom prst="roundRect">
            <a:avLst>
              <a:gd name="adj" fmla="val 8564"/>
            </a:avLst>
          </a:prstGeom>
          <a:solidFill>
            <a:schemeClr val="accent5">
              <a:lumMod val="20000"/>
              <a:lumOff val="80000"/>
            </a:schemeClr>
          </a:solidFill>
          <a:ln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30" name="Text Box 29">
            <a:extLst>
              <a:ext uri="{FF2B5EF4-FFF2-40B4-BE49-F238E27FC236}">
                <a16:creationId xmlns:a16="http://schemas.microsoft.com/office/drawing/2014/main" id="{A0300333-C687-4848-8F80-51CDEBECBDDC}"/>
              </a:ext>
            </a:extLst>
          </p:cNvPr>
          <p:cNvSpPr txBox="1">
            <a:spLocks noChangeArrowheads="1"/>
          </p:cNvSpPr>
          <p:nvPr/>
        </p:nvSpPr>
        <p:spPr bwMode="auto">
          <a:xfrm>
            <a:off x="1066291" y="844349"/>
            <a:ext cx="10896246" cy="477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a:spcBef>
                <a:spcPts val="0"/>
              </a:spcBef>
            </a:pPr>
            <a:r>
              <a:rPr lang="en-US" sz="2500" dirty="0" err="1">
                <a:solidFill>
                  <a:srgbClr val="000000"/>
                </a:solidFill>
                <a:effectLst/>
                <a:latin typeface="Arial" panose="020B0604020202020204" pitchFamily="34" charset="0"/>
                <a:ea typeface="Times New Roman" panose="02020603050405020304" pitchFamily="18" charset="0"/>
              </a:rPr>
              <a:t>Nếu</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gọi</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quãng</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đường</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đi</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được</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tại</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thời</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điểm</a:t>
            </a:r>
            <a:r>
              <a:rPr lang="en-US" sz="2500" dirty="0">
                <a:solidFill>
                  <a:srgbClr val="000000"/>
                </a:solidFill>
                <a:effectLst/>
                <a:latin typeface="Arial" panose="020B0604020202020204" pitchFamily="34" charset="0"/>
                <a:ea typeface="Times New Roman" panose="02020603050405020304" pitchFamily="18" charset="0"/>
              </a:rPr>
              <a:t> t</a:t>
            </a:r>
            <a:r>
              <a:rPr lang="en-US" sz="2500" baseline="-25000" dirty="0">
                <a:solidFill>
                  <a:srgbClr val="000000"/>
                </a:solidFill>
                <a:effectLst/>
                <a:latin typeface="Arial" panose="020B0604020202020204" pitchFamily="34" charset="0"/>
                <a:ea typeface="Times New Roman" panose="02020603050405020304" pitchFamily="18" charset="0"/>
              </a:rPr>
              <a:t>1</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là</a:t>
            </a:r>
            <a:r>
              <a:rPr lang="en-US" sz="2500" dirty="0">
                <a:solidFill>
                  <a:srgbClr val="000000"/>
                </a:solidFill>
                <a:effectLst/>
                <a:latin typeface="Arial" panose="020B0604020202020204" pitchFamily="34" charset="0"/>
                <a:ea typeface="Times New Roman" panose="02020603050405020304" pitchFamily="18" charset="0"/>
              </a:rPr>
              <a:t> s</a:t>
            </a:r>
            <a:r>
              <a:rPr lang="en-US" sz="2500" baseline="-25000" dirty="0">
                <a:solidFill>
                  <a:srgbClr val="000000"/>
                </a:solidFill>
                <a:effectLst/>
                <a:latin typeface="Arial" panose="020B0604020202020204" pitchFamily="34" charset="0"/>
                <a:ea typeface="Times New Roman" panose="02020603050405020304" pitchFamily="18" charset="0"/>
              </a:rPr>
              <a:t>1</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tại</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thời</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điểm</a:t>
            </a:r>
            <a:r>
              <a:rPr lang="en-US" sz="2500" dirty="0">
                <a:solidFill>
                  <a:srgbClr val="000000"/>
                </a:solidFill>
                <a:effectLst/>
                <a:latin typeface="Arial" panose="020B0604020202020204" pitchFamily="34" charset="0"/>
                <a:ea typeface="Times New Roman" panose="02020603050405020304" pitchFamily="18" charset="0"/>
              </a:rPr>
              <a:t> t</a:t>
            </a:r>
            <a:r>
              <a:rPr lang="en-US" sz="2500" baseline="-25000" dirty="0">
                <a:solidFill>
                  <a:srgbClr val="000000"/>
                </a:solidFill>
                <a:effectLst/>
                <a:latin typeface="Arial" panose="020B0604020202020204" pitchFamily="34" charset="0"/>
                <a:ea typeface="Times New Roman" panose="02020603050405020304" pitchFamily="18" charset="0"/>
              </a:rPr>
              <a:t>2</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là</a:t>
            </a:r>
            <a:r>
              <a:rPr lang="en-US" sz="2500" dirty="0">
                <a:solidFill>
                  <a:srgbClr val="000000"/>
                </a:solidFill>
                <a:effectLst/>
                <a:latin typeface="Arial" panose="020B0604020202020204" pitchFamily="34" charset="0"/>
                <a:ea typeface="Times New Roman" panose="02020603050405020304" pitchFamily="18" charset="0"/>
              </a:rPr>
              <a:t> s</a:t>
            </a:r>
            <a:r>
              <a:rPr lang="en-US" sz="2500" baseline="-25000" dirty="0">
                <a:solidFill>
                  <a:srgbClr val="000000"/>
                </a:solidFill>
                <a:effectLst/>
                <a:latin typeface="Arial" panose="020B0604020202020204" pitchFamily="34" charset="0"/>
                <a:ea typeface="Times New Roman" panose="02020603050405020304" pitchFamily="18" charset="0"/>
              </a:rPr>
              <a:t>2 </a:t>
            </a:r>
            <a:r>
              <a:rPr lang="en-US" sz="2500" dirty="0" err="1">
                <a:solidFill>
                  <a:srgbClr val="000000"/>
                </a:solidFill>
                <a:effectLst/>
                <a:latin typeface="Arial" panose="020B0604020202020204" pitchFamily="34" charset="0"/>
                <a:ea typeface="Times New Roman" panose="02020603050405020304" pitchFamily="18" charset="0"/>
              </a:rPr>
              <a:t>thì</a:t>
            </a:r>
            <a:r>
              <a:rPr lang="en-US" sz="2500" dirty="0">
                <a:solidFill>
                  <a:srgbClr val="000000"/>
                </a:solidFill>
                <a:effectLst/>
                <a:latin typeface="Arial" panose="020B0604020202020204" pitchFamily="34" charset="0"/>
                <a:ea typeface="Times New Roman" panose="02020603050405020304" pitchFamily="18" charset="0"/>
              </a:rPr>
              <a:t>:</a:t>
            </a:r>
            <a:endParaRPr lang="en-US" sz="2500" dirty="0">
              <a:effectLst/>
              <a:latin typeface="Times New Roman" panose="02020603050405020304" pitchFamily="18" charset="0"/>
              <a:ea typeface="Times New Roman" panose="02020603050405020304" pitchFamily="18" charset="0"/>
            </a:endParaRPr>
          </a:p>
        </p:txBody>
      </p:sp>
      <p:sp>
        <p:nvSpPr>
          <p:cNvPr id="33" name="Oval 32">
            <a:extLst>
              <a:ext uri="{FF2B5EF4-FFF2-40B4-BE49-F238E27FC236}">
                <a16:creationId xmlns:a16="http://schemas.microsoft.com/office/drawing/2014/main" id="{E528D5BC-B358-859B-E466-E89F286A6671}"/>
              </a:ext>
            </a:extLst>
          </p:cNvPr>
          <p:cNvSpPr/>
          <p:nvPr/>
        </p:nvSpPr>
        <p:spPr>
          <a:xfrm>
            <a:off x="532438" y="437645"/>
            <a:ext cx="536542" cy="533099"/>
          </a:xfrm>
          <a:prstGeom prst="ellipse">
            <a:avLst/>
          </a:prstGeom>
          <a:solidFill>
            <a:schemeClr val="accent4">
              <a:lumMod val="20000"/>
              <a:lumOff val="8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Shape, background pattern&#10;&#10;Description automatically generated">
            <a:extLst>
              <a:ext uri="{FF2B5EF4-FFF2-40B4-BE49-F238E27FC236}">
                <a16:creationId xmlns:a16="http://schemas.microsoft.com/office/drawing/2014/main" id="{15C9C344-C953-E86E-9D70-E8561751122B}"/>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6427" b="94172" l="10000" r="90000">
                        <a14:foregroundMark x1="49333" y1="6481" x2="49333" y2="6481"/>
                        <a14:foregroundMark x1="57111" y1="84641" x2="57111" y2="84641"/>
                        <a14:foregroundMark x1="52778" y1="94172" x2="52778" y2="94172"/>
                      </a14:backgroundRemoval>
                    </a14:imgEffect>
                  </a14:imgLayer>
                </a14:imgProps>
              </a:ext>
              <a:ext uri="{28A0092B-C50C-407E-A947-70E740481C1C}">
                <a14:useLocalDpi xmlns:a14="http://schemas.microsoft.com/office/drawing/2010/main" val="0"/>
              </a:ext>
            </a:extLst>
          </a:blip>
          <a:stretch>
            <a:fillRect/>
          </a:stretch>
        </p:blipFill>
        <p:spPr>
          <a:xfrm flipH="1">
            <a:off x="686663" y="477775"/>
            <a:ext cx="228091" cy="465306"/>
          </a:xfrm>
          <a:prstGeom prst="rect">
            <a:avLst/>
          </a:prstGeom>
        </p:spPr>
      </p:pic>
      <p:grpSp>
        <p:nvGrpSpPr>
          <p:cNvPr id="21" name="Group 20">
            <a:extLst>
              <a:ext uri="{FF2B5EF4-FFF2-40B4-BE49-F238E27FC236}">
                <a16:creationId xmlns:a16="http://schemas.microsoft.com/office/drawing/2014/main" id="{972F11AF-E992-D589-D5FE-7E9DE4386106}"/>
              </a:ext>
            </a:extLst>
          </p:cNvPr>
          <p:cNvGrpSpPr/>
          <p:nvPr/>
        </p:nvGrpSpPr>
        <p:grpSpPr>
          <a:xfrm>
            <a:off x="373813" y="2133600"/>
            <a:ext cx="11278562" cy="2207019"/>
            <a:chOff x="834244" y="1828413"/>
            <a:chExt cx="10834579" cy="2843390"/>
          </a:xfrm>
        </p:grpSpPr>
        <p:pic>
          <p:nvPicPr>
            <p:cNvPr id="22" name="Picture 5" descr="empty-blue-rectangle">
              <a:extLst>
                <a:ext uri="{FF2B5EF4-FFF2-40B4-BE49-F238E27FC236}">
                  <a16:creationId xmlns:a16="http://schemas.microsoft.com/office/drawing/2014/main" id="{51942582-4BB2-7401-4390-4AFCA4C5B6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4244" y="1828413"/>
              <a:ext cx="10834579" cy="2843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Box 26">
              <a:extLst>
                <a:ext uri="{FF2B5EF4-FFF2-40B4-BE49-F238E27FC236}">
                  <a16:creationId xmlns:a16="http://schemas.microsoft.com/office/drawing/2014/main" id="{C33A841F-42AC-E06F-8CD6-A9AC0864C817}"/>
                </a:ext>
              </a:extLst>
            </p:cNvPr>
            <p:cNvSpPr txBox="1"/>
            <p:nvPr/>
          </p:nvSpPr>
          <p:spPr>
            <a:xfrm>
              <a:off x="1238017" y="1908655"/>
              <a:ext cx="9892442" cy="542750"/>
            </a:xfrm>
            <a:prstGeom prst="rect">
              <a:avLst/>
            </a:prstGeom>
            <a:noFill/>
          </p:spPr>
          <p:txBody>
            <a:bodyPr wrap="square">
              <a:spAutoFit/>
            </a:bodyPr>
            <a:lstStyle/>
            <a:p>
              <a:pPr marL="342900" marR="0" indent="-342900" algn="just">
                <a:spcBef>
                  <a:spcPts val="0"/>
                </a:spcBef>
                <a:buFont typeface="Arial" panose="020B0604020202020204" pitchFamily="34" charset="0"/>
                <a:buChar char="•"/>
              </a:pPr>
              <a:endParaRPr lang="en-US" sz="2100">
                <a:effectLst/>
                <a:latin typeface="Calibri" panose="020F0502020204030204" pitchFamily="34" charset="0"/>
                <a:ea typeface="游明朝" panose="02020400000000000000" pitchFamily="18" charset="-128"/>
                <a:cs typeface="Times New Roman" panose="02020603050405020304" pitchFamily="18" charset="0"/>
              </a:endParaRPr>
            </a:p>
          </p:txBody>
        </p:sp>
      </p:grpSp>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71AF21BE-122B-4E20-3966-2AC5035DE656}"/>
                  </a:ext>
                </a:extLst>
              </p:cNvPr>
              <p:cNvSpPr txBox="1"/>
              <p:nvPr/>
            </p:nvSpPr>
            <p:spPr>
              <a:xfrm>
                <a:off x="1678099" y="2426592"/>
                <a:ext cx="9846731" cy="1633845"/>
              </a:xfrm>
              <a:prstGeom prst="rect">
                <a:avLst/>
              </a:prstGeom>
              <a:noFill/>
            </p:spPr>
            <p:txBody>
              <a:bodyPr wrap="square">
                <a:spAutoFit/>
              </a:bodyPr>
              <a:lstStyle/>
              <a:p>
                <a:pPr marL="342900" marR="0" indent="-342900">
                  <a:spcBef>
                    <a:spcPts val="600"/>
                  </a:spcBef>
                  <a:buFont typeface="Wingdings" panose="05000000000000000000" pitchFamily="2" charset="2"/>
                  <a:buChar char="v"/>
                </a:pPr>
                <a:r>
                  <a:rPr lang="en-US" sz="2500">
                    <a:solidFill>
                      <a:srgbClr val="000000"/>
                    </a:solidFill>
                    <a:effectLst/>
                    <a:latin typeface="Arial" panose="020B0604020202020204" pitchFamily="34" charset="0"/>
                    <a:ea typeface="Times New Roman" panose="02020603050405020304" pitchFamily="18" charset="0"/>
                  </a:rPr>
                  <a:t>Khoảng thời gian từ t</a:t>
                </a:r>
                <a:r>
                  <a:rPr lang="en-US" sz="2500" baseline="-25000">
                    <a:solidFill>
                      <a:srgbClr val="000000"/>
                    </a:solidFill>
                    <a:effectLst/>
                    <a:latin typeface="Arial" panose="020B0604020202020204" pitchFamily="34" charset="0"/>
                    <a:ea typeface="Times New Roman" panose="02020603050405020304" pitchFamily="18" charset="0"/>
                  </a:rPr>
                  <a:t>1</a:t>
                </a:r>
                <a:r>
                  <a:rPr lang="en-US" sz="2500">
                    <a:solidFill>
                      <a:srgbClr val="000000"/>
                    </a:solidFill>
                    <a:effectLst/>
                    <a:latin typeface="Arial" panose="020B0604020202020204" pitchFamily="34" charset="0"/>
                    <a:ea typeface="Times New Roman" panose="02020603050405020304" pitchFamily="18" charset="0"/>
                  </a:rPr>
                  <a:t> đến t</a:t>
                </a:r>
                <a:r>
                  <a:rPr lang="en-US" sz="2500" baseline="-25000">
                    <a:solidFill>
                      <a:srgbClr val="000000"/>
                    </a:solidFill>
                    <a:effectLst/>
                    <a:latin typeface="Arial" panose="020B0604020202020204" pitchFamily="34" charset="0"/>
                    <a:ea typeface="Times New Roman" panose="02020603050405020304" pitchFamily="18" charset="0"/>
                  </a:rPr>
                  <a:t>2</a:t>
                </a:r>
                <a:r>
                  <a:rPr lang="en-US" sz="2500">
                    <a:solidFill>
                      <a:srgbClr val="000000"/>
                    </a:solidFill>
                    <a:effectLst/>
                    <a:latin typeface="Arial" panose="020B0604020202020204" pitchFamily="34" charset="0"/>
                    <a:ea typeface="Times New Roman" panose="02020603050405020304" pitchFamily="18" charset="0"/>
                  </a:rPr>
                  <a:t> là: </a:t>
                </a:r>
                <a:r>
                  <a:rPr lang="en-US" sz="2500">
                    <a:solidFill>
                      <a:srgbClr val="000000"/>
                    </a:solidFill>
                    <a:effectLst/>
                    <a:latin typeface="Arial" panose="020B0604020202020204" pitchFamily="34" charset="0"/>
                    <a:ea typeface="Times New Roman" panose="02020603050405020304" pitchFamily="18" charset="0"/>
                    <a:sym typeface="Symbol" panose="05050102010706020507" pitchFamily="18" charset="2"/>
                  </a:rPr>
                  <a:t>t = </a:t>
                </a:r>
                <a:r>
                  <a:rPr lang="en-US" sz="2500">
                    <a:solidFill>
                      <a:srgbClr val="000000"/>
                    </a:solidFill>
                    <a:effectLst/>
                    <a:latin typeface="Arial" panose="020B0604020202020204" pitchFamily="34" charset="0"/>
                    <a:ea typeface="Times New Roman" panose="02020603050405020304" pitchFamily="18" charset="0"/>
                  </a:rPr>
                  <a:t>t</a:t>
                </a:r>
                <a:r>
                  <a:rPr lang="en-US" sz="2500" baseline="-25000">
                    <a:solidFill>
                      <a:srgbClr val="000000"/>
                    </a:solidFill>
                    <a:effectLst/>
                    <a:latin typeface="Arial" panose="020B0604020202020204" pitchFamily="34" charset="0"/>
                    <a:ea typeface="Times New Roman" panose="02020603050405020304" pitchFamily="18" charset="0"/>
                  </a:rPr>
                  <a:t>2</a:t>
                </a:r>
                <a:r>
                  <a:rPr lang="en-US" sz="2500">
                    <a:solidFill>
                      <a:srgbClr val="000000"/>
                    </a:solidFill>
                    <a:effectLst/>
                    <a:latin typeface="Arial" panose="020B0604020202020204" pitchFamily="34" charset="0"/>
                    <a:ea typeface="Times New Roman" panose="02020603050405020304" pitchFamily="18" charset="0"/>
                  </a:rPr>
                  <a:t> - t</a:t>
                </a:r>
                <a:r>
                  <a:rPr lang="en-US" sz="2500" baseline="-25000">
                    <a:solidFill>
                      <a:srgbClr val="000000"/>
                    </a:solidFill>
                    <a:effectLst/>
                    <a:latin typeface="Arial" panose="020B0604020202020204" pitchFamily="34" charset="0"/>
                    <a:ea typeface="Times New Roman" panose="02020603050405020304" pitchFamily="18" charset="0"/>
                  </a:rPr>
                  <a:t>1</a:t>
                </a:r>
                <a:r>
                  <a:rPr lang="en-US" sz="2500">
                    <a:solidFill>
                      <a:srgbClr val="000000"/>
                    </a:solidFill>
                    <a:effectLst/>
                    <a:latin typeface="Arial" panose="020B0604020202020204" pitchFamily="34" charset="0"/>
                    <a:ea typeface="Times New Roman" panose="02020603050405020304" pitchFamily="18" charset="0"/>
                  </a:rPr>
                  <a:t> </a:t>
                </a:r>
              </a:p>
              <a:p>
                <a:pPr marL="342900" indent="-342900">
                  <a:spcBef>
                    <a:spcPts val="600"/>
                  </a:spcBef>
                  <a:buFont typeface="Wingdings" panose="05000000000000000000" pitchFamily="2" charset="2"/>
                  <a:buChar char="v"/>
                </a:pPr>
                <a:r>
                  <a:rPr lang="en-US" sz="2500">
                    <a:solidFill>
                      <a:srgbClr val="000000"/>
                    </a:solidFill>
                    <a:effectLst/>
                    <a:latin typeface="Arial" panose="020B0604020202020204" pitchFamily="34" charset="0"/>
                    <a:ea typeface="Times New Roman" panose="02020603050405020304" pitchFamily="18" charset="0"/>
                  </a:rPr>
                  <a:t>Quãng đường đi được trong thời gian  </a:t>
                </a:r>
                <a:r>
                  <a:rPr lang="en-US" sz="2500">
                    <a:solidFill>
                      <a:srgbClr val="000000"/>
                    </a:solidFill>
                    <a:effectLst/>
                    <a:latin typeface="Arial" panose="020B0604020202020204" pitchFamily="34" charset="0"/>
                    <a:ea typeface="Times New Roman" panose="02020603050405020304" pitchFamily="18" charset="0"/>
                    <a:sym typeface="Symbol" panose="05050102010706020507" pitchFamily="18" charset="2"/>
                  </a:rPr>
                  <a:t>t </a:t>
                </a:r>
                <a:r>
                  <a:rPr lang="en-US" sz="2500">
                    <a:solidFill>
                      <a:srgbClr val="000000"/>
                    </a:solidFill>
                    <a:effectLst/>
                    <a:latin typeface="Arial" panose="020B0604020202020204" pitchFamily="34" charset="0"/>
                    <a:ea typeface="Times New Roman" panose="02020603050405020304" pitchFamily="18" charset="0"/>
                  </a:rPr>
                  <a:t> là: </a:t>
                </a:r>
                <a:r>
                  <a:rPr lang="en-US" sz="2500">
                    <a:solidFill>
                      <a:srgbClr val="000000"/>
                    </a:solidFill>
                    <a:effectLst/>
                    <a:latin typeface="Arial" panose="020B0604020202020204" pitchFamily="34" charset="0"/>
                    <a:ea typeface="Times New Roman" panose="02020603050405020304" pitchFamily="18" charset="0"/>
                    <a:sym typeface="Symbol" panose="05050102010706020507" pitchFamily="18" charset="2"/>
                  </a:rPr>
                  <a:t>s = </a:t>
                </a:r>
                <a:r>
                  <a:rPr lang="en-US" sz="2500">
                    <a:solidFill>
                      <a:srgbClr val="000000"/>
                    </a:solidFill>
                    <a:effectLst/>
                    <a:latin typeface="Arial" panose="020B0604020202020204" pitchFamily="34" charset="0"/>
                    <a:ea typeface="Times New Roman" panose="02020603050405020304" pitchFamily="18" charset="0"/>
                  </a:rPr>
                  <a:t>s</a:t>
                </a:r>
                <a:r>
                  <a:rPr lang="en-US" sz="2500" baseline="-25000">
                    <a:solidFill>
                      <a:srgbClr val="000000"/>
                    </a:solidFill>
                    <a:effectLst/>
                    <a:latin typeface="Arial" panose="020B0604020202020204" pitchFamily="34" charset="0"/>
                    <a:ea typeface="Times New Roman" panose="02020603050405020304" pitchFamily="18" charset="0"/>
                  </a:rPr>
                  <a:t>2</a:t>
                </a:r>
                <a:r>
                  <a:rPr lang="en-US" sz="2500">
                    <a:solidFill>
                      <a:srgbClr val="000000"/>
                    </a:solidFill>
                    <a:effectLst/>
                    <a:latin typeface="Arial" panose="020B0604020202020204" pitchFamily="34" charset="0"/>
                    <a:ea typeface="Times New Roman" panose="02020603050405020304" pitchFamily="18" charset="0"/>
                  </a:rPr>
                  <a:t> - s</a:t>
                </a:r>
                <a:r>
                  <a:rPr lang="en-US" sz="2500" baseline="-25000">
                    <a:solidFill>
                      <a:srgbClr val="000000"/>
                    </a:solidFill>
                    <a:effectLst/>
                    <a:latin typeface="Arial" panose="020B0604020202020204" pitchFamily="34" charset="0"/>
                    <a:ea typeface="Times New Roman" panose="02020603050405020304" pitchFamily="18" charset="0"/>
                  </a:rPr>
                  <a:t>1</a:t>
                </a:r>
                <a:r>
                  <a:rPr lang="en-US" sz="2500">
                    <a:solidFill>
                      <a:srgbClr val="000000"/>
                    </a:solidFill>
                    <a:effectLst/>
                    <a:latin typeface="Arial" panose="020B0604020202020204" pitchFamily="34" charset="0"/>
                    <a:ea typeface="Times New Roman" panose="02020603050405020304" pitchFamily="18" charset="0"/>
                  </a:rPr>
                  <a:t> </a:t>
                </a:r>
                <a:endParaRPr lang="en-US" sz="2500">
                  <a:effectLst/>
                  <a:latin typeface="Times New Roman" panose="02020603050405020304" pitchFamily="18" charset="0"/>
                  <a:ea typeface="Times New Roman" panose="02020603050405020304" pitchFamily="18" charset="0"/>
                </a:endParaRPr>
              </a:p>
              <a:p>
                <a:pPr marL="342900" indent="-342900">
                  <a:spcBef>
                    <a:spcPts val="600"/>
                  </a:spcBef>
                  <a:buFont typeface="Wingdings" panose="05000000000000000000" pitchFamily="2" charset="2"/>
                  <a:buChar char="v"/>
                </a:pPr>
                <a:r>
                  <a:rPr lang="en-US" sz="2500">
                    <a:solidFill>
                      <a:srgbClr val="000000"/>
                    </a:solidFill>
                    <a:effectLst/>
                    <a:latin typeface="Arial" panose="020B0604020202020204" pitchFamily="34" charset="0"/>
                    <a:ea typeface="游明朝" panose="02020400000000000000" pitchFamily="18" charset="-128"/>
                  </a:rPr>
                  <a:t>Tốc độ trung bình của chuyển động: </a:t>
                </a:r>
                <a14:m>
                  <m:oMath xmlns:m="http://schemas.openxmlformats.org/officeDocument/2006/math">
                    <m:r>
                      <a:rPr lang="en-US" sz="2500" b="0" i="1" smtClean="0">
                        <a:solidFill>
                          <a:srgbClr val="000000"/>
                        </a:solidFill>
                        <a:latin typeface="Cambria Math" panose="02040503050406030204" pitchFamily="18" charset="0"/>
                      </a:rPr>
                      <m:t>𝑣</m:t>
                    </m:r>
                    <m:r>
                      <a:rPr lang="en-US" sz="2500" b="0" i="1" smtClean="0">
                        <a:solidFill>
                          <a:srgbClr val="000000"/>
                        </a:solidFill>
                        <a:latin typeface="Cambria Math" panose="02040503050406030204" pitchFamily="18" charset="0"/>
                      </a:rPr>
                      <m:t>=</m:t>
                    </m:r>
                    <m:f>
                      <m:fPr>
                        <m:ctrlPr>
                          <a:rPr lang="en-US" sz="2500" i="1">
                            <a:solidFill>
                              <a:srgbClr val="000000"/>
                            </a:solidFill>
                            <a:latin typeface="Cambria Math" panose="02040503050406030204" pitchFamily="18" charset="0"/>
                          </a:rPr>
                        </m:ctrlPr>
                      </m:fPr>
                      <m:num>
                        <m:r>
                          <m:rPr>
                            <m:nor/>
                          </m:rPr>
                          <a:rPr lang="en-US" sz="2500">
                            <a:solidFill>
                              <a:srgbClr val="000000"/>
                            </a:solidFill>
                            <a:latin typeface="Arial" panose="020B0604020202020204" pitchFamily="34" charset="0"/>
                            <a:ea typeface="Times New Roman" panose="02020603050405020304" pitchFamily="18" charset="0"/>
                            <a:sym typeface="Symbol" panose="05050102010706020507" pitchFamily="18" charset="2"/>
                          </a:rPr>
                          <m:t></m:t>
                        </m:r>
                        <m:r>
                          <m:rPr>
                            <m:nor/>
                          </m:rPr>
                          <a:rPr lang="en-US" sz="2500">
                            <a:solidFill>
                              <a:srgbClr val="000000"/>
                            </a:solidFill>
                            <a:latin typeface="Arial" panose="020B0604020202020204" pitchFamily="34" charset="0"/>
                            <a:ea typeface="Times New Roman" panose="02020603050405020304" pitchFamily="18" charset="0"/>
                            <a:sym typeface="Symbol" panose="05050102010706020507" pitchFamily="18" charset="2"/>
                          </a:rPr>
                          <m:t>s</m:t>
                        </m:r>
                      </m:num>
                      <m:den>
                        <m:r>
                          <m:rPr>
                            <m:nor/>
                          </m:rPr>
                          <a:rPr lang="en-US" sz="2500">
                            <a:solidFill>
                              <a:srgbClr val="000000"/>
                            </a:solidFill>
                            <a:latin typeface="Arial" panose="020B0604020202020204" pitchFamily="34" charset="0"/>
                            <a:ea typeface="Times New Roman" panose="02020603050405020304" pitchFamily="18" charset="0"/>
                            <a:sym typeface="Symbol" panose="05050102010706020507" pitchFamily="18" charset="2"/>
                          </a:rPr>
                          <m:t></m:t>
                        </m:r>
                        <m:r>
                          <m:rPr>
                            <m:nor/>
                          </m:rPr>
                          <a:rPr lang="en-US" sz="2500">
                            <a:solidFill>
                              <a:srgbClr val="000000"/>
                            </a:solidFill>
                            <a:latin typeface="Arial" panose="020B0604020202020204" pitchFamily="34" charset="0"/>
                            <a:ea typeface="Times New Roman" panose="02020603050405020304" pitchFamily="18" charset="0"/>
                            <a:sym typeface="Symbol" panose="05050102010706020507" pitchFamily="18" charset="2"/>
                          </a:rPr>
                          <m:t>t</m:t>
                        </m:r>
                      </m:den>
                    </m:f>
                  </m:oMath>
                </a14:m>
                <a:r>
                  <a:rPr lang="en-US" sz="2500"/>
                  <a:t>    (</a:t>
                </a:r>
                <a:r>
                  <a:rPr lang="en-US" sz="2500">
                    <a:solidFill>
                      <a:srgbClr val="C00000"/>
                    </a:solidFill>
                  </a:rPr>
                  <a:t>*</a:t>
                </a:r>
                <a:r>
                  <a:rPr lang="en-US" sz="2500"/>
                  <a:t>)</a:t>
                </a:r>
              </a:p>
            </p:txBody>
          </p:sp>
        </mc:Choice>
        <mc:Fallback xmlns="">
          <p:sp>
            <p:nvSpPr>
              <p:cNvPr id="28" name="TextBox 27">
                <a:extLst>
                  <a:ext uri="{FF2B5EF4-FFF2-40B4-BE49-F238E27FC236}">
                    <a16:creationId xmlns:a16="http://schemas.microsoft.com/office/drawing/2014/main" id="{71AF21BE-122B-4E20-3966-2AC5035DE656}"/>
                  </a:ext>
                </a:extLst>
              </p:cNvPr>
              <p:cNvSpPr txBox="1">
                <a:spLocks noRot="1" noChangeAspect="1" noMove="1" noResize="1" noEditPoints="1" noAdjustHandles="1" noChangeArrowheads="1" noChangeShapeType="1" noTextEdit="1"/>
              </p:cNvSpPr>
              <p:nvPr/>
            </p:nvSpPr>
            <p:spPr>
              <a:xfrm>
                <a:off x="1678099" y="2426592"/>
                <a:ext cx="9846731" cy="1633845"/>
              </a:xfrm>
              <a:prstGeom prst="rect">
                <a:avLst/>
              </a:prstGeom>
              <a:blipFill>
                <a:blip r:embed="rId5"/>
                <a:stretch>
                  <a:fillRect l="-866" t="-2985" b="-2985"/>
                </a:stretch>
              </a:blipFill>
            </p:spPr>
            <p:txBody>
              <a:bodyPr/>
              <a:lstStyle/>
              <a:p>
                <a:r>
                  <a:rPr lang="en-US">
                    <a:noFill/>
                  </a:rPr>
                  <a:t> </a:t>
                </a:r>
              </a:p>
            </p:txBody>
          </p:sp>
        </mc:Fallback>
      </mc:AlternateContent>
      <p:sp>
        <p:nvSpPr>
          <p:cNvPr id="14" name="TextBox 13">
            <a:extLst>
              <a:ext uri="{FF2B5EF4-FFF2-40B4-BE49-F238E27FC236}">
                <a16:creationId xmlns:a16="http://schemas.microsoft.com/office/drawing/2014/main" id="{98221B38-7A7C-845E-3724-C1F9D4537946}"/>
              </a:ext>
            </a:extLst>
          </p:cNvPr>
          <p:cNvSpPr txBox="1"/>
          <p:nvPr/>
        </p:nvSpPr>
        <p:spPr>
          <a:xfrm>
            <a:off x="1879170" y="5105400"/>
            <a:ext cx="8127742" cy="477054"/>
          </a:xfrm>
          <a:prstGeom prst="rect">
            <a:avLst/>
          </a:prstGeom>
          <a:noFill/>
        </p:spPr>
        <p:txBody>
          <a:bodyPr wrap="square">
            <a:spAutoFit/>
          </a:bodyPr>
          <a:lstStyle/>
          <a:p>
            <a:pPr marL="0" marR="0">
              <a:spcBef>
                <a:spcPts val="0"/>
              </a:spcBef>
            </a:pPr>
            <a:r>
              <a:rPr lang="en-US" sz="2500">
                <a:solidFill>
                  <a:srgbClr val="C00000"/>
                </a:solidFill>
                <a:effectLst/>
                <a:latin typeface="Arial" panose="020B0604020202020204" pitchFamily="34" charset="0"/>
                <a:ea typeface="Times New Roman" panose="02020603050405020304" pitchFamily="18" charset="0"/>
                <a:cs typeface="Arial" panose="020B0604020202020204" pitchFamily="34" charset="0"/>
              </a:rPr>
              <a:t>*Tại sao tốc độ này được gọi là tốc độ </a:t>
            </a:r>
            <a:r>
              <a:rPr lang="en-US" sz="2500" b="1">
                <a:solidFill>
                  <a:srgbClr val="C00000"/>
                </a:solidFill>
                <a:effectLst/>
                <a:latin typeface="Arial" panose="020B0604020202020204" pitchFamily="34" charset="0"/>
                <a:ea typeface="游明朝" panose="02020400000000000000" pitchFamily="18" charset="-128"/>
                <a:cs typeface="Arial" panose="020B0604020202020204" pitchFamily="34" charset="0"/>
              </a:rPr>
              <a:t>trung bình? </a:t>
            </a:r>
            <a:endParaRPr lang="en-US" sz="250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681301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56">
            <a:extLst>
              <a:ext uri="{FF2B5EF4-FFF2-40B4-BE49-F238E27FC236}">
                <a16:creationId xmlns:a16="http://schemas.microsoft.com/office/drawing/2014/main" id="{191916B2-4ACD-4AAC-8F91-D3547A606C07}"/>
              </a:ext>
            </a:extLst>
          </p:cNvPr>
          <p:cNvGrpSpPr/>
          <p:nvPr/>
        </p:nvGrpSpPr>
        <p:grpSpPr>
          <a:xfrm>
            <a:off x="4718423" y="126868"/>
            <a:ext cx="2590800" cy="531988"/>
            <a:chOff x="2193" y="0"/>
            <a:chExt cx="2245706" cy="1239104"/>
          </a:xfrm>
          <a:solidFill>
            <a:srgbClr val="002060"/>
          </a:solidFill>
          <a:scene3d>
            <a:camera prst="orthographicFront"/>
            <a:lightRig rig="threePt" dir="t">
              <a:rot lat="0" lon="0" rev="7500000"/>
            </a:lightRig>
          </a:scene3d>
        </p:grpSpPr>
        <p:sp>
          <p:nvSpPr>
            <p:cNvPr id="24" name="Rounded Rectangle 57">
              <a:extLst>
                <a:ext uri="{FF2B5EF4-FFF2-40B4-BE49-F238E27FC236}">
                  <a16:creationId xmlns:a16="http://schemas.microsoft.com/office/drawing/2014/main" id="{F99A500B-7AFE-42F1-982B-FB60E374A9A0}"/>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25" name="Rounded Rectangle 4">
              <a:extLst>
                <a:ext uri="{FF2B5EF4-FFF2-40B4-BE49-F238E27FC236}">
                  <a16:creationId xmlns:a16="http://schemas.microsoft.com/office/drawing/2014/main" id="{2D81FD56-72A7-41B1-BE9A-DBEF44418680}"/>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Câu hỏi</a:t>
              </a:r>
            </a:p>
          </p:txBody>
        </p:sp>
      </p:grpSp>
      <p:sp>
        <p:nvSpPr>
          <p:cNvPr id="26" name="Rectangle: Rounded Corners 25">
            <a:extLst>
              <a:ext uri="{FF2B5EF4-FFF2-40B4-BE49-F238E27FC236}">
                <a16:creationId xmlns:a16="http://schemas.microsoft.com/office/drawing/2014/main" id="{E7BC6088-E3D7-4AEC-8453-6B51263F81F1}"/>
              </a:ext>
            </a:extLst>
          </p:cNvPr>
          <p:cNvSpPr/>
          <p:nvPr/>
        </p:nvSpPr>
        <p:spPr>
          <a:xfrm>
            <a:off x="790671" y="758277"/>
            <a:ext cx="10972800" cy="921841"/>
          </a:xfrm>
          <a:prstGeom prst="roundRect">
            <a:avLst>
              <a:gd name="adj" fmla="val 8564"/>
            </a:avLst>
          </a:prstGeom>
          <a:solidFill>
            <a:schemeClr val="accent5">
              <a:lumMod val="20000"/>
              <a:lumOff val="80000"/>
            </a:schemeClr>
          </a:solidFill>
          <a:ln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30" name="Text Box 29">
            <a:extLst>
              <a:ext uri="{FF2B5EF4-FFF2-40B4-BE49-F238E27FC236}">
                <a16:creationId xmlns:a16="http://schemas.microsoft.com/office/drawing/2014/main" id="{A0300333-C687-4848-8F80-51CDEBECBDDC}"/>
              </a:ext>
            </a:extLst>
          </p:cNvPr>
          <p:cNvSpPr txBox="1">
            <a:spLocks noChangeArrowheads="1"/>
          </p:cNvSpPr>
          <p:nvPr/>
        </p:nvSpPr>
        <p:spPr bwMode="auto">
          <a:xfrm>
            <a:off x="1190446" y="818344"/>
            <a:ext cx="10431902"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algn="ctr">
              <a:spcBef>
                <a:spcPts val="0"/>
              </a:spcBef>
            </a:pPr>
            <a:r>
              <a:rPr lang="en-US" sz="2500">
                <a:solidFill>
                  <a:srgbClr val="000000"/>
                </a:solidFill>
                <a:effectLst/>
                <a:latin typeface="Arial" panose="020B0604020202020204" pitchFamily="34" charset="0"/>
                <a:ea typeface="Times New Roman" panose="02020603050405020304" pitchFamily="18" charset="0"/>
              </a:rPr>
              <a:t>Hãy tính tốc độ trung bình ra  đơn vị m/s và km/h của </a:t>
            </a:r>
            <a:r>
              <a:rPr lang="en-US" sz="2500">
                <a:solidFill>
                  <a:srgbClr val="000000"/>
                </a:solidFill>
                <a:effectLst/>
                <a:latin typeface="Arial" panose="020B0604020202020204" pitchFamily="34" charset="0"/>
                <a:ea typeface="游明朝" panose="02020400000000000000" pitchFamily="18" charset="-128"/>
              </a:rPr>
              <a:t>nữ vận động viên tại một số giải thi đấu dựa vào Bảng 5.2</a:t>
            </a:r>
            <a:endParaRPr lang="en-US" sz="2500">
              <a:effectLst/>
              <a:latin typeface="Times New Roman" panose="02020603050405020304" pitchFamily="18" charset="0"/>
              <a:ea typeface="Times New Roman" panose="02020603050405020304" pitchFamily="18" charset="0"/>
            </a:endParaRPr>
          </a:p>
        </p:txBody>
      </p:sp>
      <p:grpSp>
        <p:nvGrpSpPr>
          <p:cNvPr id="32" name="Group 31">
            <a:extLst>
              <a:ext uri="{FF2B5EF4-FFF2-40B4-BE49-F238E27FC236}">
                <a16:creationId xmlns:a16="http://schemas.microsoft.com/office/drawing/2014/main" id="{5DE850E9-C099-536B-328F-F52F75901BF9}"/>
              </a:ext>
            </a:extLst>
          </p:cNvPr>
          <p:cNvGrpSpPr/>
          <p:nvPr/>
        </p:nvGrpSpPr>
        <p:grpSpPr>
          <a:xfrm>
            <a:off x="523655" y="427780"/>
            <a:ext cx="629089" cy="639020"/>
            <a:chOff x="493574" y="321685"/>
            <a:chExt cx="755550" cy="790692"/>
          </a:xfrm>
        </p:grpSpPr>
        <p:sp>
          <p:nvSpPr>
            <p:cNvPr id="33" name="Oval 32">
              <a:extLst>
                <a:ext uri="{FF2B5EF4-FFF2-40B4-BE49-F238E27FC236}">
                  <a16:creationId xmlns:a16="http://schemas.microsoft.com/office/drawing/2014/main" id="{E528D5BC-B358-859B-E466-E89F286A6671}"/>
                </a:ext>
              </a:extLst>
            </p:cNvPr>
            <p:cNvSpPr/>
            <p:nvPr/>
          </p:nvSpPr>
          <p:spPr>
            <a:xfrm>
              <a:off x="504123" y="333892"/>
              <a:ext cx="644399" cy="6596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descr="Icon&#10;&#10;Description automatically generated">
              <a:extLst>
                <a:ext uri="{FF2B5EF4-FFF2-40B4-BE49-F238E27FC236}">
                  <a16:creationId xmlns:a16="http://schemas.microsoft.com/office/drawing/2014/main" id="{8F02AD5B-862A-99DE-18B0-942F0EA44602}"/>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7000" b="90000" l="7442" r="90349">
                          <a14:foregroundMark x1="7558" y1="39556" x2="7558" y2="39556"/>
                          <a14:foregroundMark x1="46744" y1="8556" x2="46744" y2="8556"/>
                          <a14:foregroundMark x1="49302" y1="7000" x2="49302" y2="7000"/>
                          <a14:foregroundMark x1="90349" y1="44333" x2="90349" y2="44333"/>
                        </a14:backgroundRemoval>
                      </a14:imgEffect>
                    </a14:imgLayer>
                  </a14:imgProps>
                </a:ext>
                <a:ext uri="{28A0092B-C50C-407E-A947-70E740481C1C}">
                  <a14:useLocalDpi xmlns:a14="http://schemas.microsoft.com/office/drawing/2010/main" val="0"/>
                </a:ext>
              </a:extLst>
            </a:blip>
            <a:stretch>
              <a:fillRect/>
            </a:stretch>
          </p:blipFill>
          <p:spPr>
            <a:xfrm>
              <a:off x="493574" y="321685"/>
              <a:ext cx="755550" cy="790692"/>
            </a:xfrm>
            <a:prstGeom prst="rect">
              <a:avLst/>
            </a:prstGeom>
          </p:spPr>
        </p:pic>
      </p:grpSp>
      <p:sp>
        <p:nvSpPr>
          <p:cNvPr id="17" name="TextBox 16">
            <a:extLst>
              <a:ext uri="{FF2B5EF4-FFF2-40B4-BE49-F238E27FC236}">
                <a16:creationId xmlns:a16="http://schemas.microsoft.com/office/drawing/2014/main" id="{55C3BE43-44B8-EDBD-A932-124A342DFA44}"/>
              </a:ext>
            </a:extLst>
          </p:cNvPr>
          <p:cNvSpPr txBox="1"/>
          <p:nvPr/>
        </p:nvSpPr>
        <p:spPr>
          <a:xfrm>
            <a:off x="7813891" y="1793131"/>
            <a:ext cx="3378102" cy="646331"/>
          </a:xfrm>
          <a:prstGeom prst="rect">
            <a:avLst/>
          </a:prstGeom>
          <a:noFill/>
        </p:spPr>
        <p:txBody>
          <a:bodyPr wrap="square">
            <a:spAutoFit/>
          </a:bodyPr>
          <a:lstStyle/>
          <a:p>
            <a:pPr algn="ctr"/>
            <a:r>
              <a:rPr lang="en-US" sz="1800" b="1" i="1">
                <a:solidFill>
                  <a:srgbClr val="000000"/>
                </a:solidFill>
                <a:effectLst/>
                <a:latin typeface="Arial" panose="020B0604020202020204" pitchFamily="34" charset="0"/>
                <a:ea typeface="游明朝" panose="02020400000000000000" pitchFamily="18" charset="-128"/>
              </a:rPr>
              <a:t>Thành tích của một nữ vận động viên Việt Nam</a:t>
            </a:r>
            <a:endParaRPr lang="en-US" i="1"/>
          </a:p>
        </p:txBody>
      </p:sp>
      <p:pic>
        <p:nvPicPr>
          <p:cNvPr id="18" name="Content Placeholder 4" descr="A group of women running on a track&#10;&#10;Description automatically generated with medium confidence">
            <a:extLst>
              <a:ext uri="{FF2B5EF4-FFF2-40B4-BE49-F238E27FC236}">
                <a16:creationId xmlns:a16="http://schemas.microsoft.com/office/drawing/2014/main" id="{0192152B-0032-A827-24C3-F218091A09F0}"/>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l="1166" t="-241" r="-805" b="-161"/>
          <a:stretch/>
        </p:blipFill>
        <p:spPr>
          <a:xfrm>
            <a:off x="753738" y="2276730"/>
            <a:ext cx="6249362" cy="4196602"/>
          </a:xfrm>
          <a:prstGeom prst="rect">
            <a:avLst/>
          </a:prstGeom>
          <a:ln>
            <a:noFill/>
          </a:ln>
          <a:effectLst>
            <a:softEdge rad="112500"/>
          </a:effectLst>
        </p:spPr>
      </p:pic>
      <p:graphicFrame>
        <p:nvGraphicFramePr>
          <p:cNvPr id="13" name="Table 13">
            <a:extLst>
              <a:ext uri="{FF2B5EF4-FFF2-40B4-BE49-F238E27FC236}">
                <a16:creationId xmlns:a16="http://schemas.microsoft.com/office/drawing/2014/main" id="{F5BDCD15-DF7F-2D9C-158C-4B19C53576AB}"/>
              </a:ext>
            </a:extLst>
          </p:cNvPr>
          <p:cNvGraphicFramePr>
            <a:graphicFrameLocks noGrp="1"/>
          </p:cNvGraphicFramePr>
          <p:nvPr>
            <p:extLst>
              <p:ext uri="{D42A27DB-BD31-4B8C-83A1-F6EECF244321}">
                <p14:modId xmlns:p14="http://schemas.microsoft.com/office/powerpoint/2010/main" val="2830104515"/>
              </p:ext>
            </p:extLst>
          </p:nvPr>
        </p:nvGraphicFramePr>
        <p:xfrm>
          <a:off x="7111553" y="2461388"/>
          <a:ext cx="4651918" cy="3827286"/>
        </p:xfrm>
        <a:graphic>
          <a:graphicData uri="http://schemas.openxmlformats.org/drawingml/2006/table">
            <a:tbl>
              <a:tblPr firstRow="1" bandRow="1">
                <a:tableStyleId>{93296810-A885-4BE3-A3E7-6D5BEEA58F35}</a:tableStyleId>
              </a:tblPr>
              <a:tblGrid>
                <a:gridCol w="1680118">
                  <a:extLst>
                    <a:ext uri="{9D8B030D-6E8A-4147-A177-3AD203B41FA5}">
                      <a16:colId xmlns:a16="http://schemas.microsoft.com/office/drawing/2014/main" val="1601266568"/>
                    </a:ext>
                  </a:extLst>
                </a:gridCol>
                <a:gridCol w="1447800">
                  <a:extLst>
                    <a:ext uri="{9D8B030D-6E8A-4147-A177-3AD203B41FA5}">
                      <a16:colId xmlns:a16="http://schemas.microsoft.com/office/drawing/2014/main" val="191516268"/>
                    </a:ext>
                  </a:extLst>
                </a:gridCol>
                <a:gridCol w="1524000">
                  <a:extLst>
                    <a:ext uri="{9D8B030D-6E8A-4147-A177-3AD203B41FA5}">
                      <a16:colId xmlns:a16="http://schemas.microsoft.com/office/drawing/2014/main" val="4246708988"/>
                    </a:ext>
                  </a:extLst>
                </a:gridCol>
              </a:tblGrid>
              <a:tr h="70955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a:latin typeface="Arial" panose="020B0604020202020204" pitchFamily="34" charset="0"/>
                          <a:cs typeface="Arial" panose="020B0604020202020204" pitchFamily="34" charset="0"/>
                        </a:rPr>
                        <a:t>Giải thi đấu</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a:latin typeface="Arial" panose="020B0604020202020204" pitchFamily="34" charset="0"/>
                          <a:cs typeface="Arial" panose="020B0604020202020204" pitchFamily="34" charset="0"/>
                        </a:rPr>
                        <a:t>Cự li chạy (m)</a:t>
                      </a:r>
                    </a:p>
                  </a:txBody>
                  <a:tcPr/>
                </a:tc>
                <a:tc>
                  <a:txBody>
                    <a:bodyPr/>
                    <a:lstStyle/>
                    <a:p>
                      <a:pPr algn="ctr"/>
                      <a:r>
                        <a:rPr lang="en-US" sz="2200">
                          <a:latin typeface="Arial" panose="020B0604020202020204" pitchFamily="34" charset="0"/>
                          <a:cs typeface="Arial" panose="020B0604020202020204" pitchFamily="34" charset="0"/>
                        </a:rPr>
                        <a:t>Thời gian chạy (s)</a:t>
                      </a:r>
                    </a:p>
                  </a:txBody>
                  <a:tcPr/>
                </a:tc>
                <a:extLst>
                  <a:ext uri="{0D108BD9-81ED-4DB2-BD59-A6C34878D82A}">
                    <a16:rowId xmlns:a16="http://schemas.microsoft.com/office/drawing/2014/main" val="3263656310"/>
                  </a:ext>
                </a:extLst>
              </a:tr>
              <a:tr h="1021762">
                <a:tc>
                  <a:txBody>
                    <a:bodyPr/>
                    <a:lstStyle/>
                    <a:p>
                      <a:pPr algn="ctr"/>
                      <a:r>
                        <a:rPr lang="en-US" sz="2000">
                          <a:latin typeface="Arial" panose="020B0604020202020204" pitchFamily="34" charset="0"/>
                          <a:cs typeface="Arial" panose="020B0604020202020204" pitchFamily="34" charset="0"/>
                        </a:rPr>
                        <a:t>Điền kinh quốc gia 2016</a:t>
                      </a:r>
                    </a:p>
                  </a:txBody>
                  <a:tcPr/>
                </a:tc>
                <a:tc>
                  <a:txBody>
                    <a:bodyPr/>
                    <a:lstStyle/>
                    <a:p>
                      <a:pPr algn="ctr"/>
                      <a:r>
                        <a:rPr lang="en-US" sz="2000">
                          <a:latin typeface="Arial" panose="020B0604020202020204" pitchFamily="34" charset="0"/>
                          <a:cs typeface="Arial" panose="020B0604020202020204" pitchFamily="34" charset="0"/>
                        </a:rPr>
                        <a:t>100</a:t>
                      </a:r>
                    </a:p>
                  </a:txBody>
                  <a:tcPr/>
                </a:tc>
                <a:tc>
                  <a:txBody>
                    <a:bodyPr/>
                    <a:lstStyle/>
                    <a:p>
                      <a:pPr algn="ctr"/>
                      <a:r>
                        <a:rPr lang="en-US" sz="2000">
                          <a:latin typeface="Arial" panose="020B0604020202020204" pitchFamily="34" charset="0"/>
                          <a:cs typeface="Arial" panose="020B0604020202020204" pitchFamily="34" charset="0"/>
                        </a:rPr>
                        <a:t>11,64</a:t>
                      </a:r>
                    </a:p>
                  </a:txBody>
                  <a:tcPr/>
                </a:tc>
                <a:extLst>
                  <a:ext uri="{0D108BD9-81ED-4DB2-BD59-A6C34878D82A}">
                    <a16:rowId xmlns:a16="http://schemas.microsoft.com/office/drawing/2014/main" val="546915788"/>
                  </a:ext>
                </a:extLst>
              </a:tr>
              <a:tr h="1021762">
                <a:tc>
                  <a:txBody>
                    <a:bodyPr/>
                    <a:lstStyle/>
                    <a:p>
                      <a:pPr algn="ctr"/>
                      <a:r>
                        <a:rPr lang="en-US" sz="2000">
                          <a:latin typeface="Arial" panose="020B0604020202020204" pitchFamily="34" charset="0"/>
                          <a:cs typeface="Arial" panose="020B0604020202020204" pitchFamily="34" charset="0"/>
                        </a:rPr>
                        <a:t>SEA Games 29 (2017)</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100</a:t>
                      </a:r>
                    </a:p>
                  </a:txBody>
                  <a:tcPr/>
                </a:tc>
                <a:tc>
                  <a:txBody>
                    <a:bodyPr/>
                    <a:lstStyle/>
                    <a:p>
                      <a:pPr algn="ctr"/>
                      <a:r>
                        <a:rPr lang="en-US" sz="2000">
                          <a:latin typeface="Arial" panose="020B0604020202020204" pitchFamily="34" charset="0"/>
                          <a:cs typeface="Arial" panose="020B0604020202020204" pitchFamily="34" charset="0"/>
                        </a:rPr>
                        <a:t>11,56</a:t>
                      </a:r>
                    </a:p>
                  </a:txBody>
                  <a:tcPr/>
                </a:tc>
                <a:extLst>
                  <a:ext uri="{0D108BD9-81ED-4DB2-BD59-A6C34878D82A}">
                    <a16:rowId xmlns:a16="http://schemas.microsoft.com/office/drawing/2014/main" val="146032160"/>
                  </a:ext>
                </a:extLst>
              </a:tr>
              <a:tr h="1021762">
                <a:tc>
                  <a:txBody>
                    <a:bodyPr/>
                    <a:lstStyle/>
                    <a:p>
                      <a:pPr algn="ctr"/>
                      <a:r>
                        <a:rPr lang="en-US" sz="2000">
                          <a:latin typeface="Arial" panose="020B0604020202020204" pitchFamily="34" charset="0"/>
                          <a:cs typeface="Arial" panose="020B0604020202020204" pitchFamily="34" charset="0"/>
                        </a:rPr>
                        <a:t>SEA Games 30 (2019)</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100</a:t>
                      </a:r>
                    </a:p>
                  </a:txBody>
                  <a:tcPr/>
                </a:tc>
                <a:tc>
                  <a:txBody>
                    <a:bodyPr/>
                    <a:lstStyle/>
                    <a:p>
                      <a:pPr algn="ctr"/>
                      <a:r>
                        <a:rPr lang="en-US" sz="2000">
                          <a:latin typeface="Arial" panose="020B0604020202020204" pitchFamily="34" charset="0"/>
                          <a:cs typeface="Arial" panose="020B0604020202020204" pitchFamily="34" charset="0"/>
                        </a:rPr>
                        <a:t>11,54</a:t>
                      </a:r>
                    </a:p>
                  </a:txBody>
                  <a:tcPr/>
                </a:tc>
                <a:extLst>
                  <a:ext uri="{0D108BD9-81ED-4DB2-BD59-A6C34878D82A}">
                    <a16:rowId xmlns:a16="http://schemas.microsoft.com/office/drawing/2014/main" val="3141957300"/>
                  </a:ext>
                </a:extLst>
              </a:tr>
            </a:tbl>
          </a:graphicData>
        </a:graphic>
      </p:graphicFrame>
    </p:spTree>
    <p:extLst>
      <p:ext uri="{BB962C8B-B14F-4D97-AF65-F5344CB8AC3E}">
        <p14:creationId xmlns:p14="http://schemas.microsoft.com/office/powerpoint/2010/main" val="14086653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5094BBC-4AEF-45E2-800C-D9EB80EB9602}"/>
              </a:ext>
            </a:extLst>
          </p:cNvPr>
          <p:cNvGrpSpPr/>
          <p:nvPr/>
        </p:nvGrpSpPr>
        <p:grpSpPr>
          <a:xfrm>
            <a:off x="-76200" y="65599"/>
            <a:ext cx="8603569" cy="541686"/>
            <a:chOff x="74035" y="2231322"/>
            <a:chExt cx="8550261" cy="756153"/>
          </a:xfrm>
        </p:grpSpPr>
        <p:grpSp>
          <p:nvGrpSpPr>
            <p:cNvPr id="5" name="Group 70">
              <a:extLst>
                <a:ext uri="{FF2B5EF4-FFF2-40B4-BE49-F238E27FC236}">
                  <a16:creationId xmlns:a16="http://schemas.microsoft.com/office/drawing/2014/main" id="{22027F8E-E199-4A54-B069-309AC253031F}"/>
                </a:ext>
              </a:extLst>
            </p:cNvPr>
            <p:cNvGrpSpPr>
              <a:grpSpLocks/>
            </p:cNvGrpSpPr>
            <p:nvPr/>
          </p:nvGrpSpPr>
          <p:grpSpPr bwMode="auto">
            <a:xfrm>
              <a:off x="330533" y="2267004"/>
              <a:ext cx="3378440" cy="708275"/>
              <a:chOff x="587624" y="3377549"/>
              <a:chExt cx="1739739" cy="1364238"/>
            </a:xfrm>
          </p:grpSpPr>
          <p:pic>
            <p:nvPicPr>
              <p:cNvPr id="8" name="Picture 8" descr="empty-green-rectangle">
                <a:extLst>
                  <a:ext uri="{FF2B5EF4-FFF2-40B4-BE49-F238E27FC236}">
                    <a16:creationId xmlns:a16="http://schemas.microsoft.com/office/drawing/2014/main" id="{1EE22726-B2BB-421D-B925-BEC456C648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624" y="3377549"/>
                <a:ext cx="1739739"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06869E57-2328-4344-AAC1-8990C425C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BF6D9640-ADB6-4E6A-B6DE-3A9270062E74}"/>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071903BE-FA19-43F4-A858-1F57B905EB55}"/>
                </a:ext>
              </a:extLst>
            </p:cNvPr>
            <p:cNvSpPr>
              <a:spLocks noChangeArrowheads="1"/>
            </p:cNvSpPr>
            <p:nvPr/>
          </p:nvSpPr>
          <p:spPr bwMode="auto">
            <a:xfrm>
              <a:off x="1209204" y="2231322"/>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Tốc độ</a:t>
              </a:r>
              <a:endParaRPr lang="en-US" sz="2800" dirty="0">
                <a:cs typeface="Arial" panose="020B0604020202020204" pitchFamily="34" charset="0"/>
              </a:endParaRPr>
            </a:p>
          </p:txBody>
        </p:sp>
      </p:grpSp>
      <p:pic>
        <p:nvPicPr>
          <p:cNvPr id="15" name="Picture 5" descr="empty-blue-rectangle">
            <a:extLst>
              <a:ext uri="{FF2B5EF4-FFF2-40B4-BE49-F238E27FC236}">
                <a16:creationId xmlns:a16="http://schemas.microsoft.com/office/drawing/2014/main" id="{1DC6EFAC-399A-486B-88AB-5D7431CD03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173193"/>
            <a:ext cx="11506200" cy="1493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21">
            <a:extLst>
              <a:ext uri="{FF2B5EF4-FFF2-40B4-BE49-F238E27FC236}">
                <a16:creationId xmlns:a16="http://schemas.microsoft.com/office/drawing/2014/main" id="{DC224933-9386-4EF8-83D5-7F9F847973BE}"/>
              </a:ext>
            </a:extLst>
          </p:cNvPr>
          <p:cNvSpPr txBox="1"/>
          <p:nvPr/>
        </p:nvSpPr>
        <p:spPr>
          <a:xfrm>
            <a:off x="800100" y="1241860"/>
            <a:ext cx="10363200" cy="1306512"/>
          </a:xfrm>
          <a:prstGeom prst="rect">
            <a:avLst/>
          </a:prstGeom>
          <a:noFill/>
        </p:spPr>
        <p:txBody>
          <a:bodyPr wrap="square">
            <a:spAutoFit/>
          </a:bodyPr>
          <a:lstStyle/>
          <a:p>
            <a:pPr marL="0" marR="0">
              <a:lnSpc>
                <a:spcPct val="107000"/>
              </a:lnSpc>
              <a:spcBef>
                <a:spcPts val="0"/>
              </a:spcBef>
              <a:spcAft>
                <a:spcPts val="500"/>
              </a:spcAft>
            </a:pP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Trên xe máy hoặc ô tô, đồng hồ tốc độ (tốc kế) đặt trước mặt người lái xe, chỉ tốc độ mà xe đang chạy vào thời điểm người lái xe đọc số chỉ của tốc kế. Tốc độ này được gọi là </a:t>
            </a:r>
            <a:r>
              <a:rPr lang="en-US" sz="2500" b="1">
                <a:solidFill>
                  <a:srgbClr val="7030A0"/>
                </a:solidFill>
                <a:effectLst/>
                <a:latin typeface="Arial" panose="020B0604020202020204" pitchFamily="34" charset="0"/>
                <a:ea typeface="Times New Roman" panose="02020603050405020304" pitchFamily="18" charset="0"/>
                <a:cs typeface="Times New Roman" panose="02020603050405020304" pitchFamily="18" charset="0"/>
              </a:rPr>
              <a:t>tốc độ tức thời</a:t>
            </a: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t>
            </a:r>
            <a:endParaRPr lang="en-US" sz="2500">
              <a:effectLst/>
              <a:latin typeface="Calibri" panose="020F0502020204030204" pitchFamily="34" charset="0"/>
              <a:ea typeface="游明朝" panose="02020400000000000000" pitchFamily="18" charset="-128"/>
              <a:cs typeface="Times New Roman" panose="02020603050405020304" pitchFamily="18" charset="0"/>
            </a:endParaRPr>
          </a:p>
        </p:txBody>
      </p:sp>
      <p:sp>
        <p:nvSpPr>
          <p:cNvPr id="2" name="TextBox 1">
            <a:extLst>
              <a:ext uri="{FF2B5EF4-FFF2-40B4-BE49-F238E27FC236}">
                <a16:creationId xmlns:a16="http://schemas.microsoft.com/office/drawing/2014/main" id="{9538A86F-F7C5-E640-7B65-C1C15ABB06F7}"/>
              </a:ext>
            </a:extLst>
          </p:cNvPr>
          <p:cNvSpPr txBox="1"/>
          <p:nvPr/>
        </p:nvSpPr>
        <p:spPr>
          <a:xfrm>
            <a:off x="5715000" y="4077471"/>
            <a:ext cx="2590800" cy="307777"/>
          </a:xfrm>
          <a:prstGeom prst="rect">
            <a:avLst/>
          </a:prstGeom>
          <a:noFill/>
        </p:spPr>
        <p:txBody>
          <a:bodyPr wrap="square" rtlCol="0">
            <a:spAutoFit/>
          </a:bodyPr>
          <a:lstStyle/>
          <a:p>
            <a:pPr algn="ctr"/>
            <a:r>
              <a:rPr lang="en-US" sz="1400">
                <a:solidFill>
                  <a:schemeClr val="bg1"/>
                </a:solidFill>
                <a:latin typeface="Arial" panose="020B0604020202020204" pitchFamily="34" charset="0"/>
                <a:cs typeface="Arial" panose="020B0604020202020204" pitchFamily="34" charset="0"/>
              </a:rPr>
              <a:t>facebook:vatlytrucquan</a:t>
            </a:r>
          </a:p>
        </p:txBody>
      </p:sp>
      <p:sp>
        <p:nvSpPr>
          <p:cNvPr id="14" name="Text Box 13">
            <a:extLst>
              <a:ext uri="{FF2B5EF4-FFF2-40B4-BE49-F238E27FC236}">
                <a16:creationId xmlns:a16="http://schemas.microsoft.com/office/drawing/2014/main" id="{E0D1A429-78A8-4E2F-B9FE-0338F93F0EBC}"/>
              </a:ext>
            </a:extLst>
          </p:cNvPr>
          <p:cNvSpPr txBox="1">
            <a:spLocks noChangeArrowheads="1"/>
          </p:cNvSpPr>
          <p:nvPr/>
        </p:nvSpPr>
        <p:spPr bwMode="auto">
          <a:xfrm>
            <a:off x="457200" y="689508"/>
            <a:ext cx="6096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solidFill>
                  <a:srgbClr val="0070C0"/>
                </a:solidFill>
                <a:cs typeface="Arial" panose="020B0604020202020204" pitchFamily="34" charset="0"/>
              </a:rPr>
              <a:t>2. Tốc độ tức thời</a:t>
            </a:r>
          </a:p>
        </p:txBody>
      </p:sp>
      <p:pic>
        <p:nvPicPr>
          <p:cNvPr id="17" name="Picture 16" descr="A close up of a car dashboard&#10;&#10;Description automatically generated with low confidence">
            <a:extLst>
              <a:ext uri="{FF2B5EF4-FFF2-40B4-BE49-F238E27FC236}">
                <a16:creationId xmlns:a16="http://schemas.microsoft.com/office/drawing/2014/main" id="{FBAF361F-92D0-47AA-24BB-1D0BA108F7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05853" y="2514598"/>
            <a:ext cx="5062804" cy="3816575"/>
          </a:xfrm>
          <a:prstGeom prst="rect">
            <a:avLst/>
          </a:prstGeom>
          <a:ln>
            <a:noFill/>
          </a:ln>
          <a:effectLst>
            <a:softEdge rad="112500"/>
          </a:effectLst>
        </p:spPr>
      </p:pic>
      <p:sp>
        <p:nvSpPr>
          <p:cNvPr id="19" name="TextBox 18">
            <a:extLst>
              <a:ext uri="{FF2B5EF4-FFF2-40B4-BE49-F238E27FC236}">
                <a16:creationId xmlns:a16="http://schemas.microsoft.com/office/drawing/2014/main" id="{7852DBA8-4188-A3C8-7053-E834C7A78890}"/>
              </a:ext>
            </a:extLst>
          </p:cNvPr>
          <p:cNvSpPr txBox="1"/>
          <p:nvPr/>
        </p:nvSpPr>
        <p:spPr>
          <a:xfrm>
            <a:off x="7239000" y="6372049"/>
            <a:ext cx="4114800" cy="430887"/>
          </a:xfrm>
          <a:prstGeom prst="rect">
            <a:avLst/>
          </a:prstGeom>
          <a:noFill/>
        </p:spPr>
        <p:txBody>
          <a:bodyPr wrap="square">
            <a:spAutoFit/>
          </a:bodyPr>
          <a:lstStyle/>
          <a:p>
            <a:pPr algn="ctr"/>
            <a:r>
              <a:rPr lang="en-US" sz="2200">
                <a:latin typeface="Arial" panose="020B0604020202020204" pitchFamily="34" charset="0"/>
                <a:ea typeface="Times New Roman" panose="02020603050405020304" pitchFamily="18" charset="0"/>
              </a:rPr>
              <a:t>T</a:t>
            </a:r>
            <a:r>
              <a:rPr lang="en-US" sz="2200">
                <a:effectLst/>
                <a:latin typeface="Arial" panose="020B0604020202020204" pitchFamily="34" charset="0"/>
                <a:ea typeface="Times New Roman" panose="02020603050405020304" pitchFamily="18" charset="0"/>
              </a:rPr>
              <a:t>ốc kế trên xe máy </a:t>
            </a:r>
            <a:endParaRPr lang="en-US" sz="2200"/>
          </a:p>
        </p:txBody>
      </p:sp>
      <p:sp>
        <p:nvSpPr>
          <p:cNvPr id="20" name="TextBox 19">
            <a:extLst>
              <a:ext uri="{FF2B5EF4-FFF2-40B4-BE49-F238E27FC236}">
                <a16:creationId xmlns:a16="http://schemas.microsoft.com/office/drawing/2014/main" id="{C0756D06-FA82-46FE-6CD2-AB346E128C16}"/>
              </a:ext>
            </a:extLst>
          </p:cNvPr>
          <p:cNvSpPr txBox="1"/>
          <p:nvPr/>
        </p:nvSpPr>
        <p:spPr>
          <a:xfrm>
            <a:off x="1294818" y="6372049"/>
            <a:ext cx="4114800" cy="430887"/>
          </a:xfrm>
          <a:prstGeom prst="rect">
            <a:avLst/>
          </a:prstGeom>
          <a:noFill/>
        </p:spPr>
        <p:txBody>
          <a:bodyPr wrap="square">
            <a:spAutoFit/>
          </a:bodyPr>
          <a:lstStyle/>
          <a:p>
            <a:pPr algn="ctr"/>
            <a:r>
              <a:rPr lang="en-US" sz="2200">
                <a:latin typeface="Arial" panose="020B0604020202020204" pitchFamily="34" charset="0"/>
                <a:ea typeface="Times New Roman" panose="02020603050405020304" pitchFamily="18" charset="0"/>
              </a:rPr>
              <a:t>T</a:t>
            </a:r>
            <a:r>
              <a:rPr lang="en-US" sz="2200">
                <a:effectLst/>
                <a:latin typeface="Arial" panose="020B0604020202020204" pitchFamily="34" charset="0"/>
                <a:ea typeface="Times New Roman" panose="02020603050405020304" pitchFamily="18" charset="0"/>
              </a:rPr>
              <a:t>ốc kế trên ô tô</a:t>
            </a:r>
            <a:endParaRPr lang="en-US" sz="2200"/>
          </a:p>
        </p:txBody>
      </p:sp>
      <p:pic>
        <p:nvPicPr>
          <p:cNvPr id="23" name="Content Placeholder 4" descr="A picture containing text, clock, device, black&#10;&#10;Description automatically generated">
            <a:extLst>
              <a:ext uri="{FF2B5EF4-FFF2-40B4-BE49-F238E27FC236}">
                <a16:creationId xmlns:a16="http://schemas.microsoft.com/office/drawing/2014/main" id="{15E3AA28-A234-265E-55D7-BCFC06E9DF94}"/>
              </a:ext>
            </a:extLst>
          </p:cNvPr>
          <p:cNvPicPr>
            <a:picLocks noChangeAspect="1"/>
          </p:cNvPicPr>
          <p:nvPr/>
        </p:nvPicPr>
        <p:blipFill rotWithShape="1">
          <a:blip r:embed="rId6">
            <a:extLst>
              <a:ext uri="{28A0092B-C50C-407E-A947-70E740481C1C}">
                <a14:useLocalDpi xmlns:a14="http://schemas.microsoft.com/office/drawing/2010/main" val="0"/>
              </a:ext>
            </a:extLst>
          </a:blip>
          <a:srcRect l="530" t="756" r="615" b="6074"/>
          <a:stretch/>
        </p:blipFill>
        <p:spPr>
          <a:xfrm>
            <a:off x="561443" y="2821836"/>
            <a:ext cx="5588194" cy="3550213"/>
          </a:xfrm>
          <a:prstGeom prst="rect">
            <a:avLst/>
          </a:prstGeom>
          <a:ln>
            <a:noFill/>
          </a:ln>
          <a:effectLst>
            <a:softEdge rad="112500"/>
          </a:effectLst>
        </p:spPr>
      </p:pic>
    </p:spTree>
    <p:extLst>
      <p:ext uri="{BB962C8B-B14F-4D97-AF65-F5344CB8AC3E}">
        <p14:creationId xmlns:p14="http://schemas.microsoft.com/office/powerpoint/2010/main" val="1968384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19" grpId="0"/>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56">
            <a:extLst>
              <a:ext uri="{FF2B5EF4-FFF2-40B4-BE49-F238E27FC236}">
                <a16:creationId xmlns:a16="http://schemas.microsoft.com/office/drawing/2014/main" id="{191916B2-4ACD-4AAC-8F91-D3547A606C07}"/>
              </a:ext>
            </a:extLst>
          </p:cNvPr>
          <p:cNvGrpSpPr/>
          <p:nvPr/>
        </p:nvGrpSpPr>
        <p:grpSpPr>
          <a:xfrm>
            <a:off x="4718423" y="126868"/>
            <a:ext cx="2590800" cy="531988"/>
            <a:chOff x="2193" y="0"/>
            <a:chExt cx="2245706" cy="1239104"/>
          </a:xfrm>
          <a:solidFill>
            <a:srgbClr val="002060"/>
          </a:solidFill>
          <a:scene3d>
            <a:camera prst="orthographicFront"/>
            <a:lightRig rig="threePt" dir="t">
              <a:rot lat="0" lon="0" rev="7500000"/>
            </a:lightRig>
          </a:scene3d>
        </p:grpSpPr>
        <p:sp>
          <p:nvSpPr>
            <p:cNvPr id="24" name="Rounded Rectangle 57">
              <a:extLst>
                <a:ext uri="{FF2B5EF4-FFF2-40B4-BE49-F238E27FC236}">
                  <a16:creationId xmlns:a16="http://schemas.microsoft.com/office/drawing/2014/main" id="{F99A500B-7AFE-42F1-982B-FB60E374A9A0}"/>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25" name="Rounded Rectangle 4">
              <a:extLst>
                <a:ext uri="{FF2B5EF4-FFF2-40B4-BE49-F238E27FC236}">
                  <a16:creationId xmlns:a16="http://schemas.microsoft.com/office/drawing/2014/main" id="{2D81FD56-72A7-41B1-BE9A-DBEF44418680}"/>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Câu hỏi</a:t>
              </a:r>
            </a:p>
          </p:txBody>
        </p:sp>
      </p:grpSp>
      <p:sp>
        <p:nvSpPr>
          <p:cNvPr id="26" name="Rectangle: Rounded Corners 25">
            <a:extLst>
              <a:ext uri="{FF2B5EF4-FFF2-40B4-BE49-F238E27FC236}">
                <a16:creationId xmlns:a16="http://schemas.microsoft.com/office/drawing/2014/main" id="{E7BC6088-E3D7-4AEC-8453-6B51263F81F1}"/>
              </a:ext>
            </a:extLst>
          </p:cNvPr>
          <p:cNvSpPr/>
          <p:nvPr/>
        </p:nvSpPr>
        <p:spPr>
          <a:xfrm>
            <a:off x="790671" y="758277"/>
            <a:ext cx="10972800" cy="1451523"/>
          </a:xfrm>
          <a:prstGeom prst="roundRect">
            <a:avLst>
              <a:gd name="adj" fmla="val 8564"/>
            </a:avLst>
          </a:prstGeom>
          <a:solidFill>
            <a:schemeClr val="accent5">
              <a:lumMod val="20000"/>
              <a:lumOff val="80000"/>
            </a:schemeClr>
          </a:solidFill>
          <a:ln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30" name="Text Box 29">
            <a:extLst>
              <a:ext uri="{FF2B5EF4-FFF2-40B4-BE49-F238E27FC236}">
                <a16:creationId xmlns:a16="http://schemas.microsoft.com/office/drawing/2014/main" id="{A0300333-C687-4848-8F80-51CDEBECBDDC}"/>
              </a:ext>
            </a:extLst>
          </p:cNvPr>
          <p:cNvSpPr txBox="1">
            <a:spLocks noChangeArrowheads="1"/>
          </p:cNvSpPr>
          <p:nvPr/>
        </p:nvSpPr>
        <p:spPr bwMode="auto">
          <a:xfrm>
            <a:off x="1077763" y="758277"/>
            <a:ext cx="10573025" cy="12974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a:lnSpc>
                <a:spcPct val="107000"/>
              </a:lnSpc>
              <a:spcBef>
                <a:spcPts val="0"/>
              </a:spcBef>
              <a:spcAft>
                <a:spcPts val="500"/>
              </a:spcAft>
            </a:pP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Bố bạn A đưa A đi học bằng xe máy vào lúc 7 giờ. Sau 5 phút xe đạt tốc độ 30 km/h. Sau 10 phút nữa, xe tăng tốc độ lên thêm 15 km/h, Đến gần trường, xe giảm dần tốc độ và dừng trước cổng trường lúc 7 giờ 30 phút. </a:t>
            </a:r>
          </a:p>
        </p:txBody>
      </p:sp>
      <p:grpSp>
        <p:nvGrpSpPr>
          <p:cNvPr id="32" name="Group 31">
            <a:extLst>
              <a:ext uri="{FF2B5EF4-FFF2-40B4-BE49-F238E27FC236}">
                <a16:creationId xmlns:a16="http://schemas.microsoft.com/office/drawing/2014/main" id="{5DE850E9-C099-536B-328F-F52F75901BF9}"/>
              </a:ext>
            </a:extLst>
          </p:cNvPr>
          <p:cNvGrpSpPr/>
          <p:nvPr/>
        </p:nvGrpSpPr>
        <p:grpSpPr>
          <a:xfrm>
            <a:off x="523655" y="427780"/>
            <a:ext cx="629089" cy="639020"/>
            <a:chOff x="493574" y="321685"/>
            <a:chExt cx="755550" cy="790692"/>
          </a:xfrm>
        </p:grpSpPr>
        <p:sp>
          <p:nvSpPr>
            <p:cNvPr id="33" name="Oval 32">
              <a:extLst>
                <a:ext uri="{FF2B5EF4-FFF2-40B4-BE49-F238E27FC236}">
                  <a16:creationId xmlns:a16="http://schemas.microsoft.com/office/drawing/2014/main" id="{E528D5BC-B358-859B-E466-E89F286A6671}"/>
                </a:ext>
              </a:extLst>
            </p:cNvPr>
            <p:cNvSpPr/>
            <p:nvPr/>
          </p:nvSpPr>
          <p:spPr>
            <a:xfrm>
              <a:off x="504123" y="333892"/>
              <a:ext cx="644399" cy="6596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descr="Icon&#10;&#10;Description automatically generated">
              <a:extLst>
                <a:ext uri="{FF2B5EF4-FFF2-40B4-BE49-F238E27FC236}">
                  <a16:creationId xmlns:a16="http://schemas.microsoft.com/office/drawing/2014/main" id="{8F02AD5B-862A-99DE-18B0-942F0EA44602}"/>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7000" b="90000" l="7442" r="90349">
                          <a14:foregroundMark x1="7558" y1="39556" x2="7558" y2="39556"/>
                          <a14:foregroundMark x1="46744" y1="8556" x2="46744" y2="8556"/>
                          <a14:foregroundMark x1="49302" y1="7000" x2="49302" y2="7000"/>
                          <a14:foregroundMark x1="90349" y1="44333" x2="90349" y2="44333"/>
                        </a14:backgroundRemoval>
                      </a14:imgEffect>
                    </a14:imgLayer>
                  </a14:imgProps>
                </a:ext>
                <a:ext uri="{28A0092B-C50C-407E-A947-70E740481C1C}">
                  <a14:useLocalDpi xmlns:a14="http://schemas.microsoft.com/office/drawing/2010/main" val="0"/>
                </a:ext>
              </a:extLst>
            </a:blip>
            <a:stretch>
              <a:fillRect/>
            </a:stretch>
          </p:blipFill>
          <p:spPr>
            <a:xfrm>
              <a:off x="493574" y="321685"/>
              <a:ext cx="755550" cy="790692"/>
            </a:xfrm>
            <a:prstGeom prst="rect">
              <a:avLst/>
            </a:prstGeom>
          </p:spPr>
        </p:pic>
      </p:grpSp>
      <p:pic>
        <p:nvPicPr>
          <p:cNvPr id="7" name="Picture 6" descr="A picture containing transport&#10;&#10;Description automatically generated">
            <a:extLst>
              <a:ext uri="{FF2B5EF4-FFF2-40B4-BE49-F238E27FC236}">
                <a16:creationId xmlns:a16="http://schemas.microsoft.com/office/drawing/2014/main" id="{BCEBA61F-2162-3416-AB9C-D073BEC0CFAD}"/>
              </a:ext>
            </a:extLst>
          </p:cNvPr>
          <p:cNvPicPr>
            <a:picLocks noChangeAspect="1"/>
          </p:cNvPicPr>
          <p:nvPr/>
        </p:nvPicPr>
        <p:blipFill rotWithShape="1">
          <a:blip r:embed="rId4">
            <a:extLst>
              <a:ext uri="{28A0092B-C50C-407E-A947-70E740481C1C}">
                <a14:useLocalDpi xmlns:a14="http://schemas.microsoft.com/office/drawing/2010/main" val="0"/>
              </a:ext>
            </a:extLst>
          </a:blip>
          <a:srcRect l="3125" t="3266" r="48126"/>
          <a:stretch/>
        </p:blipFill>
        <p:spPr>
          <a:xfrm>
            <a:off x="1077763" y="2373480"/>
            <a:ext cx="3863087" cy="4024377"/>
          </a:xfrm>
          <a:prstGeom prst="rect">
            <a:avLst/>
          </a:prstGeom>
          <a:ln>
            <a:noFill/>
          </a:ln>
          <a:effectLst>
            <a:softEdge rad="112500"/>
          </a:effectLst>
        </p:spPr>
      </p:pic>
      <p:grpSp>
        <p:nvGrpSpPr>
          <p:cNvPr id="2" name="Group 1">
            <a:extLst>
              <a:ext uri="{FF2B5EF4-FFF2-40B4-BE49-F238E27FC236}">
                <a16:creationId xmlns:a16="http://schemas.microsoft.com/office/drawing/2014/main" id="{234F2D03-4725-5DF4-8C97-F836E7FEC643}"/>
              </a:ext>
            </a:extLst>
          </p:cNvPr>
          <p:cNvGrpSpPr/>
          <p:nvPr/>
        </p:nvGrpSpPr>
        <p:grpSpPr>
          <a:xfrm>
            <a:off x="5602317" y="2705152"/>
            <a:ext cx="6048471" cy="3394571"/>
            <a:chOff x="5715000" y="2320429"/>
            <a:chExt cx="6048471" cy="3394571"/>
          </a:xfrm>
        </p:grpSpPr>
        <p:pic>
          <p:nvPicPr>
            <p:cNvPr id="12" name="Picture 5" descr="empty-blue-rectangle">
              <a:extLst>
                <a:ext uri="{FF2B5EF4-FFF2-40B4-BE49-F238E27FC236}">
                  <a16:creationId xmlns:a16="http://schemas.microsoft.com/office/drawing/2014/main" id="{1C48602F-B784-2624-2513-4454028BCF2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5000" y="2320429"/>
              <a:ext cx="6048471" cy="3394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a:extLst>
                <a:ext uri="{FF2B5EF4-FFF2-40B4-BE49-F238E27FC236}">
                  <a16:creationId xmlns:a16="http://schemas.microsoft.com/office/drawing/2014/main" id="{FAFF5666-5673-F6F2-39FD-DCC796D24FCF}"/>
                </a:ext>
              </a:extLst>
            </p:cNvPr>
            <p:cNvSpPr txBox="1"/>
            <p:nvPr/>
          </p:nvSpPr>
          <p:spPr>
            <a:xfrm>
              <a:off x="6013823" y="2509096"/>
              <a:ext cx="5448224" cy="3017236"/>
            </a:xfrm>
            <a:prstGeom prst="rect">
              <a:avLst/>
            </a:prstGeom>
            <a:noFill/>
          </p:spPr>
          <p:txBody>
            <a:bodyPr wrap="square">
              <a:spAutoFit/>
            </a:bodyPr>
            <a:lstStyle/>
            <a:p>
              <a:pPr marL="457200" marR="0" indent="-457200" algn="just">
                <a:lnSpc>
                  <a:spcPct val="107000"/>
                </a:lnSpc>
                <a:spcBef>
                  <a:spcPts val="0"/>
                </a:spcBef>
                <a:spcAft>
                  <a:spcPts val="500"/>
                </a:spcAft>
                <a:buAutoNum type="alphaLcParenR"/>
              </a:pP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Tính tốc độ trung bình của xe máy chở A khi đi từ nhà đến trường. Biết quãng đường từ nhà đến trường dài 15 km.</a:t>
              </a:r>
            </a:p>
            <a:p>
              <a:pPr marL="457200" marR="0" indent="-457200" algn="just">
                <a:lnSpc>
                  <a:spcPct val="107000"/>
                </a:lnSpc>
                <a:spcBef>
                  <a:spcPts val="0"/>
                </a:spcBef>
                <a:spcAft>
                  <a:spcPts val="500"/>
                </a:spcAft>
                <a:buAutoNum type="alphaLcParenR"/>
              </a:pP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Tính tốc độ của xe vào lúc 7 giờ 15 phút và 7 giờ 30 phút. Tốc độ này là tốc độ gi?</a:t>
              </a:r>
              <a:endParaRPr lang="en-US" sz="2500">
                <a:effectLst/>
                <a:latin typeface="Calibri" panose="020F0502020204030204" pitchFamily="34" charset="0"/>
                <a:ea typeface="游明朝" panose="02020400000000000000" pitchFamily="18" charset="-128"/>
                <a:cs typeface="Times New Roman" panose="02020603050405020304" pitchFamily="18" charset="0"/>
              </a:endParaRPr>
            </a:p>
          </p:txBody>
        </p:sp>
      </p:grpSp>
    </p:spTree>
    <p:extLst>
      <p:ext uri="{BB962C8B-B14F-4D97-AF65-F5344CB8AC3E}">
        <p14:creationId xmlns:p14="http://schemas.microsoft.com/office/powerpoint/2010/main" val="3678337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9&quot;/&gt;&lt;/TableIndex&gt;&lt;/ShapeTextInfo&gt;"/>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9&quot;/&gt;&lt;/TableIndex&gt;&lt;/ShapeTextInfo&g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4633</TotalTime>
  <Words>1880</Words>
  <PresentationFormat>Widescreen</PresentationFormat>
  <Paragraphs>177</Paragraphs>
  <Slides>23</Slides>
  <Notes>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23</vt:i4>
      </vt:variant>
    </vt:vector>
  </HeadingPairs>
  <TitlesOfParts>
    <vt:vector size="31" baseType="lpstr">
      <vt:lpstr>Arial</vt:lpstr>
      <vt:lpstr>Calibri</vt:lpstr>
      <vt:lpstr>Calibri Light</vt:lpstr>
      <vt:lpstr>Cambria Math</vt:lpstr>
      <vt:lpstr>Symbol</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2007-10-27T08:09:53Z</dcterms:created>
  <dcterms:modified xsi:type="dcterms:W3CDTF">2022-08-03T03:06:26Z</dcterms:modified>
</cp:coreProperties>
</file>