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1284" r:id="rId2"/>
    <p:sldId id="1400" r:id="rId3"/>
    <p:sldId id="1402" r:id="rId4"/>
    <p:sldId id="1425" r:id="rId5"/>
    <p:sldId id="1426" r:id="rId6"/>
    <p:sldId id="1427" r:id="rId7"/>
    <p:sldId id="1429" r:id="rId8"/>
    <p:sldId id="1288" r:id="rId9"/>
    <p:sldId id="1430" r:id="rId10"/>
    <p:sldId id="1439" r:id="rId11"/>
    <p:sldId id="1440" r:id="rId12"/>
    <p:sldId id="1441" r:id="rId13"/>
    <p:sldId id="1442" r:id="rId14"/>
    <p:sldId id="1443" r:id="rId15"/>
    <p:sldId id="144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1" autoAdjust="0"/>
    <p:restoredTop sz="94049" autoAdjust="0"/>
  </p:normalViewPr>
  <p:slideViewPr>
    <p:cSldViewPr>
      <p:cViewPr varScale="1">
        <p:scale>
          <a:sx n="65" d="100"/>
          <a:sy n="65" d="100"/>
        </p:scale>
        <p:origin x="636" y="56"/>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2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14</a:t>
            </a:fld>
            <a:endParaRPr lang="en-US"/>
          </a:p>
        </p:txBody>
      </p:sp>
    </p:spTree>
    <p:extLst>
      <p:ext uri="{BB962C8B-B14F-4D97-AF65-F5344CB8AC3E}">
        <p14:creationId xmlns:p14="http://schemas.microsoft.com/office/powerpoint/2010/main" val="305858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15</a:t>
            </a:fld>
            <a:endParaRPr lang="en-US"/>
          </a:p>
        </p:txBody>
      </p:sp>
    </p:spTree>
    <p:extLst>
      <p:ext uri="{BB962C8B-B14F-4D97-AF65-F5344CB8AC3E}">
        <p14:creationId xmlns:p14="http://schemas.microsoft.com/office/powerpoint/2010/main" val="5071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7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9.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9.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30.png"/><Relationship Id="rId4" Type="http://schemas.microsoft.com/office/2007/relationships/hdphoto" Target="../media/hdphoto6.wdp"/><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3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33.png"/><Relationship Id="rId4" Type="http://schemas.microsoft.com/office/2007/relationships/hdphoto" Target="../media/hdphoto6.wdp"/><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9.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descr="A picture containing tree, person, outdoor, grass&#10;&#10;Description automatically generated">
            <a:extLst>
              <a:ext uri="{FF2B5EF4-FFF2-40B4-BE49-F238E27FC236}">
                <a16:creationId xmlns:a16="http://schemas.microsoft.com/office/drawing/2014/main" id="{E5D9C9EE-1291-E825-86A7-1C33A994DF4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643" b="16373"/>
          <a:stretch/>
        </p:blipFill>
        <p:spPr>
          <a:xfrm>
            <a:off x="9728" y="-42153"/>
            <a:ext cx="12192000" cy="6858000"/>
          </a:xfrm>
          <a:prstGeom prst="rect">
            <a:avLst/>
          </a:prstGeom>
          <a:ln>
            <a:noFill/>
          </a:ln>
          <a:effectLst>
            <a:softEdge rad="112500"/>
          </a:effectLst>
        </p:spPr>
      </p:pic>
      <p:sp>
        <p:nvSpPr>
          <p:cNvPr id="6" name="Rectangle 8">
            <a:extLst>
              <a:ext uri="{FF2B5EF4-FFF2-40B4-BE49-F238E27FC236}">
                <a16:creationId xmlns:a16="http://schemas.microsoft.com/office/drawing/2014/main" id="{3C233EED-09B3-85D7-88F3-66E703F7D675}"/>
              </a:ext>
            </a:extLst>
          </p:cNvPr>
          <p:cNvSpPr>
            <a:spLocks noChangeArrowheads="1"/>
          </p:cNvSpPr>
          <p:nvPr/>
        </p:nvSpPr>
        <p:spPr bwMode="auto">
          <a:xfrm>
            <a:off x="-1524" y="2819400"/>
            <a:ext cx="12192000" cy="914897"/>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0588" tIns="36706" rIns="70588" bIns="36706"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sz="1569"/>
          </a:p>
        </p:txBody>
      </p:sp>
      <p:sp>
        <p:nvSpPr>
          <p:cNvPr id="7" name="TextBox 10">
            <a:extLst>
              <a:ext uri="{FF2B5EF4-FFF2-40B4-BE49-F238E27FC236}">
                <a16:creationId xmlns:a16="http://schemas.microsoft.com/office/drawing/2014/main" id="{9812129F-BC01-3CF3-F7E1-B8DF424D6333}"/>
              </a:ext>
            </a:extLst>
          </p:cNvPr>
          <p:cNvSpPr>
            <a:spLocks noChangeArrowheads="1"/>
          </p:cNvSpPr>
          <p:nvPr>
            <p:custDataLst>
              <p:tags r:id="rId1"/>
            </p:custDataLst>
          </p:nvPr>
        </p:nvSpPr>
        <p:spPr bwMode="auto">
          <a:xfrm>
            <a:off x="914400" y="2944842"/>
            <a:ext cx="10855898" cy="66401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3300" b="1">
                <a:solidFill>
                  <a:srgbClr val="7030A0"/>
                </a:solidFill>
                <a:ea typeface="ＭＳ Ｐゴシック" panose="020B0600070205080204" pitchFamily="50" charset="-128"/>
              </a:rPr>
              <a:t>Thực hành tính sai số trong phép đo. Ghi kết quả đo</a:t>
            </a:r>
            <a:endParaRPr lang="en-US" altLang="en-US" sz="3300" b="1">
              <a:solidFill>
                <a:srgbClr val="7030A0"/>
              </a:solidFill>
            </a:endParaRPr>
          </a:p>
        </p:txBody>
      </p:sp>
      <p:sp>
        <p:nvSpPr>
          <p:cNvPr id="8" name="TextBox 11">
            <a:extLst>
              <a:ext uri="{FF2B5EF4-FFF2-40B4-BE49-F238E27FC236}">
                <a16:creationId xmlns:a16="http://schemas.microsoft.com/office/drawing/2014/main" id="{89912F20-C7F9-01EF-EF02-A2CEAC37B5A6}"/>
              </a:ext>
            </a:extLst>
          </p:cNvPr>
          <p:cNvSpPr>
            <a:spLocks noChangeArrowheads="1"/>
          </p:cNvSpPr>
          <p:nvPr>
            <p:custDataLst>
              <p:tags r:id="rId2"/>
            </p:custDataLst>
          </p:nvPr>
        </p:nvSpPr>
        <p:spPr bwMode="auto">
          <a:xfrm>
            <a:off x="-228600" y="2742606"/>
            <a:ext cx="1816029"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latin typeface="Times New Roman" panose="02020603050405020304" pitchFamily="18" charset="0"/>
                <a:cs typeface="Times New Roman" panose="02020603050405020304" pitchFamily="18" charset="0"/>
              </a:rPr>
              <a:t>Bài 3:</a:t>
            </a:r>
          </a:p>
        </p:txBody>
      </p:sp>
    </p:spTree>
    <p:extLst>
      <p:ext uri="{BB962C8B-B14F-4D97-AF65-F5344CB8AC3E}">
        <p14:creationId xmlns:p14="http://schemas.microsoft.com/office/powerpoint/2010/main" val="428419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D9081F6-5ED7-97A9-F020-7F263073E823}"/>
              </a:ext>
            </a:extLst>
          </p:cNvPr>
          <p:cNvGrpSpPr/>
          <p:nvPr/>
        </p:nvGrpSpPr>
        <p:grpSpPr>
          <a:xfrm>
            <a:off x="0" y="83273"/>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2. Cách xác định sai số</a:t>
            </a:r>
            <a:endParaRPr lang="en-US" sz="2500" dirty="0">
              <a:solidFill>
                <a:srgbClr val="0070C0"/>
              </a:solidFill>
              <a:cs typeface="Arial" panose="020B0604020202020204" pitchFamily="34" charset="0"/>
            </a:endParaRPr>
          </a:p>
        </p:txBody>
      </p:sp>
      <p:grpSp>
        <p:nvGrpSpPr>
          <p:cNvPr id="32" name="Group 31">
            <a:extLst>
              <a:ext uri="{FF2B5EF4-FFF2-40B4-BE49-F238E27FC236}">
                <a16:creationId xmlns:a16="http://schemas.microsoft.com/office/drawing/2014/main" id="{6AFDBD87-B471-A212-2AB1-0494A5DF20B6}"/>
              </a:ext>
            </a:extLst>
          </p:cNvPr>
          <p:cNvGrpSpPr/>
          <p:nvPr/>
        </p:nvGrpSpPr>
        <p:grpSpPr>
          <a:xfrm>
            <a:off x="3200400" y="1757738"/>
            <a:ext cx="3338888" cy="909261"/>
            <a:chOff x="5231186" y="3112945"/>
            <a:chExt cx="4663325" cy="1172319"/>
          </a:xfrm>
        </p:grpSpPr>
        <p:pic>
          <p:nvPicPr>
            <p:cNvPr id="41" name="Picture 40" descr="empty-red-rectangle">
              <a:extLst>
                <a:ext uri="{FF2B5EF4-FFF2-40B4-BE49-F238E27FC236}">
                  <a16:creationId xmlns:a16="http://schemas.microsoft.com/office/drawing/2014/main" id="{ECB3BF73-9E81-BC4F-3683-DDF6D6967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5"/>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921AF04-01C1-9684-C0AB-01022294E980}"/>
                    </a:ext>
                  </a:extLst>
                </p:cNvPr>
                <p:cNvSpPr txBox="1"/>
                <p:nvPr/>
              </p:nvSpPr>
              <p:spPr>
                <a:xfrm>
                  <a:off x="5410199" y="3304804"/>
                  <a:ext cx="4305298" cy="980460"/>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r>
                        <a:rPr lang="en-US" sz="3000" i="1">
                          <a:solidFill>
                            <a:srgbClr val="000000"/>
                          </a:solidFill>
                          <a:latin typeface="Cambria Math" panose="02040503050406030204" pitchFamily="18" charset="0"/>
                          <a:cs typeface="Arial" panose="020B0604020202020204" pitchFamily="34" charset="0"/>
                        </a:rPr>
                        <m:t> </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3000">
                      <a:solidFill>
                        <a:srgbClr val="000000"/>
                      </a:solidFill>
                      <a:cs typeface="Arial" panose="020B0604020202020204" pitchFamily="34" charset="0"/>
                    </a:rPr>
                    <a:t> </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oMath>
                  </a14:m>
                  <a:r>
                    <a:rPr lang="en-US" sz="3000" i="1"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dc</a:t>
                  </a:r>
                  <a:endParaRPr lang="en-US" sz="3000"/>
                </a:p>
              </p:txBody>
            </p:sp>
          </mc:Choice>
          <mc:Fallback xmlns="">
            <p:sp>
              <p:nvSpPr>
                <p:cNvPr id="42" name="TextBox 41">
                  <a:extLst>
                    <a:ext uri="{FF2B5EF4-FFF2-40B4-BE49-F238E27FC236}">
                      <a16:creationId xmlns:a16="http://schemas.microsoft.com/office/drawing/2014/main" id="{A921AF04-01C1-9684-C0AB-01022294E980}"/>
                    </a:ext>
                  </a:extLst>
                </p:cNvPr>
                <p:cNvSpPr txBox="1">
                  <a:spLocks noRot="1" noChangeAspect="1" noMove="1" noResize="1" noEditPoints="1" noAdjustHandles="1" noChangeArrowheads="1" noChangeShapeType="1" noTextEdit="1"/>
                </p:cNvSpPr>
                <p:nvPr/>
              </p:nvSpPr>
              <p:spPr>
                <a:xfrm>
                  <a:off x="5410199" y="3304804"/>
                  <a:ext cx="4305298" cy="980460"/>
                </a:xfrm>
                <a:prstGeom prst="rect">
                  <a:avLst/>
                </a:prstGeom>
                <a:blipFill>
                  <a:blip r:embed="rId5"/>
                  <a:stretch>
                    <a:fillRect t="-1209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2982C81-2407-A7F5-33D4-C0A963C0929E}"/>
                  </a:ext>
                </a:extLst>
              </p:cNvPr>
              <p:cNvSpPr txBox="1"/>
              <p:nvPr/>
            </p:nvSpPr>
            <p:spPr>
              <a:xfrm>
                <a:off x="6858000" y="1925894"/>
                <a:ext cx="3671516" cy="477054"/>
              </a:xfrm>
              <a:prstGeom prst="rect">
                <a:avLst/>
              </a:prstGeom>
              <a:noFill/>
            </p:spPr>
            <p:txBody>
              <a:bodyPr wrap="square">
                <a:spAutoFit/>
              </a:bodyPr>
              <a:lstStyle/>
              <a:p>
                <a14:m>
                  <m:oMath xmlns:m="http://schemas.openxmlformats.org/officeDocument/2006/math">
                    <m:r>
                      <a:rPr lang="en-US" sz="25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500" i="1">
                        <a:solidFill>
                          <a:srgbClr val="000000"/>
                        </a:solidFill>
                        <a:latin typeface="Cambria Math" panose="02040503050406030204" pitchFamily="18" charset="0"/>
                        <a:cs typeface="Arial" panose="020B0604020202020204" pitchFamily="34" charset="0"/>
                      </a:rPr>
                      <m:t>𝐴</m:t>
                    </m:r>
                    <m:r>
                      <a:rPr lang="en-US" sz="2500" b="0" i="1" baseline="-25000" smtClean="0">
                        <a:solidFill>
                          <a:srgbClr val="000000"/>
                        </a:solidFill>
                        <a:latin typeface="Cambria Math" panose="02040503050406030204" pitchFamily="18" charset="0"/>
                        <a:cs typeface="Arial" panose="020B0604020202020204" pitchFamily="34" charset="0"/>
                      </a:rPr>
                      <m:t>𝑑𝑐</m:t>
                    </m:r>
                  </m:oMath>
                </a14:m>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sai số dụng cụ</a:t>
                </a:r>
                <a:endParaRPr lang="en-US" sz="2500"/>
              </a:p>
            </p:txBody>
          </p:sp>
        </mc:Choice>
        <mc:Fallback xmlns="">
          <p:sp>
            <p:nvSpPr>
              <p:cNvPr id="43" name="TextBox 42">
                <a:extLst>
                  <a:ext uri="{FF2B5EF4-FFF2-40B4-BE49-F238E27FC236}">
                    <a16:creationId xmlns:a16="http://schemas.microsoft.com/office/drawing/2014/main" id="{E2982C81-2407-A7F5-33D4-C0A963C0929E}"/>
                  </a:ext>
                </a:extLst>
              </p:cNvPr>
              <p:cNvSpPr txBox="1">
                <a:spLocks noRot="1" noChangeAspect="1" noMove="1" noResize="1" noEditPoints="1" noAdjustHandles="1" noChangeArrowheads="1" noChangeShapeType="1" noTextEdit="1"/>
              </p:cNvSpPr>
              <p:nvPr/>
            </p:nvSpPr>
            <p:spPr>
              <a:xfrm>
                <a:off x="6858000" y="1925894"/>
                <a:ext cx="3671516" cy="477054"/>
              </a:xfrm>
              <a:prstGeom prst="rect">
                <a:avLst/>
              </a:prstGeom>
              <a:blipFill>
                <a:blip r:embed="rId6"/>
                <a:stretch>
                  <a:fillRect l="-498" t="-12821" b="-28205"/>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75AA408F-FEBA-F605-EC6E-91B26D315F8C}"/>
              </a:ext>
            </a:extLst>
          </p:cNvPr>
          <p:cNvSpPr txBox="1"/>
          <p:nvPr/>
        </p:nvSpPr>
        <p:spPr>
          <a:xfrm>
            <a:off x="533400" y="1237180"/>
            <a:ext cx="10806542" cy="474104"/>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tuyệt đối  =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dụng cụ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ngẫu nhiên</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31" name="TextBox 30">
            <a:extLst>
              <a:ext uri="{FF2B5EF4-FFF2-40B4-BE49-F238E27FC236}">
                <a16:creationId xmlns:a16="http://schemas.microsoft.com/office/drawing/2014/main" id="{F83133B6-99FD-593F-AFFA-FB03A135F0FC}"/>
              </a:ext>
            </a:extLst>
          </p:cNvPr>
          <p:cNvSpPr txBox="1"/>
          <p:nvPr/>
        </p:nvSpPr>
        <p:spPr>
          <a:xfrm>
            <a:off x="692729" y="2795369"/>
            <a:ext cx="10806542" cy="885755"/>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tỉ đối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 phép đo là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 lệ phần trăm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tuyệt đối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trung bình</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của đại lượng đo, cho biết mức độ chính xác của phép đo.</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34" name="TextBox 33">
            <a:extLst>
              <a:ext uri="{FF2B5EF4-FFF2-40B4-BE49-F238E27FC236}">
                <a16:creationId xmlns:a16="http://schemas.microsoft.com/office/drawing/2014/main" id="{2D5297A9-09FA-93F2-27F1-E4812E074AC3}"/>
              </a:ext>
            </a:extLst>
          </p:cNvPr>
          <p:cNvSpPr txBox="1"/>
          <p:nvPr/>
        </p:nvSpPr>
        <p:spPr>
          <a:xfrm>
            <a:off x="2846016" y="5404740"/>
            <a:ext cx="7696200"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Sai số tỉ đối càng nhỏ, phép đo càng chính xác</a:t>
            </a:r>
            <a:endParaRPr lang="en-US" sz="2500"/>
          </a:p>
        </p:txBody>
      </p:sp>
      <p:grpSp>
        <p:nvGrpSpPr>
          <p:cNvPr id="48" name="Group 47">
            <a:extLst>
              <a:ext uri="{FF2B5EF4-FFF2-40B4-BE49-F238E27FC236}">
                <a16:creationId xmlns:a16="http://schemas.microsoft.com/office/drawing/2014/main" id="{4D8C577F-1261-3B5F-1EEC-70CFB015A348}"/>
              </a:ext>
            </a:extLst>
          </p:cNvPr>
          <p:cNvGrpSpPr/>
          <p:nvPr/>
        </p:nvGrpSpPr>
        <p:grpSpPr>
          <a:xfrm>
            <a:off x="3376374" y="3996002"/>
            <a:ext cx="3276599" cy="987289"/>
            <a:chOff x="5231186" y="3112946"/>
            <a:chExt cx="4663325" cy="1110251"/>
          </a:xfrm>
        </p:grpSpPr>
        <p:pic>
          <p:nvPicPr>
            <p:cNvPr id="49" name="Picture 48" descr="empty-red-rectangle">
              <a:extLst>
                <a:ext uri="{FF2B5EF4-FFF2-40B4-BE49-F238E27FC236}">
                  <a16:creationId xmlns:a16="http://schemas.microsoft.com/office/drawing/2014/main" id="{1C153F28-F098-2596-06A8-FB45EC61D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2BEC75A-751F-17C5-7D44-E20BF9799A41}"/>
                    </a:ext>
                  </a:extLst>
                </p:cNvPr>
                <p:cNvSpPr txBox="1"/>
                <p:nvPr/>
              </p:nvSpPr>
              <p:spPr>
                <a:xfrm>
                  <a:off x="5351028" y="3209898"/>
                  <a:ext cx="4305298" cy="931320"/>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i="1" smtClean="0">
                          <a:solidFill>
                            <a:srgbClr val="000000"/>
                          </a:solidFill>
                          <a:effectLst/>
                          <a:latin typeface="Cambria Math" panose="02040503050406030204" pitchFamily="18" charset="0"/>
                          <a:cs typeface="Arial" panose="020B0604020202020204" pitchFamily="34" charset="0"/>
                        </a:rPr>
                        <m:t>𝐴</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smtClean="0">
                              <a:solidFill>
                                <a:srgbClr val="000000"/>
                              </a:solidFill>
                              <a:effectLst/>
                              <a:latin typeface="Cambria Math" panose="02040503050406030204" pitchFamily="18" charset="0"/>
                              <a:cs typeface="Arial" panose="020B0604020202020204" pitchFamily="34" charset="0"/>
                            </a:rPr>
                            <m:t>𝐴</m:t>
                          </m:r>
                        </m:num>
                        <m:den>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a:t>
                  </a:r>
                  <a:endParaRPr lang="en-US" sz="3000"/>
                </a:p>
              </p:txBody>
            </p:sp>
          </mc:Choice>
          <mc:Fallback xmlns="">
            <p:sp>
              <p:nvSpPr>
                <p:cNvPr id="50" name="TextBox 49">
                  <a:extLst>
                    <a:ext uri="{FF2B5EF4-FFF2-40B4-BE49-F238E27FC236}">
                      <a16:creationId xmlns:a16="http://schemas.microsoft.com/office/drawing/2014/main" id="{52BEC75A-751F-17C5-7D44-E20BF9799A41}"/>
                    </a:ext>
                  </a:extLst>
                </p:cNvPr>
                <p:cNvSpPr txBox="1">
                  <a:spLocks noRot="1" noChangeAspect="1" noMove="1" noResize="1" noEditPoints="1" noAdjustHandles="1" noChangeArrowheads="1" noChangeShapeType="1" noTextEdit="1"/>
                </p:cNvSpPr>
                <p:nvPr/>
              </p:nvSpPr>
              <p:spPr>
                <a:xfrm>
                  <a:off x="5351028" y="3209898"/>
                  <a:ext cx="4305298" cy="931320"/>
                </a:xfrm>
                <a:prstGeom prst="rect">
                  <a:avLst/>
                </a:prstGeom>
                <a:blipFill>
                  <a:blip r:embed="rId7"/>
                  <a:stretch>
                    <a:fillRect r="-3629" b="-8824"/>
                  </a:stretch>
                </a:blipFill>
              </p:spPr>
              <p:txBody>
                <a:bodyPr/>
                <a:lstStyle/>
                <a:p>
                  <a:r>
                    <a:rPr lang="en-US">
                      <a:noFill/>
                    </a:rPr>
                    <a:t> </a:t>
                  </a:r>
                </a:p>
              </p:txBody>
            </p:sp>
          </mc:Fallback>
        </mc:AlternateContent>
      </p:grpSp>
    </p:spTree>
    <p:extLst>
      <p:ext uri="{BB962C8B-B14F-4D97-AF65-F5344CB8AC3E}">
        <p14:creationId xmlns:p14="http://schemas.microsoft.com/office/powerpoint/2010/main" val="368987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31"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D9081F6-5ED7-97A9-F020-7F263073E823}"/>
              </a:ext>
            </a:extLst>
          </p:cNvPr>
          <p:cNvGrpSpPr/>
          <p:nvPr/>
        </p:nvGrpSpPr>
        <p:grpSpPr>
          <a:xfrm>
            <a:off x="-12700" y="99461"/>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399120" y="727442"/>
            <a:ext cx="74317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3. Cách xác định sai số phép đo gián tiếp</a:t>
            </a:r>
            <a:endParaRPr lang="en-US" sz="2500" dirty="0">
              <a:solidFill>
                <a:srgbClr val="0070C0"/>
              </a:solidFill>
              <a:cs typeface="Arial" panose="020B0604020202020204" pitchFamily="34" charset="0"/>
            </a:endParaRPr>
          </a:p>
        </p:txBody>
      </p:sp>
      <p:sp>
        <p:nvSpPr>
          <p:cNvPr id="21" name="TextBox 20">
            <a:extLst>
              <a:ext uri="{FF2B5EF4-FFF2-40B4-BE49-F238E27FC236}">
                <a16:creationId xmlns:a16="http://schemas.microsoft.com/office/drawing/2014/main" id="{385FDFBF-227B-E844-33E9-EF993F443700}"/>
              </a:ext>
            </a:extLst>
          </p:cNvPr>
          <p:cNvSpPr txBox="1"/>
          <p:nvPr/>
        </p:nvSpPr>
        <p:spPr>
          <a:xfrm>
            <a:off x="866621" y="1215151"/>
            <a:ext cx="9877579"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Để xác định sai số của phép đo gián tiếp, vận dụng quy tắc sau: </a:t>
            </a:r>
          </a:p>
        </p:txBody>
      </p:sp>
      <p:sp>
        <p:nvSpPr>
          <p:cNvPr id="23" name="TextBox 22">
            <a:extLst>
              <a:ext uri="{FF2B5EF4-FFF2-40B4-BE49-F238E27FC236}">
                <a16:creationId xmlns:a16="http://schemas.microsoft.com/office/drawing/2014/main" id="{92E47FDD-844D-DA27-858B-E95454A5E5AB}"/>
              </a:ext>
            </a:extLst>
          </p:cNvPr>
          <p:cNvSpPr txBox="1"/>
          <p:nvPr/>
        </p:nvSpPr>
        <p:spPr>
          <a:xfrm>
            <a:off x="1172927" y="5251737"/>
            <a:ext cx="7699156"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rPr>
              <a:t>- Từ sai số tỉ đối, tính được sai số tuyệt đối</a:t>
            </a:r>
            <a:endParaRPr lang="en-US" sz="2500"/>
          </a:p>
        </p:txBody>
      </p:sp>
      <p:sp>
        <p:nvSpPr>
          <p:cNvPr id="25" name="TextBox 24">
            <a:extLst>
              <a:ext uri="{FF2B5EF4-FFF2-40B4-BE49-F238E27FC236}">
                <a16:creationId xmlns:a16="http://schemas.microsoft.com/office/drawing/2014/main" id="{340E6BA0-C3F6-60E6-8CC8-F4C95BF15788}"/>
              </a:ext>
            </a:extLst>
          </p:cNvPr>
          <p:cNvSpPr txBox="1"/>
          <p:nvPr/>
        </p:nvSpPr>
        <p:spPr>
          <a:xfrm>
            <a:off x="942820" y="3293620"/>
            <a:ext cx="10058400" cy="894860"/>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Sai số tỉ đối của một tích hay thường thi bằng tổng các sai số tỉ đối của các thừa số.</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2" name="Group 1">
            <a:extLst>
              <a:ext uri="{FF2B5EF4-FFF2-40B4-BE49-F238E27FC236}">
                <a16:creationId xmlns:a16="http://schemas.microsoft.com/office/drawing/2014/main" id="{97E26BC7-191F-E8C4-B6B8-FD3E973DA627}"/>
              </a:ext>
            </a:extLst>
          </p:cNvPr>
          <p:cNvGrpSpPr/>
          <p:nvPr/>
        </p:nvGrpSpPr>
        <p:grpSpPr>
          <a:xfrm>
            <a:off x="2073301" y="2570908"/>
            <a:ext cx="2638399" cy="533400"/>
            <a:chOff x="2073301" y="2570908"/>
            <a:chExt cx="2638399" cy="533400"/>
          </a:xfrm>
        </p:grpSpPr>
        <p:pic>
          <p:nvPicPr>
            <p:cNvPr id="26" name="Picture 5" descr="empty-blue-rectangle">
              <a:extLst>
                <a:ext uri="{FF2B5EF4-FFF2-40B4-BE49-F238E27FC236}">
                  <a16:creationId xmlns:a16="http://schemas.microsoft.com/office/drawing/2014/main" id="{86EB06DE-C5F5-893C-2FB0-7B5ECF62D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301" y="2570908"/>
              <a:ext cx="26383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EBFCB299-752F-CBB5-E83B-678E651A139D}"/>
                </a:ext>
              </a:extLst>
            </p:cNvPr>
            <p:cNvSpPr txBox="1"/>
            <p:nvPr/>
          </p:nvSpPr>
          <p:spPr>
            <a:xfrm>
              <a:off x="2174900" y="2618540"/>
              <a:ext cx="2498699"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B + C</a:t>
              </a:r>
              <a:endParaRPr lang="en-US" sz="2500"/>
            </a:p>
          </p:txBody>
        </p:sp>
      </p:grpSp>
      <p:grpSp>
        <p:nvGrpSpPr>
          <p:cNvPr id="4" name="Group 3">
            <a:extLst>
              <a:ext uri="{FF2B5EF4-FFF2-40B4-BE49-F238E27FC236}">
                <a16:creationId xmlns:a16="http://schemas.microsoft.com/office/drawing/2014/main" id="{8F96FFF7-A289-DCBD-9C68-4ACD488D723C}"/>
              </a:ext>
            </a:extLst>
          </p:cNvPr>
          <p:cNvGrpSpPr/>
          <p:nvPr/>
        </p:nvGrpSpPr>
        <p:grpSpPr>
          <a:xfrm>
            <a:off x="2136801" y="4226863"/>
            <a:ext cx="2574899" cy="701859"/>
            <a:chOff x="2136801" y="4226863"/>
            <a:chExt cx="2574899" cy="701859"/>
          </a:xfrm>
        </p:grpSpPr>
        <p:pic>
          <p:nvPicPr>
            <p:cNvPr id="28" name="Picture 5" descr="empty-blue-rectangle">
              <a:extLst>
                <a:ext uri="{FF2B5EF4-FFF2-40B4-BE49-F238E27FC236}">
                  <a16:creationId xmlns:a16="http://schemas.microsoft.com/office/drawing/2014/main" id="{FBDBA71A-0B59-6C56-29D4-BE2CE6342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801" y="4226863"/>
              <a:ext cx="2574899" cy="70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010E8ECB-658C-3721-A67C-A2C06C1E0978}"/>
                </a:ext>
              </a:extLst>
            </p:cNvPr>
            <p:cNvSpPr txBox="1"/>
            <p:nvPr/>
          </p:nvSpPr>
          <p:spPr>
            <a:xfrm>
              <a:off x="2749164" y="4311707"/>
              <a:ext cx="1810136" cy="523220"/>
            </a:xfrm>
            <a:prstGeom prst="rect">
              <a:avLst/>
            </a:prstGeom>
            <a:noFill/>
          </p:spPr>
          <p:txBody>
            <a:bodyPr wrap="square">
              <a:spAutoFit/>
            </a:bodyPr>
            <a:lstStyle/>
            <a:p>
              <a:pPr marR="0"/>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B.C</a:t>
              </a:r>
              <a:endPar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 name="Group 2">
            <a:extLst>
              <a:ext uri="{FF2B5EF4-FFF2-40B4-BE49-F238E27FC236}">
                <a16:creationId xmlns:a16="http://schemas.microsoft.com/office/drawing/2014/main" id="{AADBDE06-A3C2-11FD-1563-9B23171059F5}"/>
              </a:ext>
            </a:extLst>
          </p:cNvPr>
          <p:cNvGrpSpPr/>
          <p:nvPr/>
        </p:nvGrpSpPr>
        <p:grpSpPr>
          <a:xfrm>
            <a:off x="6096000" y="2601817"/>
            <a:ext cx="3305201" cy="533400"/>
            <a:chOff x="6096000" y="2601817"/>
            <a:chExt cx="3305201" cy="533400"/>
          </a:xfrm>
        </p:grpSpPr>
        <p:pic>
          <p:nvPicPr>
            <p:cNvPr id="46" name="Picture 5" descr="empty-blue-rectangle">
              <a:extLst>
                <a:ext uri="{FF2B5EF4-FFF2-40B4-BE49-F238E27FC236}">
                  <a16:creationId xmlns:a16="http://schemas.microsoft.com/office/drawing/2014/main" id="{23B85385-6ED4-9EF0-71F9-8B192E974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601817"/>
              <a:ext cx="330520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FFE6BC54-4B9B-9FC7-39EF-6601E2A59ABE}"/>
                </a:ext>
              </a:extLst>
            </p:cNvPr>
            <p:cNvSpPr txBox="1"/>
            <p:nvPr/>
          </p:nvSpPr>
          <p:spPr>
            <a:xfrm>
              <a:off x="6505601" y="2641493"/>
              <a:ext cx="2667000" cy="493723"/>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B</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C</a:t>
              </a:r>
              <a:endParaRPr lang="en-US" sz="2500"/>
            </a:p>
          </p:txBody>
        </p:sp>
      </p:grpSp>
      <p:grpSp>
        <p:nvGrpSpPr>
          <p:cNvPr id="5" name="Group 4">
            <a:extLst>
              <a:ext uri="{FF2B5EF4-FFF2-40B4-BE49-F238E27FC236}">
                <a16:creationId xmlns:a16="http://schemas.microsoft.com/office/drawing/2014/main" id="{F3EEE158-A4DE-BC3F-0B1C-CA0E17D92A40}"/>
              </a:ext>
            </a:extLst>
          </p:cNvPr>
          <p:cNvGrpSpPr/>
          <p:nvPr/>
        </p:nvGrpSpPr>
        <p:grpSpPr>
          <a:xfrm>
            <a:off x="6180822" y="4188480"/>
            <a:ext cx="3472016" cy="701859"/>
            <a:chOff x="6180822" y="4188480"/>
            <a:chExt cx="3472016" cy="701859"/>
          </a:xfrm>
        </p:grpSpPr>
        <p:pic>
          <p:nvPicPr>
            <p:cNvPr id="52" name="Picture 5" descr="empty-blue-rectangle">
              <a:extLst>
                <a:ext uri="{FF2B5EF4-FFF2-40B4-BE49-F238E27FC236}">
                  <a16:creationId xmlns:a16="http://schemas.microsoft.com/office/drawing/2014/main" id="{88195627-13AF-5849-169E-B5861B980F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822" y="4188480"/>
              <a:ext cx="3103316" cy="70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a:extLst>
                <a:ext uri="{FF2B5EF4-FFF2-40B4-BE49-F238E27FC236}">
                  <a16:creationId xmlns:a16="http://schemas.microsoft.com/office/drawing/2014/main" id="{651FBA12-57F3-DC68-FB40-05B95731F41B}"/>
                </a:ext>
              </a:extLst>
            </p:cNvPr>
            <p:cNvSpPr txBox="1"/>
            <p:nvPr/>
          </p:nvSpPr>
          <p:spPr>
            <a:xfrm>
              <a:off x="6549522" y="4311707"/>
              <a:ext cx="3103316" cy="523220"/>
            </a:xfrm>
            <a:prstGeom prst="rect">
              <a:avLst/>
            </a:prstGeom>
            <a:noFill/>
          </p:spPr>
          <p:txBody>
            <a:bodyPr wrap="square">
              <a:spAutoFit/>
            </a:bodyPr>
            <a:lstStyle/>
            <a:p>
              <a:pPr marR="0"/>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B</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C</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grpSp>
      <p:sp>
        <p:nvSpPr>
          <p:cNvPr id="20" name="TextBox 19">
            <a:extLst>
              <a:ext uri="{FF2B5EF4-FFF2-40B4-BE49-F238E27FC236}">
                <a16:creationId xmlns:a16="http://schemas.microsoft.com/office/drawing/2014/main" id="{9BE2767F-C55B-9253-63AD-67AA6CC00728}"/>
              </a:ext>
            </a:extLst>
          </p:cNvPr>
          <p:cNvSpPr txBox="1"/>
          <p:nvPr/>
        </p:nvSpPr>
        <p:spPr>
          <a:xfrm>
            <a:off x="786023" y="1600809"/>
            <a:ext cx="9877579" cy="894860"/>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Sai số tuyệt đối của một tổng hay hiệu bằng tổng các sai số tuyệt đối của các số hạng.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084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EA8F50-3668-5082-137B-2DBA6E7C60D8}"/>
              </a:ext>
            </a:extLst>
          </p:cNvPr>
          <p:cNvGrpSpPr/>
          <p:nvPr/>
        </p:nvGrpSpPr>
        <p:grpSpPr>
          <a:xfrm>
            <a:off x="-12700" y="99461"/>
            <a:ext cx="10317821" cy="551822"/>
            <a:chOff x="-3007" y="2231322"/>
            <a:chExt cx="10253890" cy="770302"/>
          </a:xfrm>
        </p:grpSpPr>
        <p:grpSp>
          <p:nvGrpSpPr>
            <p:cNvPr id="5" name="Group 70">
              <a:extLst>
                <a:ext uri="{FF2B5EF4-FFF2-40B4-BE49-F238E27FC236}">
                  <a16:creationId xmlns:a16="http://schemas.microsoft.com/office/drawing/2014/main" id="{9838E4F8-63F6-776A-651C-460205011D00}"/>
                </a:ext>
              </a:extLst>
            </p:cNvPr>
            <p:cNvGrpSpPr>
              <a:grpSpLocks/>
            </p:cNvGrpSpPr>
            <p:nvPr/>
          </p:nvGrpSpPr>
          <p:grpSpPr bwMode="auto">
            <a:xfrm>
              <a:off x="286114" y="2280388"/>
              <a:ext cx="5042460" cy="708275"/>
              <a:chOff x="564750" y="3403329"/>
              <a:chExt cx="2596631" cy="1364238"/>
            </a:xfrm>
          </p:grpSpPr>
          <p:pic>
            <p:nvPicPr>
              <p:cNvPr id="8" name="Picture 8" descr="empty-green-rectangle">
                <a:extLst>
                  <a:ext uri="{FF2B5EF4-FFF2-40B4-BE49-F238E27FC236}">
                    <a16:creationId xmlns:a16="http://schemas.microsoft.com/office/drawing/2014/main" id="{B2928A52-BE19-F6C9-DC4C-6FA988B0D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6A8F7A84-4E8E-4A06-51BF-3F4FD7A58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46599A03-A637-6047-BC26-5DBC7680D99B}"/>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741D6430-C97A-AC20-BA04-DB843F14FA47}"/>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id="{96FF7B74-4811-DE57-8BF5-C94F9AFA7563}"/>
              </a:ext>
            </a:extLst>
          </p:cNvPr>
          <p:cNvSpPr txBox="1">
            <a:spLocks noChangeArrowheads="1"/>
          </p:cNvSpPr>
          <p:nvPr/>
        </p:nvSpPr>
        <p:spPr bwMode="auto">
          <a:xfrm>
            <a:off x="399120" y="727442"/>
            <a:ext cx="74317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3. Cách xác định sai số phép đo gián tiếp</a:t>
            </a:r>
            <a:endParaRPr lang="en-US" sz="2500" dirty="0">
              <a:solidFill>
                <a:srgbClr val="0070C0"/>
              </a:solidFill>
              <a:cs typeface="Arial" panose="020B0604020202020204" pitchFamily="34" charset="0"/>
            </a:endParaRPr>
          </a:p>
        </p:txBody>
      </p:sp>
      <p:sp>
        <p:nvSpPr>
          <p:cNvPr id="12" name="TextBox 11">
            <a:extLst>
              <a:ext uri="{FF2B5EF4-FFF2-40B4-BE49-F238E27FC236}">
                <a16:creationId xmlns:a16="http://schemas.microsoft.com/office/drawing/2014/main" id="{1D815BD5-BF7E-B68E-7D95-624AD03B612B}"/>
              </a:ext>
            </a:extLst>
          </p:cNvPr>
          <p:cNvSpPr txBox="1"/>
          <p:nvPr/>
        </p:nvSpPr>
        <p:spPr>
          <a:xfrm>
            <a:off x="951021" y="1221314"/>
            <a:ext cx="10289956" cy="885755"/>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1: Đo quãng đường s từ A đến C bằng tổng quãng đường s</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từ A đến B và s</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từ B đến C. </a:t>
            </a:r>
          </a:p>
        </p:txBody>
      </p:sp>
      <p:grpSp>
        <p:nvGrpSpPr>
          <p:cNvPr id="13" name="Group 12">
            <a:extLst>
              <a:ext uri="{FF2B5EF4-FFF2-40B4-BE49-F238E27FC236}">
                <a16:creationId xmlns:a16="http://schemas.microsoft.com/office/drawing/2014/main" id="{75DECD79-2A49-DB41-9EFE-9E6058FFF090}"/>
              </a:ext>
            </a:extLst>
          </p:cNvPr>
          <p:cNvGrpSpPr/>
          <p:nvPr/>
        </p:nvGrpSpPr>
        <p:grpSpPr>
          <a:xfrm>
            <a:off x="4165662" y="5562600"/>
            <a:ext cx="2792082" cy="840087"/>
            <a:chOff x="5231186" y="3112946"/>
            <a:chExt cx="4663325" cy="1110251"/>
          </a:xfrm>
        </p:grpSpPr>
        <p:pic>
          <p:nvPicPr>
            <p:cNvPr id="14" name="Picture 13" descr="empty-red-rectangle">
              <a:extLst>
                <a:ext uri="{FF2B5EF4-FFF2-40B4-BE49-F238E27FC236}">
                  <a16:creationId xmlns:a16="http://schemas.microsoft.com/office/drawing/2014/main" id="{26524135-9CA9-63D7-4233-D1A5491A2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1A23761-4581-9C02-8A72-2B1252398D0C}"/>
                    </a:ext>
                  </a:extLst>
                </p:cNvPr>
                <p:cNvSpPr txBox="1"/>
                <p:nvPr/>
              </p:nvSpPr>
              <p:spPr>
                <a:xfrm>
                  <a:off x="5410199" y="3262582"/>
                  <a:ext cx="4305298" cy="622996"/>
                </a:xfrm>
                <a:prstGeom prst="rect">
                  <a:avLst/>
                </a:prstGeom>
                <a:noFill/>
              </p:spPr>
              <p:txBody>
                <a:bodyPr wrap="square">
                  <a:spAutoFit/>
                </a:bodyPr>
                <a:lstStyle/>
                <a:p>
                  <a:pPr algn="ctr"/>
                  <a14:m>
                    <m:oMath xmlns:m="http://schemas.openxmlformats.org/officeDocument/2006/math">
                      <m:r>
                        <a:rPr lang="en-US" sz="30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000" i="1" smtClean="0">
                              <a:solidFill>
                                <a:srgbClr val="000000"/>
                              </a:solidFill>
                              <a:effectLst/>
                              <a:latin typeface="Cambria Math" panose="02040503050406030204" pitchFamily="18" charset="0"/>
                              <a:cs typeface="Arial" panose="020B0604020202020204" pitchFamily="34" charset="0"/>
                            </a:rPr>
                          </m:ctrlPr>
                        </m:accPr>
                        <m:e>
                          <m:r>
                            <a:rPr lang="en-US" sz="3000" b="0" i="1" smtClean="0">
                              <a:solidFill>
                                <a:srgbClr val="000000"/>
                              </a:solidFill>
                              <a:effectLst/>
                              <a:latin typeface="Cambria Math" panose="02040503050406030204" pitchFamily="18" charset="0"/>
                              <a:cs typeface="Arial" panose="020B0604020202020204" pitchFamily="34" charset="0"/>
                            </a:rPr>
                            <m:t>𝑣</m:t>
                          </m:r>
                        </m:e>
                      </m:acc>
                    </m:oMath>
                  </a14:m>
                  <a:endParaRPr lang="en-US" sz="3000"/>
                </a:p>
              </p:txBody>
            </p:sp>
          </mc:Choice>
          <mc:Fallback xmlns="">
            <p:sp>
              <p:nvSpPr>
                <p:cNvPr id="15" name="TextBox 14">
                  <a:extLst>
                    <a:ext uri="{FF2B5EF4-FFF2-40B4-BE49-F238E27FC236}">
                      <a16:creationId xmlns:a16="http://schemas.microsoft.com/office/drawing/2014/main" id="{61A23761-4581-9C02-8A72-2B1252398D0C}"/>
                    </a:ext>
                  </a:extLst>
                </p:cNvPr>
                <p:cNvSpPr txBox="1">
                  <a:spLocks noRot="1" noChangeAspect="1" noMove="1" noResize="1" noEditPoints="1" noAdjustHandles="1" noChangeArrowheads="1" noChangeShapeType="1" noTextEdit="1"/>
                </p:cNvSpPr>
                <p:nvPr/>
              </p:nvSpPr>
              <p:spPr>
                <a:xfrm>
                  <a:off x="5410199" y="3262582"/>
                  <a:ext cx="4305298" cy="622996"/>
                </a:xfrm>
                <a:prstGeom prst="rect">
                  <a:avLst/>
                </a:prstGeom>
                <a:blipFill>
                  <a:blip r:embed="rId5"/>
                  <a:stretch>
                    <a:fillRect t="-19481" b="-54545"/>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AD976DB1-C3BE-49A9-0F55-277AC135DF2B}"/>
              </a:ext>
            </a:extLst>
          </p:cNvPr>
          <p:cNvGrpSpPr/>
          <p:nvPr/>
        </p:nvGrpSpPr>
        <p:grpSpPr>
          <a:xfrm>
            <a:off x="3030446" y="4162269"/>
            <a:ext cx="6131105" cy="987289"/>
            <a:chOff x="5231186" y="3112946"/>
            <a:chExt cx="4663325" cy="1110251"/>
          </a:xfrm>
        </p:grpSpPr>
        <p:pic>
          <p:nvPicPr>
            <p:cNvPr id="17" name="Picture 16" descr="empty-red-rectangle">
              <a:extLst>
                <a:ext uri="{FF2B5EF4-FFF2-40B4-BE49-F238E27FC236}">
                  <a16:creationId xmlns:a16="http://schemas.microsoft.com/office/drawing/2014/main" id="{68925C84-5A16-B992-11EA-7483369FE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9CB9ECF-2EC6-9AEA-EA21-26C062B9D369}"/>
                    </a:ext>
                  </a:extLst>
                </p:cNvPr>
                <p:cNvSpPr txBox="1"/>
                <p:nvPr/>
              </p:nvSpPr>
              <p:spPr>
                <a:xfrm>
                  <a:off x="5351028" y="3209898"/>
                  <a:ext cx="4305298" cy="934060"/>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𝑠</m:t>
                          </m:r>
                        </m:num>
                        <m:den>
                          <m:r>
                            <a:rPr lang="en-US" sz="3000" b="0" i="1" smtClean="0">
                              <a:solidFill>
                                <a:srgbClr val="000000"/>
                              </a:solidFill>
                              <a:effectLst/>
                              <a:latin typeface="Cambria Math" panose="02040503050406030204" pitchFamily="18" charset="0"/>
                              <a:cs typeface="Arial" panose="020B0604020202020204" pitchFamily="34" charset="0"/>
                            </a:rPr>
                            <m:t>𝑠</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 </a:t>
                  </a:r>
                  <a14:m>
                    <m:oMath xmlns:m="http://schemas.openxmlformats.org/officeDocument/2006/math">
                      <m:f>
                        <m:fPr>
                          <m:ctrlPr>
                            <a:rPr lang="en-US" sz="3000" i="1">
                              <a:solidFill>
                                <a:srgbClr val="000000"/>
                              </a:solidFill>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𝑡</m:t>
                          </m:r>
                        </m:num>
                        <m:den>
                          <m:r>
                            <a:rPr lang="en-US" sz="3000" b="0" i="1" smtClean="0">
                              <a:solidFill>
                                <a:srgbClr val="000000"/>
                              </a:solidFill>
                              <a:latin typeface="Cambria Math" panose="02040503050406030204" pitchFamily="18" charset="0"/>
                              <a:cs typeface="Arial" panose="020B0604020202020204" pitchFamily="34" charset="0"/>
                            </a:rPr>
                            <m:t>𝑡</m:t>
                          </m:r>
                        </m:den>
                      </m:f>
                    </m:oMath>
                  </a14:m>
                  <a:r>
                    <a:rPr lang="en-US" sz="3000" i="1">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latin typeface="Arial" panose="020B0604020202020204" pitchFamily="34" charset="0"/>
                      <a:ea typeface="Times New Roman" panose="02020603050405020304" pitchFamily="18" charset="0"/>
                      <a:cs typeface="Arial" panose="020B0604020202020204" pitchFamily="34" charset="0"/>
                    </a:rPr>
                    <a:t>100% </a:t>
                  </a:r>
                  <a:endParaRPr lang="en-US" sz="3000"/>
                </a:p>
              </p:txBody>
            </p:sp>
          </mc:Choice>
          <mc:Fallback xmlns="">
            <p:sp>
              <p:nvSpPr>
                <p:cNvPr id="18" name="TextBox 17">
                  <a:extLst>
                    <a:ext uri="{FF2B5EF4-FFF2-40B4-BE49-F238E27FC236}">
                      <a16:creationId xmlns:a16="http://schemas.microsoft.com/office/drawing/2014/main" id="{69CB9ECF-2EC6-9AEA-EA21-26C062B9D369}"/>
                    </a:ext>
                  </a:extLst>
                </p:cNvPr>
                <p:cNvSpPr txBox="1">
                  <a:spLocks noRot="1" noChangeAspect="1" noMove="1" noResize="1" noEditPoints="1" noAdjustHandles="1" noChangeArrowheads="1" noChangeShapeType="1" noTextEdit="1"/>
                </p:cNvSpPr>
                <p:nvPr/>
              </p:nvSpPr>
              <p:spPr>
                <a:xfrm>
                  <a:off x="5351028" y="3209898"/>
                  <a:ext cx="4305298" cy="934060"/>
                </a:xfrm>
                <a:prstGeom prst="rect">
                  <a:avLst/>
                </a:prstGeom>
                <a:blipFill>
                  <a:blip r:embed="rId6"/>
                  <a:stretch>
                    <a:fillRect b="-8824"/>
                  </a:stretch>
                </a:blipFill>
              </p:spPr>
              <p:txBody>
                <a:bodyPr/>
                <a:lstStyle/>
                <a:p>
                  <a:r>
                    <a:rPr lang="en-US">
                      <a:noFill/>
                    </a:rPr>
                    <a:t> </a:t>
                  </a:r>
                </a:p>
              </p:txBody>
            </p:sp>
          </mc:Fallback>
        </mc:AlternateContent>
      </p:grpSp>
      <p:grpSp>
        <p:nvGrpSpPr>
          <p:cNvPr id="19" name="Group 18">
            <a:extLst>
              <a:ext uri="{FF2B5EF4-FFF2-40B4-BE49-F238E27FC236}">
                <a16:creationId xmlns:a16="http://schemas.microsoft.com/office/drawing/2014/main" id="{6FCA4094-1C17-713F-CBEC-41DEEA6DB95F}"/>
              </a:ext>
            </a:extLst>
          </p:cNvPr>
          <p:cNvGrpSpPr/>
          <p:nvPr/>
        </p:nvGrpSpPr>
        <p:grpSpPr>
          <a:xfrm>
            <a:off x="4495800" y="2225984"/>
            <a:ext cx="3665037" cy="735395"/>
            <a:chOff x="5231186" y="3112946"/>
            <a:chExt cx="4663325" cy="1110251"/>
          </a:xfrm>
        </p:grpSpPr>
        <p:pic>
          <p:nvPicPr>
            <p:cNvPr id="20" name="Picture 19" descr="empty-red-rectangle">
              <a:extLst>
                <a:ext uri="{FF2B5EF4-FFF2-40B4-BE49-F238E27FC236}">
                  <a16:creationId xmlns:a16="http://schemas.microsoft.com/office/drawing/2014/main" id="{3CA98347-C115-DAC0-D869-5AE3CC391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33D8BA2B-6BF5-6EB8-A85D-B4DC9A3D29EC}"/>
                </a:ext>
              </a:extLst>
            </p:cNvPr>
            <p:cNvSpPr txBox="1"/>
            <p:nvPr/>
          </p:nvSpPr>
          <p:spPr>
            <a:xfrm>
              <a:off x="5410199" y="3262582"/>
              <a:ext cx="4305298" cy="893310"/>
            </a:xfrm>
            <a:prstGeom prst="rect">
              <a:avLst/>
            </a:prstGeom>
            <a:noFill/>
          </p:spPr>
          <p:txBody>
            <a:bodyPr wrap="square">
              <a:spAutoFit/>
            </a:bodyPr>
            <a:lstStyle/>
            <a:p>
              <a:pPr>
                <a:lnSpc>
                  <a:spcPct val="107000"/>
                </a:lnSpc>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3200">
                  <a:solidFill>
                    <a:srgbClr val="000000"/>
                  </a:solidFill>
                  <a:latin typeface="Arial" panose="020B0604020202020204" pitchFamily="34" charset="0"/>
                  <a:ea typeface="Times New Roman" panose="02020603050405020304" pitchFamily="18" charset="0"/>
                  <a:cs typeface="Times New Roman" panose="02020603050405020304" pitchFamily="18" charset="0"/>
                </a:rPr>
                <a:t>s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s</a:t>
              </a:r>
              <a:r>
                <a:rPr lang="en-US" sz="3200" baseline="-25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a:t>
              </a:r>
              <a:r>
                <a:rPr lang="en-US" sz="320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320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s</a:t>
              </a:r>
              <a:r>
                <a:rPr lang="en-US" sz="32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a:t>2</a:t>
              </a:r>
              <a:endParaRPr lang="en-US" sz="3200">
                <a:latin typeface="Calibri" panose="020F0502020204030204" pitchFamily="34" charset="0"/>
                <a:ea typeface="游明朝" panose="02020400000000000000" pitchFamily="18" charset="-128"/>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06DD8D9-2AAC-ABD0-90C3-8F4B2C4F3A2A}"/>
                  </a:ext>
                </a:extLst>
              </p:cNvPr>
              <p:cNvSpPr txBox="1"/>
              <p:nvPr/>
            </p:nvSpPr>
            <p:spPr>
              <a:xfrm>
                <a:off x="1113962" y="3288628"/>
                <a:ext cx="8476321" cy="6071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2: Đo tốc độ theo công thức </a:t>
                </a:r>
                <a14:m>
                  <m:oMath xmlns:m="http://schemas.openxmlformats.org/officeDocument/2006/math">
                    <m:r>
                      <a:rPr lang="en-US" sz="25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𝑣</m:t>
                    </m:r>
                    <m:r>
                      <a:rPr lang="en-US" sz="25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500" b="0" i="1" smtClean="0">
                            <a:solidFill>
                              <a:srgbClr val="000000"/>
                            </a:solidFill>
                            <a:effectLst/>
                            <a:latin typeface="Cambria Math" panose="02040503050406030204" pitchFamily="18" charset="0"/>
                            <a:cs typeface="Times New Roman" panose="02020603050405020304" pitchFamily="18" charset="0"/>
                          </a:rPr>
                        </m:ctrlPr>
                      </m:fPr>
                      <m:num>
                        <m:r>
                          <a:rPr lang="en-US" sz="2500" b="0" i="1" smtClean="0">
                            <a:solidFill>
                              <a:srgbClr val="000000"/>
                            </a:solidFill>
                            <a:effectLst/>
                            <a:latin typeface="Cambria Math" panose="02040503050406030204" pitchFamily="18" charset="0"/>
                            <a:cs typeface="Times New Roman" panose="02020603050405020304" pitchFamily="18" charset="0"/>
                          </a:rPr>
                          <m:t>𝑠</m:t>
                        </m:r>
                      </m:num>
                      <m:den>
                        <m:r>
                          <a:rPr lang="en-US" sz="2500" b="0" i="1" smtClean="0">
                            <a:solidFill>
                              <a:srgbClr val="000000"/>
                            </a:solidFill>
                            <a:effectLst/>
                            <a:latin typeface="Cambria Math" panose="02040503050406030204" pitchFamily="18" charset="0"/>
                            <a:cs typeface="Times New Roman" panose="02020603050405020304" pitchFamily="18" charset="0"/>
                          </a:rPr>
                          <m:t>𝑡</m:t>
                        </m:r>
                      </m:den>
                    </m:f>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sai số phép đo là:</a:t>
                </a:r>
                <a:endParaRPr lang="en-US" sz="2500"/>
              </a:p>
            </p:txBody>
          </p:sp>
        </mc:Choice>
        <mc:Fallback xmlns="">
          <p:sp>
            <p:nvSpPr>
              <p:cNvPr id="23" name="TextBox 22">
                <a:extLst>
                  <a:ext uri="{FF2B5EF4-FFF2-40B4-BE49-F238E27FC236}">
                    <a16:creationId xmlns:a16="http://schemas.microsoft.com/office/drawing/2014/main" id="{F06DD8D9-2AAC-ABD0-90C3-8F4B2C4F3A2A}"/>
                  </a:ext>
                </a:extLst>
              </p:cNvPr>
              <p:cNvSpPr txBox="1">
                <a:spLocks noRot="1" noChangeAspect="1" noMove="1" noResize="1" noEditPoints="1" noAdjustHandles="1" noChangeArrowheads="1" noChangeShapeType="1" noTextEdit="1"/>
              </p:cNvSpPr>
              <p:nvPr/>
            </p:nvSpPr>
            <p:spPr>
              <a:xfrm>
                <a:off x="1113962" y="3288628"/>
                <a:ext cx="8476321" cy="607154"/>
              </a:xfrm>
              <a:prstGeom prst="rect">
                <a:avLst/>
              </a:prstGeom>
              <a:blipFill>
                <a:blip r:embed="rId7"/>
                <a:stretch>
                  <a:fillRect l="-1223" t="-1000" r="-1007" b="-800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4AE90C8E-69F7-5269-A3B1-D5BBC951AE49}"/>
              </a:ext>
            </a:extLst>
          </p:cNvPr>
          <p:cNvSpPr txBox="1"/>
          <p:nvPr/>
        </p:nvSpPr>
        <p:spPr>
          <a:xfrm>
            <a:off x="1178872" y="2350497"/>
            <a:ext cx="3302395" cy="483209"/>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Sai số tuyệt đối:</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1195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72918C8-7AE3-7778-8CA5-8D6216934A0A}"/>
              </a:ext>
            </a:extLst>
          </p:cNvPr>
          <p:cNvGrpSpPr/>
          <p:nvPr/>
        </p:nvGrpSpPr>
        <p:grpSpPr>
          <a:xfrm>
            <a:off x="-12700" y="99461"/>
            <a:ext cx="10317821" cy="551822"/>
            <a:chOff x="-3007" y="2231322"/>
            <a:chExt cx="10253890" cy="770302"/>
          </a:xfrm>
        </p:grpSpPr>
        <p:grpSp>
          <p:nvGrpSpPr>
            <p:cNvPr id="5" name="Group 70">
              <a:extLst>
                <a:ext uri="{FF2B5EF4-FFF2-40B4-BE49-F238E27FC236}">
                  <a16:creationId xmlns:a16="http://schemas.microsoft.com/office/drawing/2014/main" id="{63684B08-BC6C-9B14-4FA6-B244062C0DAB}"/>
                </a:ext>
              </a:extLst>
            </p:cNvPr>
            <p:cNvGrpSpPr>
              <a:grpSpLocks/>
            </p:cNvGrpSpPr>
            <p:nvPr/>
          </p:nvGrpSpPr>
          <p:grpSpPr bwMode="auto">
            <a:xfrm>
              <a:off x="286114" y="2280388"/>
              <a:ext cx="5042460" cy="708275"/>
              <a:chOff x="564750" y="3403329"/>
              <a:chExt cx="2596631" cy="1364238"/>
            </a:xfrm>
          </p:grpSpPr>
          <p:pic>
            <p:nvPicPr>
              <p:cNvPr id="8" name="Picture 8" descr="empty-green-rectangle">
                <a:extLst>
                  <a:ext uri="{FF2B5EF4-FFF2-40B4-BE49-F238E27FC236}">
                    <a16:creationId xmlns:a16="http://schemas.microsoft.com/office/drawing/2014/main" id="{CDE9D110-5923-89FF-673B-724CB1D5B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2095797E-B8F7-81CA-9426-721CE110C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5571769F-45A7-EBB0-7605-D7F13958048F}"/>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AE25488D-D463-B0ED-2881-0F2B0EF3FA27}"/>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id="{471B4F82-B115-40BA-D515-DDBC72D57F83}"/>
              </a:ext>
            </a:extLst>
          </p:cNvPr>
          <p:cNvSpPr txBox="1">
            <a:spLocks noChangeArrowheads="1"/>
          </p:cNvSpPr>
          <p:nvPr/>
        </p:nvSpPr>
        <p:spPr bwMode="auto">
          <a:xfrm>
            <a:off x="399120" y="727442"/>
            <a:ext cx="74317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4. Cách ghi kết quả đo</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A9A591F-3910-D7F1-0EC2-5375A0BFDFCD}"/>
                  </a:ext>
                </a:extLst>
              </p:cNvPr>
              <p:cNvSpPr txBox="1"/>
              <p:nvPr/>
            </p:nvSpPr>
            <p:spPr>
              <a:xfrm>
                <a:off x="2752902" y="3037239"/>
                <a:ext cx="7162800" cy="924548"/>
              </a:xfrm>
              <a:prstGeom prst="rect">
                <a:avLst/>
              </a:prstGeom>
              <a:noFill/>
            </p:spPr>
            <p:txBody>
              <a:bodyPr wrap="square">
                <a:spAutoFit/>
              </a:bodyPr>
              <a:lstStyle/>
              <a:p>
                <a:pPr marL="342900" marR="0" indent="-342900">
                  <a:lnSpc>
                    <a:spcPct val="107000"/>
                  </a:lnSpc>
                  <a:spcBef>
                    <a:spcPts val="0"/>
                  </a:spcBef>
                  <a:spcAft>
                    <a:spcPts val="0"/>
                  </a:spcAft>
                  <a:buFont typeface="Arial" panose="020B0604020202020204" pitchFamily="34" charset="0"/>
                  <a:buChar char="•"/>
                </a:pPr>
                <a14:m>
                  <m:oMath xmlns:m="http://schemas.openxmlformats.org/officeDocument/2006/math">
                    <m:r>
                      <a:rPr lang="en-US" sz="28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800" i="1">
                        <a:solidFill>
                          <a:srgbClr val="000000"/>
                        </a:solidFill>
                        <a:latin typeface="Cambria Math" panose="02040503050406030204" pitchFamily="18" charset="0"/>
                        <a:cs typeface="Arial" panose="020B0604020202020204" pitchFamily="34" charset="0"/>
                      </a:rPr>
                      <m:t>𝐴</m:t>
                    </m:r>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viết đến số chữ số có nghĩa tới đơn vị của ĐCNN trên dụng cụ đo. </a:t>
                </a:r>
              </a:p>
            </p:txBody>
          </p:sp>
        </mc:Choice>
        <mc:Fallback xmlns="">
          <p:sp>
            <p:nvSpPr>
              <p:cNvPr id="14" name="TextBox 13">
                <a:extLst>
                  <a:ext uri="{FF2B5EF4-FFF2-40B4-BE49-F238E27FC236}">
                    <a16:creationId xmlns:a16="http://schemas.microsoft.com/office/drawing/2014/main" id="{CA9A591F-3910-D7F1-0EC2-5375A0BFDFCD}"/>
                  </a:ext>
                </a:extLst>
              </p:cNvPr>
              <p:cNvSpPr txBox="1">
                <a:spLocks noRot="1" noChangeAspect="1" noMove="1" noResize="1" noEditPoints="1" noAdjustHandles="1" noChangeArrowheads="1" noChangeShapeType="1" noTextEdit="1"/>
              </p:cNvSpPr>
              <p:nvPr/>
            </p:nvSpPr>
            <p:spPr>
              <a:xfrm>
                <a:off x="2752902" y="3037239"/>
                <a:ext cx="7162800" cy="924548"/>
              </a:xfrm>
              <a:prstGeom prst="rect">
                <a:avLst/>
              </a:prstGeom>
              <a:blipFill>
                <a:blip r:embed="rId4"/>
                <a:stretch>
                  <a:fillRect t="-1974" b="-1447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D54C068B-D55C-399C-DB22-100D9058B860}"/>
              </a:ext>
            </a:extLst>
          </p:cNvPr>
          <p:cNvSpPr txBox="1"/>
          <p:nvPr/>
        </p:nvSpPr>
        <p:spPr>
          <a:xfrm>
            <a:off x="709053" y="4648200"/>
            <a:ext cx="10492347" cy="1718163"/>
          </a:xfrm>
          <a:prstGeom prst="rect">
            <a:avLst/>
          </a:prstGeom>
          <a:noFill/>
        </p:spPr>
        <p:txBody>
          <a:bodyPr wrap="square">
            <a:spAutoFit/>
          </a:bodyPr>
          <a:lstStyle/>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Quy</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tắc</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làm</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tròn</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b="1" dirty="0">
              <a:effectLst/>
              <a:latin typeface="Calibri" panose="020F0502020204030204" pitchFamily="34" charset="0"/>
              <a:ea typeface="游明朝" panose="02020400000000000000" pitchFamily="18" charset="-128"/>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Nếu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chỉ</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hơn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 thi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vẫn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nguyên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342900" marR="0" indent="-342900">
              <a:lnSpc>
                <a:spcPct val="107000"/>
              </a:lnSpc>
              <a:spcBef>
                <a:spcPts val="0"/>
              </a:spcBef>
              <a:spcAft>
                <a:spcPts val="0"/>
              </a:spcAft>
              <a:buFont typeface="Arial" panose="020B0604020202020204" pitchFamily="34" charset="0"/>
              <a:buChar char="•"/>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Nếu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lớn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hơn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hoặc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bằng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tăng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thêm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đơn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vị</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6" name="Group 15">
            <a:extLst>
              <a:ext uri="{FF2B5EF4-FFF2-40B4-BE49-F238E27FC236}">
                <a16:creationId xmlns:a16="http://schemas.microsoft.com/office/drawing/2014/main" id="{A44A52E3-7FB7-FC15-18BF-07970392C3D7}"/>
              </a:ext>
            </a:extLst>
          </p:cNvPr>
          <p:cNvGrpSpPr/>
          <p:nvPr/>
        </p:nvGrpSpPr>
        <p:grpSpPr>
          <a:xfrm>
            <a:off x="1497986" y="1999402"/>
            <a:ext cx="4810916" cy="832396"/>
            <a:chOff x="5231186" y="3112946"/>
            <a:chExt cx="4663325" cy="1110251"/>
          </a:xfrm>
        </p:grpSpPr>
        <p:pic>
          <p:nvPicPr>
            <p:cNvPr id="17" name="Picture 16" descr="empty-red-rectangle">
              <a:extLst>
                <a:ext uri="{FF2B5EF4-FFF2-40B4-BE49-F238E27FC236}">
                  <a16:creationId xmlns:a16="http://schemas.microsoft.com/office/drawing/2014/main" id="{BCDC62C9-BAC1-8DE9-EBAC-0F9FC1987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15912BE-5216-641B-B5DD-99560DAC1822}"/>
                    </a:ext>
                  </a:extLst>
                </p:cNvPr>
                <p:cNvSpPr txBox="1"/>
                <p:nvPr/>
              </p:nvSpPr>
              <p:spPr>
                <a:xfrm>
                  <a:off x="5493073" y="3333621"/>
                  <a:ext cx="4305298" cy="741746"/>
                </a:xfrm>
                <a:prstGeom prst="rect">
                  <a:avLst/>
                </a:prstGeom>
                <a:noFill/>
              </p:spPr>
              <p:txBody>
                <a:bodyPr wrap="square">
                  <a:spAutoFit/>
                </a:bodyPr>
                <a:lstStyle/>
                <a:p>
                  <a:pPr algn="ctr"/>
                  <a14:m>
                    <m:oMath xmlns:m="http://schemas.openxmlformats.org/officeDocument/2006/math">
                      <m:d>
                        <m:dPr>
                          <m:ctrlPr>
                            <a:rPr lang="en-US" sz="3000" b="0" i="1" smtClean="0">
                              <a:solidFill>
                                <a:srgbClr val="000000"/>
                              </a:solidFill>
                              <a:latin typeface="Cambria Math" panose="02040503050406030204" pitchFamily="18" charset="0"/>
                              <a:cs typeface="Arial" panose="020B0604020202020204" pitchFamily="34" charset="0"/>
                            </a:rPr>
                          </m:ctrlPr>
                        </m:dPr>
                        <m:e>
                          <m:acc>
                            <m:accPr>
                              <m:chr m:val="̅"/>
                              <m:ctrlPr>
                                <a:rPr lang="en-US" sz="3000" i="1" smtClean="0">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r>
                            <m:rPr>
                              <m:nor/>
                            </m:rPr>
                            <a:rPr lang="en-US" sz="3000" i="1">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000" b="0" i="1" smtClean="0">
                              <a:solidFill>
                                <a:srgbClr val="000000"/>
                              </a:solidFill>
                              <a:latin typeface="Arial" panose="020B0604020202020204" pitchFamily="34" charset="0"/>
                              <a:ea typeface="Times New Roman" panose="02020603050405020304" pitchFamily="18" charset="0"/>
                              <a:cs typeface="Arial" panose="020B0604020202020204" pitchFamily="34" charset="0"/>
                            </a:rPr>
                            <m:t>−</m:t>
                          </m:r>
                          <m:r>
                            <m:rPr>
                              <m:nor/>
                            </m:rPr>
                            <a:rPr lang="en-US" sz="3000">
                              <a:solidFill>
                                <a:srgbClr val="000000"/>
                              </a:solidFill>
                              <a:cs typeface="Arial" panose="020B0604020202020204" pitchFamily="34" charset="0"/>
                              <a:sym typeface="Symbol" panose="05050102010706020507" pitchFamily="18" charset="2"/>
                            </a:rPr>
                            <m:t> </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d>
                      <m:r>
                        <a:rPr lang="en-US" sz="3000" b="0" i="1" smtClean="0">
                          <a:solidFill>
                            <a:srgbClr val="000000"/>
                          </a:solidFill>
                          <a:latin typeface="Cambria Math" panose="02040503050406030204" pitchFamily="18" charset="0"/>
                          <a:cs typeface="Arial" panose="020B0604020202020204" pitchFamily="34" charset="0"/>
                        </a:rPr>
                        <m:t> </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 </m:t>
                      </m:r>
                      <m:r>
                        <a:rPr lang="en-US" sz="3000" i="1">
                          <a:solidFill>
                            <a:srgbClr val="000000"/>
                          </a:solidFill>
                          <a:latin typeface="Cambria Math" panose="02040503050406030204" pitchFamily="18" charset="0"/>
                          <a:cs typeface="Arial" panose="020B0604020202020204" pitchFamily="34" charset="0"/>
                        </a:rPr>
                        <m:t>𝐴</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oMath>
                  </a14:m>
                  <a:r>
                    <a:rPr lang="en-US" sz="3000">
                      <a:solidFill>
                        <a:srgbClr val="000000"/>
                      </a:solidFill>
                      <a:cs typeface="Arial" panose="020B0604020202020204" pitchFamily="34" charset="0"/>
                    </a:rPr>
                    <a:t>(</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r>
                        <a:rPr lang="en-US" sz="3000" b="0" i="1" smtClean="0">
                          <a:solidFill>
                            <a:srgbClr val="000000"/>
                          </a:solidFill>
                          <a:latin typeface="Cambria Math" panose="02040503050406030204" pitchFamily="18" charset="0"/>
                          <a:cs typeface="Arial" panose="020B0604020202020204" pitchFamily="34" charset="0"/>
                        </a:rPr>
                        <m:t>)</m:t>
                      </m:r>
                    </m:oMath>
                  </a14:m>
                  <a:endParaRPr lang="en-US" sz="3000"/>
                </a:p>
              </p:txBody>
            </p:sp>
          </mc:Choice>
          <mc:Fallback xmlns="">
            <p:sp>
              <p:nvSpPr>
                <p:cNvPr id="20" name="TextBox 19">
                  <a:extLst>
                    <a:ext uri="{FF2B5EF4-FFF2-40B4-BE49-F238E27FC236}">
                      <a16:creationId xmlns:a16="http://schemas.microsoft.com/office/drawing/2014/main" id="{C37FDB2C-74CD-4286-9ACF-B499107D3227}"/>
                    </a:ext>
                  </a:extLst>
                </p:cNvPr>
                <p:cNvSpPr txBox="1">
                  <a:spLocks noRot="1" noChangeAspect="1" noMove="1" noResize="1" noEditPoints="1" noAdjustHandles="1" noChangeArrowheads="1" noChangeShapeType="1" noTextEdit="1"/>
                </p:cNvSpPr>
                <p:nvPr/>
              </p:nvSpPr>
              <p:spPr>
                <a:xfrm>
                  <a:off x="5493073" y="3333621"/>
                  <a:ext cx="4305298" cy="741746"/>
                </a:xfrm>
                <a:prstGeom prst="rect">
                  <a:avLst/>
                </a:prstGeom>
                <a:blipFill>
                  <a:blip r:embed="rId6"/>
                  <a:stretch>
                    <a:fillRect t="-16484" b="-34066"/>
                  </a:stretch>
                </a:blipFill>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id="{539D5C10-BA62-03C7-826F-A98050CD59E0}"/>
              </a:ext>
            </a:extLst>
          </p:cNvPr>
          <p:cNvSpPr txBox="1"/>
          <p:nvPr/>
        </p:nvSpPr>
        <p:spPr>
          <a:xfrm>
            <a:off x="6479896" y="2106455"/>
            <a:ext cx="1184789"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endParaRPr lang="vi-VN" sz="2500">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1017532B-6546-90A7-4DA1-7CE6907E1833}"/>
              </a:ext>
            </a:extLst>
          </p:cNvPr>
          <p:cNvGrpSpPr/>
          <p:nvPr/>
        </p:nvGrpSpPr>
        <p:grpSpPr>
          <a:xfrm>
            <a:off x="7765138" y="2026832"/>
            <a:ext cx="2616814" cy="861830"/>
            <a:chOff x="5231186" y="3112946"/>
            <a:chExt cx="4663325" cy="1110251"/>
          </a:xfrm>
        </p:grpSpPr>
        <p:pic>
          <p:nvPicPr>
            <p:cNvPr id="21" name="Picture 20" descr="empty-red-rectangle">
              <a:extLst>
                <a:ext uri="{FF2B5EF4-FFF2-40B4-BE49-F238E27FC236}">
                  <a16:creationId xmlns:a16="http://schemas.microsoft.com/office/drawing/2014/main" id="{FC029E38-628C-EDE9-E90E-2CD3F2BE61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FC10F4E-2F14-1F53-9AA8-EC1A2EAC548A}"/>
                    </a:ext>
                  </a:extLst>
                </p:cNvPr>
                <p:cNvSpPr txBox="1"/>
                <p:nvPr/>
              </p:nvSpPr>
              <p:spPr>
                <a:xfrm>
                  <a:off x="5410199" y="3304805"/>
                  <a:ext cx="4305298" cy="716413"/>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rPr>
                        <m:t>𝐴</m:t>
                      </m:r>
                      <m:r>
                        <a:rPr lang="en-US" sz="3000" i="1">
                          <a:solidFill>
                            <a:srgbClr val="000000"/>
                          </a:solidFill>
                          <a:latin typeface="Cambria Math" panose="02040503050406030204" pitchFamily="18" charset="0"/>
                          <a:cs typeface="Arial" panose="020B0604020202020204" pitchFamily="34" charset="0"/>
                        </a:rPr>
                        <m:t> </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3000">
                      <a:solidFill>
                        <a:srgbClr val="000000"/>
                      </a:solidFill>
                      <a:cs typeface="Arial" panose="020B0604020202020204" pitchFamily="34" charset="0"/>
                    </a:rPr>
                    <a:t> </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oMath>
                  </a14:m>
                  <a:endParaRPr lang="en-US" sz="3000"/>
                </a:p>
              </p:txBody>
            </p:sp>
          </mc:Choice>
          <mc:Fallback xmlns="">
            <p:sp>
              <p:nvSpPr>
                <p:cNvPr id="33" name="TextBox 32">
                  <a:extLst>
                    <a:ext uri="{FF2B5EF4-FFF2-40B4-BE49-F238E27FC236}">
                      <a16:creationId xmlns:a16="http://schemas.microsoft.com/office/drawing/2014/main" id="{46EE4E92-1D7A-4CC2-B26B-051E947DE205}"/>
                    </a:ext>
                  </a:extLst>
                </p:cNvPr>
                <p:cNvSpPr txBox="1">
                  <a:spLocks noRot="1" noChangeAspect="1" noMove="1" noResize="1" noEditPoints="1" noAdjustHandles="1" noChangeArrowheads="1" noChangeShapeType="1" noTextEdit="1"/>
                </p:cNvSpPr>
                <p:nvPr/>
              </p:nvSpPr>
              <p:spPr>
                <a:xfrm>
                  <a:off x="5410199" y="3304805"/>
                  <a:ext cx="4305298" cy="716413"/>
                </a:xfrm>
                <a:prstGeom prst="rect">
                  <a:avLst/>
                </a:prstGeom>
                <a:blipFill>
                  <a:blip r:embed="rId7"/>
                  <a:stretch>
                    <a:fillRect t="-16304" b="-29348"/>
                  </a:stretch>
                </a:blipFill>
              </p:spPr>
              <p:txBody>
                <a:bodyPr/>
                <a:lstStyle/>
                <a:p>
                  <a:r>
                    <a:rPr lang="en-US">
                      <a:noFill/>
                    </a:rPr>
                    <a:t> </a:t>
                  </a:r>
                </a:p>
              </p:txBody>
            </p:sp>
          </mc:Fallback>
        </mc:AlternateContent>
      </p:grpSp>
      <p:sp>
        <p:nvSpPr>
          <p:cNvPr id="24" name="TextBox 23">
            <a:extLst>
              <a:ext uri="{FF2B5EF4-FFF2-40B4-BE49-F238E27FC236}">
                <a16:creationId xmlns:a16="http://schemas.microsoft.com/office/drawing/2014/main" id="{18F239C2-3D40-556F-3141-F16897C68EDD}"/>
              </a:ext>
            </a:extLst>
          </p:cNvPr>
          <p:cNvSpPr txBox="1"/>
          <p:nvPr/>
        </p:nvSpPr>
        <p:spPr>
          <a:xfrm>
            <a:off x="604162" y="1286083"/>
            <a:ext cx="9311540" cy="483209"/>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Kết quả đo đại lượng A được ghi dưới dạng một khoảng giá trị:</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744799-2C00-7F3E-6511-5950539B7405}"/>
                  </a:ext>
                </a:extLst>
              </p:cNvPr>
              <p:cNvSpPr txBox="1"/>
              <p:nvPr/>
            </p:nvSpPr>
            <p:spPr>
              <a:xfrm>
                <a:off x="2815173" y="3949087"/>
                <a:ext cx="7162800" cy="518604"/>
              </a:xfrm>
              <a:prstGeom prst="rect">
                <a:avLst/>
              </a:prstGeom>
              <a:noFill/>
            </p:spPr>
            <p:txBody>
              <a:bodyPr wrap="square">
                <a:spAutoFit/>
              </a:bodyPr>
              <a:lstStyle/>
              <a:p>
                <a:pPr marL="342900" marR="0" indent="-342900">
                  <a:lnSpc>
                    <a:spcPct val="107000"/>
                  </a:lnSpc>
                  <a:spcBef>
                    <a:spcPts val="0"/>
                  </a:spcBef>
                  <a:spcAft>
                    <a:spcPts val="0"/>
                  </a:spcAft>
                  <a:buFont typeface="Arial" panose="020B0604020202020204" pitchFamily="34" charset="0"/>
                  <a:buChar char="•"/>
                </a:pPr>
                <a14:m>
                  <m:oMath xmlns:m="http://schemas.openxmlformats.org/officeDocument/2006/math">
                    <m:acc>
                      <m:accPr>
                        <m:chr m:val="̅"/>
                        <m:ctrlPr>
                          <a:rPr lang="en-US" sz="2800" i="1" smtClean="0">
                            <a:solidFill>
                              <a:srgbClr val="000000"/>
                            </a:solidFill>
                            <a:effectLst/>
                            <a:latin typeface="Cambria Math" panose="02040503050406030204" pitchFamily="18" charset="0"/>
                            <a:cs typeface="Arial" panose="020B0604020202020204" pitchFamily="34" charset="0"/>
                          </a:rPr>
                        </m:ctrlPr>
                      </m:accPr>
                      <m:e>
                        <m:r>
                          <a:rPr lang="en-US" sz="2800" b="0" i="1" smtClean="0">
                            <a:solidFill>
                              <a:srgbClr val="000000"/>
                            </a:solidFill>
                            <a:effectLst/>
                            <a:latin typeface="Cambria Math" panose="02040503050406030204" pitchFamily="18" charset="0"/>
                            <a:cs typeface="Arial" panose="020B0604020202020204" pitchFamily="34" charset="0"/>
                          </a:rPr>
                          <m:t>𝐴</m:t>
                        </m:r>
                      </m:e>
                    </m:acc>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viết đến bậc thập phân tương ứng với </a:t>
                </a:r>
                <a14:m>
                  <m:oMath xmlns:m="http://schemas.openxmlformats.org/officeDocument/2006/math">
                    <m:r>
                      <a:rPr lang="en-US" sz="24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400" i="1">
                        <a:solidFill>
                          <a:srgbClr val="000000"/>
                        </a:solidFill>
                        <a:latin typeface="Cambria Math" panose="02040503050406030204" pitchFamily="18" charset="0"/>
                        <a:cs typeface="Arial" panose="020B0604020202020204" pitchFamily="34" charset="0"/>
                      </a:rPr>
                      <m:t>𝐴</m:t>
                    </m:r>
                  </m:oMath>
                </a14:m>
                <a:r>
                  <a:rPr lang="en-US" sz="24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F1744799-2C00-7F3E-6511-5950539B7405}"/>
                  </a:ext>
                </a:extLst>
              </p:cNvPr>
              <p:cNvSpPr txBox="1">
                <a:spLocks noRot="1" noChangeAspect="1" noMove="1" noResize="1" noEditPoints="1" noAdjustHandles="1" noChangeArrowheads="1" noChangeShapeType="1" noTextEdit="1"/>
              </p:cNvSpPr>
              <p:nvPr/>
            </p:nvSpPr>
            <p:spPr>
              <a:xfrm>
                <a:off x="2815173" y="3949087"/>
                <a:ext cx="7162800" cy="518604"/>
              </a:xfrm>
              <a:prstGeom prst="rect">
                <a:avLst/>
              </a:prstGeom>
              <a:blipFill>
                <a:blip r:embed="rId8"/>
                <a:stretch>
                  <a:fillRect t="-3529" b="-25882"/>
                </a:stretch>
              </a:blipFill>
            </p:spPr>
            <p:txBody>
              <a:bodyPr/>
              <a:lstStyle/>
              <a:p>
                <a:r>
                  <a:rPr lang="en-US">
                    <a:noFill/>
                  </a:rPr>
                  <a:t> </a:t>
                </a:r>
              </a:p>
            </p:txBody>
          </p:sp>
        </mc:Fallback>
      </mc:AlternateContent>
    </p:spTree>
    <p:extLst>
      <p:ext uri="{BB962C8B-B14F-4D97-AF65-F5344CB8AC3E}">
        <p14:creationId xmlns:p14="http://schemas.microsoft.com/office/powerpoint/2010/main" val="415076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4"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3" y="838923"/>
            <a:ext cx="10864478" cy="2324095"/>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1314086" y="768606"/>
            <a:ext cx="9563828" cy="2400657"/>
          </a:xfrm>
          <a:prstGeom prst="rect">
            <a:avLst/>
          </a:prstGeom>
          <a:noFill/>
          <a:ln>
            <a:noFill/>
          </a:ln>
          <a:effectLst/>
        </p:spPr>
        <p:txBody>
          <a:bodyPr wrap="square">
            <a:spAutoFit/>
          </a:bodyPr>
          <a:lstStyle/>
          <a:p>
            <a:pPr marL="0" marR="0">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Dùng các dụng cụ:</a:t>
            </a:r>
          </a:p>
          <a:p>
            <a:pPr marL="800100" lvl="1" indent="-342900">
              <a:buFont typeface="Arial" panose="020B0604020202020204" pitchFamily="34" charset="0"/>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thước có ĐCNN là 1 mm</a:t>
            </a:r>
          </a:p>
          <a:p>
            <a:pPr marL="800100" lvl="1" indent="-342900">
              <a:buFont typeface="Arial" panose="020B0604020202020204" pitchFamily="34" charset="0"/>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ồng hồ đo thời gian có ĐCNN 0,01 s </a:t>
            </a:r>
          </a:p>
          <a:p>
            <a:pPr marL="342900" marR="0" indent="-342900">
              <a:spcBef>
                <a:spcPts val="0"/>
              </a:spcBef>
              <a:spcAft>
                <a:spcPts val="0"/>
              </a:spcAft>
              <a:buFontTx/>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5 lần thời gian chuyển động của chiếc xe đồ chơi chạy bằng pin từ điểm A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 đến điểm B. </a:t>
            </a:r>
          </a:p>
          <a:p>
            <a:pPr marL="342900" marR="0" indent="-342900">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các giá trị vào Bảng và trả lời các câu hỏi. </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493528" y="528349"/>
            <a:ext cx="480281" cy="442625"/>
          </a:xfrm>
          <a:prstGeom prst="rect">
            <a:avLst/>
          </a:prstGeom>
        </p:spPr>
      </p:pic>
      <mc:AlternateContent xmlns:mc="http://schemas.openxmlformats.org/markup-compatibility/2006" xmlns:a14="http://schemas.microsoft.com/office/drawing/2010/main">
        <mc:Choice Requires="a14">
          <p:graphicFrame>
            <p:nvGraphicFramePr>
              <p:cNvPr id="24" name="Table 13">
                <a:extLst>
                  <a:ext uri="{FF2B5EF4-FFF2-40B4-BE49-F238E27FC236}">
                    <a16:creationId xmlns:a16="http://schemas.microsoft.com/office/drawing/2014/main" id="{88120E74-36B4-D4B3-E9B4-680116118839}"/>
                  </a:ext>
                </a:extLst>
              </p:cNvPr>
              <p:cNvGraphicFramePr>
                <a:graphicFrameLocks noGrp="1"/>
              </p:cNvGraphicFramePr>
              <p:nvPr>
                <p:extLst>
                  <p:ext uri="{D42A27DB-BD31-4B8C-83A1-F6EECF244321}">
                    <p14:modId xmlns:p14="http://schemas.microsoft.com/office/powerpoint/2010/main" val="3538383920"/>
                  </p:ext>
                </p:extLst>
              </p:nvPr>
            </p:nvGraphicFramePr>
            <p:xfrm>
              <a:off x="501379" y="3495011"/>
              <a:ext cx="4997078" cy="2834640"/>
            </p:xfrm>
            <a:graphic>
              <a:graphicData uri="http://schemas.openxmlformats.org/drawingml/2006/table">
                <a:tbl>
                  <a:tblPr firstRow="1" bandRow="1">
                    <a:tableStyleId>{93296810-A885-4BE3-A3E7-6D5BEEA58F35}</a:tableStyleId>
                  </a:tblPr>
                  <a:tblGrid>
                    <a:gridCol w="1016793">
                      <a:extLst>
                        <a:ext uri="{9D8B030D-6E8A-4147-A177-3AD203B41FA5}">
                          <a16:colId xmlns:a16="http://schemas.microsoft.com/office/drawing/2014/main" val="1601266568"/>
                        </a:ext>
                      </a:extLst>
                    </a:gridCol>
                    <a:gridCol w="1002252">
                      <a:extLst>
                        <a:ext uri="{9D8B030D-6E8A-4147-A177-3AD203B41FA5}">
                          <a16:colId xmlns:a16="http://schemas.microsoft.com/office/drawing/2014/main" val="191516268"/>
                        </a:ext>
                      </a:extLst>
                    </a:gridCol>
                    <a:gridCol w="977167">
                      <a:extLst>
                        <a:ext uri="{9D8B030D-6E8A-4147-A177-3AD203B41FA5}">
                          <a16:colId xmlns:a16="http://schemas.microsoft.com/office/drawing/2014/main" val="3726663111"/>
                        </a:ext>
                      </a:extLst>
                    </a:gridCol>
                    <a:gridCol w="930635">
                      <a:extLst>
                        <a:ext uri="{9D8B030D-6E8A-4147-A177-3AD203B41FA5}">
                          <a16:colId xmlns:a16="http://schemas.microsoft.com/office/drawing/2014/main" val="4195391694"/>
                        </a:ext>
                      </a:extLst>
                    </a:gridCol>
                    <a:gridCol w="1070231">
                      <a:extLst>
                        <a:ext uri="{9D8B030D-6E8A-4147-A177-3AD203B41FA5}">
                          <a16:colId xmlns:a16="http://schemas.microsoft.com/office/drawing/2014/main" val="3359225622"/>
                        </a:ext>
                      </a:extLst>
                    </a:gridCol>
                  </a:tblGrid>
                  <a:tr h="2185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n</a:t>
                          </a:r>
                        </a:p>
                      </a:txBody>
                      <a:tcPr/>
                    </a:tc>
                    <a:tc>
                      <a:txBody>
                        <a:bodyPr/>
                        <a:lstStyle/>
                        <a:p>
                          <a:pPr algn="ctr"/>
                          <a:r>
                            <a:rPr lang="en-US" sz="1800">
                              <a:latin typeface="Arial" panose="020B0604020202020204" pitchFamily="34" charset="0"/>
                              <a:cs typeface="Arial" panose="020B0604020202020204" pitchFamily="34" charset="0"/>
                            </a:rPr>
                            <a:t>s (m)</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s </a:t>
                          </a:r>
                          <a:r>
                            <a:rPr lang="en-US" sz="1800">
                              <a:latin typeface="Arial" panose="020B0604020202020204" pitchFamily="34" charset="0"/>
                              <a:cs typeface="Arial" panose="020B0604020202020204" pitchFamily="34" charset="0"/>
                            </a:rPr>
                            <a:t>(m)</a:t>
                          </a:r>
                        </a:p>
                      </a:txBody>
                      <a:tcPr/>
                    </a:tc>
                    <a:tc>
                      <a:txBody>
                        <a:bodyPr/>
                        <a:lstStyle/>
                        <a:p>
                          <a:pPr algn="ctr"/>
                          <a:r>
                            <a:rPr lang="en-US" sz="1800">
                              <a:latin typeface="Arial" panose="020B0604020202020204" pitchFamily="34" charset="0"/>
                              <a:cs typeface="Arial" panose="020B0604020202020204" pitchFamily="34" charset="0"/>
                            </a:rPr>
                            <a:t>t (s)</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t </a:t>
                          </a:r>
                          <a:r>
                            <a:rPr lang="en-US" sz="1800">
                              <a:latin typeface="Arial" panose="020B0604020202020204" pitchFamily="34" charset="0"/>
                              <a:cs typeface="Arial" panose="020B0604020202020204" pitchFamily="34" charset="0"/>
                            </a:rPr>
                            <a:t>(s)</a:t>
                          </a:r>
                        </a:p>
                      </a:txBody>
                      <a:tcPr/>
                    </a:tc>
                    <a:extLst>
                      <a:ext uri="{0D108BD9-81ED-4DB2-BD59-A6C34878D82A}">
                        <a16:rowId xmlns:a16="http://schemas.microsoft.com/office/drawing/2014/main" val="3263656310"/>
                      </a:ext>
                    </a:extLst>
                  </a:tr>
                  <a:tr h="218578">
                    <a:tc>
                      <a:txBody>
                        <a:bodyPr/>
                        <a:lstStyle/>
                        <a:p>
                          <a:pPr algn="ctr"/>
                          <a:r>
                            <a:rPr lang="en-US" sz="1800">
                              <a:latin typeface="Arial" panose="020B0604020202020204" pitchFamily="34" charset="0"/>
                              <a:cs typeface="Arial" panose="020B0604020202020204" pitchFamily="34" charset="0"/>
                            </a:rPr>
                            <a:t>1</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6915788"/>
                      </a:ext>
                    </a:extLst>
                  </a:tr>
                  <a:tr h="218578">
                    <a:tc>
                      <a:txBody>
                        <a:bodyPr/>
                        <a:lstStyle/>
                        <a:p>
                          <a:pPr algn="ctr"/>
                          <a:r>
                            <a:rPr lang="en-US" sz="1800">
                              <a:latin typeface="Arial" panose="020B0604020202020204" pitchFamily="34" charset="0"/>
                              <a:cs typeface="Arial" panose="020B0604020202020204" pitchFamily="34" charset="0"/>
                            </a:rPr>
                            <a:t>2</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6032160"/>
                      </a:ext>
                    </a:extLst>
                  </a:tr>
                  <a:tr h="218578">
                    <a:tc>
                      <a:txBody>
                        <a:bodyPr/>
                        <a:lstStyle/>
                        <a:p>
                          <a:pPr algn="ctr"/>
                          <a:r>
                            <a:rPr lang="en-US" sz="1800">
                              <a:latin typeface="Arial" panose="020B0604020202020204" pitchFamily="34" charset="0"/>
                              <a:cs typeface="Arial" panose="020B0604020202020204" pitchFamily="34" charset="0"/>
                            </a:rPr>
                            <a:t>3</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1957300"/>
                      </a:ext>
                    </a:extLst>
                  </a:tr>
                  <a:tr h="218578">
                    <a:tc>
                      <a:txBody>
                        <a:bodyPr/>
                        <a:lstStyle/>
                        <a:p>
                          <a:pPr algn="ctr"/>
                          <a:r>
                            <a:rPr lang="en-US" sz="1800">
                              <a:latin typeface="Arial" panose="020B0604020202020204" pitchFamily="34" charset="0"/>
                              <a:cs typeface="Arial" panose="020B0604020202020204" pitchFamily="34" charset="0"/>
                            </a:rPr>
                            <a:t>4</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5554858"/>
                      </a:ext>
                    </a:extLst>
                  </a:tr>
                  <a:tr h="218578">
                    <a:tc>
                      <a:txBody>
                        <a:bodyPr/>
                        <a:lstStyle/>
                        <a:p>
                          <a:pPr algn="ctr"/>
                          <a:r>
                            <a:rPr lang="en-US" sz="1800">
                              <a:latin typeface="Arial" panose="020B0604020202020204" pitchFamily="34" charset="0"/>
                              <a:cs typeface="Arial" panose="020B0604020202020204" pitchFamily="34" charset="0"/>
                            </a:rPr>
                            <a:t>5</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355817"/>
                      </a:ext>
                    </a:extLst>
                  </a:tr>
                  <a:tr h="218578">
                    <a:tc>
                      <a:txBody>
                        <a:bodyPr/>
                        <a:lstStyle/>
                        <a:p>
                          <a:pPr algn="ctr"/>
                          <a:r>
                            <a:rPr lang="en-US" sz="1800">
                              <a:latin typeface="Arial" panose="020B0604020202020204" pitchFamily="34" charset="0"/>
                              <a:cs typeface="Arial" panose="020B0604020202020204" pitchFamily="34" charset="0"/>
                            </a:rPr>
                            <a:t>Trung bình</a:t>
                          </a:r>
                        </a:p>
                      </a:txBody>
                      <a:tcPr/>
                    </a:tc>
                    <a:tc>
                      <a:txBody>
                        <a:bodyPr/>
                        <a:lstStyle/>
                        <a:p>
                          <a:pPr algn="ct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𝑠</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cs typeface="Arial" panose="020B0604020202020204" pitchFamily="34" charset="0"/>
                              <a:sym typeface="Symbol" panose="05050102010706020507" pitchFamily="18" charset="2"/>
                            </a:rPr>
                            <a:t></a:t>
                          </a: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𝑠</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𝑡</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cs typeface="Arial" panose="020B0604020202020204" pitchFamily="34" charset="0"/>
                              <a:sym typeface="Symbol" panose="05050102010706020507" pitchFamily="18" charset="2"/>
                            </a:rPr>
                            <a:t></a:t>
                          </a: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𝑡</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8995039"/>
                      </a:ext>
                    </a:extLst>
                  </a:tr>
                </a:tbl>
              </a:graphicData>
            </a:graphic>
          </p:graphicFrame>
        </mc:Choice>
        <mc:Fallback xmlns="">
          <p:graphicFrame>
            <p:nvGraphicFramePr>
              <p:cNvPr id="24" name="Table 13">
                <a:extLst>
                  <a:ext uri="{FF2B5EF4-FFF2-40B4-BE49-F238E27FC236}">
                    <a16:creationId xmlns:a16="http://schemas.microsoft.com/office/drawing/2014/main" id="{88120E74-36B4-D4B3-E9B4-680116118839}"/>
                  </a:ext>
                </a:extLst>
              </p:cNvPr>
              <p:cNvGraphicFramePr>
                <a:graphicFrameLocks noGrp="1"/>
              </p:cNvGraphicFramePr>
              <p:nvPr>
                <p:extLst>
                  <p:ext uri="{D42A27DB-BD31-4B8C-83A1-F6EECF244321}">
                    <p14:modId xmlns:p14="http://schemas.microsoft.com/office/powerpoint/2010/main" val="3538383920"/>
                  </p:ext>
                </p:extLst>
              </p:nvPr>
            </p:nvGraphicFramePr>
            <p:xfrm>
              <a:off x="501379" y="3495011"/>
              <a:ext cx="4997078" cy="2834640"/>
            </p:xfrm>
            <a:graphic>
              <a:graphicData uri="http://schemas.openxmlformats.org/drawingml/2006/table">
                <a:tbl>
                  <a:tblPr firstRow="1" bandRow="1">
                    <a:tableStyleId>{93296810-A885-4BE3-A3E7-6D5BEEA58F35}</a:tableStyleId>
                  </a:tblPr>
                  <a:tblGrid>
                    <a:gridCol w="1016793">
                      <a:extLst>
                        <a:ext uri="{9D8B030D-6E8A-4147-A177-3AD203B41FA5}">
                          <a16:colId xmlns:a16="http://schemas.microsoft.com/office/drawing/2014/main" val="1601266568"/>
                        </a:ext>
                      </a:extLst>
                    </a:gridCol>
                    <a:gridCol w="1002252">
                      <a:extLst>
                        <a:ext uri="{9D8B030D-6E8A-4147-A177-3AD203B41FA5}">
                          <a16:colId xmlns:a16="http://schemas.microsoft.com/office/drawing/2014/main" val="191516268"/>
                        </a:ext>
                      </a:extLst>
                    </a:gridCol>
                    <a:gridCol w="977167">
                      <a:extLst>
                        <a:ext uri="{9D8B030D-6E8A-4147-A177-3AD203B41FA5}">
                          <a16:colId xmlns:a16="http://schemas.microsoft.com/office/drawing/2014/main" val="3726663111"/>
                        </a:ext>
                      </a:extLst>
                    </a:gridCol>
                    <a:gridCol w="930635">
                      <a:extLst>
                        <a:ext uri="{9D8B030D-6E8A-4147-A177-3AD203B41FA5}">
                          <a16:colId xmlns:a16="http://schemas.microsoft.com/office/drawing/2014/main" val="4195391694"/>
                        </a:ext>
                      </a:extLst>
                    </a:gridCol>
                    <a:gridCol w="1070231">
                      <a:extLst>
                        <a:ext uri="{9D8B030D-6E8A-4147-A177-3AD203B41FA5}">
                          <a16:colId xmlns:a16="http://schemas.microsoft.com/office/drawing/2014/main" val="3359225622"/>
                        </a:ext>
                      </a:extLst>
                    </a:gridCol>
                  </a:tblGrid>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n</a:t>
                          </a:r>
                        </a:p>
                      </a:txBody>
                      <a:tcPr/>
                    </a:tc>
                    <a:tc>
                      <a:txBody>
                        <a:bodyPr/>
                        <a:lstStyle/>
                        <a:p>
                          <a:pPr algn="ctr"/>
                          <a:r>
                            <a:rPr lang="en-US" sz="1800">
                              <a:latin typeface="Arial" panose="020B0604020202020204" pitchFamily="34" charset="0"/>
                              <a:cs typeface="Arial" panose="020B0604020202020204" pitchFamily="34" charset="0"/>
                            </a:rPr>
                            <a:t>s (m)</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s </a:t>
                          </a:r>
                          <a:r>
                            <a:rPr lang="en-US" sz="1800">
                              <a:latin typeface="Arial" panose="020B0604020202020204" pitchFamily="34" charset="0"/>
                              <a:cs typeface="Arial" panose="020B0604020202020204" pitchFamily="34" charset="0"/>
                            </a:rPr>
                            <a:t>(m)</a:t>
                          </a:r>
                        </a:p>
                      </a:txBody>
                      <a:tcPr/>
                    </a:tc>
                    <a:tc>
                      <a:txBody>
                        <a:bodyPr/>
                        <a:lstStyle/>
                        <a:p>
                          <a:pPr algn="ctr"/>
                          <a:r>
                            <a:rPr lang="en-US" sz="1800">
                              <a:latin typeface="Arial" panose="020B0604020202020204" pitchFamily="34" charset="0"/>
                              <a:cs typeface="Arial" panose="020B0604020202020204" pitchFamily="34" charset="0"/>
                            </a:rPr>
                            <a:t>t (s)</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t </a:t>
                          </a:r>
                          <a:r>
                            <a:rPr lang="en-US" sz="1800">
                              <a:latin typeface="Arial" panose="020B0604020202020204" pitchFamily="34" charset="0"/>
                              <a:cs typeface="Arial" panose="020B0604020202020204" pitchFamily="34" charset="0"/>
                            </a:rPr>
                            <a:t>(s)</a:t>
                          </a:r>
                        </a:p>
                      </a:txBody>
                      <a:tcPr/>
                    </a:tc>
                    <a:extLst>
                      <a:ext uri="{0D108BD9-81ED-4DB2-BD59-A6C34878D82A}">
                        <a16:rowId xmlns:a16="http://schemas.microsoft.com/office/drawing/2014/main" val="3263656310"/>
                      </a:ext>
                    </a:extLst>
                  </a:tr>
                  <a:tr h="365760">
                    <a:tc>
                      <a:txBody>
                        <a:bodyPr/>
                        <a:lstStyle/>
                        <a:p>
                          <a:pPr algn="ctr"/>
                          <a:r>
                            <a:rPr lang="en-US" sz="1800">
                              <a:latin typeface="Arial" panose="020B0604020202020204" pitchFamily="34" charset="0"/>
                              <a:cs typeface="Arial" panose="020B0604020202020204" pitchFamily="34" charset="0"/>
                            </a:rPr>
                            <a:t>1</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6915788"/>
                      </a:ext>
                    </a:extLst>
                  </a:tr>
                  <a:tr h="365760">
                    <a:tc>
                      <a:txBody>
                        <a:bodyPr/>
                        <a:lstStyle/>
                        <a:p>
                          <a:pPr algn="ctr"/>
                          <a:r>
                            <a:rPr lang="en-US" sz="1800">
                              <a:latin typeface="Arial" panose="020B0604020202020204" pitchFamily="34" charset="0"/>
                              <a:cs typeface="Arial" panose="020B0604020202020204" pitchFamily="34" charset="0"/>
                            </a:rPr>
                            <a:t>2</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6032160"/>
                      </a:ext>
                    </a:extLst>
                  </a:tr>
                  <a:tr h="365760">
                    <a:tc>
                      <a:txBody>
                        <a:bodyPr/>
                        <a:lstStyle/>
                        <a:p>
                          <a:pPr algn="ctr"/>
                          <a:r>
                            <a:rPr lang="en-US" sz="1800">
                              <a:latin typeface="Arial" panose="020B0604020202020204" pitchFamily="34" charset="0"/>
                              <a:cs typeface="Arial" panose="020B0604020202020204" pitchFamily="34" charset="0"/>
                            </a:rPr>
                            <a:t>3</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1957300"/>
                      </a:ext>
                    </a:extLst>
                  </a:tr>
                  <a:tr h="365760">
                    <a:tc>
                      <a:txBody>
                        <a:bodyPr/>
                        <a:lstStyle/>
                        <a:p>
                          <a:pPr algn="ctr"/>
                          <a:r>
                            <a:rPr lang="en-US" sz="1800">
                              <a:latin typeface="Arial" panose="020B0604020202020204" pitchFamily="34" charset="0"/>
                              <a:cs typeface="Arial" panose="020B0604020202020204" pitchFamily="34" charset="0"/>
                            </a:rPr>
                            <a:t>4</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5554858"/>
                      </a:ext>
                    </a:extLst>
                  </a:tr>
                  <a:tr h="365760">
                    <a:tc>
                      <a:txBody>
                        <a:bodyPr/>
                        <a:lstStyle/>
                        <a:p>
                          <a:pPr algn="ctr"/>
                          <a:r>
                            <a:rPr lang="en-US" sz="1800">
                              <a:latin typeface="Arial" panose="020B0604020202020204" pitchFamily="34" charset="0"/>
                              <a:cs typeface="Arial" panose="020B0604020202020204" pitchFamily="34" charset="0"/>
                            </a:rPr>
                            <a:t>5</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355817"/>
                      </a:ext>
                    </a:extLst>
                  </a:tr>
                  <a:tr h="640080">
                    <a:tc>
                      <a:txBody>
                        <a:bodyPr/>
                        <a:lstStyle/>
                        <a:p>
                          <a:pPr algn="ctr"/>
                          <a:r>
                            <a:rPr lang="en-US" sz="1800">
                              <a:latin typeface="Arial" panose="020B0604020202020204" pitchFamily="34" charset="0"/>
                              <a:cs typeface="Arial" panose="020B0604020202020204" pitchFamily="34" charset="0"/>
                            </a:rPr>
                            <a:t>Trung bình</a:t>
                          </a:r>
                        </a:p>
                      </a:txBody>
                      <a:tcPr/>
                    </a:tc>
                    <a:tc>
                      <a:txBody>
                        <a:bodyPr/>
                        <a:lstStyle/>
                        <a:p>
                          <a:endParaRPr lang="en-US"/>
                        </a:p>
                      </a:txBody>
                      <a:tcPr>
                        <a:blipFill>
                          <a:blip r:embed="rId5"/>
                          <a:stretch>
                            <a:fillRect l="-102439" t="-348571" r="-301220" b="-14286"/>
                          </a:stretch>
                        </a:blipFill>
                      </a:tcPr>
                    </a:tc>
                    <a:tc>
                      <a:txBody>
                        <a:bodyPr/>
                        <a:lstStyle/>
                        <a:p>
                          <a:endParaRPr lang="en-US"/>
                        </a:p>
                      </a:txBody>
                      <a:tcPr>
                        <a:blipFill>
                          <a:blip r:embed="rId5"/>
                          <a:stretch>
                            <a:fillRect l="-206211" t="-348571" r="-206832" b="-14286"/>
                          </a:stretch>
                        </a:blipFill>
                      </a:tcPr>
                    </a:tc>
                    <a:tc>
                      <a:txBody>
                        <a:bodyPr/>
                        <a:lstStyle/>
                        <a:p>
                          <a:endParaRPr lang="en-US"/>
                        </a:p>
                      </a:txBody>
                      <a:tcPr>
                        <a:blipFill>
                          <a:blip r:embed="rId5"/>
                          <a:stretch>
                            <a:fillRect l="-324342" t="-348571" r="-119079" b="-14286"/>
                          </a:stretch>
                        </a:blipFill>
                      </a:tcPr>
                    </a:tc>
                    <a:tc>
                      <a:txBody>
                        <a:bodyPr/>
                        <a:lstStyle/>
                        <a:p>
                          <a:endParaRPr lang="en-US"/>
                        </a:p>
                      </a:txBody>
                      <a:tcPr>
                        <a:blipFill>
                          <a:blip r:embed="rId5"/>
                          <a:stretch>
                            <a:fillRect l="-366477" t="-348571" r="-2841" b="-14286"/>
                          </a:stretch>
                        </a:blipFill>
                      </a:tcPr>
                    </a:tc>
                    <a:extLst>
                      <a:ext uri="{0D108BD9-81ED-4DB2-BD59-A6C34878D82A}">
                        <a16:rowId xmlns:a16="http://schemas.microsoft.com/office/drawing/2014/main" val="1618995039"/>
                      </a:ext>
                    </a:extLst>
                  </a:tr>
                </a:tbl>
              </a:graphicData>
            </a:graphic>
          </p:graphicFrame>
        </mc:Fallback>
      </mc:AlternateContent>
      <p:pic>
        <p:nvPicPr>
          <p:cNvPr id="25" name="Picture 24" descr="A person holding a watch&#10;&#10;Description automatically generated with medium confidence">
            <a:extLst>
              <a:ext uri="{FF2B5EF4-FFF2-40B4-BE49-F238E27FC236}">
                <a16:creationId xmlns:a16="http://schemas.microsoft.com/office/drawing/2014/main" id="{40594753-9ABF-4AA6-5873-29AEAC2298E7}"/>
              </a:ext>
            </a:extLst>
          </p:cNvPr>
          <p:cNvPicPr>
            <a:picLocks noChangeAspect="1"/>
          </p:cNvPicPr>
          <p:nvPr/>
        </p:nvPicPr>
        <p:blipFill rotWithShape="1">
          <a:blip r:embed="rId6">
            <a:extLst>
              <a:ext uri="{28A0092B-C50C-407E-A947-70E740481C1C}">
                <a14:useLocalDpi xmlns:a14="http://schemas.microsoft.com/office/drawing/2010/main" val="0"/>
              </a:ext>
            </a:extLst>
          </a:blip>
          <a:srcRect r="-14" b="15763"/>
          <a:stretch/>
        </p:blipFill>
        <p:spPr>
          <a:xfrm>
            <a:off x="6324600" y="3370508"/>
            <a:ext cx="1055331" cy="1001353"/>
          </a:xfrm>
          <a:prstGeom prst="rect">
            <a:avLst/>
          </a:prstGeom>
        </p:spPr>
      </p:pic>
      <p:pic>
        <p:nvPicPr>
          <p:cNvPr id="26" name="Picture 25" descr="A red sports car&#10;&#10;Description automatically generated with medium confidence">
            <a:extLst>
              <a:ext uri="{FF2B5EF4-FFF2-40B4-BE49-F238E27FC236}">
                <a16:creationId xmlns:a16="http://schemas.microsoft.com/office/drawing/2014/main" id="{C2FBAD11-09AC-A9A0-2F65-F84001DB46E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3131" y1="43885" x2="43131" y2="43885"/>
                        <a14:foregroundMark x1="41534" y1="45324" x2="41534" y2="45324"/>
                        <a14:foregroundMark x1="40256" y1="47482" x2="40256" y2="47482"/>
                        <a14:foregroundMark x1="39617" y1="47482" x2="39617" y2="47482"/>
                        <a14:foregroundMark x1="41853" y1="45803" x2="42971" y2="45324"/>
                        <a14:foregroundMark x1="45208" y1="42926" x2="45208" y2="42926"/>
                        <a14:foregroundMark x1="44728" y1="41487" x2="44728" y2="41487"/>
                        <a14:foregroundMark x1="40256" y1="47242" x2="40256" y2="47242"/>
                        <a14:foregroundMark x1="38978" y1="47002" x2="38498" y2="47002"/>
                        <a14:foregroundMark x1="37380" y1="46523" x2="37380" y2="46523"/>
                        <a14:foregroundMark x1="35463" y1="46523" x2="36741" y2="46523"/>
                        <a14:foregroundMark x1="38978" y1="44844" x2="38978" y2="44844"/>
                        <a14:foregroundMark x1="40256" y1="43885" x2="41693" y2="42926"/>
                        <a14:foregroundMark x1="42173" y1="42686" x2="42971" y2="41966"/>
                        <a14:foregroundMark x1="44888" y1="40767" x2="45527" y2="40288"/>
                        <a14:foregroundMark x1="46486" y1="40048" x2="47125" y2="39568"/>
                        <a14:foregroundMark x1="45687" y1="39089" x2="45687" y2="39089"/>
                        <a14:foregroundMark x1="44249" y1="40528" x2="44249" y2="40528"/>
                        <a14:foregroundMark x1="69169" y1="47002" x2="69169" y2="47002"/>
                        <a14:foregroundMark x1="71725" y1="45803" x2="71725" y2="45803"/>
                        <a14:foregroundMark x1="70607" y1="44844" x2="71406" y2="44844"/>
                        <a14:foregroundMark x1="22204" y1="51559" x2="22204" y2="51559"/>
                        <a14:foregroundMark x1="20447" y1="51559" x2="20447" y2="51559"/>
                        <a14:foregroundMark x1="22364" y1="50360" x2="22684" y2="49880"/>
                        <a14:foregroundMark x1="23482" y1="48921" x2="24441" y2="47962"/>
                        <a14:foregroundMark x1="24760" y1="47962" x2="26038" y2="46763"/>
                        <a14:foregroundMark x1="28435" y1="45803" x2="28435" y2="45803"/>
                        <a14:foregroundMark x1="29872" y1="45803" x2="29872" y2="45803"/>
                        <a14:foregroundMark x1="33866" y1="46283" x2="33866" y2="46283"/>
                        <a14:foregroundMark x1="38498" y1="44604" x2="39297" y2="44125"/>
                        <a14:foregroundMark x1="41853" y1="41487" x2="42332" y2="41487"/>
                        <a14:foregroundMark x1="44728" y1="40528" x2="44728" y2="40528"/>
                        <a14:foregroundMark x1="44728" y1="39089" x2="44089" y2="39089"/>
                        <a14:foregroundMark x1="43770" y1="39089" x2="43291" y2="39089"/>
                        <a14:foregroundMark x1="42812" y1="39089" x2="42812" y2="39089"/>
                        <a14:foregroundMark x1="42013" y1="39089" x2="42013" y2="39089"/>
                        <a14:foregroundMark x1="41214" y1="39808" x2="40256" y2="40048"/>
                        <a14:foregroundMark x1="39137" y1="41007" x2="39137" y2="41007"/>
                        <a14:foregroundMark x1="38339" y1="42686" x2="38339" y2="42686"/>
                        <a14:foregroundMark x1="36102" y1="44365" x2="36102" y2="44365"/>
                        <a14:foregroundMark x1="35942" y1="44365" x2="35623" y2="45084"/>
                        <a14:foregroundMark x1="35463" y1="45084" x2="34665" y2="45564"/>
                        <a14:foregroundMark x1="31949" y1="46283" x2="31949" y2="46283"/>
                      </a14:backgroundRemoval>
                    </a14:imgEffect>
                  </a14:imgLayer>
                </a14:imgProps>
              </a:ext>
              <a:ext uri="{28A0092B-C50C-407E-A947-70E740481C1C}">
                <a14:useLocalDpi xmlns:a14="http://schemas.microsoft.com/office/drawing/2010/main" val="0"/>
              </a:ext>
            </a:extLst>
          </a:blip>
          <a:srcRect l="11670" t="37053" r="12628" b="25545"/>
          <a:stretch/>
        </p:blipFill>
        <p:spPr>
          <a:xfrm flipH="1">
            <a:off x="6083300" y="4573107"/>
            <a:ext cx="2057400" cy="703848"/>
          </a:xfrm>
          <a:prstGeom prst="rect">
            <a:avLst/>
          </a:prstGeom>
        </p:spPr>
      </p:pic>
      <p:pic>
        <p:nvPicPr>
          <p:cNvPr id="28" name="Picture 27" descr="A picture containing text, measuring stick&#10;&#10;Description automatically generated">
            <a:extLst>
              <a:ext uri="{FF2B5EF4-FFF2-40B4-BE49-F238E27FC236}">
                <a16:creationId xmlns:a16="http://schemas.microsoft.com/office/drawing/2014/main" id="{41B79491-A2E5-6F56-3E5D-E0C1E2C70428}"/>
              </a:ext>
            </a:extLst>
          </p:cNvPr>
          <p:cNvPicPr>
            <a:picLocks noChangeAspect="1"/>
          </p:cNvPicPr>
          <p:nvPr/>
        </p:nvPicPr>
        <p:blipFill rotWithShape="1">
          <a:blip r:embed="rId9">
            <a:extLst>
              <a:ext uri="{28A0092B-C50C-407E-A947-70E740481C1C}">
                <a14:useLocalDpi xmlns:a14="http://schemas.microsoft.com/office/drawing/2010/main" val="0"/>
              </a:ext>
            </a:extLst>
          </a:blip>
          <a:srcRect r="1000" b="25268"/>
          <a:stretch/>
        </p:blipFill>
        <p:spPr>
          <a:xfrm>
            <a:off x="5998648" y="5575961"/>
            <a:ext cx="5905843" cy="766390"/>
          </a:xfrm>
          <a:prstGeom prst="rect">
            <a:avLst/>
          </a:prstGeom>
        </p:spPr>
      </p:pic>
    </p:spTree>
    <p:extLst>
      <p:ext uri="{BB962C8B-B14F-4D97-AF65-F5344CB8AC3E}">
        <p14:creationId xmlns:p14="http://schemas.microsoft.com/office/powerpoint/2010/main" val="1581317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3"/>
            <a:ext cx="11275469" cy="147732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838201" y="919101"/>
            <a:ext cx="11078990" cy="1246495"/>
          </a:xfrm>
          <a:prstGeom prst="rect">
            <a:avLst/>
          </a:prstGeom>
          <a:noFill/>
          <a:ln>
            <a:noFill/>
          </a:ln>
          <a:effectLst/>
        </p:spPr>
        <p:txBody>
          <a:bodyPr wrap="square">
            <a:spAutoFit/>
          </a:bodyPr>
          <a:lstStyle/>
          <a:p>
            <a:pPr marL="0" marR="0" algn="ctr">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 một thước có ĐCNN là 1 mm và một đồng hồ đo thời gian có ĐCNN 0,01 s để đo 5 lần thời gian chuyển động của chiếc xe đồ chơi chạy bằng pin từ điểm A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 đến điểm B. Ghi các giá trị vào Bảng và trả lời các câu hỏi. </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01379" y="541049"/>
            <a:ext cx="480281" cy="442625"/>
          </a:xfrm>
          <a:prstGeom prst="rect">
            <a:avLst/>
          </a:prstGeom>
        </p:spPr>
      </p:pic>
      <p:pic>
        <p:nvPicPr>
          <p:cNvPr id="19" name="Picture 5" descr="empty-blue-rectangle">
            <a:extLst>
              <a:ext uri="{FF2B5EF4-FFF2-40B4-BE49-F238E27FC236}">
                <a16:creationId xmlns:a16="http://schemas.microsoft.com/office/drawing/2014/main" id="{8F3766BA-9045-FEE4-B3A7-A39B5639F9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82075"/>
            <a:ext cx="11536191" cy="184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19625CA2-9563-317B-EC40-5A2737311C41}"/>
              </a:ext>
            </a:extLst>
          </p:cNvPr>
          <p:cNvSpPr txBox="1"/>
          <p:nvPr/>
        </p:nvSpPr>
        <p:spPr>
          <a:xfrm>
            <a:off x="994360" y="2504602"/>
            <a:ext cx="9497967" cy="1631216"/>
          </a:xfrm>
          <a:prstGeom prst="rect">
            <a:avLst/>
          </a:prstGeom>
          <a:noFill/>
        </p:spPr>
        <p:txBody>
          <a:bodyPr wrap="square">
            <a:spAutoFit/>
          </a:bodyPr>
          <a:lstStyle/>
          <a:p>
            <a:pPr marL="457200" marR="0" indent="-457200">
              <a:spcBef>
                <a:spcPts val="0"/>
              </a:spcBef>
              <a:spcAft>
                <a:spcPts val="0"/>
              </a:spcAft>
              <a:buAutoNum type="alphaLcParenR"/>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nhân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gây</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lần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457200" marR="0" indent="-457200">
              <a:spcBef>
                <a:spcPts val="0"/>
              </a:spcBef>
              <a:spcAft>
                <a:spcPts val="0"/>
              </a:spcAft>
              <a:buAutoNum type="alphaLcParenR"/>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tuyệt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tvà</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3.1. </a:t>
            </a:r>
          </a:p>
          <a:p>
            <a:pPr marL="457200" marR="0" indent="-457200">
              <a:spcBef>
                <a:spcPts val="0"/>
              </a:spcBef>
              <a:spcAft>
                <a:spcPts val="0"/>
              </a:spcAft>
              <a:buAutoNum type="alphaLcParenR"/>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 = ..........; t =… . </a:t>
            </a:r>
          </a:p>
          <a:p>
            <a:pPr marL="457200" marR="0" indent="-457200">
              <a:spcBef>
                <a:spcPts val="0"/>
              </a:spcBef>
              <a:spcAft>
                <a:spcPts val="0"/>
              </a:spcAft>
              <a:buAutoNum type="alphaLcParenR"/>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3" name="Group 12">
            <a:extLst>
              <a:ext uri="{FF2B5EF4-FFF2-40B4-BE49-F238E27FC236}">
                <a16:creationId xmlns:a16="http://schemas.microsoft.com/office/drawing/2014/main" id="{C3B41706-5AC5-3146-DE26-BCB049063B42}"/>
              </a:ext>
            </a:extLst>
          </p:cNvPr>
          <p:cNvGrpSpPr/>
          <p:nvPr/>
        </p:nvGrpSpPr>
        <p:grpSpPr>
          <a:xfrm>
            <a:off x="2633332" y="5599033"/>
            <a:ext cx="2190934" cy="840087"/>
            <a:chOff x="5231186" y="3112946"/>
            <a:chExt cx="4663325" cy="1110251"/>
          </a:xfrm>
        </p:grpSpPr>
        <p:pic>
          <p:nvPicPr>
            <p:cNvPr id="14" name="Picture 13" descr="empty-red-rectangle">
              <a:extLst>
                <a:ext uri="{FF2B5EF4-FFF2-40B4-BE49-F238E27FC236}">
                  <a16:creationId xmlns:a16="http://schemas.microsoft.com/office/drawing/2014/main" id="{19F6EC23-7254-1110-096D-4D50E3DF81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352DDE6-C6D8-1528-CFEF-DB9BF4F4C099}"/>
                    </a:ext>
                  </a:extLst>
                </p:cNvPr>
                <p:cNvSpPr txBox="1"/>
                <p:nvPr/>
              </p:nvSpPr>
              <p:spPr>
                <a:xfrm>
                  <a:off x="5410199" y="3262582"/>
                  <a:ext cx="4305298" cy="732158"/>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endParaRPr lang="en-US" sz="3000"/>
                </a:p>
              </p:txBody>
            </p:sp>
          </mc:Choice>
          <mc:Fallback xmlns="">
            <p:sp>
              <p:nvSpPr>
                <p:cNvPr id="15" name="TextBox 14">
                  <a:extLst>
                    <a:ext uri="{FF2B5EF4-FFF2-40B4-BE49-F238E27FC236}">
                      <a16:creationId xmlns:a16="http://schemas.microsoft.com/office/drawing/2014/main" id="{E352DDE6-C6D8-1528-CFEF-DB9BF4F4C099}"/>
                    </a:ext>
                  </a:extLst>
                </p:cNvPr>
                <p:cNvSpPr txBox="1">
                  <a:spLocks noRot="1" noChangeAspect="1" noMove="1" noResize="1" noEditPoints="1" noAdjustHandles="1" noChangeArrowheads="1" noChangeShapeType="1" noTextEdit="1"/>
                </p:cNvSpPr>
                <p:nvPr/>
              </p:nvSpPr>
              <p:spPr>
                <a:xfrm>
                  <a:off x="5410199" y="3262582"/>
                  <a:ext cx="4305298" cy="732158"/>
                </a:xfrm>
                <a:prstGeom prst="rect">
                  <a:avLst/>
                </a:prstGeom>
                <a:blipFill>
                  <a:blip r:embed="rId7"/>
                  <a:stretch>
                    <a:fillRect t="-16484" b="-30769"/>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57EAA308-AAF3-268C-6A0D-067AD2F41875}"/>
              </a:ext>
            </a:extLst>
          </p:cNvPr>
          <p:cNvGrpSpPr/>
          <p:nvPr/>
        </p:nvGrpSpPr>
        <p:grpSpPr>
          <a:xfrm>
            <a:off x="2514600" y="4495362"/>
            <a:ext cx="4125999" cy="905701"/>
            <a:chOff x="5231186" y="3112946"/>
            <a:chExt cx="4663325" cy="1110251"/>
          </a:xfrm>
        </p:grpSpPr>
        <p:pic>
          <p:nvPicPr>
            <p:cNvPr id="17" name="Picture 16" descr="empty-red-rectangle">
              <a:extLst>
                <a:ext uri="{FF2B5EF4-FFF2-40B4-BE49-F238E27FC236}">
                  <a16:creationId xmlns:a16="http://schemas.microsoft.com/office/drawing/2014/main" id="{0A244F86-4530-9DCE-AEFB-77BAB8D156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58E60B5-CFC6-8410-7AA6-6EFBFAEECBBD}"/>
                    </a:ext>
                  </a:extLst>
                </p:cNvPr>
                <p:cNvSpPr txBox="1"/>
                <p:nvPr/>
              </p:nvSpPr>
              <p:spPr>
                <a:xfrm>
                  <a:off x="5365380" y="3165704"/>
                  <a:ext cx="4305298" cy="1018203"/>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𝑡</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𝑡</m:t>
                          </m:r>
                        </m:num>
                        <m:den>
                          <m:r>
                            <a:rPr lang="en-US" sz="3000" b="0" i="1" smtClean="0">
                              <a:solidFill>
                                <a:srgbClr val="000000"/>
                              </a:solidFill>
                              <a:effectLst/>
                              <a:latin typeface="Cambria Math" panose="02040503050406030204" pitchFamily="18" charset="0"/>
                              <a:cs typeface="Arial" panose="020B0604020202020204" pitchFamily="34" charset="0"/>
                            </a:rPr>
                            <m:t>𝑡</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 …</a:t>
                  </a:r>
                  <a:endParaRPr lang="en-US" sz="3000"/>
                </a:p>
              </p:txBody>
            </p:sp>
          </mc:Choice>
          <mc:Fallback xmlns="">
            <p:sp>
              <p:nvSpPr>
                <p:cNvPr id="21" name="TextBox 20">
                  <a:extLst>
                    <a:ext uri="{FF2B5EF4-FFF2-40B4-BE49-F238E27FC236}">
                      <a16:creationId xmlns:a16="http://schemas.microsoft.com/office/drawing/2014/main" id="{558E60B5-CFC6-8410-7AA6-6EFBFAEECBBD}"/>
                    </a:ext>
                  </a:extLst>
                </p:cNvPr>
                <p:cNvSpPr txBox="1">
                  <a:spLocks noRot="1" noChangeAspect="1" noMove="1" noResize="1" noEditPoints="1" noAdjustHandles="1" noChangeArrowheads="1" noChangeShapeType="1" noTextEdit="1"/>
                </p:cNvSpPr>
                <p:nvPr/>
              </p:nvSpPr>
              <p:spPr>
                <a:xfrm>
                  <a:off x="5365380" y="3165704"/>
                  <a:ext cx="4305298" cy="1018203"/>
                </a:xfrm>
                <a:prstGeom prst="rect">
                  <a:avLst/>
                </a:prstGeom>
                <a:blipFill>
                  <a:blip r:embed="rId8"/>
                  <a:stretch>
                    <a:fillRect b="-8029"/>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9307B9A4-BAE8-6362-C986-D8F9492DD617}"/>
              </a:ext>
            </a:extLst>
          </p:cNvPr>
          <p:cNvGrpSpPr/>
          <p:nvPr/>
        </p:nvGrpSpPr>
        <p:grpSpPr>
          <a:xfrm>
            <a:off x="7239228" y="5543338"/>
            <a:ext cx="2190934" cy="840087"/>
            <a:chOff x="5231186" y="3112946"/>
            <a:chExt cx="4663325" cy="1110251"/>
          </a:xfrm>
        </p:grpSpPr>
        <p:pic>
          <p:nvPicPr>
            <p:cNvPr id="25" name="Picture 24" descr="empty-red-rectangle">
              <a:extLst>
                <a:ext uri="{FF2B5EF4-FFF2-40B4-BE49-F238E27FC236}">
                  <a16:creationId xmlns:a16="http://schemas.microsoft.com/office/drawing/2014/main" id="{37E7BBAD-D617-A65A-C38F-1C9EC09B54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BBABCFC-4501-B6C3-7580-7BEFB5378BC7}"/>
                    </a:ext>
                  </a:extLst>
                </p:cNvPr>
                <p:cNvSpPr txBox="1"/>
                <p:nvPr/>
              </p:nvSpPr>
              <p:spPr>
                <a:xfrm>
                  <a:off x="5410199" y="3262582"/>
                  <a:ext cx="4305298" cy="732158"/>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endParaRPr lang="en-US" sz="3000"/>
                </a:p>
              </p:txBody>
            </p:sp>
          </mc:Choice>
          <mc:Fallback xmlns="">
            <p:sp>
              <p:nvSpPr>
                <p:cNvPr id="26" name="TextBox 25">
                  <a:extLst>
                    <a:ext uri="{FF2B5EF4-FFF2-40B4-BE49-F238E27FC236}">
                      <a16:creationId xmlns:a16="http://schemas.microsoft.com/office/drawing/2014/main" id="{8BBABCFC-4501-B6C3-7580-7BEFB5378BC7}"/>
                    </a:ext>
                  </a:extLst>
                </p:cNvPr>
                <p:cNvSpPr txBox="1">
                  <a:spLocks noRot="1" noChangeAspect="1" noMove="1" noResize="1" noEditPoints="1" noAdjustHandles="1" noChangeArrowheads="1" noChangeShapeType="1" noTextEdit="1"/>
                </p:cNvSpPr>
                <p:nvPr/>
              </p:nvSpPr>
              <p:spPr>
                <a:xfrm>
                  <a:off x="5410199" y="3262582"/>
                  <a:ext cx="4305298" cy="732158"/>
                </a:xfrm>
                <a:prstGeom prst="rect">
                  <a:avLst/>
                </a:prstGeom>
                <a:blipFill>
                  <a:blip r:embed="rId9"/>
                  <a:stretch>
                    <a:fillRect t="-16484" b="-30769"/>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04793EA9-6258-9FF2-2191-D8E245C678AD}"/>
              </a:ext>
            </a:extLst>
          </p:cNvPr>
          <p:cNvGrpSpPr/>
          <p:nvPr/>
        </p:nvGrpSpPr>
        <p:grpSpPr>
          <a:xfrm>
            <a:off x="7120496" y="4439667"/>
            <a:ext cx="4125999" cy="905701"/>
            <a:chOff x="5231186" y="3112946"/>
            <a:chExt cx="4663325" cy="1110251"/>
          </a:xfrm>
        </p:grpSpPr>
        <p:pic>
          <p:nvPicPr>
            <p:cNvPr id="28" name="Picture 27" descr="empty-red-rectangle">
              <a:extLst>
                <a:ext uri="{FF2B5EF4-FFF2-40B4-BE49-F238E27FC236}">
                  <a16:creationId xmlns:a16="http://schemas.microsoft.com/office/drawing/2014/main" id="{2F1E91D5-E545-4BAB-BC37-E17B91038A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0083DA7-5A55-A973-32A8-68703CBC0AE4}"/>
                    </a:ext>
                  </a:extLst>
                </p:cNvPr>
                <p:cNvSpPr txBox="1"/>
                <p:nvPr/>
              </p:nvSpPr>
              <p:spPr>
                <a:xfrm>
                  <a:off x="5365380" y="3165704"/>
                  <a:ext cx="4305298" cy="1018203"/>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𝑠</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𝑠</m:t>
                          </m:r>
                        </m:num>
                        <m:den>
                          <m:r>
                            <a:rPr lang="en-US" sz="3000" b="0" i="1" smtClean="0">
                              <a:solidFill>
                                <a:srgbClr val="000000"/>
                              </a:solidFill>
                              <a:effectLst/>
                              <a:latin typeface="Cambria Math" panose="02040503050406030204" pitchFamily="18" charset="0"/>
                              <a:cs typeface="Arial" panose="020B0604020202020204" pitchFamily="34" charset="0"/>
                            </a:rPr>
                            <m:t>𝑠</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 …</a:t>
                  </a:r>
                  <a:endParaRPr lang="en-US" sz="3000"/>
                </a:p>
              </p:txBody>
            </p:sp>
          </mc:Choice>
          <mc:Fallback xmlns="">
            <p:sp>
              <p:nvSpPr>
                <p:cNvPr id="29" name="TextBox 28">
                  <a:extLst>
                    <a:ext uri="{FF2B5EF4-FFF2-40B4-BE49-F238E27FC236}">
                      <a16:creationId xmlns:a16="http://schemas.microsoft.com/office/drawing/2014/main" id="{00083DA7-5A55-A973-32A8-68703CBC0AE4}"/>
                    </a:ext>
                  </a:extLst>
                </p:cNvPr>
                <p:cNvSpPr txBox="1">
                  <a:spLocks noRot="1" noChangeAspect="1" noMove="1" noResize="1" noEditPoints="1" noAdjustHandles="1" noChangeArrowheads="1" noChangeShapeType="1" noTextEdit="1"/>
                </p:cNvSpPr>
                <p:nvPr/>
              </p:nvSpPr>
              <p:spPr>
                <a:xfrm>
                  <a:off x="5365380" y="3165704"/>
                  <a:ext cx="4305298" cy="1018203"/>
                </a:xfrm>
                <a:prstGeom prst="rect">
                  <a:avLst/>
                </a:prstGeom>
                <a:blipFill>
                  <a:blip r:embed="rId10"/>
                  <a:stretch>
                    <a:fillRect b="-8029"/>
                  </a:stretch>
                </a:blipFill>
              </p:spPr>
              <p:txBody>
                <a:bodyPr/>
                <a:lstStyle/>
                <a:p>
                  <a:r>
                    <a:rPr lang="en-US">
                      <a:noFill/>
                    </a:rPr>
                    <a:t> </a:t>
                  </a:r>
                </a:p>
              </p:txBody>
            </p:sp>
          </mc:Fallback>
        </mc:AlternateContent>
      </p:grpSp>
    </p:spTree>
    <p:extLst>
      <p:ext uri="{BB962C8B-B14F-4D97-AF65-F5344CB8AC3E}">
        <p14:creationId xmlns:p14="http://schemas.microsoft.com/office/powerpoint/2010/main" val="314029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2"/>
            <a:ext cx="11275469" cy="139614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981410" y="913748"/>
            <a:ext cx="10809161" cy="1246495"/>
          </a:xfrm>
          <a:prstGeom prst="rect">
            <a:avLst/>
          </a:prstGeom>
          <a:noFill/>
          <a:ln>
            <a:noFill/>
          </a:ln>
          <a:effectLst/>
        </p:spPr>
        <p:txBody>
          <a:bodyPr wrap="square">
            <a:spAutoFit/>
          </a:bodyPr>
          <a:lstStyle/>
          <a:p>
            <a:pPr marL="0" marR="0" algn="ctr">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rPr>
              <a:t>Không một phép đo nào có thể cho ta giá trị thực của đại lượng cần đo mà đều có sai số. Làm thế nào để xác định được các sai số này? </a:t>
            </a:r>
          </a:p>
          <a:p>
            <a:pPr marL="0" marR="0" algn="ctr">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rPr>
              <a:t>Nguyên nhân gây ra các sai số là gì và cách khắc phục như thế nào?</a:t>
            </a:r>
            <a:endParaRPr lang="en-US" sz="2500">
              <a:effectLst/>
              <a:latin typeface="Times New Roman" panose="02020603050405020304" pitchFamily="18" charset="0"/>
              <a:ea typeface="Times New Roman" panose="02020603050405020304" pitchFamily="18" charset="0"/>
            </a:endParaRPr>
          </a:p>
        </p:txBody>
      </p:sp>
      <p:grpSp>
        <p:nvGrpSpPr>
          <p:cNvPr id="15" name="Group 14">
            <a:extLst>
              <a:ext uri="{FF2B5EF4-FFF2-40B4-BE49-F238E27FC236}">
                <a16:creationId xmlns:a16="http://schemas.microsoft.com/office/drawing/2014/main" id="{F7216F74-D0F4-9D91-8CA3-EAD355525E30}"/>
              </a:ext>
            </a:extLst>
          </p:cNvPr>
          <p:cNvGrpSpPr/>
          <p:nvPr/>
        </p:nvGrpSpPr>
        <p:grpSpPr>
          <a:xfrm>
            <a:off x="354750" y="489991"/>
            <a:ext cx="573943" cy="732171"/>
            <a:chOff x="492857" y="487470"/>
            <a:chExt cx="573943" cy="732171"/>
          </a:xfrm>
        </p:grpSpPr>
        <p:grpSp>
          <p:nvGrpSpPr>
            <p:cNvPr id="16" name="Group 15">
              <a:extLst>
                <a:ext uri="{FF2B5EF4-FFF2-40B4-BE49-F238E27FC236}">
                  <a16:creationId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464C6B4A-4DBC-92A0-49AF-A24BAE27A4B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6889" t="8771" r="26000" b="14679"/>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a16="http://schemas.microsoft.com/office/drawing/2014/main" id="{7C1437E1-7205-62BE-22E1-981A831C60A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18" b="89942" l="7111" r="93889">
                          <a14:foregroundMark x1="42222" y1="5222" x2="42222" y2="5222"/>
                          <a14:foregroundMark x1="42667" y1="1934" x2="42667" y2="1934"/>
                          <a14:foregroundMark x1="7333" y1="34687" x2="7333" y2="34687"/>
                          <a14:foregroundMark x1="93889" y1="38878" x2="93889" y2="38878"/>
                          <a14:foregroundMark x1="42889" y1="1418" x2="42889" y2="1418"/>
                        </a14:backgroundRemoval>
                      </a14:imgEffect>
                    </a14:imgLayer>
                  </a14:imgProps>
                </a:ext>
                <a:ext uri="{28A0092B-C50C-407E-A947-70E740481C1C}">
                  <a14:useLocalDpi xmlns:a14="http://schemas.microsoft.com/office/drawing/2010/main" val="0"/>
                </a:ext>
              </a:extLst>
            </a:blip>
            <a:srcRect b="10877"/>
            <a:stretch/>
          </p:blipFill>
          <p:spPr>
            <a:xfrm>
              <a:off x="600775" y="770499"/>
              <a:ext cx="292432" cy="449142"/>
            </a:xfrm>
            <a:prstGeom prst="rect">
              <a:avLst/>
            </a:prstGeom>
          </p:spPr>
        </p:pic>
      </p:grpSp>
      <p:pic>
        <p:nvPicPr>
          <p:cNvPr id="19" name="Picture 18" descr="A picture containing ground, outdoor, dirt, soil&#10;&#10;Description automatically generated">
            <a:extLst>
              <a:ext uri="{FF2B5EF4-FFF2-40B4-BE49-F238E27FC236}">
                <a16:creationId xmlns:a16="http://schemas.microsoft.com/office/drawing/2014/main" id="{297E0F55-0402-84F9-02A6-D172714E1849}"/>
              </a:ext>
            </a:extLst>
          </p:cNvPr>
          <p:cNvPicPr>
            <a:picLocks noChangeAspect="1"/>
          </p:cNvPicPr>
          <p:nvPr/>
        </p:nvPicPr>
        <p:blipFill rotWithShape="1">
          <a:blip r:embed="rId6">
            <a:extLst>
              <a:ext uri="{28A0092B-C50C-407E-A947-70E740481C1C}">
                <a14:useLocalDpi xmlns:a14="http://schemas.microsoft.com/office/drawing/2010/main" val="0"/>
              </a:ext>
            </a:extLst>
          </a:blip>
          <a:srcRect l="14717" t="2637" r="25138"/>
          <a:stretch/>
        </p:blipFill>
        <p:spPr>
          <a:xfrm>
            <a:off x="5034380" y="2432940"/>
            <a:ext cx="3220959" cy="3473847"/>
          </a:xfrm>
          <a:prstGeom prst="rect">
            <a:avLst/>
          </a:prstGeom>
          <a:ln>
            <a:noFill/>
          </a:ln>
          <a:effectLst>
            <a:softEdge rad="112500"/>
          </a:effectLst>
        </p:spPr>
      </p:pic>
      <p:pic>
        <p:nvPicPr>
          <p:cNvPr id="22" name="Picture 21" descr="A picture containing text, person, device, red&#10;&#10;Description automatically generated">
            <a:extLst>
              <a:ext uri="{FF2B5EF4-FFF2-40B4-BE49-F238E27FC236}">
                <a16:creationId xmlns:a16="http://schemas.microsoft.com/office/drawing/2014/main" id="{BE7CDD03-FFF2-DED0-10F3-7C836D0A9F36}"/>
              </a:ext>
            </a:extLst>
          </p:cNvPr>
          <p:cNvPicPr>
            <a:picLocks noChangeAspect="1"/>
          </p:cNvPicPr>
          <p:nvPr/>
        </p:nvPicPr>
        <p:blipFill rotWithShape="1">
          <a:blip r:embed="rId7">
            <a:extLst>
              <a:ext uri="{28A0092B-C50C-407E-A947-70E740481C1C}">
                <a14:useLocalDpi xmlns:a14="http://schemas.microsoft.com/office/drawing/2010/main" val="0"/>
              </a:ext>
            </a:extLst>
          </a:blip>
          <a:srcRect l="1021" t="3752" r="-1040" b="821"/>
          <a:stretch/>
        </p:blipFill>
        <p:spPr>
          <a:xfrm>
            <a:off x="8255339" y="2412851"/>
            <a:ext cx="3641068" cy="3473847"/>
          </a:xfrm>
          <a:prstGeom prst="rect">
            <a:avLst/>
          </a:prstGeom>
          <a:ln>
            <a:noFill/>
          </a:ln>
          <a:effectLst>
            <a:softEdge rad="112500"/>
          </a:effectLst>
        </p:spPr>
      </p:pic>
      <p:sp>
        <p:nvSpPr>
          <p:cNvPr id="24" name="TextBox 23">
            <a:extLst>
              <a:ext uri="{FF2B5EF4-FFF2-40B4-BE49-F238E27FC236}">
                <a16:creationId xmlns:a16="http://schemas.microsoft.com/office/drawing/2014/main" id="{3F671523-0369-AB07-96CB-732150646C42}"/>
              </a:ext>
            </a:extLst>
          </p:cNvPr>
          <p:cNvSpPr txBox="1"/>
          <p:nvPr/>
        </p:nvSpPr>
        <p:spPr>
          <a:xfrm>
            <a:off x="1143000" y="5962966"/>
            <a:ext cx="3276600" cy="477054"/>
          </a:xfrm>
          <a:prstGeom prst="rect">
            <a:avLst/>
          </a:prstGeom>
          <a:noFill/>
        </p:spPr>
        <p:txBody>
          <a:bodyPr wrap="square">
            <a:spAutoFit/>
          </a:bodyPr>
          <a:lstStyle/>
          <a:p>
            <a:pPr algn="ctr"/>
            <a:r>
              <a:rPr lang="en-US" sz="2500" i="1">
                <a:solidFill>
                  <a:srgbClr val="000000"/>
                </a:solidFill>
                <a:latin typeface="Arial" panose="020B0604020202020204" pitchFamily="34" charset="0"/>
              </a:rPr>
              <a:t>Đo chu vi thân cây</a:t>
            </a:r>
            <a:endParaRPr lang="en-US" sz="2500"/>
          </a:p>
        </p:txBody>
      </p:sp>
      <p:sp>
        <p:nvSpPr>
          <p:cNvPr id="25" name="TextBox 24">
            <a:extLst>
              <a:ext uri="{FF2B5EF4-FFF2-40B4-BE49-F238E27FC236}">
                <a16:creationId xmlns:a16="http://schemas.microsoft.com/office/drawing/2014/main" id="{61A1A459-06C8-88D7-D913-AABBC182B46E}"/>
              </a:ext>
            </a:extLst>
          </p:cNvPr>
          <p:cNvSpPr txBox="1"/>
          <p:nvPr/>
        </p:nvSpPr>
        <p:spPr>
          <a:xfrm>
            <a:off x="4907669" y="6000344"/>
            <a:ext cx="3276600" cy="477054"/>
          </a:xfrm>
          <a:prstGeom prst="rect">
            <a:avLst/>
          </a:prstGeom>
          <a:noFill/>
        </p:spPr>
        <p:txBody>
          <a:bodyPr wrap="square">
            <a:spAutoFit/>
          </a:bodyPr>
          <a:lstStyle/>
          <a:p>
            <a:pPr algn="ctr"/>
            <a:r>
              <a:rPr lang="en-US" sz="2500" i="1">
                <a:solidFill>
                  <a:srgbClr val="000000"/>
                </a:solidFill>
                <a:latin typeface="Arial" panose="020B0604020202020204" pitchFamily="34" charset="0"/>
              </a:rPr>
              <a:t>Đo nhiệt độ</a:t>
            </a:r>
            <a:endParaRPr lang="en-US" sz="2500"/>
          </a:p>
        </p:txBody>
      </p:sp>
      <p:sp>
        <p:nvSpPr>
          <p:cNvPr id="26" name="TextBox 25">
            <a:extLst>
              <a:ext uri="{FF2B5EF4-FFF2-40B4-BE49-F238E27FC236}">
                <a16:creationId xmlns:a16="http://schemas.microsoft.com/office/drawing/2014/main" id="{B1E1248D-CA6F-8954-BF15-88FC0ADCDB2E}"/>
              </a:ext>
            </a:extLst>
          </p:cNvPr>
          <p:cNvSpPr txBox="1"/>
          <p:nvPr/>
        </p:nvSpPr>
        <p:spPr>
          <a:xfrm>
            <a:off x="8437573" y="5989635"/>
            <a:ext cx="3276600" cy="477054"/>
          </a:xfrm>
          <a:prstGeom prst="rect">
            <a:avLst/>
          </a:prstGeom>
          <a:noFill/>
        </p:spPr>
        <p:txBody>
          <a:bodyPr wrap="square">
            <a:spAutoFit/>
          </a:bodyPr>
          <a:lstStyle/>
          <a:p>
            <a:pPr algn="ctr"/>
            <a:r>
              <a:rPr lang="en-US" sz="2500" i="1">
                <a:solidFill>
                  <a:srgbClr val="000000"/>
                </a:solidFill>
                <a:latin typeface="Arial" panose="020B0604020202020204" pitchFamily="34" charset="0"/>
              </a:rPr>
              <a:t>Đo điện áp</a:t>
            </a:r>
            <a:endParaRPr lang="en-US" sz="2500"/>
          </a:p>
        </p:txBody>
      </p:sp>
      <p:pic>
        <p:nvPicPr>
          <p:cNvPr id="28" name="Content Placeholder 4" descr="A picture containing tree, person, outdoor, grass&#10;&#10;Description automatically generated">
            <a:extLst>
              <a:ext uri="{FF2B5EF4-FFF2-40B4-BE49-F238E27FC236}">
                <a16:creationId xmlns:a16="http://schemas.microsoft.com/office/drawing/2014/main" id="{699B8B1B-9CF1-8099-AA06-522ACE8EED7A}"/>
              </a:ext>
            </a:extLst>
          </p:cNvPr>
          <p:cNvPicPr>
            <a:picLocks noGrp="1" noChangeAspect="1"/>
          </p:cNvPicPr>
          <p:nvPr>
            <p:ph idx="1"/>
          </p:nvPr>
        </p:nvPicPr>
        <p:blipFill rotWithShape="1">
          <a:blip r:embed="rId8">
            <a:extLst>
              <a:ext uri="{28A0092B-C50C-407E-A947-70E740481C1C}">
                <a14:useLocalDpi xmlns:a14="http://schemas.microsoft.com/office/drawing/2010/main" val="0"/>
              </a:ext>
            </a:extLst>
          </a:blip>
          <a:srcRect l="-613" t="867" r="11007" b="-2156"/>
          <a:stretch/>
        </p:blipFill>
        <p:spPr>
          <a:xfrm>
            <a:off x="565315" y="2491141"/>
            <a:ext cx="4500247" cy="3395557"/>
          </a:xfrm>
          <a:prstGeom prst="rect">
            <a:avLst/>
          </a:prstGeom>
          <a:ln>
            <a:noFill/>
          </a:ln>
          <a:effectLst>
            <a:softEdge rad="112500"/>
          </a:effectLst>
        </p:spPr>
      </p:pic>
    </p:spTree>
    <p:extLst>
      <p:ext uri="{BB962C8B-B14F-4D97-AF65-F5344CB8AC3E}">
        <p14:creationId xmlns:p14="http://schemas.microsoft.com/office/powerpoint/2010/main" val="42392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770EB8-D78E-4FD1-9B02-287413E6ABDB}"/>
              </a:ext>
            </a:extLst>
          </p:cNvPr>
          <p:cNvGrpSpPr/>
          <p:nvPr/>
        </p:nvGrpSpPr>
        <p:grpSpPr>
          <a:xfrm>
            <a:off x="183902" y="759016"/>
            <a:ext cx="11834534" cy="969773"/>
            <a:chOff x="834244" y="1897873"/>
            <a:chExt cx="10363510" cy="253050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44" y="1897873"/>
              <a:ext cx="10363510" cy="25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82005080-8100-4A7D-8DFA-70510769E294}"/>
                </a:ext>
              </a:extLst>
            </p:cNvPr>
            <p:cNvSpPr txBox="1"/>
            <p:nvPr/>
          </p:nvSpPr>
          <p:spPr>
            <a:xfrm>
              <a:off x="1417525" y="2017192"/>
              <a:ext cx="9312981" cy="2201411"/>
            </a:xfrm>
            <a:prstGeom prst="rect">
              <a:avLst/>
            </a:prstGeom>
            <a:noFill/>
          </p:spPr>
          <p:txBody>
            <a:bodyPr wrap="square">
              <a:spAutoFit/>
            </a:bodyPr>
            <a:lstStyle/>
            <a:p>
              <a:pPr marL="0" marR="0" algn="ctr">
                <a:spcBef>
                  <a:spcPts val="0"/>
                </a:spcBef>
              </a:pPr>
              <a:r>
                <a:rPr lang="en-US" sz="25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Phép đo các đại lượng vật lí</a:t>
              </a:r>
            </a:p>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phép so sánh chúng với đại lượng cùng loại được quy ước làm đơn vị. </a:t>
              </a:r>
            </a:p>
          </p:txBody>
        </p:sp>
      </p:grpSp>
      <p:sp>
        <p:nvSpPr>
          <p:cNvPr id="18" name="TextBox 17">
            <a:extLst>
              <a:ext uri="{FF2B5EF4-FFF2-40B4-BE49-F238E27FC236}">
                <a16:creationId xmlns:a16="http://schemas.microsoft.com/office/drawing/2014/main" id="{C1DD29D5-E052-4243-BD1B-9DD01FCDAA57}"/>
              </a:ext>
            </a:extLst>
          </p:cNvPr>
          <p:cNvSpPr txBox="1"/>
          <p:nvPr/>
        </p:nvSpPr>
        <p:spPr>
          <a:xfrm>
            <a:off x="445111" y="2731632"/>
            <a:ext cx="4787900" cy="830997"/>
          </a:xfrm>
          <a:prstGeom prst="rect">
            <a:avLst/>
          </a:prstGeom>
          <a:noFill/>
        </p:spPr>
        <p:txBody>
          <a:bodyPr wrap="square">
            <a:spAutoFit/>
          </a:bodyPr>
          <a:lstStyle/>
          <a:p>
            <a:pPr marR="0" algn="ctr">
              <a:spcBef>
                <a:spcPts val="0"/>
              </a:spcBef>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của đại lượng cần đo được đọc trực tiếp trên dụng cụ đo</a:t>
            </a:r>
          </a:p>
        </p:txBody>
      </p:sp>
      <p:sp>
        <p:nvSpPr>
          <p:cNvPr id="19" name="TextBox 18">
            <a:extLst>
              <a:ext uri="{FF2B5EF4-FFF2-40B4-BE49-F238E27FC236}">
                <a16:creationId xmlns:a16="http://schemas.microsoft.com/office/drawing/2014/main" id="{C33C16F8-127E-479F-9D87-6DB8BF651BB0}"/>
              </a:ext>
            </a:extLst>
          </p:cNvPr>
          <p:cNvSpPr txBox="1"/>
          <p:nvPr/>
        </p:nvSpPr>
        <p:spPr>
          <a:xfrm>
            <a:off x="6567005" y="2812861"/>
            <a:ext cx="5624995" cy="769441"/>
          </a:xfrm>
          <a:prstGeom prst="rect">
            <a:avLst/>
          </a:prstGeom>
          <a:noFill/>
        </p:spPr>
        <p:txBody>
          <a:bodyPr wrap="square">
            <a:spAutoFit/>
          </a:bodyPr>
          <a:lstStyle/>
          <a:p>
            <a:pPr marR="0">
              <a:spcBef>
                <a:spcPts val="0"/>
              </a:spcBef>
            </a:pPr>
            <a:r>
              <a:rPr lang="en-US" sz="2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của đại lượng cần đo được xác định thông qua các đại lượng được đo trực tiếp</a:t>
            </a:r>
            <a:endParaRPr lang="en-US" sz="2200" i="1">
              <a:effectLst/>
              <a:latin typeface="Arial" panose="020B0604020202020204" pitchFamily="34" charset="0"/>
              <a:ea typeface="游明朝" panose="02020400000000000000" pitchFamily="18" charset="-128"/>
              <a:cs typeface="Arial" panose="020B0604020202020204" pitchFamily="34" charset="0"/>
            </a:endParaRPr>
          </a:p>
        </p:txBody>
      </p:sp>
      <p:sp>
        <p:nvSpPr>
          <p:cNvPr id="25" name="TextBox 24">
            <a:extLst>
              <a:ext uri="{FF2B5EF4-FFF2-40B4-BE49-F238E27FC236}">
                <a16:creationId xmlns:a16="http://schemas.microsoft.com/office/drawing/2014/main" id="{1D2C85BC-8CD4-44E0-818E-3CC12031436E}"/>
              </a:ext>
            </a:extLst>
          </p:cNvPr>
          <p:cNvSpPr txBox="1"/>
          <p:nvPr/>
        </p:nvSpPr>
        <p:spPr>
          <a:xfrm>
            <a:off x="25400" y="6423069"/>
            <a:ext cx="2870200" cy="366184"/>
          </a:xfrm>
          <a:prstGeom prst="rect">
            <a:avLst/>
          </a:prstGeom>
          <a:noFill/>
        </p:spPr>
        <p:txBody>
          <a:bodyPr wrap="square">
            <a:spAutoFit/>
          </a:bodyPr>
          <a:lstStyle/>
          <a:p>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khối lượng bằng cân</a:t>
            </a:r>
            <a:endParaRPr lang="en-US"/>
          </a:p>
        </p:txBody>
      </p:sp>
      <p:grpSp>
        <p:nvGrpSpPr>
          <p:cNvPr id="49" name="Group 48">
            <a:extLst>
              <a:ext uri="{FF2B5EF4-FFF2-40B4-BE49-F238E27FC236}">
                <a16:creationId xmlns:a16="http://schemas.microsoft.com/office/drawing/2014/main" id="{F4472934-4071-47A9-8F74-5B96458F33D4}"/>
              </a:ext>
            </a:extLst>
          </p:cNvPr>
          <p:cNvGrpSpPr/>
          <p:nvPr/>
        </p:nvGrpSpPr>
        <p:grpSpPr>
          <a:xfrm>
            <a:off x="834243" y="1679409"/>
            <a:ext cx="10298530" cy="914400"/>
            <a:chOff x="834244" y="1905001"/>
            <a:chExt cx="10298530" cy="914400"/>
          </a:xfrm>
        </p:grpSpPr>
        <p:sp>
          <p:nvSpPr>
            <p:cNvPr id="20" name="Rectangle 19">
              <a:extLst>
                <a:ext uri="{FF2B5EF4-FFF2-40B4-BE49-F238E27FC236}">
                  <a16:creationId xmlns:a16="http://schemas.microsoft.com/office/drawing/2014/main" id="{D5D66C70-A381-49F0-99F7-4C04AB8A7FB5}"/>
                </a:ext>
              </a:extLst>
            </p:cNvPr>
            <p:cNvSpPr/>
            <p:nvPr/>
          </p:nvSpPr>
          <p:spPr>
            <a:xfrm>
              <a:off x="83424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Phép đo trực tiếp</a:t>
              </a:r>
            </a:p>
          </p:txBody>
        </p:sp>
        <p:sp>
          <p:nvSpPr>
            <p:cNvPr id="21" name="Rectangle 20">
              <a:extLst>
                <a:ext uri="{FF2B5EF4-FFF2-40B4-BE49-F238E27FC236}">
                  <a16:creationId xmlns:a16="http://schemas.microsoft.com/office/drawing/2014/main" id="{6F7E379A-C59D-45E5-ACB6-C3C42DC46095}"/>
                </a:ext>
              </a:extLst>
            </p:cNvPr>
            <p:cNvSpPr/>
            <p:nvPr/>
          </p:nvSpPr>
          <p:spPr>
            <a:xfrm>
              <a:off x="766068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Phép đo gián tiếp</a:t>
              </a:r>
            </a:p>
          </p:txBody>
        </p:sp>
        <p:cxnSp>
          <p:nvCxnSpPr>
            <p:cNvPr id="26" name="Connector: Elbow 25">
              <a:extLst>
                <a:ext uri="{FF2B5EF4-FFF2-40B4-BE49-F238E27FC236}">
                  <a16:creationId xmlns:a16="http://schemas.microsoft.com/office/drawing/2014/main" id="{D70157DE-619B-4237-B713-FDFB7EF1AFC2}"/>
                </a:ext>
              </a:extLst>
            </p:cNvPr>
            <p:cNvCxnSpPr>
              <a:cxnSpLocks/>
            </p:cNvCxnSpPr>
            <p:nvPr/>
          </p:nvCxnSpPr>
          <p:spPr>
            <a:xfrm rot="5400000">
              <a:off x="3849244" y="351577"/>
              <a:ext cx="457200" cy="356404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76CE0714-F8FD-47CC-91D9-680CAE6D06C8}"/>
                </a:ext>
              </a:extLst>
            </p:cNvPr>
            <p:cNvCxnSpPr>
              <a:cxnSpLocks/>
            </p:cNvCxnSpPr>
            <p:nvPr/>
          </p:nvCxnSpPr>
          <p:spPr>
            <a:xfrm>
              <a:off x="5872568" y="2133600"/>
              <a:ext cx="3576232" cy="208858"/>
            </a:xfrm>
            <a:prstGeom prst="bentConnector3">
              <a:avLst>
                <a:gd name="adj1" fmla="val 99717"/>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BB3B4F8-EE77-4F08-A9FB-D2FD551DB275}"/>
              </a:ext>
            </a:extLst>
          </p:cNvPr>
          <p:cNvSpPr txBox="1"/>
          <p:nvPr/>
        </p:nvSpPr>
        <p:spPr>
          <a:xfrm>
            <a:off x="8229600" y="6456989"/>
            <a:ext cx="2598374" cy="369332"/>
          </a:xfrm>
          <a:prstGeom prst="rect">
            <a:avLst/>
          </a:prstGeom>
          <a:noFill/>
        </p:spPr>
        <p:txBody>
          <a:bodyPr wrap="square">
            <a:spAutoFit/>
          </a:bodyPr>
          <a:lstStyle/>
          <a:p>
            <a:pPr algn="ct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khối lượng riêng</a:t>
            </a:r>
            <a:endParaRPr lang="en-US"/>
          </a:p>
        </p:txBody>
      </p:sp>
      <p:sp>
        <p:nvSpPr>
          <p:cNvPr id="34" name="TextBox 33">
            <a:extLst>
              <a:ext uri="{FF2B5EF4-FFF2-40B4-BE49-F238E27FC236}">
                <a16:creationId xmlns:a16="http://schemas.microsoft.com/office/drawing/2014/main" id="{FD9BBA15-7546-4A54-812C-5E74AEBA1521}"/>
              </a:ext>
            </a:extLst>
          </p:cNvPr>
          <p:cNvSpPr txBox="1"/>
          <p:nvPr/>
        </p:nvSpPr>
        <p:spPr>
          <a:xfrm>
            <a:off x="3083220" y="6419921"/>
            <a:ext cx="3564048" cy="369332"/>
          </a:xfrm>
          <a:prstGeom prst="rect">
            <a:avLst/>
          </a:prstGeom>
          <a:noFill/>
        </p:spPr>
        <p:txBody>
          <a:bodyPr wrap="square">
            <a:spAutoFit/>
          </a:bodyPr>
          <a:lstStyle/>
          <a:p>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 thể tích bằng bình chia độ </a:t>
            </a:r>
            <a:endParaRPr lang="en-US"/>
          </a:p>
        </p:txBody>
      </p:sp>
      <p:pic>
        <p:nvPicPr>
          <p:cNvPr id="35" name="Content Placeholder 4" descr="A picture containing text, device, thermometer, gauge&#10;&#10;Description automatically generated">
            <a:extLst>
              <a:ext uri="{FF2B5EF4-FFF2-40B4-BE49-F238E27FC236}">
                <a16:creationId xmlns:a16="http://schemas.microsoft.com/office/drawing/2014/main" id="{1202204F-4609-485F-B3A0-95BEB948FD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6231" y="4157652"/>
            <a:ext cx="2918900" cy="2181878"/>
          </a:xfrm>
        </p:spPr>
      </p:pic>
      <p:pic>
        <p:nvPicPr>
          <p:cNvPr id="36" name="Picture 35" descr="A picture containing device, scale&#10;&#10;Description automatically generated">
            <a:extLst>
              <a:ext uri="{FF2B5EF4-FFF2-40B4-BE49-F238E27FC236}">
                <a16:creationId xmlns:a16="http://schemas.microsoft.com/office/drawing/2014/main" id="{80A3EFB0-78AE-463B-9C8D-2233310654A0}"/>
              </a:ext>
            </a:extLst>
          </p:cNvPr>
          <p:cNvPicPr>
            <a:picLocks noChangeAspect="1"/>
          </p:cNvPicPr>
          <p:nvPr/>
        </p:nvPicPr>
        <p:blipFill rotWithShape="1">
          <a:blip r:embed="rId4">
            <a:extLst>
              <a:ext uri="{28A0092B-C50C-407E-A947-70E740481C1C}">
                <a14:useLocalDpi xmlns:a14="http://schemas.microsoft.com/office/drawing/2010/main" val="0"/>
              </a:ext>
            </a:extLst>
          </a:blip>
          <a:srcRect l="5448" t="10794" r="4923" b="13333"/>
          <a:stretch/>
        </p:blipFill>
        <p:spPr>
          <a:xfrm>
            <a:off x="465164" y="4293563"/>
            <a:ext cx="2227561" cy="1885666"/>
          </a:xfrm>
          <a:prstGeom prst="rect">
            <a:avLst/>
          </a:prstGeom>
        </p:spPr>
      </p:pic>
      <p:grpSp>
        <p:nvGrpSpPr>
          <p:cNvPr id="42" name="Group 41">
            <a:extLst>
              <a:ext uri="{FF2B5EF4-FFF2-40B4-BE49-F238E27FC236}">
                <a16:creationId xmlns:a16="http://schemas.microsoft.com/office/drawing/2014/main" id="{5E3F985C-E97F-4BAF-8491-DACFEE6FFC8A}"/>
              </a:ext>
            </a:extLst>
          </p:cNvPr>
          <p:cNvGrpSpPr/>
          <p:nvPr/>
        </p:nvGrpSpPr>
        <p:grpSpPr>
          <a:xfrm>
            <a:off x="7296073" y="3962400"/>
            <a:ext cx="1295400" cy="747131"/>
            <a:chOff x="7296073" y="3962400"/>
            <a:chExt cx="1295400" cy="747131"/>
          </a:xfrm>
        </p:grpSpPr>
        <p:pic>
          <p:nvPicPr>
            <p:cNvPr id="39" name="Picture 38" descr="empty-red-rectangle">
              <a:extLst>
                <a:ext uri="{FF2B5EF4-FFF2-40B4-BE49-F238E27FC236}">
                  <a16:creationId xmlns:a16="http://schemas.microsoft.com/office/drawing/2014/main" id="{63EF62C4-DD37-4A79-8DB8-BFEE2F0709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a:extLst>
                <a:ext uri="{FF2B5EF4-FFF2-40B4-BE49-F238E27FC236}">
                  <a16:creationId xmlns:a16="http://schemas.microsoft.com/office/drawing/2014/main" id="{1CC0E868-3DB6-45A3-A3DF-C11FB6AFC9AF}"/>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lang="en-US" sz="4000"/>
            </a:p>
          </p:txBody>
        </p:sp>
      </p:grpSp>
      <p:sp>
        <p:nvSpPr>
          <p:cNvPr id="41" name="Arrow: Left-Right-Up 40">
            <a:extLst>
              <a:ext uri="{FF2B5EF4-FFF2-40B4-BE49-F238E27FC236}">
                <a16:creationId xmlns:a16="http://schemas.microsoft.com/office/drawing/2014/main" id="{FF52DF8D-C87F-47B4-B707-847DB10BD1E0}"/>
              </a:ext>
            </a:extLst>
          </p:cNvPr>
          <p:cNvSpPr/>
          <p:nvPr/>
        </p:nvSpPr>
        <p:spPr>
          <a:xfrm flipV="1">
            <a:off x="9044101" y="4222822"/>
            <a:ext cx="1295400" cy="906959"/>
          </a:xfrm>
          <a:prstGeom prst="leftRigh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27C3B473-3C25-4B01-92AA-B97551631D32}"/>
              </a:ext>
            </a:extLst>
          </p:cNvPr>
          <p:cNvGrpSpPr/>
          <p:nvPr/>
        </p:nvGrpSpPr>
        <p:grpSpPr>
          <a:xfrm>
            <a:off x="9082201" y="5455408"/>
            <a:ext cx="1295400" cy="747131"/>
            <a:chOff x="7296073" y="3962400"/>
            <a:chExt cx="1295400" cy="747131"/>
          </a:xfrm>
        </p:grpSpPr>
        <p:pic>
          <p:nvPicPr>
            <p:cNvPr id="44" name="Picture 43" descr="empty-red-rectangle">
              <a:extLst>
                <a:ext uri="{FF2B5EF4-FFF2-40B4-BE49-F238E27FC236}">
                  <a16:creationId xmlns:a16="http://schemas.microsoft.com/office/drawing/2014/main" id="{B4B46658-90FB-4B99-A932-C033BF308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a:extLst>
                <a:ext uri="{FF2B5EF4-FFF2-40B4-BE49-F238E27FC236}">
                  <a16:creationId xmlns:a16="http://schemas.microsoft.com/office/drawing/2014/main" id="{B500E665-FB3C-4E8A-8AAC-7A97A5E73FE6}"/>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4000"/>
            </a:p>
          </p:txBody>
        </p:sp>
      </p:grpSp>
      <p:grpSp>
        <p:nvGrpSpPr>
          <p:cNvPr id="46" name="Group 45">
            <a:extLst>
              <a:ext uri="{FF2B5EF4-FFF2-40B4-BE49-F238E27FC236}">
                <a16:creationId xmlns:a16="http://schemas.microsoft.com/office/drawing/2014/main" id="{9A776907-9374-4914-87F4-D703A5719B11}"/>
              </a:ext>
            </a:extLst>
          </p:cNvPr>
          <p:cNvGrpSpPr/>
          <p:nvPr/>
        </p:nvGrpSpPr>
        <p:grpSpPr>
          <a:xfrm>
            <a:off x="10485074" y="3988433"/>
            <a:ext cx="1295400" cy="747131"/>
            <a:chOff x="7296073" y="3962400"/>
            <a:chExt cx="1295400" cy="747131"/>
          </a:xfrm>
        </p:grpSpPr>
        <p:pic>
          <p:nvPicPr>
            <p:cNvPr id="47" name="Picture 46" descr="empty-red-rectangle">
              <a:extLst>
                <a:ext uri="{FF2B5EF4-FFF2-40B4-BE49-F238E27FC236}">
                  <a16:creationId xmlns:a16="http://schemas.microsoft.com/office/drawing/2014/main" id="{9BBE2BA3-F5C0-49A4-A410-DACD637B87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id="{10D8B0FF-6C1F-4081-A5D8-B02BF8E0229A}"/>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endParaRPr lang="en-US" sz="4000"/>
            </a:p>
          </p:txBody>
        </p:sp>
      </p:grpSp>
      <p:grpSp>
        <p:nvGrpSpPr>
          <p:cNvPr id="37" name="Group 36">
            <a:extLst>
              <a:ext uri="{FF2B5EF4-FFF2-40B4-BE49-F238E27FC236}">
                <a16:creationId xmlns:a16="http://schemas.microsoft.com/office/drawing/2014/main" id="{10610BC8-DA25-52E8-F1FB-FF62C5FB92F9}"/>
              </a:ext>
            </a:extLst>
          </p:cNvPr>
          <p:cNvGrpSpPr/>
          <p:nvPr/>
        </p:nvGrpSpPr>
        <p:grpSpPr>
          <a:xfrm>
            <a:off x="-107020" y="65599"/>
            <a:ext cx="10317821" cy="551822"/>
            <a:chOff x="-3007" y="2231322"/>
            <a:chExt cx="10253890" cy="770302"/>
          </a:xfrm>
        </p:grpSpPr>
        <p:grpSp>
          <p:nvGrpSpPr>
            <p:cNvPr id="38" name="Group 70">
              <a:extLst>
                <a:ext uri="{FF2B5EF4-FFF2-40B4-BE49-F238E27FC236}">
                  <a16:creationId xmlns:a16="http://schemas.microsoft.com/office/drawing/2014/main" id="{80AADF93-5124-0F3A-FEF9-F1EFCB1324D1}"/>
                </a:ext>
              </a:extLst>
            </p:cNvPr>
            <p:cNvGrpSpPr>
              <a:grpSpLocks/>
            </p:cNvGrpSpPr>
            <p:nvPr/>
          </p:nvGrpSpPr>
          <p:grpSpPr bwMode="auto">
            <a:xfrm>
              <a:off x="286112" y="2280388"/>
              <a:ext cx="7995846" cy="708275"/>
              <a:chOff x="564749" y="3403329"/>
              <a:chExt cx="4117487" cy="1364238"/>
            </a:xfrm>
          </p:grpSpPr>
          <p:pic>
            <p:nvPicPr>
              <p:cNvPr id="52" name="Picture 8" descr="empty-green-rectangle">
                <a:extLst>
                  <a:ext uri="{FF2B5EF4-FFF2-40B4-BE49-F238E27FC236}">
                    <a16:creationId xmlns:a16="http://schemas.microsoft.com/office/drawing/2014/main" id="{905DC206-ED1F-B772-7509-E29ECA48DA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749" y="3403329"/>
                <a:ext cx="411748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9" descr="green-top-faded">
                <a:extLst>
                  <a:ext uri="{FF2B5EF4-FFF2-40B4-BE49-F238E27FC236}">
                    <a16:creationId xmlns:a16="http://schemas.microsoft.com/office/drawing/2014/main" id="{8467C110-2A55-1131-F11B-231CDACB01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9">
              <a:extLst>
                <a:ext uri="{FF2B5EF4-FFF2-40B4-BE49-F238E27FC236}">
                  <a16:creationId xmlns:a16="http://schemas.microsoft.com/office/drawing/2014/main" id="{089D9C7E-56AC-7C84-877F-1683417CA315}"/>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51" name="Rectangle 1026060">
              <a:extLst>
                <a:ext uri="{FF2B5EF4-FFF2-40B4-BE49-F238E27FC236}">
                  <a16:creationId xmlns:a16="http://schemas.microsoft.com/office/drawing/2014/main" id="{9A2A9751-DFBE-2336-83A2-3FA3827671B5}"/>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Phép đo trực tiếp và phép đo gián tiếp</a:t>
              </a:r>
              <a:endParaRPr lang="en-US" sz="2800" dirty="0">
                <a:cs typeface="Arial" panose="020B0604020202020204" pitchFamily="34" charset="0"/>
              </a:endParaRPr>
            </a:p>
          </p:txBody>
        </p:sp>
      </p:grpSp>
    </p:spTree>
    <p:extLst>
      <p:ext uri="{BB962C8B-B14F-4D97-AF65-F5344CB8AC3E}">
        <p14:creationId xmlns:p14="http://schemas.microsoft.com/office/powerpoint/2010/main" val="182483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5" grpId="0"/>
      <p:bldP spid="29" grpId="0"/>
      <p:bldP spid="34"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1999"/>
            <a:ext cx="10591800" cy="236220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331379" y="747290"/>
            <a:ext cx="998644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500">
                <a:solidFill>
                  <a:srgbClr val="000000"/>
                </a:solidFill>
                <a:effectLst/>
                <a:latin typeface="Arial" panose="020B0604020202020204" pitchFamily="34" charset="0"/>
                <a:ea typeface="游明朝" panose="02020400000000000000" pitchFamily="18" charset="-128"/>
              </a:rPr>
              <a:t>Em hãy lập phương án đo tốc độ chuyển động của chiếc xe ô tô đồ chơi chỉ dùng thước; đồng hồ bấm giây và trả lời các câu hỏi sau:</a:t>
            </a:r>
          </a:p>
          <a:p>
            <a:endParaRPr lang="en-US" sz="2500"/>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21" name="Picture 20" descr="A person holding a watch&#10;&#10;Description automatically generated with medium confidence">
            <a:extLst>
              <a:ext uri="{FF2B5EF4-FFF2-40B4-BE49-F238E27FC236}">
                <a16:creationId xmlns:a16="http://schemas.microsoft.com/office/drawing/2014/main" id="{A87F14AB-12E6-782A-2ECE-F71F83D1572E}"/>
              </a:ext>
            </a:extLst>
          </p:cNvPr>
          <p:cNvPicPr>
            <a:picLocks noChangeAspect="1"/>
          </p:cNvPicPr>
          <p:nvPr/>
        </p:nvPicPr>
        <p:blipFill rotWithShape="1">
          <a:blip r:embed="rId4">
            <a:extLst>
              <a:ext uri="{28A0092B-C50C-407E-A947-70E740481C1C}">
                <a14:useLocalDpi xmlns:a14="http://schemas.microsoft.com/office/drawing/2010/main" val="0"/>
              </a:ext>
            </a:extLst>
          </a:blip>
          <a:srcRect r="-14" b="15763"/>
          <a:stretch/>
        </p:blipFill>
        <p:spPr>
          <a:xfrm>
            <a:off x="7313868" y="3647702"/>
            <a:ext cx="1647145" cy="1562897"/>
          </a:xfrm>
          <a:prstGeom prst="rect">
            <a:avLst/>
          </a:prstGeom>
        </p:spPr>
      </p:pic>
      <p:pic>
        <p:nvPicPr>
          <p:cNvPr id="9" name="Picture 8" descr="A red sports car&#10;&#10;Description automatically generated with medium confidence">
            <a:extLst>
              <a:ext uri="{FF2B5EF4-FFF2-40B4-BE49-F238E27FC236}">
                <a16:creationId xmlns:a16="http://schemas.microsoft.com/office/drawing/2014/main" id="{77130C24-6392-937C-742D-07E99CDCB57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3131" y1="43885" x2="43131" y2="43885"/>
                        <a14:foregroundMark x1="41534" y1="45324" x2="41534" y2="45324"/>
                        <a14:foregroundMark x1="40256" y1="47482" x2="40256" y2="47482"/>
                        <a14:foregroundMark x1="39617" y1="47482" x2="39617" y2="47482"/>
                        <a14:foregroundMark x1="41853" y1="45803" x2="42971" y2="45324"/>
                        <a14:foregroundMark x1="45208" y1="42926" x2="45208" y2="42926"/>
                        <a14:foregroundMark x1="44728" y1="41487" x2="44728" y2="41487"/>
                        <a14:foregroundMark x1="40256" y1="47242" x2="40256" y2="47242"/>
                        <a14:foregroundMark x1="38978" y1="47002" x2="38498" y2="47002"/>
                        <a14:foregroundMark x1="37380" y1="46523" x2="37380" y2="46523"/>
                        <a14:foregroundMark x1="35463" y1="46523" x2="36741" y2="46523"/>
                        <a14:foregroundMark x1="38978" y1="44844" x2="38978" y2="44844"/>
                        <a14:foregroundMark x1="40256" y1="43885" x2="41693" y2="42926"/>
                        <a14:foregroundMark x1="42173" y1="42686" x2="42971" y2="41966"/>
                        <a14:foregroundMark x1="44888" y1="40767" x2="45527" y2="40288"/>
                        <a14:foregroundMark x1="46486" y1="40048" x2="47125" y2="39568"/>
                        <a14:foregroundMark x1="45687" y1="39089" x2="45687" y2="39089"/>
                        <a14:foregroundMark x1="44249" y1="40528" x2="44249" y2="40528"/>
                        <a14:foregroundMark x1="69169" y1="47002" x2="69169" y2="47002"/>
                        <a14:foregroundMark x1="71725" y1="45803" x2="71725" y2="45803"/>
                        <a14:foregroundMark x1="70607" y1="44844" x2="71406" y2="44844"/>
                        <a14:foregroundMark x1="22204" y1="51559" x2="22204" y2="51559"/>
                        <a14:foregroundMark x1="20447" y1="51559" x2="20447" y2="51559"/>
                        <a14:foregroundMark x1="22364" y1="50360" x2="22684" y2="49880"/>
                        <a14:foregroundMark x1="23482" y1="48921" x2="24441" y2="47962"/>
                        <a14:foregroundMark x1="24760" y1="47962" x2="26038" y2="46763"/>
                        <a14:foregroundMark x1="28435" y1="45803" x2="28435" y2="45803"/>
                        <a14:foregroundMark x1="29872" y1="45803" x2="29872" y2="45803"/>
                        <a14:foregroundMark x1="33866" y1="46283" x2="33866" y2="46283"/>
                        <a14:foregroundMark x1="38498" y1="44604" x2="39297" y2="44125"/>
                        <a14:foregroundMark x1="41853" y1="41487" x2="42332" y2="41487"/>
                        <a14:foregroundMark x1="44728" y1="40528" x2="44728" y2="40528"/>
                        <a14:foregroundMark x1="44728" y1="39089" x2="44089" y2="39089"/>
                        <a14:foregroundMark x1="43770" y1="39089" x2="43291" y2="39089"/>
                        <a14:foregroundMark x1="42812" y1="39089" x2="42812" y2="39089"/>
                        <a14:foregroundMark x1="42013" y1="39089" x2="42013" y2="39089"/>
                        <a14:foregroundMark x1="41214" y1="39808" x2="40256" y2="40048"/>
                        <a14:foregroundMark x1="39137" y1="41007" x2="39137" y2="41007"/>
                        <a14:foregroundMark x1="38339" y1="42686" x2="38339" y2="42686"/>
                        <a14:foregroundMark x1="36102" y1="44365" x2="36102" y2="44365"/>
                        <a14:foregroundMark x1="35942" y1="44365" x2="35623" y2="45084"/>
                        <a14:foregroundMark x1="35463" y1="45084" x2="34665" y2="45564"/>
                        <a14:foregroundMark x1="31949" y1="46283" x2="31949" y2="46283"/>
                      </a14:backgroundRemoval>
                    </a14:imgEffect>
                  </a14:imgLayer>
                </a14:imgProps>
              </a:ext>
              <a:ext uri="{28A0092B-C50C-407E-A947-70E740481C1C}">
                <a14:useLocalDpi xmlns:a14="http://schemas.microsoft.com/office/drawing/2010/main" val="0"/>
              </a:ext>
            </a:extLst>
          </a:blip>
          <a:srcRect l="11670" t="37053" r="12628" b="25545"/>
          <a:stretch/>
        </p:blipFill>
        <p:spPr>
          <a:xfrm flipH="1">
            <a:off x="1752600" y="4267200"/>
            <a:ext cx="2819400" cy="964532"/>
          </a:xfrm>
          <a:prstGeom prst="rect">
            <a:avLst/>
          </a:prstGeom>
        </p:spPr>
      </p:pic>
      <p:pic>
        <p:nvPicPr>
          <p:cNvPr id="28" name="Picture 27" descr="A picture containing text, measuring stick&#10;&#10;Description automatically generated">
            <a:extLst>
              <a:ext uri="{FF2B5EF4-FFF2-40B4-BE49-F238E27FC236}">
                <a16:creationId xmlns:a16="http://schemas.microsoft.com/office/drawing/2014/main" id="{96C1A1F2-2F79-F522-22AD-F77BEF689183}"/>
              </a:ext>
            </a:extLst>
          </p:cNvPr>
          <p:cNvPicPr>
            <a:picLocks noChangeAspect="1"/>
          </p:cNvPicPr>
          <p:nvPr/>
        </p:nvPicPr>
        <p:blipFill rotWithShape="1">
          <a:blip r:embed="rId7">
            <a:extLst>
              <a:ext uri="{28A0092B-C50C-407E-A947-70E740481C1C}">
                <a14:useLocalDpi xmlns:a14="http://schemas.microsoft.com/office/drawing/2010/main" val="0"/>
              </a:ext>
            </a:extLst>
          </a:blip>
          <a:srcRect r="1000" b="25268"/>
          <a:stretch/>
        </p:blipFill>
        <p:spPr>
          <a:xfrm>
            <a:off x="1905000" y="5462864"/>
            <a:ext cx="7432739" cy="964533"/>
          </a:xfrm>
          <a:prstGeom prst="rect">
            <a:avLst/>
          </a:prstGeom>
        </p:spPr>
      </p:pic>
      <p:sp>
        <p:nvSpPr>
          <p:cNvPr id="13" name="Text Box 29">
            <a:extLst>
              <a:ext uri="{FF2B5EF4-FFF2-40B4-BE49-F238E27FC236}">
                <a16:creationId xmlns:a16="http://schemas.microsoft.com/office/drawing/2014/main" id="{E441E932-3423-0B93-EC5A-23D53E722F7C}"/>
              </a:ext>
            </a:extLst>
          </p:cNvPr>
          <p:cNvSpPr txBox="1">
            <a:spLocks noChangeArrowheads="1"/>
          </p:cNvSpPr>
          <p:nvPr/>
        </p:nvSpPr>
        <p:spPr bwMode="auto">
          <a:xfrm>
            <a:off x="1244599" y="1505634"/>
            <a:ext cx="998644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indent="-457200" algn="just">
              <a:spcBef>
                <a:spcPts val="0"/>
              </a:spcBef>
              <a:spcAft>
                <a:spcPts val="0"/>
              </a:spcAft>
              <a:buAutoNum type="alphaLcParenR"/>
            </a:pPr>
            <a:r>
              <a:rPr lang="en-US" sz="2500">
                <a:solidFill>
                  <a:srgbClr val="000000"/>
                </a:solidFill>
                <a:effectLst/>
                <a:latin typeface="Arial" panose="020B0604020202020204" pitchFamily="34" charset="0"/>
                <a:ea typeface="游明朝" panose="02020400000000000000" pitchFamily="18" charset="-128"/>
              </a:rPr>
              <a:t>Để đo tốc độ chuyển động của chiếc xe cần đo đại lượng nào? </a:t>
            </a:r>
          </a:p>
          <a:p>
            <a:pPr marL="457200" marR="0" indent="-457200" algn="just">
              <a:spcBef>
                <a:spcPts val="0"/>
              </a:spcBef>
              <a:spcAft>
                <a:spcPts val="0"/>
              </a:spcAft>
              <a:buAutoNum type="alphaLcParenR"/>
            </a:pPr>
            <a:r>
              <a:rPr lang="en-US" sz="2500">
                <a:solidFill>
                  <a:srgbClr val="000000"/>
                </a:solidFill>
                <a:effectLst/>
                <a:latin typeface="Arial" panose="020B0604020202020204" pitchFamily="34" charset="0"/>
                <a:ea typeface="游明朝" panose="02020400000000000000" pitchFamily="18" charset="-128"/>
              </a:rPr>
              <a:t>Xác định tốc độ chuyển động của xe theo công thức nào? </a:t>
            </a:r>
          </a:p>
          <a:p>
            <a:endParaRPr lang="en-US" sz="2500"/>
          </a:p>
        </p:txBody>
      </p:sp>
      <p:sp>
        <p:nvSpPr>
          <p:cNvPr id="14" name="Text Box 29">
            <a:extLst>
              <a:ext uri="{FF2B5EF4-FFF2-40B4-BE49-F238E27FC236}">
                <a16:creationId xmlns:a16="http://schemas.microsoft.com/office/drawing/2014/main" id="{97378B3E-0EA9-6036-396B-7D2BC45A2F0B}"/>
              </a:ext>
            </a:extLst>
          </p:cNvPr>
          <p:cNvSpPr txBox="1">
            <a:spLocks noChangeArrowheads="1"/>
          </p:cNvSpPr>
          <p:nvPr/>
        </p:nvSpPr>
        <p:spPr bwMode="auto">
          <a:xfrm>
            <a:off x="1231899" y="2286827"/>
            <a:ext cx="99864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a:spcBef>
                <a:spcPts val="0"/>
              </a:spcBef>
              <a:spcAft>
                <a:spcPts val="0"/>
              </a:spcAft>
            </a:pPr>
            <a:r>
              <a:rPr lang="en-US" sz="2500" dirty="0">
                <a:solidFill>
                  <a:srgbClr val="000000"/>
                </a:solidFill>
                <a:effectLst/>
                <a:latin typeface="Arial" panose="020B0604020202020204" pitchFamily="34" charset="0"/>
                <a:ea typeface="游明朝" panose="02020400000000000000" pitchFamily="18" charset="-128"/>
              </a:rPr>
              <a:t>c)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nào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là</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trực</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tiếp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Tại</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sao</a:t>
            </a:r>
            <a:r>
              <a:rPr lang="en-US" sz="2500" dirty="0">
                <a:solidFill>
                  <a:srgbClr val="000000"/>
                </a:solidFill>
                <a:effectLst/>
                <a:latin typeface="Arial" panose="020B0604020202020204" pitchFamily="34" charset="0"/>
                <a:ea typeface="游明朝" panose="02020400000000000000" pitchFamily="18" charset="-128"/>
              </a:rPr>
              <a:t>? </a:t>
            </a:r>
          </a:p>
          <a:p>
            <a:pPr marR="0" algn="just">
              <a:spcBef>
                <a:spcPts val="0"/>
              </a:spcBef>
              <a:spcAft>
                <a:spcPts val="0"/>
              </a:spcAft>
            </a:pPr>
            <a:r>
              <a:rPr lang="en-US" sz="2500" dirty="0">
                <a:solidFill>
                  <a:srgbClr val="000000"/>
                </a:solidFill>
                <a:effectLst/>
                <a:latin typeface="Arial" panose="020B0604020202020204" pitchFamily="34" charset="0"/>
                <a:ea typeface="游明朝" panose="02020400000000000000" pitchFamily="18" charset="-128"/>
              </a:rPr>
              <a:t>d)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nào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là</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gián</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tiếp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Tại</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sao</a:t>
            </a:r>
            <a:r>
              <a:rPr lang="en-US" sz="2500" dirty="0">
                <a:solidFill>
                  <a:srgbClr val="000000"/>
                </a:solidFill>
                <a:effectLst/>
                <a:latin typeface="Arial" panose="020B0604020202020204" pitchFamily="34" charset="0"/>
                <a:ea typeface="游明朝" panose="02020400000000000000" pitchFamily="18" charset="-128"/>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2455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770EB8-D78E-4FD1-9B02-287413E6ABDB}"/>
              </a:ext>
            </a:extLst>
          </p:cNvPr>
          <p:cNvGrpSpPr/>
          <p:nvPr/>
        </p:nvGrpSpPr>
        <p:grpSpPr>
          <a:xfrm>
            <a:off x="318873" y="838200"/>
            <a:ext cx="11644527" cy="1524000"/>
            <a:chOff x="834244" y="1897873"/>
            <a:chExt cx="10363510" cy="5380476"/>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44" y="1897873"/>
              <a:ext cx="10363510" cy="5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82005080-8100-4A7D-8DFA-70510769E294}"/>
                </a:ext>
              </a:extLst>
            </p:cNvPr>
            <p:cNvSpPr txBox="1"/>
            <p:nvPr/>
          </p:nvSpPr>
          <p:spPr>
            <a:xfrm>
              <a:off x="1493416" y="2142332"/>
              <a:ext cx="8964823" cy="4580487"/>
            </a:xfrm>
            <a:prstGeom prst="rect">
              <a:avLst/>
            </a:prstGeom>
            <a:noFill/>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 thực hiện phép đo, chúng ta không thể tránh khỏi sự chênh lệnh giữa giá trị thật và số đo (giá trị đo được).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 chênh lệch này gọi là sai số</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Như vậy, mọi phép đo đều tồn tại sai số. </a:t>
              </a:r>
            </a:p>
          </p:txBody>
        </p:sp>
      </p:grpSp>
      <p:grpSp>
        <p:nvGrpSpPr>
          <p:cNvPr id="36" name="Group 35">
            <a:extLst>
              <a:ext uri="{FF2B5EF4-FFF2-40B4-BE49-F238E27FC236}">
                <a16:creationId xmlns:a16="http://schemas.microsoft.com/office/drawing/2014/main" id="{E9786EED-BEAA-4ACC-8A1C-280B52FDB586}"/>
              </a:ext>
            </a:extLst>
          </p:cNvPr>
          <p:cNvGrpSpPr/>
          <p:nvPr/>
        </p:nvGrpSpPr>
        <p:grpSpPr>
          <a:xfrm>
            <a:off x="946735" y="4256456"/>
            <a:ext cx="10298530" cy="1306144"/>
            <a:chOff x="834244" y="1905001"/>
            <a:chExt cx="10298530" cy="914400"/>
          </a:xfrm>
        </p:grpSpPr>
        <p:sp>
          <p:nvSpPr>
            <p:cNvPr id="37" name="Rectangle 36">
              <a:extLst>
                <a:ext uri="{FF2B5EF4-FFF2-40B4-BE49-F238E27FC236}">
                  <a16:creationId xmlns:a16="http://schemas.microsoft.com/office/drawing/2014/main" id="{BAE6CDBB-CA57-484B-B393-49D26F1AD98F}"/>
                </a:ext>
              </a:extLst>
            </p:cNvPr>
            <p:cNvSpPr/>
            <p:nvPr/>
          </p:nvSpPr>
          <p:spPr>
            <a:xfrm>
              <a:off x="83424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Sai số hệ thống</a:t>
              </a:r>
            </a:p>
          </p:txBody>
        </p:sp>
        <p:sp>
          <p:nvSpPr>
            <p:cNvPr id="38" name="Rectangle 37">
              <a:extLst>
                <a:ext uri="{FF2B5EF4-FFF2-40B4-BE49-F238E27FC236}">
                  <a16:creationId xmlns:a16="http://schemas.microsoft.com/office/drawing/2014/main" id="{FAAAE39D-302A-4097-9E4D-5C52595148BF}"/>
                </a:ext>
              </a:extLst>
            </p:cNvPr>
            <p:cNvSpPr/>
            <p:nvPr/>
          </p:nvSpPr>
          <p:spPr>
            <a:xfrm>
              <a:off x="766068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Sai số ngẫu nhiên</a:t>
              </a:r>
            </a:p>
          </p:txBody>
        </p:sp>
        <p:cxnSp>
          <p:nvCxnSpPr>
            <p:cNvPr id="39" name="Connector: Elbow 38">
              <a:extLst>
                <a:ext uri="{FF2B5EF4-FFF2-40B4-BE49-F238E27FC236}">
                  <a16:creationId xmlns:a16="http://schemas.microsoft.com/office/drawing/2014/main" id="{F1E9DB36-B115-433D-98DB-A3AE2A161583}"/>
                </a:ext>
              </a:extLst>
            </p:cNvPr>
            <p:cNvCxnSpPr>
              <a:cxnSpLocks/>
            </p:cNvCxnSpPr>
            <p:nvPr/>
          </p:nvCxnSpPr>
          <p:spPr>
            <a:xfrm rot="5400000">
              <a:off x="3849244" y="351577"/>
              <a:ext cx="457200" cy="356404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D06525E-6F27-4BA1-B29D-FFF60CE0D370}"/>
                </a:ext>
              </a:extLst>
            </p:cNvPr>
            <p:cNvCxnSpPr>
              <a:cxnSpLocks/>
            </p:cNvCxnSpPr>
            <p:nvPr/>
          </p:nvCxnSpPr>
          <p:spPr>
            <a:xfrm>
              <a:off x="5872568" y="2133600"/>
              <a:ext cx="3576232" cy="208858"/>
            </a:xfrm>
            <a:prstGeom prst="bentConnector3">
              <a:avLst>
                <a:gd name="adj1" fmla="val 99717"/>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5E0CC397-9DB7-46C6-9910-474F99F7C17D}"/>
              </a:ext>
            </a:extLst>
          </p:cNvPr>
          <p:cNvSpPr/>
          <p:nvPr/>
        </p:nvSpPr>
        <p:spPr>
          <a:xfrm>
            <a:off x="4494602" y="3486898"/>
            <a:ext cx="2819400" cy="653072"/>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Arial" panose="020B0604020202020204" pitchFamily="34" charset="0"/>
                <a:cs typeface="Arial" panose="020B0604020202020204" pitchFamily="34" charset="0"/>
              </a:rPr>
              <a:t>Sai số</a:t>
            </a:r>
          </a:p>
        </p:txBody>
      </p:sp>
      <p:grpSp>
        <p:nvGrpSpPr>
          <p:cNvPr id="49" name="Group 48">
            <a:extLst>
              <a:ext uri="{FF2B5EF4-FFF2-40B4-BE49-F238E27FC236}">
                <a16:creationId xmlns:a16="http://schemas.microsoft.com/office/drawing/2014/main" id="{A7B9CBB6-D1C0-CAB6-07E3-1335FB3D6C13}"/>
              </a:ext>
            </a:extLst>
          </p:cNvPr>
          <p:cNvGrpSpPr/>
          <p:nvPr/>
        </p:nvGrpSpPr>
        <p:grpSpPr>
          <a:xfrm>
            <a:off x="0" y="83273"/>
            <a:ext cx="10317821" cy="551822"/>
            <a:chOff x="-3007" y="2231322"/>
            <a:chExt cx="10253890" cy="770302"/>
          </a:xfrm>
        </p:grpSpPr>
        <p:grpSp>
          <p:nvGrpSpPr>
            <p:cNvPr id="50" name="Group 70">
              <a:extLst>
                <a:ext uri="{FF2B5EF4-FFF2-40B4-BE49-F238E27FC236}">
                  <a16:creationId xmlns:a16="http://schemas.microsoft.com/office/drawing/2014/main" id="{404A3137-181B-9AAF-98E9-E506D075FE0F}"/>
                </a:ext>
              </a:extLst>
            </p:cNvPr>
            <p:cNvGrpSpPr>
              <a:grpSpLocks/>
            </p:cNvGrpSpPr>
            <p:nvPr/>
          </p:nvGrpSpPr>
          <p:grpSpPr bwMode="auto">
            <a:xfrm>
              <a:off x="286114" y="2280388"/>
              <a:ext cx="5042460" cy="708275"/>
              <a:chOff x="564750" y="3403329"/>
              <a:chExt cx="2596631" cy="1364238"/>
            </a:xfrm>
          </p:grpSpPr>
          <p:pic>
            <p:nvPicPr>
              <p:cNvPr id="59" name="Picture 8" descr="empty-green-rectangle">
                <a:extLst>
                  <a:ext uri="{FF2B5EF4-FFF2-40B4-BE49-F238E27FC236}">
                    <a16:creationId xmlns:a16="http://schemas.microsoft.com/office/drawing/2014/main" id="{9163A14C-A55B-1179-A9CD-8E0C63E9A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9" descr="green-top-faded">
                <a:extLst>
                  <a:ext uri="{FF2B5EF4-FFF2-40B4-BE49-F238E27FC236}">
                    <a16:creationId xmlns:a16="http://schemas.microsoft.com/office/drawing/2014/main" id="{D5CA9BD5-6F25-D7DB-1090-10748959D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TextBox 56">
              <a:extLst>
                <a:ext uri="{FF2B5EF4-FFF2-40B4-BE49-F238E27FC236}">
                  <a16:creationId xmlns:a16="http://schemas.microsoft.com/office/drawing/2014/main" id="{55CC2627-E491-4E91-F1AC-9B30F51F397C}"/>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58" name="Rectangle 1026060">
              <a:extLst>
                <a:ext uri="{FF2B5EF4-FFF2-40B4-BE49-F238E27FC236}">
                  <a16:creationId xmlns:a16="http://schemas.microsoft.com/office/drawing/2014/main" id="{125F475C-2A36-1049-BDCC-A662F3BFE72F}"/>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61" name="Text Box 13">
            <a:extLst>
              <a:ext uri="{FF2B5EF4-FFF2-40B4-BE49-F238E27FC236}">
                <a16:creationId xmlns:a16="http://schemas.microsoft.com/office/drawing/2014/main" id="{C5B55A6A-B4C3-14EE-CF73-435DEA2BFDDF}"/>
              </a:ext>
            </a:extLst>
          </p:cNvPr>
          <p:cNvSpPr txBox="1">
            <a:spLocks noChangeArrowheads="1"/>
          </p:cNvSpPr>
          <p:nvPr/>
        </p:nvSpPr>
        <p:spPr bwMode="auto">
          <a:xfrm>
            <a:off x="353119" y="2713419"/>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1. Phân loại sai số</a:t>
            </a:r>
            <a:endParaRPr lang="en-US" sz="2500" dirty="0">
              <a:solidFill>
                <a:srgbClr val="0070C0"/>
              </a:solidFill>
              <a:cs typeface="Arial" panose="020B0604020202020204" pitchFamily="34" charset="0"/>
            </a:endParaRPr>
          </a:p>
        </p:txBody>
      </p:sp>
    </p:spTree>
    <p:extLst>
      <p:ext uri="{BB962C8B-B14F-4D97-AF65-F5344CB8AC3E}">
        <p14:creationId xmlns:p14="http://schemas.microsoft.com/office/powerpoint/2010/main" val="396457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48" y="1575971"/>
            <a:ext cx="11703303" cy="231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215300D-3E6F-48F6-9E0B-CED1A2593D0F}"/>
              </a:ext>
            </a:extLst>
          </p:cNvPr>
          <p:cNvSpPr txBox="1"/>
          <p:nvPr/>
        </p:nvSpPr>
        <p:spPr>
          <a:xfrm>
            <a:off x="762562" y="1647871"/>
            <a:ext cx="1045201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Khi sử dụng dụng cụ đo để đo các đại lượng vật lí luôn có sự sai lệch do đặc điểm và cấu tạo của dụng cụ gây ra.</a:t>
            </a:r>
            <a:endParaRPr lang="en-US" sz="2500">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49753920-AB59-4E87-97E0-E2BD8A5AD1B6}"/>
              </a:ext>
            </a:extLst>
          </p:cNvPr>
          <p:cNvSpPr txBox="1"/>
          <p:nvPr/>
        </p:nvSpPr>
        <p:spPr>
          <a:xfrm>
            <a:off x="294935" y="1144348"/>
            <a:ext cx="2971800" cy="477054"/>
          </a:xfrm>
          <a:prstGeom prst="rect">
            <a:avLst/>
          </a:prstGeom>
          <a:noFill/>
        </p:spPr>
        <p:txBody>
          <a:bodyPr wrap="square">
            <a:spAutoFit/>
          </a:bodyPr>
          <a:lstStyle/>
          <a:p>
            <a:r>
              <a:rPr lang="en-US" sz="2500" i="1">
                <a:solidFill>
                  <a:srgbClr val="00B050"/>
                </a:solidFill>
                <a:latin typeface="Arial" panose="020B0604020202020204" pitchFamily="34" charset="0"/>
                <a:ea typeface="Times New Roman" panose="02020603050405020304" pitchFamily="18" charset="0"/>
                <a:cs typeface="Times New Roman" panose="02020603050405020304" pitchFamily="18" charset="0"/>
              </a:rPr>
              <a:t>a. </a:t>
            </a:r>
            <a:r>
              <a:rPr lang="en-US" sz="2500" i="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Sai số hệ thống</a:t>
            </a:r>
            <a:endParaRPr lang="en-US" sz="2500" i="1">
              <a:solidFill>
                <a:srgbClr val="00B050"/>
              </a:solidFill>
            </a:endParaRPr>
          </a:p>
        </p:txBody>
      </p:sp>
      <p:sp>
        <p:nvSpPr>
          <p:cNvPr id="35" name="TextBox 34">
            <a:extLst>
              <a:ext uri="{FF2B5EF4-FFF2-40B4-BE49-F238E27FC236}">
                <a16:creationId xmlns:a16="http://schemas.microsoft.com/office/drawing/2014/main" id="{FD957D49-D915-49C3-835C-627B057AC8E4}"/>
              </a:ext>
            </a:extLst>
          </p:cNvPr>
          <p:cNvSpPr txBox="1"/>
          <p:nvPr/>
        </p:nvSpPr>
        <p:spPr>
          <a:xfrm>
            <a:off x="1696987" y="4683458"/>
            <a:ext cx="4781463" cy="1523238"/>
          </a:xfrm>
          <a:prstGeom prst="rect">
            <a:avLst/>
          </a:prstGeom>
          <a:noFill/>
        </p:spPr>
        <p:txBody>
          <a:bodyPr wrap="square">
            <a:spAutoFit/>
          </a:bodyPr>
          <a:lstStyle/>
          <a:p>
            <a:pPr marL="0" marR="0" algn="ctr">
              <a:lnSpc>
                <a:spcPct val="107000"/>
              </a:lnSpc>
              <a:spcBef>
                <a:spcPts val="0"/>
              </a:spcBef>
              <a:spcAft>
                <a:spcPts val="500"/>
              </a:spcAft>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Kết quả khối lượng trong mọi lần đo đều nhỏ hơn giá trị thật một lượng xác định khi ta không hiệu chỉnh kim của cán về đúng vị trí. </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38" name="Picture 37" descr="A picture containing green, device, scale&#10;&#10;Description automatically generated">
            <a:extLst>
              <a:ext uri="{FF2B5EF4-FFF2-40B4-BE49-F238E27FC236}">
                <a16:creationId xmlns:a16="http://schemas.microsoft.com/office/drawing/2014/main" id="{EDA574D8-18F8-450B-8447-B689A8630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414" y="4171464"/>
            <a:ext cx="2560387" cy="2560387"/>
          </a:xfrm>
          <a:prstGeom prst="rect">
            <a:avLst/>
          </a:prstGeom>
        </p:spPr>
      </p:pic>
      <p:grpSp>
        <p:nvGrpSpPr>
          <p:cNvPr id="24" name="Group 23">
            <a:extLst>
              <a:ext uri="{FF2B5EF4-FFF2-40B4-BE49-F238E27FC236}">
                <a16:creationId xmlns:a16="http://schemas.microsoft.com/office/drawing/2014/main" id="{9231673B-2FD6-4E23-34EC-DA981DE387E2}"/>
              </a:ext>
            </a:extLst>
          </p:cNvPr>
          <p:cNvGrpSpPr/>
          <p:nvPr/>
        </p:nvGrpSpPr>
        <p:grpSpPr>
          <a:xfrm>
            <a:off x="0" y="83273"/>
            <a:ext cx="10317821" cy="551822"/>
            <a:chOff x="-3007" y="2231322"/>
            <a:chExt cx="10253890" cy="770302"/>
          </a:xfrm>
        </p:grpSpPr>
        <p:grpSp>
          <p:nvGrpSpPr>
            <p:cNvPr id="31" name="Group 70">
              <a:extLst>
                <a:ext uri="{FF2B5EF4-FFF2-40B4-BE49-F238E27FC236}">
                  <a16:creationId xmlns:a16="http://schemas.microsoft.com/office/drawing/2014/main" id="{778255F1-AB22-9BA6-7B61-80E0C87955FB}"/>
                </a:ext>
              </a:extLst>
            </p:cNvPr>
            <p:cNvGrpSpPr>
              <a:grpSpLocks/>
            </p:cNvGrpSpPr>
            <p:nvPr/>
          </p:nvGrpSpPr>
          <p:grpSpPr bwMode="auto">
            <a:xfrm>
              <a:off x="286114" y="2280388"/>
              <a:ext cx="5042460" cy="708275"/>
              <a:chOff x="564750" y="3403329"/>
              <a:chExt cx="2596631" cy="1364238"/>
            </a:xfrm>
          </p:grpSpPr>
          <p:pic>
            <p:nvPicPr>
              <p:cNvPr id="36" name="Picture 8" descr="empty-green-rectangle">
                <a:extLst>
                  <a:ext uri="{FF2B5EF4-FFF2-40B4-BE49-F238E27FC236}">
                    <a16:creationId xmlns:a16="http://schemas.microsoft.com/office/drawing/2014/main" id="{181D6E45-CDF5-CBA6-6A9C-B3A836EBC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descr="green-top-faded">
                <a:extLst>
                  <a:ext uri="{FF2B5EF4-FFF2-40B4-BE49-F238E27FC236}">
                    <a16:creationId xmlns:a16="http://schemas.microsoft.com/office/drawing/2014/main" id="{13858AFF-4CDF-2640-6BA9-FF8CC37148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31">
              <a:extLst>
                <a:ext uri="{FF2B5EF4-FFF2-40B4-BE49-F238E27FC236}">
                  <a16:creationId xmlns:a16="http://schemas.microsoft.com/office/drawing/2014/main" id="{A3F3FA07-0122-DC2E-3D1F-5EF2732E691A}"/>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3" name="Rectangle 1026060">
              <a:extLst>
                <a:ext uri="{FF2B5EF4-FFF2-40B4-BE49-F238E27FC236}">
                  <a16:creationId xmlns:a16="http://schemas.microsoft.com/office/drawing/2014/main" id="{A99A9B2A-FD05-2091-F5AC-20883EFA3016}"/>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39" name="Text Box 13">
            <a:extLst>
              <a:ext uri="{FF2B5EF4-FFF2-40B4-BE49-F238E27FC236}">
                <a16:creationId xmlns:a16="http://schemas.microsoft.com/office/drawing/2014/main" id="{ED4682EA-6113-A8D7-CD71-4AF84CE0E7F0}"/>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1. Phân loại sai số</a:t>
            </a:r>
            <a:endParaRPr lang="en-US" sz="2500" dirty="0">
              <a:solidFill>
                <a:srgbClr val="0070C0"/>
              </a:solidFill>
              <a:cs typeface="Arial" panose="020B0604020202020204" pitchFamily="34" charset="0"/>
            </a:endParaRPr>
          </a:p>
        </p:txBody>
      </p:sp>
      <p:sp>
        <p:nvSpPr>
          <p:cNvPr id="14" name="TextBox 13">
            <a:extLst>
              <a:ext uri="{FF2B5EF4-FFF2-40B4-BE49-F238E27FC236}">
                <a16:creationId xmlns:a16="http://schemas.microsoft.com/office/drawing/2014/main" id="{FE302A2B-AE32-52D6-99A1-83B9EF4AAAD0}"/>
              </a:ext>
            </a:extLst>
          </p:cNvPr>
          <p:cNvSpPr txBox="1"/>
          <p:nvPr/>
        </p:nvSpPr>
        <p:spPr>
          <a:xfrm>
            <a:off x="755343" y="2476135"/>
            <a:ext cx="10452012" cy="47705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Sự sai lệch này gọi là </a:t>
            </a:r>
            <a:r>
              <a:rPr lang="en-US" sz="2500" b="1">
                <a:solidFill>
                  <a:srgbClr val="000000"/>
                </a:solidFill>
                <a:effectLst/>
                <a:latin typeface="Arial" panose="020B0604020202020204" pitchFamily="34" charset="0"/>
                <a:ea typeface="Times New Roman" panose="02020603050405020304" pitchFamily="18" charset="0"/>
              </a:rPr>
              <a:t>sai số dụng cụ </a:t>
            </a:r>
            <a:r>
              <a:rPr lang="en-US" sz="2500">
                <a:solidFill>
                  <a:srgbClr val="000000"/>
                </a:solidFill>
                <a:effectLst/>
                <a:latin typeface="Arial" panose="020B0604020202020204" pitchFamily="34" charset="0"/>
                <a:ea typeface="Times New Roman" panose="02020603050405020304" pitchFamily="18" charset="0"/>
              </a:rPr>
              <a:t>hoặc </a:t>
            </a:r>
            <a:r>
              <a:rPr lang="en-US" sz="2500" b="1">
                <a:solidFill>
                  <a:srgbClr val="000000"/>
                </a:solidFill>
                <a:effectLst/>
                <a:latin typeface="Arial" panose="020B0604020202020204" pitchFamily="34" charset="0"/>
                <a:ea typeface="Times New Roman" panose="02020603050405020304" pitchFamily="18" charset="0"/>
              </a:rPr>
              <a:t>sai số hệ thống</a:t>
            </a:r>
            <a:endParaRPr lang="en-US" sz="2500" b="1">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39FD33F2-0DFD-FE43-980B-F88BA0E4A66D}"/>
              </a:ext>
            </a:extLst>
          </p:cNvPr>
          <p:cNvSpPr txBox="1"/>
          <p:nvPr/>
        </p:nvSpPr>
        <p:spPr>
          <a:xfrm>
            <a:off x="751853" y="2898495"/>
            <a:ext cx="1045201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Sai số hệ thống có nguyên nhân khách quan (do dụng cụ),</a:t>
            </a:r>
            <a:r>
              <a:rPr lang="en-US" sz="2500">
                <a:effectLst/>
                <a:latin typeface="Times New Roman" panose="02020603050405020304" pitchFamily="18" charset="0"/>
                <a:ea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rPr>
              <a:t>nguyên nhân chủ quan do người đo (cần loại bỏ).</a:t>
            </a:r>
            <a:endParaRPr lang="en-US" sz="2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78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5971"/>
            <a:ext cx="11963400" cy="185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215300D-3E6F-48F6-9E0B-CED1A2593D0F}"/>
              </a:ext>
            </a:extLst>
          </p:cNvPr>
          <p:cNvSpPr txBox="1"/>
          <p:nvPr/>
        </p:nvSpPr>
        <p:spPr>
          <a:xfrm>
            <a:off x="623458" y="1618904"/>
            <a:ext cx="1080654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Khi lặp lại các phép đo, ta nhận được các giá trị khác nhau, sự sai lệch này không có nguyên nhân rõ ràng nên gọi là </a:t>
            </a:r>
            <a:r>
              <a:rPr lang="en-US" sz="2500" b="1">
                <a:solidFill>
                  <a:srgbClr val="000000"/>
                </a:solidFill>
                <a:effectLst/>
                <a:latin typeface="Arial" panose="020B0604020202020204" pitchFamily="34" charset="0"/>
                <a:ea typeface="Times New Roman" panose="02020603050405020304" pitchFamily="18" charset="0"/>
              </a:rPr>
              <a:t>sai số ngẫu nhiên</a:t>
            </a:r>
          </a:p>
        </p:txBody>
      </p:sp>
      <p:sp>
        <p:nvSpPr>
          <p:cNvPr id="34" name="TextBox 33">
            <a:extLst>
              <a:ext uri="{FF2B5EF4-FFF2-40B4-BE49-F238E27FC236}">
                <a16:creationId xmlns:a16="http://schemas.microsoft.com/office/drawing/2014/main" id="{49753920-AB59-4E87-97E0-E2BD8A5AD1B6}"/>
              </a:ext>
            </a:extLst>
          </p:cNvPr>
          <p:cNvSpPr txBox="1"/>
          <p:nvPr/>
        </p:nvSpPr>
        <p:spPr>
          <a:xfrm>
            <a:off x="381000" y="1066800"/>
            <a:ext cx="3429000" cy="477054"/>
          </a:xfrm>
          <a:prstGeom prst="rect">
            <a:avLst/>
          </a:prstGeom>
          <a:noFill/>
        </p:spPr>
        <p:txBody>
          <a:bodyPr wrap="square">
            <a:spAutoFit/>
          </a:bodyPr>
          <a:lstStyle/>
          <a:p>
            <a:r>
              <a:rPr lang="en-US" sz="2500" i="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b. Sai số ngẫu nhiên </a:t>
            </a:r>
            <a:endParaRPr lang="en-US" sz="2500" i="1">
              <a:solidFill>
                <a:srgbClr val="00B050"/>
              </a:solidFill>
            </a:endParaRPr>
          </a:p>
        </p:txBody>
      </p:sp>
      <p:sp>
        <p:nvSpPr>
          <p:cNvPr id="24" name="TextBox 23">
            <a:extLst>
              <a:ext uri="{FF2B5EF4-FFF2-40B4-BE49-F238E27FC236}">
                <a16:creationId xmlns:a16="http://schemas.microsoft.com/office/drawing/2014/main" id="{AC54C4E6-BB9E-4220-A8A8-B2DBF58E8E4C}"/>
              </a:ext>
            </a:extLst>
          </p:cNvPr>
          <p:cNvSpPr txBox="1"/>
          <p:nvPr/>
        </p:nvSpPr>
        <p:spPr>
          <a:xfrm>
            <a:off x="4800600" y="5036285"/>
            <a:ext cx="5707721" cy="1306512"/>
          </a:xfrm>
          <a:prstGeom prst="rect">
            <a:avLst/>
          </a:prstGeom>
          <a:noFill/>
        </p:spPr>
        <p:txBody>
          <a:bodyPr wrap="square">
            <a:spAutoFit/>
          </a:bodyPr>
          <a:lstStyle/>
          <a:p>
            <a:pPr marL="0" marR="0" algn="ctr">
              <a:lnSpc>
                <a:spcPct val="107000"/>
              </a:lnSpc>
              <a:spcBef>
                <a:spcPts val="0"/>
              </a:spcBef>
              <a:spcAft>
                <a:spcPts val="500"/>
              </a:spcAft>
            </a:pPr>
            <a:r>
              <a:rPr lang="en-US" sz="2500"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US" sz="2500" i="1">
                <a:solidFill>
                  <a:srgbClr val="7030A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Để khắc phục t</a:t>
            </a:r>
            <a:r>
              <a:rPr lang="en-US" sz="2500"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hực hiện phép đo nhiều lần và lấy giá trị trung bình để hạn chế sự phân tán của số liệu đo.</a:t>
            </a:r>
            <a:endParaRPr lang="en-US" sz="2500" i="1">
              <a:solidFill>
                <a:srgbClr val="7030A0"/>
              </a:solidFill>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31" name="TextBox 30">
            <a:extLst>
              <a:ext uri="{FF2B5EF4-FFF2-40B4-BE49-F238E27FC236}">
                <a16:creationId xmlns:a16="http://schemas.microsoft.com/office/drawing/2014/main" id="{5441A440-4765-409C-A631-7E609E584A8C}"/>
              </a:ext>
            </a:extLst>
          </p:cNvPr>
          <p:cNvSpPr txBox="1"/>
          <p:nvPr/>
        </p:nvSpPr>
        <p:spPr>
          <a:xfrm>
            <a:off x="4267200" y="3590235"/>
            <a:ext cx="7239000" cy="798680"/>
          </a:xfrm>
          <a:prstGeom prst="rect">
            <a:avLst/>
          </a:prstGeom>
          <a:noFill/>
        </p:spPr>
        <p:txBody>
          <a:bodyPr wrap="square">
            <a:spAutoFit/>
          </a:bodyPr>
          <a:lstStyle/>
          <a:p>
            <a:pPr marL="0" marR="0" algn="ctr">
              <a:lnSpc>
                <a:spcPct val="107000"/>
              </a:lnSpc>
              <a:spcBef>
                <a:spcPts val="0"/>
              </a:spcBef>
              <a:spcAft>
                <a:spcPts val="500"/>
              </a:spcAft>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VD: Khi đo thời gian rơi của một vật bằng đồng hồ bấm giây, phản xạ của người đo sẽ gây ra sai số ngẫu nhiên. </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9" name="Picture 8" descr="A person holding a watch&#10;&#10;Description automatically generated with medium confidence">
            <a:extLst>
              <a:ext uri="{FF2B5EF4-FFF2-40B4-BE49-F238E27FC236}">
                <a16:creationId xmlns:a16="http://schemas.microsoft.com/office/drawing/2014/main" id="{DE239C23-4328-4C96-916A-AC3541D0E1D5}"/>
              </a:ext>
            </a:extLst>
          </p:cNvPr>
          <p:cNvPicPr>
            <a:picLocks noChangeAspect="1"/>
          </p:cNvPicPr>
          <p:nvPr/>
        </p:nvPicPr>
        <p:blipFill rotWithShape="1">
          <a:blip r:embed="rId3">
            <a:extLst>
              <a:ext uri="{28A0092B-C50C-407E-A947-70E740481C1C}">
                <a14:useLocalDpi xmlns:a14="http://schemas.microsoft.com/office/drawing/2010/main" val="0"/>
              </a:ext>
            </a:extLst>
          </a:blip>
          <a:srcRect r="-14" b="15763"/>
          <a:stretch/>
        </p:blipFill>
        <p:spPr>
          <a:xfrm>
            <a:off x="811424" y="3590235"/>
            <a:ext cx="3048000" cy="2892101"/>
          </a:xfrm>
          <a:prstGeom prst="rect">
            <a:avLst/>
          </a:prstGeom>
        </p:spPr>
      </p:pic>
      <p:grpSp>
        <p:nvGrpSpPr>
          <p:cNvPr id="33" name="Group 32">
            <a:extLst>
              <a:ext uri="{FF2B5EF4-FFF2-40B4-BE49-F238E27FC236}">
                <a16:creationId xmlns:a16="http://schemas.microsoft.com/office/drawing/2014/main" id="{3D9081F6-5ED7-97A9-F020-7F263073E823}"/>
              </a:ext>
            </a:extLst>
          </p:cNvPr>
          <p:cNvGrpSpPr/>
          <p:nvPr/>
        </p:nvGrpSpPr>
        <p:grpSpPr>
          <a:xfrm>
            <a:off x="0" y="83273"/>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1. Phân loại sai số</a:t>
            </a:r>
            <a:endParaRPr lang="en-US" sz="2500" dirty="0">
              <a:solidFill>
                <a:srgbClr val="0070C0"/>
              </a:solidFill>
              <a:cs typeface="Arial" panose="020B0604020202020204" pitchFamily="34" charset="0"/>
            </a:endParaRPr>
          </a:p>
        </p:txBody>
      </p:sp>
      <p:sp>
        <p:nvSpPr>
          <p:cNvPr id="15" name="TextBox 14">
            <a:extLst>
              <a:ext uri="{FF2B5EF4-FFF2-40B4-BE49-F238E27FC236}">
                <a16:creationId xmlns:a16="http://schemas.microsoft.com/office/drawing/2014/main" id="{C6B46B37-1D4A-6F68-40F8-95B7A47BF526}"/>
              </a:ext>
            </a:extLst>
          </p:cNvPr>
          <p:cNvSpPr txBox="1"/>
          <p:nvPr/>
        </p:nvSpPr>
        <p:spPr>
          <a:xfrm>
            <a:off x="686958" y="2472964"/>
            <a:ext cx="1080654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latin typeface="Arial" panose="020B0604020202020204" pitchFamily="34" charset="0"/>
                <a:ea typeface="Times New Roman" panose="02020603050405020304" pitchFamily="18" charset="0"/>
              </a:rPr>
              <a:t>C</a:t>
            </a:r>
            <a:r>
              <a:rPr lang="en-US" sz="2500">
                <a:solidFill>
                  <a:srgbClr val="000000"/>
                </a:solidFill>
                <a:effectLst/>
                <a:latin typeface="Arial" panose="020B0604020202020204" pitchFamily="34" charset="0"/>
                <a:ea typeface="Times New Roman" panose="02020603050405020304" pitchFamily="18" charset="0"/>
              </a:rPr>
              <a:t>ó thể do thao tác đo không chuẩn, điều kiện làm thí nghiệm không ổn định hoặc hạn chế về giác quan,... </a:t>
            </a:r>
            <a:endParaRPr lang="en-US" sz="2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486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4" grpId="0"/>
      <p:bldP spid="3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Lưu ý</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97382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914831" y="781476"/>
            <a:ext cx="1066713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rPr>
              <a:t>Sai số gây bởi dụng cụ có thể lấy bằng một nửa độ chia nhỏ nhất trên dụng cụ</a:t>
            </a:r>
            <a:r>
              <a:rPr lang="en-US" sz="2500">
                <a:solidFill>
                  <a:srgbClr val="000000"/>
                </a:solidFill>
                <a:effectLst/>
                <a:latin typeface="Arial" panose="020B0604020202020204" pitchFamily="34" charset="0"/>
                <a:ea typeface="游明朝" panose="02020400000000000000" pitchFamily="18" charset="-128"/>
              </a:rPr>
              <a:t>, hoặc được ghi trực tiếp trên dụng cụ do nhà sản xuất xác định</a:t>
            </a:r>
            <a:endParaRPr lang="en-US" sz="2500">
              <a:effectLst/>
              <a:latin typeface="Times New Roman" panose="02020603050405020304" pitchFamily="18" charset="0"/>
              <a:ea typeface="Times New Roman" panose="02020603050405020304" pitchFamily="18" charset="0"/>
            </a:endParaRPr>
          </a:p>
        </p:txBody>
      </p:sp>
      <p:sp>
        <p:nvSpPr>
          <p:cNvPr id="33" name="Oval 32">
            <a:extLst>
              <a:ext uri="{FF2B5EF4-FFF2-40B4-BE49-F238E27FC236}">
                <a16:creationId xmlns:a16="http://schemas.microsoft.com/office/drawing/2014/main" id="{E528D5BC-B358-859B-E466-E89F286A6671}"/>
              </a:ext>
            </a:extLst>
          </p:cNvPr>
          <p:cNvSpPr/>
          <p:nvPr/>
        </p:nvSpPr>
        <p:spPr>
          <a:xfrm>
            <a:off x="532438" y="437645"/>
            <a:ext cx="536542" cy="533099"/>
          </a:xfrm>
          <a:prstGeom prst="ellipse">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 background pattern&#10;&#10;Description automatically generated">
            <a:extLst>
              <a:ext uri="{FF2B5EF4-FFF2-40B4-BE49-F238E27FC236}">
                <a16:creationId xmlns:a16="http://schemas.microsoft.com/office/drawing/2014/main" id="{15C9C344-C953-E86E-9D70-E8561751122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427" b="94172" l="10000" r="90000">
                        <a14:foregroundMark x1="49333" y1="6481" x2="49333" y2="6481"/>
                        <a14:foregroundMark x1="57111" y1="84641" x2="57111" y2="84641"/>
                        <a14:foregroundMark x1="52778" y1="94172" x2="52778" y2="94172"/>
                      </a14:backgroundRemoval>
                    </a14:imgEffect>
                  </a14:imgLayer>
                </a14:imgProps>
              </a:ext>
              <a:ext uri="{28A0092B-C50C-407E-A947-70E740481C1C}">
                <a14:useLocalDpi xmlns:a14="http://schemas.microsoft.com/office/drawing/2010/main" val="0"/>
              </a:ext>
            </a:extLst>
          </a:blip>
          <a:stretch>
            <a:fillRect/>
          </a:stretch>
        </p:blipFill>
        <p:spPr>
          <a:xfrm flipH="1">
            <a:off x="686663" y="477775"/>
            <a:ext cx="228091" cy="465306"/>
          </a:xfrm>
          <a:prstGeom prst="rect">
            <a:avLst/>
          </a:prstGeom>
        </p:spPr>
      </p:pic>
      <p:sp>
        <p:nvSpPr>
          <p:cNvPr id="20" name="TextBox 19">
            <a:extLst>
              <a:ext uri="{FF2B5EF4-FFF2-40B4-BE49-F238E27FC236}">
                <a16:creationId xmlns:a16="http://schemas.microsoft.com/office/drawing/2014/main" id="{3BADB4A1-A082-A2A7-ED09-C1FCA79604E9}"/>
              </a:ext>
            </a:extLst>
          </p:cNvPr>
          <p:cNvSpPr txBox="1"/>
          <p:nvPr/>
        </p:nvSpPr>
        <p:spPr>
          <a:xfrm>
            <a:off x="1600200" y="5497184"/>
            <a:ext cx="8457846" cy="923330"/>
          </a:xfrm>
          <a:prstGeom prst="rect">
            <a:avLst/>
          </a:prstGeom>
          <a:noFill/>
        </p:spPr>
        <p:txBody>
          <a:bodyPr wrap="square">
            <a:spAutoFit/>
          </a:bodyPr>
          <a:lstStyle/>
          <a:p>
            <a:pPr marL="342900" indent="-342900">
              <a:buFont typeface="Wingdings" panose="05000000000000000000" pitchFamily="2" charset="2"/>
              <a:buChar char="§"/>
            </a:pPr>
            <a:r>
              <a:rPr lang="en-US" sz="2700">
                <a:latin typeface="Arial" panose="020B0604020202020204" pitchFamily="34" charset="0"/>
                <a:ea typeface="Times New Roman" panose="02020603050405020304" pitchFamily="18" charset="0"/>
              </a:rPr>
              <a:t>T</a:t>
            </a:r>
            <a:r>
              <a:rPr lang="en-US" sz="2700">
                <a:effectLst/>
                <a:latin typeface="Arial" panose="020B0604020202020204" pitchFamily="34" charset="0"/>
                <a:ea typeface="Times New Roman" panose="02020603050405020304" pitchFamily="18" charset="0"/>
              </a:rPr>
              <a:t>hước đo chiều dài có </a:t>
            </a:r>
            <a:r>
              <a:rPr lang="en-US" sz="2700" b="1">
                <a:effectLst/>
                <a:latin typeface="Arial" panose="020B0604020202020204" pitchFamily="34" charset="0"/>
                <a:ea typeface="Times New Roman" panose="02020603050405020304" pitchFamily="18" charset="0"/>
              </a:rPr>
              <a:t>độ chia nhỏ nhất </a:t>
            </a:r>
            <a:r>
              <a:rPr lang="en-US" sz="2700">
                <a:effectLst/>
                <a:latin typeface="Arial" panose="020B0604020202020204" pitchFamily="34" charset="0"/>
                <a:ea typeface="Times New Roman" panose="02020603050405020304" pitchFamily="18" charset="0"/>
              </a:rPr>
              <a:t>là: </a:t>
            </a:r>
            <a:r>
              <a:rPr lang="en-US" sz="2700" b="1">
                <a:effectLst/>
                <a:latin typeface="Arial" panose="020B0604020202020204" pitchFamily="34" charset="0"/>
                <a:ea typeface="游明朝" panose="02020400000000000000" pitchFamily="18" charset="-128"/>
              </a:rPr>
              <a:t>1 mm</a:t>
            </a:r>
          </a:p>
          <a:p>
            <a:pPr marL="342900" indent="-342900">
              <a:buFont typeface="Wingdings" panose="05000000000000000000" pitchFamily="2" charset="2"/>
              <a:buChar char="§"/>
            </a:pPr>
            <a:r>
              <a:rPr lang="en-US" sz="2700" b="1">
                <a:latin typeface="Arial" panose="020B0604020202020204" pitchFamily="34" charset="0"/>
                <a:ea typeface="游明朝" panose="02020400000000000000" pitchFamily="18" charset="-128"/>
              </a:rPr>
              <a:t>S</a:t>
            </a:r>
            <a:r>
              <a:rPr lang="en-US" sz="2700" b="1">
                <a:effectLst/>
                <a:latin typeface="Arial" panose="020B0604020202020204" pitchFamily="34" charset="0"/>
                <a:ea typeface="游明朝" panose="02020400000000000000" pitchFamily="18" charset="-128"/>
              </a:rPr>
              <a:t>ai số dụng cụ </a:t>
            </a:r>
            <a:r>
              <a:rPr lang="en-US" sz="2700">
                <a:effectLst/>
                <a:latin typeface="Arial" panose="020B0604020202020204" pitchFamily="34" charset="0"/>
                <a:ea typeface="游明朝" panose="02020400000000000000" pitchFamily="18" charset="-128"/>
              </a:rPr>
              <a:t>là:  </a:t>
            </a:r>
            <a:r>
              <a:rPr lang="en-US" sz="2700" b="1">
                <a:effectLst/>
                <a:latin typeface="Arial" panose="020B0604020202020204" pitchFamily="34" charset="0"/>
                <a:ea typeface="游明朝" panose="02020400000000000000" pitchFamily="18" charset="-128"/>
              </a:rPr>
              <a:t>0,5 mm</a:t>
            </a:r>
            <a:endParaRPr lang="en-US" sz="2700" b="1"/>
          </a:p>
        </p:txBody>
      </p:sp>
      <p:pic>
        <p:nvPicPr>
          <p:cNvPr id="31" name="Content Placeholder 4" descr="A picture containing device, caliper&#10;&#10;Description automatically generated">
            <a:extLst>
              <a:ext uri="{FF2B5EF4-FFF2-40B4-BE49-F238E27FC236}">
                <a16:creationId xmlns:a16="http://schemas.microsoft.com/office/drawing/2014/main" id="{8DCC0637-FB9C-9CCE-A898-D251B97AC249}"/>
              </a:ext>
            </a:extLst>
          </p:cNvPr>
          <p:cNvPicPr>
            <a:picLocks noChangeAspect="1"/>
          </p:cNvPicPr>
          <p:nvPr/>
        </p:nvPicPr>
        <p:blipFill rotWithShape="1">
          <a:blip r:embed="rId4">
            <a:extLst>
              <a:ext uri="{28A0092B-C50C-407E-A947-70E740481C1C}">
                <a14:useLocalDpi xmlns:a14="http://schemas.microsoft.com/office/drawing/2010/main" val="0"/>
              </a:ext>
            </a:extLst>
          </a:blip>
          <a:srcRect l="1939" t="35390" r="477" b="15661"/>
          <a:stretch/>
        </p:blipFill>
        <p:spPr bwMode="auto">
          <a:xfrm>
            <a:off x="800708" y="1995585"/>
            <a:ext cx="10781260" cy="3554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13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215300D-3E6F-48F6-9E0B-CED1A2593D0F}"/>
              </a:ext>
            </a:extLst>
          </p:cNvPr>
          <p:cNvSpPr txBox="1"/>
          <p:nvPr/>
        </p:nvSpPr>
        <p:spPr>
          <a:xfrm>
            <a:off x="489616" y="1104028"/>
            <a:ext cx="10102184" cy="885755"/>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ngẫu nhiên tuyệt đối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 từng lần đo là trị tuyệt đối của hiệu số giữa giá trị trung bình các lần đo và giá trị của mỗi lần đo. </a:t>
            </a:r>
          </a:p>
        </p:txBody>
      </p:sp>
      <p:grpSp>
        <p:nvGrpSpPr>
          <p:cNvPr id="33" name="Group 32">
            <a:extLst>
              <a:ext uri="{FF2B5EF4-FFF2-40B4-BE49-F238E27FC236}">
                <a16:creationId xmlns:a16="http://schemas.microsoft.com/office/drawing/2014/main" id="{3D9081F6-5ED7-97A9-F020-7F263073E823}"/>
              </a:ext>
            </a:extLst>
          </p:cNvPr>
          <p:cNvGrpSpPr/>
          <p:nvPr/>
        </p:nvGrpSpPr>
        <p:grpSpPr>
          <a:xfrm>
            <a:off x="0" y="83273"/>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2. Cách xác định sai số</a:t>
            </a:r>
            <a:endParaRPr lang="en-US" sz="2500" dirty="0">
              <a:solidFill>
                <a:srgbClr val="0070C0"/>
              </a:solidFill>
              <a:cs typeface="Arial" panose="020B0604020202020204" pitchFamily="34" charset="0"/>
            </a:endParaRPr>
          </a:p>
        </p:txBody>
      </p:sp>
      <p:sp>
        <p:nvSpPr>
          <p:cNvPr id="18" name="TextBox 17">
            <a:extLst>
              <a:ext uri="{FF2B5EF4-FFF2-40B4-BE49-F238E27FC236}">
                <a16:creationId xmlns:a16="http://schemas.microsoft.com/office/drawing/2014/main" id="{2005B390-AE9D-414C-13D4-4BB2744F3FCC}"/>
              </a:ext>
            </a:extLst>
          </p:cNvPr>
          <p:cNvSpPr txBox="1"/>
          <p:nvPr/>
        </p:nvSpPr>
        <p:spPr>
          <a:xfrm>
            <a:off x="527716" y="3664220"/>
            <a:ext cx="4875207" cy="474104"/>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trung bình</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19" name="TextBox 18">
            <a:extLst>
              <a:ext uri="{FF2B5EF4-FFF2-40B4-BE49-F238E27FC236}">
                <a16:creationId xmlns:a16="http://schemas.microsoft.com/office/drawing/2014/main" id="{6DB52A9C-C2AF-4693-805A-797D79BD204E}"/>
              </a:ext>
            </a:extLst>
          </p:cNvPr>
          <p:cNvSpPr txBox="1"/>
          <p:nvPr/>
        </p:nvSpPr>
        <p:spPr>
          <a:xfrm>
            <a:off x="527716" y="4937296"/>
            <a:ext cx="10806542" cy="474104"/>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ngẫu nhiên tuyệt đối trung bình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 n lần đo:</a:t>
            </a:r>
          </a:p>
        </p:txBody>
      </p:sp>
      <p:grpSp>
        <p:nvGrpSpPr>
          <p:cNvPr id="2" name="Group 1">
            <a:extLst>
              <a:ext uri="{FF2B5EF4-FFF2-40B4-BE49-F238E27FC236}">
                <a16:creationId xmlns:a16="http://schemas.microsoft.com/office/drawing/2014/main" id="{6E706D7B-3A7D-D13A-8EFA-E02E64FFAE0C}"/>
              </a:ext>
            </a:extLst>
          </p:cNvPr>
          <p:cNvGrpSpPr/>
          <p:nvPr/>
        </p:nvGrpSpPr>
        <p:grpSpPr>
          <a:xfrm>
            <a:off x="2438400" y="2172460"/>
            <a:ext cx="7543800" cy="692787"/>
            <a:chOff x="4087719" y="2861567"/>
            <a:chExt cx="7543800" cy="607594"/>
          </a:xfrm>
        </p:grpSpPr>
        <p:pic>
          <p:nvPicPr>
            <p:cNvPr id="22" name="Picture 21" descr="empty-red-rectangle">
              <a:extLst>
                <a:ext uri="{FF2B5EF4-FFF2-40B4-BE49-F238E27FC236}">
                  <a16:creationId xmlns:a16="http://schemas.microsoft.com/office/drawing/2014/main" id="{DB23A545-9D4D-CA9C-D837-7E14D025C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298" y="2861567"/>
              <a:ext cx="7244596" cy="60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0F75308-0368-0727-5C45-2321807430A3}"/>
                    </a:ext>
                  </a:extLst>
                </p:cNvPr>
                <p:cNvSpPr txBox="1"/>
                <p:nvPr/>
              </p:nvSpPr>
              <p:spPr>
                <a:xfrm>
                  <a:off x="4087719" y="2915901"/>
                  <a:ext cx="7543800" cy="477888"/>
                </a:xfrm>
                <a:prstGeom prst="rect">
                  <a:avLst/>
                </a:prstGeom>
                <a:noFill/>
              </p:spPr>
              <p:txBody>
                <a:bodyPr wrap="square">
                  <a:spAutoFit/>
                </a:bodyPr>
                <a:lstStyle/>
                <a:p>
                  <a:pPr algn="ctr"/>
                  <a:r>
                    <a:rPr lang="en-US" sz="2500" b="0" i="1">
                      <a:solidFill>
                        <a:srgbClr val="000000"/>
                      </a:solidFill>
                      <a:effectLst/>
                      <a:cs typeface="Arial" panose="020B0604020202020204" pitchFamily="34" charset="0"/>
                      <a:sym typeface="Symbol" panose="05050102010706020507" pitchFamily="18" charset="2"/>
                    </a:rPr>
                    <a:t></a:t>
                  </a:r>
                  <a:r>
                    <a:rPr lang="en-US" sz="2500" i="1">
                      <a:solidFill>
                        <a:srgbClr val="000000"/>
                      </a:solidFill>
                      <a:cs typeface="Arial" panose="020B0604020202020204" pitchFamily="34" charset="0"/>
                      <a:sym typeface="Symbol" panose="05050102010706020507" pitchFamily="18" charset="2"/>
                    </a:rPr>
                    <a:t>A</a:t>
                  </a:r>
                  <a:r>
                    <a:rPr lang="en-US" sz="2500" i="1" baseline="-25000">
                      <a:solidFill>
                        <a:srgbClr val="000000"/>
                      </a:solidFill>
                      <a:cs typeface="Arial" panose="020B0604020202020204" pitchFamily="34" charset="0"/>
                      <a:sym typeface="Symbol" panose="05050102010706020507" pitchFamily="18" charset="2"/>
                    </a:rPr>
                    <a:t>1</a:t>
                  </a:r>
                  <a:r>
                    <a:rPr lang="en-US" sz="2500" b="0">
                      <a:solidFill>
                        <a:srgbClr val="000000"/>
                      </a:solidFill>
                      <a:effectLst/>
                      <a:cs typeface="Arial" panose="020B0604020202020204" pitchFamily="34" charset="0"/>
                    </a:rPr>
                    <a:t> = </a:t>
                  </a:r>
                  <a14:m>
                    <m:oMath xmlns:m="http://schemas.openxmlformats.org/officeDocument/2006/math">
                      <m:d>
                        <m:dPr>
                          <m:begChr m:val="|"/>
                          <m:endChr m:val="|"/>
                          <m:ctrlPr>
                            <a:rPr lang="en-US" sz="2500" b="0" i="1" smtClean="0">
                              <a:solidFill>
                                <a:srgbClr val="000000"/>
                              </a:solidFill>
                              <a:effectLst/>
                              <a:latin typeface="Cambria Math" panose="02040503050406030204" pitchFamily="18" charset="0"/>
                              <a:cs typeface="Arial" panose="020B0604020202020204" pitchFamily="34" charset="0"/>
                            </a:rPr>
                          </m:ctrlPr>
                        </m:dPr>
                        <m:e>
                          <m:acc>
                            <m:accPr>
                              <m:chr m:val="̅"/>
                              <m:ctrlPr>
                                <a:rPr lang="en-US" sz="2500" i="1">
                                  <a:solidFill>
                                    <a:srgbClr val="000000"/>
                                  </a:solidFill>
                                  <a:latin typeface="Cambria Math" panose="02040503050406030204" pitchFamily="18" charset="0"/>
                                  <a:cs typeface="Arial" panose="020B0604020202020204" pitchFamily="34" charset="0"/>
                                </a:rPr>
                              </m:ctrlPr>
                            </m:accPr>
                            <m:e>
                              <m:r>
                                <a:rPr lang="en-US" sz="2500" i="1">
                                  <a:solidFill>
                                    <a:srgbClr val="000000"/>
                                  </a:solidFill>
                                  <a:latin typeface="Cambria Math" panose="02040503050406030204" pitchFamily="18" charset="0"/>
                                  <a:cs typeface="Arial" panose="020B0604020202020204" pitchFamily="34" charset="0"/>
                                </a:rPr>
                                <m:t>𝐴</m:t>
                              </m:r>
                            </m:e>
                          </m:acc>
                          <m:r>
                            <a:rPr lang="en-US" sz="2500" b="0" i="1" smtClean="0">
                              <a:solidFill>
                                <a:srgbClr val="000000"/>
                              </a:solidFill>
                              <a:latin typeface="Cambria Math" panose="02040503050406030204" pitchFamily="18" charset="0"/>
                              <a:cs typeface="Arial" panose="020B0604020202020204" pitchFamily="34" charset="0"/>
                            </a:rPr>
                            <m:t>−</m:t>
                          </m:r>
                          <m:sSub>
                            <m:sSubPr>
                              <m:ctrlPr>
                                <a:rPr lang="en-US" sz="2500" b="0" i="1" smtClean="0">
                                  <a:solidFill>
                                    <a:srgbClr val="000000"/>
                                  </a:solidFill>
                                  <a:latin typeface="Cambria Math" panose="02040503050406030204" pitchFamily="18" charset="0"/>
                                  <a:cs typeface="Arial" panose="020B0604020202020204" pitchFamily="34" charset="0"/>
                                </a:rPr>
                              </m:ctrlPr>
                            </m:sSubPr>
                            <m:e>
                              <m:r>
                                <a:rPr lang="en-US" sz="2500" b="0" i="1" smtClean="0">
                                  <a:solidFill>
                                    <a:srgbClr val="000000"/>
                                  </a:solidFill>
                                  <a:latin typeface="Cambria Math" panose="02040503050406030204" pitchFamily="18" charset="0"/>
                                  <a:cs typeface="Arial" panose="020B0604020202020204" pitchFamily="34" charset="0"/>
                                </a:rPr>
                                <m:t>𝐴</m:t>
                              </m:r>
                            </m:e>
                            <m:sub>
                              <m:r>
                                <a:rPr lang="en-US" sz="2500" b="0" i="1" smtClean="0">
                                  <a:solidFill>
                                    <a:srgbClr val="000000"/>
                                  </a:solidFill>
                                  <a:latin typeface="Cambria Math" panose="02040503050406030204" pitchFamily="18" charset="0"/>
                                  <a:cs typeface="Arial" panose="020B0604020202020204" pitchFamily="34" charset="0"/>
                                </a:rPr>
                                <m:t>1</m:t>
                              </m:r>
                            </m:sub>
                          </m:sSub>
                        </m:e>
                      </m:d>
                    </m:oMath>
                  </a14:m>
                  <a:r>
                    <a:rPr lang="en-US" sz="2500" b="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500" i="1">
                      <a:solidFill>
                        <a:srgbClr val="000000"/>
                      </a:solidFill>
                      <a:cs typeface="Arial" panose="020B0604020202020204" pitchFamily="34" charset="0"/>
                      <a:sym typeface="Symbol" panose="05050102010706020507" pitchFamily="18" charset="2"/>
                    </a:rPr>
                    <a:t>A</a:t>
                  </a:r>
                  <a:r>
                    <a:rPr lang="en-US" sz="2500" i="1" baseline="-25000">
                      <a:solidFill>
                        <a:srgbClr val="000000"/>
                      </a:solidFill>
                      <a:cs typeface="Arial" panose="020B0604020202020204" pitchFamily="34" charset="0"/>
                      <a:sym typeface="Symbol" panose="05050102010706020507" pitchFamily="18" charset="2"/>
                    </a:rPr>
                    <a:t>2</a:t>
                  </a:r>
                  <a:r>
                    <a:rPr lang="en-US" sz="2500">
                      <a:solidFill>
                        <a:srgbClr val="000000"/>
                      </a:solidFill>
                      <a:cs typeface="Arial" panose="020B0604020202020204" pitchFamily="34" charset="0"/>
                    </a:rPr>
                    <a:t> = </a:t>
                  </a:r>
                  <a14:m>
                    <m:oMath xmlns:m="http://schemas.openxmlformats.org/officeDocument/2006/math">
                      <m:d>
                        <m:dPr>
                          <m:begChr m:val="|"/>
                          <m:endChr m:val="|"/>
                          <m:ctrlPr>
                            <a:rPr lang="en-US" sz="2500" i="1">
                              <a:solidFill>
                                <a:srgbClr val="000000"/>
                              </a:solidFill>
                              <a:latin typeface="Cambria Math" panose="02040503050406030204" pitchFamily="18" charset="0"/>
                              <a:cs typeface="Arial" panose="020B0604020202020204" pitchFamily="34" charset="0"/>
                            </a:rPr>
                          </m:ctrlPr>
                        </m:dPr>
                        <m:e>
                          <m:acc>
                            <m:accPr>
                              <m:chr m:val="̅"/>
                              <m:ctrlPr>
                                <a:rPr lang="en-US" sz="2500" i="1">
                                  <a:solidFill>
                                    <a:srgbClr val="000000"/>
                                  </a:solidFill>
                                  <a:latin typeface="Cambria Math" panose="02040503050406030204" pitchFamily="18" charset="0"/>
                                  <a:cs typeface="Arial" panose="020B0604020202020204" pitchFamily="34" charset="0"/>
                                </a:rPr>
                              </m:ctrlPr>
                            </m:accPr>
                            <m:e>
                              <m:r>
                                <a:rPr lang="en-US" sz="2500" i="1">
                                  <a:solidFill>
                                    <a:srgbClr val="000000"/>
                                  </a:solidFill>
                                  <a:latin typeface="Cambria Math" panose="02040503050406030204" pitchFamily="18" charset="0"/>
                                  <a:cs typeface="Arial" panose="020B0604020202020204" pitchFamily="34" charset="0"/>
                                </a:rPr>
                                <m:t>𝐴</m:t>
                              </m:r>
                            </m:e>
                          </m:acc>
                          <m:r>
                            <a:rPr lang="en-US" sz="2500" i="1">
                              <a:solidFill>
                                <a:srgbClr val="000000"/>
                              </a:solidFill>
                              <a:latin typeface="Cambria Math" panose="02040503050406030204" pitchFamily="18" charset="0"/>
                              <a:cs typeface="Arial" panose="020B0604020202020204" pitchFamily="34" charset="0"/>
                            </a:rPr>
                            <m:t>−</m:t>
                          </m:r>
                          <m:sSub>
                            <m:sSubPr>
                              <m:ctrlPr>
                                <a:rPr lang="en-US" sz="2500" i="1">
                                  <a:solidFill>
                                    <a:srgbClr val="000000"/>
                                  </a:solidFill>
                                  <a:latin typeface="Cambria Math" panose="02040503050406030204" pitchFamily="18" charset="0"/>
                                  <a:cs typeface="Arial" panose="020B0604020202020204" pitchFamily="34" charset="0"/>
                                </a:rPr>
                              </m:ctrlPr>
                            </m:sSubPr>
                            <m:e>
                              <m:r>
                                <a:rPr lang="en-US" sz="2500" i="1">
                                  <a:solidFill>
                                    <a:srgbClr val="000000"/>
                                  </a:solidFill>
                                  <a:latin typeface="Cambria Math" panose="02040503050406030204" pitchFamily="18" charset="0"/>
                                  <a:cs typeface="Arial" panose="020B0604020202020204" pitchFamily="34" charset="0"/>
                                </a:rPr>
                                <m:t>𝐴</m:t>
                              </m:r>
                            </m:e>
                            <m:sub>
                              <m:r>
                                <a:rPr lang="en-US" sz="2500" b="0" i="1" smtClean="0">
                                  <a:solidFill>
                                    <a:srgbClr val="000000"/>
                                  </a:solidFill>
                                  <a:latin typeface="Cambria Math" panose="02040503050406030204" pitchFamily="18" charset="0"/>
                                  <a:cs typeface="Arial" panose="020B0604020202020204" pitchFamily="34" charset="0"/>
                                </a:rPr>
                                <m:t>2</m:t>
                              </m:r>
                            </m:sub>
                          </m:sSub>
                        </m:e>
                      </m:d>
                    </m:oMath>
                  </a14:m>
                  <a:r>
                    <a:rPr lang="en-US" sz="2500">
                      <a:latin typeface="Arial" panose="020B0604020202020204" pitchFamily="34" charset="0"/>
                      <a:ea typeface="Calibri" panose="020F0502020204030204" pitchFamily="34" charset="0"/>
                      <a:cs typeface="Arial" panose="020B0604020202020204" pitchFamily="34" charset="0"/>
                    </a:rPr>
                    <a:t>; </a:t>
                  </a:r>
                  <a:r>
                    <a:rPr lang="en-US" sz="2500" i="1">
                      <a:solidFill>
                        <a:srgbClr val="000000"/>
                      </a:solidFill>
                      <a:cs typeface="Arial" panose="020B0604020202020204" pitchFamily="34" charset="0"/>
                      <a:sym typeface="Symbol" panose="05050102010706020507" pitchFamily="18" charset="2"/>
                    </a:rPr>
                    <a:t>A</a:t>
                  </a:r>
                  <a:r>
                    <a:rPr lang="en-US" sz="2500" i="1" baseline="-25000">
                      <a:solidFill>
                        <a:srgbClr val="000000"/>
                      </a:solidFill>
                      <a:cs typeface="Arial" panose="020B0604020202020204" pitchFamily="34" charset="0"/>
                      <a:sym typeface="Symbol" panose="05050102010706020507" pitchFamily="18" charset="2"/>
                    </a:rPr>
                    <a:t>3</a:t>
                  </a:r>
                  <a:r>
                    <a:rPr lang="en-US" sz="2500">
                      <a:solidFill>
                        <a:srgbClr val="000000"/>
                      </a:solidFill>
                      <a:cs typeface="Arial" panose="020B0604020202020204" pitchFamily="34" charset="0"/>
                    </a:rPr>
                    <a:t> = </a:t>
                  </a:r>
                  <a14:m>
                    <m:oMath xmlns:m="http://schemas.openxmlformats.org/officeDocument/2006/math">
                      <m:d>
                        <m:dPr>
                          <m:begChr m:val="|"/>
                          <m:endChr m:val="|"/>
                          <m:ctrlPr>
                            <a:rPr lang="en-US" sz="2500" i="1">
                              <a:solidFill>
                                <a:srgbClr val="000000"/>
                              </a:solidFill>
                              <a:latin typeface="Cambria Math" panose="02040503050406030204" pitchFamily="18" charset="0"/>
                              <a:cs typeface="Arial" panose="020B0604020202020204" pitchFamily="34" charset="0"/>
                            </a:rPr>
                          </m:ctrlPr>
                        </m:dPr>
                        <m:e>
                          <m:acc>
                            <m:accPr>
                              <m:chr m:val="̅"/>
                              <m:ctrlPr>
                                <a:rPr lang="en-US" sz="2500" i="1">
                                  <a:solidFill>
                                    <a:srgbClr val="000000"/>
                                  </a:solidFill>
                                  <a:latin typeface="Cambria Math" panose="02040503050406030204" pitchFamily="18" charset="0"/>
                                  <a:cs typeface="Arial" panose="020B0604020202020204" pitchFamily="34" charset="0"/>
                                </a:rPr>
                              </m:ctrlPr>
                            </m:accPr>
                            <m:e>
                              <m:r>
                                <a:rPr lang="en-US" sz="2500" i="1">
                                  <a:solidFill>
                                    <a:srgbClr val="000000"/>
                                  </a:solidFill>
                                  <a:latin typeface="Cambria Math" panose="02040503050406030204" pitchFamily="18" charset="0"/>
                                  <a:cs typeface="Arial" panose="020B0604020202020204" pitchFamily="34" charset="0"/>
                                </a:rPr>
                                <m:t>𝐴</m:t>
                              </m:r>
                            </m:e>
                          </m:acc>
                          <m:r>
                            <a:rPr lang="en-US" sz="2500" i="1">
                              <a:solidFill>
                                <a:srgbClr val="000000"/>
                              </a:solidFill>
                              <a:latin typeface="Cambria Math" panose="02040503050406030204" pitchFamily="18" charset="0"/>
                              <a:cs typeface="Arial" panose="020B0604020202020204" pitchFamily="34" charset="0"/>
                            </a:rPr>
                            <m:t>−</m:t>
                          </m:r>
                          <m:sSub>
                            <m:sSubPr>
                              <m:ctrlPr>
                                <a:rPr lang="en-US" sz="2500" i="1">
                                  <a:solidFill>
                                    <a:srgbClr val="000000"/>
                                  </a:solidFill>
                                  <a:latin typeface="Cambria Math" panose="02040503050406030204" pitchFamily="18" charset="0"/>
                                  <a:cs typeface="Arial" panose="020B0604020202020204" pitchFamily="34" charset="0"/>
                                </a:rPr>
                              </m:ctrlPr>
                            </m:sSubPr>
                            <m:e>
                              <m:r>
                                <a:rPr lang="en-US" sz="2500" i="1">
                                  <a:solidFill>
                                    <a:srgbClr val="000000"/>
                                  </a:solidFill>
                                  <a:latin typeface="Cambria Math" panose="02040503050406030204" pitchFamily="18" charset="0"/>
                                  <a:cs typeface="Arial" panose="020B0604020202020204" pitchFamily="34" charset="0"/>
                                </a:rPr>
                                <m:t>𝐴</m:t>
                              </m:r>
                            </m:e>
                            <m:sub>
                              <m:r>
                                <a:rPr lang="en-US" sz="2500" b="0" i="1" smtClean="0">
                                  <a:solidFill>
                                    <a:srgbClr val="000000"/>
                                  </a:solidFill>
                                  <a:latin typeface="Cambria Math" panose="02040503050406030204" pitchFamily="18" charset="0"/>
                                  <a:cs typeface="Arial" panose="020B0604020202020204" pitchFamily="34" charset="0"/>
                                </a:rPr>
                                <m:t>3</m:t>
                              </m:r>
                            </m:sub>
                          </m:sSub>
                        </m:e>
                      </m:d>
                      <m:r>
                        <a:rPr lang="en-US" sz="2500" b="0" i="1" smtClean="0">
                          <a:solidFill>
                            <a:srgbClr val="000000"/>
                          </a:solidFill>
                          <a:latin typeface="Cambria Math" panose="02040503050406030204" pitchFamily="18" charset="0"/>
                          <a:cs typeface="Arial" panose="020B0604020202020204" pitchFamily="34" charset="0"/>
                        </a:rPr>
                        <m:t>…</m:t>
                      </m:r>
                    </m:oMath>
                  </a14:m>
                  <a:endParaRPr lang="vi-VN" sz="2500">
                    <a:ea typeface="Calibri" panose="020F050202020403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40F75308-0368-0727-5C45-2321807430A3}"/>
                    </a:ext>
                  </a:extLst>
                </p:cNvPr>
                <p:cNvSpPr txBox="1">
                  <a:spLocks noRot="1" noChangeAspect="1" noMove="1" noResize="1" noEditPoints="1" noAdjustHandles="1" noChangeArrowheads="1" noChangeShapeType="1" noTextEdit="1"/>
                </p:cNvSpPr>
                <p:nvPr/>
              </p:nvSpPr>
              <p:spPr>
                <a:xfrm>
                  <a:off x="4087719" y="2915901"/>
                  <a:ext cx="7543800" cy="477888"/>
                </a:xfrm>
                <a:prstGeom prst="rect">
                  <a:avLst/>
                </a:prstGeom>
                <a:blipFill>
                  <a:blip r:embed="rId6"/>
                  <a:stretch>
                    <a:fillRect t="-12360" b="-14607"/>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141CDC88-C80E-1A1D-90FB-D423F2F80218}"/>
              </a:ext>
            </a:extLst>
          </p:cNvPr>
          <p:cNvGrpSpPr/>
          <p:nvPr/>
        </p:nvGrpSpPr>
        <p:grpSpPr>
          <a:xfrm>
            <a:off x="4897064" y="3524286"/>
            <a:ext cx="3513048" cy="969219"/>
            <a:chOff x="5231186" y="3112946"/>
            <a:chExt cx="4663325" cy="1110251"/>
          </a:xfrm>
        </p:grpSpPr>
        <p:pic>
          <p:nvPicPr>
            <p:cNvPr id="29" name="Picture 28" descr="empty-red-rectangle">
              <a:extLst>
                <a:ext uri="{FF2B5EF4-FFF2-40B4-BE49-F238E27FC236}">
                  <a16:creationId xmlns:a16="http://schemas.microsoft.com/office/drawing/2014/main" id="{D692B0AF-0F39-58E8-9404-162FFC7EE2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4ED7EBE-A947-AEA4-297D-CDA12CAB4017}"/>
                    </a:ext>
                  </a:extLst>
                </p:cNvPr>
                <p:cNvSpPr txBox="1"/>
                <p:nvPr/>
              </p:nvSpPr>
              <p:spPr>
                <a:xfrm>
                  <a:off x="5410200" y="3200400"/>
                  <a:ext cx="4305298" cy="750270"/>
                </a:xfrm>
                <a:prstGeom prst="rect">
                  <a:avLst/>
                </a:prstGeom>
                <a:noFill/>
              </p:spPr>
              <p:txBody>
                <a:bodyPr wrap="square">
                  <a:spAutoFit/>
                </a:bodyPr>
                <a:lstStyle/>
                <a:p>
                  <a:pPr algn="ctr"/>
                  <a14:m>
                    <m:oMath xmlns:m="http://schemas.openxmlformats.org/officeDocument/2006/math">
                      <m:acc>
                        <m:accPr>
                          <m:chr m:val="̅"/>
                          <m:ctrlPr>
                            <a:rPr lang="en-US" sz="3000" i="1" smtClean="0">
                              <a:solidFill>
                                <a:srgbClr val="000000"/>
                              </a:solidFill>
                              <a:effectLst/>
                              <a:latin typeface="Cambria Math" panose="02040503050406030204" pitchFamily="18" charset="0"/>
                              <a:cs typeface="Arial" panose="020B0604020202020204" pitchFamily="34" charset="0"/>
                            </a:rPr>
                          </m:ctrlPr>
                        </m:accPr>
                        <m:e>
                          <m:r>
                            <a:rPr lang="en-US" sz="3000" b="0" i="1" smtClean="0">
                              <a:solidFill>
                                <a:srgbClr val="000000"/>
                              </a:solidFill>
                              <a:effectLst/>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sSub>
                            <m:sSubPr>
                              <m:ctrlPr>
                                <a:rPr lang="en-US" sz="3000" i="1" smtClean="0">
                                  <a:solidFill>
                                    <a:srgbClr val="000000"/>
                                  </a:solidFill>
                                  <a:effectLst/>
                                  <a:latin typeface="Cambria Math" panose="02040503050406030204" pitchFamily="18" charset="0"/>
                                  <a:cs typeface="Arial" panose="020B0604020202020204" pitchFamily="34" charset="0"/>
                                </a:rPr>
                              </m:ctrlPr>
                            </m:sSubPr>
                            <m:e>
                              <m:r>
                                <a:rPr lang="en-US" sz="3000" b="0" i="1" smtClean="0">
                                  <a:solidFill>
                                    <a:srgbClr val="000000"/>
                                  </a:solidFill>
                                  <a:effectLst/>
                                  <a:latin typeface="Cambria Math" panose="02040503050406030204" pitchFamily="18" charset="0"/>
                                  <a:cs typeface="Arial" panose="020B0604020202020204" pitchFamily="34" charset="0"/>
                                </a:rPr>
                                <m:t>𝐴</m:t>
                              </m:r>
                            </m:e>
                            <m:sub>
                              <m:r>
                                <a:rPr lang="en-US" sz="3000" b="0" i="1" smtClean="0">
                                  <a:solidFill>
                                    <a:srgbClr val="000000"/>
                                  </a:solidFill>
                                  <a:effectLst/>
                                  <a:latin typeface="Cambria Math" panose="02040503050406030204" pitchFamily="18" charset="0"/>
                                  <a:cs typeface="Arial" panose="020B0604020202020204" pitchFamily="34" charset="0"/>
                                </a:rPr>
                                <m:t>1</m:t>
                              </m:r>
                            </m:sub>
                          </m:sSub>
                          <m:r>
                            <a:rPr lang="en-US" sz="3000" b="0" i="1" smtClean="0">
                              <a:solidFill>
                                <a:srgbClr val="000000"/>
                              </a:solidFill>
                              <a:effectLst/>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2</m:t>
                              </m:r>
                            </m:sub>
                          </m:sSub>
                          <m:r>
                            <a:rPr lang="en-US" sz="3000" i="1">
                              <a:solidFill>
                                <a:srgbClr val="000000"/>
                              </a:solidFill>
                              <a:latin typeface="Cambria Math" panose="02040503050406030204" pitchFamily="18" charset="0"/>
                              <a:cs typeface="Arial" panose="020B0604020202020204" pitchFamily="34" charset="0"/>
                            </a:rPr>
                            <m:t>+</m:t>
                          </m:r>
                          <m:r>
                            <a:rPr lang="en-US" sz="3000" b="0" i="1" smtClean="0">
                              <a:solidFill>
                                <a:srgbClr val="000000"/>
                              </a:solidFill>
                              <a:latin typeface="Cambria Math" panose="02040503050406030204" pitchFamily="18" charset="0"/>
                              <a:cs typeface="Arial" panose="020B0604020202020204" pitchFamily="34" charset="0"/>
                            </a:rPr>
                            <m:t>…</m:t>
                          </m:r>
                          <m:r>
                            <a:rPr lang="en-US" sz="3000" i="1">
                              <a:solidFill>
                                <a:srgbClr val="000000"/>
                              </a:solidFill>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𝑛</m:t>
                              </m:r>
                            </m:sub>
                          </m:sSub>
                        </m:num>
                        <m:den>
                          <m:r>
                            <a:rPr lang="en-US" sz="3000" b="0" i="1" smtClean="0">
                              <a:solidFill>
                                <a:srgbClr val="000000"/>
                              </a:solidFill>
                              <a:effectLst/>
                              <a:latin typeface="Cambria Math" panose="02040503050406030204" pitchFamily="18" charset="0"/>
                              <a:cs typeface="Arial" panose="020B0604020202020204" pitchFamily="34" charset="0"/>
                            </a:rPr>
                            <m:t>𝑛</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a:p>
              </p:txBody>
            </p:sp>
          </mc:Choice>
          <mc:Fallback xmlns="">
            <p:sp>
              <p:nvSpPr>
                <p:cNvPr id="30" name="TextBox 29">
                  <a:extLst>
                    <a:ext uri="{FF2B5EF4-FFF2-40B4-BE49-F238E27FC236}">
                      <a16:creationId xmlns:a16="http://schemas.microsoft.com/office/drawing/2014/main" id="{D4ED7EBE-A947-AEA4-297D-CDA12CAB4017}"/>
                    </a:ext>
                  </a:extLst>
                </p:cNvPr>
                <p:cNvSpPr txBox="1">
                  <a:spLocks noRot="1" noChangeAspect="1" noMove="1" noResize="1" noEditPoints="1" noAdjustHandles="1" noChangeArrowheads="1" noChangeShapeType="1" noTextEdit="1"/>
                </p:cNvSpPr>
                <p:nvPr/>
              </p:nvSpPr>
              <p:spPr>
                <a:xfrm>
                  <a:off x="5410200" y="3200400"/>
                  <a:ext cx="4305298" cy="750270"/>
                </a:xfrm>
                <a:prstGeom prst="rect">
                  <a:avLst/>
                </a:prstGeom>
                <a:blipFill>
                  <a:blip r:embed="rId7"/>
                  <a:stretch>
                    <a:fillRect b="-26168"/>
                  </a:stretch>
                </a:blipFill>
              </p:spPr>
              <p:txBody>
                <a:bodyPr/>
                <a:lstStyle/>
                <a:p>
                  <a:r>
                    <a:rPr lang="en-US">
                      <a:noFill/>
                    </a:rPr>
                    <a:t> </a:t>
                  </a:r>
                </a:p>
              </p:txBody>
            </p:sp>
          </mc:Fallback>
        </mc:AlternateContent>
      </p:grpSp>
      <p:grpSp>
        <p:nvGrpSpPr>
          <p:cNvPr id="45" name="Group 44">
            <a:extLst>
              <a:ext uri="{FF2B5EF4-FFF2-40B4-BE49-F238E27FC236}">
                <a16:creationId xmlns:a16="http://schemas.microsoft.com/office/drawing/2014/main" id="{38D9F1BE-2946-3588-3788-9094881EF21E}"/>
              </a:ext>
            </a:extLst>
          </p:cNvPr>
          <p:cNvGrpSpPr/>
          <p:nvPr/>
        </p:nvGrpSpPr>
        <p:grpSpPr>
          <a:xfrm>
            <a:off x="4624341" y="5594078"/>
            <a:ext cx="4640917" cy="807904"/>
            <a:chOff x="5231186" y="3104854"/>
            <a:chExt cx="4663325" cy="1118343"/>
          </a:xfrm>
        </p:grpSpPr>
        <p:pic>
          <p:nvPicPr>
            <p:cNvPr id="46" name="Picture 45" descr="empty-red-rectangle">
              <a:extLst>
                <a:ext uri="{FF2B5EF4-FFF2-40B4-BE49-F238E27FC236}">
                  <a16:creationId xmlns:a16="http://schemas.microsoft.com/office/drawing/2014/main" id="{2739CC71-364D-C8C4-8A01-645C0543E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7931B92-F8D9-B8E9-2159-3DEF4671A5B7}"/>
                    </a:ext>
                  </a:extLst>
                </p:cNvPr>
                <p:cNvSpPr txBox="1"/>
                <p:nvPr/>
              </p:nvSpPr>
              <p:spPr>
                <a:xfrm>
                  <a:off x="5231186" y="3104854"/>
                  <a:ext cx="4305298" cy="830613"/>
                </a:xfrm>
                <a:prstGeom prst="rect">
                  <a:avLst/>
                </a:prstGeom>
                <a:noFill/>
              </p:spPr>
              <p:txBody>
                <a:bodyPr wrap="square">
                  <a:spAutoFit/>
                </a:bodyPr>
                <a:lstStyle/>
                <a:p>
                  <a:pPr algn="ctr"/>
                  <a14:m>
                    <m:oMath xmlns:m="http://schemas.openxmlformats.org/officeDocument/2006/math">
                      <m:acc>
                        <m:accPr>
                          <m:chr m:val="̅"/>
                          <m:ctrlPr>
                            <a:rPr lang="en-US" sz="3000" i="1" smtClean="0">
                              <a:solidFill>
                                <a:srgbClr val="000000"/>
                              </a:solidFill>
                              <a:effectLst/>
                              <a:latin typeface="Cambria Math" panose="02040503050406030204" pitchFamily="18" charset="0"/>
                              <a:cs typeface="Arial" panose="020B0604020202020204" pitchFamily="34" charset="0"/>
                            </a:rPr>
                          </m:ctrlPr>
                        </m:accPr>
                        <m:e>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sSub>
                            <m:sSubPr>
                              <m:ctrlPr>
                                <a:rPr lang="en-US" sz="3000" i="1" smtClean="0">
                                  <a:solidFill>
                                    <a:srgbClr val="000000"/>
                                  </a:solidFill>
                                  <a:effectLst/>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rPr>
                                <m:t>𝐴</m:t>
                              </m:r>
                            </m:e>
                            <m:sub>
                              <m:r>
                                <a:rPr lang="en-US" sz="3000" b="0" i="1" smtClean="0">
                                  <a:solidFill>
                                    <a:srgbClr val="000000"/>
                                  </a:solidFill>
                                  <a:effectLst/>
                                  <a:latin typeface="Cambria Math" panose="02040503050406030204" pitchFamily="18" charset="0"/>
                                  <a:cs typeface="Arial" panose="020B0604020202020204" pitchFamily="34" charset="0"/>
                                </a:rPr>
                                <m:t>1</m:t>
                              </m:r>
                            </m:sub>
                          </m:sSub>
                          <m:r>
                            <a:rPr lang="en-US" sz="3000" b="0" i="1" smtClean="0">
                              <a:solidFill>
                                <a:srgbClr val="000000"/>
                              </a:solidFill>
                              <a:effectLst/>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2</m:t>
                              </m:r>
                            </m:sub>
                          </m:sSub>
                          <m:r>
                            <a:rPr lang="en-US" sz="3000" i="1">
                              <a:solidFill>
                                <a:srgbClr val="000000"/>
                              </a:solidFill>
                              <a:latin typeface="Cambria Math" panose="02040503050406030204" pitchFamily="18" charset="0"/>
                              <a:cs typeface="Arial" panose="020B0604020202020204" pitchFamily="34" charset="0"/>
                            </a:rPr>
                            <m:t>+</m:t>
                          </m:r>
                          <m:r>
                            <a:rPr lang="en-US" sz="3000" b="0" i="1" smtClean="0">
                              <a:solidFill>
                                <a:srgbClr val="000000"/>
                              </a:solidFill>
                              <a:latin typeface="Cambria Math" panose="02040503050406030204" pitchFamily="18" charset="0"/>
                              <a:cs typeface="Arial" panose="020B0604020202020204" pitchFamily="34" charset="0"/>
                            </a:rPr>
                            <m:t>…</m:t>
                          </m:r>
                          <m:r>
                            <a:rPr lang="en-US" sz="3000" i="1">
                              <a:solidFill>
                                <a:srgbClr val="000000"/>
                              </a:solidFill>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𝑛</m:t>
                              </m:r>
                            </m:sub>
                          </m:sSub>
                        </m:num>
                        <m:den>
                          <m:r>
                            <a:rPr lang="en-US" sz="3000" b="0" i="1" smtClean="0">
                              <a:solidFill>
                                <a:srgbClr val="000000"/>
                              </a:solidFill>
                              <a:effectLst/>
                              <a:latin typeface="Cambria Math" panose="02040503050406030204" pitchFamily="18" charset="0"/>
                              <a:cs typeface="Arial" panose="020B0604020202020204" pitchFamily="34" charset="0"/>
                            </a:rPr>
                            <m:t>𝑛</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a:p>
              </p:txBody>
            </p:sp>
          </mc:Choice>
          <mc:Fallback xmlns="">
            <p:sp>
              <p:nvSpPr>
                <p:cNvPr id="47" name="TextBox 46">
                  <a:extLst>
                    <a:ext uri="{FF2B5EF4-FFF2-40B4-BE49-F238E27FC236}">
                      <a16:creationId xmlns:a16="http://schemas.microsoft.com/office/drawing/2014/main" id="{E7931B92-F8D9-B8E9-2159-3DEF4671A5B7}"/>
                    </a:ext>
                  </a:extLst>
                </p:cNvPr>
                <p:cNvSpPr txBox="1">
                  <a:spLocks noRot="1" noChangeAspect="1" noMove="1" noResize="1" noEditPoints="1" noAdjustHandles="1" noChangeArrowheads="1" noChangeShapeType="1" noTextEdit="1"/>
                </p:cNvSpPr>
                <p:nvPr/>
              </p:nvSpPr>
              <p:spPr>
                <a:xfrm>
                  <a:off x="5231186" y="3104854"/>
                  <a:ext cx="4305298" cy="830613"/>
                </a:xfrm>
                <a:prstGeom prst="rect">
                  <a:avLst/>
                </a:prstGeom>
                <a:blipFill>
                  <a:blip r:embed="rId8"/>
                  <a:stretch>
                    <a:fillRect b="-51020"/>
                  </a:stretch>
                </a:blipFill>
              </p:spPr>
              <p:txBody>
                <a:bodyPr/>
                <a:lstStyle/>
                <a:p>
                  <a:r>
                    <a:rPr lang="en-US">
                      <a:noFill/>
                    </a:rPr>
                    <a:t> </a:t>
                  </a:r>
                </a:p>
              </p:txBody>
            </p:sp>
          </mc:Fallback>
        </mc:AlternateContent>
      </p:grpSp>
    </p:spTree>
    <p:extLst>
      <p:ext uri="{BB962C8B-B14F-4D97-AF65-F5344CB8AC3E}">
        <p14:creationId xmlns:p14="http://schemas.microsoft.com/office/powerpoint/2010/main" val="101346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6230</TotalTime>
  <Words>1414</Words>
  <PresentationFormat>Widescreen</PresentationFormat>
  <Paragraphs>142</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2007-10-27T08:09:53Z</dcterms:created>
  <dcterms:modified xsi:type="dcterms:W3CDTF">2022-08-03T02:21:14Z</dcterms:modified>
</cp:coreProperties>
</file>