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2"/>
  </p:notesMasterIdLst>
  <p:sldIdLst>
    <p:sldId id="1233" r:id="rId2"/>
    <p:sldId id="1165" r:id="rId3"/>
    <p:sldId id="1228" r:id="rId4"/>
    <p:sldId id="1240" r:id="rId5"/>
    <p:sldId id="1242" r:id="rId6"/>
    <p:sldId id="1243" r:id="rId7"/>
    <p:sldId id="1244" r:id="rId8"/>
    <p:sldId id="1246" r:id="rId9"/>
    <p:sldId id="1247" r:id="rId10"/>
    <p:sldId id="1248" r:id="rId11"/>
    <p:sldId id="1249" r:id="rId12"/>
    <p:sldId id="1286" r:id="rId13"/>
    <p:sldId id="1287" r:id="rId14"/>
    <p:sldId id="1288" r:id="rId15"/>
    <p:sldId id="1289" r:id="rId16"/>
    <p:sldId id="1290" r:id="rId17"/>
    <p:sldId id="1292" r:id="rId18"/>
    <p:sldId id="1296" r:id="rId19"/>
    <p:sldId id="1245" r:id="rId20"/>
    <p:sldId id="129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FF00"/>
    <a:srgbClr val="006600"/>
    <a:srgbClr val="FF6600"/>
    <a:srgbClr val="0000FF"/>
    <a:srgbClr val="FFFFFF"/>
    <a:srgbClr val="3333FF"/>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1" autoAdjust="0"/>
    <p:restoredTop sz="92626" autoAdjust="0"/>
  </p:normalViewPr>
  <p:slideViewPr>
    <p:cSldViewPr>
      <p:cViewPr varScale="1">
        <p:scale>
          <a:sx n="61" d="100"/>
          <a:sy n="61" d="100"/>
        </p:scale>
        <p:origin x="796" y="56"/>
      </p:cViewPr>
      <p:guideLst>
        <p:guide orient="horz" pos="2160"/>
        <p:guide pos="3840"/>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8/2/2022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10</a:t>
            </a:fld>
            <a:endParaRPr lang="en-US"/>
          </a:p>
        </p:txBody>
      </p:sp>
    </p:spTree>
    <p:extLst>
      <p:ext uri="{BB962C8B-B14F-4D97-AF65-F5344CB8AC3E}">
        <p14:creationId xmlns:p14="http://schemas.microsoft.com/office/powerpoint/2010/main" val="3058589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16</a:t>
            </a:fld>
            <a:endParaRPr lang="en-US"/>
          </a:p>
        </p:txBody>
      </p:sp>
    </p:spTree>
    <p:extLst>
      <p:ext uri="{BB962C8B-B14F-4D97-AF65-F5344CB8AC3E}">
        <p14:creationId xmlns:p14="http://schemas.microsoft.com/office/powerpoint/2010/main" val="869044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2.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3.png"/><Relationship Id="rId10" Type="http://schemas.microsoft.com/office/2007/relationships/hdphoto" Target="../media/hdphoto9.wdp"/><Relationship Id="rId4" Type="http://schemas.microsoft.com/office/2007/relationships/hdphoto" Target="../media/hdphoto4.wdp"/><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10.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8.png"/><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microsoft.com/office/2007/relationships/hdphoto" Target="../media/hdphoto11.wdp"/><Relationship Id="rId7" Type="http://schemas.microsoft.com/office/2007/relationships/hdphoto" Target="../media/hdphoto13.wdp"/><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10.wdp"/><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4.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16.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15.wdp"/><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jpg"/><Relationship Id="rId7" Type="http://schemas.microsoft.com/office/2007/relationships/hdphoto" Target="../media/hdphoto2.wdp"/><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0.jp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picture containing text, device, meter&#10;&#10;Description automatically generated">
            <a:extLst>
              <a:ext uri="{FF2B5EF4-FFF2-40B4-BE49-F238E27FC236}">
                <a16:creationId xmlns:a16="http://schemas.microsoft.com/office/drawing/2014/main" id="{B5364996-EA77-F22B-AB52-F81F3FE5FAB4}"/>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4359" r="-106" b="20252"/>
          <a:stretch/>
        </p:blipFill>
        <p:spPr>
          <a:xfrm>
            <a:off x="-12700" y="-12700"/>
            <a:ext cx="12204700" cy="6870700"/>
          </a:xfrm>
          <a:prstGeom prst="rect">
            <a:avLst/>
          </a:prstGeom>
          <a:ln>
            <a:noFill/>
          </a:ln>
          <a:effectLst>
            <a:softEdge rad="112500"/>
          </a:effectLst>
        </p:spPr>
      </p:pic>
      <p:sp>
        <p:nvSpPr>
          <p:cNvPr id="6" name="Rectangle 8">
            <a:extLst>
              <a:ext uri="{FF2B5EF4-FFF2-40B4-BE49-F238E27FC236}">
                <a16:creationId xmlns:a16="http://schemas.microsoft.com/office/drawing/2014/main" id="{5ED38E42-E4CC-CDA3-4DEA-92FE5B71EE01}"/>
              </a:ext>
            </a:extLst>
          </p:cNvPr>
          <p:cNvSpPr>
            <a:spLocks noChangeArrowheads="1"/>
          </p:cNvSpPr>
          <p:nvPr/>
        </p:nvSpPr>
        <p:spPr bwMode="auto">
          <a:xfrm>
            <a:off x="0" y="2844507"/>
            <a:ext cx="12192000" cy="1113891"/>
          </a:xfrm>
          <a:prstGeom prst="rect">
            <a:avLst/>
          </a:prstGeom>
          <a:solidFill>
            <a:schemeClr val="bg1">
              <a:alpha val="59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 name="TextBox 10">
            <a:extLst>
              <a:ext uri="{FF2B5EF4-FFF2-40B4-BE49-F238E27FC236}">
                <a16:creationId xmlns:a16="http://schemas.microsoft.com/office/drawing/2014/main" id="{88648958-AA79-874E-95B6-9DDC745839F4}"/>
              </a:ext>
            </a:extLst>
          </p:cNvPr>
          <p:cNvSpPr>
            <a:spLocks noChangeArrowheads="1"/>
          </p:cNvSpPr>
          <p:nvPr>
            <p:custDataLst>
              <p:tags r:id="rId1"/>
            </p:custDataLst>
          </p:nvPr>
        </p:nvSpPr>
        <p:spPr bwMode="auto">
          <a:xfrm>
            <a:off x="-381000" y="3133948"/>
            <a:ext cx="13299712" cy="715089"/>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3600" b="1">
                <a:solidFill>
                  <a:srgbClr val="7030A0"/>
                </a:solidFill>
                <a:ea typeface="ＭＳ Ｐゴシック" panose="020B0600070205080204" pitchFamily="50" charset="-128"/>
              </a:rPr>
              <a:t>Các quy tắc an toàn trong phòng thực hành vật lí</a:t>
            </a:r>
            <a:endParaRPr lang="en-US" altLang="en-US" sz="3600" b="1">
              <a:solidFill>
                <a:srgbClr val="7030A0"/>
              </a:solidFill>
            </a:endParaRPr>
          </a:p>
        </p:txBody>
      </p:sp>
      <p:sp>
        <p:nvSpPr>
          <p:cNvPr id="8" name="TextBox 11">
            <a:extLst>
              <a:ext uri="{FF2B5EF4-FFF2-40B4-BE49-F238E27FC236}">
                <a16:creationId xmlns:a16="http://schemas.microsoft.com/office/drawing/2014/main" id="{8F008274-7717-6ECD-532C-C17CF07B2398}"/>
              </a:ext>
            </a:extLst>
          </p:cNvPr>
          <p:cNvSpPr>
            <a:spLocks noChangeArrowheads="1"/>
          </p:cNvSpPr>
          <p:nvPr>
            <p:custDataLst>
              <p:tags r:id="rId2"/>
            </p:custDataLst>
          </p:nvPr>
        </p:nvSpPr>
        <p:spPr bwMode="auto">
          <a:xfrm>
            <a:off x="-152400" y="2754466"/>
            <a:ext cx="1869712"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latin typeface="Times New Roman" panose="02020603050405020304" pitchFamily="18" charset="0"/>
                <a:cs typeface="Times New Roman" panose="02020603050405020304" pitchFamily="18" charset="0"/>
              </a:rPr>
              <a:t>Bài 2:</a:t>
            </a:r>
          </a:p>
        </p:txBody>
      </p:sp>
    </p:spTree>
    <p:extLst>
      <p:ext uri="{BB962C8B-B14F-4D97-AF65-F5344CB8AC3E}">
        <p14:creationId xmlns:p14="http://schemas.microsoft.com/office/powerpoint/2010/main" val="247191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1722" y="838923"/>
            <a:ext cx="11275469" cy="1809557"/>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905837" y="919101"/>
            <a:ext cx="10747237" cy="1631216"/>
          </a:xfrm>
          <a:prstGeom prst="rect">
            <a:avLst/>
          </a:prstGeom>
          <a:noFill/>
          <a:ln>
            <a:noFill/>
          </a:ln>
          <a:effectLst/>
        </p:spPr>
        <p:txBody>
          <a:bodyPr wrap="square">
            <a:spAutoFit/>
          </a:bodyPr>
          <a:lstStyle/>
          <a:p>
            <a:pPr marL="0" marR="0" algn="ctr">
              <a:spcBef>
                <a:spcPts val="0"/>
              </a:spcBef>
            </a:pPr>
            <a:r>
              <a:rPr lang="en-US" sz="2500" dirty="0" err="1">
                <a:solidFill>
                  <a:srgbClr val="000000"/>
                </a:solidFill>
                <a:effectLst/>
                <a:latin typeface="Arial" panose="020B0604020202020204" pitchFamily="34" charset="0"/>
                <a:ea typeface="Times New Roman" panose="02020603050405020304" pitchFamily="18" charset="0"/>
              </a:rPr>
              <a:t>Em</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hãy</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quan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sát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số</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hình</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ảnh</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và</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thao</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tác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sử</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dụng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các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thiết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bị</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thí</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nghiệm</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và</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dự</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đoán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xem</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những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nguy</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cơ</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nào</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thể</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gây</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nguy</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hiểm</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trong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phòng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thực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hành</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vật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lí</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Kể</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thêm</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những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thao</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tác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sử</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dụng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thiết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bị</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thí</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nghiệm</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khác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thể</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gây</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nguy</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hiểm</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trong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phòng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thực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hành</a:t>
            </a:r>
            <a:r>
              <a:rPr lang="en-US" sz="2500" dirty="0">
                <a:solidFill>
                  <a:srgbClr val="000000"/>
                </a:solidFill>
                <a:effectLst/>
                <a:latin typeface="Arial" panose="020B0604020202020204" pitchFamily="34" charset="0"/>
                <a:ea typeface="Times New Roman" panose="02020603050405020304" pitchFamily="18" charset="0"/>
              </a:rPr>
              <a:t>.</a:t>
            </a:r>
            <a:endParaRPr lang="en-US" sz="2500" dirty="0">
              <a:effectLst/>
              <a:latin typeface="Times New Roman" panose="02020603050405020304" pitchFamily="18" charset="0"/>
              <a:ea typeface="Times New Roman" panose="02020603050405020304" pitchFamily="18" charset="0"/>
            </a:endParaRPr>
          </a:p>
        </p:txBody>
      </p:sp>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01379" y="541049"/>
            <a:ext cx="480281" cy="442625"/>
          </a:xfrm>
          <a:prstGeom prst="rect">
            <a:avLst/>
          </a:prstGeom>
        </p:spPr>
      </p:pic>
      <p:pic>
        <p:nvPicPr>
          <p:cNvPr id="3" name="Picture 2" descr="Text&#10;&#10;Description automatically generated with medium confidence">
            <a:extLst>
              <a:ext uri="{FF2B5EF4-FFF2-40B4-BE49-F238E27FC236}">
                <a16:creationId xmlns:a16="http://schemas.microsoft.com/office/drawing/2014/main" id="{A28F138A-132D-2CE8-B80C-F0FB70CA9FF6}"/>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11633" t="16296" r="50628" b="43478"/>
          <a:stretch/>
        </p:blipFill>
        <p:spPr>
          <a:xfrm>
            <a:off x="396765" y="2756510"/>
            <a:ext cx="2588151" cy="2069028"/>
          </a:xfrm>
          <a:prstGeom prst="rect">
            <a:avLst/>
          </a:prstGeom>
        </p:spPr>
      </p:pic>
      <p:pic>
        <p:nvPicPr>
          <p:cNvPr id="15" name="Picture 14" descr="Text&#10;&#10;Description automatically generated with medium confidence">
            <a:extLst>
              <a:ext uri="{FF2B5EF4-FFF2-40B4-BE49-F238E27FC236}">
                <a16:creationId xmlns:a16="http://schemas.microsoft.com/office/drawing/2014/main" id="{B02ACF1C-210F-5E31-DB3A-02032A98E01D}"/>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36077" t="57777" r="30590" b="6667"/>
          <a:stretch/>
        </p:blipFill>
        <p:spPr>
          <a:xfrm>
            <a:off x="7250367" y="2895600"/>
            <a:ext cx="2286000" cy="1828800"/>
          </a:xfrm>
          <a:prstGeom prst="rect">
            <a:avLst/>
          </a:prstGeom>
        </p:spPr>
      </p:pic>
      <p:pic>
        <p:nvPicPr>
          <p:cNvPr id="16" name="Picture 15" descr="Text&#10;&#10;Description automatically generated with medium confidence">
            <a:extLst>
              <a:ext uri="{FF2B5EF4-FFF2-40B4-BE49-F238E27FC236}">
                <a16:creationId xmlns:a16="http://schemas.microsoft.com/office/drawing/2014/main" id="{8B97AC1D-A1C8-D5AF-9922-6BEC10D30B6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59411" t="18991" r="6613" b="43478"/>
          <a:stretch/>
        </p:blipFill>
        <p:spPr>
          <a:xfrm>
            <a:off x="2886805" y="2895167"/>
            <a:ext cx="2330078" cy="1930371"/>
          </a:xfrm>
          <a:prstGeom prst="rect">
            <a:avLst/>
          </a:prstGeom>
        </p:spPr>
      </p:pic>
      <p:pic>
        <p:nvPicPr>
          <p:cNvPr id="5" name="Picture 4" descr="Text&#10;&#10;Description automatically generated">
            <a:extLst>
              <a:ext uri="{FF2B5EF4-FFF2-40B4-BE49-F238E27FC236}">
                <a16:creationId xmlns:a16="http://schemas.microsoft.com/office/drawing/2014/main" id="{52B9E7C3-6023-5F3A-8F90-FD9B6171A9F2}"/>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l="49106" t="51481" r="15556" b="14445"/>
          <a:stretch/>
        </p:blipFill>
        <p:spPr>
          <a:xfrm>
            <a:off x="9504836" y="2824834"/>
            <a:ext cx="2687164" cy="1943248"/>
          </a:xfrm>
          <a:prstGeom prst="rect">
            <a:avLst/>
          </a:prstGeom>
        </p:spPr>
      </p:pic>
      <p:pic>
        <p:nvPicPr>
          <p:cNvPr id="21" name="Picture 20" descr="Text&#10;&#10;Description automatically generated">
            <a:extLst>
              <a:ext uri="{FF2B5EF4-FFF2-40B4-BE49-F238E27FC236}">
                <a16:creationId xmlns:a16="http://schemas.microsoft.com/office/drawing/2014/main" id="{8501F9C8-C6B7-8A54-98CF-E2FCF5D41C37}"/>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rcRect l="53991" t="17407" r="15556" b="49138"/>
          <a:stretch/>
        </p:blipFill>
        <p:spPr>
          <a:xfrm>
            <a:off x="5189397" y="2907751"/>
            <a:ext cx="2088456" cy="1860331"/>
          </a:xfrm>
          <a:prstGeom prst="rect">
            <a:avLst/>
          </a:prstGeom>
        </p:spPr>
      </p:pic>
      <p:sp>
        <p:nvSpPr>
          <p:cNvPr id="22" name="TextBox 21">
            <a:extLst>
              <a:ext uri="{FF2B5EF4-FFF2-40B4-BE49-F238E27FC236}">
                <a16:creationId xmlns:a16="http://schemas.microsoft.com/office/drawing/2014/main" id="{B2015FB9-676E-6C60-89FB-7D215DEAF63B}"/>
              </a:ext>
            </a:extLst>
          </p:cNvPr>
          <p:cNvSpPr txBox="1"/>
          <p:nvPr/>
        </p:nvSpPr>
        <p:spPr>
          <a:xfrm>
            <a:off x="743506" y="5181600"/>
            <a:ext cx="10704988" cy="477054"/>
          </a:xfrm>
          <a:prstGeom prst="rect">
            <a:avLst/>
          </a:prstGeom>
          <a:noFill/>
        </p:spPr>
        <p:txBody>
          <a:bodyPr wrap="square">
            <a:spAutoFit/>
          </a:bodyPr>
          <a:lstStyle/>
          <a:p>
            <a:pPr marL="0" marR="0" algn="ctr">
              <a:spcBef>
                <a:spcPts val="0"/>
              </a:spcBef>
            </a:pPr>
            <a:r>
              <a:rPr lang="en-US" sz="2500" i="1">
                <a:solidFill>
                  <a:srgbClr val="000000"/>
                </a:solidFill>
                <a:effectLst/>
                <a:latin typeface="Arial" panose="020B0604020202020204" pitchFamily="34" charset="0"/>
                <a:ea typeface="Times New Roman" panose="02020603050405020304" pitchFamily="18" charset="0"/>
              </a:rPr>
              <a:t>Một số thao tác có thể gây mất an toàn khi sử dụng thiết bị thí nghiệm</a:t>
            </a:r>
            <a:endParaRPr lang="en-US" sz="25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81317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1841819" cy="551822"/>
            <a:chOff x="-3007" y="2231322"/>
            <a:chExt cx="11768445"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10" y="2280389"/>
              <a:ext cx="11479328" cy="708275"/>
              <a:chOff x="564748" y="3403331"/>
              <a:chExt cx="5911318"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591131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3" y="2231322"/>
              <a:ext cx="1041606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Nguy cơ mất an toàn trong sử dụng thiết bị thí nghiệm vật lí</a:t>
              </a:r>
              <a:endParaRPr lang="en-US" sz="2800" dirty="0">
                <a:cs typeface="Arial" panose="020B0604020202020204" pitchFamily="34" charset="0"/>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304800" y="634568"/>
            <a:ext cx="579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2. Nguy cơ hỏng thiết bị đo điện</a:t>
            </a:r>
          </a:p>
        </p:txBody>
      </p:sp>
      <p:grpSp>
        <p:nvGrpSpPr>
          <p:cNvPr id="3" name="Group 2">
            <a:extLst>
              <a:ext uri="{FF2B5EF4-FFF2-40B4-BE49-F238E27FC236}">
                <a16:creationId xmlns:a16="http://schemas.microsoft.com/office/drawing/2014/main" id="{1A770EB8-D78E-4FD1-9B02-287413E6ABDB}"/>
              </a:ext>
            </a:extLst>
          </p:cNvPr>
          <p:cNvGrpSpPr/>
          <p:nvPr/>
        </p:nvGrpSpPr>
        <p:grpSpPr>
          <a:xfrm>
            <a:off x="321265" y="1232602"/>
            <a:ext cx="5256484" cy="4753176"/>
            <a:chOff x="834244" y="1828413"/>
            <a:chExt cx="10834579" cy="2843390"/>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4" y="1828413"/>
              <a:ext cx="10834579" cy="284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1238017" y="1908655"/>
              <a:ext cx="9892442" cy="542750"/>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endParaRPr lang="en-US" sz="210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36" name="TextBox 35">
            <a:extLst>
              <a:ext uri="{FF2B5EF4-FFF2-40B4-BE49-F238E27FC236}">
                <a16:creationId xmlns:a16="http://schemas.microsoft.com/office/drawing/2014/main" id="{AAE2F6F3-9DDE-4137-BE9D-DEEF937B31B4}"/>
              </a:ext>
            </a:extLst>
          </p:cNvPr>
          <p:cNvSpPr txBox="1"/>
          <p:nvPr/>
        </p:nvSpPr>
        <p:spPr>
          <a:xfrm>
            <a:off x="642098" y="1366739"/>
            <a:ext cx="4507149" cy="2400657"/>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r>
              <a:rPr lang="en-US" sz="2500">
                <a:solidFill>
                  <a:srgbClr val="000000"/>
                </a:solidFill>
                <a:effectLst/>
                <a:latin typeface="Arial" panose="020B0604020202020204" pitchFamily="34" charset="0"/>
                <a:ea typeface="游明朝" panose="02020400000000000000" pitchFamily="18" charset="-128"/>
              </a:rPr>
              <a:t>Khi sử dụng các thiết bị đo điện cần chọn đúng thang đo, không nhầm lẫn khi thao tác để đảm bảo an toàn cho thiết bị đo</a:t>
            </a:r>
          </a:p>
          <a:p>
            <a:pPr marL="0" marR="0" algn="just">
              <a:spcBef>
                <a:spcPts val="0"/>
              </a:spcBef>
            </a:pPr>
            <a:endParaRPr lang="en-US" sz="2500">
              <a:effectLst/>
              <a:latin typeface="Times New Roman" panose="02020603050405020304" pitchFamily="18" charset="0"/>
              <a:ea typeface="Times New Roman" panose="02020603050405020304" pitchFamily="18" charset="0"/>
            </a:endParaRPr>
          </a:p>
        </p:txBody>
      </p:sp>
      <p:pic>
        <p:nvPicPr>
          <p:cNvPr id="22" name="Picture 21" descr="A picture containing device, gauge&#10;&#10;Description automatically generated">
            <a:extLst>
              <a:ext uri="{FF2B5EF4-FFF2-40B4-BE49-F238E27FC236}">
                <a16:creationId xmlns:a16="http://schemas.microsoft.com/office/drawing/2014/main" id="{B50095D3-F7F5-CD02-471E-10BA330DED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4997" y="1366739"/>
            <a:ext cx="3483615" cy="3796574"/>
          </a:xfrm>
          <a:prstGeom prst="rect">
            <a:avLst/>
          </a:prstGeom>
        </p:spPr>
      </p:pic>
      <p:sp>
        <p:nvSpPr>
          <p:cNvPr id="14" name="TextBox 13">
            <a:extLst>
              <a:ext uri="{FF2B5EF4-FFF2-40B4-BE49-F238E27FC236}">
                <a16:creationId xmlns:a16="http://schemas.microsoft.com/office/drawing/2014/main" id="{3FD7E547-DA3D-5786-3A9E-856E9025C537}"/>
              </a:ext>
            </a:extLst>
          </p:cNvPr>
          <p:cNvSpPr txBox="1"/>
          <p:nvPr/>
        </p:nvSpPr>
        <p:spPr>
          <a:xfrm>
            <a:off x="525042" y="3334537"/>
            <a:ext cx="4741262" cy="2785378"/>
          </a:xfrm>
          <a:prstGeom prst="rect">
            <a:avLst/>
          </a:prstGeom>
          <a:noFill/>
        </p:spPr>
        <p:txBody>
          <a:bodyPr wrap="square">
            <a:spAutoFit/>
          </a:bodyPr>
          <a:lstStyle/>
          <a:p>
            <a:pPr marL="342900" indent="-342900" algn="just">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rPr>
              <a:t>Khi sử dụng </a:t>
            </a:r>
            <a:r>
              <a:rPr lang="en-US" sz="2500" b="1">
                <a:solidFill>
                  <a:srgbClr val="000000"/>
                </a:solidFill>
                <a:effectLst/>
                <a:latin typeface="Arial" panose="020B0604020202020204" pitchFamily="34" charset="0"/>
                <a:ea typeface="Times New Roman" panose="02020603050405020304" pitchFamily="18" charset="0"/>
              </a:rPr>
              <a:t>đồng hồ đo điện đa năng</a:t>
            </a:r>
            <a:r>
              <a:rPr lang="en-US" sz="2500">
                <a:solidFill>
                  <a:srgbClr val="000000"/>
                </a:solidFill>
                <a:effectLst/>
                <a:latin typeface="Arial" panose="020B0604020202020204" pitchFamily="34" charset="0"/>
                <a:ea typeface="Times New Roman" panose="02020603050405020304" pitchFamily="18" charset="0"/>
              </a:rPr>
              <a:t>* cần lưu ý: </a:t>
            </a:r>
          </a:p>
          <a:p>
            <a:pPr lvl="1" algn="just"/>
            <a:r>
              <a:rPr lang="en-US" sz="2500">
                <a:solidFill>
                  <a:srgbClr val="000000"/>
                </a:solidFill>
                <a:effectLst/>
                <a:latin typeface="Arial" panose="020B0604020202020204" pitchFamily="34" charset="0"/>
                <a:ea typeface="Times New Roman" panose="02020603050405020304" pitchFamily="18" charset="0"/>
              </a:rPr>
              <a:t>- Chọn chức năng và thang đo phù hợp. </a:t>
            </a:r>
          </a:p>
          <a:p>
            <a:pPr lvl="1" algn="just"/>
            <a:r>
              <a:rPr lang="en-US" sz="2500">
                <a:solidFill>
                  <a:srgbClr val="000000"/>
                </a:solidFill>
                <a:effectLst/>
                <a:latin typeface="Arial" panose="020B0604020202020204" pitchFamily="34" charset="0"/>
                <a:ea typeface="Times New Roman" panose="02020603050405020304" pitchFamily="18" charset="0"/>
              </a:rPr>
              <a:t>- Cấu dây đeo vào chốt cắm phù hợp với chức năng đo.</a:t>
            </a:r>
            <a:endParaRPr lang="en-US" sz="2500">
              <a:effectLst/>
              <a:latin typeface="Times New Roman" panose="02020603050405020304" pitchFamily="18" charset="0"/>
              <a:ea typeface="Times New Roman" panose="02020603050405020304" pitchFamily="18" charset="0"/>
            </a:endParaRPr>
          </a:p>
          <a:p>
            <a:pPr marL="0" marR="0" algn="just">
              <a:spcBef>
                <a:spcPts val="0"/>
              </a:spcBef>
            </a:pPr>
            <a:endParaRPr lang="en-US" sz="2500">
              <a:effectLst/>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628F38E0-E846-67ED-191B-3E3C13218537}"/>
              </a:ext>
            </a:extLst>
          </p:cNvPr>
          <p:cNvSpPr txBox="1"/>
          <p:nvPr/>
        </p:nvSpPr>
        <p:spPr>
          <a:xfrm>
            <a:off x="8335994" y="5176689"/>
            <a:ext cx="3845496" cy="1323439"/>
          </a:xfrm>
          <a:prstGeom prst="rect">
            <a:avLst/>
          </a:prstGeom>
          <a:noFill/>
        </p:spPr>
        <p:txBody>
          <a:bodyPr wrap="square">
            <a:spAutoFit/>
          </a:bodyPr>
          <a:lstStyle/>
          <a:p>
            <a:pPr algn="ctr"/>
            <a:r>
              <a:rPr lang="en-US" sz="2000" i="1">
                <a:solidFill>
                  <a:srgbClr val="000000"/>
                </a:solidFill>
                <a:latin typeface="Arial" panose="020B0604020202020204" pitchFamily="34" charset="0"/>
                <a:ea typeface="Times New Roman" panose="02020603050405020304" pitchFamily="18" charset="0"/>
              </a:rPr>
              <a:t>*</a:t>
            </a:r>
            <a:r>
              <a:rPr lang="en-US" sz="2000" b="1" i="1">
                <a:solidFill>
                  <a:srgbClr val="000000"/>
                </a:solidFill>
                <a:latin typeface="Arial" panose="020B0604020202020204" pitchFamily="34" charset="0"/>
                <a:ea typeface="Times New Roman" panose="02020603050405020304" pitchFamily="18" charset="0"/>
              </a:rPr>
              <a:t>Đồng hồ đo đa năng</a:t>
            </a:r>
            <a:r>
              <a:rPr lang="en-US" sz="2000" i="1">
                <a:solidFill>
                  <a:srgbClr val="000000"/>
                </a:solidFill>
                <a:latin typeface="Arial" panose="020B0604020202020204" pitchFamily="34" charset="0"/>
                <a:ea typeface="Times New Roman" panose="02020603050405020304" pitchFamily="18" charset="0"/>
              </a:rPr>
              <a:t>: t</a:t>
            </a:r>
            <a:r>
              <a:rPr lang="en-US" sz="2000" i="1">
                <a:solidFill>
                  <a:srgbClr val="000000"/>
                </a:solidFill>
                <a:effectLst/>
                <a:latin typeface="Arial" panose="020B0604020202020204" pitchFamily="34" charset="0"/>
                <a:ea typeface="Times New Roman" panose="02020603050405020304" pitchFamily="18" charset="0"/>
              </a:rPr>
              <a:t>hiết bị đo điện với các chức năng chính là đo điện trở, đo điện áp và đo dòng điện AC, DC), </a:t>
            </a:r>
            <a:endParaRPr lang="en-US" sz="2000" i="1"/>
          </a:p>
        </p:txBody>
      </p:sp>
      <p:pic>
        <p:nvPicPr>
          <p:cNvPr id="17" name="Content Placeholder 5" descr="A picture containing application&#10;&#10;Description automatically generated">
            <a:extLst>
              <a:ext uri="{FF2B5EF4-FFF2-40B4-BE49-F238E27FC236}">
                <a16:creationId xmlns:a16="http://schemas.microsoft.com/office/drawing/2014/main" id="{47729FBD-AEC7-F1EB-732D-12D09E4D2208}"/>
              </a:ext>
            </a:extLst>
          </p:cNvPr>
          <p:cNvPicPr>
            <a:picLocks noGrp="1" noChangeAspect="1"/>
          </p:cNvPicPr>
          <p:nvPr>
            <p:ph idx="1"/>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2173" t="13186" r="6798" b="28462"/>
          <a:stretch/>
        </p:blipFill>
        <p:spPr>
          <a:xfrm rot="5400000">
            <a:off x="8512644" y="2162785"/>
            <a:ext cx="4271020" cy="2053374"/>
          </a:xfrm>
          <a:prstGeom prst="rect">
            <a:avLst/>
          </a:prstGeom>
          <a:ln>
            <a:noFill/>
          </a:ln>
          <a:effectLst>
            <a:softEdge rad="112500"/>
          </a:effectLst>
        </p:spPr>
      </p:pic>
    </p:spTree>
    <p:extLst>
      <p:ext uri="{BB962C8B-B14F-4D97-AF65-F5344CB8AC3E}">
        <p14:creationId xmlns:p14="http://schemas.microsoft.com/office/powerpoint/2010/main" val="329813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4"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972800" cy="861774"/>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108649" y="737758"/>
            <a:ext cx="10431902"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Giới hạn đo của ampe kế ở hình là bao nhiêu? Nếu sử dụng ampe kế để đo dòng điện vượt quá giới hạn đo thì có thể gây ra nguy cơ gì?</a:t>
            </a:r>
            <a:endParaRPr lang="en-US" sz="2500">
              <a:effectLst/>
              <a:latin typeface="Times New Roman" panose="02020603050405020304" pitchFamily="18" charset="0"/>
              <a:ea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5" name="Content Placeholder 4" descr="A picture containing text, clock, gauge&#10;&#10;Description automatically generated">
            <a:extLst>
              <a:ext uri="{FF2B5EF4-FFF2-40B4-BE49-F238E27FC236}">
                <a16:creationId xmlns:a16="http://schemas.microsoft.com/office/drawing/2014/main" id="{7857E761-4A98-8655-AC21-F6B923F8788A}"/>
              </a:ext>
            </a:extLst>
          </p:cNvPr>
          <p:cNvPicPr>
            <a:picLocks noGrp="1" noChangeAspect="1"/>
          </p:cNvPicPr>
          <p:nvPr>
            <p:ph idx="1"/>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16204" t="3385" r="2518" b="12835"/>
          <a:stretch/>
        </p:blipFill>
        <p:spPr>
          <a:xfrm rot="5400000">
            <a:off x="3651621" y="2464155"/>
            <a:ext cx="4724402" cy="3652367"/>
          </a:xfrm>
        </p:spPr>
      </p:pic>
    </p:spTree>
    <p:extLst>
      <p:ext uri="{BB962C8B-B14F-4D97-AF65-F5344CB8AC3E}">
        <p14:creationId xmlns:p14="http://schemas.microsoft.com/office/powerpoint/2010/main" val="209394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972800" cy="861774"/>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897224" y="762000"/>
            <a:ext cx="10854751"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a:solidFill>
                  <a:srgbClr val="000000"/>
                </a:solidFill>
                <a:latin typeface="Arial" panose="020B0604020202020204" pitchFamily="34" charset="0"/>
                <a:ea typeface="Times New Roman" panose="02020603050405020304" pitchFamily="18" charset="0"/>
              </a:rPr>
              <a:t>Điều chỉnh vị trí của kim đo, chọn thang đo và cắm các dây trên đồng hồ đa năng để đo hiệu điện thế, cường độ dòng điện và điện trở như thế nào?</a:t>
            </a:r>
            <a:endParaRPr lang="en-US" sz="2500">
              <a:effectLst/>
              <a:latin typeface="Times New Roman" panose="02020603050405020304" pitchFamily="18" charset="0"/>
              <a:ea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6" name="Content Placeholder 5" descr="A picture containing application&#10;&#10;Description automatically generated">
            <a:extLst>
              <a:ext uri="{FF2B5EF4-FFF2-40B4-BE49-F238E27FC236}">
                <a16:creationId xmlns:a16="http://schemas.microsoft.com/office/drawing/2014/main" id="{F1CD7EA3-F4C3-2A1D-7B04-4B49DDA2EB1A}"/>
              </a:ext>
            </a:extLst>
          </p:cNvPr>
          <p:cNvPicPr>
            <a:picLocks noGrp="1" noChangeAspect="1"/>
          </p:cNvPicPr>
          <p:nvPr>
            <p:ph idx="1"/>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2173" t="13186" r="6798" b="28462"/>
          <a:stretch/>
        </p:blipFill>
        <p:spPr>
          <a:xfrm rot="5400000">
            <a:off x="5699759" y="2941305"/>
            <a:ext cx="4754882" cy="2286000"/>
          </a:xfrm>
          <a:prstGeom prst="rect">
            <a:avLst/>
          </a:prstGeom>
          <a:ln>
            <a:noFill/>
          </a:ln>
          <a:effectLst>
            <a:softEdge rad="112500"/>
          </a:effectLst>
        </p:spPr>
      </p:pic>
      <p:pic>
        <p:nvPicPr>
          <p:cNvPr id="8" name="Picture 7" descr="A picture containing text, device&#10;&#10;Description automatically generated">
            <a:extLst>
              <a:ext uri="{FF2B5EF4-FFF2-40B4-BE49-F238E27FC236}">
                <a16:creationId xmlns:a16="http://schemas.microsoft.com/office/drawing/2014/main" id="{B6D45295-C011-C873-0E79-615472B149A1}"/>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18889" t="18264" r="13333" b="11481"/>
          <a:stretch/>
        </p:blipFill>
        <p:spPr>
          <a:xfrm rot="5400000">
            <a:off x="2720211" y="2367352"/>
            <a:ext cx="4417123" cy="3433906"/>
          </a:xfrm>
          <a:prstGeom prst="rect">
            <a:avLst/>
          </a:prstGeom>
          <a:ln>
            <a:noFill/>
          </a:ln>
          <a:effectLst>
            <a:softEdge rad="112500"/>
          </a:effectLst>
        </p:spPr>
      </p:pic>
      <p:sp>
        <p:nvSpPr>
          <p:cNvPr id="18" name="TextBox 17">
            <a:extLst>
              <a:ext uri="{FF2B5EF4-FFF2-40B4-BE49-F238E27FC236}">
                <a16:creationId xmlns:a16="http://schemas.microsoft.com/office/drawing/2014/main" id="{165BA256-4206-4744-9282-1847F259801A}"/>
              </a:ext>
            </a:extLst>
          </p:cNvPr>
          <p:cNvSpPr txBox="1"/>
          <p:nvPr/>
        </p:nvSpPr>
        <p:spPr>
          <a:xfrm>
            <a:off x="9399872" y="3699585"/>
            <a:ext cx="2438400" cy="769441"/>
          </a:xfrm>
          <a:prstGeom prst="rect">
            <a:avLst/>
          </a:prstGeom>
          <a:noFill/>
        </p:spPr>
        <p:txBody>
          <a:bodyPr wrap="square">
            <a:spAutoFit/>
          </a:bodyPr>
          <a:lstStyle/>
          <a:p>
            <a:pPr marL="0" marR="0" algn="ctr">
              <a:spcBef>
                <a:spcPts val="0"/>
              </a:spcBef>
            </a:pPr>
            <a:r>
              <a:rPr lang="en-US" sz="2200">
                <a:solidFill>
                  <a:srgbClr val="000000"/>
                </a:solidFill>
                <a:effectLst/>
                <a:latin typeface="Arial" panose="020B0604020202020204" pitchFamily="34" charset="0"/>
                <a:ea typeface="Times New Roman" panose="02020603050405020304" pitchFamily="18" charset="0"/>
              </a:rPr>
              <a:t>b) Đ</a:t>
            </a:r>
            <a:r>
              <a:rPr lang="en-US" sz="2200">
                <a:solidFill>
                  <a:srgbClr val="000000"/>
                </a:solidFill>
                <a:effectLst/>
                <a:latin typeface="Arial" panose="020B0604020202020204" pitchFamily="34" charset="0"/>
                <a:ea typeface="游明朝" panose="02020400000000000000" pitchFamily="18" charset="-128"/>
              </a:rPr>
              <a:t>ồng hồ đo điện đa năng hiện </a:t>
            </a:r>
            <a:endParaRPr lang="en-US" sz="2200"/>
          </a:p>
        </p:txBody>
      </p:sp>
      <p:sp>
        <p:nvSpPr>
          <p:cNvPr id="19" name="TextBox 18">
            <a:extLst>
              <a:ext uri="{FF2B5EF4-FFF2-40B4-BE49-F238E27FC236}">
                <a16:creationId xmlns:a16="http://schemas.microsoft.com/office/drawing/2014/main" id="{06EF51D0-73F0-613F-866C-D2A5BCEFC870}"/>
              </a:ext>
            </a:extLst>
          </p:cNvPr>
          <p:cNvSpPr txBox="1"/>
          <p:nvPr/>
        </p:nvSpPr>
        <p:spPr>
          <a:xfrm>
            <a:off x="838199" y="3581400"/>
            <a:ext cx="2399691" cy="1107996"/>
          </a:xfrm>
          <a:prstGeom prst="rect">
            <a:avLst/>
          </a:prstGeom>
          <a:noFill/>
        </p:spPr>
        <p:txBody>
          <a:bodyPr wrap="square">
            <a:spAutoFit/>
          </a:bodyPr>
          <a:lstStyle/>
          <a:p>
            <a:pPr marL="0" marR="0" algn="ctr">
              <a:spcBef>
                <a:spcPts val="0"/>
              </a:spcBef>
            </a:pPr>
            <a:r>
              <a:rPr lang="en-US" sz="2200">
                <a:solidFill>
                  <a:srgbClr val="000000"/>
                </a:solidFill>
                <a:effectLst/>
                <a:latin typeface="Arial" panose="020B0604020202020204" pitchFamily="34" charset="0"/>
                <a:ea typeface="Times New Roman" panose="02020603050405020304" pitchFamily="18" charset="0"/>
              </a:rPr>
              <a:t>a) Đồng hồ đo điện đa năng kim khung quay</a:t>
            </a:r>
            <a:endParaRPr lang="en-US" sz="2200"/>
          </a:p>
        </p:txBody>
      </p:sp>
    </p:spTree>
    <p:extLst>
      <p:ext uri="{BB962C8B-B14F-4D97-AF65-F5344CB8AC3E}">
        <p14:creationId xmlns:p14="http://schemas.microsoft.com/office/powerpoint/2010/main" val="297537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Lưu ý</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972800" cy="973826"/>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897224" y="762000"/>
            <a:ext cx="1085475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spcBef>
                <a:spcPts val="0"/>
              </a:spcBef>
            </a:pPr>
            <a:r>
              <a:rPr lang="en-US" sz="2800">
                <a:solidFill>
                  <a:srgbClr val="000000"/>
                </a:solidFill>
                <a:effectLst/>
                <a:latin typeface="Arial" panose="020B0604020202020204" pitchFamily="34" charset="0"/>
                <a:ea typeface="Times New Roman" panose="02020603050405020304" pitchFamily="18" charset="0"/>
              </a:rPr>
              <a:t>" Khi phòng thực hành có đám cháy, cần ngắt điện, tổ chức thoát nạn, cứu người, cứu tài sản, chống cháy lan, dập tắt đám cháy. </a:t>
            </a:r>
            <a:endParaRPr lang="en-US" sz="2800">
              <a:effectLst/>
              <a:latin typeface="Times New Roman" panose="02020603050405020304" pitchFamily="18" charset="0"/>
              <a:ea typeface="Times New Roman" panose="02020603050405020304" pitchFamily="18" charset="0"/>
            </a:endParaRPr>
          </a:p>
        </p:txBody>
      </p:sp>
      <p:sp>
        <p:nvSpPr>
          <p:cNvPr id="33" name="Oval 32">
            <a:extLst>
              <a:ext uri="{FF2B5EF4-FFF2-40B4-BE49-F238E27FC236}">
                <a16:creationId xmlns:a16="http://schemas.microsoft.com/office/drawing/2014/main" id="{E528D5BC-B358-859B-E466-E89F286A6671}"/>
              </a:ext>
            </a:extLst>
          </p:cNvPr>
          <p:cNvSpPr/>
          <p:nvPr/>
        </p:nvSpPr>
        <p:spPr>
          <a:xfrm>
            <a:off x="532438" y="437645"/>
            <a:ext cx="536542" cy="533099"/>
          </a:xfrm>
          <a:prstGeom prst="ellipse">
            <a:avLst/>
          </a:prstGeom>
          <a:solidFill>
            <a:schemeClr val="accent4">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hape, background pattern&#10;&#10;Description automatically generated">
            <a:extLst>
              <a:ext uri="{FF2B5EF4-FFF2-40B4-BE49-F238E27FC236}">
                <a16:creationId xmlns:a16="http://schemas.microsoft.com/office/drawing/2014/main" id="{15C9C344-C953-E86E-9D70-E8561751122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427" b="94172" l="10000" r="90000">
                        <a14:foregroundMark x1="49333" y1="6481" x2="49333" y2="6481"/>
                        <a14:foregroundMark x1="57111" y1="84641" x2="57111" y2="84641"/>
                        <a14:foregroundMark x1="52778" y1="94172" x2="52778" y2="94172"/>
                      </a14:backgroundRemoval>
                    </a14:imgEffect>
                  </a14:imgLayer>
                </a14:imgProps>
              </a:ext>
              <a:ext uri="{28A0092B-C50C-407E-A947-70E740481C1C}">
                <a14:useLocalDpi xmlns:a14="http://schemas.microsoft.com/office/drawing/2010/main" val="0"/>
              </a:ext>
            </a:extLst>
          </a:blip>
          <a:stretch>
            <a:fillRect/>
          </a:stretch>
        </p:blipFill>
        <p:spPr>
          <a:xfrm flipH="1">
            <a:off x="686663" y="477775"/>
            <a:ext cx="228091" cy="465306"/>
          </a:xfrm>
          <a:prstGeom prst="rect">
            <a:avLst/>
          </a:prstGeom>
        </p:spPr>
      </p:pic>
      <p:grpSp>
        <p:nvGrpSpPr>
          <p:cNvPr id="21" name="Group 20">
            <a:extLst>
              <a:ext uri="{FF2B5EF4-FFF2-40B4-BE49-F238E27FC236}">
                <a16:creationId xmlns:a16="http://schemas.microsoft.com/office/drawing/2014/main" id="{972F11AF-E992-D589-D5FE-7E9DE4386106}"/>
              </a:ext>
            </a:extLst>
          </p:cNvPr>
          <p:cNvGrpSpPr/>
          <p:nvPr/>
        </p:nvGrpSpPr>
        <p:grpSpPr>
          <a:xfrm>
            <a:off x="686663" y="2060181"/>
            <a:ext cx="11278562" cy="4067838"/>
            <a:chOff x="834244" y="1828413"/>
            <a:chExt cx="10834579" cy="2843390"/>
          </a:xfrm>
        </p:grpSpPr>
        <p:pic>
          <p:nvPicPr>
            <p:cNvPr id="22" name="Picture 5" descr="empty-blue-rectangle">
              <a:extLst>
                <a:ext uri="{FF2B5EF4-FFF2-40B4-BE49-F238E27FC236}">
                  <a16:creationId xmlns:a16="http://schemas.microsoft.com/office/drawing/2014/main" id="{51942582-4BB2-7401-4390-4AFCA4C5B6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4" y="1828413"/>
              <a:ext cx="10834579" cy="284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C33A841F-42AC-E06F-8CD6-A9AC0864C817}"/>
                </a:ext>
              </a:extLst>
            </p:cNvPr>
            <p:cNvSpPr txBox="1"/>
            <p:nvPr/>
          </p:nvSpPr>
          <p:spPr>
            <a:xfrm>
              <a:off x="1238017" y="1908655"/>
              <a:ext cx="9892442" cy="542750"/>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endParaRPr lang="en-US" sz="210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28" name="TextBox 27">
            <a:extLst>
              <a:ext uri="{FF2B5EF4-FFF2-40B4-BE49-F238E27FC236}">
                <a16:creationId xmlns:a16="http://schemas.microsoft.com/office/drawing/2014/main" id="{71AF21BE-122B-4E20-3966-2AC5035DE656}"/>
              </a:ext>
            </a:extLst>
          </p:cNvPr>
          <p:cNvSpPr txBox="1"/>
          <p:nvPr/>
        </p:nvSpPr>
        <p:spPr>
          <a:xfrm>
            <a:off x="1238287" y="2263479"/>
            <a:ext cx="9846731" cy="1246495"/>
          </a:xfrm>
          <a:prstGeom prst="rect">
            <a:avLst/>
          </a:prstGeom>
          <a:noFill/>
        </p:spPr>
        <p:txBody>
          <a:bodyPr wrap="square">
            <a:spAutoFit/>
          </a:bodyPr>
          <a:lstStyle/>
          <a:p>
            <a:pPr marL="0" marR="0" algn="just">
              <a:spcBef>
                <a:spcPts val="0"/>
              </a:spcBef>
            </a:pPr>
            <a:r>
              <a:rPr lang="en-US" sz="2500">
                <a:solidFill>
                  <a:srgbClr val="000000"/>
                </a:solidFill>
                <a:effectLst/>
                <a:latin typeface="Arial" panose="020B0604020202020204" pitchFamily="34" charset="0"/>
                <a:ea typeface="Times New Roman" panose="02020603050405020304" pitchFamily="18" charset="0"/>
              </a:rPr>
              <a:t>Một số lưu ý:</a:t>
            </a:r>
            <a:endParaRPr lang="en-US" sz="2500">
              <a:effectLst/>
              <a:latin typeface="Times New Roman" panose="02020603050405020304" pitchFamily="18" charset="0"/>
              <a:ea typeface="Times New Roman" panose="02020603050405020304" pitchFamily="18" charset="0"/>
            </a:endParaRPr>
          </a:p>
          <a:p>
            <a:pPr marL="0" marR="0" algn="just">
              <a:spcBef>
                <a:spcPts val="0"/>
              </a:spcBef>
            </a:pPr>
            <a:r>
              <a:rPr lang="en-US" sz="2500">
                <a:solidFill>
                  <a:srgbClr val="000000"/>
                </a:solidFill>
                <a:effectLst/>
                <a:latin typeface="Arial" panose="020B0604020202020204" pitchFamily="34" charset="0"/>
                <a:ea typeface="Times New Roman" panose="02020603050405020304" pitchFamily="18" charset="0"/>
              </a:rPr>
              <a:t>-  Ngắt toàn bộ hệ thống điện. </a:t>
            </a:r>
            <a:endParaRPr lang="en-US" sz="2500">
              <a:effectLst/>
              <a:latin typeface="Times New Roman" panose="02020603050405020304" pitchFamily="18" charset="0"/>
              <a:ea typeface="Times New Roman" panose="02020603050405020304" pitchFamily="18" charset="0"/>
            </a:endParaRPr>
          </a:p>
          <a:p>
            <a:pPr marL="285750" marR="0" indent="-285750" algn="just">
              <a:spcBef>
                <a:spcPts val="0"/>
              </a:spcBef>
              <a:buFontTx/>
              <a:buChar char="-"/>
            </a:pPr>
            <a:r>
              <a:rPr lang="en-US" sz="2500">
                <a:solidFill>
                  <a:srgbClr val="000000"/>
                </a:solidFill>
                <a:effectLst/>
                <a:latin typeface="Arial" panose="020B0604020202020204" pitchFamily="34" charset="0"/>
                <a:ea typeface="Times New Roman" panose="02020603050405020304" pitchFamily="18" charset="0"/>
              </a:rPr>
              <a:t>Đưa toàn bộ các hoá chất, các chất dễ cháy ra khu vực an toàn. </a:t>
            </a:r>
          </a:p>
        </p:txBody>
      </p:sp>
      <p:sp>
        <p:nvSpPr>
          <p:cNvPr id="13" name="TextBox 12">
            <a:extLst>
              <a:ext uri="{FF2B5EF4-FFF2-40B4-BE49-F238E27FC236}">
                <a16:creationId xmlns:a16="http://schemas.microsoft.com/office/drawing/2014/main" id="{15D76E91-3719-32F4-1FF1-0F2148B84E2C}"/>
              </a:ext>
            </a:extLst>
          </p:cNvPr>
          <p:cNvSpPr txBox="1"/>
          <p:nvPr/>
        </p:nvSpPr>
        <p:spPr>
          <a:xfrm>
            <a:off x="1238287" y="4636440"/>
            <a:ext cx="10166513" cy="1246495"/>
          </a:xfrm>
          <a:prstGeom prst="rect">
            <a:avLst/>
          </a:prstGeom>
          <a:noFill/>
        </p:spPr>
        <p:txBody>
          <a:bodyPr wrap="square">
            <a:spAutoFit/>
          </a:bodyPr>
          <a:lstStyle/>
          <a:p>
            <a:pPr marL="285750" marR="0" indent="-285750" algn="just">
              <a:spcBef>
                <a:spcPts val="0"/>
              </a:spcBef>
              <a:buFontTx/>
              <a:buChar char="-"/>
            </a:pPr>
            <a:r>
              <a:rPr lang="en-US" sz="2500" b="1">
                <a:solidFill>
                  <a:srgbClr val="000000"/>
                </a:solidFill>
                <a:effectLst/>
                <a:latin typeface="Arial" panose="020B0604020202020204" pitchFamily="34" charset="0"/>
                <a:ea typeface="Times New Roman" panose="02020603050405020304" pitchFamily="18" charset="0"/>
              </a:rPr>
              <a:t>Không được sử dụng CO2 </a:t>
            </a:r>
            <a:r>
              <a:rPr lang="en-US" sz="2500">
                <a:solidFill>
                  <a:srgbClr val="000000"/>
                </a:solidFill>
                <a:effectLst/>
                <a:latin typeface="Arial" panose="020B0604020202020204" pitchFamily="34" charset="0"/>
                <a:ea typeface="Times New Roman" panose="02020603050405020304" pitchFamily="18" charset="0"/>
              </a:rPr>
              <a:t>để dập tắt đám cháy quần áo </a:t>
            </a:r>
            <a:r>
              <a:rPr lang="en-US" sz="2500" b="1">
                <a:solidFill>
                  <a:srgbClr val="000000"/>
                </a:solidFill>
                <a:effectLst/>
                <a:latin typeface="Arial" panose="020B0604020202020204" pitchFamily="34" charset="0"/>
                <a:ea typeface="Times New Roman" panose="02020603050405020304" pitchFamily="18" charset="0"/>
              </a:rPr>
              <a:t>trên người hoặc cháy kim loại kiềm </a:t>
            </a:r>
            <a:r>
              <a:rPr lang="en-US" sz="2500">
                <a:solidFill>
                  <a:srgbClr val="000000"/>
                </a:solidFill>
                <a:effectLst/>
                <a:latin typeface="Arial" panose="020B0604020202020204" pitchFamily="34" charset="0"/>
                <a:ea typeface="Times New Roman" panose="02020603050405020304" pitchFamily="18" charset="0"/>
              </a:rPr>
              <a:t>như magnesium, các chất cháy có khả năng tách oxygen như peroxide, chlorate, </a:t>
            </a:r>
            <a:r>
              <a:rPr lang="en-US" sz="2500">
                <a:solidFill>
                  <a:srgbClr val="000000"/>
                </a:solidFill>
                <a:effectLst/>
                <a:latin typeface="Arial" panose="020B0604020202020204" pitchFamily="34" charset="0"/>
                <a:ea typeface="游明朝" panose="02020400000000000000" pitchFamily="18" charset="-128"/>
              </a:rPr>
              <a:t>potassium nitrate,... </a:t>
            </a:r>
            <a:endParaRPr lang="en-US" sz="2500"/>
          </a:p>
        </p:txBody>
      </p:sp>
      <p:sp>
        <p:nvSpPr>
          <p:cNvPr id="14" name="TextBox 13">
            <a:extLst>
              <a:ext uri="{FF2B5EF4-FFF2-40B4-BE49-F238E27FC236}">
                <a16:creationId xmlns:a16="http://schemas.microsoft.com/office/drawing/2014/main" id="{F25B8A6D-1852-EBCC-EF37-858C92B9901C}"/>
              </a:ext>
            </a:extLst>
          </p:cNvPr>
          <p:cNvSpPr txBox="1"/>
          <p:nvPr/>
        </p:nvSpPr>
        <p:spPr>
          <a:xfrm>
            <a:off x="1263687" y="3460639"/>
            <a:ext cx="9846731" cy="1246495"/>
          </a:xfrm>
          <a:prstGeom prst="rect">
            <a:avLst/>
          </a:prstGeom>
          <a:noFill/>
        </p:spPr>
        <p:txBody>
          <a:bodyPr wrap="square">
            <a:spAutoFit/>
          </a:bodyPr>
          <a:lstStyle/>
          <a:p>
            <a:pPr marL="285750" marR="0" indent="-285750" algn="just">
              <a:spcBef>
                <a:spcPts val="0"/>
              </a:spcBef>
              <a:buFontTx/>
              <a:buChar char="-"/>
            </a:pPr>
            <a:r>
              <a:rPr lang="en-US" sz="2500" b="1">
                <a:solidFill>
                  <a:srgbClr val="000000"/>
                </a:solidFill>
                <a:effectLst/>
                <a:latin typeface="Arial" panose="020B0604020202020204" pitchFamily="34" charset="0"/>
                <a:ea typeface="Times New Roman" panose="02020603050405020304" pitchFamily="18" charset="0"/>
              </a:rPr>
              <a:t>Không được sử dụng nước </a:t>
            </a:r>
            <a:r>
              <a:rPr lang="en-US" sz="2500">
                <a:solidFill>
                  <a:srgbClr val="000000"/>
                </a:solidFill>
                <a:effectLst/>
                <a:latin typeface="Arial" panose="020B0604020202020204" pitchFamily="34" charset="0"/>
                <a:ea typeface="Times New Roman" panose="02020603050405020304" pitchFamily="18" charset="0"/>
              </a:rPr>
              <a:t>dập đám cháy nơi có các thiết bị điện, đám cháy hydrocacbon hoặc các chất lỏng có tỉ trọng nhẹ hơn nước như </a:t>
            </a:r>
            <a:r>
              <a:rPr lang="en-US" sz="2500" b="1">
                <a:solidFill>
                  <a:srgbClr val="000000"/>
                </a:solidFill>
                <a:effectLst/>
                <a:latin typeface="Arial" panose="020B0604020202020204" pitchFamily="34" charset="0"/>
                <a:ea typeface="Times New Roman" panose="02020603050405020304" pitchFamily="18" charset="0"/>
              </a:rPr>
              <a:t>dầu, cồn</a:t>
            </a:r>
            <a:r>
              <a:rPr lang="en-US" sz="2500">
                <a:solidFill>
                  <a:srgbClr val="000000"/>
                </a:solidFill>
                <a:effectLst/>
                <a:latin typeface="Arial" panose="020B0604020202020204" pitchFamily="34" charset="0"/>
                <a:ea typeface="Times New Roman" panose="02020603050405020304" pitchFamily="18" charset="0"/>
              </a:rPr>
              <a:t>,..</a:t>
            </a:r>
          </a:p>
        </p:txBody>
      </p:sp>
    </p:spTree>
    <p:extLst>
      <p:ext uri="{BB962C8B-B14F-4D97-AF65-F5344CB8AC3E}">
        <p14:creationId xmlns:p14="http://schemas.microsoft.com/office/powerpoint/2010/main" val="186813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1841819" cy="551822"/>
            <a:chOff x="-3007" y="2231322"/>
            <a:chExt cx="11768445"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10" y="2280389"/>
              <a:ext cx="11479328" cy="708275"/>
              <a:chOff x="564748" y="3403331"/>
              <a:chExt cx="5911318"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591131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3" y="2231322"/>
              <a:ext cx="1041606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Nguy cơ mất an toàn trong sử dụng thiết bị thí nghiệm vật lí</a:t>
              </a:r>
              <a:endParaRPr lang="en-US" sz="2800" dirty="0">
                <a:cs typeface="Arial" panose="020B0604020202020204" pitchFamily="34" charset="0"/>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304800" y="634568"/>
            <a:ext cx="75091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3. Nguy cơ cháy nổ trong phòng thực hành</a:t>
            </a:r>
          </a:p>
        </p:txBody>
      </p:sp>
      <p:grpSp>
        <p:nvGrpSpPr>
          <p:cNvPr id="3" name="Group 2">
            <a:extLst>
              <a:ext uri="{FF2B5EF4-FFF2-40B4-BE49-F238E27FC236}">
                <a16:creationId xmlns:a16="http://schemas.microsoft.com/office/drawing/2014/main" id="{1A770EB8-D78E-4FD1-9B02-287413E6ABDB}"/>
              </a:ext>
            </a:extLst>
          </p:cNvPr>
          <p:cNvGrpSpPr/>
          <p:nvPr/>
        </p:nvGrpSpPr>
        <p:grpSpPr>
          <a:xfrm>
            <a:off x="192419" y="1198123"/>
            <a:ext cx="12039600" cy="1164078"/>
            <a:chOff x="834244" y="1828413"/>
            <a:chExt cx="10834579" cy="2843390"/>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4" y="1828413"/>
              <a:ext cx="10834579" cy="284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1238017" y="1908655"/>
              <a:ext cx="9892442" cy="542750"/>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endParaRPr lang="en-US" sz="210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36" name="TextBox 35">
            <a:extLst>
              <a:ext uri="{FF2B5EF4-FFF2-40B4-BE49-F238E27FC236}">
                <a16:creationId xmlns:a16="http://schemas.microsoft.com/office/drawing/2014/main" id="{AAE2F6F3-9DDE-4137-BE9D-DEEF937B31B4}"/>
              </a:ext>
            </a:extLst>
          </p:cNvPr>
          <p:cNvSpPr txBox="1"/>
          <p:nvPr/>
        </p:nvSpPr>
        <p:spPr>
          <a:xfrm>
            <a:off x="742950" y="1310940"/>
            <a:ext cx="10706100" cy="861774"/>
          </a:xfrm>
          <a:prstGeom prst="rect">
            <a:avLst/>
          </a:prstGeom>
          <a:noFill/>
        </p:spPr>
        <p:txBody>
          <a:bodyPr wrap="square">
            <a:spAutoFit/>
          </a:bodyPr>
          <a:lstStyle/>
          <a:p>
            <a:pPr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Khi tiến hành thí nghiệm với các thiết bị điện và những hoá chất, chất dễ cháy nổ trong phòng thực hành </a:t>
            </a:r>
            <a:r>
              <a:rPr lang="en-US" sz="2500" b="1">
                <a:solidFill>
                  <a:srgbClr val="000000"/>
                </a:solidFill>
                <a:effectLst/>
                <a:latin typeface="Arial" panose="020B0604020202020204" pitchFamily="34" charset="0"/>
                <a:ea typeface="Times New Roman" panose="02020603050405020304" pitchFamily="18" charset="0"/>
              </a:rPr>
              <a:t>cần tuân thủ quy tắc an toàn</a:t>
            </a:r>
          </a:p>
        </p:txBody>
      </p:sp>
      <p:pic>
        <p:nvPicPr>
          <p:cNvPr id="11" name="Picture 10" descr="A picture containing old, messy, cluttered, furniture&#10;&#10;Description automatically generated">
            <a:extLst>
              <a:ext uri="{FF2B5EF4-FFF2-40B4-BE49-F238E27FC236}">
                <a16:creationId xmlns:a16="http://schemas.microsoft.com/office/drawing/2014/main" id="{705DB410-A4FE-AE1A-5099-12A37D5220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3253" y="2519671"/>
            <a:ext cx="4428349" cy="3124200"/>
          </a:xfrm>
          <a:prstGeom prst="rect">
            <a:avLst/>
          </a:prstGeom>
          <a:ln>
            <a:noFill/>
          </a:ln>
          <a:effectLst>
            <a:softEdge rad="112500"/>
          </a:effectLst>
        </p:spPr>
      </p:pic>
      <p:pic>
        <p:nvPicPr>
          <p:cNvPr id="13" name="Picture 12" descr="A picture containing nature, fire, person, indoor&#10;&#10;Description automatically generated">
            <a:extLst>
              <a:ext uri="{FF2B5EF4-FFF2-40B4-BE49-F238E27FC236}">
                <a16:creationId xmlns:a16="http://schemas.microsoft.com/office/drawing/2014/main" id="{84BF2665-C2F0-8049-F101-C7B1EF0728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717" y="2464091"/>
            <a:ext cx="5143283" cy="3205496"/>
          </a:xfrm>
          <a:prstGeom prst="rect">
            <a:avLst/>
          </a:prstGeom>
          <a:ln>
            <a:noFill/>
          </a:ln>
          <a:effectLst>
            <a:softEdge rad="112500"/>
          </a:effectLst>
        </p:spPr>
      </p:pic>
      <p:sp>
        <p:nvSpPr>
          <p:cNvPr id="16" name="TextBox 15">
            <a:extLst>
              <a:ext uri="{FF2B5EF4-FFF2-40B4-BE49-F238E27FC236}">
                <a16:creationId xmlns:a16="http://schemas.microsoft.com/office/drawing/2014/main" id="{EFE2A85C-1D80-DB85-B6EB-7CD144F5CD97}"/>
              </a:ext>
            </a:extLst>
          </p:cNvPr>
          <p:cNvSpPr txBox="1"/>
          <p:nvPr/>
        </p:nvSpPr>
        <p:spPr>
          <a:xfrm>
            <a:off x="2259140" y="5792545"/>
            <a:ext cx="7756597" cy="861774"/>
          </a:xfrm>
          <a:prstGeom prst="rect">
            <a:avLst/>
          </a:prstGeom>
          <a:noFill/>
        </p:spPr>
        <p:txBody>
          <a:bodyPr wrap="square">
            <a:spAutoFit/>
          </a:bodyPr>
          <a:lstStyle/>
          <a:p>
            <a:pPr marR="0" algn="ctr">
              <a:spcBef>
                <a:spcPts val="0"/>
              </a:spcBef>
            </a:pPr>
            <a:r>
              <a:rPr lang="en-US" sz="2500" i="1">
                <a:solidFill>
                  <a:srgbClr val="000000"/>
                </a:solidFill>
                <a:latin typeface="Arial" panose="020B0604020202020204" pitchFamily="34" charset="0"/>
                <a:ea typeface="Times New Roman" panose="02020603050405020304" pitchFamily="18" charset="0"/>
              </a:rPr>
              <a:t>Đặc biệt</a:t>
            </a:r>
            <a:r>
              <a:rPr lang="en-US" sz="2500" i="1">
                <a:solidFill>
                  <a:srgbClr val="000000"/>
                </a:solidFill>
                <a:effectLst/>
                <a:latin typeface="Arial" panose="020B0604020202020204" pitchFamily="34" charset="0"/>
                <a:ea typeface="Times New Roman" panose="02020603050405020304" pitchFamily="18" charset="0"/>
              </a:rPr>
              <a:t> nhất là những quy tắc an toàn về PCCC và an toàn khi sử dụng </a:t>
            </a:r>
            <a:r>
              <a:rPr lang="en-US" sz="2500" b="1" i="1">
                <a:solidFill>
                  <a:srgbClr val="000000"/>
                </a:solidFill>
                <a:effectLst/>
                <a:latin typeface="Arial" panose="020B0604020202020204" pitchFamily="34" charset="0"/>
                <a:ea typeface="Times New Roman" panose="02020603050405020304" pitchFamily="18" charset="0"/>
              </a:rPr>
              <a:t>hoá chất dễ cháy, nổ.</a:t>
            </a:r>
            <a:endParaRPr lang="en-US" sz="2500" b="1" i="1">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1042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1722" y="838923"/>
            <a:ext cx="11275469" cy="1185271"/>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905837" y="919101"/>
            <a:ext cx="10747237" cy="861774"/>
          </a:xfrm>
          <a:prstGeom prst="rect">
            <a:avLst/>
          </a:prstGeom>
          <a:noFill/>
          <a:ln>
            <a:noFill/>
          </a:ln>
          <a:effectLst/>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Em hãy quan sát một số hình ảnh về các thí nghiệm trong hình và dự đoán có những nguy cơ cháy nổ nào có thể xảy ra trong phòng thực hành.</a:t>
            </a:r>
            <a:endParaRPr lang="en-US" sz="2500">
              <a:effectLst/>
              <a:latin typeface="Arial" panose="020B0604020202020204" pitchFamily="34" charset="0"/>
              <a:ea typeface="Times New Roman" panose="02020603050405020304" pitchFamily="18" charset="0"/>
              <a:cs typeface="Arial" panose="020B0604020202020204" pitchFamily="34" charset="0"/>
            </a:endParaRPr>
          </a:p>
        </p:txBody>
      </p:sp>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01379" y="541049"/>
            <a:ext cx="480281" cy="442625"/>
          </a:xfrm>
          <a:prstGeom prst="rect">
            <a:avLst/>
          </a:prstGeom>
        </p:spPr>
      </p:pic>
      <p:sp>
        <p:nvSpPr>
          <p:cNvPr id="22" name="TextBox 21">
            <a:extLst>
              <a:ext uri="{FF2B5EF4-FFF2-40B4-BE49-F238E27FC236}">
                <a16:creationId xmlns:a16="http://schemas.microsoft.com/office/drawing/2014/main" id="{B2015FB9-676E-6C60-89FB-7D215DEAF63B}"/>
              </a:ext>
            </a:extLst>
          </p:cNvPr>
          <p:cNvSpPr txBox="1"/>
          <p:nvPr/>
        </p:nvSpPr>
        <p:spPr>
          <a:xfrm>
            <a:off x="679822" y="6112009"/>
            <a:ext cx="10704988" cy="477054"/>
          </a:xfrm>
          <a:prstGeom prst="rect">
            <a:avLst/>
          </a:prstGeom>
          <a:noFill/>
        </p:spPr>
        <p:txBody>
          <a:bodyPr wrap="square">
            <a:spAutoFit/>
          </a:bodyPr>
          <a:lstStyle/>
          <a:p>
            <a:pPr marL="0" marR="0" algn="ctr">
              <a:spcBef>
                <a:spcPts val="0"/>
              </a:spcBef>
            </a:pPr>
            <a:r>
              <a:rPr lang="en-US" sz="25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 số tình huống thực hiện thí nghiệm trong phòng thực hành</a:t>
            </a:r>
            <a:endParaRPr lang="en-US" sz="2500">
              <a:effectLst/>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id="{041DE4A2-FCCD-D283-BCAB-F640DA815396}"/>
              </a:ext>
            </a:extLst>
          </p:cNvPr>
          <p:cNvPicPr>
            <a:picLocks noChangeAspect="1"/>
          </p:cNvPicPr>
          <p:nvPr/>
        </p:nvPicPr>
        <p:blipFill>
          <a:blip r:embed="rId5"/>
          <a:stretch>
            <a:fillRect/>
          </a:stretch>
        </p:blipFill>
        <p:spPr>
          <a:xfrm>
            <a:off x="586826" y="2298419"/>
            <a:ext cx="11330365" cy="3712775"/>
          </a:xfrm>
          <a:prstGeom prst="rect">
            <a:avLst/>
          </a:prstGeom>
        </p:spPr>
      </p:pic>
    </p:spTree>
    <p:extLst>
      <p:ext uri="{BB962C8B-B14F-4D97-AF65-F5344CB8AC3E}">
        <p14:creationId xmlns:p14="http://schemas.microsoft.com/office/powerpoint/2010/main" val="2386776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1841819" cy="551822"/>
            <a:chOff x="-3007" y="2231322"/>
            <a:chExt cx="11768445"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10" y="2280389"/>
              <a:ext cx="11479328" cy="708275"/>
              <a:chOff x="564748" y="3403331"/>
              <a:chExt cx="5911318"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591131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3" y="2231322"/>
              <a:ext cx="1041606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Quy tắc an toàn trong phòng thực hành</a:t>
              </a:r>
              <a:endParaRPr lang="en-US" sz="2800" dirty="0">
                <a:cs typeface="Arial" panose="020B0604020202020204" pitchFamily="34" charset="0"/>
              </a:endParaRPr>
            </a:p>
          </p:txBody>
        </p:sp>
      </p:grpSp>
      <p:grpSp>
        <p:nvGrpSpPr>
          <p:cNvPr id="3" name="Group 2">
            <a:extLst>
              <a:ext uri="{FF2B5EF4-FFF2-40B4-BE49-F238E27FC236}">
                <a16:creationId xmlns:a16="http://schemas.microsoft.com/office/drawing/2014/main" id="{1A770EB8-D78E-4FD1-9B02-287413E6ABDB}"/>
              </a:ext>
            </a:extLst>
          </p:cNvPr>
          <p:cNvGrpSpPr/>
          <p:nvPr/>
        </p:nvGrpSpPr>
        <p:grpSpPr>
          <a:xfrm>
            <a:off x="376092" y="717850"/>
            <a:ext cx="11550900" cy="5448817"/>
            <a:chOff x="834244" y="1828413"/>
            <a:chExt cx="10834579" cy="2843390"/>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4" y="1828413"/>
              <a:ext cx="10834579" cy="284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1238017" y="1908655"/>
              <a:ext cx="9892442" cy="542750"/>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endParaRPr lang="en-US" sz="210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17" name="TextBox 16">
            <a:extLst>
              <a:ext uri="{FF2B5EF4-FFF2-40B4-BE49-F238E27FC236}">
                <a16:creationId xmlns:a16="http://schemas.microsoft.com/office/drawing/2014/main" id="{4570E97F-E881-2086-F440-84AAB3A41E5C}"/>
              </a:ext>
            </a:extLst>
          </p:cNvPr>
          <p:cNvSpPr txBox="1"/>
          <p:nvPr/>
        </p:nvSpPr>
        <p:spPr>
          <a:xfrm>
            <a:off x="1078607" y="920231"/>
            <a:ext cx="9787674" cy="1631216"/>
          </a:xfrm>
          <a:prstGeom prst="rect">
            <a:avLst/>
          </a:prstGeom>
          <a:noFill/>
        </p:spPr>
        <p:txBody>
          <a:bodyPr wrap="square">
            <a:spAutoFit/>
          </a:bodyPr>
          <a:lstStyle/>
          <a:p>
            <a:pPr marL="342900" marR="0" indent="-342900">
              <a:spcBef>
                <a:spcPts val="0"/>
              </a:spcBef>
              <a:buFontTx/>
              <a:buChar char="-"/>
            </a:pPr>
            <a:r>
              <a:rPr lang="en-US" sz="2500">
                <a:solidFill>
                  <a:srgbClr val="000000"/>
                </a:solidFill>
                <a:effectLst/>
                <a:latin typeface="Arial" panose="020B0604020202020204" pitchFamily="34" charset="0"/>
                <a:ea typeface="Times New Roman" panose="02020603050405020304" pitchFamily="18" charset="0"/>
              </a:rPr>
              <a:t>Đọc kĩ hướng dẫn sử dụng thiết bị và quan sát các chỉ dẫn, các kí hiệu trên các thiết bị thí nghiệm. </a:t>
            </a:r>
          </a:p>
          <a:p>
            <a:pPr marL="342900" marR="0" indent="-342900">
              <a:spcBef>
                <a:spcPts val="0"/>
              </a:spcBef>
              <a:buFontTx/>
              <a:buChar char="-"/>
            </a:pPr>
            <a:r>
              <a:rPr lang="en-US" sz="2500">
                <a:solidFill>
                  <a:srgbClr val="000000"/>
                </a:solidFill>
                <a:effectLst/>
                <a:latin typeface="Arial" panose="020B0604020202020204" pitchFamily="34" charset="0"/>
                <a:ea typeface="Times New Roman" panose="02020603050405020304" pitchFamily="18" charset="0"/>
              </a:rPr>
              <a:t>Kiểm tra cẩn thận thiết bị, phương tiện, dụng cụ thí nghiệm trước khi sử dụng.</a:t>
            </a:r>
          </a:p>
        </p:txBody>
      </p:sp>
      <p:sp>
        <p:nvSpPr>
          <p:cNvPr id="18" name="TextBox 17">
            <a:extLst>
              <a:ext uri="{FF2B5EF4-FFF2-40B4-BE49-F238E27FC236}">
                <a16:creationId xmlns:a16="http://schemas.microsoft.com/office/drawing/2014/main" id="{D6C5C72A-153A-3F39-1B0B-0BD773663AAA}"/>
              </a:ext>
            </a:extLst>
          </p:cNvPr>
          <p:cNvSpPr txBox="1"/>
          <p:nvPr/>
        </p:nvSpPr>
        <p:spPr>
          <a:xfrm>
            <a:off x="951782" y="2792686"/>
            <a:ext cx="10629277" cy="1246495"/>
          </a:xfrm>
          <a:prstGeom prst="rect">
            <a:avLst/>
          </a:prstGeom>
          <a:noFill/>
        </p:spPr>
        <p:txBody>
          <a:bodyPr wrap="square">
            <a:spAutoFit/>
          </a:bodyPr>
          <a:lstStyle/>
          <a:p>
            <a:pPr marL="342900" marR="0" indent="-342900">
              <a:spcBef>
                <a:spcPts val="0"/>
              </a:spcBef>
              <a:buFontTx/>
              <a:buChar char="-"/>
            </a:pPr>
            <a:r>
              <a:rPr lang="en-US" sz="2500">
                <a:solidFill>
                  <a:srgbClr val="000000"/>
                </a:solidFill>
                <a:effectLst/>
                <a:latin typeface="Arial" panose="020B0604020202020204" pitchFamily="34" charset="0"/>
                <a:ea typeface="Times New Roman" panose="02020603050405020304" pitchFamily="18" charset="0"/>
              </a:rPr>
              <a:t>Chỉ tiến hành thí nghiệm khi được sự cho phép của giáo viên hướng dẫn thí nghiệm.</a:t>
            </a:r>
          </a:p>
          <a:p>
            <a:pPr marL="342900" marR="0" indent="-342900">
              <a:spcBef>
                <a:spcPts val="0"/>
              </a:spcBef>
              <a:buFontTx/>
              <a:buChar char="-"/>
            </a:pPr>
            <a:r>
              <a:rPr lang="en-US" sz="2500">
                <a:solidFill>
                  <a:srgbClr val="000000"/>
                </a:solidFill>
                <a:effectLst/>
                <a:latin typeface="Arial" panose="020B0604020202020204" pitchFamily="34" charset="0"/>
                <a:ea typeface="Times New Roman" panose="02020603050405020304" pitchFamily="18" charset="0"/>
              </a:rPr>
              <a:t>Tất công tắc nguồn thiết bị điện trước khi cắm hoặc tháo thiết bị điện</a:t>
            </a:r>
          </a:p>
        </p:txBody>
      </p:sp>
      <p:sp>
        <p:nvSpPr>
          <p:cNvPr id="19" name="TextBox 18">
            <a:extLst>
              <a:ext uri="{FF2B5EF4-FFF2-40B4-BE49-F238E27FC236}">
                <a16:creationId xmlns:a16="http://schemas.microsoft.com/office/drawing/2014/main" id="{1F559E67-DCAC-86B9-B0DB-74883A1F2797}"/>
              </a:ext>
            </a:extLst>
          </p:cNvPr>
          <p:cNvSpPr txBox="1"/>
          <p:nvPr/>
        </p:nvSpPr>
        <p:spPr>
          <a:xfrm>
            <a:off x="971862" y="4386803"/>
            <a:ext cx="10248276" cy="1246495"/>
          </a:xfrm>
          <a:prstGeom prst="rect">
            <a:avLst/>
          </a:prstGeom>
          <a:noFill/>
        </p:spPr>
        <p:txBody>
          <a:bodyPr wrap="square">
            <a:spAutoFit/>
          </a:bodyPr>
          <a:lstStyle/>
          <a:p>
            <a:pPr marL="342900" indent="-342900" algn="just">
              <a:buFontTx/>
              <a:buChar char="-"/>
            </a:pPr>
            <a:r>
              <a:rPr lang="en-US" sz="2500" dirty="0" err="1">
                <a:solidFill>
                  <a:srgbClr val="000000"/>
                </a:solidFill>
                <a:effectLst/>
                <a:latin typeface="Arial" panose="020B0604020202020204" pitchFamily="34" charset="0"/>
                <a:ea typeface="Times New Roman" panose="02020603050405020304" pitchFamily="18" charset="0"/>
              </a:rPr>
              <a:t>Chỉ</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cắm</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dây</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cắm</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thiết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bị</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điện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vào</a:t>
            </a:r>
            <a:r>
              <a:rPr lang="en-US" sz="2500" dirty="0">
                <a:solidFill>
                  <a:srgbClr val="000000"/>
                </a:solidFill>
                <a:effectLst/>
                <a:latin typeface="Arial" panose="020B0604020202020204" pitchFamily="34" charset="0"/>
                <a:ea typeface="Times New Roman" panose="02020603050405020304" pitchFamily="18" charset="0"/>
              </a:rPr>
              <a:t> ổ </a:t>
            </a:r>
            <a:r>
              <a:rPr lang="en-US" sz="2500" dirty="0" err="1">
                <a:solidFill>
                  <a:srgbClr val="000000"/>
                </a:solidFill>
                <a:effectLst/>
                <a:latin typeface="Arial" panose="020B0604020202020204" pitchFamily="34" charset="0"/>
                <a:ea typeface="Times New Roman" panose="02020603050405020304" pitchFamily="18" charset="0"/>
              </a:rPr>
              <a:t>cắm</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khi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hiệu</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điện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thế</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nguồn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điện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tương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ứng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với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hiệu</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điện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thế</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dụng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cụ</a:t>
            </a:r>
            <a:r>
              <a:rPr lang="en-US" sz="2500" dirty="0">
                <a:solidFill>
                  <a:srgbClr val="000000"/>
                </a:solidFill>
                <a:effectLst/>
                <a:latin typeface="Arial" panose="020B0604020202020204" pitchFamily="34" charset="0"/>
                <a:ea typeface="Times New Roman" panose="02020603050405020304" pitchFamily="18" charset="0"/>
              </a:rPr>
              <a:t>. </a:t>
            </a:r>
          </a:p>
          <a:p>
            <a:pPr marL="342900" marR="0" indent="-342900" algn="just">
              <a:spcBef>
                <a:spcPts val="0"/>
              </a:spcBef>
              <a:buFontTx/>
              <a:buChar char="-"/>
            </a:pPr>
            <a:r>
              <a:rPr lang="en-US" sz="2500" dirty="0" err="1">
                <a:solidFill>
                  <a:srgbClr val="000000"/>
                </a:solidFill>
                <a:effectLst/>
                <a:latin typeface="Arial" panose="020B0604020202020204" pitchFamily="34" charset="0"/>
                <a:ea typeface="Times New Roman" panose="02020603050405020304" pitchFamily="18" charset="0"/>
              </a:rPr>
              <a:t>Phải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bố</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trí</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dây</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điện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gọn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gàng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không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bị</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vướng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khi</a:t>
            </a:r>
            <a:r>
              <a:rPr lang="en-US" sz="2500" dirty="0">
                <a:solidFill>
                  <a:srgbClr val="000000"/>
                </a:solidFill>
                <a:effectLst/>
                <a:latin typeface="Arial" panose="020B0604020202020204" pitchFamily="34" charset="0"/>
                <a:ea typeface="Times New Roman" panose="02020603050405020304" pitchFamily="18" charset="0"/>
              </a:rPr>
              <a:t> qua </a:t>
            </a:r>
            <a:r>
              <a:rPr lang="en-US" sz="2500" dirty="0" err="1">
                <a:solidFill>
                  <a:srgbClr val="000000"/>
                </a:solidFill>
                <a:effectLst/>
                <a:latin typeface="Arial" panose="020B0604020202020204" pitchFamily="34" charset="0"/>
                <a:ea typeface="Times New Roman" panose="02020603050405020304" pitchFamily="18" charset="0"/>
              </a:rPr>
              <a:t>lại</a:t>
            </a:r>
            <a:r>
              <a:rPr lang="en-US" sz="2500" dirty="0">
                <a:solidFill>
                  <a:srgbClr val="000000"/>
                </a:solidFill>
                <a:effectLst/>
                <a:latin typeface="Arial" panose="020B0604020202020204" pitchFamily="34" charset="0"/>
                <a:ea typeface="Times New Roman" panose="02020603050405020304" pitchFamily="18" charset="0"/>
              </a:rPr>
              <a:t>. </a:t>
            </a:r>
          </a:p>
        </p:txBody>
      </p:sp>
    </p:spTree>
    <p:extLst>
      <p:ext uri="{BB962C8B-B14F-4D97-AF65-F5344CB8AC3E}">
        <p14:creationId xmlns:p14="http://schemas.microsoft.com/office/powerpoint/2010/main" val="260505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1841819" cy="551822"/>
            <a:chOff x="-3007" y="2231322"/>
            <a:chExt cx="11768445"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10" y="2280389"/>
              <a:ext cx="11479328" cy="708275"/>
              <a:chOff x="564748" y="3403331"/>
              <a:chExt cx="5911318"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591131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3" y="2231322"/>
              <a:ext cx="1041606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Quy tắc an toàn trong phòng thực hành</a:t>
              </a:r>
              <a:endParaRPr lang="en-US" sz="2800" dirty="0">
                <a:cs typeface="Arial" panose="020B0604020202020204" pitchFamily="34" charset="0"/>
              </a:endParaRPr>
            </a:p>
          </p:txBody>
        </p:sp>
      </p:grpSp>
      <p:grpSp>
        <p:nvGrpSpPr>
          <p:cNvPr id="3" name="Group 2">
            <a:extLst>
              <a:ext uri="{FF2B5EF4-FFF2-40B4-BE49-F238E27FC236}">
                <a16:creationId xmlns:a16="http://schemas.microsoft.com/office/drawing/2014/main" id="{1A770EB8-D78E-4FD1-9B02-287413E6ABDB}"/>
              </a:ext>
            </a:extLst>
          </p:cNvPr>
          <p:cNvGrpSpPr/>
          <p:nvPr/>
        </p:nvGrpSpPr>
        <p:grpSpPr>
          <a:xfrm>
            <a:off x="376092" y="762000"/>
            <a:ext cx="11550900" cy="5404667"/>
            <a:chOff x="834244" y="1828413"/>
            <a:chExt cx="10834579" cy="2843390"/>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4" y="1828413"/>
              <a:ext cx="10834579" cy="284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1238017" y="1908655"/>
              <a:ext cx="9892442" cy="542750"/>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endParaRPr lang="en-US" sz="210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14" name="TextBox 13">
            <a:extLst>
              <a:ext uri="{FF2B5EF4-FFF2-40B4-BE49-F238E27FC236}">
                <a16:creationId xmlns:a16="http://schemas.microsoft.com/office/drawing/2014/main" id="{33FA284D-4A29-25CE-9850-082EABB3D520}"/>
              </a:ext>
            </a:extLst>
          </p:cNvPr>
          <p:cNvSpPr txBox="1"/>
          <p:nvPr/>
        </p:nvSpPr>
        <p:spPr>
          <a:xfrm>
            <a:off x="1236786" y="1113690"/>
            <a:ext cx="10232933" cy="1631216"/>
          </a:xfrm>
          <a:prstGeom prst="rect">
            <a:avLst/>
          </a:prstGeom>
          <a:noFill/>
        </p:spPr>
        <p:txBody>
          <a:bodyPr wrap="square">
            <a:spAutoFit/>
          </a:bodyPr>
          <a:lstStyle/>
          <a:p>
            <a:pPr marL="342900" indent="-342900">
              <a:buFontTx/>
              <a:buChar char="-"/>
            </a:pPr>
            <a:r>
              <a:rPr lang="en-US" sz="2500">
                <a:solidFill>
                  <a:srgbClr val="000000"/>
                </a:solidFill>
                <a:effectLst/>
                <a:latin typeface="Arial" panose="020B0604020202020204" pitchFamily="34" charset="0"/>
                <a:ea typeface="Times New Roman" panose="02020603050405020304" pitchFamily="18" charset="0"/>
              </a:rPr>
              <a:t>Không tiếp xúc trực tiếp với các vật và các thiết bị thí nghiệm có nhiệt độ cao khi không có dụng cụ bảo hộ.</a:t>
            </a:r>
          </a:p>
          <a:p>
            <a:pPr marL="342900" marR="0" indent="-342900">
              <a:spcBef>
                <a:spcPts val="0"/>
              </a:spcBef>
              <a:buFontTx/>
              <a:buChar char="-"/>
            </a:pPr>
            <a:r>
              <a:rPr lang="en-US" sz="2500">
                <a:solidFill>
                  <a:srgbClr val="000000"/>
                </a:solidFill>
                <a:effectLst/>
                <a:latin typeface="Arial" panose="020B0604020202020204" pitchFamily="34" charset="0"/>
                <a:ea typeface="Times New Roman" panose="02020603050405020304" pitchFamily="18" charset="0"/>
              </a:rPr>
              <a:t>Không để nước cũng như các dung dịch dẫn điện, dung dịch dễ cháy gần thiết bị điện.</a:t>
            </a:r>
          </a:p>
        </p:txBody>
      </p:sp>
      <p:sp>
        <p:nvSpPr>
          <p:cNvPr id="15" name="TextBox 14">
            <a:extLst>
              <a:ext uri="{FF2B5EF4-FFF2-40B4-BE49-F238E27FC236}">
                <a16:creationId xmlns:a16="http://schemas.microsoft.com/office/drawing/2014/main" id="{67AB8FFC-1551-1958-09E0-F6DBFF683592}"/>
              </a:ext>
            </a:extLst>
          </p:cNvPr>
          <p:cNvSpPr txBox="1"/>
          <p:nvPr/>
        </p:nvSpPr>
        <p:spPr>
          <a:xfrm>
            <a:off x="1247000" y="3141321"/>
            <a:ext cx="9665593" cy="861774"/>
          </a:xfrm>
          <a:prstGeom prst="rect">
            <a:avLst/>
          </a:prstGeom>
          <a:noFill/>
        </p:spPr>
        <p:txBody>
          <a:bodyPr wrap="square">
            <a:spAutoFit/>
          </a:bodyPr>
          <a:lstStyle/>
          <a:p>
            <a:pPr marL="342900" marR="0" indent="-342900">
              <a:spcBef>
                <a:spcPts val="0"/>
              </a:spcBef>
              <a:buFontTx/>
              <a:buChar char="-"/>
            </a:pPr>
            <a:r>
              <a:rPr lang="en-US" sz="2500">
                <a:solidFill>
                  <a:srgbClr val="000000"/>
                </a:solidFill>
                <a:effectLst/>
                <a:latin typeface="Arial" panose="020B0604020202020204" pitchFamily="34" charset="0"/>
                <a:ea typeface="Times New Roman" panose="02020603050405020304" pitchFamily="18" charset="0"/>
              </a:rPr>
              <a:t>Giữ khoảng cách an toàn khi tiến hành thí nghiệm nung nóng các vật, thí nghiệm có các vật bắn ra, tia laser.</a:t>
            </a:r>
          </a:p>
        </p:txBody>
      </p:sp>
      <p:sp>
        <p:nvSpPr>
          <p:cNvPr id="16" name="TextBox 15">
            <a:extLst>
              <a:ext uri="{FF2B5EF4-FFF2-40B4-BE49-F238E27FC236}">
                <a16:creationId xmlns:a16="http://schemas.microsoft.com/office/drawing/2014/main" id="{FAEB6D24-3413-E8CD-A678-6DAF7C343C58}"/>
              </a:ext>
            </a:extLst>
          </p:cNvPr>
          <p:cNvSpPr txBox="1"/>
          <p:nvPr/>
        </p:nvSpPr>
        <p:spPr>
          <a:xfrm>
            <a:off x="1247000" y="4288580"/>
            <a:ext cx="9510566" cy="1246495"/>
          </a:xfrm>
          <a:prstGeom prst="rect">
            <a:avLst/>
          </a:prstGeom>
          <a:noFill/>
        </p:spPr>
        <p:txBody>
          <a:bodyPr wrap="square">
            <a:spAutoFit/>
          </a:bodyPr>
          <a:lstStyle/>
          <a:p>
            <a:pPr marL="342900" marR="0" indent="-342900" algn="just">
              <a:spcBef>
                <a:spcPts val="0"/>
              </a:spcBef>
              <a:buFontTx/>
              <a:buChar char="-"/>
            </a:pPr>
            <a:r>
              <a:rPr lang="en-US" sz="2500" dirty="0" err="1">
                <a:solidFill>
                  <a:srgbClr val="000000"/>
                </a:solidFill>
                <a:effectLst/>
                <a:latin typeface="Arial" panose="020B0604020202020204" pitchFamily="34" charset="0"/>
                <a:ea typeface="Times New Roman" panose="02020603050405020304" pitchFamily="18" charset="0"/>
              </a:rPr>
              <a:t>Phải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vệ</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sinh</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sắp</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xếp</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gọn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gàng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các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thiết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bị</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và</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dụng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cụ</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thí</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nghiệm</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bỏ</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chất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thải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thí</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nghiệm</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vào</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đúng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nơi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quy</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định</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sau</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khi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tiến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hành</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thí</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nghiệm</a:t>
            </a:r>
            <a:r>
              <a:rPr lang="en-US" sz="2500" dirty="0">
                <a:solidFill>
                  <a:srgbClr val="000000"/>
                </a:solidFill>
                <a:effectLst/>
                <a:latin typeface="Arial" panose="020B0604020202020204" pitchFamily="34" charset="0"/>
                <a:ea typeface="Times New Roman" panose="02020603050405020304" pitchFamily="18" charset="0"/>
              </a:rPr>
              <a:t>.</a:t>
            </a:r>
            <a:endParaRPr lang="en-US" sz="2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8321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69EE4D2-04D4-AA7A-8E0B-BA72D8AB4E15}"/>
              </a:ext>
            </a:extLst>
          </p:cNvPr>
          <p:cNvGrpSpPr/>
          <p:nvPr/>
        </p:nvGrpSpPr>
        <p:grpSpPr>
          <a:xfrm>
            <a:off x="-107020" y="65599"/>
            <a:ext cx="11841819" cy="551822"/>
            <a:chOff x="-3007" y="2231322"/>
            <a:chExt cx="11768445" cy="770302"/>
          </a:xfrm>
        </p:grpSpPr>
        <p:grpSp>
          <p:nvGrpSpPr>
            <p:cNvPr id="5" name="Group 70">
              <a:extLst>
                <a:ext uri="{FF2B5EF4-FFF2-40B4-BE49-F238E27FC236}">
                  <a16:creationId xmlns:a16="http://schemas.microsoft.com/office/drawing/2014/main" id="{18F4EE57-3455-8177-6CE5-8BB3F897C772}"/>
                </a:ext>
              </a:extLst>
            </p:cNvPr>
            <p:cNvGrpSpPr>
              <a:grpSpLocks/>
            </p:cNvGrpSpPr>
            <p:nvPr/>
          </p:nvGrpSpPr>
          <p:grpSpPr bwMode="auto">
            <a:xfrm>
              <a:off x="286110" y="2280389"/>
              <a:ext cx="11479328" cy="708275"/>
              <a:chOff x="564748" y="3403331"/>
              <a:chExt cx="5911318" cy="1364238"/>
            </a:xfrm>
          </p:grpSpPr>
          <p:pic>
            <p:nvPicPr>
              <p:cNvPr id="8" name="Picture 8" descr="empty-green-rectangle">
                <a:extLst>
                  <a:ext uri="{FF2B5EF4-FFF2-40B4-BE49-F238E27FC236}">
                    <a16:creationId xmlns:a16="http://schemas.microsoft.com/office/drawing/2014/main" id="{01ECB6FE-1542-48CE-C8A0-18F63F0275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591131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530A4074-CFF6-A645-14B3-7AC6E9733D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5DBDE935-B58C-DECC-4962-A38FC1543EA7}"/>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C680737D-67A4-7907-C2AA-E4DA096C6EBF}"/>
                </a:ext>
              </a:extLst>
            </p:cNvPr>
            <p:cNvSpPr>
              <a:spLocks noChangeArrowheads="1"/>
            </p:cNvSpPr>
            <p:nvPr/>
          </p:nvSpPr>
          <p:spPr bwMode="auto">
            <a:xfrm>
              <a:off x="1209203" y="2231322"/>
              <a:ext cx="1041606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Quy tắc an toàn trong phòng thực hành</a:t>
              </a:r>
              <a:endParaRPr lang="en-US" sz="2800" dirty="0">
                <a:cs typeface="Arial" panose="020B0604020202020204" pitchFamily="34" charset="0"/>
              </a:endParaRPr>
            </a:p>
          </p:txBody>
        </p:sp>
      </p:grpSp>
      <p:pic>
        <p:nvPicPr>
          <p:cNvPr id="11" name="Picture 10" descr="A picture containing shape&#10;&#10;Description automatically generated">
            <a:extLst>
              <a:ext uri="{FF2B5EF4-FFF2-40B4-BE49-F238E27FC236}">
                <a16:creationId xmlns:a16="http://schemas.microsoft.com/office/drawing/2014/main" id="{A792013A-A550-ED1C-F3FD-A43CF5D11915}"/>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23333" t="16655" r="23334" b="12235"/>
          <a:stretch/>
        </p:blipFill>
        <p:spPr>
          <a:xfrm>
            <a:off x="914400" y="838200"/>
            <a:ext cx="4712593" cy="4712590"/>
          </a:xfrm>
          <a:prstGeom prst="rect">
            <a:avLst/>
          </a:prstGeom>
        </p:spPr>
      </p:pic>
      <p:pic>
        <p:nvPicPr>
          <p:cNvPr id="13" name="Picture 12" descr="Shape&#10;&#10;Description automatically generated">
            <a:extLst>
              <a:ext uri="{FF2B5EF4-FFF2-40B4-BE49-F238E27FC236}">
                <a16:creationId xmlns:a16="http://schemas.microsoft.com/office/drawing/2014/main" id="{517CF561-52DA-2B0D-BB70-C24AEA7EE7FB}"/>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l="24434" t="20801" r="13344" b="7867"/>
          <a:stretch/>
        </p:blipFill>
        <p:spPr>
          <a:xfrm>
            <a:off x="5715000" y="990600"/>
            <a:ext cx="5105400" cy="4389648"/>
          </a:xfrm>
          <a:prstGeom prst="rect">
            <a:avLst/>
          </a:prstGeom>
        </p:spPr>
      </p:pic>
      <p:sp>
        <p:nvSpPr>
          <p:cNvPr id="15" name="TextBox 14">
            <a:extLst>
              <a:ext uri="{FF2B5EF4-FFF2-40B4-BE49-F238E27FC236}">
                <a16:creationId xmlns:a16="http://schemas.microsoft.com/office/drawing/2014/main" id="{ED1D9729-4DF1-7A65-3B9D-AABA24048E7F}"/>
              </a:ext>
            </a:extLst>
          </p:cNvPr>
          <p:cNvSpPr txBox="1"/>
          <p:nvPr/>
        </p:nvSpPr>
        <p:spPr>
          <a:xfrm>
            <a:off x="2743200" y="5762711"/>
            <a:ext cx="6148550" cy="477054"/>
          </a:xfrm>
          <a:prstGeom prst="rect">
            <a:avLst/>
          </a:prstGeom>
          <a:noFill/>
        </p:spPr>
        <p:txBody>
          <a:bodyPr wrap="square">
            <a:spAutoFit/>
          </a:bodyPr>
          <a:lstStyle/>
          <a:p>
            <a:pPr marL="0" marR="0" algn="ctr">
              <a:spcBef>
                <a:spcPts val="0"/>
              </a:spcBef>
            </a:pPr>
            <a:r>
              <a:rPr lang="en-US" sz="2500" i="1">
                <a:solidFill>
                  <a:srgbClr val="000000"/>
                </a:solidFill>
                <a:effectLst/>
                <a:latin typeface="Arial" panose="020B0604020202020204" pitchFamily="34" charset="0"/>
                <a:ea typeface="Times New Roman" panose="02020603050405020304" pitchFamily="18" charset="0"/>
              </a:rPr>
              <a:t>Các biển báo trong phòng thí nghiệm</a:t>
            </a:r>
            <a:endParaRPr lang="en-US" sz="25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43204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1722" y="838923"/>
            <a:ext cx="11275469" cy="1306512"/>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941043" y="870454"/>
            <a:ext cx="10676825" cy="1306512"/>
          </a:xfrm>
          <a:prstGeom prst="rect">
            <a:avLst/>
          </a:prstGeom>
          <a:noFill/>
          <a:ln>
            <a:noFill/>
          </a:ln>
          <a:effectLst/>
        </p:spPr>
        <p:txBody>
          <a:bodyPr wrap="square">
            <a:spAutoFit/>
          </a:bodyPr>
          <a:lstStyle/>
          <a:p>
            <a:pPr marL="0" marR="0" algn="ctr">
              <a:lnSpc>
                <a:spcPct val="107000"/>
              </a:lnSpc>
              <a:spcBef>
                <a:spcPts val="0"/>
              </a:spcBef>
              <a:spcAft>
                <a:spcPts val="500"/>
              </a:spcAft>
            </a:pP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Khi làm thí nghiệm cần đảm bảo người làm thí nghiệm không gặp nguy hiểm, đồ dùng, thiết bị không bị hư hỏng, cháy nổ. Làm thế nào để đảm bảo an toàn trong khi tiến hành thí nghiệm?</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3" name="Picture 2" descr="A picture containing text, child, room, crowd&#10;&#10;Description automatically generated">
            <a:extLst>
              <a:ext uri="{FF2B5EF4-FFF2-40B4-BE49-F238E27FC236}">
                <a16:creationId xmlns:a16="http://schemas.microsoft.com/office/drawing/2014/main" id="{3C3F3E4E-15BC-401F-9C18-BE89EB21B93A}"/>
              </a:ext>
            </a:extLst>
          </p:cNvPr>
          <p:cNvPicPr>
            <a:picLocks noChangeAspect="1"/>
          </p:cNvPicPr>
          <p:nvPr/>
        </p:nvPicPr>
        <p:blipFill rotWithShape="1">
          <a:blip r:embed="rId2">
            <a:extLst>
              <a:ext uri="{28A0092B-C50C-407E-A947-70E740481C1C}">
                <a14:useLocalDpi xmlns:a14="http://schemas.microsoft.com/office/drawing/2010/main" val="0"/>
              </a:ext>
            </a:extLst>
          </a:blip>
          <a:srcRect l="22359" t="-122" r="26177" b="466"/>
          <a:stretch/>
        </p:blipFill>
        <p:spPr>
          <a:xfrm>
            <a:off x="463954" y="2525712"/>
            <a:ext cx="2525657" cy="3260481"/>
          </a:xfrm>
          <a:prstGeom prst="rect">
            <a:avLst/>
          </a:prstGeom>
          <a:ln>
            <a:noFill/>
          </a:ln>
          <a:effectLst>
            <a:softEdge rad="112500"/>
          </a:effectLst>
        </p:spPr>
      </p:pic>
      <p:pic>
        <p:nvPicPr>
          <p:cNvPr id="19" name="Picture 18" descr="A picture containing green&#10;&#10;Description automatically generated">
            <a:extLst>
              <a:ext uri="{FF2B5EF4-FFF2-40B4-BE49-F238E27FC236}">
                <a16:creationId xmlns:a16="http://schemas.microsoft.com/office/drawing/2014/main" id="{471C3370-25B8-4E46-8150-F07D2E028257}"/>
              </a:ext>
            </a:extLst>
          </p:cNvPr>
          <p:cNvPicPr>
            <a:picLocks noChangeAspect="1"/>
          </p:cNvPicPr>
          <p:nvPr/>
        </p:nvPicPr>
        <p:blipFill rotWithShape="1">
          <a:blip r:embed="rId3">
            <a:extLst>
              <a:ext uri="{28A0092B-C50C-407E-A947-70E740481C1C}">
                <a14:useLocalDpi xmlns:a14="http://schemas.microsoft.com/office/drawing/2010/main" val="0"/>
              </a:ext>
            </a:extLst>
          </a:blip>
          <a:srcRect l="4183" t="2265" r="13393" b="1"/>
          <a:stretch/>
        </p:blipFill>
        <p:spPr>
          <a:xfrm>
            <a:off x="2968590" y="2525712"/>
            <a:ext cx="4880553" cy="3260481"/>
          </a:xfrm>
          <a:prstGeom prst="rect">
            <a:avLst/>
          </a:prstGeom>
          <a:ln>
            <a:noFill/>
          </a:ln>
          <a:effectLst>
            <a:softEdge rad="112500"/>
          </a:effectLst>
        </p:spPr>
      </p:pic>
      <p:grpSp>
        <p:nvGrpSpPr>
          <p:cNvPr id="15" name="Group 14">
            <a:extLst>
              <a:ext uri="{FF2B5EF4-FFF2-40B4-BE49-F238E27FC236}">
                <a16:creationId xmlns:a16="http://schemas.microsoft.com/office/drawing/2014/main" id="{F7216F74-D0F4-9D91-8CA3-EAD355525E30}"/>
              </a:ext>
            </a:extLst>
          </p:cNvPr>
          <p:cNvGrpSpPr/>
          <p:nvPr/>
        </p:nvGrpSpPr>
        <p:grpSpPr>
          <a:xfrm>
            <a:off x="492857" y="487470"/>
            <a:ext cx="573943" cy="732171"/>
            <a:chOff x="492857" y="487470"/>
            <a:chExt cx="573943" cy="732171"/>
          </a:xfrm>
        </p:grpSpPr>
        <p:grpSp>
          <p:nvGrpSpPr>
            <p:cNvPr id="16" name="Group 15">
              <a:extLst>
                <a:ext uri="{FF2B5EF4-FFF2-40B4-BE49-F238E27FC236}">
                  <a16:creationId xmlns:a16="http://schemas.microsoft.com/office/drawing/2014/main" id="{E421933C-2E4F-D71C-C37B-BFE023129DD6}"/>
                </a:ext>
              </a:extLst>
            </p:cNvPr>
            <p:cNvGrpSpPr/>
            <p:nvPr/>
          </p:nvGrpSpPr>
          <p:grpSpPr>
            <a:xfrm>
              <a:off x="492857" y="487470"/>
              <a:ext cx="573943" cy="531990"/>
              <a:chOff x="492857" y="307120"/>
              <a:chExt cx="758778" cy="712340"/>
            </a:xfrm>
          </p:grpSpPr>
          <p:sp>
            <p:nvSpPr>
              <p:cNvPr id="20" name="Oval 19">
                <a:extLst>
                  <a:ext uri="{FF2B5EF4-FFF2-40B4-BE49-F238E27FC236}">
                    <a16:creationId xmlns:a16="http://schemas.microsoft.com/office/drawing/2014/main" id="{B63D7165-747D-6AE5-0D3A-B29609E43398}"/>
                  </a:ext>
                </a:extLst>
              </p:cNvPr>
              <p:cNvSpPr/>
              <p:nvPr/>
            </p:nvSpPr>
            <p:spPr>
              <a:xfrm>
                <a:off x="504123" y="333892"/>
                <a:ext cx="685800" cy="6596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Logo&#10;&#10;Description automatically generated">
                <a:extLst>
                  <a:ext uri="{FF2B5EF4-FFF2-40B4-BE49-F238E27FC236}">
                    <a16:creationId xmlns:a16="http://schemas.microsoft.com/office/drawing/2014/main" id="{464C6B4A-4DBC-92A0-49AF-A24BAE27A4B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6889" t="8771" r="26000" b="14679"/>
              <a:stretch/>
            </p:blipFill>
            <p:spPr>
              <a:xfrm>
                <a:off x="492857" y="307120"/>
                <a:ext cx="758778" cy="712340"/>
              </a:xfrm>
              <a:prstGeom prst="rect">
                <a:avLst/>
              </a:prstGeom>
            </p:spPr>
          </p:pic>
        </p:grpSp>
        <p:pic>
          <p:nvPicPr>
            <p:cNvPr id="17" name="Picture 16" descr="A picture containing handwear&#10;&#10;Description automatically generated">
              <a:extLst>
                <a:ext uri="{FF2B5EF4-FFF2-40B4-BE49-F238E27FC236}">
                  <a16:creationId xmlns:a16="http://schemas.microsoft.com/office/drawing/2014/main" id="{7C1437E1-7205-62BE-22E1-981A831C60A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418" b="89942" l="7111" r="93889">
                          <a14:foregroundMark x1="42222" y1="5222" x2="42222" y2="5222"/>
                          <a14:foregroundMark x1="42667" y1="1934" x2="42667" y2="1934"/>
                          <a14:foregroundMark x1="7333" y1="34687" x2="7333" y2="34687"/>
                          <a14:foregroundMark x1="93889" y1="38878" x2="93889" y2="38878"/>
                          <a14:foregroundMark x1="42889" y1="1418" x2="42889" y2="1418"/>
                        </a14:backgroundRemoval>
                      </a14:imgEffect>
                    </a14:imgLayer>
                  </a14:imgProps>
                </a:ext>
                <a:ext uri="{28A0092B-C50C-407E-A947-70E740481C1C}">
                  <a14:useLocalDpi xmlns:a14="http://schemas.microsoft.com/office/drawing/2010/main" val="0"/>
                </a:ext>
              </a:extLst>
            </a:blip>
            <a:srcRect b="10877"/>
            <a:stretch/>
          </p:blipFill>
          <p:spPr>
            <a:xfrm>
              <a:off x="600775" y="770499"/>
              <a:ext cx="292432" cy="449142"/>
            </a:xfrm>
            <a:prstGeom prst="rect">
              <a:avLst/>
            </a:prstGeom>
          </p:spPr>
        </p:pic>
      </p:grpSp>
      <p:pic>
        <p:nvPicPr>
          <p:cNvPr id="22" name="Picture 21" descr="A picture containing floor, indoor&#10;&#10;Description automatically generated">
            <a:extLst>
              <a:ext uri="{FF2B5EF4-FFF2-40B4-BE49-F238E27FC236}">
                <a16:creationId xmlns:a16="http://schemas.microsoft.com/office/drawing/2014/main" id="{07004EBB-75D5-3858-5D5D-729C64C217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988" t="1" r="-236" b="-223"/>
          <a:stretch/>
        </p:blipFill>
        <p:spPr>
          <a:xfrm>
            <a:off x="7747587" y="2557243"/>
            <a:ext cx="4294641" cy="3228950"/>
          </a:xfrm>
          <a:prstGeom prst="rect">
            <a:avLst/>
          </a:prstGeom>
          <a:ln>
            <a:noFill/>
          </a:ln>
          <a:effectLst>
            <a:softEdge rad="112500"/>
          </a:effectLst>
        </p:spPr>
      </p:pic>
    </p:spTree>
    <p:extLst>
      <p:ext uri="{BB962C8B-B14F-4D97-AF65-F5344CB8AC3E}">
        <p14:creationId xmlns:p14="http://schemas.microsoft.com/office/powerpoint/2010/main" val="423924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Lưu ý</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972800" cy="973826"/>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897224" y="762000"/>
            <a:ext cx="10854751"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dirty="0">
                <a:solidFill>
                  <a:srgbClr val="000000"/>
                </a:solidFill>
                <a:effectLst/>
                <a:latin typeface="Arial" panose="020B0604020202020204" pitchFamily="34" charset="0"/>
                <a:ea typeface="Times New Roman" panose="02020603050405020304" pitchFamily="18" charset="0"/>
              </a:rPr>
              <a:t>Khi </a:t>
            </a:r>
            <a:r>
              <a:rPr lang="en-US" sz="2500" dirty="0" err="1">
                <a:solidFill>
                  <a:srgbClr val="000000"/>
                </a:solidFill>
                <a:effectLst/>
                <a:latin typeface="Arial" panose="020B0604020202020204" pitchFamily="34" charset="0"/>
                <a:ea typeface="Times New Roman" panose="02020603050405020304" pitchFamily="18" charset="0"/>
              </a:rPr>
              <a:t>phát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hiện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người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bị</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điện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giật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cần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nhanh</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chóng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ngắt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nguồn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điện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hoặc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sử</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dụng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vật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cách</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điện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để</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tách</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người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bị</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nạn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ra</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khỏi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nguồn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điện</a:t>
            </a:r>
            <a:r>
              <a:rPr lang="en-US" sz="2500" dirty="0">
                <a:solidFill>
                  <a:srgbClr val="000000"/>
                </a:solidFill>
                <a:effectLst/>
                <a:latin typeface="Arial" panose="020B0604020202020204" pitchFamily="34" charset="0"/>
                <a:ea typeface="Times New Roman" panose="02020603050405020304" pitchFamily="18" charset="0"/>
              </a:rPr>
              <a:t>.</a:t>
            </a:r>
            <a:endParaRPr lang="en-US" sz="2500" dirty="0">
              <a:effectLst/>
              <a:latin typeface="Times New Roman" panose="02020603050405020304" pitchFamily="18" charset="0"/>
              <a:ea typeface="Times New Roman" panose="02020603050405020304" pitchFamily="18" charset="0"/>
            </a:endParaRPr>
          </a:p>
        </p:txBody>
      </p:sp>
      <p:sp>
        <p:nvSpPr>
          <p:cNvPr id="33" name="Oval 32">
            <a:extLst>
              <a:ext uri="{FF2B5EF4-FFF2-40B4-BE49-F238E27FC236}">
                <a16:creationId xmlns:a16="http://schemas.microsoft.com/office/drawing/2014/main" id="{E528D5BC-B358-859B-E466-E89F286A6671}"/>
              </a:ext>
            </a:extLst>
          </p:cNvPr>
          <p:cNvSpPr/>
          <p:nvPr/>
        </p:nvSpPr>
        <p:spPr>
          <a:xfrm>
            <a:off x="532438" y="437645"/>
            <a:ext cx="536542" cy="533099"/>
          </a:xfrm>
          <a:prstGeom prst="ellipse">
            <a:avLst/>
          </a:prstGeom>
          <a:solidFill>
            <a:schemeClr val="accent4">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hape, background pattern&#10;&#10;Description automatically generated">
            <a:extLst>
              <a:ext uri="{FF2B5EF4-FFF2-40B4-BE49-F238E27FC236}">
                <a16:creationId xmlns:a16="http://schemas.microsoft.com/office/drawing/2014/main" id="{15C9C344-C953-E86E-9D70-E8561751122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427" b="94172" l="10000" r="90000">
                        <a14:foregroundMark x1="49333" y1="6481" x2="49333" y2="6481"/>
                        <a14:foregroundMark x1="57111" y1="84641" x2="57111" y2="84641"/>
                        <a14:foregroundMark x1="52778" y1="94172" x2="52778" y2="94172"/>
                      </a14:backgroundRemoval>
                    </a14:imgEffect>
                  </a14:imgLayer>
                </a14:imgProps>
              </a:ext>
              <a:ext uri="{28A0092B-C50C-407E-A947-70E740481C1C}">
                <a14:useLocalDpi xmlns:a14="http://schemas.microsoft.com/office/drawing/2010/main" val="0"/>
              </a:ext>
            </a:extLst>
          </a:blip>
          <a:stretch>
            <a:fillRect/>
          </a:stretch>
        </p:blipFill>
        <p:spPr>
          <a:xfrm flipH="1">
            <a:off x="686663" y="477775"/>
            <a:ext cx="228091" cy="465306"/>
          </a:xfrm>
          <a:prstGeom prst="rect">
            <a:avLst/>
          </a:prstGeom>
        </p:spPr>
      </p:pic>
      <p:pic>
        <p:nvPicPr>
          <p:cNvPr id="3" name="Picture 2">
            <a:extLst>
              <a:ext uri="{FF2B5EF4-FFF2-40B4-BE49-F238E27FC236}">
                <a16:creationId xmlns:a16="http://schemas.microsoft.com/office/drawing/2014/main" id="{2F7B8C92-074F-DF95-1A1E-59EFE38C0523}"/>
              </a:ext>
            </a:extLst>
          </p:cNvPr>
          <p:cNvPicPr>
            <a:picLocks noChangeAspect="1"/>
          </p:cNvPicPr>
          <p:nvPr/>
        </p:nvPicPr>
        <p:blipFill>
          <a:blip r:embed="rId4"/>
          <a:stretch>
            <a:fillRect/>
          </a:stretch>
        </p:blipFill>
        <p:spPr>
          <a:xfrm>
            <a:off x="777060" y="1984914"/>
            <a:ext cx="10944660" cy="3653885"/>
          </a:xfrm>
          <a:prstGeom prst="rect">
            <a:avLst/>
          </a:prstGeom>
          <a:ln>
            <a:noFill/>
          </a:ln>
          <a:effectLst>
            <a:softEdge rad="112500"/>
          </a:effectLst>
        </p:spPr>
      </p:pic>
    </p:spTree>
    <p:extLst>
      <p:ext uri="{BB962C8B-B14F-4D97-AF65-F5344CB8AC3E}">
        <p14:creationId xmlns:p14="http://schemas.microsoft.com/office/powerpoint/2010/main" val="358346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0317821" cy="551822"/>
            <a:chOff x="-3007" y="2231322"/>
            <a:chExt cx="10253890"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10" y="2280389"/>
              <a:ext cx="9586135" cy="708275"/>
              <a:chOff x="564748" y="3403331"/>
              <a:chExt cx="4936412"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4936412"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An toàn khi sử dụng thiết bị thí nghiệm</a:t>
              </a:r>
              <a:endParaRPr lang="en-US" sz="2800" dirty="0">
                <a:cs typeface="Arial" panose="020B0604020202020204" pitchFamily="34" charset="0"/>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304800" y="634568"/>
            <a:ext cx="44329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1. Sử dụng các thiết bị điện </a:t>
            </a:r>
          </a:p>
        </p:txBody>
      </p:sp>
      <p:grpSp>
        <p:nvGrpSpPr>
          <p:cNvPr id="3" name="Group 2">
            <a:extLst>
              <a:ext uri="{FF2B5EF4-FFF2-40B4-BE49-F238E27FC236}">
                <a16:creationId xmlns:a16="http://schemas.microsoft.com/office/drawing/2014/main" id="{1A770EB8-D78E-4FD1-9B02-287413E6ABDB}"/>
              </a:ext>
            </a:extLst>
          </p:cNvPr>
          <p:cNvGrpSpPr/>
          <p:nvPr/>
        </p:nvGrpSpPr>
        <p:grpSpPr>
          <a:xfrm>
            <a:off x="152400" y="1112529"/>
            <a:ext cx="12039600" cy="1478271"/>
            <a:chOff x="834244" y="1828413"/>
            <a:chExt cx="10834579" cy="2843390"/>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4" y="1828413"/>
              <a:ext cx="10834579" cy="284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1238017" y="1908655"/>
              <a:ext cx="9892442" cy="542750"/>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endParaRPr lang="en-US" sz="210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36" name="TextBox 35">
            <a:extLst>
              <a:ext uri="{FF2B5EF4-FFF2-40B4-BE49-F238E27FC236}">
                <a16:creationId xmlns:a16="http://schemas.microsoft.com/office/drawing/2014/main" id="{AAE2F6F3-9DDE-4137-BE9D-DEEF937B31B4}"/>
              </a:ext>
            </a:extLst>
          </p:cNvPr>
          <p:cNvSpPr txBox="1"/>
          <p:nvPr/>
        </p:nvSpPr>
        <p:spPr>
          <a:xfrm>
            <a:off x="723900" y="1169482"/>
            <a:ext cx="10896600" cy="1306512"/>
          </a:xfrm>
          <a:prstGeom prst="rect">
            <a:avLst/>
          </a:prstGeom>
          <a:noFill/>
        </p:spPr>
        <p:txBody>
          <a:bodyPr wrap="square">
            <a:spAutoFit/>
          </a:bodyPr>
          <a:lstStyle/>
          <a:p>
            <a:pPr marL="0" marR="0">
              <a:lnSpc>
                <a:spcPct val="107000"/>
              </a:lnSpc>
              <a:spcBef>
                <a:spcPts val="0"/>
              </a:spcBef>
              <a:spcAft>
                <a:spcPts val="500"/>
              </a:spcAft>
            </a:pP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thí</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nghiệm</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lí</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phổ</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thông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thì</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thiết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bị</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sử</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dụng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điện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nguy</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cơ</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mất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an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toàn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cao</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nhất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Cần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quan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sát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kĩ</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kí</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hiệu</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nhận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thông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trên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thiết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bị</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để</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sử</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dụng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đúng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chức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năng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đúng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yêu</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cầu</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kĩ</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thuật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500" dirty="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2" name="Group 1">
            <a:extLst>
              <a:ext uri="{FF2B5EF4-FFF2-40B4-BE49-F238E27FC236}">
                <a16:creationId xmlns:a16="http://schemas.microsoft.com/office/drawing/2014/main" id="{65691185-F07A-7FA3-E39B-FFC850F53E19}"/>
              </a:ext>
            </a:extLst>
          </p:cNvPr>
          <p:cNvGrpSpPr/>
          <p:nvPr/>
        </p:nvGrpSpPr>
        <p:grpSpPr>
          <a:xfrm>
            <a:off x="990600" y="2715913"/>
            <a:ext cx="6477000" cy="3306813"/>
            <a:chOff x="457200" y="2743200"/>
            <a:chExt cx="6344307" cy="3313826"/>
          </a:xfrm>
        </p:grpSpPr>
        <p:pic>
          <p:nvPicPr>
            <p:cNvPr id="27" name="Picture 26" descr="A picture containing text, white&#10;&#10;Description automatically generated">
              <a:extLst>
                <a:ext uri="{FF2B5EF4-FFF2-40B4-BE49-F238E27FC236}">
                  <a16:creationId xmlns:a16="http://schemas.microsoft.com/office/drawing/2014/main" id="{3F68FC9C-F199-EBD8-910B-92224B1811DF}"/>
                </a:ext>
              </a:extLst>
            </p:cNvPr>
            <p:cNvPicPr>
              <a:picLocks noChangeAspect="1"/>
            </p:cNvPicPr>
            <p:nvPr/>
          </p:nvPicPr>
          <p:blipFill rotWithShape="1">
            <a:blip r:embed="rId5">
              <a:extLst>
                <a:ext uri="{28A0092B-C50C-407E-A947-70E740481C1C}">
                  <a14:useLocalDpi xmlns:a14="http://schemas.microsoft.com/office/drawing/2010/main" val="0"/>
                </a:ext>
              </a:extLst>
            </a:blip>
            <a:srcRect l="14505" t="1474" r="15986" b="-1278"/>
            <a:stretch/>
          </p:blipFill>
          <p:spPr>
            <a:xfrm rot="16200000">
              <a:off x="1972441" y="1227959"/>
              <a:ext cx="3313826" cy="6344307"/>
            </a:xfrm>
            <a:prstGeom prst="rect">
              <a:avLst/>
            </a:prstGeom>
            <a:ln>
              <a:noFill/>
            </a:ln>
            <a:effectLst>
              <a:softEdge rad="112500"/>
            </a:effectLst>
          </p:spPr>
        </p:pic>
        <p:pic>
          <p:nvPicPr>
            <p:cNvPr id="30" name="Picture 29" descr="A picture containing text, white&#10;&#10;Description automatically generated">
              <a:extLst>
                <a:ext uri="{FF2B5EF4-FFF2-40B4-BE49-F238E27FC236}">
                  <a16:creationId xmlns:a16="http://schemas.microsoft.com/office/drawing/2014/main" id="{7B14EE5C-4E2F-D64B-9A15-6E19B8566BAA}"/>
                </a:ext>
              </a:extLst>
            </p:cNvPr>
            <p:cNvPicPr>
              <a:picLocks noChangeAspect="1"/>
            </p:cNvPicPr>
            <p:nvPr/>
          </p:nvPicPr>
          <p:blipFill rotWithShape="1">
            <a:blip r:embed="rId5">
              <a:extLst>
                <a:ext uri="{28A0092B-C50C-407E-A947-70E740481C1C}">
                  <a14:useLocalDpi xmlns:a14="http://schemas.microsoft.com/office/drawing/2010/main" val="0"/>
                </a:ext>
              </a:extLst>
            </a:blip>
            <a:srcRect l="31270" t="43429" r="51148" b="41680"/>
            <a:stretch/>
          </p:blipFill>
          <p:spPr>
            <a:xfrm rot="16200000">
              <a:off x="451366" y="3061215"/>
              <a:ext cx="1162051" cy="983217"/>
            </a:xfrm>
            <a:prstGeom prst="rect">
              <a:avLst/>
            </a:prstGeom>
            <a:ln>
              <a:noFill/>
            </a:ln>
            <a:effectLst>
              <a:softEdge rad="112500"/>
            </a:effectLst>
          </p:spPr>
        </p:pic>
      </p:grpSp>
      <p:pic>
        <p:nvPicPr>
          <p:cNvPr id="12" name="Picture 11" descr="Qr code&#10;&#10;Description automatically generated">
            <a:extLst>
              <a:ext uri="{FF2B5EF4-FFF2-40B4-BE49-F238E27FC236}">
                <a16:creationId xmlns:a16="http://schemas.microsoft.com/office/drawing/2014/main" id="{7FF1D280-C35E-9781-C76C-A2937A881CEF}"/>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13334" t="8838" r="2500" b="17245"/>
          <a:stretch/>
        </p:blipFill>
        <p:spPr>
          <a:xfrm rot="5400000">
            <a:off x="7793978" y="3300654"/>
            <a:ext cx="3306812" cy="2178068"/>
          </a:xfrm>
          <a:prstGeom prst="rect">
            <a:avLst/>
          </a:prstGeom>
        </p:spPr>
      </p:pic>
      <p:sp>
        <p:nvSpPr>
          <p:cNvPr id="34" name="TextBox 33">
            <a:extLst>
              <a:ext uri="{FF2B5EF4-FFF2-40B4-BE49-F238E27FC236}">
                <a16:creationId xmlns:a16="http://schemas.microsoft.com/office/drawing/2014/main" id="{A98C3F38-A8B0-D1F9-2998-145877FD6E6C}"/>
              </a:ext>
            </a:extLst>
          </p:cNvPr>
          <p:cNvSpPr txBox="1"/>
          <p:nvPr/>
        </p:nvSpPr>
        <p:spPr>
          <a:xfrm>
            <a:off x="2496576" y="5906233"/>
            <a:ext cx="2510275" cy="483209"/>
          </a:xfrm>
          <a:prstGeom prst="rect">
            <a:avLst/>
          </a:prstGeom>
          <a:noFill/>
        </p:spPr>
        <p:txBody>
          <a:bodyPr wrap="square">
            <a:spAutoFit/>
          </a:bodyPr>
          <a:lstStyle/>
          <a:p>
            <a:pPr marL="0" marR="0">
              <a:lnSpc>
                <a:spcPct val="107000"/>
              </a:lnSpc>
              <a:spcBef>
                <a:spcPts val="0"/>
              </a:spcBef>
              <a:spcAft>
                <a:spcPts val="500"/>
              </a:spcAft>
            </a:pP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 Máy biến áp</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35" name="TextBox 34">
            <a:extLst>
              <a:ext uri="{FF2B5EF4-FFF2-40B4-BE49-F238E27FC236}">
                <a16:creationId xmlns:a16="http://schemas.microsoft.com/office/drawing/2014/main" id="{E7891CD9-1D95-F904-713E-3690ED61407C}"/>
              </a:ext>
            </a:extLst>
          </p:cNvPr>
          <p:cNvSpPr txBox="1"/>
          <p:nvPr/>
        </p:nvSpPr>
        <p:spPr>
          <a:xfrm>
            <a:off x="7516211" y="6003073"/>
            <a:ext cx="3810000" cy="483209"/>
          </a:xfrm>
          <a:prstGeom prst="rect">
            <a:avLst/>
          </a:prstGeom>
          <a:noFill/>
        </p:spPr>
        <p:txBody>
          <a:bodyPr wrap="square">
            <a:spAutoFit/>
          </a:bodyPr>
          <a:lstStyle/>
          <a:p>
            <a:pPr marL="0" marR="0">
              <a:lnSpc>
                <a:spcPct val="107000"/>
              </a:lnSpc>
              <a:spcBef>
                <a:spcPts val="0"/>
              </a:spcBef>
              <a:spcAft>
                <a:spcPts val="500"/>
              </a:spcAft>
            </a:pP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 Bộ chuyển đổi điện áp</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37" name="TextBox 36">
            <a:extLst>
              <a:ext uri="{FF2B5EF4-FFF2-40B4-BE49-F238E27FC236}">
                <a16:creationId xmlns:a16="http://schemas.microsoft.com/office/drawing/2014/main" id="{61A181AD-3C18-00F3-F2C5-468C4642BCA2}"/>
              </a:ext>
            </a:extLst>
          </p:cNvPr>
          <p:cNvSpPr txBox="1"/>
          <p:nvPr/>
        </p:nvSpPr>
        <p:spPr>
          <a:xfrm>
            <a:off x="2743200" y="6315347"/>
            <a:ext cx="6442840" cy="477054"/>
          </a:xfrm>
          <a:prstGeom prst="rect">
            <a:avLst/>
          </a:prstGeom>
          <a:noFill/>
        </p:spPr>
        <p:txBody>
          <a:bodyPr wrap="square">
            <a:spAutoFit/>
          </a:bodyPr>
          <a:lstStyle/>
          <a:p>
            <a:pPr algn="ct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 loại thiết bị cung cấp nguồn điện.</a:t>
            </a:r>
            <a:endParaRPr lang="en-US" sz="2500"/>
          </a:p>
        </p:txBody>
      </p:sp>
    </p:spTree>
    <p:extLst>
      <p:ext uri="{BB962C8B-B14F-4D97-AF65-F5344CB8AC3E}">
        <p14:creationId xmlns:p14="http://schemas.microsoft.com/office/powerpoint/2010/main" val="3984572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4" grpId="0"/>
      <p:bldP spid="35"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1722" y="838923"/>
            <a:ext cx="11275469" cy="1943747"/>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1160464" y="782122"/>
            <a:ext cx="10389814" cy="2000548"/>
          </a:xfrm>
          <a:prstGeom prst="rect">
            <a:avLst/>
          </a:prstGeom>
          <a:noFill/>
          <a:ln>
            <a:noFill/>
          </a:ln>
          <a:effectLst/>
        </p:spPr>
        <p:txBody>
          <a:bodyPr wrap="square">
            <a:spAutoFit/>
          </a:bodyPr>
          <a:lstStyle/>
          <a:p>
            <a:pPr marL="0" marR="0">
              <a:spcBef>
                <a:spcPts val="0"/>
              </a:spcBef>
            </a:pP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sát</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thiết</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bị</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đổi</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áp</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tham</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khảo</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kí</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hiệu</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thảo</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luận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trả</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lời</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hỏi</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457200" marR="0" indent="-457200">
              <a:spcBef>
                <a:spcPts val="0"/>
              </a:spcBef>
              <a:buAutoNum type="arabicPeriod"/>
            </a:pP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Chức</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năng</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thiết</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bị</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Giống</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khác</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nhau</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thế</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457200" marR="0" indent="-457200">
              <a:spcBef>
                <a:spcPts val="0"/>
              </a:spcBef>
              <a:buAutoNum type="arabicPeriod"/>
            </a:pP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Bộ</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đổi</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áp</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sử</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áp</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bao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nhiêu</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marL="457200" marR="0" indent="-457200">
              <a:spcBef>
                <a:spcPts val="0"/>
              </a:spcBef>
              <a:buAutoNum type="arabicPeriod"/>
            </a:pP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áp</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đầu</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thế</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457200" marR="0" indent="-457200">
              <a:spcBef>
                <a:spcPts val="0"/>
              </a:spcBef>
              <a:buAutoNum type="arabicPeriod"/>
            </a:pP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Những</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cơ</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gây</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mất</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an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toàn</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hoặc</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hỏng</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thiết</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bị</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sử</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thiết</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bị</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i="1" dirty="0">
              <a:effectLst/>
              <a:latin typeface="Arial" panose="020B0604020202020204" pitchFamily="34" charset="0"/>
              <a:ea typeface="游明朝" panose="02020400000000000000" pitchFamily="18" charset="-128"/>
              <a:cs typeface="Arial" panose="020B0604020202020204" pitchFamily="34" charset="0"/>
            </a:endParaRPr>
          </a:p>
        </p:txBody>
      </p:sp>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01379" y="541049"/>
            <a:ext cx="480281" cy="442625"/>
          </a:xfrm>
          <a:prstGeom prst="rect">
            <a:avLst/>
          </a:prstGeom>
        </p:spPr>
      </p:pic>
      <p:pic>
        <p:nvPicPr>
          <p:cNvPr id="4" name="Picture 3">
            <a:extLst>
              <a:ext uri="{FF2B5EF4-FFF2-40B4-BE49-F238E27FC236}">
                <a16:creationId xmlns:a16="http://schemas.microsoft.com/office/drawing/2014/main" id="{0F37FD27-A7C2-8B26-B3C1-273A43AEA61F}"/>
              </a:ext>
            </a:extLst>
          </p:cNvPr>
          <p:cNvPicPr>
            <a:picLocks noChangeAspect="1"/>
          </p:cNvPicPr>
          <p:nvPr/>
        </p:nvPicPr>
        <p:blipFill>
          <a:blip r:embed="rId4"/>
          <a:stretch>
            <a:fillRect/>
          </a:stretch>
        </p:blipFill>
        <p:spPr>
          <a:xfrm>
            <a:off x="5518554" y="3030620"/>
            <a:ext cx="6491301" cy="3405187"/>
          </a:xfrm>
          <a:prstGeom prst="rect">
            <a:avLst/>
          </a:prstGeom>
        </p:spPr>
      </p:pic>
      <p:grpSp>
        <p:nvGrpSpPr>
          <p:cNvPr id="24" name="Group 23">
            <a:extLst>
              <a:ext uri="{FF2B5EF4-FFF2-40B4-BE49-F238E27FC236}">
                <a16:creationId xmlns:a16="http://schemas.microsoft.com/office/drawing/2014/main" id="{09841554-D2CC-ACAA-854D-F8C46B8FB4A3}"/>
              </a:ext>
            </a:extLst>
          </p:cNvPr>
          <p:cNvGrpSpPr/>
          <p:nvPr/>
        </p:nvGrpSpPr>
        <p:grpSpPr>
          <a:xfrm>
            <a:off x="265986" y="3429000"/>
            <a:ext cx="3467814" cy="2057400"/>
            <a:chOff x="457200" y="2743200"/>
            <a:chExt cx="6344307" cy="3313826"/>
          </a:xfrm>
        </p:grpSpPr>
        <p:pic>
          <p:nvPicPr>
            <p:cNvPr id="25" name="Picture 24" descr="A picture containing text, white&#10;&#10;Description automatically generated">
              <a:extLst>
                <a:ext uri="{FF2B5EF4-FFF2-40B4-BE49-F238E27FC236}">
                  <a16:creationId xmlns:a16="http://schemas.microsoft.com/office/drawing/2014/main" id="{0C02D58D-89EE-0B88-6372-B209BAB9885A}"/>
                </a:ext>
              </a:extLst>
            </p:cNvPr>
            <p:cNvPicPr>
              <a:picLocks noChangeAspect="1"/>
            </p:cNvPicPr>
            <p:nvPr/>
          </p:nvPicPr>
          <p:blipFill rotWithShape="1">
            <a:blip r:embed="rId5">
              <a:extLst>
                <a:ext uri="{28A0092B-C50C-407E-A947-70E740481C1C}">
                  <a14:useLocalDpi xmlns:a14="http://schemas.microsoft.com/office/drawing/2010/main" val="0"/>
                </a:ext>
              </a:extLst>
            </a:blip>
            <a:srcRect l="14505" t="1474" r="15986" b="-1278"/>
            <a:stretch/>
          </p:blipFill>
          <p:spPr>
            <a:xfrm rot="16200000">
              <a:off x="1972441" y="1227959"/>
              <a:ext cx="3313826" cy="6344307"/>
            </a:xfrm>
            <a:prstGeom prst="rect">
              <a:avLst/>
            </a:prstGeom>
            <a:ln>
              <a:noFill/>
            </a:ln>
            <a:effectLst>
              <a:softEdge rad="112500"/>
            </a:effectLst>
          </p:spPr>
        </p:pic>
        <p:pic>
          <p:nvPicPr>
            <p:cNvPr id="26" name="Picture 25" descr="A picture containing text, white&#10;&#10;Description automatically generated">
              <a:extLst>
                <a:ext uri="{FF2B5EF4-FFF2-40B4-BE49-F238E27FC236}">
                  <a16:creationId xmlns:a16="http://schemas.microsoft.com/office/drawing/2014/main" id="{BE1AABF4-DDCB-3417-2E6D-FC43F0EA0A0F}"/>
                </a:ext>
              </a:extLst>
            </p:cNvPr>
            <p:cNvPicPr>
              <a:picLocks noChangeAspect="1"/>
            </p:cNvPicPr>
            <p:nvPr/>
          </p:nvPicPr>
          <p:blipFill rotWithShape="1">
            <a:blip r:embed="rId5">
              <a:extLst>
                <a:ext uri="{28A0092B-C50C-407E-A947-70E740481C1C}">
                  <a14:useLocalDpi xmlns:a14="http://schemas.microsoft.com/office/drawing/2010/main" val="0"/>
                </a:ext>
              </a:extLst>
            </a:blip>
            <a:srcRect l="31270" t="43429" r="51148" b="41680"/>
            <a:stretch/>
          </p:blipFill>
          <p:spPr>
            <a:xfrm rot="16200000">
              <a:off x="451366" y="3061215"/>
              <a:ext cx="1162051" cy="983217"/>
            </a:xfrm>
            <a:prstGeom prst="rect">
              <a:avLst/>
            </a:prstGeom>
            <a:ln>
              <a:noFill/>
            </a:ln>
            <a:effectLst>
              <a:softEdge rad="112500"/>
            </a:effectLst>
          </p:spPr>
        </p:pic>
      </p:grpSp>
      <p:pic>
        <p:nvPicPr>
          <p:cNvPr id="27" name="Picture 26" descr="Qr code&#10;&#10;Description automatically generated">
            <a:extLst>
              <a:ext uri="{FF2B5EF4-FFF2-40B4-BE49-F238E27FC236}">
                <a16:creationId xmlns:a16="http://schemas.microsoft.com/office/drawing/2014/main" id="{D547DAC6-3C29-3BC2-A858-0F18C2C77FE7}"/>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13334" t="8838" r="2500" b="17245"/>
          <a:stretch/>
        </p:blipFill>
        <p:spPr>
          <a:xfrm rot="5400000">
            <a:off x="3491198" y="3724972"/>
            <a:ext cx="2293606" cy="1510709"/>
          </a:xfrm>
          <a:prstGeom prst="rect">
            <a:avLst/>
          </a:prstGeom>
        </p:spPr>
      </p:pic>
      <p:sp>
        <p:nvSpPr>
          <p:cNvPr id="28" name="TextBox 27">
            <a:extLst>
              <a:ext uri="{FF2B5EF4-FFF2-40B4-BE49-F238E27FC236}">
                <a16:creationId xmlns:a16="http://schemas.microsoft.com/office/drawing/2014/main" id="{A23CF644-91A2-F771-679C-3095463486C2}"/>
              </a:ext>
            </a:extLst>
          </p:cNvPr>
          <p:cNvSpPr txBox="1"/>
          <p:nvPr/>
        </p:nvSpPr>
        <p:spPr>
          <a:xfrm>
            <a:off x="861801" y="5659188"/>
            <a:ext cx="1848753" cy="373757"/>
          </a:xfrm>
          <a:prstGeom prst="rect">
            <a:avLst/>
          </a:prstGeom>
          <a:noFill/>
        </p:spPr>
        <p:txBody>
          <a:bodyPr wrap="square">
            <a:spAutoFit/>
          </a:bodyPr>
          <a:lstStyle/>
          <a:p>
            <a:pPr marL="0" marR="0" algn="ctr">
              <a:lnSpc>
                <a:spcPct val="107000"/>
              </a:lnSpc>
              <a:spcBef>
                <a:spcPts val="0"/>
              </a:spcBef>
              <a:spcAft>
                <a:spcPts val="500"/>
              </a:spcAft>
            </a:pPr>
            <a:r>
              <a:rPr lang="en-US" sz="18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 Máy biến áp</a:t>
            </a:r>
            <a:endParaRPr lang="en-US" sz="16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9" name="TextBox 28">
            <a:extLst>
              <a:ext uri="{FF2B5EF4-FFF2-40B4-BE49-F238E27FC236}">
                <a16:creationId xmlns:a16="http://schemas.microsoft.com/office/drawing/2014/main" id="{430F6660-C7AB-1525-F1A1-355A813A0290}"/>
              </a:ext>
            </a:extLst>
          </p:cNvPr>
          <p:cNvSpPr txBox="1"/>
          <p:nvPr/>
        </p:nvSpPr>
        <p:spPr>
          <a:xfrm>
            <a:off x="3565281" y="5846067"/>
            <a:ext cx="1848753" cy="670120"/>
          </a:xfrm>
          <a:prstGeom prst="rect">
            <a:avLst/>
          </a:prstGeom>
          <a:noFill/>
        </p:spPr>
        <p:txBody>
          <a:bodyPr wrap="square">
            <a:spAutoFit/>
          </a:bodyPr>
          <a:lstStyle/>
          <a:p>
            <a:pPr marL="0" marR="0" algn="ctr">
              <a:lnSpc>
                <a:spcPct val="107000"/>
              </a:lnSpc>
              <a:spcBef>
                <a:spcPts val="0"/>
              </a:spcBef>
              <a:spcAft>
                <a:spcPts val="500"/>
              </a:spcAft>
            </a:pPr>
            <a:r>
              <a:rPr lang="en-US" sz="18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 Bộ chuyển đổi điện áp</a:t>
            </a:r>
            <a:endParaRPr lang="en-US" sz="16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41375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0317821" cy="551822"/>
            <a:chOff x="-3007" y="2231322"/>
            <a:chExt cx="10253890"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10" y="2280389"/>
              <a:ext cx="9586135" cy="708275"/>
              <a:chOff x="564748" y="3403331"/>
              <a:chExt cx="4936412"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4936412"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An toàn khi sử dụng thiết bị thí nghiệm</a:t>
              </a:r>
              <a:endParaRPr lang="en-US" sz="2800" dirty="0">
                <a:cs typeface="Arial" panose="020B0604020202020204" pitchFamily="34" charset="0"/>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304800" y="634568"/>
            <a:ext cx="579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2. Sử dụng các thiết bị nhiệt và thủy tinh</a:t>
            </a:r>
          </a:p>
        </p:txBody>
      </p:sp>
      <p:grpSp>
        <p:nvGrpSpPr>
          <p:cNvPr id="3" name="Group 2">
            <a:extLst>
              <a:ext uri="{FF2B5EF4-FFF2-40B4-BE49-F238E27FC236}">
                <a16:creationId xmlns:a16="http://schemas.microsoft.com/office/drawing/2014/main" id="{1A770EB8-D78E-4FD1-9B02-287413E6ABDB}"/>
              </a:ext>
            </a:extLst>
          </p:cNvPr>
          <p:cNvGrpSpPr/>
          <p:nvPr/>
        </p:nvGrpSpPr>
        <p:grpSpPr>
          <a:xfrm>
            <a:off x="838200" y="1112529"/>
            <a:ext cx="10210800" cy="1197682"/>
            <a:chOff x="834244" y="1828413"/>
            <a:chExt cx="10834579" cy="2843390"/>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4" y="1828413"/>
              <a:ext cx="10834579" cy="284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1238017" y="1908655"/>
              <a:ext cx="9892442" cy="542750"/>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endParaRPr lang="en-US" sz="210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36" name="TextBox 35">
            <a:extLst>
              <a:ext uri="{FF2B5EF4-FFF2-40B4-BE49-F238E27FC236}">
                <a16:creationId xmlns:a16="http://schemas.microsoft.com/office/drawing/2014/main" id="{AAE2F6F3-9DDE-4137-BE9D-DEEF937B31B4}"/>
              </a:ext>
            </a:extLst>
          </p:cNvPr>
          <p:cNvSpPr txBox="1"/>
          <p:nvPr/>
        </p:nvSpPr>
        <p:spPr>
          <a:xfrm>
            <a:off x="1403666" y="1280483"/>
            <a:ext cx="8877300" cy="861774"/>
          </a:xfrm>
          <a:prstGeom prst="rect">
            <a:avLst/>
          </a:prstGeom>
          <a:noFill/>
        </p:spPr>
        <p:txBody>
          <a:bodyPr wrap="square">
            <a:spAutoFit/>
          </a:bodyPr>
          <a:lstStyle/>
          <a:p>
            <a:pPr marL="0" marR="0" algn="ctr">
              <a:spcBef>
                <a:spcPts val="0"/>
              </a:spcBef>
            </a:pPr>
            <a:r>
              <a:rPr lang="en-US" sz="2500" dirty="0" err="1">
                <a:solidFill>
                  <a:srgbClr val="000000"/>
                </a:solidFill>
                <a:effectLst/>
                <a:latin typeface="Arial" panose="020B0604020202020204" pitchFamily="34" charset="0"/>
                <a:ea typeface="Times New Roman" panose="02020603050405020304" pitchFamily="18" charset="0"/>
              </a:rPr>
              <a:t>Các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thiết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bị</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đun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nóng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thể</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gây</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bỏng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với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người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sử</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dụng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gây</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nứt</a:t>
            </a:r>
            <a:r>
              <a:rPr lang="en-US" sz="2500" dirty="0">
                <a:solidFill>
                  <a:srgbClr val="000000"/>
                </a:solidFill>
                <a:latin typeface="Arial" panose="020B0604020202020204" pitchFamily="34" charset="0"/>
                <a:ea typeface="Times New Roman" panose="02020603050405020304" pitchFamily="18" charset="0"/>
              </a:rPr>
              <a: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vỡ</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các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bộ</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phận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làm</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bằng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thủy</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tinh</a:t>
            </a:r>
            <a:r>
              <a:rPr lang="en-US" sz="2500" dirty="0">
                <a:solidFill>
                  <a:srgbClr val="000000"/>
                </a:solidFill>
                <a:effectLst/>
                <a:latin typeface="Arial" panose="020B0604020202020204" pitchFamily="34" charset="0"/>
                <a:ea typeface="Times New Roman" panose="02020603050405020304" pitchFamily="18" charset="0"/>
              </a:rPr>
              <a:t>.</a:t>
            </a:r>
            <a:endParaRPr lang="en-US" sz="2500" dirty="0">
              <a:effectLst/>
              <a:latin typeface="Times New Roman" panose="02020603050405020304" pitchFamily="18" charset="0"/>
              <a:ea typeface="Times New Roman" panose="02020603050405020304" pitchFamily="18" charset="0"/>
            </a:endParaRPr>
          </a:p>
        </p:txBody>
      </p:sp>
      <p:pic>
        <p:nvPicPr>
          <p:cNvPr id="20" name="Picture 19" descr="Graphical user interface, website&#10;&#10;Description automatically generated">
            <a:extLst>
              <a:ext uri="{FF2B5EF4-FFF2-40B4-BE49-F238E27FC236}">
                <a16:creationId xmlns:a16="http://schemas.microsoft.com/office/drawing/2014/main" id="{B7182538-F13E-C8B5-3479-061F26B6A8F5}"/>
              </a:ext>
            </a:extLst>
          </p:cNvPr>
          <p:cNvPicPr>
            <a:picLocks noChangeAspect="1"/>
          </p:cNvPicPr>
          <p:nvPr/>
        </p:nvPicPr>
        <p:blipFill rotWithShape="1">
          <a:blip r:embed="rId5">
            <a:extLst>
              <a:ext uri="{28A0092B-C50C-407E-A947-70E740481C1C}">
                <a14:useLocalDpi xmlns:a14="http://schemas.microsoft.com/office/drawing/2010/main" val="0"/>
              </a:ext>
            </a:extLst>
          </a:blip>
          <a:srcRect b="8824"/>
          <a:stretch/>
        </p:blipFill>
        <p:spPr>
          <a:xfrm>
            <a:off x="5420540" y="2591902"/>
            <a:ext cx="5831779" cy="3817494"/>
          </a:xfrm>
          <a:prstGeom prst="rect">
            <a:avLst/>
          </a:prstGeom>
          <a:ln>
            <a:noFill/>
          </a:ln>
          <a:effectLst>
            <a:softEdge rad="112500"/>
          </a:effectLst>
        </p:spPr>
      </p:pic>
      <p:pic>
        <p:nvPicPr>
          <p:cNvPr id="10" name="Picture 9" descr="A picture containing text, sky&#10;&#10;Description automatically generated">
            <a:extLst>
              <a:ext uri="{FF2B5EF4-FFF2-40B4-BE49-F238E27FC236}">
                <a16:creationId xmlns:a16="http://schemas.microsoft.com/office/drawing/2014/main" id="{BC3005B6-B63E-039C-8375-4FCF74B226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915" y="2658300"/>
            <a:ext cx="4400570" cy="3817494"/>
          </a:xfrm>
          <a:prstGeom prst="rect">
            <a:avLst/>
          </a:prstGeom>
          <a:ln>
            <a:noFill/>
          </a:ln>
          <a:effectLst>
            <a:softEdge rad="112500"/>
          </a:effectLst>
        </p:spPr>
      </p:pic>
    </p:spTree>
    <p:extLst>
      <p:ext uri="{BB962C8B-B14F-4D97-AF65-F5344CB8AC3E}">
        <p14:creationId xmlns:p14="http://schemas.microsoft.com/office/powerpoint/2010/main" val="356113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1722" y="838924"/>
            <a:ext cx="11275469" cy="1399620"/>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976405" y="792758"/>
            <a:ext cx="10360571" cy="1338828"/>
          </a:xfrm>
          <a:prstGeom prst="rect">
            <a:avLst/>
          </a:prstGeom>
          <a:noFill/>
          <a:ln>
            <a:noFill/>
          </a:ln>
          <a:effectLst/>
        </p:spPr>
        <p:txBody>
          <a:bodyPr wrap="square">
            <a:spAutoFit/>
          </a:bodyPr>
          <a:lstStyle/>
          <a:p>
            <a:pPr marL="0" marR="0" algn="ctr">
              <a:spcBef>
                <a:spcPts val="0"/>
              </a:spcBef>
            </a:pPr>
            <a:r>
              <a:rPr lang="en-US" sz="2700">
                <a:solidFill>
                  <a:srgbClr val="000000"/>
                </a:solidFill>
                <a:effectLst/>
                <a:latin typeface="Arial" panose="020B0604020202020204" pitchFamily="34" charset="0"/>
                <a:ea typeface="Times New Roman" panose="02020603050405020304" pitchFamily="18" charset="0"/>
              </a:rPr>
              <a:t>Quan sát thiết bị thí nghiệm về nhiệt học và cho biết: đặc điểm của các dụng cụ thí nghiệm trong khi tiến hành thí nghiệm để đảm bảo an toàn cần chú ý đến điều gì?</a:t>
            </a:r>
            <a:endParaRPr lang="en-US" sz="2700">
              <a:effectLst/>
              <a:latin typeface="Times New Roman" panose="02020603050405020304" pitchFamily="18" charset="0"/>
              <a:ea typeface="Times New Roman" panose="02020603050405020304" pitchFamily="18" charset="0"/>
            </a:endParaRPr>
          </a:p>
        </p:txBody>
      </p:sp>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01379" y="541049"/>
            <a:ext cx="480281" cy="442625"/>
          </a:xfrm>
          <a:prstGeom prst="rect">
            <a:avLst/>
          </a:prstGeom>
        </p:spPr>
      </p:pic>
      <p:pic>
        <p:nvPicPr>
          <p:cNvPr id="16" name="Picture 15" descr="A picture containing text, receipt&#10;&#10;Description automatically generated">
            <a:extLst>
              <a:ext uri="{FF2B5EF4-FFF2-40B4-BE49-F238E27FC236}">
                <a16:creationId xmlns:a16="http://schemas.microsoft.com/office/drawing/2014/main" id="{186345C4-94B5-4A39-30A5-98237DEFFC1E}"/>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19167" t="6541" r="28333" b="14398"/>
          <a:stretch/>
        </p:blipFill>
        <p:spPr>
          <a:xfrm rot="5400000">
            <a:off x="4464587" y="1996489"/>
            <a:ext cx="4227131" cy="4774304"/>
          </a:xfrm>
          <a:prstGeom prst="rect">
            <a:avLst/>
          </a:prstGeom>
        </p:spPr>
      </p:pic>
    </p:spTree>
    <p:extLst>
      <p:ext uri="{BB962C8B-B14F-4D97-AF65-F5344CB8AC3E}">
        <p14:creationId xmlns:p14="http://schemas.microsoft.com/office/powerpoint/2010/main" val="3267893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0317821" cy="551822"/>
            <a:chOff x="-3007" y="2231322"/>
            <a:chExt cx="10253890"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10" y="2280389"/>
              <a:ext cx="9586135" cy="708275"/>
              <a:chOff x="564748" y="3403331"/>
              <a:chExt cx="4936412"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4936412"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An toàn khi sử dụng thiết bị thí nghiệm</a:t>
              </a:r>
              <a:endParaRPr lang="en-US" sz="2800" dirty="0">
                <a:cs typeface="Arial" panose="020B0604020202020204" pitchFamily="34" charset="0"/>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304800" y="634568"/>
            <a:ext cx="579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3. Sử dụng các thiết bị quang học</a:t>
            </a:r>
          </a:p>
        </p:txBody>
      </p:sp>
      <p:grpSp>
        <p:nvGrpSpPr>
          <p:cNvPr id="3" name="Group 2">
            <a:extLst>
              <a:ext uri="{FF2B5EF4-FFF2-40B4-BE49-F238E27FC236}">
                <a16:creationId xmlns:a16="http://schemas.microsoft.com/office/drawing/2014/main" id="{1A770EB8-D78E-4FD1-9B02-287413E6ABDB}"/>
              </a:ext>
            </a:extLst>
          </p:cNvPr>
          <p:cNvGrpSpPr/>
          <p:nvPr/>
        </p:nvGrpSpPr>
        <p:grpSpPr>
          <a:xfrm>
            <a:off x="247650" y="1269772"/>
            <a:ext cx="12039600" cy="1021071"/>
            <a:chOff x="834244" y="1828413"/>
            <a:chExt cx="10834579" cy="2843390"/>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4" y="1828413"/>
              <a:ext cx="10834579" cy="284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1238017" y="1908655"/>
              <a:ext cx="9892442" cy="542750"/>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endParaRPr lang="en-US" sz="210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36" name="TextBox 35">
            <a:extLst>
              <a:ext uri="{FF2B5EF4-FFF2-40B4-BE49-F238E27FC236}">
                <a16:creationId xmlns:a16="http://schemas.microsoft.com/office/drawing/2014/main" id="{AAE2F6F3-9DDE-4137-BE9D-DEEF937B31B4}"/>
              </a:ext>
            </a:extLst>
          </p:cNvPr>
          <p:cNvSpPr txBox="1"/>
          <p:nvPr/>
        </p:nvSpPr>
        <p:spPr>
          <a:xfrm>
            <a:off x="819150" y="1326725"/>
            <a:ext cx="10553700" cy="861774"/>
          </a:xfrm>
          <a:prstGeom prst="rect">
            <a:avLst/>
          </a:prstGeom>
          <a:noFill/>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Các thiết bị quang học rất dễ mốc, xước, nứt, vỡ và dính bụi bẩn, làm ảnh hưởng đến đường truyền tia sáng và sai lệch kết quả thí nghiệm.</a:t>
            </a:r>
            <a:endParaRPr lang="en-US" sz="2500">
              <a:effectLst/>
              <a:latin typeface="Times New Roman" panose="02020603050405020304" pitchFamily="18" charset="0"/>
              <a:ea typeface="Times New Roman" panose="02020603050405020304" pitchFamily="18" charset="0"/>
            </a:endParaRPr>
          </a:p>
        </p:txBody>
      </p:sp>
      <p:pic>
        <p:nvPicPr>
          <p:cNvPr id="11" name="Picture 10" descr="A picture containing wall, indoor, appliance&#10;&#10;Description automatically generated">
            <a:extLst>
              <a:ext uri="{FF2B5EF4-FFF2-40B4-BE49-F238E27FC236}">
                <a16:creationId xmlns:a16="http://schemas.microsoft.com/office/drawing/2014/main" id="{9A2BA26A-178F-0F67-DEDD-A09801CCFC19}"/>
              </a:ext>
            </a:extLst>
          </p:cNvPr>
          <p:cNvPicPr>
            <a:picLocks noChangeAspect="1"/>
          </p:cNvPicPr>
          <p:nvPr/>
        </p:nvPicPr>
        <p:blipFill rotWithShape="1">
          <a:blip r:embed="rId5">
            <a:extLst>
              <a:ext uri="{28A0092B-C50C-407E-A947-70E740481C1C}">
                <a14:useLocalDpi xmlns:a14="http://schemas.microsoft.com/office/drawing/2010/main" val="0"/>
              </a:ext>
            </a:extLst>
          </a:blip>
          <a:srcRect l="4167" t="19909" r="16667" b="2860"/>
          <a:stretch/>
        </p:blipFill>
        <p:spPr>
          <a:xfrm>
            <a:off x="6172200" y="2528396"/>
            <a:ext cx="4876800" cy="3465096"/>
          </a:xfrm>
          <a:prstGeom prst="rect">
            <a:avLst/>
          </a:prstGeom>
          <a:ln>
            <a:noFill/>
          </a:ln>
          <a:effectLst>
            <a:softEdge rad="112500"/>
          </a:effectLst>
        </p:spPr>
      </p:pic>
      <p:pic>
        <p:nvPicPr>
          <p:cNvPr id="13" name="Picture 12" descr="A picture containing wall, indoor, light&#10;&#10;Description automatically generated">
            <a:extLst>
              <a:ext uri="{FF2B5EF4-FFF2-40B4-BE49-F238E27FC236}">
                <a16:creationId xmlns:a16="http://schemas.microsoft.com/office/drawing/2014/main" id="{CF24CB74-F93A-6D4D-7D5D-0E3228D019B6}"/>
              </a:ext>
            </a:extLst>
          </p:cNvPr>
          <p:cNvPicPr>
            <a:picLocks noChangeAspect="1"/>
          </p:cNvPicPr>
          <p:nvPr/>
        </p:nvPicPr>
        <p:blipFill rotWithShape="1">
          <a:blip r:embed="rId6">
            <a:extLst>
              <a:ext uri="{28A0092B-C50C-407E-A947-70E740481C1C}">
                <a14:useLocalDpi xmlns:a14="http://schemas.microsoft.com/office/drawing/2010/main" val="0"/>
              </a:ext>
            </a:extLst>
          </a:blip>
          <a:srcRect l="5625" t="14115" b="8332"/>
          <a:stretch/>
        </p:blipFill>
        <p:spPr>
          <a:xfrm>
            <a:off x="452941" y="2578289"/>
            <a:ext cx="5460439" cy="3365311"/>
          </a:xfrm>
          <a:prstGeom prst="rect">
            <a:avLst/>
          </a:prstGeom>
          <a:ln>
            <a:noFill/>
          </a:ln>
          <a:effectLst>
            <a:softEdge rad="112500"/>
          </a:effectLst>
        </p:spPr>
      </p:pic>
    </p:spTree>
    <p:extLst>
      <p:ext uri="{BB962C8B-B14F-4D97-AF65-F5344CB8AC3E}">
        <p14:creationId xmlns:p14="http://schemas.microsoft.com/office/powerpoint/2010/main" val="117339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1722" y="838924"/>
            <a:ext cx="11275469" cy="1066076"/>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803041" y="910949"/>
            <a:ext cx="11155190" cy="861774"/>
          </a:xfrm>
          <a:prstGeom prst="rect">
            <a:avLst/>
          </a:prstGeom>
          <a:noFill/>
          <a:ln>
            <a:noFill/>
          </a:ln>
          <a:effectLst/>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Quan sát thiết bị thí nghiệm quang hình và cho biết: đặc điểm của các dụng cụ thí nghiệm khi sử dụng và bảo quản thiết bị cần chú ý đến điều gì?</a:t>
            </a:r>
            <a:endParaRPr lang="en-US" sz="2500">
              <a:effectLst/>
              <a:latin typeface="Times New Roman" panose="02020603050405020304" pitchFamily="18" charset="0"/>
              <a:ea typeface="Times New Roman" panose="02020603050405020304" pitchFamily="18" charset="0"/>
            </a:endParaRPr>
          </a:p>
        </p:txBody>
      </p:sp>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01379" y="541049"/>
            <a:ext cx="480281" cy="442625"/>
          </a:xfrm>
          <a:prstGeom prst="rect">
            <a:avLst/>
          </a:prstGeom>
        </p:spPr>
      </p:pic>
      <p:pic>
        <p:nvPicPr>
          <p:cNvPr id="10" name="Picture 9" descr="A picture containing wall, indoor&#10;&#10;Description automatically generated">
            <a:extLst>
              <a:ext uri="{FF2B5EF4-FFF2-40B4-BE49-F238E27FC236}">
                <a16:creationId xmlns:a16="http://schemas.microsoft.com/office/drawing/2014/main" id="{873C7831-CEC2-3E57-0AAA-AD662A2C71B8}"/>
              </a:ext>
            </a:extLst>
          </p:cNvPr>
          <p:cNvPicPr>
            <a:picLocks noChangeAspect="1"/>
          </p:cNvPicPr>
          <p:nvPr/>
        </p:nvPicPr>
        <p:blipFill rotWithShape="1">
          <a:blip r:embed="rId4">
            <a:extLst>
              <a:ext uri="{28A0092B-C50C-407E-A947-70E740481C1C}">
                <a14:useLocalDpi xmlns:a14="http://schemas.microsoft.com/office/drawing/2010/main" val="0"/>
              </a:ext>
            </a:extLst>
          </a:blip>
          <a:srcRect l="-1682" t="33362" r="1883" b="4587"/>
          <a:stretch/>
        </p:blipFill>
        <p:spPr>
          <a:xfrm>
            <a:off x="981660" y="2058124"/>
            <a:ext cx="9753600" cy="4416725"/>
          </a:xfrm>
          <a:prstGeom prst="rect">
            <a:avLst/>
          </a:prstGeom>
          <a:ln>
            <a:noFill/>
          </a:ln>
          <a:effectLst>
            <a:softEdge rad="112500"/>
          </a:effectLst>
        </p:spPr>
      </p:pic>
      <p:sp>
        <p:nvSpPr>
          <p:cNvPr id="13" name="TextBox 12">
            <a:extLst>
              <a:ext uri="{FF2B5EF4-FFF2-40B4-BE49-F238E27FC236}">
                <a16:creationId xmlns:a16="http://schemas.microsoft.com/office/drawing/2014/main" id="{F3D0B95B-0A9D-8DB4-802F-22D1CB0F5917}"/>
              </a:ext>
            </a:extLst>
          </p:cNvPr>
          <p:cNvSpPr txBox="1"/>
          <p:nvPr/>
        </p:nvSpPr>
        <p:spPr>
          <a:xfrm>
            <a:off x="3810000" y="2514600"/>
            <a:ext cx="990324" cy="430887"/>
          </a:xfrm>
          <a:prstGeom prst="rect">
            <a:avLst/>
          </a:prstGeom>
          <a:noFill/>
        </p:spPr>
        <p:txBody>
          <a:bodyPr wrap="square" rtlCol="0">
            <a:spAutoFit/>
          </a:bodyPr>
          <a:lstStyle/>
          <a:p>
            <a:pPr algn="ctr"/>
            <a:r>
              <a:rPr lang="en-US" sz="2200">
                <a:latin typeface="Arial" panose="020B0604020202020204" pitchFamily="34" charset="0"/>
                <a:cs typeface="Arial" panose="020B0604020202020204" pitchFamily="34" charset="0"/>
              </a:rPr>
              <a:t>Đèn</a:t>
            </a:r>
          </a:p>
        </p:txBody>
      </p:sp>
      <p:sp>
        <p:nvSpPr>
          <p:cNvPr id="17" name="TextBox 16">
            <a:extLst>
              <a:ext uri="{FF2B5EF4-FFF2-40B4-BE49-F238E27FC236}">
                <a16:creationId xmlns:a16="http://schemas.microsoft.com/office/drawing/2014/main" id="{783346CE-8F9E-8620-753F-9BDC1BF9B27E}"/>
              </a:ext>
            </a:extLst>
          </p:cNvPr>
          <p:cNvSpPr txBox="1"/>
          <p:nvPr/>
        </p:nvSpPr>
        <p:spPr>
          <a:xfrm>
            <a:off x="4952724" y="2504089"/>
            <a:ext cx="1537707" cy="430887"/>
          </a:xfrm>
          <a:prstGeom prst="rect">
            <a:avLst/>
          </a:prstGeom>
          <a:noFill/>
        </p:spPr>
        <p:txBody>
          <a:bodyPr wrap="square" rtlCol="0">
            <a:spAutoFit/>
          </a:bodyPr>
          <a:lstStyle/>
          <a:p>
            <a:pPr algn="ctr"/>
            <a:r>
              <a:rPr lang="en-US" sz="2200">
                <a:latin typeface="Arial" panose="020B0604020202020204" pitchFamily="34" charset="0"/>
                <a:cs typeface="Arial" panose="020B0604020202020204" pitchFamily="34" charset="0"/>
              </a:rPr>
              <a:t>Thấu kính</a:t>
            </a:r>
          </a:p>
        </p:txBody>
      </p:sp>
      <p:sp>
        <p:nvSpPr>
          <p:cNvPr id="19" name="TextBox 18">
            <a:extLst>
              <a:ext uri="{FF2B5EF4-FFF2-40B4-BE49-F238E27FC236}">
                <a16:creationId xmlns:a16="http://schemas.microsoft.com/office/drawing/2014/main" id="{13897382-C5FA-4416-C0FA-CACC5882B030}"/>
              </a:ext>
            </a:extLst>
          </p:cNvPr>
          <p:cNvSpPr txBox="1"/>
          <p:nvPr/>
        </p:nvSpPr>
        <p:spPr>
          <a:xfrm>
            <a:off x="8153400" y="2317548"/>
            <a:ext cx="1537707" cy="430887"/>
          </a:xfrm>
          <a:prstGeom prst="rect">
            <a:avLst/>
          </a:prstGeom>
          <a:noFill/>
        </p:spPr>
        <p:txBody>
          <a:bodyPr wrap="square" rtlCol="0">
            <a:spAutoFit/>
          </a:bodyPr>
          <a:lstStyle/>
          <a:p>
            <a:pPr algn="ctr"/>
            <a:r>
              <a:rPr lang="en-US" sz="2200">
                <a:latin typeface="Arial" panose="020B0604020202020204" pitchFamily="34" charset="0"/>
                <a:cs typeface="Arial" panose="020B0604020202020204" pitchFamily="34" charset="0"/>
              </a:rPr>
              <a:t>Màn ảnh</a:t>
            </a:r>
          </a:p>
        </p:txBody>
      </p:sp>
    </p:spTree>
    <p:extLst>
      <p:ext uri="{BB962C8B-B14F-4D97-AF65-F5344CB8AC3E}">
        <p14:creationId xmlns:p14="http://schemas.microsoft.com/office/powerpoint/2010/main" val="1656940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1841819" cy="551822"/>
            <a:chOff x="-3007" y="2231322"/>
            <a:chExt cx="11768445"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10" y="2280389"/>
              <a:ext cx="11479328" cy="708275"/>
              <a:chOff x="564748" y="3403331"/>
              <a:chExt cx="5911318"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591131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3" y="2231322"/>
              <a:ext cx="1041606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Nguy cơ mất an toàn trong sử dụng thiết bị thí nghiệm vật lí</a:t>
              </a:r>
              <a:endParaRPr lang="en-US" sz="2800" dirty="0">
                <a:cs typeface="Arial" panose="020B0604020202020204" pitchFamily="34" charset="0"/>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304800" y="634568"/>
            <a:ext cx="579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1. Nguy cơ nguy hiểm cho người sử dụng</a:t>
            </a:r>
          </a:p>
        </p:txBody>
      </p:sp>
      <p:sp>
        <p:nvSpPr>
          <p:cNvPr id="36" name="TextBox 35">
            <a:extLst>
              <a:ext uri="{FF2B5EF4-FFF2-40B4-BE49-F238E27FC236}">
                <a16:creationId xmlns:a16="http://schemas.microsoft.com/office/drawing/2014/main" id="{AAE2F6F3-9DDE-4137-BE9D-DEEF937B31B4}"/>
              </a:ext>
            </a:extLst>
          </p:cNvPr>
          <p:cNvSpPr txBox="1"/>
          <p:nvPr/>
        </p:nvSpPr>
        <p:spPr>
          <a:xfrm>
            <a:off x="1436949" y="1091724"/>
            <a:ext cx="8449273" cy="861774"/>
          </a:xfrm>
          <a:prstGeom prst="rect">
            <a:avLst/>
          </a:prstGeom>
          <a:noFill/>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Việc thực hiện sai thao tác sử dụng các thiết bị có thể dẫn đến nguy hiểm cho người sử dụng..</a:t>
            </a:r>
            <a:endParaRPr lang="en-US" sz="2500">
              <a:effectLst/>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A510D3C6-6F59-A1B4-EA14-E5F19E075C2C}"/>
              </a:ext>
            </a:extLst>
          </p:cNvPr>
          <p:cNvSpPr txBox="1"/>
          <p:nvPr/>
        </p:nvSpPr>
        <p:spPr>
          <a:xfrm>
            <a:off x="172916" y="4474985"/>
            <a:ext cx="3543050" cy="769441"/>
          </a:xfrm>
          <a:prstGeom prst="rect">
            <a:avLst/>
          </a:prstGeom>
          <a:noFill/>
        </p:spPr>
        <p:txBody>
          <a:bodyPr wrap="square">
            <a:spAutoFit/>
          </a:bodyPr>
          <a:lstStyle/>
          <a:p>
            <a:pPr marL="0" marR="0" algn="ctr">
              <a:spcBef>
                <a:spcPts val="0"/>
              </a:spcBef>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Bị bỏng khi chập điện hoặc cháy nổ do lửa, hoá chất. </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6" name="TextBox 15">
            <a:extLst>
              <a:ext uri="{FF2B5EF4-FFF2-40B4-BE49-F238E27FC236}">
                <a16:creationId xmlns:a16="http://schemas.microsoft.com/office/drawing/2014/main" id="{CF587B23-070A-2B0B-D63E-530A044EA4CF}"/>
              </a:ext>
            </a:extLst>
          </p:cNvPr>
          <p:cNvSpPr txBox="1"/>
          <p:nvPr/>
        </p:nvSpPr>
        <p:spPr>
          <a:xfrm>
            <a:off x="3835380" y="4499404"/>
            <a:ext cx="3975135" cy="769441"/>
          </a:xfrm>
          <a:prstGeom prst="rect">
            <a:avLst/>
          </a:prstGeom>
          <a:noFill/>
        </p:spPr>
        <p:txBody>
          <a:bodyPr wrap="square">
            <a:spAutoFit/>
          </a:bodyPr>
          <a:lstStyle/>
          <a:p>
            <a:pPr marL="0" marR="0" algn="ctr">
              <a:spcBef>
                <a:spcPts val="0"/>
              </a:spcBef>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Bị thương khi sử dụng những vật sắc nhọn hoặc thuỷ tinh</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7" name="TextBox 16">
            <a:extLst>
              <a:ext uri="{FF2B5EF4-FFF2-40B4-BE49-F238E27FC236}">
                <a16:creationId xmlns:a16="http://schemas.microsoft.com/office/drawing/2014/main" id="{AE8B6F7A-B976-A88F-821D-ACD47D6E1A28}"/>
              </a:ext>
            </a:extLst>
          </p:cNvPr>
          <p:cNvSpPr txBox="1"/>
          <p:nvPr/>
        </p:nvSpPr>
        <p:spPr>
          <a:xfrm>
            <a:off x="7919170" y="4500380"/>
            <a:ext cx="3849261" cy="769441"/>
          </a:xfrm>
          <a:prstGeom prst="rect">
            <a:avLst/>
          </a:prstGeom>
          <a:noFill/>
        </p:spPr>
        <p:txBody>
          <a:bodyPr wrap="square">
            <a:spAutoFit/>
          </a:bodyPr>
          <a:lstStyle/>
          <a:p>
            <a:pPr marL="0" marR="0" algn="ctr">
              <a:spcBef>
                <a:spcPts val="0"/>
              </a:spcBef>
            </a:pPr>
            <a:r>
              <a:rPr lang="en-US" sz="2200">
                <a:solidFill>
                  <a:srgbClr val="000000"/>
                </a:solidFill>
                <a:latin typeface="Arial" panose="020B0604020202020204" pitchFamily="34" charset="0"/>
                <a:ea typeface="Times New Roman" panose="02020603050405020304" pitchFamily="18" charset="0"/>
                <a:cs typeface="Times New Roman" panose="02020603050405020304" pitchFamily="18" charset="0"/>
              </a:rPr>
              <a:t>t</a:t>
            </a: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ai nạn điện giật thường gây ra hậu quả nghiêm trọng</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18" name="Picture 17" descr="A picture containing floor, indoor&#10;&#10;Description automatically generated">
            <a:extLst>
              <a:ext uri="{FF2B5EF4-FFF2-40B4-BE49-F238E27FC236}">
                <a16:creationId xmlns:a16="http://schemas.microsoft.com/office/drawing/2014/main" id="{E7A8627C-1C4E-FA93-134D-A8E1FDA69D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r="-237" b="9398"/>
          <a:stretch/>
        </p:blipFill>
        <p:spPr>
          <a:xfrm>
            <a:off x="7823406" y="2073620"/>
            <a:ext cx="4125633" cy="2496714"/>
          </a:xfrm>
          <a:prstGeom prst="rect">
            <a:avLst/>
          </a:prstGeom>
          <a:ln>
            <a:noFill/>
          </a:ln>
          <a:effectLst>
            <a:softEdge rad="112500"/>
          </a:effectLst>
        </p:spPr>
      </p:pic>
      <p:pic>
        <p:nvPicPr>
          <p:cNvPr id="19" name="Picture 18">
            <a:extLst>
              <a:ext uri="{FF2B5EF4-FFF2-40B4-BE49-F238E27FC236}">
                <a16:creationId xmlns:a16="http://schemas.microsoft.com/office/drawing/2014/main" id="{CD1B4EBA-1871-7BD1-BBDB-705EE6D68871}"/>
              </a:ext>
            </a:extLst>
          </p:cNvPr>
          <p:cNvPicPr>
            <a:picLocks noChangeAspect="1"/>
          </p:cNvPicPr>
          <p:nvPr/>
        </p:nvPicPr>
        <p:blipFill rotWithShape="1">
          <a:blip r:embed="rId5">
            <a:extLst>
              <a:ext uri="{28A0092B-C50C-407E-A947-70E740481C1C}">
                <a14:useLocalDpi xmlns:a14="http://schemas.microsoft.com/office/drawing/2010/main" val="0"/>
              </a:ext>
            </a:extLst>
          </a:blip>
          <a:srcRect l="237" t="9124" r="-1"/>
          <a:stretch/>
        </p:blipFill>
        <p:spPr>
          <a:xfrm>
            <a:off x="386970" y="2003958"/>
            <a:ext cx="3543050" cy="2420567"/>
          </a:xfrm>
          <a:prstGeom prst="rect">
            <a:avLst/>
          </a:prstGeom>
          <a:ln>
            <a:noFill/>
          </a:ln>
          <a:effectLst>
            <a:softEdge rad="112500"/>
          </a:effectLst>
        </p:spPr>
      </p:pic>
      <p:pic>
        <p:nvPicPr>
          <p:cNvPr id="20" name="Picture 19">
            <a:extLst>
              <a:ext uri="{FF2B5EF4-FFF2-40B4-BE49-F238E27FC236}">
                <a16:creationId xmlns:a16="http://schemas.microsoft.com/office/drawing/2014/main" id="{B621DBE9-0DD0-47B1-F667-30E1BAB88285}"/>
              </a:ext>
            </a:extLst>
          </p:cNvPr>
          <p:cNvPicPr>
            <a:picLocks noChangeAspect="1"/>
          </p:cNvPicPr>
          <p:nvPr/>
        </p:nvPicPr>
        <p:blipFill rotWithShape="1">
          <a:blip r:embed="rId6">
            <a:extLst>
              <a:ext uri="{28A0092B-C50C-407E-A947-70E740481C1C}">
                <a14:useLocalDpi xmlns:a14="http://schemas.microsoft.com/office/drawing/2010/main" val="0"/>
              </a:ext>
            </a:extLst>
          </a:blip>
          <a:srcRect l="3835" t="-349" r="12496"/>
          <a:stretch/>
        </p:blipFill>
        <p:spPr>
          <a:xfrm>
            <a:off x="3878381" y="2047210"/>
            <a:ext cx="3945025" cy="2476645"/>
          </a:xfrm>
          <a:prstGeom prst="rect">
            <a:avLst/>
          </a:prstGeom>
          <a:ln>
            <a:noFill/>
          </a:ln>
          <a:effectLst>
            <a:softEdge rad="112500"/>
          </a:effectLst>
        </p:spPr>
      </p:pic>
      <p:grpSp>
        <p:nvGrpSpPr>
          <p:cNvPr id="21" name="Group 20">
            <a:extLst>
              <a:ext uri="{FF2B5EF4-FFF2-40B4-BE49-F238E27FC236}">
                <a16:creationId xmlns:a16="http://schemas.microsoft.com/office/drawing/2014/main" id="{BA695DC0-B791-F1D2-E9DD-CD065B174A3C}"/>
              </a:ext>
            </a:extLst>
          </p:cNvPr>
          <p:cNvGrpSpPr/>
          <p:nvPr/>
        </p:nvGrpSpPr>
        <p:grpSpPr>
          <a:xfrm>
            <a:off x="370545" y="5508956"/>
            <a:ext cx="11372137" cy="971621"/>
            <a:chOff x="834244" y="1828413"/>
            <a:chExt cx="10834579" cy="2843390"/>
          </a:xfrm>
        </p:grpSpPr>
        <p:pic>
          <p:nvPicPr>
            <p:cNvPr id="22" name="Picture 5" descr="empty-blue-rectangle">
              <a:extLst>
                <a:ext uri="{FF2B5EF4-FFF2-40B4-BE49-F238E27FC236}">
                  <a16:creationId xmlns:a16="http://schemas.microsoft.com/office/drawing/2014/main" id="{79C738F2-27B8-FB80-249A-B99801B226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4244" y="1828413"/>
              <a:ext cx="10834579" cy="284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id="{531A92F7-5E6E-7447-6E0A-831EF620EB75}"/>
                </a:ext>
              </a:extLst>
            </p:cNvPr>
            <p:cNvSpPr txBox="1"/>
            <p:nvPr/>
          </p:nvSpPr>
          <p:spPr>
            <a:xfrm>
              <a:off x="1238017" y="1908655"/>
              <a:ext cx="9892442" cy="542750"/>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endParaRPr lang="en-US" sz="210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26" name="TextBox 25">
            <a:extLst>
              <a:ext uri="{FF2B5EF4-FFF2-40B4-BE49-F238E27FC236}">
                <a16:creationId xmlns:a16="http://schemas.microsoft.com/office/drawing/2014/main" id="{E561F681-DDDA-EBA6-EFCC-8411ED8F5B2D}"/>
              </a:ext>
            </a:extLst>
          </p:cNvPr>
          <p:cNvSpPr txBox="1"/>
          <p:nvPr/>
        </p:nvSpPr>
        <p:spPr>
          <a:xfrm>
            <a:off x="1014393" y="5584108"/>
            <a:ext cx="9584583" cy="861774"/>
          </a:xfrm>
          <a:prstGeom prst="rect">
            <a:avLst/>
          </a:prstGeom>
          <a:noFill/>
        </p:spPr>
        <p:txBody>
          <a:bodyPr wrap="square">
            <a:spAutoFit/>
          </a:bodyPr>
          <a:lstStyle/>
          <a:p>
            <a:pPr marL="0" marR="0" algn="ctr">
              <a:spcBef>
                <a:spcPts val="0"/>
              </a:spcBef>
            </a:pPr>
            <a:r>
              <a:rPr lang="en-US" sz="2500">
                <a:solidFill>
                  <a:srgbClr val="000000"/>
                </a:solidFill>
                <a:latin typeface="Arial" panose="020B0604020202020204" pitchFamily="34" charset="0"/>
                <a:ea typeface="Times New Roman" panose="02020603050405020304" pitchFamily="18" charset="0"/>
              </a:rPr>
              <a:t>K</a:t>
            </a:r>
            <a:r>
              <a:rPr lang="en-US" sz="2500">
                <a:solidFill>
                  <a:srgbClr val="000000"/>
                </a:solidFill>
                <a:effectLst/>
                <a:latin typeface="Arial" panose="020B0604020202020204" pitchFamily="34" charset="0"/>
                <a:ea typeface="Times New Roman" panose="02020603050405020304" pitchFamily="18" charset="0"/>
              </a:rPr>
              <a:t>hi tiến hành thí nghiệm cần tuân thủ nghiêm ngặt các quy định trong phòng thực hành và hướng dẫn của giáo viên.</a:t>
            </a:r>
            <a:endParaRPr lang="en-US" sz="25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9710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5281</TotalTime>
  <Words>1400</Words>
  <PresentationFormat>Widescreen</PresentationFormat>
  <Paragraphs>95</Paragraphs>
  <Slides>20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2007-10-27T08:09:53Z</dcterms:created>
  <dcterms:modified xsi:type="dcterms:W3CDTF">2022-08-02T09:27:42Z</dcterms:modified>
</cp:coreProperties>
</file>