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 id="2147483672" r:id="rId3"/>
  </p:sldMasterIdLst>
  <p:notesMasterIdLst>
    <p:notesMasterId r:id="rId49"/>
  </p:notesMasterIdLst>
  <p:sldIdLst>
    <p:sldId id="257" r:id="rId4"/>
    <p:sldId id="285" r:id="rId5"/>
    <p:sldId id="256" r:id="rId6"/>
    <p:sldId id="259" r:id="rId7"/>
    <p:sldId id="284" r:id="rId8"/>
    <p:sldId id="289" r:id="rId9"/>
    <p:sldId id="348" r:id="rId10"/>
    <p:sldId id="381" r:id="rId11"/>
    <p:sldId id="270" r:id="rId12"/>
    <p:sldId id="358" r:id="rId13"/>
    <p:sldId id="382" r:id="rId14"/>
    <p:sldId id="353" r:id="rId15"/>
    <p:sldId id="258" r:id="rId16"/>
    <p:sldId id="293" r:id="rId17"/>
    <p:sldId id="383" r:id="rId18"/>
    <p:sldId id="384" r:id="rId19"/>
    <p:sldId id="363" r:id="rId20"/>
    <p:sldId id="355" r:id="rId21"/>
    <p:sldId id="356" r:id="rId22"/>
    <p:sldId id="385" r:id="rId23"/>
    <p:sldId id="386" r:id="rId24"/>
    <p:sldId id="357" r:id="rId25"/>
    <p:sldId id="359" r:id="rId26"/>
    <p:sldId id="387" r:id="rId27"/>
    <p:sldId id="388" r:id="rId28"/>
    <p:sldId id="389" r:id="rId29"/>
    <p:sldId id="390" r:id="rId30"/>
    <p:sldId id="394" r:id="rId31"/>
    <p:sldId id="395" r:id="rId32"/>
    <p:sldId id="391" r:id="rId33"/>
    <p:sldId id="396" r:id="rId34"/>
    <p:sldId id="380" r:id="rId35"/>
    <p:sldId id="398" r:id="rId36"/>
    <p:sldId id="399" r:id="rId37"/>
    <p:sldId id="378" r:id="rId38"/>
    <p:sldId id="400" r:id="rId39"/>
    <p:sldId id="401" r:id="rId40"/>
    <p:sldId id="402" r:id="rId41"/>
    <p:sldId id="403" r:id="rId42"/>
    <p:sldId id="404" r:id="rId43"/>
    <p:sldId id="332" r:id="rId44"/>
    <p:sldId id="405" r:id="rId45"/>
    <p:sldId id="407" r:id="rId46"/>
    <p:sldId id="267" r:id="rId47"/>
    <p:sldId id="283" r:id="rId48"/>
  </p:sldIdLst>
  <p:sldSz cx="18288000" cy="10287000"/>
  <p:notesSz cx="6858000" cy="9144000"/>
  <p:embeddedFontLst>
    <p:embeddedFont>
      <p:font typeface="Cambria Math" panose="02040503050406030204" pitchFamily="18" charset="0"/>
      <p:regular r:id="rId50"/>
    </p:embeddedFont>
    <p:embeddedFont>
      <p:font typeface="Tahoma" panose="020B0604030504040204" pitchFamily="34" charset="0"/>
      <p:regular r:id="rId51"/>
      <p:bold r:id="rId52"/>
    </p:embeddedFont>
    <p:embeddedFont>
      <p:font typeface="Malgun Gothic" panose="020B0503020000020004" pitchFamily="34" charset="-127"/>
      <p:regular r:id="rId53"/>
      <p:bold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Dotum" panose="020B0600000101010101" pitchFamily="34" charset="-127"/>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348"/>
            <p14:sldId id="381"/>
            <p14:sldId id="270"/>
            <p14:sldId id="358"/>
            <p14:sldId id="382"/>
            <p14:sldId id="353"/>
            <p14:sldId id="258"/>
            <p14:sldId id="293"/>
            <p14:sldId id="383"/>
            <p14:sldId id="384"/>
            <p14:sldId id="363"/>
            <p14:sldId id="355"/>
            <p14:sldId id="356"/>
            <p14:sldId id="385"/>
            <p14:sldId id="386"/>
            <p14:sldId id="357"/>
            <p14:sldId id="359"/>
            <p14:sldId id="387"/>
            <p14:sldId id="388"/>
            <p14:sldId id="389"/>
            <p14:sldId id="390"/>
            <p14:sldId id="394"/>
            <p14:sldId id="395"/>
            <p14:sldId id="391"/>
            <p14:sldId id="396"/>
            <p14:sldId id="380"/>
            <p14:sldId id="398"/>
            <p14:sldId id="399"/>
            <p14:sldId id="378"/>
            <p14:sldId id="400"/>
            <p14:sldId id="401"/>
            <p14:sldId id="402"/>
            <p14:sldId id="403"/>
            <p14:sldId id="404"/>
            <p14:sldId id="332"/>
            <p14:sldId id="405"/>
            <p14:sldId id="407"/>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D9DDC3"/>
    <a:srgbClr val="F8DC6E"/>
    <a:srgbClr val="F8C2D9"/>
    <a:srgbClr val="FFFF66"/>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19</a:t>
            </a:fld>
            <a:endParaRPr lang="en-US"/>
          </a:p>
        </p:txBody>
      </p:sp>
    </p:spTree>
    <p:extLst>
      <p:ext uri="{BB962C8B-B14F-4D97-AF65-F5344CB8AC3E}">
        <p14:creationId xmlns:p14="http://schemas.microsoft.com/office/powerpoint/2010/main" val="154306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9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3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4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92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5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154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42429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9079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843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1478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04286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73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84739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82174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64985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92542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592471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792461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4490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5329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959504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704555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2023/10/10</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98060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45666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881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556422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744718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7"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7" y="3757617"/>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3"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3" y="3757617"/>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98986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68133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64610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4787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1"/>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59468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8864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3"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10/10/2023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3089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2023/10/10</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520556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10/10/2023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58845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34.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7.png"/><Relationship Id="rId2" Type="http://schemas.openxmlformats.org/officeDocument/2006/relationships/image" Target="../media/image26.png"/><Relationship Id="rId16" Type="http://schemas.openxmlformats.org/officeDocument/2006/relationships/image" Target="../media/image29.png"/><Relationship Id="rId1" Type="http://schemas.openxmlformats.org/officeDocument/2006/relationships/slideLayout" Target="../slideLayouts/slideLayout7.xml"/><Relationship Id="rId15" Type="http://schemas.microsoft.com/office/2007/relationships/hdphoto" Target="../media/hdphoto4.wdp"/><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png"/><Relationship Id="rId10" Type="http://schemas.openxmlformats.org/officeDocument/2006/relationships/image" Target="../media/image34.sv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10" Type="http://schemas.microsoft.com/office/2007/relationships/hdphoto" Target="../media/hdphoto5.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37.png"/><Relationship Id="rId3" Type="http://schemas.openxmlformats.org/officeDocument/2006/relationships/image" Target="../media/image7.png"/><Relationship Id="rId12" Type="http://schemas.openxmlformats.org/officeDocument/2006/relationships/image" Target="../media/image34.png"/><Relationship Id="rId17" Type="http://schemas.microsoft.com/office/2007/relationships/hdphoto" Target="../media/hdphoto9.wdp"/><Relationship Id="rId2" Type="http://schemas.openxmlformats.org/officeDocument/2006/relationships/image" Target="../media/image8.png"/><Relationship Id="rId16"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34.svg"/><Relationship Id="rId15" Type="http://schemas.microsoft.com/office/2007/relationships/hdphoto" Target="../media/hdphoto8.wdp"/><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50"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6.png"/><Relationship Id="rId48"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6.png"/><Relationship Id="rId15" Type="http://schemas.openxmlformats.org/officeDocument/2006/relationships/image" Target="../media/image30.svg"/><Relationship Id="rId10" Type="http://schemas.microsoft.com/office/2007/relationships/hdphoto" Target="../media/hdphoto10.wdp"/><Relationship Id="rId9" Type="http://schemas.openxmlformats.org/officeDocument/2006/relationships/image" Target="../media/image38.png"/><Relationship Id="rId14"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5.svg"/><Relationship Id="rId10" Type="http://schemas.microsoft.com/office/2007/relationships/hdphoto" Target="../media/hdphoto11.wdp"/><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3"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15" Type="http://schemas.microsoft.com/office/2007/relationships/hdphoto" Target="../media/hdphoto13.wdp"/><Relationship Id="rId4" Type="http://schemas.openxmlformats.org/officeDocument/2006/relationships/image" Target="../media/image17.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13" Type="http://schemas.openxmlformats.org/officeDocument/2006/relationships/image" Target="../media/image24.svg"/><Relationship Id="rId3" Type="http://schemas.openxmlformats.org/officeDocument/2006/relationships/image" Target="../media/image5.png"/><Relationship Id="rId2" Type="http://schemas.openxmlformats.org/officeDocument/2006/relationships/image" Target="../media/image8.png"/><Relationship Id="rId16" Type="http://schemas.microsoft.com/office/2007/relationships/hdphoto" Target="../media/hdphoto1.wdp"/><Relationship Id="rId1" Type="http://schemas.openxmlformats.org/officeDocument/2006/relationships/slideLayout" Target="../slideLayouts/slideLayout7.xml"/><Relationship Id="rId15" Type="http://schemas.openxmlformats.org/officeDocument/2006/relationships/image" Target="../media/image10.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png"/><Relationship Id="rId10" Type="http://schemas.openxmlformats.org/officeDocument/2006/relationships/image" Target="../media/image34.sv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10" Type="http://schemas.microsoft.com/office/2007/relationships/hdphoto" Target="../media/hdphoto5.wdp"/><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microsoft.com/office/2007/relationships/hdphoto" Target="../media/hdphoto1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5" Type="http://schemas.openxmlformats.org/officeDocument/2006/relationships/image" Target="../media/image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50"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6.png"/><Relationship Id="rId48"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6" Type="http://schemas.openxmlformats.org/officeDocument/2006/relationships/image" Target="../media/image34.svg"/><Relationship Id="rId1" Type="http://schemas.openxmlformats.org/officeDocument/2006/relationships/slideLayout" Target="../slideLayouts/slideLayout7.xml"/><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12"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7.png"/><Relationship Id="rId6" Type="http://schemas.openxmlformats.org/officeDocument/2006/relationships/image" Target="../media/image30.svg"/><Relationship Id="rId5" Type="http://schemas.openxmlformats.org/officeDocument/2006/relationships/image" Target="../media/image7.png"/><Relationship Id="rId10" Type="http://schemas.openxmlformats.org/officeDocument/2006/relationships/image" Target="../media/image34.svg"/><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8.png"/><Relationship Id="rId5" Type="http://schemas.openxmlformats.org/officeDocument/2006/relationships/image" Target="../media/image17.png"/><Relationship Id="rId10" Type="http://schemas.openxmlformats.org/officeDocument/2006/relationships/image" Target="../media/image34.svg"/><Relationship Id="rId4" Type="http://schemas.microsoft.com/office/2007/relationships/hdphoto" Target="../media/hdphoto16.wdp"/><Relationship Id="rId1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svg"/><Relationship Id="rId10" Type="http://schemas.openxmlformats.org/officeDocument/2006/relationships/image" Target="../media/image63.png"/><Relationship Id="rId4" Type="http://schemas.openxmlformats.org/officeDocument/2006/relationships/image" Target="../media/image16.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17.wdp"/><Relationship Id="rId10" Type="http://schemas.openxmlformats.org/officeDocument/2006/relationships/image" Target="../media/image32.svg"/><Relationship Id="rId4" Type="http://schemas.openxmlformats.org/officeDocument/2006/relationships/image" Target="../media/image64.png"/><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10" Type="http://schemas.microsoft.com/office/2007/relationships/hdphoto" Target="../media/hdphoto18.wdp"/><Relationship Id="rId4" Type="http://schemas.openxmlformats.org/officeDocument/2006/relationships/image" Target="../media/image68.pn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10" Type="http://schemas.microsoft.com/office/2007/relationships/hdphoto" Target="../media/hdphoto19.wdp"/><Relationship Id="rId4" Type="http://schemas.openxmlformats.org/officeDocument/2006/relationships/image" Target="../media/image70.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10" Type="http://schemas.microsoft.com/office/2007/relationships/hdphoto" Target="../media/hdphoto19.wdp"/><Relationship Id="rId4" Type="http://schemas.openxmlformats.org/officeDocument/2006/relationships/image" Target="../media/image72.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7.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50"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6.png"/><Relationship Id="rId48"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18" Type="http://schemas.openxmlformats.org/officeDocument/2006/relationships/image" Target="../media/image74.png"/><Relationship Id="rId3" Type="http://schemas.openxmlformats.org/officeDocument/2006/relationships/image" Target="../media/image16.png"/><Relationship Id="rId17" Type="http://schemas.openxmlformats.org/officeDocument/2006/relationships/image" Target="../media/image73.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9" Type="http://schemas.microsoft.com/office/2007/relationships/hdphoto" Target="../media/hdphoto20.wdp"/><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32.svg"/><Relationship Id="rId18" Type="http://schemas.microsoft.com/office/2007/relationships/hdphoto" Target="../media/hdphoto20.wdp"/><Relationship Id="rId3" Type="http://schemas.openxmlformats.org/officeDocument/2006/relationships/image" Target="../media/image16.png"/><Relationship Id="rId17" Type="http://schemas.openxmlformats.org/officeDocument/2006/relationships/image" Target="../media/image74.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9" Type="http://schemas.openxmlformats.org/officeDocument/2006/relationships/image" Target="../media/image75.pn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12.png"/><Relationship Id="rId1" Type="http://schemas.openxmlformats.org/officeDocument/2006/relationships/slideLayout" Target="../slideLayouts/slideLayout7.xml"/><Relationship Id="rId15" Type="http://schemas.openxmlformats.org/officeDocument/2006/relationships/image" Target="../media/image13.png"/><Relationship Id="rId9" Type="http://schemas.openxmlformats.org/officeDocument/2006/relationships/image" Target="../media/image76.png"/><Relationship Id="rId14" Type="http://schemas.openxmlformats.org/officeDocument/2006/relationships/image" Target="../media/image11.svg"/></Relationships>
</file>

<file path=ppt/slides/_rels/slide4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20.svg"/><Relationship Id="rId4" Type="http://schemas.openxmlformats.org/officeDocument/2006/relationships/image" Target="../media/image16.svg"/><Relationship Id="rId9" Type="http://schemas.openxmlformats.org/officeDocument/2006/relationships/image" Target="../media/image77.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50"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6.png"/><Relationship Id="rId48" Type="http://schemas.openxmlformats.org/officeDocument/2006/relationships/image" Target="NUL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microsoft.com/office/2007/relationships/hdphoto" Target="../media/hdphoto3.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2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25.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89419">
            <a:off x="15859767" y="6526974"/>
            <a:ext cx="2110984" cy="190252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281545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CHÀO MỪNG CÁC EM ĐẾN VỚI TIẾT HỌC NGÀY HÔM NAY!</a:t>
            </a:r>
            <a:endParaRPr lang="en-US" sz="6500" b="1">
              <a:latin typeface="Arial" panose="020B0604020202020204" pitchFamily="34" charset="0"/>
              <a:cs typeface="Arial" panose="020B0604020202020204" pitchFamily="34" charset="0"/>
            </a:endParaRPr>
          </a:p>
        </p:txBody>
      </p:sp>
      <p:pic>
        <p:nvPicPr>
          <p:cNvPr id="10"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36783">
            <a:off x="1265454" y="1274822"/>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7200" y="1578142"/>
            <a:ext cx="17373600" cy="8316369"/>
          </a:xfrm>
          <a:prstGeom prst="roundRect">
            <a:avLst/>
          </a:prstGeom>
          <a:solidFill>
            <a:schemeClr val="bg1"/>
          </a:solidFill>
          <a:ln w="184150">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6710112" y="282742"/>
            <a:ext cx="4838700" cy="990600"/>
            <a:chOff x="6781800" y="342900"/>
            <a:chExt cx="4838700" cy="990600"/>
          </a:xfrm>
          <a:solidFill>
            <a:schemeClr val="bg2">
              <a:lumMod val="50000"/>
            </a:schemeClr>
          </a:solidFill>
        </p:grpSpPr>
        <p:sp>
          <p:nvSpPr>
            <p:cNvPr id="12" name="Round Same Side Corner Rectangle 11"/>
            <p:cNvSpPr/>
            <p:nvPr/>
          </p:nvSpPr>
          <p:spPr>
            <a:xfrm flipV="1">
              <a:off x="6781800" y="342900"/>
              <a:ext cx="4838700" cy="990600"/>
            </a:xfrm>
            <a:prstGeom prst="round2SameRect">
              <a:avLst>
                <a:gd name="adj1" fmla="val 50000"/>
                <a:gd name="adj2" fmla="val 0"/>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7048500" y="490514"/>
              <a:ext cx="4191000" cy="738664"/>
            </a:xfrm>
            <a:prstGeom prst="rect">
              <a:avLst/>
            </a:prstGeom>
            <a:grp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CHÚ</a:t>
              </a:r>
              <a:r>
                <a:rPr kumimoji="0" lang="en-US" sz="42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Ý</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890337" y="1850336"/>
                <a:ext cx="16478250" cy="3364960"/>
              </a:xfrm>
              <a:prstGeom prst="rect">
                <a:avLst/>
              </a:prstGeom>
            </p:spPr>
            <p:txBody>
              <a:bodyPr wrap="square">
                <a:spAutoFit/>
              </a:bodyPr>
              <a:lstStyle/>
              <a:p>
                <a:pPr algn="just">
                  <a:lnSpc>
                    <a:spcPct val="150000"/>
                  </a:lnSpc>
                  <a:spcBef>
                    <a:spcPts val="100"/>
                  </a:spcBef>
                  <a:spcAft>
                    <a:spcPts val="100"/>
                  </a:spcAft>
                </a:pPr>
                <a:r>
                  <a:rPr lang="nl-NL" sz="3600">
                    <a:latin typeface="Arial" panose="020B0604020202020204" pitchFamily="34" charset="0"/>
                    <a:ea typeface="Calibri" panose="020F0502020204030204" pitchFamily="34" charset="0"/>
                    <a:cs typeface="Arial" panose="020B0604020202020204" pitchFamily="34" charset="0"/>
                  </a:rPr>
                  <a:t>Nếu đáy của lăng trụ là một tam giác, tứ giác, ngũ giác,... thì hình lăng trụ tương ứng gọi là hình lăng trụ tam giác, hình lăng trụ tứ giác, hình lăng trụ </a:t>
                </a:r>
                <a:r>
                  <a:rPr lang="nl-NL" sz="3600">
                    <a:latin typeface="Arial" panose="020B0604020202020204" pitchFamily="34" charset="0"/>
                    <a:ea typeface="Calibri" panose="020F0502020204030204" pitchFamily="34" charset="0"/>
                    <a:cs typeface="Arial" panose="020B0604020202020204" pitchFamily="34" charset="0"/>
                  </a:rPr>
                  <a:t>ngũ </a:t>
                </a:r>
                <a:r>
                  <a:rPr lang="nl-NL" sz="3600" smtClean="0">
                    <a:latin typeface="Arial" panose="020B0604020202020204" pitchFamily="34" charset="0"/>
                    <a:ea typeface="Calibri" panose="020F0502020204030204" pitchFamily="34" charset="0"/>
                    <a:cs typeface="Arial" panose="020B0604020202020204" pitchFamily="34" charset="0"/>
                  </a:rPr>
                  <a:t>giác,...</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100"/>
                  </a:spcAft>
                </a:pPr>
                <a:r>
                  <a:rPr lang="en-US" sz="3600" smtClean="0">
                    <a:effectLst/>
                    <a:latin typeface="Arial" panose="020B0604020202020204" pitchFamily="34" charset="0"/>
                    <a:ea typeface="Malgun Gothic" panose="020B0503020000020004" pitchFamily="34" charset="-127"/>
                    <a:cs typeface="Arial" panose="020B0604020202020204" pitchFamily="34" charset="0"/>
                  </a:rPr>
                  <a:t>Trong </a:t>
                </a:r>
                <a:r>
                  <a:rPr lang="en-US" sz="3600">
                    <a:effectLst/>
                    <a:latin typeface="Arial" panose="020B0604020202020204" pitchFamily="34" charset="0"/>
                    <a:ea typeface="Malgun Gothic" panose="020B0503020000020004" pitchFamily="34" charset="-127"/>
                    <a:cs typeface="Arial" panose="020B0604020202020204" pitchFamily="34" charset="0"/>
                  </a:rPr>
                  <a:t>hình lăng trụ </a:t>
                </a:r>
                <a14:m>
                  <m:oMath xmlns:m="http://schemas.openxmlformats.org/officeDocument/2006/math">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100"/>
                  </a:spcBef>
                  <a:spcAft>
                    <a:spcPts val="100"/>
                  </a:spcAft>
                  <a:buFontTx/>
                  <a:buChar char="-"/>
                </a:pPr>
                <a:r>
                  <a:rPr lang="en-US" sz="3600" smtClean="0">
                    <a:effectLst/>
                    <a:latin typeface="Arial" panose="020B0604020202020204" pitchFamily="34" charset="0"/>
                    <a:ea typeface="Calibri" panose="020F0502020204030204" pitchFamily="34" charset="0"/>
                    <a:cs typeface="Arial" panose="020B0604020202020204" pitchFamily="34" charset="0"/>
                  </a:rPr>
                  <a:t>Hai </a:t>
                </a:r>
                <a:r>
                  <a:rPr lang="en-US" sz="3600">
                    <a:effectLst/>
                    <a:latin typeface="Arial" panose="020B0604020202020204" pitchFamily="34" charset="0"/>
                    <a:ea typeface="Calibri" panose="020F0502020204030204" pitchFamily="34" charset="0"/>
                    <a:cs typeface="Arial" panose="020B0604020202020204" pitchFamily="34" charset="0"/>
                  </a:rPr>
                  <a:t>đa giác </a:t>
                </a:r>
                <a14:m>
                  <m:oMath xmlns:m="http://schemas.openxmlformats.org/officeDocument/2006/math">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Sub>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3600">
                    <a:effectLst/>
                    <a:latin typeface="Arial" panose="020B0604020202020204" pitchFamily="34" charset="0"/>
                    <a:ea typeface="Calibri" panose="020F0502020204030204" pitchFamily="34" charset="0"/>
                    <a:cs typeface="Arial" panose="020B0604020202020204" pitchFamily="34" charset="0"/>
                  </a:rPr>
                  <a:t> được gọi là hai </a:t>
                </a:r>
                <a:r>
                  <a:rPr lang="en-US" sz="3600">
                    <a:effectLst/>
                    <a:latin typeface="Arial" panose="020B0604020202020204" pitchFamily="34" charset="0"/>
                    <a:ea typeface="Calibri" panose="020F0502020204030204" pitchFamily="34" charset="0"/>
                    <a:cs typeface="Arial" panose="020B0604020202020204" pitchFamily="34" charset="0"/>
                  </a:rPr>
                  <a:t>mặt </a:t>
                </a:r>
                <a:r>
                  <a:rPr lang="en-US" sz="3600" smtClean="0">
                    <a:effectLst/>
                    <a:latin typeface="Arial" panose="020B0604020202020204" pitchFamily="34" charset="0"/>
                    <a:ea typeface="Calibri" panose="020F0502020204030204" pitchFamily="34" charset="0"/>
                    <a:cs typeface="Arial" panose="020B0604020202020204" pitchFamily="34" charset="0"/>
                  </a:rPr>
                  <a:t>đáy;</a:t>
                </a:r>
              </a:p>
            </p:txBody>
          </p:sp>
        </mc:Choice>
        <mc:Fallback>
          <p:sp>
            <p:nvSpPr>
              <p:cNvPr id="3" name="Rectangle 2"/>
              <p:cNvSpPr>
                <a:spLocks noRot="1" noChangeAspect="1" noMove="1" noResize="1" noEditPoints="1" noAdjustHandles="1" noChangeArrowheads="1" noChangeShapeType="1" noTextEdit="1"/>
              </p:cNvSpPr>
              <p:nvPr/>
            </p:nvSpPr>
            <p:spPr>
              <a:xfrm>
                <a:off x="890337" y="1850336"/>
                <a:ext cx="16478250" cy="3364960"/>
              </a:xfrm>
              <a:prstGeom prst="rect">
                <a:avLst/>
              </a:prstGeom>
              <a:blipFill>
                <a:blip r:embed="rId2"/>
                <a:stretch>
                  <a:fillRect l="-1110" r="-1147" b="-5978"/>
                </a:stretch>
              </a:blipFill>
            </p:spPr>
            <p:txBody>
              <a:bodyPr/>
              <a:lstStyle/>
              <a:p>
                <a:r>
                  <a:rPr lang="en-US">
                    <a:noFill/>
                  </a:rPr>
                  <a:t> </a:t>
                </a:r>
              </a:p>
            </p:txBody>
          </p:sp>
        </mc:Fallback>
      </mc:AlternateContent>
      <p:sp>
        <p:nvSpPr>
          <p:cNvPr id="20" name="Freeform 8"/>
          <p:cNvSpPr/>
          <p:nvPr/>
        </p:nvSpPr>
        <p:spPr>
          <a:xfrm>
            <a:off x="16225587" y="346860"/>
            <a:ext cx="1143000" cy="90565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13"/>
                </a:ext>
              </a:extLst>
            </a:blip>
            <a:stretch>
              <a:fillRect/>
            </a:stretch>
          </a:blipFill>
        </p:spPr>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Lst>
          </a:blip>
          <a:stretch>
            <a:fillRect/>
          </a:stretch>
        </p:blipFill>
        <p:spPr>
          <a:xfrm>
            <a:off x="13868400" y="4549942"/>
            <a:ext cx="3644195" cy="463877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90336" y="5248248"/>
                <a:ext cx="12822759" cy="4324261"/>
              </a:xfrm>
              <a:prstGeom prst="rect">
                <a:avLst/>
              </a:prstGeom>
            </p:spPr>
            <p:txBody>
              <a:bodyPr wrap="square">
                <a:spAutoFit/>
              </a:bodyPr>
              <a:lstStyle/>
              <a:p>
                <a:pPr marL="571500" lvl="0" indent="-571500" algn="just">
                  <a:lnSpc>
                    <a:spcPct val="150000"/>
                  </a:lnSpc>
                  <a:spcBef>
                    <a:spcPts val="100"/>
                  </a:spcBef>
                  <a:spcAft>
                    <a:spcPts val="100"/>
                  </a:spcAft>
                  <a:buFontTx/>
                  <a:buChar cha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hình bình hành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là 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mặt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bên;</a:t>
                </a:r>
              </a:p>
              <a:p>
                <a:pPr marL="571500" lvl="0" indent="-571500" algn="just">
                  <a:lnSpc>
                    <a:spcPct val="150000"/>
                  </a:lnSpc>
                  <a:spcBef>
                    <a:spcPts val="100"/>
                  </a:spcBef>
                  <a:spcAft>
                    <a:spcPts val="100"/>
                  </a:spcAft>
                  <a:buFontTx/>
                  <a:buChar cha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cạnh của mặt hai mặt đấy gọi là 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cạnh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đáy;</a:t>
                </a:r>
              </a:p>
              <a:p>
                <a:pPr marL="571500" lvl="0" indent="-571500" algn="just">
                  <a:lnSpc>
                    <a:spcPct val="150000"/>
                  </a:lnSpc>
                  <a:spcBef>
                    <a:spcPts val="100"/>
                  </a:spcBef>
                  <a:spcAft>
                    <a:spcPts val="100"/>
                  </a:spcAft>
                  <a:buFontTx/>
                  <a:buChar cha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đoạn thẳng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gọi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cạnh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bên;</a:t>
                </a:r>
              </a:p>
              <a:p>
                <a:pPr marL="571500" lvl="0" indent="-571500" algn="just">
                  <a:lnSpc>
                    <a:spcPct val="150000"/>
                  </a:lnSpc>
                  <a:spcBef>
                    <a:spcPts val="100"/>
                  </a:spcBef>
                  <a:spcAft>
                    <a:spcPts val="100"/>
                  </a:spcAft>
                  <a:buFontTx/>
                  <a:buChar cha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đỉnh của hai mặt đáy gọi là các đỉnh của hình lăng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trụ</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90336" y="5248248"/>
                <a:ext cx="12822759" cy="4324261"/>
              </a:xfrm>
              <a:prstGeom prst="rect">
                <a:avLst/>
              </a:prstGeom>
              <a:blipFill>
                <a:blip r:embed="rId16"/>
                <a:stretch>
                  <a:fillRect l="-1283" r="-1426" b="-2116"/>
                </a:stretch>
              </a:blipFill>
            </p:spPr>
            <p:txBody>
              <a:bodyPr/>
              <a:lstStyle/>
              <a:p>
                <a:r>
                  <a:rPr lang="en-US">
                    <a:noFill/>
                  </a:rPr>
                  <a:t> </a:t>
                </a:r>
              </a:p>
            </p:txBody>
          </p:sp>
        </mc:Fallback>
      </mc:AlternateContent>
    </p:spTree>
    <p:extLst>
      <p:ext uri="{BB962C8B-B14F-4D97-AF65-F5344CB8AC3E}">
        <p14:creationId xmlns:p14="http://schemas.microsoft.com/office/powerpoint/2010/main" val="2888849887"/>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026" y="1383738"/>
            <a:ext cx="1032846" cy="963915"/>
          </a:xfrm>
          <a:prstGeom prst="rect">
            <a:avLst/>
          </a:prstGeom>
        </p:spPr>
      </p:pic>
      <p:sp>
        <p:nvSpPr>
          <p:cNvPr id="20" name="TextBox 19"/>
          <p:cNvSpPr txBox="1"/>
          <p:nvPr/>
        </p:nvSpPr>
        <p:spPr>
          <a:xfrm>
            <a:off x="2049311" y="158565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873557" y="2400689"/>
            <a:ext cx="16651324" cy="175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3800">
                <a:solidFill>
                  <a:srgbClr val="000000"/>
                </a:solidFill>
              </a:rPr>
              <a:t>Từ định nghĩa hình lăng trụ, nhận xét đặc điểm các mặt bên, cạnh bên và hai mặt đáy của hình lăng trụ.</a:t>
            </a:r>
            <a:endParaRPr kumimoji="0" lang="en-US" altLang="en-US" sz="38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1078380"/>
            </a:xfrm>
            <a:prstGeom prst="rect">
              <a:avLst/>
            </a:prstGeom>
            <a:noFill/>
          </p:spPr>
          <p:txBody>
            <a:bodyPr wrap="square" rtlCol="0">
              <a:spAutoFit/>
            </a:bodyPr>
            <a:lstStyle/>
            <a:p>
              <a:pPr lvl="0" algn="ctr"/>
              <a:r>
                <a:rPr lang="en-US" sz="4500" b="1">
                  <a:solidFill>
                    <a:srgbClr val="FFFF00"/>
                  </a:solidFill>
                  <a:latin typeface="Arial" panose="020B0604020202020204" pitchFamily="34" charset="0"/>
                  <a:cs typeface="Arial" panose="020B0604020202020204" pitchFamily="34" charset="0"/>
                </a:rPr>
                <a:t>2. Tính chất</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02261" y="5219700"/>
            <a:ext cx="16683476" cy="4555093"/>
          </a:xfrm>
          <a:prstGeom prst="rect">
            <a:avLst/>
          </a:prstGeom>
        </p:spPr>
        <p:txBody>
          <a:bodyPr wrap="square">
            <a:spAutoFit/>
          </a:bodyPr>
          <a:lstStyle/>
          <a:p>
            <a:pPr marL="30480" marR="30480"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Từ định nghĩa hình lăng trụ, ta có các nhận xét sau:</a:t>
            </a:r>
            <a:endParaRPr lang="en-US" sz="3800">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Bef>
                <a:spcPts val="100"/>
              </a:spcBef>
              <a:spcAft>
                <a:spcPts val="100"/>
              </a:spcAft>
              <a:buFontTx/>
              <a:buChar cha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cạnh bên của hình lăng trụ song song và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bằng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nhau.</a:t>
            </a:r>
          </a:p>
          <a:p>
            <a:pPr marL="601980" marR="30480" indent="-571500" algn="just">
              <a:lnSpc>
                <a:spcPct val="150000"/>
              </a:lnSpc>
              <a:spcBef>
                <a:spcPts val="100"/>
              </a:spcBef>
              <a:spcAft>
                <a:spcPts val="100"/>
              </a:spcAft>
              <a:buFontTx/>
              <a:buChar cha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mặt bên của hình lăng trụ là các hình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bình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hành.</a:t>
            </a:r>
            <a:endParaRPr lang="en-US" sz="3800" smtClean="0">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Bef>
                <a:spcPts val="100"/>
              </a:spcBef>
              <a:spcAft>
                <a:spcPts val="100"/>
              </a:spcAft>
              <a:buFontTx/>
              <a:buChar cha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mặt đáy của hình lăng trụ là hai đa giác có các cạnh tương ứng song song và bằng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7903819" y="4097747"/>
            <a:ext cx="2590800" cy="9694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393086">
            <a:off x="16673827" y="3947904"/>
            <a:ext cx="2216576" cy="1476794"/>
          </a:xfrm>
          <a:prstGeom prst="rect">
            <a:avLst/>
          </a:prstGeom>
        </p:spPr>
      </p:pic>
    </p:spTree>
    <p:extLst>
      <p:ext uri="{BB962C8B-B14F-4D97-AF65-F5344CB8AC3E}">
        <p14:creationId xmlns:p14="http://schemas.microsoft.com/office/powerpoint/2010/main" val="271361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1" dur="500"/>
                                        <p:tgtEl>
                                          <p:spTgt spid="3">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4" dur="500"/>
                                        <p:tgtEl>
                                          <p:spTgt spid="3">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49" y="373287"/>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295397" y="2324100"/>
            <a:ext cx="15697200" cy="4247766"/>
          </a:xfrm>
          <a:prstGeom prst="rect">
            <a:avLst/>
          </a:prstGeom>
        </p:spPr>
        <p:txBody>
          <a:bodyPr wrap="square">
            <a:spAutoFit/>
          </a:bodyPr>
          <a:lstStyle/>
          <a:p>
            <a:pPr marL="685800" lvl="0" indent="-685800" algn="just">
              <a:lnSpc>
                <a:spcPct val="150000"/>
              </a:lnSpc>
              <a:spcBef>
                <a:spcPts val="600"/>
              </a:spcBef>
              <a:spcAft>
                <a:spcPts val="600"/>
              </a:spcAft>
              <a:buFont typeface="Wingdings" panose="05000000000000000000" pitchFamily="2" charset="2"/>
              <a:buChar char="§"/>
            </a:pPr>
            <a:r>
              <a:rPr lang="vi-VN" sz="4300" smtClean="0">
                <a:solidFill>
                  <a:srgbClr val="1F497D"/>
                </a:solidFill>
                <a:ea typeface="Times New Roman" panose="02020603050405020304" pitchFamily="18" charset="0"/>
                <a:cs typeface="Arial" panose="020B0604020202020204" pitchFamily="34" charset="0"/>
              </a:rPr>
              <a:t>Các </a:t>
            </a:r>
            <a:r>
              <a:rPr lang="vi-VN" sz="4300">
                <a:solidFill>
                  <a:srgbClr val="1F497D"/>
                </a:solidFill>
                <a:ea typeface="Times New Roman" panose="02020603050405020304" pitchFamily="18" charset="0"/>
                <a:cs typeface="Arial" panose="020B0604020202020204" pitchFamily="34" charset="0"/>
              </a:rPr>
              <a:t>cạnh bên của hình lăng trụ song song và </a:t>
            </a:r>
            <a:r>
              <a:rPr lang="vi-VN" sz="4300">
                <a:solidFill>
                  <a:srgbClr val="1F497D"/>
                </a:solidFill>
                <a:ea typeface="Times New Roman" panose="02020603050405020304" pitchFamily="18" charset="0"/>
                <a:cs typeface="Arial" panose="020B0604020202020204" pitchFamily="34" charset="0"/>
              </a:rPr>
              <a:t>bằng </a:t>
            </a:r>
            <a:r>
              <a:rPr lang="vi-VN" sz="4300" smtClean="0">
                <a:solidFill>
                  <a:srgbClr val="1F497D"/>
                </a:solidFill>
                <a:ea typeface="Times New Roman" panose="02020603050405020304" pitchFamily="18" charset="0"/>
                <a:cs typeface="Arial" panose="020B0604020202020204" pitchFamily="34" charset="0"/>
              </a:rPr>
              <a:t>nhau.</a:t>
            </a:r>
            <a:endParaRPr lang="en-US" sz="4300" smtClean="0">
              <a:solidFill>
                <a:srgbClr val="1F497D"/>
              </a:solidFill>
              <a:ea typeface="Times New Roman" panose="02020603050405020304" pitchFamily="18"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smtClean="0">
                <a:solidFill>
                  <a:srgbClr val="1F497D"/>
                </a:solidFill>
                <a:ea typeface="Times New Roman" panose="02020603050405020304" pitchFamily="18" charset="0"/>
                <a:cs typeface="Arial" panose="020B0604020202020204" pitchFamily="34" charset="0"/>
              </a:rPr>
              <a:t>Các </a:t>
            </a:r>
            <a:r>
              <a:rPr lang="vi-VN" sz="4300">
                <a:solidFill>
                  <a:srgbClr val="1F497D"/>
                </a:solidFill>
                <a:ea typeface="Times New Roman" panose="02020603050405020304" pitchFamily="18" charset="0"/>
                <a:cs typeface="Arial" panose="020B0604020202020204" pitchFamily="34" charset="0"/>
              </a:rPr>
              <a:t>mặt bên của hình lăng trụ là các hình </a:t>
            </a:r>
            <a:r>
              <a:rPr lang="vi-VN" sz="4300">
                <a:solidFill>
                  <a:srgbClr val="1F497D"/>
                </a:solidFill>
                <a:ea typeface="Times New Roman" panose="02020603050405020304" pitchFamily="18" charset="0"/>
                <a:cs typeface="Arial" panose="020B0604020202020204" pitchFamily="34" charset="0"/>
              </a:rPr>
              <a:t>bình </a:t>
            </a:r>
            <a:r>
              <a:rPr lang="vi-VN" sz="4300" smtClean="0">
                <a:solidFill>
                  <a:srgbClr val="1F497D"/>
                </a:solidFill>
                <a:ea typeface="Times New Roman" panose="02020603050405020304" pitchFamily="18" charset="0"/>
                <a:cs typeface="Arial" panose="020B0604020202020204" pitchFamily="34" charset="0"/>
              </a:rPr>
              <a:t>hành.</a:t>
            </a:r>
            <a:endParaRPr lang="en-US" sz="4300" smtClean="0">
              <a:solidFill>
                <a:srgbClr val="1F497D"/>
              </a:solidFill>
              <a:ea typeface="Times New Roman" panose="02020603050405020304" pitchFamily="18"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smtClean="0">
                <a:solidFill>
                  <a:srgbClr val="1F497D"/>
                </a:solidFill>
                <a:ea typeface="Times New Roman" panose="02020603050405020304" pitchFamily="18" charset="0"/>
                <a:cs typeface="Arial" panose="020B0604020202020204" pitchFamily="34" charset="0"/>
              </a:rPr>
              <a:t>Hai </a:t>
            </a:r>
            <a:r>
              <a:rPr lang="vi-VN" sz="4300">
                <a:solidFill>
                  <a:srgbClr val="1F497D"/>
                </a:solidFill>
                <a:ea typeface="Times New Roman" panose="02020603050405020304" pitchFamily="18" charset="0"/>
                <a:cs typeface="Arial" panose="020B0604020202020204" pitchFamily="34" charset="0"/>
              </a:rPr>
              <a:t>mặt đáy của hình lăng trụ là hai đa giác có các cạnh tương ứng song song và bằng nhau.</a:t>
            </a:r>
            <a:endParaRPr lang="vi-VN" sz="4300">
              <a:solidFill>
                <a:srgbClr val="1F497D"/>
              </a:solidFill>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brightnessContrast contrast="-40000"/>
                    </a14:imgEffect>
                  </a14:imgLayer>
                </a14:imgProps>
              </a:ext>
            </a:extLst>
          </a:blip>
          <a:stretch>
            <a:fillRect/>
          </a:stretch>
        </p:blipFill>
        <p:spPr>
          <a:xfrm>
            <a:off x="6717522" y="8025151"/>
            <a:ext cx="4852950" cy="2147549"/>
          </a:xfrm>
          <a:prstGeom prst="rect">
            <a:avLst/>
          </a:prstGeom>
        </p:spPr>
      </p:pic>
    </p:spTree>
    <p:extLst>
      <p:ext uri="{BB962C8B-B14F-4D97-AF65-F5344CB8AC3E}">
        <p14:creationId xmlns:p14="http://schemas.microsoft.com/office/powerpoint/2010/main" val="49295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31268"/>
            <a:ext cx="17830800" cy="9824464"/>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810500" y="534734"/>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10081" y="987956"/>
              <a:ext cx="2007281"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1 </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1037025" y="1564768"/>
            <a:ext cx="16228291" cy="2723823"/>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C</a:t>
            </a:r>
            <a:r>
              <a:rPr lang="vi-VN" sz="3800" smtClean="0">
                <a:ea typeface="Times New Roman" panose="02020603050405020304" pitchFamily="18" charset="0"/>
                <a:cs typeface="Arial" panose="020B0604020202020204" pitchFamily="34" charset="0"/>
              </a:rPr>
              <a:t>ho </a:t>
            </a:r>
            <a:r>
              <a:rPr lang="vi-VN" sz="3800">
                <a:ea typeface="Times New Roman" panose="02020603050405020304" pitchFamily="18" charset="0"/>
                <a:cs typeface="Arial" panose="020B0604020202020204" pitchFamily="34" charset="0"/>
              </a:rPr>
              <a:t>hình lăng trụ tam giác ABC.A’B’C’. Gọi M và M’ lần lượt là trung điểm của các cạnh BC và B’C’. Chứng minh rằng:</a:t>
            </a:r>
          </a:p>
          <a:p>
            <a:pPr algn="just">
              <a:lnSpc>
                <a:spcPct val="150000"/>
              </a:lnSpc>
            </a:pPr>
            <a:r>
              <a:rPr lang="en-US" sz="3800" smtClean="0">
                <a:ea typeface="Times New Roman" panose="02020603050405020304" pitchFamily="18" charset="0"/>
                <a:cs typeface="Arial" panose="020B0604020202020204" pitchFamily="34" charset="0"/>
              </a:rPr>
              <a:t>			</a:t>
            </a:r>
            <a:r>
              <a:rPr lang="vi-VN" sz="3800" smtClean="0">
                <a:ea typeface="Times New Roman" panose="02020603050405020304" pitchFamily="18" charset="0"/>
                <a:cs typeface="Arial" panose="020B0604020202020204" pitchFamily="34" charset="0"/>
              </a:rPr>
              <a:t>a</a:t>
            </a:r>
            <a:r>
              <a:rPr lang="vi-VN" sz="3800">
                <a:ea typeface="Times New Roman" panose="02020603050405020304" pitchFamily="18" charset="0"/>
                <a:cs typeface="Arial" panose="020B0604020202020204" pitchFamily="34" charset="0"/>
              </a:rPr>
              <a:t>) AA' // (</a:t>
            </a:r>
            <a:r>
              <a:rPr lang="vi-VN" sz="3800">
                <a:ea typeface="Times New Roman" panose="02020603050405020304" pitchFamily="18" charset="0"/>
                <a:cs typeface="Arial" panose="020B0604020202020204" pitchFamily="34" charset="0"/>
              </a:rPr>
              <a:t>BCC'B'); </a:t>
            </a:r>
            <a:r>
              <a:rPr lang="en-US" sz="3800" smtClean="0">
                <a:ea typeface="Times New Roman" panose="02020603050405020304" pitchFamily="18" charset="0"/>
                <a:cs typeface="Arial" panose="020B0604020202020204" pitchFamily="34" charset="0"/>
              </a:rPr>
              <a:t>				</a:t>
            </a:r>
            <a:r>
              <a:rPr lang="vi-VN" sz="3800" smtClean="0">
                <a:ea typeface="Times New Roman" panose="02020603050405020304" pitchFamily="18" charset="0"/>
                <a:cs typeface="Arial" panose="020B0604020202020204" pitchFamily="34" charset="0"/>
              </a:rPr>
              <a:t>b</a:t>
            </a:r>
            <a:r>
              <a:rPr lang="vi-VN" sz="3800">
                <a:ea typeface="Times New Roman" panose="02020603050405020304" pitchFamily="18" charset="0"/>
                <a:cs typeface="Arial" panose="020B0604020202020204" pitchFamily="34" charset="0"/>
              </a:rPr>
              <a:t>) AM // A'M'.</a:t>
            </a:r>
          </a:p>
        </p:txBody>
      </p:sp>
      <p:sp>
        <p:nvSpPr>
          <p:cNvPr id="13" name="Oval Callout 12"/>
          <p:cNvSpPr/>
          <p:nvPr/>
        </p:nvSpPr>
        <p:spPr>
          <a:xfrm>
            <a:off x="8473142" y="4257897"/>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mc:Choice xmlns:a14="http://schemas.microsoft.com/office/drawing/2010/main" Requires="a14">
          <p:sp>
            <p:nvSpPr>
              <p:cNvPr id="14" name="Rectangle 13"/>
              <p:cNvSpPr/>
              <p:nvPr/>
            </p:nvSpPr>
            <p:spPr>
              <a:xfrm>
                <a:off x="1037025" y="5251165"/>
                <a:ext cx="11226387" cy="4478149"/>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 Trong hình lăng trụ ABC.A’B’C’, ta có: AA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BB’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BB’</a:t>
                </a:r>
                <a:r>
                  <a:rPr lang="en-U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rPr>
                      <m:t>⊂</m:t>
                    </m:r>
                  </m:oMath>
                </a14:m>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(BCC’B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suy ra AA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(BCC’B’).</a:t>
                </a: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Vì MM</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BB’, MM’ = BB’ và BB’ // AA’, BB’ = AA’ nên MM</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AA’, MM’ = AA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ra AMM’A’ là hình bình hành. Vậy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AM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A’M’.</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37025" y="5251165"/>
                <a:ext cx="11226387" cy="4478149"/>
              </a:xfrm>
              <a:prstGeom prst="rect">
                <a:avLst/>
              </a:prstGeom>
              <a:blipFill>
                <a:blip r:embed="rId3"/>
                <a:stretch>
                  <a:fillRect l="-1792" r="-1737" b="-2177"/>
                </a:stretch>
              </a:blipFill>
            </p:spPr>
            <p:txBody>
              <a:bodyPr/>
              <a:lstStyle/>
              <a:p>
                <a:r>
                  <a:rPr lang="en-US">
                    <a:noFill/>
                  </a:rPr>
                  <a:t> </a:t>
                </a:r>
              </a:p>
            </p:txBody>
          </p:sp>
        </mc:Fallback>
      </mc:AlternateContent>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3" y="231268"/>
            <a:ext cx="1399835" cy="117473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3067826" y="5061644"/>
            <a:ext cx="3982895" cy="4857189"/>
          </a:xfrm>
          <a:prstGeom prst="rect">
            <a:avLst/>
          </a:prstGeom>
        </p:spPr>
      </p:pic>
      <p:pic>
        <p:nvPicPr>
          <p:cNvPr id="1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826528">
            <a:off x="16883884" y="8906237"/>
            <a:ext cx="1007803" cy="1521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wipe(left)">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266700"/>
            <a:ext cx="17754600" cy="9753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83015">
            <a:off x="16981638" y="3383495"/>
            <a:ext cx="1530396" cy="1019626"/>
          </a:xfrm>
          <a:prstGeom prst="rect">
            <a:avLst/>
          </a:prstGeom>
        </p:spPr>
      </p:pic>
      <p:sp>
        <p:nvSpPr>
          <p:cNvPr id="30" name="Rectangle 29"/>
          <p:cNvSpPr/>
          <p:nvPr/>
        </p:nvSpPr>
        <p:spPr>
          <a:xfrm>
            <a:off x="6811519" y="1905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274177" y="1293258"/>
            <a:ext cx="14687043" cy="1752211"/>
          </a:xfrm>
          <a:prstGeom prst="rect">
            <a:avLst/>
          </a:prstGeom>
        </p:spPr>
        <p:txBody>
          <a:bodyPr wrap="square">
            <a:spAutoFit/>
          </a:bodyPr>
          <a:lstStyle/>
          <a:p>
            <a:pPr>
              <a:lnSpc>
                <a:spcPct val="150000"/>
              </a:lnSpc>
            </a:pPr>
            <a:r>
              <a:rPr lang="en-US" sz="3800">
                <a:latin typeface="Arial" panose="020B0604020202020204" pitchFamily="34" charset="0"/>
                <a:ea typeface="Calibri" panose="020F0502020204030204" pitchFamily="34" charset="0"/>
              </a:rPr>
              <a:t>Cho một số ví dụ về những đồ dùng, vật thể trong thực tế có dạng hình lăng trụ.</a:t>
            </a:r>
            <a:endParaRPr lang="en-US" sz="3800" dirty="0"/>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975525" y="876300"/>
            <a:ext cx="877547" cy="1556625"/>
          </a:xfrm>
          <a:prstGeom prst="rect">
            <a:avLst/>
          </a:prstGeom>
        </p:spPr>
      </p:pic>
      <p:sp>
        <p:nvSpPr>
          <p:cNvPr id="5" name="Rectangle 4"/>
          <p:cNvSpPr/>
          <p:nvPr/>
        </p:nvSpPr>
        <p:spPr>
          <a:xfrm>
            <a:off x="8406004" y="2867444"/>
            <a:ext cx="1611339" cy="677108"/>
          </a:xfrm>
          <a:prstGeom prst="rect">
            <a:avLst/>
          </a:prstGeom>
        </p:spPr>
        <p:txBody>
          <a:bodyPr wrap="none">
            <a:spAutoFit/>
          </a:bodyPr>
          <a:lstStyle/>
          <a:p>
            <a:pPr lvl="0" algn="ctr"/>
            <a:r>
              <a:rPr lang="en-US" sz="3800" b="1" i="1" u="sng" smtClean="0">
                <a:solidFill>
                  <a:schemeClr val="tx2"/>
                </a:solidFill>
                <a:latin typeface="Arial" panose="020B0604020202020204" pitchFamily="34" charset="0"/>
                <a:cs typeface="Arial" panose="020B0604020202020204" pitchFamily="34" charset="0"/>
              </a:rPr>
              <a:t>Gợi ý:</a:t>
            </a:r>
            <a:endParaRPr lang="en-US" sz="3800" b="1" i="1" u="sng"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995578" y="5000231"/>
            <a:ext cx="7576420" cy="4562869"/>
          </a:xfrm>
          <a:prstGeom prst="rect">
            <a:avLst/>
          </a:prstGeom>
        </p:spPr>
      </p:pic>
      <p:sp>
        <p:nvSpPr>
          <p:cNvPr id="12" name="Rectangle 11"/>
          <p:cNvSpPr/>
          <p:nvPr/>
        </p:nvSpPr>
        <p:spPr>
          <a:xfrm>
            <a:off x="9587738" y="3906759"/>
            <a:ext cx="2215671" cy="875048"/>
          </a:xfrm>
          <a:prstGeom prst="rect">
            <a:avLst/>
          </a:prstGeom>
        </p:spPr>
        <p:txBody>
          <a:bodyPr wrap="none">
            <a:spAutoFit/>
          </a:bodyPr>
          <a:lstStyle/>
          <a:p>
            <a:pPr algn="just">
              <a:lnSpc>
                <a:spcPct val="150000"/>
              </a:lnSpc>
              <a:spcBef>
                <a:spcPts val="100"/>
              </a:spcBef>
              <a:spcAft>
                <a:spcPts val="100"/>
              </a:spcAft>
            </a:pPr>
            <a:r>
              <a:rPr lang="vi-VN" sz="3800" i="1">
                <a:solidFill>
                  <a:schemeClr val="accent3"/>
                </a:solidFill>
                <a:ea typeface="Calibri" panose="020F0502020204030204" pitchFamily="34" charset="0"/>
                <a:cs typeface="Times New Roman" panose="02020603050405020304" pitchFamily="18" charset="0"/>
              </a:rPr>
              <a:t>Lồng đèn</a:t>
            </a:r>
            <a:endParaRPr lang="en-US" sz="3800">
              <a:solidFill>
                <a:schemeClr val="accent3"/>
              </a:solidFill>
              <a:effectLst/>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9211674" y="5000231"/>
            <a:ext cx="2967801" cy="4560274"/>
          </a:xfrm>
          <a:prstGeom prst="rect">
            <a:avLst/>
          </a:prstGeom>
        </p:spPr>
      </p:pic>
      <p:sp>
        <p:nvSpPr>
          <p:cNvPr id="19" name="Rectangle 18"/>
          <p:cNvSpPr/>
          <p:nvPr/>
        </p:nvSpPr>
        <p:spPr>
          <a:xfrm>
            <a:off x="14600594" y="3906759"/>
            <a:ext cx="997389" cy="861133"/>
          </a:xfrm>
          <a:prstGeom prst="rect">
            <a:avLst/>
          </a:prstGeom>
        </p:spPr>
        <p:txBody>
          <a:bodyPr wrap="none">
            <a:spAutoFit/>
          </a:bodyPr>
          <a:lstStyle/>
          <a:p>
            <a:pPr algn="just">
              <a:lnSpc>
                <a:spcPct val="150000"/>
              </a:lnSpc>
              <a:spcBef>
                <a:spcPts val="100"/>
              </a:spcBef>
              <a:spcAft>
                <a:spcPts val="100"/>
              </a:spcAft>
            </a:pPr>
            <a:r>
              <a:rPr lang="en-US" sz="3800" i="1" smtClean="0">
                <a:solidFill>
                  <a:schemeClr val="accent3"/>
                </a:solidFill>
                <a:latin typeface="Arial" panose="020B0604020202020204" pitchFamily="34" charset="0"/>
                <a:ea typeface="Calibri" panose="020F0502020204030204" pitchFamily="34" charset="0"/>
                <a:cs typeface="Arial" panose="020B0604020202020204" pitchFamily="34" charset="0"/>
              </a:rPr>
              <a:t>Lều</a:t>
            </a:r>
            <a:endParaRPr lang="en-US" sz="38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18"/>
          <a:stretch>
            <a:fillRect/>
          </a:stretch>
        </p:blipFill>
        <p:spPr>
          <a:xfrm>
            <a:off x="12819152" y="5002826"/>
            <a:ext cx="4560274" cy="4560274"/>
          </a:xfrm>
          <a:prstGeom prst="rect">
            <a:avLst/>
          </a:prstGeom>
        </p:spPr>
      </p:pic>
      <p:sp>
        <p:nvSpPr>
          <p:cNvPr id="22" name="Rectangle 21"/>
          <p:cNvSpPr/>
          <p:nvPr/>
        </p:nvSpPr>
        <p:spPr>
          <a:xfrm>
            <a:off x="3362334" y="4000500"/>
            <a:ext cx="2738891" cy="861133"/>
          </a:xfrm>
          <a:prstGeom prst="rect">
            <a:avLst/>
          </a:prstGeom>
        </p:spPr>
        <p:txBody>
          <a:bodyPr wrap="none">
            <a:spAutoFit/>
          </a:bodyPr>
          <a:lstStyle/>
          <a:p>
            <a:pPr marL="30480" marR="30480" algn="just">
              <a:lnSpc>
                <a:spcPct val="150000"/>
              </a:lnSpc>
              <a:spcBef>
                <a:spcPts val="100"/>
              </a:spcBef>
              <a:spcAft>
                <a:spcPts val="100"/>
              </a:spcAft>
            </a:pPr>
            <a:r>
              <a:rPr lang="en-US" sz="3800" i="1">
                <a:solidFill>
                  <a:schemeClr val="accent3"/>
                </a:solidFill>
                <a:latin typeface="Arial" panose="020B0604020202020204" pitchFamily="34" charset="0"/>
                <a:ea typeface="Calibri" panose="020F0502020204030204" pitchFamily="34" charset="0"/>
                <a:cs typeface="Arial" panose="020B0604020202020204" pitchFamily="34" charset="0"/>
              </a:rPr>
              <a:t>Tháp Blade</a:t>
            </a:r>
            <a:endParaRPr lang="en-US" sz="38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anim calcmode="lin" valueType="num">
                                      <p:cBhvr>
                                        <p:cTn id="51" dur="500" fill="hold"/>
                                        <p:tgtEl>
                                          <p:spTgt spid="15"/>
                                        </p:tgtEl>
                                        <p:attrNameLst>
                                          <p:attrName>ppt_x</p:attrName>
                                        </p:attrNameLst>
                                      </p:cBhvr>
                                      <p:tavLst>
                                        <p:tav tm="0">
                                          <p:val>
                                            <p:strVal val="#ppt_x"/>
                                          </p:val>
                                        </p:tav>
                                        <p:tav tm="100000">
                                          <p:val>
                                            <p:strVal val="#ppt_x"/>
                                          </p:val>
                                        </p:tav>
                                      </p:tavLst>
                                    </p:anim>
                                    <p:anim calcmode="lin" valueType="num">
                                      <p:cBhvr>
                                        <p:cTn id="5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5" grpId="0"/>
      <p:bldP spid="12"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6409542" y="7773239"/>
            <a:ext cx="5468913" cy="2085023"/>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4953000" y="3307834"/>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54623"/>
              <a:ext cx="1011619" cy="423572"/>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8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II</a:t>
              </a:r>
              <a:endPar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Rectangle 16"/>
          <p:cNvSpPr/>
          <p:nvPr/>
        </p:nvSpPr>
        <p:spPr>
          <a:xfrm>
            <a:off x="5257800" y="3157610"/>
            <a:ext cx="97536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8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HÌNH HỘP</a:t>
            </a:r>
            <a:endParaRPr kumimoji="0" lang="vi-VN" sz="8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2916781291"/>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383" y="1827606"/>
            <a:ext cx="1032846" cy="963915"/>
          </a:xfrm>
          <a:prstGeom prst="rect">
            <a:avLst/>
          </a:prstGeom>
        </p:spPr>
      </p:pic>
      <p:sp>
        <p:nvSpPr>
          <p:cNvPr id="20" name="TextBox 19"/>
          <p:cNvSpPr txBox="1"/>
          <p:nvPr/>
        </p:nvSpPr>
        <p:spPr>
          <a:xfrm>
            <a:off x="2084668" y="202952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3235757" y="1922489"/>
            <a:ext cx="14366443" cy="87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50000"/>
              </a:lnSpc>
              <a:spcBef>
                <a:spcPct val="0"/>
              </a:spcBef>
              <a:spcAft>
                <a:spcPct val="0"/>
              </a:spcAft>
            </a:pPr>
            <a:r>
              <a:rPr lang="vi-VN" sz="3800">
                <a:solidFill>
                  <a:srgbClr val="000000"/>
                </a:solidFill>
              </a:rPr>
              <a:t>Vẽ hình lăng trụ ABCD.A’B’C’D’ có đáy ABCD là hình bình hành.</a:t>
            </a:r>
            <a:endParaRPr kumimoji="0" lang="en-US" altLang="en-US" sz="38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784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 Định nghĩa</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980383" y="4322491"/>
            <a:ext cx="8239817" cy="1846659"/>
          </a:xfrm>
          <a:prstGeom prst="rect">
            <a:avLst/>
          </a:prstGeom>
        </p:spPr>
        <p:txBody>
          <a:bodyPr wrap="square">
            <a:spAutoFit/>
          </a:bodyPr>
          <a:lstStyle/>
          <a:p>
            <a:pPr marL="30480" marR="30480" algn="just">
              <a:lnSpc>
                <a:spcPct val="150000"/>
              </a:lnSpc>
              <a:spcBef>
                <a:spcPts val="100"/>
              </a:spcBef>
              <a:spcAft>
                <a:spcPts val="100"/>
              </a:spcAft>
            </a:pPr>
            <a:r>
              <a:rPr lang="vi-VN" sz="3800">
                <a:solidFill>
                  <a:srgbClr val="000000"/>
                </a:solidFill>
                <a:ea typeface="Calibri" panose="020F0502020204030204" pitchFamily="34" charset="0"/>
              </a:rPr>
              <a:t>Hình lăng trụ ABCD.A’B’C’D’ có đáy ABCD là hình bình hành:</a:t>
            </a:r>
            <a:endParaRPr lang="en-US" sz="3800">
              <a:effectLst/>
              <a:ea typeface="Calibri" panose="020F0502020204030204" pitchFamily="34" charset="0"/>
            </a:endParaRPr>
          </a:p>
        </p:txBody>
      </p:sp>
      <p:sp>
        <p:nvSpPr>
          <p:cNvPr id="17" name="Rectangle 16"/>
          <p:cNvSpPr/>
          <p:nvPr/>
        </p:nvSpPr>
        <p:spPr>
          <a:xfrm>
            <a:off x="7672347" y="3106088"/>
            <a:ext cx="3053743" cy="86113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0236092" y="4346054"/>
            <a:ext cx="7072655" cy="5140846"/>
          </a:xfrm>
          <a:prstGeom prst="rect">
            <a:avLst/>
          </a:prstGeom>
        </p:spPr>
      </p:pic>
      <p:pic>
        <p:nvPicPr>
          <p:cNvPr id="19"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0200" y="8748943"/>
            <a:ext cx="1204297" cy="925803"/>
          </a:xfrm>
          <a:prstGeom prst="rect">
            <a:avLst/>
          </a:prstGeom>
        </p:spPr>
      </p:pic>
      <p:pic>
        <p:nvPicPr>
          <p:cNvPr id="2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894243">
            <a:off x="1004757" y="7524920"/>
            <a:ext cx="1055946" cy="1801541"/>
          </a:xfrm>
          <a:prstGeom prst="rect">
            <a:avLst/>
          </a:prstGeom>
        </p:spPr>
      </p:pic>
    </p:spTree>
    <p:extLst>
      <p:ext uri="{BB962C8B-B14F-4D97-AF65-F5344CB8AC3E}">
        <p14:creationId xmlns:p14="http://schemas.microsoft.com/office/powerpoint/2010/main" val="50011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962147" y="2359104"/>
            <a:ext cx="14363702" cy="1107996"/>
          </a:xfrm>
          <a:prstGeom prst="rect">
            <a:avLst/>
          </a:prstGeom>
          <a:solidFill>
            <a:srgbClr val="FFFF99"/>
          </a:solidFill>
          <a:ln w="76200">
            <a:solidFill>
              <a:schemeClr val="accent3">
                <a:lumMod val="40000"/>
                <a:lumOff val="60000"/>
              </a:schemeClr>
            </a:solidFill>
          </a:ln>
        </p:spPr>
        <p:txBody>
          <a:bodyPr wrap="square">
            <a:spAutoFit/>
          </a:bodyPr>
          <a:lstStyle/>
          <a:p>
            <a:pPr lvl="0" algn="ctr">
              <a:lnSpc>
                <a:spcPct val="150000"/>
              </a:lnSpc>
            </a:pPr>
            <a:r>
              <a:rPr lang="vi-VN" sz="4400" b="1">
                <a:solidFill>
                  <a:srgbClr val="1F497D"/>
                </a:solidFill>
                <a:ea typeface="Times New Roman" panose="02020603050405020304" pitchFamily="18" charset="0"/>
                <a:cs typeface="Arial" panose="020B0604020202020204" pitchFamily="34" charset="0"/>
              </a:rPr>
              <a:t>Hình hộp là hình lăng trụ có đáy là hình </a:t>
            </a:r>
            <a:r>
              <a:rPr lang="vi-VN" sz="4400" b="1">
                <a:solidFill>
                  <a:srgbClr val="1F497D"/>
                </a:solidFill>
                <a:ea typeface="Times New Roman" panose="02020603050405020304" pitchFamily="18" charset="0"/>
                <a:cs typeface="Arial" panose="020B0604020202020204" pitchFamily="34" charset="0"/>
              </a:rPr>
              <a:t>bình </a:t>
            </a:r>
            <a:r>
              <a:rPr lang="vi-VN" sz="4400" b="1" smtClean="0">
                <a:solidFill>
                  <a:srgbClr val="1F497D"/>
                </a:solidFill>
                <a:ea typeface="Times New Roman" panose="02020603050405020304" pitchFamily="18" charset="0"/>
                <a:cs typeface="Arial" panose="020B0604020202020204" pitchFamily="34" charset="0"/>
              </a:rPr>
              <a:t>hành</a:t>
            </a:r>
            <a:endParaRPr lang="vi-VN" sz="4400" b="1">
              <a:solidFill>
                <a:srgbClr val="1F497D"/>
              </a:solidFill>
              <a:ea typeface="Times New Roman" panose="02020603050405020304" pitchFamily="18" charset="0"/>
              <a:cs typeface="Arial" panose="020B0604020202020204" pitchFamily="34" charset="0"/>
            </a:endParaRPr>
          </a:p>
        </p:txBody>
      </p:sp>
      <p:sp>
        <p:nvSpPr>
          <p:cNvPr id="3" name="Rectangle 2"/>
          <p:cNvSpPr/>
          <p:nvPr/>
        </p:nvSpPr>
        <p:spPr>
          <a:xfrm>
            <a:off x="1912398" y="3924300"/>
            <a:ext cx="14463200" cy="5632311"/>
          </a:xfrm>
          <a:prstGeom prst="rect">
            <a:avLst/>
          </a:prstGeom>
        </p:spPr>
        <p:txBody>
          <a:bodyPr wrap="square">
            <a:spAutoFit/>
          </a:bodyPr>
          <a:lstStyle/>
          <a:p>
            <a:pPr lvl="0" algn="just">
              <a:lnSpc>
                <a:spcPct val="150000"/>
              </a:lnSpc>
            </a:pPr>
            <a:r>
              <a:rPr lang="vi-VN" sz="4000">
                <a:ea typeface="Times New Roman" panose="02020603050405020304" pitchFamily="18" charset="0"/>
                <a:cs typeface="Arial" panose="020B0604020202020204" pitchFamily="34" charset="0"/>
              </a:rPr>
              <a:t>Trong </a:t>
            </a:r>
            <a:r>
              <a:rPr lang="vi-VN" sz="4000" smtClean="0">
                <a:ea typeface="Times New Roman" panose="02020603050405020304" pitchFamily="18" charset="0"/>
                <a:cs typeface="Arial" panose="020B0604020202020204" pitchFamily="34" charset="0"/>
              </a:rPr>
              <a:t>m</a:t>
            </a:r>
            <a:r>
              <a:rPr lang="en-US" sz="4000" smtClean="0">
                <a:latin typeface="Arial" panose="020B0604020202020204" pitchFamily="34" charset="0"/>
                <a:ea typeface="Times New Roman" panose="02020603050405020304" pitchFamily="18" charset="0"/>
                <a:cs typeface="Arial" panose="020B0604020202020204" pitchFamily="34" charset="0"/>
              </a:rPr>
              <a:t>ỗi</a:t>
            </a:r>
            <a:r>
              <a:rPr lang="vi-VN" sz="4000" smtClean="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hình </a:t>
            </a:r>
            <a:r>
              <a:rPr lang="vi-VN" sz="4000" smtClean="0">
                <a:ea typeface="Times New Roman" panose="02020603050405020304" pitchFamily="18" charset="0"/>
                <a:cs typeface="Arial" panose="020B0604020202020204" pitchFamily="34" charset="0"/>
              </a:rPr>
              <a:t>hộp</a:t>
            </a:r>
            <a:r>
              <a:rPr lang="en-US" sz="4000" smtClean="0">
                <a:latin typeface="Arial" panose="020B0604020202020204" pitchFamily="34" charset="0"/>
                <a:ea typeface="Times New Roman" panose="02020603050405020304" pitchFamily="18" charset="0"/>
                <a:cs typeface="Arial" panose="020B0604020202020204" pitchFamily="34" charset="0"/>
              </a:rPr>
              <a:t>, ta gọi:</a:t>
            </a:r>
          </a:p>
          <a:p>
            <a:pPr marL="571500" lvl="0" indent="-571500" algn="just">
              <a:lnSpc>
                <a:spcPct val="150000"/>
              </a:lnSpc>
              <a:buFontTx/>
              <a:buChar char="-"/>
            </a:pPr>
            <a:r>
              <a:rPr lang="vi-VN" sz="4000" smtClean="0">
                <a:ea typeface="Times New Roman" panose="02020603050405020304" pitchFamily="18" charset="0"/>
                <a:cs typeface="Arial" panose="020B0604020202020204" pitchFamily="34" charset="0"/>
              </a:rPr>
              <a:t>Hai </a:t>
            </a:r>
            <a:r>
              <a:rPr lang="vi-VN" sz="4000">
                <a:ea typeface="Times New Roman" panose="02020603050405020304" pitchFamily="18" charset="0"/>
                <a:cs typeface="Arial" panose="020B0604020202020204" pitchFamily="34" charset="0"/>
              </a:rPr>
              <a:t>mặt không có đỉnh chung gọi là hai mặt </a:t>
            </a:r>
            <a:r>
              <a:rPr lang="vi-VN" sz="4000">
                <a:ea typeface="Times New Roman" panose="02020603050405020304" pitchFamily="18" charset="0"/>
                <a:cs typeface="Arial" panose="020B0604020202020204" pitchFamily="34" charset="0"/>
              </a:rPr>
              <a:t>đối </a:t>
            </a:r>
            <a:r>
              <a:rPr lang="vi-VN" sz="4000" smtClean="0">
                <a:ea typeface="Times New Roman" panose="02020603050405020304" pitchFamily="18" charset="0"/>
                <a:cs typeface="Arial" panose="020B0604020202020204" pitchFamily="34" charset="0"/>
              </a:rPr>
              <a:t>diện;</a:t>
            </a:r>
            <a:endParaRPr lang="en-US" sz="400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smtClean="0">
                <a:ea typeface="Times New Roman" panose="02020603050405020304" pitchFamily="18" charset="0"/>
                <a:cs typeface="Arial" panose="020B0604020202020204" pitchFamily="34" charset="0"/>
              </a:rPr>
              <a:t>Hai </a:t>
            </a:r>
            <a:r>
              <a:rPr lang="vi-VN" sz="4000">
                <a:ea typeface="Times New Roman" panose="02020603050405020304" pitchFamily="18" charset="0"/>
                <a:cs typeface="Arial" panose="020B0604020202020204" pitchFamily="34" charset="0"/>
              </a:rPr>
              <a:t>cạnh song song không nằm trong một mặt là hai cạnh </a:t>
            </a:r>
            <a:r>
              <a:rPr lang="vi-VN" sz="4000">
                <a:ea typeface="Times New Roman" panose="02020603050405020304" pitchFamily="18" charset="0"/>
                <a:cs typeface="Arial" panose="020B0604020202020204" pitchFamily="34" charset="0"/>
              </a:rPr>
              <a:t>đối </a:t>
            </a:r>
            <a:r>
              <a:rPr lang="vi-VN" sz="4000" smtClean="0">
                <a:ea typeface="Times New Roman" panose="02020603050405020304" pitchFamily="18" charset="0"/>
                <a:cs typeface="Arial" panose="020B0604020202020204" pitchFamily="34" charset="0"/>
              </a:rPr>
              <a:t>diện;</a:t>
            </a:r>
            <a:endParaRPr lang="en-US" sz="4000" smtClean="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smtClean="0">
                <a:ea typeface="Times New Roman" panose="02020603050405020304" pitchFamily="18" charset="0"/>
                <a:cs typeface="Arial" panose="020B0604020202020204" pitchFamily="34" charset="0"/>
              </a:rPr>
              <a:t>Hai </a:t>
            </a:r>
            <a:r>
              <a:rPr lang="vi-VN" sz="4000">
                <a:ea typeface="Times New Roman" panose="02020603050405020304" pitchFamily="18" charset="0"/>
                <a:cs typeface="Arial" panose="020B0604020202020204" pitchFamily="34" charset="0"/>
              </a:rPr>
              <a:t>đỉnh không thuộc cùng một mặt là hai đỉnh </a:t>
            </a:r>
            <a:r>
              <a:rPr lang="vi-VN" sz="4000">
                <a:ea typeface="Times New Roman" panose="02020603050405020304" pitchFamily="18" charset="0"/>
                <a:cs typeface="Arial" panose="020B0604020202020204" pitchFamily="34" charset="0"/>
              </a:rPr>
              <a:t>đối </a:t>
            </a:r>
            <a:r>
              <a:rPr lang="vi-VN" sz="4000" smtClean="0">
                <a:ea typeface="Times New Roman" panose="02020603050405020304" pitchFamily="18" charset="0"/>
                <a:cs typeface="Arial" panose="020B0604020202020204" pitchFamily="34" charset="0"/>
              </a:rPr>
              <a:t>diện;</a:t>
            </a:r>
            <a:endParaRPr lang="en-US" sz="4000" smtClean="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smtClean="0">
                <a:ea typeface="Times New Roman" panose="02020603050405020304" pitchFamily="18" charset="0"/>
                <a:cs typeface="Arial" panose="020B0604020202020204" pitchFamily="34" charset="0"/>
              </a:rPr>
              <a:t>Đoạn </a:t>
            </a:r>
            <a:r>
              <a:rPr lang="vi-VN" sz="4000">
                <a:ea typeface="Times New Roman" panose="02020603050405020304" pitchFamily="18" charset="0"/>
                <a:cs typeface="Arial" panose="020B0604020202020204" pitchFamily="34" charset="0"/>
              </a:rPr>
              <a:t>thẳng nối hai đỉnh đối diện gọi là đường chéo.</a:t>
            </a:r>
            <a:endParaRPr lang="vi-VN" sz="4000">
              <a:ea typeface="Times New Roman" panose="02020603050405020304" pitchFamily="18" charset="0"/>
              <a:cs typeface="Arial" panose="020B0604020202020204" pitchFamily="34" charset="0"/>
            </a:endParaRPr>
          </a:p>
        </p:txBody>
      </p:sp>
      <p:sp>
        <p:nvSpPr>
          <p:cNvPr id="13" name="Freeform 4"/>
          <p:cNvSpPr/>
          <p:nvPr/>
        </p:nvSpPr>
        <p:spPr>
          <a:xfrm>
            <a:off x="16339503" y="8763001"/>
            <a:ext cx="1364428" cy="1066799"/>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9">
              <a:extLst>
                <a:ext uri="{BEBA8EAE-BF5A-486C-A8C5-ECC9F3942E4B}">
                  <a14:imgProps xmlns:a14="http://schemas.microsoft.com/office/drawing/2010/main">
                    <a14:imgLayer r:embed="rId10">
                      <a14:imgEffect>
                        <a14:brightnessContrast bright="-40000" contrast="-40000"/>
                      </a14:imgEffect>
                    </a14:imgLayer>
                  </a14:imgProps>
                </a:ex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25087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1115673" y="800100"/>
            <a:ext cx="11362584" cy="2654573"/>
            <a:chOff x="1150239" y="1114141"/>
            <a:chExt cx="11362584" cy="2654573"/>
          </a:xfrm>
        </p:grpSpPr>
        <p:grpSp>
          <p:nvGrpSpPr>
            <p:cNvPr id="15" name="Group 14"/>
            <p:cNvGrpSpPr/>
            <p:nvPr/>
          </p:nvGrpSpPr>
          <p:grpSpPr>
            <a:xfrm>
              <a:off x="1181644" y="1153461"/>
              <a:ext cx="2273584"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1150239" y="1114141"/>
              <a:ext cx="11362584" cy="2654573"/>
            </a:xfrm>
            <a:prstGeom prst="rect">
              <a:avLst/>
            </a:prstGeom>
          </p:spPr>
          <p:txBody>
            <a:bodyPr wrap="square">
              <a:spAutoFit/>
            </a:bodyPr>
            <a:lstStyle/>
            <a:p>
              <a:pPr lvl="0" algn="just">
                <a:lnSpc>
                  <a:spcPct val="150000"/>
                </a:lnSpc>
              </a:pP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H</a:t>
              </a:r>
              <a:r>
                <a:rPr lang="vi-VN" sz="3700" smtClean="0">
                  <a:solidFill>
                    <a:prstClr val="black"/>
                  </a:solidFill>
                  <a:ea typeface="Times New Roman" panose="02020603050405020304" pitchFamily="18" charset="0"/>
                  <a:cs typeface="Arial" panose="020B0604020202020204" pitchFamily="34" charset="0"/>
                </a:rPr>
                <a:t>ãy </a:t>
              </a:r>
              <a:r>
                <a:rPr lang="vi-VN" sz="3700">
                  <a:solidFill>
                    <a:prstClr val="black"/>
                  </a:solidFill>
                  <a:ea typeface="Times New Roman" panose="02020603050405020304" pitchFamily="18" charset="0"/>
                  <a:cs typeface="Arial" panose="020B0604020202020204" pitchFamily="34" charset="0"/>
                </a:rPr>
                <a:t>liệt kê các cặp mặt đối diện, các cặp cạnh đối diện và các cặp đỉnh đối diện của hình hộp ABCD.A’B’C’D’ (Hình 73).</a:t>
              </a:r>
              <a:endParaRPr lang="vi-VN" sz="3700">
                <a:solidFill>
                  <a:prstClr val="black"/>
                </a:solidFill>
                <a:ea typeface="Times New Roman" panose="02020603050405020304" pitchFamily="18" charset="0"/>
                <a:cs typeface="Arial" panose="020B0604020202020204" pitchFamily="34" charset="0"/>
              </a:endParaRPr>
            </a:p>
          </p:txBody>
        </p:sp>
      </p:grpSp>
      <p:sp>
        <p:nvSpPr>
          <p:cNvPr id="13" name="Oval Callout 12"/>
          <p:cNvSpPr/>
          <p:nvPr/>
        </p:nvSpPr>
        <p:spPr>
          <a:xfrm>
            <a:off x="6324600" y="36195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5783" y="8905951"/>
            <a:ext cx="1399835" cy="1174735"/>
          </a:xfrm>
          <a:prstGeom prst="rect">
            <a:avLst/>
          </a:prstGeom>
        </p:spPr>
      </p:pic>
      <p:sp>
        <p:nvSpPr>
          <p:cNvPr id="5" name="Rectangle 4"/>
          <p:cNvSpPr/>
          <p:nvPr/>
        </p:nvSpPr>
        <p:spPr>
          <a:xfrm>
            <a:off x="1123670" y="4639481"/>
            <a:ext cx="16040660" cy="5216813"/>
          </a:xfrm>
          <a:prstGeom prst="rect">
            <a:avLst/>
          </a:prstGeom>
        </p:spPr>
        <p:txBody>
          <a:bodyPr wrap="square">
            <a:spAutoFit/>
          </a:bodyPr>
          <a:lstStyle/>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Trong hình hộp ABCD.A’B’C’D’, ta có:</a:t>
            </a:r>
          </a:p>
          <a:p>
            <a:pPr algn="just">
              <a:lnSpc>
                <a:spcPct val="150000"/>
              </a:lnSpc>
            </a:pP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 Ba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cặp mặt đối diện: (ABCD) và (A’B’C’D’); (ABB’A’) và (DCC’D’); (ADD’A’)</a:t>
            </a:r>
          </a:p>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BCC’B</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 Sáu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cặp cạnh đối diện: AB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D’C</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BC và A’D’; CD và B’A’; DA và C’B’; AA’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CC</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BB’ và DD’.</a:t>
            </a:r>
          </a:p>
          <a:p>
            <a:pPr algn="just">
              <a:lnSpc>
                <a:spcPct val="150000"/>
              </a:lnSpc>
            </a:pP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Bốn cặp đỉnh đối diện: A và C’; B và D’; C và A’; D </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nl-NL" sz="37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06857" y="555686"/>
            <a:ext cx="4425413" cy="4102128"/>
          </a:xfrm>
          <a:prstGeom prst="rect">
            <a:avLst/>
          </a:prstGeom>
        </p:spPr>
      </p:pic>
    </p:spTree>
    <p:extLst>
      <p:ext uri="{BB962C8B-B14F-4D97-AF65-F5344CB8AC3E}">
        <p14:creationId xmlns:p14="http://schemas.microsoft.com/office/powerpoint/2010/main" val="2871831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6695517" y="301326"/>
            <a:ext cx="1060682" cy="1601031"/>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162725">
            <a:off x="339339" y="8675502"/>
            <a:ext cx="1530396" cy="1019626"/>
          </a:xfrm>
          <a:prstGeom prst="rect">
            <a:avLst/>
          </a:prstGeom>
        </p:spPr>
      </p:pic>
      <p:sp>
        <p:nvSpPr>
          <p:cNvPr id="30" name="Rectangle 29"/>
          <p:cNvSpPr/>
          <p:nvPr/>
        </p:nvSpPr>
        <p:spPr>
          <a:xfrm>
            <a:off x="6773418" y="6477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019459" y="1830052"/>
            <a:ext cx="15640942" cy="875048"/>
          </a:xfrm>
          <a:prstGeom prst="rect">
            <a:avLst/>
          </a:prstGeom>
        </p:spPr>
        <p:txBody>
          <a:bodyPr wrap="square">
            <a:spAutoFit/>
          </a:bodyPr>
          <a:lstStyle/>
          <a:p>
            <a:pPr lvl="0">
              <a:lnSpc>
                <a:spcPct val="150000"/>
              </a:lnSpc>
              <a:defRPr/>
            </a:pPr>
            <a:r>
              <a:rPr lang="vi-VN" sz="3800">
                <a:solidFill>
                  <a:prstClr val="black"/>
                </a:solidFill>
                <a:ea typeface="Calibri" panose="020F0502020204030204" pitchFamily="34" charset="0"/>
              </a:rPr>
              <a:t> Hãy liệt kê các đường chéo của hình hộp ABCD.A’B’C’D’ (Hình 73).</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135455"/>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899325" y="1297147"/>
            <a:ext cx="877547" cy="1556625"/>
          </a:xfrm>
          <a:prstGeom prst="rect">
            <a:avLst/>
          </a:prstGeom>
        </p:spPr>
      </p:pic>
      <p:sp>
        <p:nvSpPr>
          <p:cNvPr id="6" name="Rectangle 5"/>
          <p:cNvSpPr/>
          <p:nvPr/>
        </p:nvSpPr>
        <p:spPr>
          <a:xfrm>
            <a:off x="2019459" y="4705677"/>
            <a:ext cx="7590120" cy="2723823"/>
          </a:xfrm>
          <a:prstGeom prst="rect">
            <a:avLst/>
          </a:prstGeom>
        </p:spPr>
        <p:txBody>
          <a:bodyPr wrap="square">
            <a:spAutoFit/>
          </a:bodyPr>
          <a:lstStyle/>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Các đường chéo của hình hộp ABCD.A’B’C’D’ là các đoạn thẳng AC’,BD’,CA’,DB’.</a:t>
            </a:r>
            <a:endParaRPr lang="vi-VN" sz="3800">
              <a:solidFill>
                <a:srgbClr val="000000"/>
              </a:solidFill>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Lst>
          </a:blip>
          <a:stretch>
            <a:fillRect/>
          </a:stretch>
        </p:blipFill>
        <p:spPr>
          <a:xfrm>
            <a:off x="10744200" y="4606885"/>
            <a:ext cx="6352274" cy="4727615"/>
          </a:xfrm>
          <a:prstGeom prst="rect">
            <a:avLst/>
          </a:prstGeom>
        </p:spPr>
      </p:pic>
    </p:spTree>
    <p:extLst>
      <p:ext uri="{BB962C8B-B14F-4D97-AF65-F5344CB8AC3E}">
        <p14:creationId xmlns:p14="http://schemas.microsoft.com/office/powerpoint/2010/main" val="390526616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anim calcmode="lin" valueType="num">
                                      <p:cBhvr>
                                        <p:cTn id="3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6477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933007"/>
            <a:ext cx="4800600" cy="1015663"/>
          </a:xfrm>
          <a:prstGeom prst="rect">
            <a:avLst/>
          </a:prstGeom>
          <a:noFill/>
        </p:spPr>
        <p:txBody>
          <a:bodyPr wrap="square" rtlCol="0">
            <a:spAutoFit/>
          </a:bodyPr>
          <a:lstStyle/>
          <a:p>
            <a:r>
              <a:rPr lang="en-US" sz="6000" b="1" dirty="0" smtClean="0">
                <a:solidFill>
                  <a:schemeClr val="tx2"/>
                </a:solidFill>
                <a:latin typeface="Arial" panose="020B0604020202020204" pitchFamily="34" charset="0"/>
                <a:cs typeface="Arial" panose="020B0604020202020204" pitchFamily="34" charset="0"/>
              </a:rPr>
              <a:t>KHỞI ĐỘNG</a:t>
            </a:r>
            <a:endParaRPr lang="en-US" sz="6000" b="1" dirty="0">
              <a:solidFill>
                <a:schemeClr val="tx2"/>
              </a:solidFill>
              <a:latin typeface="Arial" panose="020B0604020202020204" pitchFamily="34" charset="0"/>
              <a:cs typeface="Arial" panose="020B0604020202020204" pitchFamily="34" charset="0"/>
            </a:endParaRPr>
          </a:p>
        </p:txBody>
      </p:sp>
      <p:pic>
        <p:nvPicPr>
          <p:cNvPr id="12"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846548" y="495300"/>
            <a:ext cx="1679452" cy="1300970"/>
          </a:xfrm>
          <a:prstGeom prst="rect">
            <a:avLst/>
          </a:prstGeom>
        </p:spPr>
      </p:pic>
      <p:sp>
        <p:nvSpPr>
          <p:cNvPr id="5" name="Rectangle 4"/>
          <p:cNvSpPr/>
          <p:nvPr/>
        </p:nvSpPr>
        <p:spPr>
          <a:xfrm>
            <a:off x="1316072" y="2024424"/>
            <a:ext cx="15655853" cy="2615460"/>
          </a:xfrm>
          <a:prstGeom prst="rect">
            <a:avLst/>
          </a:prstGeom>
        </p:spPr>
        <p:txBody>
          <a:bodyPr wrap="square">
            <a:spAutoFit/>
          </a:bodyPr>
          <a:lstStyle/>
          <a:p>
            <a:pPr algn="just">
              <a:lnSpc>
                <a:spcPct val="150000"/>
              </a:lnSpc>
              <a:spcBef>
                <a:spcPts val="600"/>
              </a:spcBef>
              <a:spcAft>
                <a:spcPts val="800"/>
              </a:spcAft>
            </a:pPr>
            <a:r>
              <a:rPr lang="vi-VN" sz="3800">
                <a:ea typeface="Calibri" panose="020F0502020204030204" pitchFamily="34" charset="0"/>
                <a:cs typeface="Arial" panose="020B0604020202020204" pitchFamily="34" charset="0"/>
              </a:rPr>
              <a:t>Trong thực tiễn, ta thường gặp nhiều đồ dùng, vật thể gợi nên hình ảnh hình lăng trụ, hình hộp. Chẳng hạn: Khung lịch để bàn (Hình </a:t>
            </a:r>
            <a:r>
              <a:rPr lang="vi-VN" sz="3800">
                <a:ea typeface="Calibri" panose="020F0502020204030204" pitchFamily="34" charset="0"/>
                <a:cs typeface="Arial" panose="020B0604020202020204" pitchFamily="34" charset="0"/>
              </a:rPr>
              <a:t>68</a:t>
            </a:r>
            <a:r>
              <a:rPr lang="vi-VN" sz="3800" smtClean="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Tháp đôi Puerta de Europa ở Madrid, Tây Ban Nha (Hình 69),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1316072" y="4862688"/>
            <a:ext cx="4228796" cy="2723823"/>
          </a:xfrm>
          <a:prstGeom prst="rect">
            <a:avLst/>
          </a:prstGeom>
        </p:spPr>
        <p:txBody>
          <a:bodyPr wrap="square">
            <a:spAutoFit/>
          </a:bodyPr>
          <a:lstStyle/>
          <a:p>
            <a:pPr lvl="0" algn="just">
              <a:lnSpc>
                <a:spcPct val="150000"/>
              </a:lnSpc>
              <a:spcBef>
                <a:spcPts val="600"/>
              </a:spcBef>
              <a:spcAft>
                <a:spcPts val="800"/>
              </a:spcAft>
            </a:pPr>
            <a:r>
              <a:rPr lang="vi-VN" sz="3800">
                <a:solidFill>
                  <a:prstClr val="black"/>
                </a:solidFill>
                <a:ea typeface="Calibri" panose="020F0502020204030204" pitchFamily="34" charset="0"/>
                <a:cs typeface="Arial" panose="020B0604020202020204" pitchFamily="34" charset="0"/>
              </a:rPr>
              <a:t>Hình lăng trụ và hình hộp là hình như thế nào?</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p:cNvPicPr>
            <a:picLocks noChangeAspect="1"/>
          </p:cNvPicPr>
          <p:nvPr/>
        </p:nvPicPr>
        <p:blipFill>
          <a:blip r:embed="rId14"/>
          <a:srcRect/>
          <a:stretch>
            <a:fillRect/>
          </a:stretch>
        </p:blipFill>
        <p:spPr>
          <a:xfrm>
            <a:off x="3124199" y="8016665"/>
            <a:ext cx="949641" cy="985360"/>
          </a:xfrm>
          <a:prstGeom prst="rect">
            <a:avLst/>
          </a:prstGeom>
        </p:spPr>
      </p:pic>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saturation sat="200000"/>
                    </a14:imgEffect>
                  </a14:imgLayer>
                </a14:imgProps>
              </a:ext>
            </a:extLst>
          </a:blip>
          <a:stretch>
            <a:fillRect/>
          </a:stretch>
        </p:blipFill>
        <p:spPr>
          <a:xfrm>
            <a:off x="5918601" y="4991100"/>
            <a:ext cx="10997799" cy="4457258"/>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41588" y="1866900"/>
            <a:ext cx="1032846" cy="963915"/>
          </a:xfrm>
          <a:prstGeom prst="rect">
            <a:avLst/>
          </a:prstGeom>
        </p:spPr>
      </p:pic>
      <p:sp>
        <p:nvSpPr>
          <p:cNvPr id="20" name="TextBox 19"/>
          <p:cNvSpPr txBox="1"/>
          <p:nvPr/>
        </p:nvSpPr>
        <p:spPr>
          <a:xfrm>
            <a:off x="2745873" y="2036731"/>
            <a:ext cx="17606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2710529" y="3009900"/>
            <a:ext cx="1301347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4000">
                <a:solidFill>
                  <a:srgbClr val="000000"/>
                </a:solidFill>
                <a:latin typeface="Arial" panose="020B0604020202020204" pitchFamily="34" charset="0"/>
                <a:cs typeface="Arial" panose="020B0604020202020204" pitchFamily="34" charset="0"/>
              </a:rPr>
              <a:t>Nêu nhận </a:t>
            </a:r>
            <a:r>
              <a:rPr lang="vi-VN" sz="4000">
                <a:solidFill>
                  <a:srgbClr val="000000"/>
                </a:solidFill>
                <a:latin typeface="Arial" panose="020B0604020202020204" pitchFamily="34" charset="0"/>
                <a:cs typeface="Arial" panose="020B0604020202020204" pitchFamily="34" charset="0"/>
              </a:rPr>
              <a:t>xét </a:t>
            </a:r>
            <a:r>
              <a:rPr lang="vi-VN" sz="4000" smtClean="0">
                <a:solidFill>
                  <a:srgbClr val="000000"/>
                </a:solidFill>
                <a:latin typeface="Arial" panose="020B0604020202020204" pitchFamily="34" charset="0"/>
                <a:cs typeface="Arial" panose="020B0604020202020204" pitchFamily="34" charset="0"/>
              </a:rPr>
              <a:t>về </a:t>
            </a:r>
            <a:r>
              <a:rPr lang="vi-VN" sz="4000">
                <a:solidFill>
                  <a:srgbClr val="000000"/>
                </a:solidFill>
                <a:latin typeface="Arial" panose="020B0604020202020204" pitchFamily="34" charset="0"/>
                <a:cs typeface="Arial" panose="020B0604020202020204" pitchFamily="34" charset="0"/>
              </a:rPr>
              <a:t>hai mặt phẳng chứa hai mặt đối diện của hình hộp.</a:t>
            </a:r>
            <a:endPar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1078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 Tính chất</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2674434" y="6362700"/>
            <a:ext cx="13049570" cy="1938992"/>
          </a:xfrm>
          <a:prstGeom prst="rect">
            <a:avLst/>
          </a:prstGeom>
        </p:spPr>
        <p:txBody>
          <a:bodyPr wrap="square">
            <a:spAutoFit/>
          </a:bodyPr>
          <a:lstStyle/>
          <a:p>
            <a:pPr marL="30480" marR="30480" lvl="0" algn="just">
              <a:lnSpc>
                <a:spcPct val="150000"/>
              </a:lnSpc>
              <a:spcBef>
                <a:spcPts val="100"/>
              </a:spcBef>
              <a:spcAft>
                <a:spcPts val="1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Hai mặt phẳng chứa hai mặt đối diện của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hộp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song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song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với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7903819" y="5042237"/>
            <a:ext cx="2590800"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393086">
            <a:off x="16022484" y="8209981"/>
            <a:ext cx="2216576" cy="1476794"/>
          </a:xfrm>
          <a:prstGeom prst="rect">
            <a:avLst/>
          </a:prstGeom>
        </p:spPr>
      </p:pic>
    </p:spTree>
    <p:extLst>
      <p:ext uri="{BB962C8B-B14F-4D97-AF65-F5344CB8AC3E}">
        <p14:creationId xmlns:p14="http://schemas.microsoft.com/office/powerpoint/2010/main" val="129238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3"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49" y="373287"/>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295397" y="2148788"/>
            <a:ext cx="15697200" cy="459491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smtClean="0">
                <a:solidFill>
                  <a:srgbClr val="1F497D"/>
                </a:solidFill>
                <a:ea typeface="Times New Roman" panose="02020603050405020304" pitchFamily="18" charset="0"/>
                <a:cs typeface="Arial" panose="020B0604020202020204" pitchFamily="34" charset="0"/>
              </a:rPr>
              <a:t>Hình </a:t>
            </a:r>
            <a:r>
              <a:rPr lang="vi-VN" sz="4000">
                <a:solidFill>
                  <a:srgbClr val="1F497D"/>
                </a:solidFill>
                <a:ea typeface="Times New Roman" panose="02020603050405020304" pitchFamily="18" charset="0"/>
                <a:cs typeface="Arial" panose="020B0604020202020204" pitchFamily="34" charset="0"/>
              </a:rPr>
              <a:t>hộp là một hình lăng trụ nên hình hộp có tất cả các tính chất của hình lăng trụ, ngoài ra:</a:t>
            </a:r>
          </a:p>
          <a:p>
            <a:pPr marL="571500" lvl="0" indent="-571500" algn="just">
              <a:lnSpc>
                <a:spcPct val="150000"/>
              </a:lnSpc>
              <a:buFontTx/>
              <a:buChar char="-"/>
            </a:pPr>
            <a:r>
              <a:rPr lang="vi-VN" sz="4000" smtClean="0">
                <a:solidFill>
                  <a:srgbClr val="1F497D"/>
                </a:solidFill>
                <a:ea typeface="Times New Roman" panose="02020603050405020304" pitchFamily="18" charset="0"/>
                <a:cs typeface="Arial" panose="020B0604020202020204" pitchFamily="34" charset="0"/>
              </a:rPr>
              <a:t>Các </a:t>
            </a:r>
            <a:r>
              <a:rPr lang="vi-VN" sz="4000">
                <a:solidFill>
                  <a:srgbClr val="1F497D"/>
                </a:solidFill>
                <a:ea typeface="Times New Roman" panose="02020603050405020304" pitchFamily="18" charset="0"/>
                <a:cs typeface="Arial" panose="020B0604020202020204" pitchFamily="34" charset="0"/>
              </a:rPr>
              <a:t>mặt của hình hộp là các hình </a:t>
            </a:r>
            <a:r>
              <a:rPr lang="vi-VN" sz="4000">
                <a:solidFill>
                  <a:srgbClr val="1F497D"/>
                </a:solidFill>
                <a:ea typeface="Times New Roman" panose="02020603050405020304" pitchFamily="18" charset="0"/>
                <a:cs typeface="Arial" panose="020B0604020202020204" pitchFamily="34" charset="0"/>
              </a:rPr>
              <a:t>bình </a:t>
            </a:r>
            <a:r>
              <a:rPr lang="vi-VN" sz="4000" smtClean="0">
                <a:solidFill>
                  <a:srgbClr val="1F497D"/>
                </a:solidFill>
                <a:ea typeface="Times New Roman" panose="02020603050405020304" pitchFamily="18" charset="0"/>
                <a:cs typeface="Arial" panose="020B0604020202020204" pitchFamily="34" charset="0"/>
              </a:rPr>
              <a:t>hành.</a:t>
            </a:r>
            <a:endParaRPr lang="en-US" sz="4000" smtClean="0">
              <a:solidFill>
                <a:srgbClr val="1F497D"/>
              </a:solidFill>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smtClean="0">
                <a:solidFill>
                  <a:srgbClr val="1F497D"/>
                </a:solidFill>
                <a:ea typeface="Times New Roman" panose="02020603050405020304" pitchFamily="18" charset="0"/>
                <a:cs typeface="Arial" panose="020B0604020202020204" pitchFamily="34" charset="0"/>
              </a:rPr>
              <a:t>Hai </a:t>
            </a:r>
            <a:r>
              <a:rPr lang="vi-VN" sz="4000">
                <a:solidFill>
                  <a:srgbClr val="1F497D"/>
                </a:solidFill>
                <a:ea typeface="Times New Roman" panose="02020603050405020304" pitchFamily="18" charset="0"/>
                <a:cs typeface="Arial" panose="020B0604020202020204" pitchFamily="34" charset="0"/>
              </a:rPr>
              <a:t>mặt phẳng lần lượt chứa hai mặt đối diện của hình hộp song song với nhau.</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brightnessContrast contrast="-40000"/>
                    </a14:imgEffect>
                  </a14:imgLayer>
                </a14:imgProps>
              </a:ext>
            </a:extLst>
          </a:blip>
          <a:stretch>
            <a:fillRect/>
          </a:stretch>
        </p:blipFill>
        <p:spPr>
          <a:xfrm>
            <a:off x="13792200" y="8496300"/>
            <a:ext cx="3786150" cy="1675464"/>
          </a:xfrm>
          <a:prstGeom prst="rect">
            <a:avLst/>
          </a:prstGeom>
        </p:spPr>
      </p:pic>
      <p:sp>
        <p:nvSpPr>
          <p:cNvPr id="4" name="Rectangle 3"/>
          <p:cNvSpPr/>
          <p:nvPr/>
        </p:nvSpPr>
        <p:spPr>
          <a:xfrm>
            <a:off x="1862648" y="6933763"/>
            <a:ext cx="10710351" cy="2934137"/>
          </a:xfrm>
          <a:prstGeom prst="rect">
            <a:avLst/>
          </a:prstGeom>
        </p:spPr>
        <p:txBody>
          <a:bodyPr wrap="square">
            <a:spAutoFit/>
          </a:bodyPr>
          <a:lstStyle/>
          <a:p>
            <a:pPr>
              <a:lnSpc>
                <a:spcPct val="150000"/>
              </a:lnSpc>
              <a:spcBef>
                <a:spcPts val="100"/>
              </a:spcBef>
              <a:spcAft>
                <a:spcPts val="100"/>
              </a:spcAft>
            </a:pPr>
            <a:r>
              <a:rPr lang="vi-VN" sz="4200" b="1" i="1">
                <a:solidFill>
                  <a:srgbClr val="C00000"/>
                </a:solidFill>
                <a:ea typeface="Calibri" panose="020F0502020204030204" pitchFamily="34" charset="0"/>
                <a:cs typeface="Times New Roman" panose="02020603050405020304" pitchFamily="18" charset="0"/>
              </a:rPr>
              <a:t>Nhận xét:</a:t>
            </a:r>
            <a:endParaRPr lang="en-US" sz="4200" i="1">
              <a:solidFill>
                <a:srgbClr val="C00000"/>
              </a:solidFill>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vi-VN" sz="4000" i="1">
                <a:ea typeface="Calibri" panose="020F0502020204030204" pitchFamily="34" charset="0"/>
                <a:cs typeface="Times New Roman" panose="02020603050405020304" pitchFamily="18" charset="0"/>
              </a:rPr>
              <a:t>Ta có thể coi hai mặt đối diện bất kì của một hình hộp là hai mặt đáy của nó.</a:t>
            </a:r>
            <a:endParaRPr lang="en-US" sz="4000" i="1">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1621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66700"/>
            <a:ext cx="17830800" cy="97536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664489" y="823849"/>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3471854" y="419100"/>
            <a:ext cx="14128122" cy="1661993"/>
          </a:xfrm>
          <a:prstGeom prst="rect">
            <a:avLst/>
          </a:prstGeom>
        </p:spPr>
        <p:txBody>
          <a:bodyPr wrap="square">
            <a:spAutoFit/>
          </a:bodyPr>
          <a:lstStyle/>
          <a:p>
            <a:pPr lvl="0" algn="just">
              <a:lnSpc>
                <a:spcPct val="150000"/>
              </a:lnSpc>
            </a:pPr>
            <a:r>
              <a:rPr lang="vi-VN" sz="3400">
                <a:solidFill>
                  <a:prstClr val="black"/>
                </a:solidFill>
                <a:ea typeface="Times New Roman" panose="02020603050405020304" pitchFamily="18" charset="0"/>
                <a:cs typeface="Arial" panose="020B0604020202020204" pitchFamily="34" charset="0"/>
              </a:rPr>
              <a:t>Chứng minh rằng bốn đường chéo của hình hộp cắt nhau tại trung điểm mỗi đường.</a:t>
            </a:r>
            <a:endParaRPr lang="vi-VN" sz="3400">
              <a:solidFill>
                <a:prstClr val="black"/>
              </a:solidFill>
              <a:ea typeface="Times New Roman" panose="02020603050405020304" pitchFamily="18" charset="0"/>
              <a:cs typeface="Arial" panose="020B0604020202020204" pitchFamily="34" charset="0"/>
            </a:endParaRPr>
          </a:p>
        </p:txBody>
      </p:sp>
      <p:sp>
        <p:nvSpPr>
          <p:cNvPr id="13" name="Oval Callout 12"/>
          <p:cNvSpPr/>
          <p:nvPr/>
        </p:nvSpPr>
        <p:spPr>
          <a:xfrm>
            <a:off x="1261495" y="2295398"/>
            <a:ext cx="1472988" cy="685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978915"/>
            <a:ext cx="1399835" cy="1174735"/>
          </a:xfrm>
          <a:prstGeom prst="rect">
            <a:avLst/>
          </a:prstGeom>
        </p:spPr>
      </p:pic>
      <p:sp>
        <p:nvSpPr>
          <p:cNvPr id="5" name="Rectangle 4"/>
          <p:cNvSpPr/>
          <p:nvPr/>
        </p:nvSpPr>
        <p:spPr>
          <a:xfrm>
            <a:off x="6567156" y="2552700"/>
            <a:ext cx="11032820" cy="7478970"/>
          </a:xfrm>
          <a:prstGeom prst="rect">
            <a:avLst/>
          </a:prstGeom>
        </p:spPr>
        <p:txBody>
          <a:bodyPr wrap="square">
            <a:spAutoFit/>
          </a:bodyPr>
          <a:lstStyle/>
          <a:p>
            <a:pPr lvl="0" algn="just">
              <a:lnSpc>
                <a:spcPct val="150000"/>
              </a:lnSpc>
            </a:pPr>
            <a:r>
              <a:rPr lang="vi-VN" sz="3200">
                <a:solidFill>
                  <a:srgbClr val="000000"/>
                </a:solidFill>
                <a:ea typeface="Calibri" panose="020F0502020204030204" pitchFamily="34" charset="0"/>
                <a:cs typeface="Arial" panose="020B0604020202020204" pitchFamily="34" charset="0"/>
              </a:rPr>
              <a:t>Xét các đường chéo AC’; A’C; BD’ và B’D của hình hộp </a:t>
            </a:r>
            <a:r>
              <a:rPr lang="vi-VN" sz="3200">
                <a:solidFill>
                  <a:srgbClr val="000000"/>
                </a:solidFill>
                <a:ea typeface="Calibri" panose="020F0502020204030204" pitchFamily="34" charset="0"/>
                <a:cs typeface="Arial" panose="020B0604020202020204" pitchFamily="34" charset="0"/>
              </a:rPr>
              <a:t>ABCD.A’B’C’D</a:t>
            </a:r>
            <a:r>
              <a:rPr lang="vi-VN" sz="3200" smtClean="0">
                <a:solidFill>
                  <a:srgbClr val="000000"/>
                </a:solidFill>
                <a:ea typeface="Calibri" panose="020F0502020204030204" pitchFamily="34" charset="0"/>
                <a:cs typeface="Arial" panose="020B0604020202020204" pitchFamily="34" charset="0"/>
              </a:rPr>
              <a:t>’</a:t>
            </a:r>
            <a:endParaRPr lang="en-US" sz="3200" smtClean="0">
              <a:solidFill>
                <a:srgbClr val="000000"/>
              </a:solidFill>
              <a:ea typeface="Calibri" panose="020F0502020204030204" pitchFamily="34" charset="0"/>
              <a:cs typeface="Arial" panose="020B0604020202020204" pitchFamily="34" charset="0"/>
            </a:endParaRPr>
          </a:p>
          <a:p>
            <a:pPr lvl="0" algn="just">
              <a:lnSpc>
                <a:spcPct val="150000"/>
              </a:lnSpc>
            </a:pPr>
            <a:r>
              <a:rPr lang="en-US" sz="3200" smtClean="0">
                <a:solidFill>
                  <a:srgbClr val="000000"/>
                </a:solidFill>
                <a:ea typeface="Calibri" panose="020F0502020204030204" pitchFamily="34" charset="0"/>
                <a:cs typeface="Arial" panose="020B0604020202020204" pitchFamily="34" charset="0"/>
              </a:rPr>
              <a:t>- </a:t>
            </a:r>
            <a:r>
              <a:rPr lang="vi-VN" sz="3200" smtClean="0">
                <a:solidFill>
                  <a:srgbClr val="000000"/>
                </a:solidFill>
                <a:ea typeface="Calibri" panose="020F0502020204030204" pitchFamily="34" charset="0"/>
                <a:cs typeface="Arial" panose="020B0604020202020204" pitchFamily="34" charset="0"/>
              </a:rPr>
              <a:t>Tứ </a:t>
            </a:r>
            <a:r>
              <a:rPr lang="vi-VN" sz="3200">
                <a:solidFill>
                  <a:srgbClr val="000000"/>
                </a:solidFill>
                <a:ea typeface="Calibri" panose="020F0502020204030204" pitchFamily="34" charset="0"/>
                <a:cs typeface="Arial" panose="020B0604020202020204" pitchFamily="34" charset="0"/>
              </a:rPr>
              <a:t>giác ACC’A’ có AA</a:t>
            </a:r>
            <a:r>
              <a:rPr lang="vi-VN" sz="3200">
                <a:solidFill>
                  <a:srgbClr val="000000"/>
                </a:solidFill>
                <a:ea typeface="Calibri" panose="020F0502020204030204" pitchFamily="34" charset="0"/>
                <a:cs typeface="Arial" panose="020B0604020202020204" pitchFamily="34" charset="0"/>
              </a:rPr>
              <a:t>’ </a:t>
            </a:r>
            <a:r>
              <a:rPr lang="en-US" sz="3200" smtClean="0">
                <a:solidFill>
                  <a:srgbClr val="000000"/>
                </a:solidFill>
                <a:ea typeface="Calibri" panose="020F0502020204030204" pitchFamily="34" charset="0"/>
                <a:cs typeface="Arial" panose="020B0604020202020204" pitchFamily="34" charset="0"/>
              </a:rPr>
              <a:t>//</a:t>
            </a:r>
            <a:r>
              <a:rPr lang="vi-VN" sz="3200" smtClean="0">
                <a:solidFill>
                  <a:srgbClr val="000000"/>
                </a:solidFill>
                <a:ea typeface="Calibri" panose="020F0502020204030204" pitchFamily="34" charset="0"/>
                <a:cs typeface="Arial" panose="020B0604020202020204" pitchFamily="34" charset="0"/>
              </a:rPr>
              <a:t> </a:t>
            </a:r>
            <a:r>
              <a:rPr lang="vi-VN" sz="3200">
                <a:solidFill>
                  <a:srgbClr val="000000"/>
                </a:solidFill>
                <a:ea typeface="Calibri" panose="020F0502020204030204" pitchFamily="34" charset="0"/>
                <a:cs typeface="Arial" panose="020B0604020202020204" pitchFamily="34" charset="0"/>
              </a:rPr>
              <a:t>CC’ và AA’ = CC’ (tính chất hình hộp) nên tứ </a:t>
            </a:r>
            <a:r>
              <a:rPr lang="vi-VN" sz="3200">
                <a:solidFill>
                  <a:srgbClr val="000000"/>
                </a:solidFill>
                <a:ea typeface="Calibri" panose="020F0502020204030204" pitchFamily="34" charset="0"/>
                <a:cs typeface="Arial" panose="020B0604020202020204" pitchFamily="34" charset="0"/>
              </a:rPr>
              <a:t>giác </a:t>
            </a:r>
            <a:r>
              <a:rPr lang="vi-VN" sz="3200" smtClean="0">
                <a:solidFill>
                  <a:srgbClr val="000000"/>
                </a:solidFill>
                <a:ea typeface="Calibri" panose="020F0502020204030204" pitchFamily="34" charset="0"/>
                <a:cs typeface="Arial" panose="020B0604020202020204" pitchFamily="34" charset="0"/>
              </a:rPr>
              <a:t>ACC</a:t>
            </a:r>
            <a:r>
              <a:rPr lang="vi-VN" sz="3200">
                <a:solidFill>
                  <a:srgbClr val="000000"/>
                </a:solidFill>
                <a:ea typeface="Calibri" panose="020F0502020204030204" pitchFamily="34" charset="0"/>
                <a:cs typeface="Arial" panose="020B0604020202020204" pitchFamily="34" charset="0"/>
              </a:rPr>
              <a:t>’</a:t>
            </a:r>
            <a:r>
              <a:rPr lang="vi-VN" sz="3200" smtClean="0">
                <a:solidFill>
                  <a:srgbClr val="000000"/>
                </a:solidFill>
                <a:ea typeface="Calibri" panose="020F0502020204030204" pitchFamily="34" charset="0"/>
                <a:cs typeface="Arial" panose="020B0604020202020204" pitchFamily="34" charset="0"/>
              </a:rPr>
              <a:t>A</a:t>
            </a:r>
            <a:r>
              <a:rPr lang="vi-VN" sz="3200">
                <a:solidFill>
                  <a:srgbClr val="000000"/>
                </a:solidFill>
                <a:ea typeface="Calibri" panose="020F0502020204030204" pitchFamily="34" charset="0"/>
                <a:cs typeface="Arial" panose="020B0604020202020204" pitchFamily="34" charset="0"/>
              </a:rPr>
              <a:t>’ là hình bình hành</a:t>
            </a:r>
            <a:r>
              <a:rPr lang="vi-VN" sz="3200">
                <a:solidFill>
                  <a:srgbClr val="000000"/>
                </a:solidFill>
                <a:ea typeface="Calibri" panose="020F0502020204030204" pitchFamily="34" charset="0"/>
                <a:cs typeface="Arial" panose="020B0604020202020204" pitchFamily="34" charset="0"/>
              </a:rPr>
              <a:t>. </a:t>
            </a:r>
            <a:endParaRPr lang="en-US" sz="3200" smtClean="0">
              <a:solidFill>
                <a:srgbClr val="000000"/>
              </a:solidFill>
              <a:ea typeface="Calibri" panose="020F0502020204030204" pitchFamily="34" charset="0"/>
              <a:cs typeface="Arial" panose="020B0604020202020204" pitchFamily="34" charset="0"/>
            </a:endParaRPr>
          </a:p>
          <a:p>
            <a:pPr lvl="0" algn="just">
              <a:lnSpc>
                <a:spcPct val="150000"/>
              </a:lnSpc>
            </a:pPr>
            <a:r>
              <a:rPr lang="vi-VN" sz="3200" smtClean="0">
                <a:solidFill>
                  <a:srgbClr val="000000"/>
                </a:solidFill>
                <a:ea typeface="Calibri" panose="020F0502020204030204" pitchFamily="34" charset="0"/>
                <a:cs typeface="Arial" panose="020B0604020202020204" pitchFamily="34" charset="0"/>
              </a:rPr>
              <a:t>Gọi </a:t>
            </a:r>
            <a:r>
              <a:rPr lang="vi-VN" sz="3200">
                <a:solidFill>
                  <a:srgbClr val="000000"/>
                </a:solidFill>
                <a:ea typeface="Calibri" panose="020F0502020204030204" pitchFamily="34" charset="0"/>
                <a:cs typeface="Arial" panose="020B0604020202020204" pitchFamily="34" charset="0"/>
              </a:rPr>
              <a:t>I là giao điểm của hai đường </a:t>
            </a:r>
            <a:r>
              <a:rPr lang="vi-VN" sz="3200">
                <a:solidFill>
                  <a:srgbClr val="000000"/>
                </a:solidFill>
                <a:ea typeface="Calibri" panose="020F0502020204030204" pitchFamily="34" charset="0"/>
                <a:cs typeface="Arial" panose="020B0604020202020204" pitchFamily="34" charset="0"/>
              </a:rPr>
              <a:t>chéo </a:t>
            </a:r>
            <a:r>
              <a:rPr lang="vi-VN" sz="3200" smtClean="0">
                <a:solidFill>
                  <a:srgbClr val="000000"/>
                </a:solidFill>
                <a:ea typeface="Calibri" panose="020F0502020204030204" pitchFamily="34" charset="0"/>
                <a:cs typeface="Arial" panose="020B0604020202020204" pitchFamily="34" charset="0"/>
              </a:rPr>
              <a:t>AC</a:t>
            </a:r>
            <a:r>
              <a:rPr lang="vi-VN" sz="3200">
                <a:solidFill>
                  <a:srgbClr val="000000"/>
                </a:solidFill>
                <a:ea typeface="Calibri" panose="020F0502020204030204" pitchFamily="34" charset="0"/>
                <a:cs typeface="Arial" panose="020B0604020202020204" pitchFamily="34" charset="0"/>
              </a:rPr>
              <a:t>’</a:t>
            </a:r>
            <a:r>
              <a:rPr lang="vi-VN" sz="3200" smtClean="0">
                <a:solidFill>
                  <a:srgbClr val="000000"/>
                </a:solidFill>
                <a:ea typeface="Calibri" panose="020F0502020204030204" pitchFamily="34" charset="0"/>
                <a:cs typeface="Arial" panose="020B0604020202020204" pitchFamily="34" charset="0"/>
              </a:rPr>
              <a:t> </a:t>
            </a:r>
            <a:r>
              <a:rPr lang="vi-VN" sz="3200">
                <a:solidFill>
                  <a:srgbClr val="000000"/>
                </a:solidFill>
                <a:ea typeface="Calibri" panose="020F0502020204030204" pitchFamily="34" charset="0"/>
                <a:cs typeface="Arial" panose="020B0604020202020204" pitchFamily="34" charset="0"/>
              </a:rPr>
              <a:t>và </a:t>
            </a:r>
            <a:r>
              <a:rPr lang="vi-VN" sz="3200" smtClean="0">
                <a:solidFill>
                  <a:srgbClr val="000000"/>
                </a:solidFill>
                <a:ea typeface="Calibri" panose="020F0502020204030204" pitchFamily="34" charset="0"/>
                <a:cs typeface="Arial" panose="020B0604020202020204" pitchFamily="34" charset="0"/>
              </a:rPr>
              <a:t>A’C</a:t>
            </a:r>
            <a:r>
              <a:rPr lang="en-US" sz="3200" smtClean="0">
                <a:solidFill>
                  <a:srgbClr val="000000"/>
                </a:solidFill>
                <a:ea typeface="Calibri" panose="020F0502020204030204" pitchFamily="34" charset="0"/>
                <a:cs typeface="Arial" panose="020B0604020202020204" pitchFamily="34" charset="0"/>
              </a:rPr>
              <a:t>. </a:t>
            </a:r>
          </a:p>
          <a:p>
            <a:pPr lvl="0" algn="just">
              <a:lnSpc>
                <a:spcPct val="150000"/>
              </a:lnSpc>
            </a:pPr>
            <a:r>
              <a:rPr lang="vi-VN" sz="3200" smtClean="0">
                <a:solidFill>
                  <a:srgbClr val="000000"/>
                </a:solidFill>
                <a:ea typeface="Calibri" panose="020F0502020204030204" pitchFamily="34" charset="0"/>
                <a:cs typeface="Arial" panose="020B0604020202020204" pitchFamily="34" charset="0"/>
              </a:rPr>
              <a:t>Khi </a:t>
            </a:r>
            <a:r>
              <a:rPr lang="vi-VN" sz="3200">
                <a:solidFill>
                  <a:srgbClr val="000000"/>
                </a:solidFill>
                <a:ea typeface="Calibri" panose="020F0502020204030204" pitchFamily="34" charset="0"/>
                <a:cs typeface="Arial" panose="020B0604020202020204" pitchFamily="34" charset="0"/>
              </a:rPr>
              <a:t>đó I là trung điểm của mỗi đường chéo AC’ và A’C.</a:t>
            </a:r>
          </a:p>
          <a:p>
            <a:pPr lvl="0" algn="just">
              <a:lnSpc>
                <a:spcPct val="150000"/>
              </a:lnSpc>
            </a:pPr>
            <a:r>
              <a:rPr lang="en-US" sz="3200" smtClean="0">
                <a:solidFill>
                  <a:srgbClr val="000000"/>
                </a:solidFill>
                <a:ea typeface="Calibri" panose="020F0502020204030204" pitchFamily="34" charset="0"/>
                <a:cs typeface="Arial" panose="020B0604020202020204" pitchFamily="34" charset="0"/>
              </a:rPr>
              <a:t>- </a:t>
            </a:r>
            <a:r>
              <a:rPr lang="vi-VN" sz="3200" smtClean="0">
                <a:solidFill>
                  <a:srgbClr val="000000"/>
                </a:solidFill>
                <a:ea typeface="Calibri" panose="020F0502020204030204" pitchFamily="34" charset="0"/>
                <a:cs typeface="Arial" panose="020B0604020202020204" pitchFamily="34" charset="0"/>
              </a:rPr>
              <a:t>Tương </a:t>
            </a:r>
            <a:r>
              <a:rPr lang="vi-VN" sz="3200">
                <a:solidFill>
                  <a:srgbClr val="000000"/>
                </a:solidFill>
                <a:ea typeface="Calibri" panose="020F0502020204030204" pitchFamily="34" charset="0"/>
                <a:cs typeface="Arial" panose="020B0604020202020204" pitchFamily="34" charset="0"/>
              </a:rPr>
              <a:t>tự, hai tứ giác A’B’CD và BCD’A</a:t>
            </a:r>
            <a:r>
              <a:rPr lang="vi-VN" sz="3200">
                <a:solidFill>
                  <a:srgbClr val="000000"/>
                </a:solidFill>
                <a:ea typeface="Calibri" panose="020F0502020204030204" pitchFamily="34" charset="0"/>
                <a:cs typeface="Arial" panose="020B0604020202020204" pitchFamily="34" charset="0"/>
              </a:rPr>
              <a:t>’ </a:t>
            </a:r>
            <a:r>
              <a:rPr lang="en-US" sz="3200" smtClean="0">
                <a:solidFill>
                  <a:srgbClr val="000000"/>
                </a:solidFill>
                <a:latin typeface="Arial" panose="020B0604020202020204" pitchFamily="34" charset="0"/>
                <a:ea typeface="Calibri" panose="020F0502020204030204" pitchFamily="34" charset="0"/>
                <a:cs typeface="Arial" panose="020B0604020202020204" pitchFamily="34" charset="0"/>
              </a:rPr>
              <a:t>cũng là </a:t>
            </a:r>
            <a:r>
              <a:rPr lang="vi-VN" sz="3200" smtClean="0">
                <a:solidFill>
                  <a:srgbClr val="000000"/>
                </a:solidFill>
                <a:ea typeface="Calibri" panose="020F0502020204030204" pitchFamily="34" charset="0"/>
                <a:cs typeface="Arial" panose="020B0604020202020204" pitchFamily="34" charset="0"/>
              </a:rPr>
              <a:t>các </a:t>
            </a:r>
            <a:r>
              <a:rPr lang="vi-VN" sz="3200">
                <a:solidFill>
                  <a:srgbClr val="000000"/>
                </a:solidFill>
                <a:ea typeface="Calibri" panose="020F0502020204030204" pitchFamily="34" charset="0"/>
                <a:cs typeface="Arial" panose="020B0604020202020204" pitchFamily="34" charset="0"/>
              </a:rPr>
              <a:t>hình bình hành nên I là trung điểm của B’D và </a:t>
            </a:r>
            <a:r>
              <a:rPr lang="vi-VN" sz="3200">
                <a:solidFill>
                  <a:srgbClr val="000000"/>
                </a:solidFill>
                <a:ea typeface="Calibri" panose="020F0502020204030204" pitchFamily="34" charset="0"/>
                <a:cs typeface="Arial" panose="020B0604020202020204" pitchFamily="34" charset="0"/>
              </a:rPr>
              <a:t>BD</a:t>
            </a:r>
            <a:r>
              <a:rPr lang="vi-VN" sz="3200" smtClean="0">
                <a:solidFill>
                  <a:srgbClr val="000000"/>
                </a:solidFill>
                <a:ea typeface="Calibri" panose="020F0502020204030204" pitchFamily="34" charset="0"/>
                <a:cs typeface="Arial" panose="020B0604020202020204" pitchFamily="34" charset="0"/>
              </a:rPr>
              <a:t>’.</a:t>
            </a:r>
            <a:endParaRPr lang="en-US" sz="3200" smtClean="0">
              <a:solidFill>
                <a:srgbClr val="000000"/>
              </a:solidFill>
              <a:ea typeface="Calibri" panose="020F0502020204030204" pitchFamily="34" charset="0"/>
              <a:cs typeface="Arial" panose="020B0604020202020204" pitchFamily="34" charset="0"/>
            </a:endParaRPr>
          </a:p>
          <a:p>
            <a:pPr lvl="0" algn="just">
              <a:lnSpc>
                <a:spcPct val="150000"/>
              </a:lnSpc>
            </a:pPr>
            <a:r>
              <a:rPr lang="vi-VN" sz="3200" smtClean="0">
                <a:solidFill>
                  <a:srgbClr val="000000"/>
                </a:solidFill>
                <a:ea typeface="Calibri" panose="020F0502020204030204" pitchFamily="34" charset="0"/>
                <a:cs typeface="Arial" panose="020B0604020202020204" pitchFamily="34" charset="0"/>
              </a:rPr>
              <a:t> </a:t>
            </a:r>
            <a:r>
              <a:rPr lang="vi-VN" sz="3200">
                <a:solidFill>
                  <a:srgbClr val="000000"/>
                </a:solidFill>
                <a:ea typeface="Calibri" panose="020F0502020204030204" pitchFamily="34" charset="0"/>
                <a:cs typeface="Arial" panose="020B0604020202020204" pitchFamily="34" charset="0"/>
              </a:rPr>
              <a:t>Vậy các đường chéo của hình hộp cắt nhau tại trung điểm mỗi đường.</a:t>
            </a:r>
            <a:endParaRPr lang="vi-VN" sz="3200">
              <a:solidFill>
                <a:srgbClr val="000000"/>
              </a:solidFill>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09600" y="3314700"/>
            <a:ext cx="5530947" cy="4709876"/>
          </a:xfrm>
          <a:prstGeom prst="rect">
            <a:avLst/>
          </a:prstGeom>
        </p:spPr>
      </p:pic>
    </p:spTree>
    <p:extLst>
      <p:ext uri="{BB962C8B-B14F-4D97-AF65-F5344CB8AC3E}">
        <p14:creationId xmlns:p14="http://schemas.microsoft.com/office/powerpoint/2010/main" val="20010817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200526" y="190500"/>
            <a:ext cx="17873974" cy="992985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773418" y="1905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910739" y="1315641"/>
            <a:ext cx="16466518" cy="1846659"/>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hình hộp ABCD.A’B’C’D’. Chứng minh rằng bốn </a:t>
            </a:r>
            <a:r>
              <a:rPr lang="vi-VN" sz="3800">
                <a:solidFill>
                  <a:prstClr val="black"/>
                </a:solidFill>
                <a:ea typeface="Calibri" panose="020F0502020204030204" pitchFamily="34" charset="0"/>
              </a:rPr>
              <a:t>mặt </a:t>
            </a:r>
            <a:r>
              <a:rPr lang="vi-VN" sz="3800" smtClean="0">
                <a:solidFill>
                  <a:prstClr val="black"/>
                </a:solidFill>
                <a:ea typeface="Calibri" panose="020F0502020204030204" pitchFamily="34" charset="0"/>
              </a:rPr>
              <a:t>phẳng</a:t>
            </a:r>
            <a:r>
              <a:rPr lang="en-US" sz="3800" smtClean="0">
                <a:solidFill>
                  <a:prstClr val="black"/>
                </a:solidFill>
                <a:ea typeface="Calibri" panose="020F0502020204030204" pitchFamily="34" charset="0"/>
              </a:rPr>
              <a:t> </a:t>
            </a:r>
            <a:r>
              <a:rPr lang="vi-VN" sz="3800" smtClean="0">
                <a:solidFill>
                  <a:prstClr val="black"/>
                </a:solidFill>
                <a:ea typeface="Calibri" panose="020F0502020204030204" pitchFamily="34" charset="0"/>
              </a:rPr>
              <a:t>(ABC’D</a:t>
            </a:r>
            <a:r>
              <a:rPr lang="vi-VN" sz="3800">
                <a:solidFill>
                  <a:prstClr val="black"/>
                </a:solidFill>
                <a:ea typeface="Calibri" panose="020F0502020204030204" pitchFamily="34" charset="0"/>
              </a:rPr>
              <a:t>’), (BCD’A’), (CDA’B’), (DAB’C’) cùng đi qua một điểm.</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41565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117737" y="4664988"/>
            <a:ext cx="10259520" cy="5355312"/>
          </a:xfrm>
          <a:prstGeom prst="rect">
            <a:avLst/>
          </a:prstGeom>
        </p:spPr>
        <p:txBody>
          <a:bodyPr wrap="square">
            <a:spAutoFit/>
          </a:bodyPr>
          <a:lstStyle/>
          <a:p>
            <a:pPr algn="just">
              <a:lnSpc>
                <a:spcPct val="150000"/>
              </a:lnSpc>
            </a:pPr>
            <a:r>
              <a:rPr lang="vi-VN" sz="3800">
                <a:ea typeface="Times New Roman" panose="02020603050405020304" pitchFamily="18" charset="0"/>
                <a:cs typeface="Times New Roman" panose="02020603050405020304" pitchFamily="18" charset="0"/>
              </a:rPr>
              <a:t>Gọi O là giao của AC’ và BD’. </a:t>
            </a:r>
            <a:endParaRPr lang="en-US" sz="3800">
              <a:effectLst/>
              <a:ea typeface="Calibri" panose="020F0502020204030204" pitchFamily="34" charset="0"/>
              <a:cs typeface="Times New Roman" panose="02020603050405020304" pitchFamily="18" charset="0"/>
            </a:endParaRPr>
          </a:p>
          <a:p>
            <a:pPr algn="just">
              <a:lnSpc>
                <a:spcPct val="150000"/>
              </a:lnSpc>
            </a:pPr>
            <a:r>
              <a:rPr lang="vi-VN" sz="3800">
                <a:effectLst/>
                <a:ea typeface="Times New Roman" panose="02020603050405020304" pitchFamily="18" charset="0"/>
                <a:cs typeface="Times New Roman" panose="02020603050405020304" pitchFamily="18" charset="0"/>
              </a:rPr>
              <a:t>Theo kết quả của Ví dụ 3, các đường chéo của hình hộp cắt nhau tại trung điểm mỗi đường.</a:t>
            </a:r>
            <a:endParaRPr lang="en-US" sz="3800">
              <a:effectLst/>
              <a:ea typeface="Calibri" panose="020F0502020204030204" pitchFamily="34" charset="0"/>
              <a:cs typeface="Times New Roman" panose="02020603050405020304" pitchFamily="18" charset="0"/>
            </a:endParaRPr>
          </a:p>
          <a:p>
            <a:pPr algn="just">
              <a:lnSpc>
                <a:spcPct val="150000"/>
              </a:lnSpc>
            </a:pPr>
            <a:r>
              <a:rPr lang="en-US" sz="3800" smtClean="0">
                <a:effectLst/>
                <a:latin typeface="Arial" panose="020B0604020202020204" pitchFamily="34" charset="0"/>
                <a:ea typeface="Times New Roman" panose="02020603050405020304" pitchFamily="18" charset="0"/>
                <a:cs typeface="Arial" panose="020B0604020202020204" pitchFamily="34" charset="0"/>
              </a:rPr>
              <a:t>Nên </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AC’</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3800">
                <a:solidFill>
                  <a:prstClr val="black"/>
                </a:solidFill>
                <a:ea typeface="Calibri" panose="020F0502020204030204" pitchFamily="34" charset="0"/>
              </a:rPr>
              <a:t> </a:t>
            </a:r>
            <a:r>
              <a:rPr lang="vi-VN" sz="3800" smtClean="0">
                <a:solidFill>
                  <a:prstClr val="black"/>
                </a:solidFill>
                <a:ea typeface="Calibri" panose="020F0502020204030204" pitchFamily="34" charset="0"/>
              </a:rPr>
              <a:t>BD’</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3800">
                <a:solidFill>
                  <a:prstClr val="black"/>
                </a:solidFill>
                <a:ea typeface="Calibri" panose="020F0502020204030204" pitchFamily="34" charset="0"/>
              </a:rPr>
              <a:t> </a:t>
            </a:r>
            <a:r>
              <a:rPr lang="vi-VN" sz="3800" smtClean="0">
                <a:solidFill>
                  <a:prstClr val="black"/>
                </a:solidFill>
                <a:ea typeface="Calibri" panose="020F0502020204030204" pitchFamily="34" charset="0"/>
              </a:rPr>
              <a:t>CA’</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800" smtClean="0">
                <a:solidFill>
                  <a:prstClr val="black"/>
                </a:solidFill>
                <a:ea typeface="Calibri" panose="020F0502020204030204" pitchFamily="34" charset="0"/>
              </a:rPr>
              <a:t>DB’</a:t>
            </a: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Vậy bốn mặt </a:t>
            </a: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phẳng </a:t>
            </a:r>
            <a:r>
              <a:rPr lang="vi-VN" sz="3800">
                <a:solidFill>
                  <a:prstClr val="black"/>
                </a:solidFill>
                <a:ea typeface="Calibri" panose="020F0502020204030204" pitchFamily="34" charset="0"/>
              </a:rPr>
              <a:t>(</a:t>
            </a:r>
            <a:r>
              <a:rPr lang="vi-VN" sz="3800">
                <a:solidFill>
                  <a:prstClr val="black"/>
                </a:solidFill>
                <a:ea typeface="Calibri" panose="020F0502020204030204" pitchFamily="34" charset="0"/>
              </a:rPr>
              <a:t>ABC’D</a:t>
            </a:r>
            <a:r>
              <a:rPr lang="vi-VN" sz="3800" smtClean="0">
                <a:solidFill>
                  <a:prstClr val="black"/>
                </a:solidFill>
                <a:ea typeface="Calibri" panose="020F0502020204030204" pitchFamily="34" charset="0"/>
              </a:rPr>
              <a:t>’),</a:t>
            </a:r>
            <a:r>
              <a:rPr lang="en-US" sz="3800" smtClean="0">
                <a:solidFill>
                  <a:prstClr val="black"/>
                </a:solidFill>
                <a:ea typeface="Calibri" panose="020F0502020204030204" pitchFamily="34" charset="0"/>
              </a:rPr>
              <a:t> </a:t>
            </a:r>
            <a:r>
              <a:rPr lang="vi-VN" sz="3800" smtClean="0">
                <a:solidFill>
                  <a:prstClr val="black"/>
                </a:solidFill>
                <a:ea typeface="Calibri" panose="020F0502020204030204" pitchFamily="34" charset="0"/>
              </a:rPr>
              <a:t>(</a:t>
            </a:r>
            <a:r>
              <a:rPr lang="vi-VN" sz="3800">
                <a:solidFill>
                  <a:prstClr val="black"/>
                </a:solidFill>
                <a:ea typeface="Calibri" panose="020F0502020204030204" pitchFamily="34" charset="0"/>
              </a:rPr>
              <a:t>BCD’A’), (CDA’B’), (DAB’C’) </a:t>
            </a:r>
            <a:r>
              <a:rPr lang="en-US" sz="3800" kern="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cùng </a:t>
            </a: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đi qua</a:t>
            </a:r>
            <a:r>
              <a:rPr lang="vi-VN"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 một</a:t>
            </a: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r>
              <a:rPr lang="vi-VN"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24103" y="413866"/>
            <a:ext cx="901775" cy="901775"/>
          </a:xfrm>
          <a:prstGeom prst="rect">
            <a:avLst/>
          </a:prstGeom>
        </p:spPr>
      </p:pic>
      <p:pic>
        <p:nvPicPr>
          <p:cNvPr id="4" name="Picture 3"/>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644584" y="5102250"/>
            <a:ext cx="6239600" cy="4480788"/>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669444">
            <a:off x="-179435" y="3711072"/>
            <a:ext cx="1530396" cy="1019626"/>
          </a:xfrm>
          <a:prstGeom prst="rect">
            <a:avLst/>
          </a:prstGeom>
        </p:spPr>
      </p:pic>
    </p:spTree>
    <p:extLst>
      <p:ext uri="{BB962C8B-B14F-4D97-AF65-F5344CB8AC3E}">
        <p14:creationId xmlns:p14="http://schemas.microsoft.com/office/powerpoint/2010/main" val="29548243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left)">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6422692" y="7773240"/>
            <a:ext cx="5442613" cy="2074996"/>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sp>
        <p:nvSpPr>
          <p:cNvPr id="17" name="Rectangle 16"/>
          <p:cNvSpPr/>
          <p:nvPr/>
        </p:nvSpPr>
        <p:spPr>
          <a:xfrm>
            <a:off x="4267198" y="3001748"/>
            <a:ext cx="9753600"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9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9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9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195191133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7"/>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231937790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684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5961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16769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649205"/>
            <a:ext cx="16565088" cy="3042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8800" y="780510"/>
            <a:ext cx="14401800" cy="2748253"/>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1. </a:t>
            </a:r>
            <a:r>
              <a:rPr lang="vi-VN" sz="4000">
                <a:solidFill>
                  <a:prstClr val="white"/>
                </a:solidFill>
                <a:cs typeface="Arial" panose="020B0604020202020204" pitchFamily="34" charset="0"/>
                <a:sym typeface="Arial"/>
              </a:rPr>
              <a:t>Cho hình lăng trụ tam giác ABC.A'B'C'. Gọi M và M' lần lượt là trung điểm của các cạnh BC và B'C'. Khẳng định nào sau đây là </a:t>
            </a:r>
            <a:r>
              <a:rPr lang="vi-VN" sz="4000" b="1">
                <a:solidFill>
                  <a:prstClr val="white"/>
                </a:solidFill>
                <a:cs typeface="Arial" panose="020B0604020202020204" pitchFamily="34" charset="0"/>
                <a:sym typeface="Arial"/>
              </a:rPr>
              <a:t>sai</a:t>
            </a:r>
            <a:r>
              <a:rPr lang="vi-VN" sz="4000">
                <a:solidFill>
                  <a:prstClr val="white"/>
                </a:solidFill>
                <a:cs typeface="Arial" panose="020B0604020202020204" pitchFamily="34" charset="0"/>
                <a:sym typeface="Arial"/>
              </a:rPr>
              <a:t>?</a:t>
            </a:r>
            <a:endParaRPr lang="en-US" sz="4000" kern="0" dirty="0">
              <a:solidFill>
                <a:prstClr val="white"/>
              </a:solidFill>
              <a:latin typeface="Aria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9" y="7425490"/>
            <a:ext cx="8254174" cy="22923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4385651"/>
            <a:ext cx="8254174" cy="24300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55048" y="8187490"/>
            <a:ext cx="8014788" cy="85254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pt-BR" sz="38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AMM'A </a:t>
            </a:r>
            <a:r>
              <a:rPr lang="pt-BR" sz="3800">
                <a:solidFill>
                  <a:prstClr val="white"/>
                </a:solidFill>
                <a:latin typeface="Arial" panose="020B0604020202020204" pitchFamily="34" charset="0"/>
                <a:ea typeface="Tahoma" panose="020B0604030504040204" pitchFamily="34" charset="0"/>
                <a:cs typeface="Arial" panose="020B0604020202020204" pitchFamily="34" charset="0"/>
                <a:sym typeface="Arial"/>
              </a:rPr>
              <a:t>là hình </a:t>
            </a:r>
            <a:r>
              <a:rPr lang="pt-BR" sz="3800">
                <a:solidFill>
                  <a:prstClr val="white"/>
                </a:solidFill>
                <a:latin typeface="Arial" panose="020B0604020202020204" pitchFamily="34" charset="0"/>
                <a:ea typeface="Tahoma" panose="020B0604030504040204" pitchFamily="34" charset="0"/>
                <a:cs typeface="Arial" panose="020B0604020202020204" pitchFamily="34" charset="0"/>
                <a:sym typeface="Arial"/>
              </a:rPr>
              <a:t>chữ </a:t>
            </a:r>
            <a:r>
              <a:rPr lang="pt-BR" sz="38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nhật</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43000" y="4887350"/>
            <a:ext cx="7019084" cy="1547540"/>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smtClean="0">
                <a:solidFill>
                  <a:prstClr val="white"/>
                </a:solidFill>
                <a:ea typeface="Tahoma" panose="020B0604030504040204" pitchFamily="34" charset="0"/>
                <a:cs typeface="Arial" panose="020B0604020202020204" pitchFamily="34" charset="0"/>
                <a:sym typeface="Arial"/>
              </a:rPr>
              <a:t>ABM.A'B'M</a:t>
            </a:r>
            <a:r>
              <a:rPr lang="vi-VN" sz="3800">
                <a:solidFill>
                  <a:prstClr val="white"/>
                </a:solidFill>
                <a:ea typeface="Tahoma" panose="020B0604030504040204" pitchFamily="34" charset="0"/>
                <a:cs typeface="Arial" panose="020B0604020202020204" pitchFamily="34" charset="0"/>
                <a:sym typeface="Arial"/>
              </a:rPr>
              <a:t>' là hình lăng trụ </a:t>
            </a:r>
            <a:r>
              <a:rPr lang="vi-VN" sz="3800">
                <a:solidFill>
                  <a:prstClr val="white"/>
                </a:solidFill>
                <a:ea typeface="Tahoma" panose="020B0604030504040204" pitchFamily="34" charset="0"/>
                <a:cs typeface="Arial" panose="020B0604020202020204" pitchFamily="34" charset="0"/>
                <a:sym typeface="Arial"/>
              </a:rPr>
              <a:t>tam </a:t>
            </a:r>
            <a:r>
              <a:rPr lang="vi-VN" sz="3800" smtClean="0">
                <a:solidFill>
                  <a:prstClr val="white"/>
                </a:solidFill>
                <a:ea typeface="Tahoma" panose="020B0604030504040204" pitchFamily="34" charset="0"/>
                <a:cs typeface="Arial" panose="020B0604020202020204" pitchFamily="34" charset="0"/>
                <a:sym typeface="Arial"/>
              </a:rPr>
              <a:t>giác</a:t>
            </a:r>
            <a:endParaRPr lang="en-US" sz="38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4377490"/>
            <a:ext cx="8254174" cy="2451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7415128"/>
            <a:ext cx="8254174" cy="23266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55048" y="4442369"/>
            <a:ext cx="7020216" cy="237295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smtClean="0">
                <a:solidFill>
                  <a:schemeClr val="bg1"/>
                </a:solidFill>
                <a:ea typeface="Tahoma" panose="020B0604030504040204" pitchFamily="34" charset="0"/>
                <a:cs typeface="Arial" panose="020B0604020202020204" pitchFamily="34" charset="0"/>
                <a:sym typeface="Arial"/>
              </a:rPr>
              <a:t>ABC.A'B'C'</a:t>
            </a:r>
            <a:r>
              <a:rPr lang="en-US" sz="3800" smtClean="0">
                <a:solidFill>
                  <a:schemeClr val="bg1"/>
                </a:solidFill>
                <a:ea typeface="Tahoma" panose="020B0604030504040204" pitchFamily="34" charset="0"/>
                <a:cs typeface="Arial" panose="020B0604020202020204" pitchFamily="34" charset="0"/>
                <a:sym typeface="Arial"/>
              </a:rPr>
              <a:t> </a:t>
            </a:r>
            <a:r>
              <a:rPr lang="vi-VN" sz="3800" kern="0" smtClean="0">
                <a:solidFill>
                  <a:schemeClr val="bg1"/>
                </a:solidFill>
                <a:effectLst/>
                <a:latin typeface="Arial" panose="020B0604020202020204" pitchFamily="34" charset="0"/>
                <a:ea typeface="Malgun Gothic" panose="020B0503020000020004" pitchFamily="34" charset="-127"/>
                <a:cs typeface="Arial" panose="020B0604020202020204" pitchFamily="34" charset="0"/>
              </a:rPr>
              <a:t>là </a:t>
            </a:r>
            <a:r>
              <a:rPr lang="vi-VN" sz="38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hình lăng trụ có hai mặt đáy là hai tam </a:t>
            </a:r>
            <a:r>
              <a:rPr lang="vi-VN" sz="38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giác </a:t>
            </a:r>
            <a:r>
              <a:rPr lang="vi-VN" sz="3800" smtClean="0">
                <a:solidFill>
                  <a:schemeClr val="bg1"/>
                </a:solidFill>
                <a:ea typeface="Tahoma" panose="020B0604030504040204" pitchFamily="34" charset="0"/>
                <a:cs typeface="Arial" panose="020B0604020202020204" pitchFamily="34" charset="0"/>
                <a:sym typeface="Arial"/>
              </a:rPr>
              <a:t>ABC</a:t>
            </a:r>
            <a:r>
              <a:rPr lang="en-US" sz="3800" smtClean="0">
                <a:solidFill>
                  <a:schemeClr val="bg1"/>
                </a:solidFill>
                <a:ea typeface="Tahoma" panose="020B0604030504040204" pitchFamily="34" charset="0"/>
                <a:cs typeface="Arial" panose="020B0604020202020204" pitchFamily="34" charset="0"/>
                <a:sym typeface="Arial"/>
              </a:rPr>
              <a:t> </a:t>
            </a:r>
            <a:r>
              <a:rPr lang="vi-VN" sz="3800" kern="0" smtClean="0">
                <a:solidFill>
                  <a:schemeClr val="bg1"/>
                </a:solidFill>
                <a:effectLst/>
                <a:latin typeface="Arial" panose="020B0604020202020204" pitchFamily="34" charset="0"/>
                <a:ea typeface="Malgun Gothic" panose="020B0503020000020004" pitchFamily="34" charset="-127"/>
                <a:cs typeface="Arial" panose="020B0604020202020204" pitchFamily="34" charset="0"/>
              </a:rPr>
              <a:t>và</a:t>
            </a:r>
            <a:r>
              <a:rPr lang="en-US" sz="3800">
                <a:solidFill>
                  <a:schemeClr val="bg1"/>
                </a:solidFill>
                <a:ea typeface="Tahoma" panose="020B0604030504040204" pitchFamily="34" charset="0"/>
                <a:cs typeface="Arial" panose="020B0604020202020204" pitchFamily="34" charset="0"/>
                <a:sym typeface="Arial"/>
              </a:rPr>
              <a:t> </a:t>
            </a:r>
            <a:r>
              <a:rPr lang="vi-VN" sz="3800" smtClean="0">
                <a:solidFill>
                  <a:schemeClr val="bg1"/>
                </a:solidFill>
                <a:ea typeface="Tahoma" panose="020B0604030504040204" pitchFamily="34" charset="0"/>
                <a:cs typeface="Arial" panose="020B0604020202020204" pitchFamily="34" charset="0"/>
                <a:sym typeface="Arial"/>
              </a:rPr>
              <a:t>A'B'C</a:t>
            </a:r>
            <a:r>
              <a:rPr lang="vi-VN" sz="3800">
                <a:solidFill>
                  <a:schemeClr val="bg1"/>
                </a:solidFill>
                <a:ea typeface="Tahoma" panose="020B0604030504040204" pitchFamily="34" charset="0"/>
                <a:cs typeface="Arial" panose="020B0604020202020204" pitchFamily="34" charset="0"/>
                <a:sym typeface="Arial"/>
              </a:rPr>
              <a:t>'</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41874" y="8187490"/>
            <a:ext cx="7446917" cy="85254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prstClr val="white"/>
                </a:solidFill>
                <a:ea typeface="Tahoma" panose="020B0604030504040204" pitchFamily="34" charset="0"/>
                <a:cs typeface="Arial" panose="020B0604020202020204" pitchFamily="34" charset="0"/>
                <a:sym typeface="Arial"/>
              </a:rPr>
              <a:t>AMC.A'M'C' là hình </a:t>
            </a:r>
            <a:r>
              <a:rPr lang="vi-VN" sz="3800">
                <a:solidFill>
                  <a:prstClr val="white"/>
                </a:solidFill>
                <a:ea typeface="Tahoma" panose="020B0604030504040204" pitchFamily="34" charset="0"/>
                <a:cs typeface="Arial" panose="020B0604020202020204" pitchFamily="34" charset="0"/>
                <a:sym typeface="Arial"/>
              </a:rPr>
              <a:t>lăng </a:t>
            </a:r>
            <a:r>
              <a:rPr lang="vi-VN" sz="3800" smtClean="0">
                <a:solidFill>
                  <a:prstClr val="white"/>
                </a:solidFill>
                <a:ea typeface="Tahoma" panose="020B0604030504040204" pitchFamily="34" charset="0"/>
                <a:cs typeface="Arial" panose="020B0604020202020204" pitchFamily="34" charset="0"/>
                <a:sym typeface="Arial"/>
              </a:rPr>
              <a:t>trụ</a:t>
            </a:r>
            <a:endParaRPr lang="en-US" sz="38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1558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3783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102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3865411"/>
            <a:ext cx="731046" cy="731046"/>
          </a:xfrm>
          <a:prstGeom prst="rect">
            <a:avLst/>
          </a:prstGeom>
        </p:spPr>
      </p:pic>
    </p:spTree>
    <p:extLst>
      <p:ext uri="{BB962C8B-B14F-4D97-AF65-F5344CB8AC3E}">
        <p14:creationId xmlns:p14="http://schemas.microsoft.com/office/powerpoint/2010/main" val="220964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5081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5398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60" y="21546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13663" y="647700"/>
            <a:ext cx="16308286" cy="3047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98954" y="785462"/>
            <a:ext cx="14307846" cy="2762936"/>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2. </a:t>
            </a:r>
            <a:r>
              <a:rPr lang="vi-VN" sz="4000">
                <a:solidFill>
                  <a:prstClr val="white"/>
                </a:solidFill>
                <a:cs typeface="Arial" panose="020B0604020202020204" pitchFamily="34" charset="0"/>
                <a:sym typeface="Arial"/>
              </a:rPr>
              <a:t>Cho hình lăng trụ tam giác ABC.A'B'C'. Gọi G và G′ lần lượt là trọng tâm của hai tam giác ABC và A′B′C′. Khẳng định nào sau đây </a:t>
            </a:r>
            <a:r>
              <a:rPr lang="vi-VN" sz="4000" b="1">
                <a:solidFill>
                  <a:prstClr val="white"/>
                </a:solidFill>
                <a:cs typeface="Arial" panose="020B0604020202020204" pitchFamily="34" charset="0"/>
                <a:sym typeface="Arial"/>
              </a:rPr>
              <a:t>sai</a:t>
            </a:r>
            <a:r>
              <a:rPr lang="vi-VN" sz="4000">
                <a:solidFill>
                  <a:prstClr val="white"/>
                </a:solidFill>
                <a:cs typeface="Arial" panose="020B0604020202020204" pitchFamily="34" charset="0"/>
                <a:sym typeface="Arial"/>
              </a:rPr>
              <a:t>?</a:t>
            </a:r>
            <a:endParaRPr lang="en-US" sz="4000" dirty="0">
              <a:solidFill>
                <a:prstClr val="white"/>
              </a:solidFill>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3635" y="4289915"/>
            <a:ext cx="8254174" cy="2494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3848" y="7320350"/>
            <a:ext cx="8254174" cy="23951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72600" y="4381500"/>
            <a:ext cx="7467600" cy="229383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3800" kern="0" smtClean="0">
                <a:solidFill>
                  <a:prstClr val="white"/>
                </a:solidFill>
                <a:latin typeface="Arial"/>
                <a:cs typeface="Arial"/>
                <a:sym typeface="Arial"/>
              </a:rPr>
              <a:t>GBC.G'B'C' </a:t>
            </a:r>
            <a:r>
              <a:rPr lang="en-US" sz="3800" kern="0">
                <a:solidFill>
                  <a:prstClr val="white"/>
                </a:solidFill>
                <a:latin typeface="Arial"/>
                <a:cs typeface="Arial"/>
                <a:sym typeface="Arial"/>
              </a:rPr>
              <a:t>là hình lăng trụ có hai mặt đáy là hai tam giác GBB' và </a:t>
            </a:r>
            <a:r>
              <a:rPr lang="en-US" sz="3800" kern="0">
                <a:solidFill>
                  <a:prstClr val="white"/>
                </a:solidFill>
                <a:latin typeface="Arial"/>
                <a:cs typeface="Arial"/>
                <a:sym typeface="Arial"/>
              </a:rPr>
              <a:t>GCC</a:t>
            </a:r>
            <a:r>
              <a:rPr lang="en-US" sz="3800" kern="0" smtClean="0">
                <a:solidFill>
                  <a:prstClr val="white"/>
                </a:solidFill>
                <a:latin typeface="Arial"/>
                <a:cs typeface="Arial"/>
                <a:sym typeface="Arial"/>
              </a:rPr>
              <a:t>’</a:t>
            </a:r>
            <a:endParaRPr lang="en-US" sz="3800" kern="0" dirty="0">
              <a:solidFill>
                <a:prstClr val="white"/>
              </a:solidFill>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83622" y="8134739"/>
            <a:ext cx="7982474" cy="78733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vi-VN" sz="3800" kern="0" smtClean="0">
                <a:solidFill>
                  <a:prstClr val="white"/>
                </a:solidFill>
                <a:latin typeface="Arial"/>
                <a:cs typeface="Arial"/>
                <a:sym typeface="Arial"/>
              </a:rPr>
              <a:t>GG'</a:t>
            </a:r>
            <a:r>
              <a:rPr lang="en-US" sz="3800" kern="0" smtClean="0">
                <a:solidFill>
                  <a:prstClr val="white"/>
                </a:solidFill>
                <a:latin typeface="Arial"/>
                <a:cs typeface="Arial"/>
                <a:sym typeface="Arial"/>
              </a:rPr>
              <a:t> </a:t>
            </a:r>
            <a:r>
              <a:rPr lang="vi-VN" sz="3800" kern="0" smtClean="0">
                <a:solidFill>
                  <a:prstClr val="white"/>
                </a:solidFill>
                <a:latin typeface="Arial"/>
                <a:cs typeface="Arial"/>
                <a:sym typeface="Arial"/>
              </a:rPr>
              <a:t>//</a:t>
            </a:r>
            <a:r>
              <a:rPr lang="en-US" sz="3800" kern="0" smtClean="0">
                <a:solidFill>
                  <a:prstClr val="white"/>
                </a:solidFill>
                <a:latin typeface="Arial"/>
                <a:cs typeface="Arial"/>
                <a:sym typeface="Arial"/>
              </a:rPr>
              <a:t> </a:t>
            </a:r>
            <a:r>
              <a:rPr lang="vi-VN" sz="3800" kern="0" smtClean="0">
                <a:solidFill>
                  <a:prstClr val="white"/>
                </a:solidFill>
                <a:latin typeface="Arial"/>
                <a:cs typeface="Arial"/>
                <a:sym typeface="Arial"/>
              </a:rPr>
              <a:t>AA'</a:t>
            </a:r>
            <a:endParaRPr lang="en-US" sz="38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56891" y="4317946"/>
            <a:ext cx="8254174" cy="2468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1" y="7331482"/>
            <a:ext cx="8254174" cy="23840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5074453"/>
            <a:ext cx="7676926" cy="77341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38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800" kern="0" smtClean="0">
                <a:solidFill>
                  <a:prstClr val="white"/>
                </a:solidFill>
                <a:latin typeface="Arial"/>
                <a:cs typeface="Arial"/>
                <a:sym typeface="Arial"/>
              </a:rPr>
              <a:t>AGG'A' </a:t>
            </a:r>
            <a:r>
              <a:rPr lang="en-US" sz="3800" kern="0">
                <a:solidFill>
                  <a:prstClr val="white"/>
                </a:solidFill>
                <a:latin typeface="Arial"/>
                <a:cs typeface="Arial"/>
                <a:sym typeface="Arial"/>
              </a:rPr>
              <a:t>là hình </a:t>
            </a:r>
            <a:r>
              <a:rPr lang="en-US" sz="3800" kern="0">
                <a:solidFill>
                  <a:prstClr val="white"/>
                </a:solidFill>
                <a:latin typeface="Arial"/>
                <a:cs typeface="Arial"/>
                <a:sym typeface="Arial"/>
              </a:rPr>
              <a:t>bình </a:t>
            </a:r>
            <a:r>
              <a:rPr lang="en-US" sz="3800" kern="0" smtClean="0">
                <a:solidFill>
                  <a:prstClr val="white"/>
                </a:solidFill>
                <a:latin typeface="Arial"/>
                <a:cs typeface="Arial"/>
                <a:sym typeface="Arial"/>
              </a:rPr>
              <a:t>hành</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66800" y="8142508"/>
            <a:ext cx="7535888" cy="78733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kern="0">
                <a:solidFill>
                  <a:prstClr val="white"/>
                </a:solidFill>
                <a:latin typeface="Arial"/>
                <a:cs typeface="Arial"/>
                <a:sym typeface="Arial"/>
              </a:rPr>
              <a:t>AGC.A'G'C' là hình </a:t>
            </a:r>
            <a:r>
              <a:rPr lang="vi-VN" sz="3800" kern="0">
                <a:solidFill>
                  <a:prstClr val="white"/>
                </a:solidFill>
                <a:latin typeface="Arial"/>
                <a:cs typeface="Arial"/>
                <a:sym typeface="Arial"/>
              </a:rPr>
              <a:t>lăng </a:t>
            </a:r>
            <a:r>
              <a:rPr lang="vi-VN" sz="3800" kern="0" smtClean="0">
                <a:solidFill>
                  <a:prstClr val="white"/>
                </a:solidFill>
                <a:latin typeface="Arial"/>
                <a:cs typeface="Arial"/>
                <a:sym typeface="Arial"/>
              </a:rPr>
              <a:t>trụ</a:t>
            </a:r>
            <a:endParaRPr lang="en-US" sz="38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88002" y="4560737"/>
            <a:ext cx="731046" cy="731046"/>
          </a:xfrm>
          <a:prstGeom prst="rect">
            <a:avLst/>
          </a:prstGeom>
        </p:spPr>
      </p:pic>
    </p:spTree>
    <p:extLst>
      <p:ext uri="{BB962C8B-B14F-4D97-AF65-F5344CB8AC3E}">
        <p14:creationId xmlns:p14="http://schemas.microsoft.com/office/powerpoint/2010/main" val="636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5081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5398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60" y="21546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13663" y="647700"/>
            <a:ext cx="16308286" cy="3047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857142" y="936548"/>
                <a:ext cx="14307846" cy="2378152"/>
              </a:xfrm>
              <a:prstGeom prst="rect">
                <a:avLst/>
              </a:prstGeom>
              <a:noFill/>
            </p:spPr>
            <p:txBody>
              <a:bodyPr wrap="square" rtlCol="0">
                <a:spAutoFit/>
              </a:bodyPr>
              <a:lstStyle/>
              <a:p>
                <a:pPr algn="just">
                  <a:lnSpc>
                    <a:spcPct val="150000"/>
                  </a:lnSpc>
                  <a:spcBef>
                    <a:spcPts val="100"/>
                  </a:spcBef>
                  <a:spcAft>
                    <a:spcPts val="100"/>
                  </a:spcAft>
                </a:pPr>
                <a:r>
                  <a:rPr lang="nl-NL" sz="4300" b="1"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vi-VN" sz="43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hộp ABCD. A’B’C’D’. Gọi M là trung điểm AB, mặt phẳng (MA’C’) cắt cạnh BC tại N. Tính tỉ số </a:t>
                </a:r>
                <a14:m>
                  <m:oMath xmlns:m="http://schemas.openxmlformats.org/officeDocument/2006/math">
                    <m:f>
                      <m:f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𝑀𝑁</m:t>
                        </m:r>
                      </m:num>
                      <m:den>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vi-VN" sz="43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7142" y="936548"/>
                <a:ext cx="14307846" cy="2378152"/>
              </a:xfrm>
              <a:prstGeom prst="rect">
                <a:avLst/>
              </a:prstGeom>
              <a:blipFill>
                <a:blip r:embed="rId11"/>
                <a:stretch>
                  <a:fillRect l="-1704" r="-1662" b="-48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67800" y="4305300"/>
            <a:ext cx="8270222" cy="2494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3848" y="7320350"/>
            <a:ext cx="8254174" cy="23951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9362187" y="4777416"/>
                <a:ext cx="7467600" cy="126355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vi-VN" sz="4400"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62187" y="4777416"/>
                <a:ext cx="7467600" cy="1263551"/>
              </a:xfrm>
              <a:prstGeom prst="rect">
                <a:avLst/>
              </a:prstGeom>
              <a:blipFill>
                <a:blip r:embed="rId12"/>
                <a:stretch>
                  <a:fillRect l="-3020" b="-96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9460415" y="7759288"/>
                <a:ext cx="7982474" cy="1270412"/>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460415" y="7759288"/>
                <a:ext cx="7982474" cy="1270412"/>
              </a:xfrm>
              <a:prstGeom prst="rect">
                <a:avLst/>
              </a:prstGeom>
              <a:blipFill>
                <a:blip r:embed="rId13"/>
                <a:stretch>
                  <a:fillRect l="-2827" b="-961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56891" y="4317946"/>
            <a:ext cx="8254174" cy="2468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1" y="7331482"/>
            <a:ext cx="8254174" cy="23840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108013" y="4834532"/>
                <a:ext cx="2895600" cy="1267719"/>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vi-VN"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effectLst/>
                            <a:latin typeface="Cambria Math" panose="02040503050406030204" pitchFamily="18" charset="0"/>
                            <a:cs typeface="Times New Roman" panose="02020603050405020304" pitchFamily="18" charset="0"/>
                          </a:rPr>
                        </m:ctrlPr>
                      </m:fPr>
                      <m:num>
                        <m:r>
                          <a:rPr lang="vi-VN"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8013" y="4834532"/>
                <a:ext cx="2895600" cy="1267719"/>
              </a:xfrm>
              <a:prstGeom prst="rect">
                <a:avLst/>
              </a:prstGeom>
              <a:blipFill>
                <a:blip r:embed="rId14"/>
                <a:stretch>
                  <a:fillRect l="-7789" b="-9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116034" y="7810500"/>
                <a:ext cx="7535888" cy="126355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vi-VN" sz="4400"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16034" y="7810500"/>
                <a:ext cx="7535888" cy="1263551"/>
              </a:xfrm>
              <a:prstGeom prst="rect">
                <a:avLst/>
              </a:prstGeom>
              <a:blipFill>
                <a:blip r:embed="rId15"/>
                <a:stretch>
                  <a:fillRect l="-2913" b="-91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288002" y="4560737"/>
            <a:ext cx="731046" cy="731046"/>
          </a:xfrm>
          <a:prstGeom prst="rect">
            <a:avLst/>
          </a:prstGeom>
        </p:spPr>
      </p:pic>
    </p:spTree>
    <p:extLst>
      <p:ext uri="{BB962C8B-B14F-4D97-AF65-F5344CB8AC3E}">
        <p14:creationId xmlns:p14="http://schemas.microsoft.com/office/powerpoint/2010/main" val="38238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684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5961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16769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649205"/>
            <a:ext cx="16565088" cy="3042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8800" y="723900"/>
            <a:ext cx="14401800" cy="2862322"/>
          </a:xfrm>
          <a:prstGeom prst="rect">
            <a:avLst/>
          </a:prstGeom>
          <a:noFill/>
        </p:spPr>
        <p:txBody>
          <a:bodyPr wrap="square" rtlCol="0">
            <a:spAutoFit/>
          </a:bodyPr>
          <a:lstStyle/>
          <a:p>
            <a:pPr lvl="0" algn="just" defTabSz="1828800">
              <a:lnSpc>
                <a:spcPct val="150000"/>
              </a:lnSpc>
              <a:defRPr/>
            </a:pPr>
            <a:r>
              <a:rPr lang="vi-VN" sz="4000" b="1">
                <a:solidFill>
                  <a:prstClr val="white"/>
                </a:solidFill>
                <a:cs typeface="Arial" panose="020B0604020202020204" pitchFamily="34" charset="0"/>
                <a:sym typeface="Arial"/>
              </a:rPr>
              <a:t>Câu 4. </a:t>
            </a:r>
            <a:r>
              <a:rPr lang="vi-VN" sz="4000">
                <a:solidFill>
                  <a:prstClr val="white"/>
                </a:solidFill>
                <a:cs typeface="Arial" panose="020B0604020202020204" pitchFamily="34" charset="0"/>
                <a:sym typeface="Arial"/>
              </a:rPr>
              <a:t>Cho hình lăng </a:t>
            </a:r>
            <a:r>
              <a:rPr lang="vi-VN" sz="4000">
                <a:solidFill>
                  <a:prstClr val="white"/>
                </a:solidFill>
                <a:cs typeface="Arial" panose="020B0604020202020204" pitchFamily="34" charset="0"/>
                <a:sym typeface="Arial"/>
              </a:rPr>
              <a:t>trụ </a:t>
            </a:r>
            <a:r>
              <a:rPr lang="vi-VN" sz="4000" smtClean="0">
                <a:solidFill>
                  <a:prstClr val="white"/>
                </a:solidFill>
                <a:cs typeface="Arial" panose="020B0604020202020204" pitchFamily="34" charset="0"/>
                <a:sym typeface="Arial"/>
              </a:rPr>
              <a:t>ABC.A' B' C'. </a:t>
            </a:r>
            <a:r>
              <a:rPr lang="vi-VN" sz="4000">
                <a:solidFill>
                  <a:prstClr val="white"/>
                </a:solidFill>
                <a:cs typeface="Arial" panose="020B0604020202020204" pitchFamily="34" charset="0"/>
                <a:sym typeface="Arial"/>
              </a:rPr>
              <a:t>Gọi </a:t>
            </a:r>
            <a:r>
              <a:rPr lang="vi-VN" sz="4000" smtClean="0">
                <a:solidFill>
                  <a:prstClr val="white"/>
                </a:solidFill>
                <a:cs typeface="Arial" panose="020B0604020202020204" pitchFamily="34" charset="0"/>
                <a:sym typeface="Arial"/>
              </a:rPr>
              <a:t>M,M' </a:t>
            </a:r>
            <a:r>
              <a:rPr lang="vi-VN" sz="4000">
                <a:solidFill>
                  <a:prstClr val="white"/>
                </a:solidFill>
                <a:cs typeface="Arial" panose="020B0604020202020204" pitchFamily="34" charset="0"/>
                <a:sym typeface="Arial"/>
              </a:rPr>
              <a:t>lần lượt là trung điểm của BC </a:t>
            </a:r>
            <a:r>
              <a:rPr lang="vi-VN" sz="4000">
                <a:solidFill>
                  <a:prstClr val="white"/>
                </a:solidFill>
                <a:cs typeface="Arial" panose="020B0604020202020204" pitchFamily="34" charset="0"/>
                <a:sym typeface="Arial"/>
              </a:rPr>
              <a:t>và </a:t>
            </a:r>
            <a:r>
              <a:rPr lang="vi-VN" sz="4000" smtClean="0">
                <a:solidFill>
                  <a:prstClr val="white"/>
                </a:solidFill>
                <a:cs typeface="Arial" panose="020B0604020202020204" pitchFamily="34" charset="0"/>
                <a:sym typeface="Arial"/>
              </a:rPr>
              <a:t>B'C'. G,G' </a:t>
            </a:r>
            <a:r>
              <a:rPr lang="vi-VN" sz="4000">
                <a:solidFill>
                  <a:prstClr val="white"/>
                </a:solidFill>
                <a:cs typeface="Arial" panose="020B0604020202020204" pitchFamily="34" charset="0"/>
                <a:sym typeface="Arial"/>
              </a:rPr>
              <a:t>lần lượt là trọng tâm tam giác ABC </a:t>
            </a:r>
            <a:r>
              <a:rPr lang="vi-VN" sz="4000">
                <a:solidFill>
                  <a:prstClr val="white"/>
                </a:solidFill>
                <a:cs typeface="Arial" panose="020B0604020202020204" pitchFamily="34" charset="0"/>
                <a:sym typeface="Arial"/>
              </a:rPr>
              <a:t>và </a:t>
            </a:r>
            <a:r>
              <a:rPr lang="vi-VN" sz="4000" smtClean="0">
                <a:solidFill>
                  <a:prstClr val="white"/>
                </a:solidFill>
                <a:cs typeface="Arial" panose="020B0604020202020204" pitchFamily="34" charset="0"/>
                <a:sym typeface="Arial"/>
              </a:rPr>
              <a:t>A' B' C'. </a:t>
            </a:r>
            <a:r>
              <a:rPr lang="vi-VN" sz="4000">
                <a:solidFill>
                  <a:prstClr val="white"/>
                </a:solidFill>
                <a:cs typeface="Arial" panose="020B0604020202020204" pitchFamily="34" charset="0"/>
                <a:sym typeface="Arial"/>
              </a:rPr>
              <a:t>Bốn điểm nào sau đây đồng phẳng?</a:t>
            </a:r>
            <a:endParaRPr kumimoji="0" lang="en-US" sz="4000" i="0" u="none" strike="noStrike" kern="0" cap="none" spc="0" normalizeH="0" baseline="0" noProof="0" dirty="0">
              <a:ln>
                <a:noFill/>
              </a:ln>
              <a:solidFill>
                <a:prstClr val="white"/>
              </a:solidFill>
              <a:effectLst/>
              <a:uLnTx/>
              <a:uFillTx/>
              <a:latin typeface="Aria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9" y="7438740"/>
            <a:ext cx="8254174" cy="22173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4463972"/>
            <a:ext cx="8254174" cy="22129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431047" y="8144239"/>
            <a:ext cx="6065952" cy="80926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pt-BR"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A,G',M',G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43000" y="5129159"/>
            <a:ext cx="7019084" cy="85254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A,G,G',C'</a:t>
            </a:r>
            <a:endParaRPr kumimoji="0" lang="en-US" sz="4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4457700"/>
            <a:ext cx="8254174" cy="22322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7429500"/>
            <a:ext cx="8254174" cy="2250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21237" y="5142059"/>
            <a:ext cx="7020216" cy="80926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A,G,M',B'</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76873" y="8172021"/>
            <a:ext cx="7446917" cy="85254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A',G',M,C</a:t>
            </a:r>
            <a:endParaRPr kumimoji="0" lang="en-US" sz="4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1558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3783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102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3865411"/>
            <a:ext cx="731046" cy="731046"/>
          </a:xfrm>
          <a:prstGeom prst="rect">
            <a:avLst/>
          </a:prstGeom>
        </p:spPr>
      </p:pic>
    </p:spTree>
    <p:extLst>
      <p:ext uri="{BB962C8B-B14F-4D97-AF65-F5344CB8AC3E}">
        <p14:creationId xmlns:p14="http://schemas.microsoft.com/office/powerpoint/2010/main" val="23952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13764" y="1028700"/>
            <a:ext cx="14325600" cy="889690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12765" y="214204"/>
            <a:ext cx="1445268" cy="2276014"/>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5293719" y="8001678"/>
            <a:ext cx="1930447" cy="2078544"/>
          </a:xfrm>
          <a:prstGeom prst="rect">
            <a:avLst/>
          </a:prstGeom>
        </p:spPr>
      </p:pic>
      <p:sp>
        <p:nvSpPr>
          <p:cNvPr id="14" name="Rectangle 13"/>
          <p:cNvSpPr/>
          <p:nvPr/>
        </p:nvSpPr>
        <p:spPr>
          <a:xfrm>
            <a:off x="2294764" y="2252240"/>
            <a:ext cx="13563600" cy="4076244"/>
          </a:xfrm>
          <a:prstGeom prst="rect">
            <a:avLst/>
          </a:prstGeom>
        </p:spPr>
        <p:txBody>
          <a:bodyPr wrap="square">
            <a:spAutoFit/>
          </a:bodyPr>
          <a:lstStyle/>
          <a:p>
            <a:pPr lvl="0" algn="ctr">
              <a:lnSpc>
                <a:spcPct val="150000"/>
              </a:lnSpc>
              <a:defRPr/>
            </a:pPr>
            <a:r>
              <a:rPr lang="vi-VN" sz="6000" b="1" kern="0">
                <a:solidFill>
                  <a:srgbClr val="C00000"/>
                </a:solidFill>
              </a:rPr>
              <a:t>CHƯƠNG IV. ĐƯỜNG THẲNG VÀ MẶT PHẲNG TRONG KHÔNG GIAN. QUAN HỆ SONG SONG.</a:t>
            </a:r>
            <a:endParaRPr lang="vi-VN" sz="6000" b="1" kern="0" dirty="0">
              <a:solidFill>
                <a:srgbClr val="C00000"/>
              </a:solidFill>
            </a:endParaRPr>
          </a:p>
        </p:txBody>
      </p:sp>
      <p:sp>
        <p:nvSpPr>
          <p:cNvPr id="16" name="Rectangle 15"/>
          <p:cNvSpPr/>
          <p:nvPr/>
        </p:nvSpPr>
        <p:spPr>
          <a:xfrm>
            <a:off x="2827741" y="6426716"/>
            <a:ext cx="12632517" cy="2907784"/>
          </a:xfrm>
          <a:prstGeom prst="rect">
            <a:avLst/>
          </a:prstGeom>
        </p:spPr>
        <p:txBody>
          <a:bodyPr wrap="square">
            <a:spAutoFit/>
          </a:bodyPr>
          <a:lstStyle/>
          <a:p>
            <a:pPr lvl="0" algn="ctr">
              <a:lnSpc>
                <a:spcPct val="150000"/>
              </a:lnSpc>
              <a:defRPr/>
            </a:pPr>
            <a:r>
              <a:rPr lang="vi-VN" sz="6500" b="1" kern="0">
                <a:solidFill>
                  <a:schemeClr val="accent3">
                    <a:lumMod val="50000"/>
                  </a:schemeClr>
                </a:solidFill>
                <a:ea typeface="Calibri" panose="020F0502020204030204" pitchFamily="34" charset="0"/>
                <a:cs typeface="Arial" panose="020B0604020202020204" pitchFamily="34" charset="0"/>
              </a:rPr>
              <a:t>BÀI 5. HÌNH LĂNG TRỤ VÀ HÌNH HỘP </a:t>
            </a:r>
            <a:endParaRPr kumimoji="0" lang="en-US" sz="6500" b="1" i="0" u="none" strike="noStrike" kern="0" cap="none" spc="0" normalizeH="0" baseline="0" noProof="0" dirty="0" smtClean="0">
              <a:ln>
                <a:noFill/>
              </a:ln>
              <a:solidFill>
                <a:schemeClr val="accent3">
                  <a:lumMod val="50000"/>
                </a:schemeClr>
              </a:solidFill>
              <a:effectLst/>
              <a:uLnTx/>
              <a:uFillTx/>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540250">
            <a:off x="1445336" y="8511190"/>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35250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1466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2400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9" y="828264"/>
            <a:ext cx="16308286" cy="32484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4281" y="1052786"/>
            <a:ext cx="14446270" cy="2762936"/>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5. </a:t>
            </a:r>
            <a:r>
              <a:rPr lang="vi-VN" sz="4000">
                <a:solidFill>
                  <a:prstClr val="white"/>
                </a:solidFill>
                <a:cs typeface="Arial" panose="020B0604020202020204" pitchFamily="34" charset="0"/>
                <a:sym typeface="Arial"/>
              </a:rPr>
              <a:t>Cho hình lăng </a:t>
            </a:r>
            <a:r>
              <a:rPr lang="vi-VN" sz="4000">
                <a:solidFill>
                  <a:prstClr val="white"/>
                </a:solidFill>
                <a:cs typeface="Arial" panose="020B0604020202020204" pitchFamily="34" charset="0"/>
                <a:sym typeface="Arial"/>
              </a:rPr>
              <a:t>trụ </a:t>
            </a:r>
            <a:r>
              <a:rPr lang="vi-VN" sz="4000" smtClean="0">
                <a:solidFill>
                  <a:prstClr val="white"/>
                </a:solidFill>
                <a:cs typeface="Arial" panose="020B0604020202020204" pitchFamily="34" charset="0"/>
                <a:sym typeface="Arial"/>
              </a:rPr>
              <a:t>ABC.A'B'C'. </a:t>
            </a:r>
            <a:r>
              <a:rPr lang="vi-VN" sz="4000">
                <a:solidFill>
                  <a:prstClr val="white"/>
                </a:solidFill>
                <a:cs typeface="Arial" panose="020B0604020202020204" pitchFamily="34" charset="0"/>
                <a:sym typeface="Arial"/>
              </a:rPr>
              <a:t>Gọi </a:t>
            </a:r>
            <a:r>
              <a:rPr lang="vi-VN" sz="4000">
                <a:solidFill>
                  <a:prstClr val="white"/>
                </a:solidFill>
                <a:cs typeface="Arial" panose="020B0604020202020204" pitchFamily="34" charset="0"/>
                <a:sym typeface="Arial"/>
              </a:rPr>
              <a:t>M</a:t>
            </a:r>
            <a:r>
              <a:rPr lang="vi-VN" sz="4000" smtClean="0">
                <a:solidFill>
                  <a:prstClr val="white"/>
                </a:solidFill>
                <a:cs typeface="Arial" panose="020B0604020202020204" pitchFamily="34" charset="0"/>
                <a:sym typeface="Arial"/>
              </a:rPr>
              <a:t>,</a:t>
            </a:r>
            <a:r>
              <a:rPr lang="en-US" sz="4000" smtClean="0">
                <a:solidFill>
                  <a:prstClr val="white"/>
                </a:solidFill>
                <a:cs typeface="Arial" panose="020B0604020202020204" pitchFamily="34" charset="0"/>
                <a:sym typeface="Arial"/>
              </a:rPr>
              <a:t> </a:t>
            </a:r>
            <a:r>
              <a:rPr lang="vi-VN" sz="4000" smtClean="0">
                <a:solidFill>
                  <a:prstClr val="white"/>
                </a:solidFill>
                <a:cs typeface="Arial" panose="020B0604020202020204" pitchFamily="34" charset="0"/>
                <a:sym typeface="Arial"/>
              </a:rPr>
              <a:t>N </a:t>
            </a:r>
            <a:r>
              <a:rPr lang="vi-VN" sz="4000">
                <a:solidFill>
                  <a:prstClr val="white"/>
                </a:solidFill>
                <a:cs typeface="Arial" panose="020B0604020202020204" pitchFamily="34" charset="0"/>
                <a:sym typeface="Arial"/>
              </a:rPr>
              <a:t>lần lượt là trung điểm </a:t>
            </a:r>
            <a:r>
              <a:rPr lang="vi-VN" sz="4000">
                <a:solidFill>
                  <a:prstClr val="white"/>
                </a:solidFill>
                <a:cs typeface="Arial" panose="020B0604020202020204" pitchFamily="34" charset="0"/>
                <a:sym typeface="Arial"/>
              </a:rPr>
              <a:t>của </a:t>
            </a:r>
            <a:r>
              <a:rPr lang="vi-VN" sz="4000" smtClean="0">
                <a:solidFill>
                  <a:prstClr val="white"/>
                </a:solidFill>
                <a:cs typeface="Arial" panose="020B0604020202020204" pitchFamily="34" charset="0"/>
                <a:sym typeface="Arial"/>
              </a:rPr>
              <a:t>BB' </a:t>
            </a:r>
            <a:r>
              <a:rPr lang="vi-VN" sz="4000">
                <a:solidFill>
                  <a:prstClr val="white"/>
                </a:solidFill>
                <a:cs typeface="Arial" panose="020B0604020202020204" pitchFamily="34" charset="0"/>
                <a:sym typeface="Arial"/>
              </a:rPr>
              <a:t>và </a:t>
            </a:r>
            <a:r>
              <a:rPr lang="vi-VN" sz="4000" smtClean="0">
                <a:solidFill>
                  <a:prstClr val="white"/>
                </a:solidFill>
                <a:cs typeface="Arial" panose="020B0604020202020204" pitchFamily="34" charset="0"/>
                <a:sym typeface="Arial"/>
              </a:rPr>
              <a:t>CC', </a:t>
            </a:r>
            <a:r>
              <a:rPr lang="el-GR" sz="4000" smtClean="0">
                <a:solidFill>
                  <a:prstClr val="white"/>
                </a:solidFill>
                <a:latin typeface="Arial" panose="020B0604020202020204" pitchFamily="34" charset="0"/>
                <a:cs typeface="Arial" panose="020B0604020202020204" pitchFamily="34" charset="0"/>
                <a:sym typeface="Arial"/>
              </a:rPr>
              <a:t>Δ</a:t>
            </a:r>
            <a:r>
              <a:rPr lang="en-US" sz="4000" smtClean="0">
                <a:solidFill>
                  <a:prstClr val="white"/>
                </a:solidFill>
                <a:latin typeface="Arial" panose="020B0604020202020204" pitchFamily="34" charset="0"/>
                <a:cs typeface="Arial" panose="020B0604020202020204" pitchFamily="34" charset="0"/>
                <a:sym typeface="Arial"/>
              </a:rPr>
              <a:t> </a:t>
            </a:r>
            <a:r>
              <a:rPr lang="el-GR" sz="4000" smtClean="0">
                <a:solidFill>
                  <a:prstClr val="white"/>
                </a:solidFill>
                <a:latin typeface="Arial" panose="020B0604020202020204" pitchFamily="34" charset="0"/>
                <a:cs typeface="Arial" panose="020B0604020202020204" pitchFamily="34" charset="0"/>
                <a:sym typeface="Arial"/>
              </a:rPr>
              <a:t>= </a:t>
            </a:r>
            <a:r>
              <a:rPr lang="vi-VN" sz="4000">
                <a:solidFill>
                  <a:prstClr val="white"/>
                </a:solidFill>
                <a:cs typeface="Arial" panose="020B0604020202020204" pitchFamily="34" charset="0"/>
                <a:sym typeface="Arial"/>
              </a:rPr>
              <a:t>mp(AMN</a:t>
            </a:r>
            <a:r>
              <a:rPr lang="vi-VN" sz="4000" smtClean="0">
                <a:solidFill>
                  <a:prstClr val="white"/>
                </a:solidFill>
                <a:cs typeface="Arial" panose="020B0604020202020204" pitchFamily="34" charset="0"/>
                <a:sym typeface="Arial"/>
              </a:rPr>
              <a:t>)</a:t>
            </a:r>
            <a:r>
              <a:rPr lang="en-US" sz="4000" smtClean="0">
                <a:solidFill>
                  <a:prstClr val="white"/>
                </a:solidFill>
                <a:cs typeface="Arial" panose="020B0604020202020204" pitchFamily="34" charset="0"/>
                <a:sym typeface="Arial"/>
              </a:rPr>
              <a:t> </a:t>
            </a:r>
            <a:r>
              <a:rPr lang="vi-VN" sz="4000" smtClean="0">
                <a:solidFill>
                  <a:prstClr val="white"/>
                </a:solidFill>
                <a:cs typeface="Arial" panose="020B0604020202020204" pitchFamily="34" charset="0"/>
                <a:sym typeface="Arial"/>
              </a:rPr>
              <a:t>∩</a:t>
            </a:r>
            <a:r>
              <a:rPr lang="en-US" sz="4000" smtClean="0">
                <a:solidFill>
                  <a:prstClr val="white"/>
                </a:solidFill>
                <a:cs typeface="Arial" panose="020B0604020202020204" pitchFamily="34" charset="0"/>
                <a:sym typeface="Arial"/>
              </a:rPr>
              <a:t> </a:t>
            </a:r>
            <a:r>
              <a:rPr lang="vi-VN" sz="4000" smtClean="0">
                <a:solidFill>
                  <a:prstClr val="white"/>
                </a:solidFill>
                <a:cs typeface="Arial" panose="020B0604020202020204" pitchFamily="34" charset="0"/>
                <a:sym typeface="Arial"/>
              </a:rPr>
              <a:t>mp(A'B'C'). </a:t>
            </a:r>
            <a:r>
              <a:rPr lang="vi-VN" sz="4000">
                <a:solidFill>
                  <a:prstClr val="white"/>
                </a:solidFill>
                <a:cs typeface="Arial" panose="020B0604020202020204" pitchFamily="34" charset="0"/>
                <a:sym typeface="Arial"/>
              </a:rPr>
              <a:t>Khẳng định nào sau đây đúng ? </a:t>
            </a:r>
            <a:endParaRPr lang="en-US" sz="4000" dirty="0">
              <a:solidFill>
                <a:prstClr val="white"/>
              </a:solidFill>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9" y="7378888"/>
            <a:ext cx="8254174" cy="18731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5" y="7400556"/>
            <a:ext cx="8254174" cy="18577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8678" y="7906232"/>
            <a:ext cx="7379020"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Δ</a:t>
            </a:r>
            <a:r>
              <a:rPr lang="en-US"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l-GR"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BC</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01527" y="7883152"/>
            <a:ext cx="7609966"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Δ</a:t>
            </a:r>
            <a:r>
              <a:rPr lang="en-US"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l-GR"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r>
              <a:rPr lang="en-US"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ea typeface="Tahoma" panose="020B0604030504040204" pitchFamily="34" charset="0"/>
                <a:cs typeface="Arial" panose="020B0604020202020204" pitchFamily="34" charset="0"/>
                <a:sym typeface="Arial"/>
              </a:rPr>
              <a:t>AA'</a:t>
            </a:r>
            <a:endParaRPr lang="en-US" sz="40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9" y="4817438"/>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4817328"/>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8678" y="5246454"/>
            <a:ext cx="7741192"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 </a:t>
            </a:r>
            <a:r>
              <a:rPr lang="el-GR" sz="4000" kern="0" smtClean="0">
                <a:solidFill>
                  <a:prstClr val="white"/>
                </a:solidFill>
                <a:latin typeface="Arial" panose="020B0604020202020204" pitchFamily="34" charset="0"/>
                <a:ea typeface="Dotum" panose="020B0600000101010101" pitchFamily="34" charset="-127"/>
                <a:cs typeface="Arial" panose="020B0604020202020204" pitchFamily="34" charset="0"/>
                <a:sym typeface="Arial"/>
              </a:rPr>
              <a:t>Δ</a:t>
            </a:r>
            <a:r>
              <a:rPr lang="en-US" sz="4000" kern="0" smtClean="0">
                <a:solidFill>
                  <a:prstClr val="white"/>
                </a:solidFill>
                <a:latin typeface="Arial" panose="020B0604020202020204" pitchFamily="34" charset="0"/>
                <a:ea typeface="Dotum" panose="020B0600000101010101" pitchFamily="34" charset="-127"/>
                <a:cs typeface="Arial" panose="020B0604020202020204" pitchFamily="34" charset="0"/>
                <a:sym typeface="Arial"/>
              </a:rPr>
              <a:t> </a:t>
            </a:r>
            <a:r>
              <a:rPr lang="el-GR" sz="4000" kern="0" smtClean="0">
                <a:solidFill>
                  <a:prstClr val="white"/>
                </a:solidFill>
                <a:latin typeface="Arial" panose="020B0604020202020204" pitchFamily="34" charset="0"/>
                <a:ea typeface="Dotum" panose="020B0600000101010101" pitchFamily="34" charset="-127"/>
                <a:cs typeface="Arial" panose="020B0604020202020204" pitchFamily="34" charset="0"/>
                <a:sym typeface="Arial"/>
              </a:rPr>
              <a:t>// </a:t>
            </a:r>
            <a:r>
              <a:rPr lang="fr-FR" sz="4000" kern="0" smtClean="0">
                <a:solidFill>
                  <a:prstClr val="white"/>
                </a:solidFill>
                <a:latin typeface="Arial" panose="020B0604020202020204" pitchFamily="34" charset="0"/>
                <a:ea typeface="Dotum" panose="020B0600000101010101" pitchFamily="34" charset="-127"/>
                <a:cs typeface="Arial" panose="020B0604020202020204" pitchFamily="34" charset="0"/>
                <a:sym typeface="Arial"/>
              </a:rPr>
              <a:t>AB</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55165" y="5241548"/>
            <a:ext cx="7594782"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kern="0" smtClean="0">
                <a:solidFill>
                  <a:prstClr val="white"/>
                </a:solidFill>
                <a:latin typeface="Arial"/>
                <a:cs typeface="Arial"/>
                <a:sym typeface="Arial"/>
              </a:rPr>
              <a:t>Δ</a:t>
            </a:r>
            <a:r>
              <a:rPr lang="en-US" sz="4000" kern="0" smtClean="0">
                <a:solidFill>
                  <a:prstClr val="white"/>
                </a:solidFill>
                <a:latin typeface="Arial"/>
                <a:cs typeface="Arial"/>
                <a:sym typeface="Arial"/>
              </a:rPr>
              <a:t> </a:t>
            </a:r>
            <a:r>
              <a:rPr lang="el-GR" sz="4000" kern="0" smtClean="0">
                <a:solidFill>
                  <a:prstClr val="white"/>
                </a:solidFill>
                <a:latin typeface="Arial"/>
                <a:cs typeface="Arial"/>
                <a:sym typeface="Arial"/>
              </a:rPr>
              <a:t>// </a:t>
            </a:r>
            <a:r>
              <a:rPr lang="vi-VN" sz="4000" kern="0" smtClean="0">
                <a:solidFill>
                  <a:prstClr val="white"/>
                </a:solidFill>
                <a:latin typeface="Arial"/>
                <a:cs typeface="Arial"/>
                <a:sym typeface="Arial"/>
              </a:rPr>
              <a:t>AC</a:t>
            </a:r>
            <a:endParaRPr lang="en-US" sz="40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4659377"/>
            <a:ext cx="731046" cy="731046"/>
          </a:xfrm>
          <a:prstGeom prst="rect">
            <a:avLst/>
          </a:prstGeom>
        </p:spPr>
      </p:pic>
    </p:spTree>
    <p:extLst>
      <p:ext uri="{BB962C8B-B14F-4D97-AF65-F5344CB8AC3E}">
        <p14:creationId xmlns:p14="http://schemas.microsoft.com/office/powerpoint/2010/main" val="74945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809354" y="419495"/>
            <a:ext cx="1178057" cy="1778200"/>
          </a:xfrm>
          <a:prstGeom prst="rect">
            <a:avLst/>
          </a:prstGeom>
        </p:spPr>
      </p:pic>
      <p:grpSp>
        <p:nvGrpSpPr>
          <p:cNvPr id="14" name="Group 13"/>
          <p:cNvGrpSpPr/>
          <p:nvPr/>
        </p:nvGrpSpPr>
        <p:grpSpPr>
          <a:xfrm>
            <a:off x="6433347" y="1263156"/>
            <a:ext cx="5412004" cy="1082842"/>
            <a:chOff x="381000" y="174458"/>
            <a:chExt cx="11814970" cy="1082842"/>
          </a:xfrm>
        </p:grpSpPr>
        <p:sp>
          <p:nvSpPr>
            <p:cNvPr id="17" name="Rectangle 16"/>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93840" y="174458"/>
              <a:ext cx="10924390" cy="94205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(SGK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1322974" y="2908355"/>
            <a:ext cx="15603022" cy="5979907"/>
          </a:xfrm>
          <a:prstGeom prst="rect">
            <a:avLst/>
          </a:prstGeom>
        </p:spPr>
        <p:txBody>
          <a:bodyPr wrap="square">
            <a:spAutoFit/>
          </a:bodyPr>
          <a:lstStyle/>
          <a:p>
            <a:pPr marL="30480" marR="30480" lvl="0" algn="just">
              <a:lnSpc>
                <a:spcPct val="150000"/>
              </a:lnSpc>
              <a:spcBef>
                <a:spcPts val="600"/>
              </a:spcBef>
              <a:spcAft>
                <a:spcPts val="600"/>
              </a:spcAft>
              <a:defRPr/>
            </a:pPr>
            <a:r>
              <a:rPr lang="vi-VN" sz="4000">
                <a:solidFill>
                  <a:srgbClr val="000000"/>
                </a:solidFill>
                <a:ea typeface="Times New Roman" panose="02020603050405020304" pitchFamily="18" charset="0"/>
                <a:cs typeface="Arial" panose="020B0604020202020204" pitchFamily="34" charset="0"/>
              </a:rPr>
              <a:t>Cho hình </a:t>
            </a:r>
            <a:r>
              <a:rPr lang="vi-VN" sz="4000">
                <a:solidFill>
                  <a:srgbClr val="000000"/>
                </a:solidFill>
                <a:ea typeface="Times New Roman" panose="02020603050405020304" pitchFamily="18" charset="0"/>
                <a:cs typeface="Arial" panose="020B0604020202020204" pitchFamily="34" charset="0"/>
              </a:rPr>
              <a:t>hộp </a:t>
            </a:r>
            <a:r>
              <a:rPr lang="vi-VN" sz="4000" smtClean="0">
                <a:solidFill>
                  <a:srgbClr val="000000"/>
                </a:solidFill>
                <a:ea typeface="Times New Roman" panose="02020603050405020304" pitchFamily="18" charset="0"/>
                <a:cs typeface="Arial" panose="020B0604020202020204" pitchFamily="34" charset="0"/>
              </a:rPr>
              <a:t>ABCD.A’B’C’D’.</a:t>
            </a:r>
            <a:endParaRPr lang="en-US" sz="4000" smtClean="0">
              <a:solidFill>
                <a:srgbClr val="000000"/>
              </a:solidFill>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vi-VN" sz="4000">
                <a:solidFill>
                  <a:srgbClr val="000000"/>
                </a:solidFill>
              </a:rPr>
              <a:t>a) Chứng minh rằng (ACB’) // (A’C’D).</a:t>
            </a:r>
          </a:p>
          <a:p>
            <a:pPr algn="just">
              <a:lnSpc>
                <a:spcPct val="150000"/>
              </a:lnSpc>
              <a:spcBef>
                <a:spcPts val="600"/>
              </a:spcBef>
              <a:spcAft>
                <a:spcPts val="600"/>
              </a:spcAft>
            </a:pPr>
            <a:r>
              <a:rPr lang="vi-VN" sz="4000">
                <a:solidFill>
                  <a:srgbClr val="000000"/>
                </a:solidFill>
              </a:rPr>
              <a:t>b) Gọi G</a:t>
            </a:r>
            <a:r>
              <a:rPr lang="vi-VN" sz="4000" baseline="-25000">
                <a:solidFill>
                  <a:srgbClr val="000000"/>
                </a:solidFill>
              </a:rPr>
              <a:t>1</a:t>
            </a:r>
            <a:r>
              <a:rPr lang="vi-VN" sz="4000">
                <a:solidFill>
                  <a:srgbClr val="000000"/>
                </a:solidFill>
              </a:rPr>
              <a:t>, G</a:t>
            </a:r>
            <a:r>
              <a:rPr lang="vi-VN" sz="4000" baseline="-25000">
                <a:solidFill>
                  <a:srgbClr val="000000"/>
                </a:solidFill>
              </a:rPr>
              <a:t>2</a:t>
            </a:r>
            <a:r>
              <a:rPr lang="vi-VN" sz="4000">
                <a:solidFill>
                  <a:srgbClr val="000000"/>
                </a:solidFill>
              </a:rPr>
              <a:t> lần lượt là giao điểm của BD’ với các mặt phẳng (ACB’) và (A’C’D). Chứng minh rằng G</a:t>
            </a:r>
            <a:r>
              <a:rPr lang="vi-VN" sz="4000" baseline="-25000">
                <a:solidFill>
                  <a:srgbClr val="000000"/>
                </a:solidFill>
              </a:rPr>
              <a:t>1</a:t>
            </a:r>
            <a:r>
              <a:rPr lang="vi-VN" sz="4000">
                <a:solidFill>
                  <a:srgbClr val="000000"/>
                </a:solidFill>
              </a:rPr>
              <a:t>, G</a:t>
            </a:r>
            <a:r>
              <a:rPr lang="vi-VN" sz="4000" baseline="-25000">
                <a:solidFill>
                  <a:srgbClr val="000000"/>
                </a:solidFill>
              </a:rPr>
              <a:t>2</a:t>
            </a:r>
            <a:r>
              <a:rPr lang="vi-VN" sz="4000">
                <a:solidFill>
                  <a:srgbClr val="000000"/>
                </a:solidFill>
              </a:rPr>
              <a:t> lần lượt là trọng tâm của hai tam giác ACB’ và A’C’D.</a:t>
            </a:r>
          </a:p>
          <a:p>
            <a:pPr algn="just">
              <a:lnSpc>
                <a:spcPct val="150000"/>
              </a:lnSpc>
              <a:spcBef>
                <a:spcPts val="600"/>
              </a:spcBef>
              <a:spcAft>
                <a:spcPts val="600"/>
              </a:spcAft>
            </a:pPr>
            <a:r>
              <a:rPr lang="vi-VN" sz="4000">
                <a:solidFill>
                  <a:srgbClr val="000000"/>
                </a:solidFill>
              </a:rPr>
              <a:t>c) Chứng minh rằng BG</a:t>
            </a:r>
            <a:r>
              <a:rPr lang="vi-VN" sz="4000" baseline="-25000">
                <a:solidFill>
                  <a:srgbClr val="000000"/>
                </a:solidFill>
              </a:rPr>
              <a:t>1</a:t>
            </a:r>
            <a:r>
              <a:rPr lang="vi-VN" sz="4000">
                <a:solidFill>
                  <a:srgbClr val="000000"/>
                </a:solidFill>
              </a:rPr>
              <a:t> = G</a:t>
            </a:r>
            <a:r>
              <a:rPr lang="vi-VN" sz="4000" baseline="-25000">
                <a:solidFill>
                  <a:srgbClr val="000000"/>
                </a:solidFill>
              </a:rPr>
              <a:t>1</a:t>
            </a:r>
            <a:r>
              <a:rPr lang="vi-VN" sz="4000">
                <a:solidFill>
                  <a:srgbClr val="000000"/>
                </a:solidFill>
              </a:rPr>
              <a:t>G</a:t>
            </a:r>
            <a:r>
              <a:rPr lang="vi-VN" sz="4000" baseline="-25000">
                <a:solidFill>
                  <a:srgbClr val="000000"/>
                </a:solidFill>
              </a:rPr>
              <a:t>2</a:t>
            </a:r>
            <a:r>
              <a:rPr lang="vi-VN" sz="4000">
                <a:solidFill>
                  <a:srgbClr val="000000"/>
                </a:solidFill>
              </a:rPr>
              <a:t> = </a:t>
            </a:r>
            <a:r>
              <a:rPr lang="vi-VN" sz="4000">
                <a:solidFill>
                  <a:srgbClr val="000000"/>
                </a:solidFill>
              </a:rPr>
              <a:t>D’G</a:t>
            </a:r>
            <a:r>
              <a:rPr lang="vi-VN" sz="4000" baseline="-25000">
                <a:solidFill>
                  <a:srgbClr val="000000"/>
                </a:solidFill>
              </a:rPr>
              <a:t>2</a:t>
            </a:r>
            <a:r>
              <a:rPr lang="vi-VN" sz="4000" smtClean="0">
                <a:solidFill>
                  <a:srgbClr val="000000"/>
                </a:solidFill>
              </a:rPr>
              <a:t>.</a:t>
            </a:r>
            <a:endParaRPr lang="vi-VN" sz="4000">
              <a:solidFill>
                <a:srgbClr val="000000"/>
              </a:solidFill>
            </a:endParaRPr>
          </a:p>
        </p:txBody>
      </p:sp>
      <p:pic>
        <p:nvPicPr>
          <p:cNvPr id="12"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058147">
            <a:off x="16161310" y="8729176"/>
            <a:ext cx="1663829" cy="1108526"/>
          </a:xfrm>
          <a:prstGeom prst="rect">
            <a:avLst/>
          </a:prstGeom>
        </p:spPr>
      </p:pic>
    </p:spTree>
    <p:extLst>
      <p:ext uri="{BB962C8B-B14F-4D97-AF65-F5344CB8AC3E}">
        <p14:creationId xmlns:p14="http://schemas.microsoft.com/office/powerpoint/2010/main" val="18775930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1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50943">
            <a:off x="2690526" y="8832288"/>
            <a:ext cx="1663829" cy="1108526"/>
          </a:xfrm>
          <a:prstGeom prst="rect">
            <a:avLst/>
          </a:prstGeom>
        </p:spPr>
      </p:pic>
      <p:pic>
        <p:nvPicPr>
          <p:cNvPr id="20"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809354" y="419495"/>
            <a:ext cx="1178057" cy="17782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220226" y="1257300"/>
                <a:ext cx="9696174" cy="8475525"/>
              </a:xfrm>
              <a:prstGeom prst="rect">
                <a:avLst/>
              </a:prstGeom>
            </p:spPr>
            <p:txBody>
              <a:bodyPr wrap="square">
                <a:spAutoFit/>
              </a:bodyPr>
              <a:lstStyle/>
              <a:p>
                <a:pPr algn="just">
                  <a:lnSpc>
                    <a:spcPct val="150000"/>
                  </a:lnSpc>
                  <a:spcBef>
                    <a:spcPts val="100"/>
                  </a:spcBef>
                  <a:spcAft>
                    <a:spcPts val="100"/>
                  </a:spcAft>
                </a:pPr>
                <a:r>
                  <a:rPr lang="vi-VN" sz="3600" smtClean="0">
                    <a:ea typeface="Calibri" panose="020F0502020204030204" pitchFamily="34" charset="0"/>
                    <a:cs typeface="Times New Roman" panose="02020603050405020304" pitchFamily="18" charset="0"/>
                  </a:rPr>
                  <a:t>a) Tứ </a:t>
                </a:r>
                <a:r>
                  <a:rPr lang="vi-VN" sz="3600">
                    <a:ea typeface="Calibri" panose="020F0502020204030204" pitchFamily="34" charset="0"/>
                    <a:cs typeface="Times New Roman" panose="02020603050405020304" pitchFamily="18" charset="0"/>
                  </a:rPr>
                  <a:t>giác </a:t>
                </a:r>
                <a14:m>
                  <m:oMath xmlns:m="http://schemas.openxmlformats.org/officeDocument/2006/math">
                    <m:r>
                      <m:rPr>
                        <m:sty m:val="p"/>
                      </m:rPr>
                      <a:rPr lang="vi-VN" sz="3600" i="0">
                        <a:effectLst/>
                        <a:ea typeface="Calibri" panose="020F0502020204030204" pitchFamily="34" charset="0"/>
                        <a:cs typeface="Times New Roman" panose="02020603050405020304" pitchFamily="18" charset="0"/>
                      </a:rPr>
                      <m:t>AC</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C</m:t>
                        </m:r>
                      </m:e>
                      <m:sup>
                        <m:r>
                          <a:rPr lang="vi-VN"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A</m:t>
                        </m:r>
                      </m:e>
                      <m:sup>
                        <m:r>
                          <a:rPr lang="vi-VN" sz="3600" i="0">
                            <a:effectLst/>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có </a:t>
                </a:r>
                <a14:m>
                  <m:oMath xmlns:m="http://schemas.openxmlformats.org/officeDocument/2006/math">
                    <m:r>
                      <m:rPr>
                        <m:sty m:val="p"/>
                      </m:rPr>
                      <a:rPr lang="vi-VN" sz="3600" i="0">
                        <a:effectLst/>
                        <a:ea typeface="Calibri" panose="020F0502020204030204" pitchFamily="34" charset="0"/>
                        <a:cs typeface="Times New Roman" panose="02020603050405020304" pitchFamily="18" charset="0"/>
                      </a:rPr>
                      <m:t>A</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A</m:t>
                        </m:r>
                      </m:e>
                      <m:sup>
                        <m:r>
                          <a:rPr lang="vi-VN" sz="3600" i="0">
                            <a:effectLst/>
                            <a:ea typeface="Calibri" panose="020F0502020204030204" pitchFamily="34" charset="0"/>
                            <a:cs typeface="Times New Roman" panose="02020603050405020304" pitchFamily="18" charset="0"/>
                          </a:rPr>
                          <m:t>′</m:t>
                        </m:r>
                      </m:sup>
                    </m:sSup>
                    <m:r>
                      <a:rPr lang="vi-VN" sz="3600" i="0">
                        <a:effectLst/>
                        <a:ea typeface="Calibri" panose="020F0502020204030204" pitchFamily="34" charset="0"/>
                        <a:cs typeface="Times New Roman" panose="02020603050405020304" pitchFamily="18" charset="0"/>
                      </a:rPr>
                      <m:t>//</m:t>
                    </m:r>
                    <m:r>
                      <m:rPr>
                        <m:sty m:val="p"/>
                      </m:rPr>
                      <a:rPr lang="vi-VN" sz="3600" i="0">
                        <a:effectLst/>
                        <a:ea typeface="Calibri" panose="020F0502020204030204" pitchFamily="34" charset="0"/>
                        <a:cs typeface="Times New Roman" panose="02020603050405020304" pitchFamily="18" charset="0"/>
                      </a:rPr>
                      <m:t>C</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C</m:t>
                        </m:r>
                      </m:e>
                      <m:sup>
                        <m:r>
                          <a:rPr lang="vi-VN" sz="3600" i="0">
                            <a:effectLst/>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r>
                      <m:rPr>
                        <m:sty m:val="p"/>
                      </m:rPr>
                      <a:rPr lang="vi-VN" sz="3600" i="0">
                        <a:effectLst/>
                        <a:ea typeface="Calibri" panose="020F0502020204030204" pitchFamily="34" charset="0"/>
                        <a:cs typeface="Times New Roman" panose="02020603050405020304" pitchFamily="18" charset="0"/>
                      </a:rPr>
                      <m:t>A</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A</m:t>
                        </m:r>
                      </m:e>
                      <m:sup>
                        <m:r>
                          <a:rPr lang="vi-VN" sz="3600" i="0">
                            <a:effectLst/>
                            <a:ea typeface="Calibri" panose="020F0502020204030204" pitchFamily="34" charset="0"/>
                            <a:cs typeface="Times New Roman" panose="02020603050405020304" pitchFamily="18" charset="0"/>
                          </a:rPr>
                          <m:t>′</m:t>
                        </m:r>
                      </m:sup>
                    </m:sSup>
                    <m:r>
                      <a:rPr lang="vi-VN" sz="3600" i="0">
                        <a:effectLst/>
                        <a:ea typeface="Calibri" panose="020F0502020204030204" pitchFamily="34" charset="0"/>
                        <a:cs typeface="Times New Roman" panose="02020603050405020304" pitchFamily="18" charset="0"/>
                      </a:rPr>
                      <m:t>=</m:t>
                    </m:r>
                    <m:r>
                      <m:rPr>
                        <m:sty m:val="p"/>
                      </m:rPr>
                      <a:rPr lang="vi-VN" sz="3600" i="0">
                        <a:effectLst/>
                        <a:ea typeface="Calibri" panose="020F0502020204030204" pitchFamily="34" charset="0"/>
                        <a:cs typeface="Times New Roman" panose="02020603050405020304" pitchFamily="18" charset="0"/>
                      </a:rPr>
                      <m:t>C</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C</m:t>
                        </m:r>
                      </m:e>
                      <m:sup>
                        <m:r>
                          <a:rPr lang="vi-VN" sz="3600" i="0">
                            <a:effectLst/>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(tính chất hình hộp) nên tứ giác </a:t>
                </a:r>
                <a14:m>
                  <m:oMath xmlns:m="http://schemas.openxmlformats.org/officeDocument/2006/math">
                    <m:r>
                      <m:rPr>
                        <m:sty m:val="p"/>
                      </m:rPr>
                      <a:rPr lang="vi-VN" sz="3600" i="0">
                        <a:effectLst/>
                        <a:ea typeface="Calibri" panose="020F0502020204030204" pitchFamily="34" charset="0"/>
                        <a:cs typeface="Times New Roman" panose="02020603050405020304" pitchFamily="18" charset="0"/>
                      </a:rPr>
                      <m:t>AC</m:t>
                    </m:r>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C</m:t>
                        </m:r>
                      </m:e>
                      <m:sup>
                        <m:r>
                          <a:rPr lang="vi-VN"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vi-VN" sz="3600" i="0">
                            <a:effectLst/>
                            <a:ea typeface="Calibri" panose="020F0502020204030204" pitchFamily="34" charset="0"/>
                            <a:cs typeface="Times New Roman" panose="02020603050405020304" pitchFamily="18" charset="0"/>
                          </a:rPr>
                          <m:t>A</m:t>
                        </m:r>
                      </m:e>
                      <m:sup>
                        <m:r>
                          <a:rPr lang="vi-VN" sz="3600" i="0">
                            <a:effectLst/>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là hình bình hành</a:t>
                </a:r>
                <a:r>
                  <a:rPr lang="vi-VN" sz="3600">
                    <a:effectLst/>
                    <a:ea typeface="Calibri" panose="020F0502020204030204" pitchFamily="34" charset="0"/>
                    <a:cs typeface="Times New Roman" panose="02020603050405020304" pitchFamily="18" charset="0"/>
                  </a:rPr>
                  <a:t>. </a:t>
                </a:r>
                <a:endParaRPr lang="en-US" sz="3600" smtClean="0">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Do </a:t>
                </a:r>
                <a:r>
                  <a:rPr lang="en-US" sz="36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m:rPr>
                        <m:sty m:val="p"/>
                      </m:rPr>
                      <a:rPr lang="en-US" sz="3600" i="0">
                        <a:effectLst/>
                        <a:ea typeface="Calibri" panose="020F0502020204030204" pitchFamily="34" charset="0"/>
                        <a:cs typeface="Times New Roman" panose="02020603050405020304" pitchFamily="18" charset="0"/>
                      </a:rPr>
                      <m:t>AC</m:t>
                    </m:r>
                    <m:r>
                      <a:rPr lang="en-US" sz="3600" i="0">
                        <a:effectLst/>
                        <a:ea typeface="Calibri" panose="020F0502020204030204" pitchFamily="34" charset="0"/>
                        <a:cs typeface="Times New Roman" panose="02020603050405020304" pitchFamily="18" charset="0"/>
                      </a:rPr>
                      <m:t>//</m:t>
                    </m:r>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a:rPr lang="en-US" sz="3600" i="0">
                        <a:effectLst/>
                        <a:ea typeface="Calibri" panose="020F0502020204030204" pitchFamily="34" charset="0"/>
                        <a:cs typeface="Times New Roman" panose="02020603050405020304" pitchFamily="18" charset="0"/>
                      </a:rPr>
                      <m:t>⊂</m:t>
                    </m:r>
                    <m:d>
                      <m:dPr>
                        <m:ctrlPr>
                          <a:rPr lang="en-US" sz="3600">
                            <a:effectLst/>
                            <a:ea typeface="Calibri" panose="020F0502020204030204" pitchFamily="34" charset="0"/>
                            <a:cs typeface="Times New Roman" panose="02020603050405020304" pitchFamily="18" charset="0"/>
                          </a:rPr>
                        </m:ctrlPr>
                      </m:dPr>
                      <m:e>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ea typeface="Calibri" panose="020F0502020204030204" pitchFamily="34" charset="0"/>
                        <a:cs typeface="Times New Roman" panose="02020603050405020304" pitchFamily="18" charset="0"/>
                      </a:rPr>
                      <m:t>AC</m:t>
                    </m:r>
                    <m:r>
                      <a:rPr lang="en-US" sz="3600" i="0">
                        <a:effectLst/>
                        <a:ea typeface="Calibri" panose="020F0502020204030204" pitchFamily="34" charset="0"/>
                        <a:cs typeface="Times New Roman" panose="02020603050405020304" pitchFamily="18" charset="0"/>
                      </a:rPr>
                      <m:t>//</m:t>
                    </m:r>
                    <m:d>
                      <m:dPr>
                        <m:ctrlPr>
                          <a:rPr lang="en-US" sz="3600">
                            <a:effectLst/>
                            <a:ea typeface="Calibri" panose="020F0502020204030204" pitchFamily="34" charset="0"/>
                            <a:cs typeface="Times New Roman" panose="02020603050405020304" pitchFamily="18" charset="0"/>
                          </a:rPr>
                        </m:ctrlPr>
                      </m:dPr>
                      <m:e>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e>
                    </m:d>
                    <m:r>
                      <a:rPr lang="en-US" sz="3600" i="0">
                        <a:effectLst/>
                        <a:ea typeface="Calibri" panose="020F0502020204030204" pitchFamily="34" charset="0"/>
                        <a:cs typeface="Times New Roman" panose="02020603050405020304" pitchFamily="18" charset="0"/>
                      </a:rPr>
                      <m:t>(1)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Tương tự, tứ giác </a:t>
                </a:r>
                <a14:m>
                  <m:oMath xmlns:m="http://schemas.openxmlformats.org/officeDocument/2006/math">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B</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CD</m:t>
                    </m:r>
                  </m:oMath>
                </a14:m>
                <a:r>
                  <a:rPr lang="en-US" sz="3600">
                    <a:effectLst/>
                    <a:latin typeface="Arial" panose="020B0604020202020204" pitchFamily="34" charset="0"/>
                    <a:ea typeface="Calibri" panose="020F0502020204030204" pitchFamily="34" charset="0"/>
                    <a:cs typeface="Arial" panose="020B0604020202020204" pitchFamily="34" charset="0"/>
                  </a:rPr>
                  <a:t> cũng là hình bình hành nên </a:t>
                </a:r>
                <a14:m>
                  <m:oMath xmlns:m="http://schemas.openxmlformats.org/officeDocument/2006/math">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B</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C</m:t>
                    </m:r>
                    <m:r>
                      <a:rPr lang="en-US" sz="3600" i="0">
                        <a:effectLst/>
                        <a:ea typeface="Calibri" panose="020F0502020204030204" pitchFamily="34" charset="0"/>
                        <a:cs typeface="Times New Roman" panose="02020603050405020304" pitchFamily="18" charset="0"/>
                      </a:rPr>
                      <m:t>//</m:t>
                    </m:r>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oMath>
                </a14:m>
                <a:r>
                  <a:rPr lang="en-US" sz="360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r>
                      <a:rPr lang="en-US" sz="3600" i="0">
                        <a:effectLst/>
                        <a:ea typeface="Calibri" panose="020F0502020204030204" pitchFamily="34" charset="0"/>
                        <a:cs typeface="Times New Roman" panose="02020603050405020304" pitchFamily="18" charset="0"/>
                      </a:rPr>
                      <m:t>⊂</m:t>
                    </m:r>
                    <m:d>
                      <m:dPr>
                        <m:ctrlPr>
                          <a:rPr lang="en-US" sz="3600">
                            <a:effectLst/>
                            <a:ea typeface="Calibri" panose="020F0502020204030204" pitchFamily="34" charset="0"/>
                            <a:cs typeface="Times New Roman" panose="02020603050405020304" pitchFamily="18" charset="0"/>
                          </a:rPr>
                        </m:ctrlPr>
                      </m:dPr>
                      <m:e>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B</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C</m:t>
                    </m:r>
                    <m:r>
                      <a:rPr lang="en-US" sz="3600" i="0">
                        <a:effectLst/>
                        <a:ea typeface="Calibri" panose="020F0502020204030204" pitchFamily="34" charset="0"/>
                        <a:cs typeface="Times New Roman" panose="02020603050405020304" pitchFamily="18" charset="0"/>
                      </a:rPr>
                      <m:t>//</m:t>
                    </m:r>
                    <m:d>
                      <m:dPr>
                        <m:ctrlPr>
                          <a:rPr lang="en-US" sz="3600">
                            <a:effectLst/>
                            <a:ea typeface="Calibri" panose="020F0502020204030204" pitchFamily="34" charset="0"/>
                            <a:cs typeface="Times New Roman" panose="02020603050405020304" pitchFamily="18" charset="0"/>
                          </a:rPr>
                        </m:ctrlPr>
                      </m:dPr>
                      <m:e>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e>
                    </m:d>
                    <m:r>
                      <a:rPr lang="en-US" sz="3600" i="0">
                        <a:effectLst/>
                        <a:ea typeface="Calibri" panose="020F0502020204030204" pitchFamily="34" charset="0"/>
                        <a:cs typeface="Times New Roman" panose="02020603050405020304" pitchFamily="18" charset="0"/>
                      </a:rPr>
                      <m:t>(2)</m:t>
                    </m:r>
                  </m:oMath>
                </a14:m>
                <a:r>
                  <a:rPr lang="en-US"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Từ </a:t>
                </a:r>
                <a:r>
                  <a:rPr lang="en-US" sz="3600">
                    <a:effectLst/>
                    <a:latin typeface="Arial" panose="020B0604020202020204" pitchFamily="34" charset="0"/>
                    <a:ea typeface="Calibri" panose="020F0502020204030204" pitchFamily="34" charset="0"/>
                    <a:cs typeface="Arial" panose="020B0604020202020204" pitchFamily="34" charset="0"/>
                  </a:rPr>
                  <a:t>(1) và </a:t>
                </a:r>
                <a14:m>
                  <m:oMath xmlns:m="http://schemas.openxmlformats.org/officeDocument/2006/math">
                    <m:r>
                      <a:rPr lang="en-US" sz="3600" i="0">
                        <a:effectLst/>
                        <a:ea typeface="Calibri" panose="020F0502020204030204" pitchFamily="34" charset="0"/>
                        <a:cs typeface="Times New Roman" panose="02020603050405020304" pitchFamily="18" charset="0"/>
                      </a:rPr>
                      <m:t>(2)</m:t>
                    </m:r>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d>
                      <m:dPr>
                        <m:ctrlPr>
                          <a:rPr lang="en-US" sz="3600">
                            <a:effectLst/>
                            <a:ea typeface="Calibri" panose="020F0502020204030204" pitchFamily="34" charset="0"/>
                            <a:cs typeface="Times New Roman" panose="02020603050405020304" pitchFamily="18" charset="0"/>
                          </a:rPr>
                        </m:ctrlPr>
                      </m:dPr>
                      <m:e>
                        <m:r>
                          <m:rPr>
                            <m:sty m:val="p"/>
                          </m:rPr>
                          <a:rPr lang="en-US" sz="3600" i="0">
                            <a:effectLst/>
                            <a:ea typeface="Calibri" panose="020F0502020204030204" pitchFamily="34" charset="0"/>
                            <a:cs typeface="Times New Roman" panose="02020603050405020304" pitchFamily="18" charset="0"/>
                          </a:rPr>
                          <m:t>AC</m:t>
                        </m:r>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B</m:t>
                            </m:r>
                          </m:e>
                          <m:sup>
                            <m:r>
                              <a:rPr lang="en-US" sz="3600" i="0">
                                <a:effectLst/>
                                <a:ea typeface="Calibri" panose="020F0502020204030204" pitchFamily="34" charset="0"/>
                                <a:cs typeface="Times New Roman" panose="02020603050405020304" pitchFamily="18" charset="0"/>
                              </a:rPr>
                              <m:t>′</m:t>
                            </m:r>
                          </m:sup>
                        </m:sSup>
                      </m:e>
                    </m:d>
                    <m:r>
                      <a:rPr lang="en-US" sz="3600" i="0">
                        <a:effectLst/>
                        <a:ea typeface="Calibri" panose="020F0502020204030204" pitchFamily="34" charset="0"/>
                        <a:cs typeface="Times New Roman" panose="02020603050405020304" pitchFamily="18" charset="0"/>
                      </a:rPr>
                      <m:t>//</m:t>
                    </m:r>
                    <m:d>
                      <m:dPr>
                        <m:ctrlPr>
                          <a:rPr lang="en-US" sz="3600">
                            <a:effectLst/>
                            <a:ea typeface="Calibri" panose="020F0502020204030204" pitchFamily="34" charset="0"/>
                            <a:cs typeface="Times New Roman" panose="02020603050405020304" pitchFamily="18" charset="0"/>
                          </a:rPr>
                        </m:ctrlPr>
                      </m:dPr>
                      <m:e>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A</m:t>
                            </m:r>
                          </m:e>
                          <m:sup>
                            <m:r>
                              <a:rPr lang="en-US" sz="3600" i="0">
                                <a:effectLst/>
                                <a:ea typeface="Calibri" panose="020F0502020204030204" pitchFamily="34" charset="0"/>
                                <a:cs typeface="Times New Roman" panose="02020603050405020304" pitchFamily="18" charset="0"/>
                              </a:rPr>
                              <m:t>′</m:t>
                            </m:r>
                          </m:sup>
                        </m:sSup>
                        <m:sSup>
                          <m:sSupPr>
                            <m:ctrlPr>
                              <a:rPr lang="en-US" sz="3600">
                                <a:effectLst/>
                                <a:ea typeface="Calibri" panose="020F0502020204030204" pitchFamily="34" charset="0"/>
                                <a:cs typeface="Times New Roman" panose="02020603050405020304" pitchFamily="18" charset="0"/>
                              </a:rPr>
                            </m:ctrlPr>
                          </m:sSupPr>
                          <m:e>
                            <m:r>
                              <m:rPr>
                                <m:sty m:val="p"/>
                              </m:rPr>
                              <a:rPr lang="en-US" sz="3600" i="0">
                                <a:effectLst/>
                                <a:ea typeface="Calibri" panose="020F0502020204030204" pitchFamily="34" charset="0"/>
                                <a:cs typeface="Times New Roman" panose="02020603050405020304" pitchFamily="18" charset="0"/>
                              </a:rPr>
                              <m:t>C</m:t>
                            </m:r>
                          </m:e>
                          <m:sup>
                            <m:r>
                              <a:rPr lang="en-US" sz="3600" i="0">
                                <a:effectLst/>
                                <a:ea typeface="Calibri" panose="020F0502020204030204" pitchFamily="34" charset="0"/>
                                <a:cs typeface="Times New Roman" panose="02020603050405020304" pitchFamily="18" charset="0"/>
                              </a:rPr>
                              <m:t>′</m:t>
                            </m:r>
                          </m:sup>
                        </m:sSup>
                        <m:r>
                          <m:rPr>
                            <m:sty m:val="p"/>
                          </m:rPr>
                          <a:rPr lang="en-US" sz="3600" i="0">
                            <a:effectLst/>
                            <a:ea typeface="Calibri" panose="020F0502020204030204" pitchFamily="34" charset="0"/>
                            <a:cs typeface="Times New Roman" panose="02020603050405020304" pitchFamily="18" charset="0"/>
                          </a:rPr>
                          <m:t>D</m:t>
                        </m:r>
                      </m:e>
                    </m:d>
                  </m:oMath>
                </a14:m>
                <a:r>
                  <a:rPr lang="en-US"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20226" y="1257300"/>
                <a:ext cx="9696174" cy="8475525"/>
              </a:xfrm>
              <a:prstGeom prst="rect">
                <a:avLst/>
              </a:prstGeom>
              <a:blipFill>
                <a:blip r:embed="rId12"/>
                <a:stretch>
                  <a:fillRect l="-1886" r="-1886"/>
                </a:stretch>
              </a:blipFill>
            </p:spPr>
            <p:txBody>
              <a:bodyPr/>
              <a:lstStyle/>
              <a:p>
                <a:r>
                  <a:rPr lang="en-US">
                    <a:noFill/>
                  </a:rPr>
                  <a:t> </a:t>
                </a:r>
              </a:p>
            </p:txBody>
          </p:sp>
        </mc:Fallback>
      </mc:AlternateContent>
    </p:spTree>
    <p:extLst>
      <p:ext uri="{BB962C8B-B14F-4D97-AF65-F5344CB8AC3E}">
        <p14:creationId xmlns:p14="http://schemas.microsoft.com/office/powerpoint/2010/main" val="3052383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arn(inVertic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2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809354" y="419495"/>
            <a:ext cx="1178057" cy="17782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220226" y="1257300"/>
                <a:ext cx="10229574" cy="7576626"/>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lần lượt là tâm của các hình bình hành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ABCD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lần lượt là giao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 với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Khi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d>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Xét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tam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trung tuyến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oMath>
                </a14:m>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20226" y="1257300"/>
                <a:ext cx="10229574" cy="7576626"/>
              </a:xfrm>
              <a:prstGeom prst="rect">
                <a:avLst/>
              </a:prstGeom>
              <a:blipFill>
                <a:blip r:embed="rId7"/>
                <a:stretch>
                  <a:fillRect l="-1787" r="-1787" b="-20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676400" y="8801100"/>
                <a:ext cx="16267985" cy="923330"/>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Chứng minh tương tự, ta cũng có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1676400" y="8801100"/>
                <a:ext cx="16267985" cy="923330"/>
              </a:xfrm>
              <a:prstGeom prst="rect">
                <a:avLst/>
              </a:prstGeom>
              <a:blipFill>
                <a:blip r:embed="rId8"/>
                <a:stretch>
                  <a:fillRect l="-1124" b="-13245"/>
                </a:stretch>
              </a:blipFill>
            </p:spPr>
            <p:txBody>
              <a:bodyPr/>
              <a:lstStyle/>
              <a:p>
                <a:r>
                  <a:rPr lang="en-US">
                    <a:noFill/>
                  </a:rPr>
                  <a:t> </a:t>
                </a:r>
              </a:p>
            </p:txBody>
          </p:sp>
        </mc:Fallback>
      </mc:AlternateContent>
    </p:spTree>
    <p:extLst>
      <p:ext uri="{BB962C8B-B14F-4D97-AF65-F5344CB8AC3E}">
        <p14:creationId xmlns:p14="http://schemas.microsoft.com/office/powerpoint/2010/main" val="1059835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2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809354" y="419495"/>
            <a:ext cx="1178057" cy="1778200"/>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734001" y="1333500"/>
                <a:ext cx="9094594" cy="1131848"/>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Trong mặt phẳng </a:t>
                </a:r>
                <a14:m>
                  <m:oMath xmlns:m="http://schemas.openxmlformats.org/officeDocument/2006/math">
                    <m:d>
                      <m:dPr>
                        <m:ctrl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dPr>
                      <m:e>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BD</m:t>
                        </m:r>
                        <m:sSup>
                          <m:sSupPr>
                            <m:ctrl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D</m:t>
                            </m:r>
                          </m:e>
                          <m:sup>
                            <m: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up>
                        </m:sSup>
                        <m:sSup>
                          <m:sSupPr>
                            <m:ctrl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m:t>
                            </m:r>
                          </m:e>
                          <m:sup>
                            <m: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BD</m:t>
                    </m:r>
                    <m: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Sup>
                      <m:sSupPr>
                        <m:ctrl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m:t>
                        </m:r>
                      </m:e>
                      <m:sup>
                        <m: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up>
                    </m:sSup>
                    <m:sSup>
                      <m:sSupPr>
                        <m:ctrl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D</m:t>
                        </m:r>
                      </m:e>
                      <m:sup>
                        <m:r>
                          <a:rPr kumimoji="0" lang="en-US" sz="36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sup>
                    </m:sSup>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734001" y="1333500"/>
                <a:ext cx="9094594" cy="1131848"/>
              </a:xfrm>
              <a:prstGeom prst="rect">
                <a:avLst/>
              </a:prstGeom>
              <a:blipFill>
                <a:blip r:embed="rId7"/>
                <a:stretch>
                  <a:fillRect l="-2078" b="-1081"/>
                </a:stretch>
              </a:blipFill>
            </p:spPr>
            <p:txBody>
              <a:bodyPr/>
              <a:lstStyle/>
              <a:p>
                <a:r>
                  <a:rPr lang="en-US">
                    <a:noFill/>
                  </a:rPr>
                  <a:t> </a:t>
                </a:r>
              </a:p>
            </p:txBody>
          </p:sp>
        </mc:Fallback>
      </mc:AlternateContent>
      <p:pic>
        <p:nvPicPr>
          <p:cNvPr id="11"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50943">
            <a:off x="15954948" y="8801045"/>
            <a:ext cx="1663829" cy="1108526"/>
          </a:xfrm>
          <a:prstGeom prst="rect">
            <a:avLst/>
          </a:prstGeom>
        </p:spPr>
      </p:pic>
      <p:grpSp>
        <p:nvGrpSpPr>
          <p:cNvPr id="15" name="Group 14"/>
          <p:cNvGrpSpPr/>
          <p:nvPr/>
        </p:nvGrpSpPr>
        <p:grpSpPr>
          <a:xfrm>
            <a:off x="8337987" y="2936985"/>
            <a:ext cx="7466834" cy="1223733"/>
            <a:chOff x="5410200" y="6967767"/>
            <a:chExt cx="7466834" cy="1223733"/>
          </a:xfrm>
        </p:grpSpPr>
        <p:grpSp>
          <p:nvGrpSpPr>
            <p:cNvPr id="7" name="Group 6"/>
            <p:cNvGrpSpPr/>
            <p:nvPr/>
          </p:nvGrpSpPr>
          <p:grpSpPr>
            <a:xfrm>
              <a:off x="5410200" y="6967767"/>
              <a:ext cx="4502817" cy="1223733"/>
              <a:chOff x="5410200" y="6629400"/>
              <a:chExt cx="4502817" cy="1223733"/>
            </a:xfrm>
          </p:grpSpPr>
          <mc:AlternateContent xmlns:mc="http://schemas.openxmlformats.org/markup-compatibility/2006">
            <mc:Choice xmlns:a14="http://schemas.microsoft.com/office/drawing/2010/main" Requires="a14">
              <p:sp>
                <p:nvSpPr>
                  <p:cNvPr id="4" name="Rectangle 3"/>
                  <p:cNvSpPr/>
                  <p:nvPr/>
                </p:nvSpPr>
                <p:spPr>
                  <a:xfrm>
                    <a:off x="6353516" y="6629400"/>
                    <a:ext cx="3559501" cy="122373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6353516" y="6629400"/>
                    <a:ext cx="3559501" cy="1223733"/>
                  </a:xfrm>
                  <a:prstGeom prst="rect">
                    <a:avLst/>
                  </a:prstGeom>
                  <a:blipFill>
                    <a:blip r:embed="rId11"/>
                    <a:stretch>
                      <a:fillRect/>
                    </a:stretch>
                  </a:blipFill>
                </p:spPr>
                <p:txBody>
                  <a:bodyPr/>
                  <a:lstStyle/>
                  <a:p>
                    <a:r>
                      <a:rPr lang="en-US">
                        <a:noFill/>
                      </a:rPr>
                      <a:t> </a:t>
                    </a:r>
                  </a:p>
                </p:txBody>
              </p:sp>
            </mc:Fallback>
          </mc:AlternateContent>
          <p:sp>
            <p:nvSpPr>
              <p:cNvPr id="6" name="Rectangle 5"/>
              <p:cNvSpPr/>
              <p:nvPr/>
            </p:nvSpPr>
            <p:spPr>
              <a:xfrm>
                <a:off x="5410200" y="6953934"/>
                <a:ext cx="1082348" cy="646331"/>
              </a:xfrm>
              <a:prstGeom prst="rect">
                <a:avLst/>
              </a:prstGeom>
            </p:spPr>
            <p:txBody>
              <a:bodyPr wrap="none">
                <a:spAutoFit/>
              </a:bodyPr>
              <a:lstStyle/>
              <a:p>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nên </a:t>
                </a:r>
                <a:endParaRPr lang="en-US"/>
              </a:p>
            </p:txBody>
          </p:sp>
        </p:grpSp>
        <p:grpSp>
          <p:nvGrpSpPr>
            <p:cNvPr id="14" name="Group 13"/>
            <p:cNvGrpSpPr/>
            <p:nvPr/>
          </p:nvGrpSpPr>
          <p:grpSpPr>
            <a:xfrm>
              <a:off x="9972681" y="6967767"/>
              <a:ext cx="2904353" cy="1133067"/>
              <a:chOff x="11245263" y="7084501"/>
              <a:chExt cx="2904353" cy="1133067"/>
            </a:xfrm>
          </p:grpSpPr>
          <mc:AlternateContent xmlns:mc="http://schemas.openxmlformats.org/markup-compatibility/2006">
            <mc:Choice xmlns:a14="http://schemas.microsoft.com/office/drawing/2010/main" Requires="a14">
              <p:sp>
                <p:nvSpPr>
                  <p:cNvPr id="12" name="Rectangle 11"/>
                  <p:cNvSpPr/>
                  <p:nvPr/>
                </p:nvSpPr>
                <p:spPr>
                  <a:xfrm>
                    <a:off x="12236464" y="7084501"/>
                    <a:ext cx="1913152" cy="11330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12236464" y="7084501"/>
                    <a:ext cx="1913152" cy="1133067"/>
                  </a:xfrm>
                  <a:prstGeom prst="rect">
                    <a:avLst/>
                  </a:prstGeom>
                  <a:blipFill>
                    <a:blip r:embed="rId12"/>
                    <a:stretch>
                      <a:fillRect/>
                    </a:stretch>
                  </a:blipFill>
                </p:spPr>
                <p:txBody>
                  <a:bodyPr/>
                  <a:lstStyle/>
                  <a:p>
                    <a:r>
                      <a:rPr lang="en-US">
                        <a:noFill/>
                      </a:rPr>
                      <a:t> </a:t>
                    </a:r>
                  </a:p>
                </p:txBody>
              </p:sp>
            </mc:Fallback>
          </mc:AlternateContent>
          <p:sp>
            <p:nvSpPr>
              <p:cNvPr id="13" name="Rectangle 12"/>
              <p:cNvSpPr/>
              <p:nvPr/>
            </p:nvSpPr>
            <p:spPr>
              <a:xfrm>
                <a:off x="11245263" y="7191970"/>
                <a:ext cx="928459" cy="923330"/>
              </a:xfrm>
              <a:prstGeom prst="rect">
                <a:avLst/>
              </a:prstGeom>
            </p:spPr>
            <p:txBody>
              <a:bodyPr wrap="none">
                <a:spAutoFit/>
              </a:bodyPr>
              <a:lstStyle/>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hay</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mc:AlternateContent xmlns:mc="http://schemas.openxmlformats.org/markup-compatibility/2006">
        <mc:Choice xmlns:a14="http://schemas.microsoft.com/office/drawing/2010/main" Requires="a14">
          <p:sp>
            <p:nvSpPr>
              <p:cNvPr id="18" name="Rectangle 17"/>
              <p:cNvSpPr/>
              <p:nvPr/>
            </p:nvSpPr>
            <p:spPr>
              <a:xfrm>
                <a:off x="8341892" y="5446059"/>
                <a:ext cx="9144000" cy="1908215"/>
              </a:xfrm>
              <a:prstGeom prst="rect">
                <a:avLst/>
              </a:prstGeom>
            </p:spPr>
            <p:txBody>
              <a:bodyPr>
                <a:spAutoFit/>
              </a:bodyPr>
              <a:lstStyle/>
              <a:p>
                <a:pPr lvl="0">
                  <a:lnSpc>
                    <a:spcPct val="150000"/>
                  </a:lnSpc>
                  <a:spcBef>
                    <a:spcPts val="600"/>
                  </a:spcBef>
                  <a:spcAft>
                    <a:spcPts val="600"/>
                  </a:spcAft>
                  <a:defRPr/>
                </a:pP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Từ đó suy ra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8" name="Rectangle 17"/>
              <p:cNvSpPr>
                <a:spLocks noRot="1" noChangeAspect="1" noMove="1" noResize="1" noEditPoints="1" noAdjustHandles="1" noChangeArrowheads="1" noChangeShapeType="1" noTextEdit="1"/>
              </p:cNvSpPr>
              <p:nvPr/>
            </p:nvSpPr>
            <p:spPr>
              <a:xfrm>
                <a:off x="8341892" y="5446059"/>
                <a:ext cx="9144000" cy="1908215"/>
              </a:xfrm>
              <a:prstGeom prst="rect">
                <a:avLst/>
              </a:prstGeom>
              <a:blipFill>
                <a:blip r:embed="rId13"/>
                <a:stretch>
                  <a:fillRect l="-2000" b="-5751"/>
                </a:stretch>
              </a:blipFill>
            </p:spPr>
            <p:txBody>
              <a:bodyPr/>
              <a:lstStyle/>
              <a:p>
                <a:r>
                  <a:rPr lang="en-US">
                    <a:noFill/>
                  </a:rPr>
                  <a:t> </a:t>
                </a:r>
              </a:p>
            </p:txBody>
          </p:sp>
        </mc:Fallback>
      </mc:AlternateContent>
      <p:grpSp>
        <p:nvGrpSpPr>
          <p:cNvPr id="21" name="Group 20"/>
          <p:cNvGrpSpPr/>
          <p:nvPr/>
        </p:nvGrpSpPr>
        <p:grpSpPr>
          <a:xfrm>
            <a:off x="8268804" y="4740245"/>
            <a:ext cx="9144000" cy="1165255"/>
            <a:chOff x="8362948" y="4305300"/>
            <a:chExt cx="9144000" cy="1165255"/>
          </a:xfrm>
        </p:grpSpPr>
        <p:sp>
          <p:nvSpPr>
            <p:cNvPr id="17" name="Rectangle 16"/>
            <p:cNvSpPr/>
            <p:nvPr/>
          </p:nvSpPr>
          <p:spPr>
            <a:xfrm>
              <a:off x="8362948" y="4462786"/>
              <a:ext cx="9144000" cy="820674"/>
            </a:xfrm>
            <a:prstGeom prst="rect">
              <a:avLst/>
            </a:prstGeom>
          </p:spPr>
          <p:txBody>
            <a:bodyPr>
              <a:spAutoFit/>
            </a:bodyPr>
            <a:lstStyle/>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Tương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tự, ta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cũng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có</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18"/>
                <p:cNvSpPr/>
                <p:nvPr/>
              </p:nvSpPr>
              <p:spPr>
                <a:xfrm>
                  <a:off x="12868878" y="4305300"/>
                  <a:ext cx="2087303" cy="11652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12868878" y="4305300"/>
                  <a:ext cx="2087303" cy="1165255"/>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51194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533400" y="495300"/>
            <a:ext cx="17202150" cy="93284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84310">
            <a:off x="620527" y="479837"/>
            <a:ext cx="1281917" cy="1389612"/>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1261486" y="2629179"/>
                <a:ext cx="15735300" cy="6248121"/>
              </a:xfrm>
              <a:prstGeom prst="rect">
                <a:avLst/>
              </a:prstGeom>
            </p:spPr>
            <p:txBody>
              <a:bodyPr wrap="square">
                <a:spAutoFit/>
              </a:bodyPr>
              <a:lstStyle/>
              <a:p>
                <a:pPr lvl="0" algn="just">
                  <a:lnSpc>
                    <a:spcPct val="150000"/>
                  </a:lnSpc>
                  <a:spcBef>
                    <a:spcPts val="600"/>
                  </a:spcBef>
                  <a:spcAft>
                    <a:spcPts val="600"/>
                  </a:spcAft>
                  <a:defRPr/>
                </a:pPr>
                <a:r>
                  <a:rPr lang="vi-VN" sz="3800" smtClean="0">
                    <a:solidFill>
                      <a:prstClr val="black"/>
                    </a:solidFill>
                  </a:rPr>
                  <a:t>Cho hình hộp </a:t>
                </a:r>
                <a14:m>
                  <m:oMath xmlns:m="http://schemas.openxmlformats.org/officeDocument/2006/math">
                    <m:r>
                      <m:rPr>
                        <m:sty m:val="p"/>
                      </m:rPr>
                      <a:rPr lang="vi-VN" sz="3800" i="0" smtClean="0">
                        <a:solidFill>
                          <a:prstClr val="black"/>
                        </a:solidFill>
                      </a:rPr>
                      <m:t>ABCD</m:t>
                    </m:r>
                    <m:r>
                      <a:rPr lang="vi-VN" sz="3800" i="0" smtClean="0">
                        <a:solidFill>
                          <a:prstClr val="black"/>
                        </a:solidFill>
                      </a:rPr>
                      <m:t>.</m:t>
                    </m:r>
                    <m:r>
                      <m:rPr>
                        <m:sty m:val="p"/>
                      </m:rPr>
                      <a:rPr lang="vi-VN" sz="3800" i="0" smtClean="0">
                        <a:solidFill>
                          <a:prstClr val="black"/>
                        </a:solidFill>
                      </a:rPr>
                      <m:t>A</m:t>
                    </m:r>
                    <m:r>
                      <a:rPr lang="vi-VN" sz="3800" i="0" smtClean="0">
                        <a:solidFill>
                          <a:prstClr val="black"/>
                        </a:solidFill>
                      </a:rPr>
                      <m:t>’</m:t>
                    </m:r>
                    <m:r>
                      <m:rPr>
                        <m:sty m:val="p"/>
                      </m:rPr>
                      <a:rPr lang="vi-VN" sz="3800" i="0" smtClean="0">
                        <a:solidFill>
                          <a:prstClr val="black"/>
                        </a:solidFill>
                      </a:rPr>
                      <m:t>B</m:t>
                    </m:r>
                    <m:r>
                      <a:rPr lang="vi-VN" sz="3800" i="0" smtClean="0">
                        <a:solidFill>
                          <a:prstClr val="black"/>
                        </a:solidFill>
                      </a:rPr>
                      <m:t>’</m:t>
                    </m:r>
                    <m:r>
                      <m:rPr>
                        <m:sty m:val="p"/>
                      </m:rPr>
                      <a:rPr lang="vi-VN" sz="3800" i="0" smtClean="0">
                        <a:solidFill>
                          <a:prstClr val="black"/>
                        </a:solidFill>
                      </a:rPr>
                      <m:t>C</m:t>
                    </m:r>
                    <m:r>
                      <a:rPr lang="vi-VN" sz="3800" i="0" smtClean="0">
                        <a:solidFill>
                          <a:prstClr val="black"/>
                        </a:solidFill>
                      </a:rPr>
                      <m:t>’</m:t>
                    </m:r>
                    <m:r>
                      <m:rPr>
                        <m:sty m:val="p"/>
                      </m:rPr>
                      <a:rPr lang="vi-VN" sz="3800" i="0" smtClean="0">
                        <a:solidFill>
                          <a:prstClr val="black"/>
                        </a:solidFill>
                      </a:rPr>
                      <m:t>D</m:t>
                    </m:r>
                    <m:r>
                      <a:rPr lang="vi-VN" sz="3800" i="0" smtClean="0">
                        <a:solidFill>
                          <a:prstClr val="black"/>
                        </a:solidFill>
                      </a:rPr>
                      <m:t>’</m:t>
                    </m:r>
                  </m:oMath>
                </a14:m>
                <a:r>
                  <a:rPr lang="vi-VN" sz="3800" smtClean="0">
                    <a:solidFill>
                      <a:prstClr val="black"/>
                    </a:solidFill>
                  </a:rPr>
                  <a:t>. Gọi </a:t>
                </a:r>
                <a14:m>
                  <m:oMath xmlns:m="http://schemas.openxmlformats.org/officeDocument/2006/math">
                    <m:r>
                      <m:rPr>
                        <m:sty m:val="p"/>
                      </m:rPr>
                      <a:rPr lang="vi-VN" sz="3800" i="0" smtClean="0">
                        <a:solidFill>
                          <a:prstClr val="black"/>
                        </a:solidFill>
                      </a:rPr>
                      <m:t>M</m:t>
                    </m:r>
                    <m:r>
                      <a:rPr lang="vi-VN" sz="3800" i="0" smtClean="0">
                        <a:solidFill>
                          <a:prstClr val="black"/>
                        </a:solidFill>
                      </a:rPr>
                      <m:t>, </m:t>
                    </m:r>
                    <m:r>
                      <m:rPr>
                        <m:sty m:val="p"/>
                      </m:rPr>
                      <a:rPr lang="vi-VN" sz="3800" i="0" smtClean="0">
                        <a:solidFill>
                          <a:prstClr val="black"/>
                        </a:solidFill>
                      </a:rPr>
                      <m:t>N</m:t>
                    </m:r>
                    <m:r>
                      <a:rPr lang="vi-VN" sz="3800" i="0" smtClean="0">
                        <a:solidFill>
                          <a:prstClr val="black"/>
                        </a:solidFill>
                      </a:rPr>
                      <m:t>, </m:t>
                    </m:r>
                    <m:r>
                      <m:rPr>
                        <m:sty m:val="p"/>
                      </m:rPr>
                      <a:rPr lang="vi-VN" sz="3800" i="0" smtClean="0">
                        <a:solidFill>
                          <a:prstClr val="black"/>
                        </a:solidFill>
                      </a:rPr>
                      <m:t>P</m:t>
                    </m:r>
                    <m:r>
                      <a:rPr lang="vi-VN" sz="3800" i="0" smtClean="0">
                        <a:solidFill>
                          <a:prstClr val="black"/>
                        </a:solidFill>
                      </a:rPr>
                      <m:t>, </m:t>
                    </m:r>
                    <m:r>
                      <m:rPr>
                        <m:sty m:val="p"/>
                      </m:rPr>
                      <a:rPr lang="vi-VN" sz="3800" i="0" smtClean="0">
                        <a:solidFill>
                          <a:prstClr val="black"/>
                        </a:solidFill>
                      </a:rPr>
                      <m:t>Q</m:t>
                    </m:r>
                    <m:r>
                      <a:rPr lang="vi-VN" sz="3800" i="0" smtClean="0">
                        <a:solidFill>
                          <a:prstClr val="black"/>
                        </a:solidFill>
                      </a:rPr>
                      <m:t> </m:t>
                    </m:r>
                  </m:oMath>
                </a14:m>
                <a:r>
                  <a:rPr lang="vi-VN" sz="3800" smtClean="0">
                    <a:solidFill>
                      <a:prstClr val="black"/>
                    </a:solidFill>
                  </a:rPr>
                  <a:t>lần lượt là trung điểm của các cạnh </a:t>
                </a:r>
                <a14:m>
                  <m:oMath xmlns:m="http://schemas.openxmlformats.org/officeDocument/2006/math">
                    <m:r>
                      <m:rPr>
                        <m:sty m:val="p"/>
                      </m:rPr>
                      <a:rPr lang="vi-VN" sz="3800" i="0" smtClean="0">
                        <a:solidFill>
                          <a:prstClr val="black"/>
                        </a:solidFill>
                      </a:rPr>
                      <m:t>BC</m:t>
                    </m:r>
                    <m:r>
                      <a:rPr lang="vi-VN" sz="3800" i="0" smtClean="0">
                        <a:solidFill>
                          <a:prstClr val="black"/>
                        </a:solidFill>
                      </a:rPr>
                      <m:t>, </m:t>
                    </m:r>
                    <m:r>
                      <m:rPr>
                        <m:sty m:val="p"/>
                      </m:rPr>
                      <a:rPr lang="vi-VN" sz="3800" i="0" smtClean="0">
                        <a:solidFill>
                          <a:prstClr val="black"/>
                        </a:solidFill>
                      </a:rPr>
                      <m:t>AA</m:t>
                    </m:r>
                    <m:r>
                      <a:rPr lang="vi-VN" sz="3800" i="0" smtClean="0">
                        <a:solidFill>
                          <a:prstClr val="black"/>
                        </a:solidFill>
                      </a:rPr>
                      <m:t>’, </m:t>
                    </m:r>
                    <m:r>
                      <m:rPr>
                        <m:sty m:val="p"/>
                      </m:rPr>
                      <a:rPr lang="vi-VN" sz="3800" i="0" smtClean="0">
                        <a:solidFill>
                          <a:prstClr val="black"/>
                        </a:solidFill>
                      </a:rPr>
                      <m:t>C</m:t>
                    </m:r>
                    <m:r>
                      <a:rPr lang="vi-VN" sz="3800" i="0" smtClean="0">
                        <a:solidFill>
                          <a:prstClr val="black"/>
                        </a:solidFill>
                      </a:rPr>
                      <m:t>’</m:t>
                    </m:r>
                    <m:r>
                      <m:rPr>
                        <m:sty m:val="p"/>
                      </m:rPr>
                      <a:rPr lang="vi-VN" sz="3800" i="0" smtClean="0">
                        <a:solidFill>
                          <a:prstClr val="black"/>
                        </a:solidFill>
                      </a:rPr>
                      <m:t>D</m:t>
                    </m:r>
                    <m:r>
                      <a:rPr lang="vi-VN" sz="3800" i="0" smtClean="0">
                        <a:solidFill>
                          <a:prstClr val="black"/>
                        </a:solidFill>
                      </a:rPr>
                      <m:t>’, </m:t>
                    </m:r>
                    <m:r>
                      <m:rPr>
                        <m:sty m:val="p"/>
                      </m:rPr>
                      <a:rPr lang="vi-VN" sz="3800" i="0" smtClean="0">
                        <a:solidFill>
                          <a:prstClr val="black"/>
                        </a:solidFill>
                      </a:rPr>
                      <m:t>AD</m:t>
                    </m:r>
                    <m:r>
                      <a:rPr lang="vi-VN" sz="3800" i="0" smtClean="0">
                        <a:solidFill>
                          <a:prstClr val="black"/>
                        </a:solidFill>
                      </a:rPr>
                      <m:t>’</m:t>
                    </m:r>
                  </m:oMath>
                </a14:m>
                <a:r>
                  <a:rPr lang="vi-VN" sz="3800" smtClean="0">
                    <a:solidFill>
                      <a:prstClr val="black"/>
                    </a:solidFill>
                  </a:rPr>
                  <a:t>. Chứng minh </a:t>
                </a:r>
                <a:r>
                  <a:rPr lang="vi-VN" sz="3800">
                    <a:solidFill>
                      <a:prstClr val="black"/>
                    </a:solidFill>
                  </a:rPr>
                  <a:t>rằng</a:t>
                </a:r>
                <a:r>
                  <a:rPr lang="vi-VN" sz="3800" smtClean="0">
                    <a:solidFill>
                      <a:prstClr val="black"/>
                    </a:solidFill>
                  </a:rPr>
                  <a:t>:</a:t>
                </a:r>
                <a:endParaRPr lang="vi-VN" sz="3800">
                  <a:solidFill>
                    <a:prstClr val="black"/>
                  </a:solidFill>
                </a:endParaRPr>
              </a:p>
              <a:p>
                <a:pPr marL="30480" marR="30480" algn="just">
                  <a:lnSpc>
                    <a:spcPct val="150000"/>
                  </a:lnSpc>
                  <a:spcBef>
                    <a:spcPts val="600"/>
                  </a:spcBef>
                  <a:spcAft>
                    <a:spcPts val="600"/>
                  </a:spcAft>
                </a:pPr>
                <a:r>
                  <a:rPr lang="vi-VN" sz="3800">
                    <a:solidFill>
                      <a:prstClr val="black"/>
                    </a:solidFill>
                  </a:rPr>
                  <a:t>a) </a:t>
                </a:r>
                <a14:m>
                  <m:oMath xmlns:m="http://schemas.openxmlformats.org/officeDocument/2006/math">
                    <m:r>
                      <m:rPr>
                        <m:sty m:val="p"/>
                      </m:rPr>
                      <a:rPr lang="vi-VN" sz="3800" i="0" smtClean="0">
                        <a:solidFill>
                          <a:prstClr val="black"/>
                        </a:solidFill>
                      </a:rPr>
                      <m:t>NQ</m:t>
                    </m:r>
                    <m:r>
                      <a:rPr lang="vi-VN" sz="3800" i="0" smtClean="0">
                        <a:solidFill>
                          <a:prstClr val="black"/>
                        </a:solidFill>
                      </a:rPr>
                      <m:t> // </m:t>
                    </m:r>
                    <m:r>
                      <m:rPr>
                        <m:sty m:val="p"/>
                      </m:rPr>
                      <a:rPr lang="vi-VN" sz="3800" i="0" smtClean="0">
                        <a:solidFill>
                          <a:prstClr val="black"/>
                        </a:solidFill>
                      </a:rPr>
                      <m:t>A</m:t>
                    </m:r>
                    <m:r>
                      <a:rPr lang="vi-VN" sz="3800" i="0" smtClean="0">
                        <a:solidFill>
                          <a:prstClr val="black"/>
                        </a:solidFill>
                      </a:rPr>
                      <m:t>’</m:t>
                    </m:r>
                    <m:r>
                      <m:rPr>
                        <m:sty m:val="p"/>
                      </m:rPr>
                      <a:rPr lang="vi-VN" sz="3800" i="0" smtClean="0">
                        <a:solidFill>
                          <a:prstClr val="black"/>
                        </a:solidFill>
                      </a:rPr>
                      <m:t>D</m:t>
                    </m:r>
                    <m:r>
                      <a:rPr lang="vi-VN" sz="3800" i="0" smtClean="0">
                        <a:solidFill>
                          <a:prstClr val="black"/>
                        </a:solidFill>
                      </a:rPr>
                      <m:t>’ </m:t>
                    </m:r>
                  </m:oMath>
                </a14:m>
                <a:r>
                  <a:rPr lang="vi-VN" sz="3800">
                    <a:solidFill>
                      <a:prstClr val="black"/>
                    </a:solidFill>
                  </a:rPr>
                  <a:t>và </a:t>
                </a:r>
                <a14:m>
                  <m:oMath xmlns:m="http://schemas.openxmlformats.org/officeDocument/2006/math">
                    <m:r>
                      <m:rPr>
                        <m:sty m:val="p"/>
                      </m:rPr>
                      <a:rPr lang="en-US" sz="3800" i="0">
                        <a:solidFill>
                          <a:srgbClr val="000000"/>
                        </a:solidFill>
                        <a:ea typeface="Calibri" panose="020F0502020204030204" pitchFamily="34" charset="0"/>
                      </a:rPr>
                      <m:t>NQ</m:t>
                    </m:r>
                    <m:r>
                      <a:rPr lang="en-US" sz="3800" i="0">
                        <a:solidFill>
                          <a:srgbClr val="000000"/>
                        </a:solidFill>
                        <a:ea typeface="Calibri" panose="020F0502020204030204" pitchFamily="34" charset="0"/>
                      </a:rPr>
                      <m:t> =</m:t>
                    </m:r>
                    <m:f>
                      <m:fPr>
                        <m:ctrlPr>
                          <a:rPr lang="en-US" sz="3800">
                            <a:solidFill>
                              <a:srgbClr val="000000"/>
                            </a:solidFill>
                            <a:effectLst/>
                            <a:ea typeface="Calibri" panose="020F0502020204030204" pitchFamily="34" charset="0"/>
                          </a:rPr>
                        </m:ctrlPr>
                      </m:fPr>
                      <m:num>
                        <m:r>
                          <a:rPr lang="en-US" sz="3800" i="0">
                            <a:solidFill>
                              <a:srgbClr val="000000"/>
                            </a:solidFill>
                            <a:effectLst/>
                            <a:ea typeface="Calibri" panose="020F0502020204030204" pitchFamily="34" charset="0"/>
                          </a:rPr>
                          <m:t> 1</m:t>
                        </m:r>
                      </m:num>
                      <m:den>
                        <m:r>
                          <a:rPr lang="en-US" sz="3800" i="0">
                            <a:solidFill>
                              <a:srgbClr val="000000"/>
                            </a:solidFill>
                            <a:effectLst/>
                            <a:ea typeface="Calibri" panose="020F0502020204030204" pitchFamily="34" charset="0"/>
                          </a:rPr>
                          <m:t>2</m:t>
                        </m:r>
                      </m:den>
                    </m:f>
                    <m:r>
                      <a:rPr lang="en-US" sz="3800" i="0">
                        <a:solidFill>
                          <a:srgbClr val="000000"/>
                        </a:solidFill>
                        <a:effectLst/>
                        <a:ea typeface="Calibri" panose="020F0502020204030204" pitchFamily="34" charset="0"/>
                      </a:rPr>
                      <m:t> </m:t>
                    </m:r>
                    <m:r>
                      <m:rPr>
                        <m:sty m:val="p"/>
                      </m:rPr>
                      <a:rPr lang="en-US" sz="3800" i="0">
                        <a:solidFill>
                          <a:srgbClr val="000000"/>
                        </a:solidFill>
                        <a:effectLst/>
                        <a:ea typeface="Calibri" panose="020F0502020204030204" pitchFamily="34" charset="0"/>
                      </a:rPr>
                      <m:t>A</m:t>
                    </m:r>
                    <m:r>
                      <a:rPr lang="en-US" sz="3800" i="0">
                        <a:solidFill>
                          <a:srgbClr val="000000"/>
                        </a:solidFill>
                        <a:effectLst/>
                        <a:ea typeface="Calibri" panose="020F0502020204030204" pitchFamily="34" charset="0"/>
                      </a:rPr>
                      <m:t>’</m:t>
                    </m:r>
                    <m:r>
                      <m:rPr>
                        <m:sty m:val="p"/>
                      </m:rPr>
                      <a:rPr lang="en-US" sz="3800" i="0">
                        <a:solidFill>
                          <a:srgbClr val="000000"/>
                        </a:solidFill>
                        <a:effectLst/>
                        <a:ea typeface="Calibri" panose="020F0502020204030204" pitchFamily="34" charset="0"/>
                      </a:rPr>
                      <m:t>D</m:t>
                    </m:r>
                    <m:r>
                      <a:rPr lang="en-US" sz="3800" i="0">
                        <a:solidFill>
                          <a:srgbClr val="000000"/>
                        </a:solidFill>
                        <a:effectLst/>
                        <a:ea typeface="Calibri" panose="020F0502020204030204" pitchFamily="34" charset="0"/>
                      </a:rPr>
                      <m:t>’;</m:t>
                    </m:r>
                  </m:oMath>
                </a14:m>
                <a:endParaRPr lang="vi-VN" sz="3800">
                  <a:solidFill>
                    <a:prstClr val="black"/>
                  </a:solidFill>
                </a:endParaRPr>
              </a:p>
              <a:p>
                <a:pPr lvl="0" algn="just">
                  <a:lnSpc>
                    <a:spcPct val="150000"/>
                  </a:lnSpc>
                  <a:spcBef>
                    <a:spcPts val="600"/>
                  </a:spcBef>
                  <a:spcAft>
                    <a:spcPts val="600"/>
                  </a:spcAft>
                  <a:defRPr/>
                </a:pPr>
                <a:r>
                  <a:rPr lang="vi-VN" sz="3800">
                    <a:solidFill>
                      <a:prstClr val="black"/>
                    </a:solidFill>
                  </a:rPr>
                  <a:t>b) Tứ giác </a:t>
                </a:r>
                <a14:m>
                  <m:oMath xmlns:m="http://schemas.openxmlformats.org/officeDocument/2006/math">
                    <m:r>
                      <m:rPr>
                        <m:sty m:val="p"/>
                      </m:rPr>
                      <a:rPr lang="vi-VN" sz="3800" i="0" smtClean="0">
                        <a:solidFill>
                          <a:prstClr val="black"/>
                        </a:solidFill>
                      </a:rPr>
                      <m:t>MNQC</m:t>
                    </m:r>
                  </m:oMath>
                </a14:m>
                <a:r>
                  <a:rPr lang="vi-VN" sz="3800">
                    <a:solidFill>
                      <a:prstClr val="black"/>
                    </a:solidFill>
                  </a:rPr>
                  <a:t> là hình bình </a:t>
                </a:r>
                <a:r>
                  <a:rPr lang="vi-VN" sz="3800">
                    <a:solidFill>
                      <a:prstClr val="black"/>
                    </a:solidFill>
                  </a:rPr>
                  <a:t>hành</a:t>
                </a:r>
                <a:r>
                  <a:rPr lang="vi-VN" sz="3800" smtClean="0">
                    <a:solidFill>
                      <a:prstClr val="black"/>
                    </a:solidFill>
                  </a:rPr>
                  <a:t>;</a:t>
                </a:r>
                <a:endParaRPr lang="vi-VN" sz="3800">
                  <a:solidFill>
                    <a:prstClr val="black"/>
                  </a:solidFill>
                </a:endParaRPr>
              </a:p>
              <a:p>
                <a:pPr lvl="0" algn="just">
                  <a:lnSpc>
                    <a:spcPct val="150000"/>
                  </a:lnSpc>
                  <a:spcBef>
                    <a:spcPts val="600"/>
                  </a:spcBef>
                  <a:spcAft>
                    <a:spcPts val="600"/>
                  </a:spcAft>
                  <a:defRPr/>
                </a:pPr>
                <a:r>
                  <a:rPr lang="vi-VN" sz="3800">
                    <a:solidFill>
                      <a:prstClr val="black"/>
                    </a:solidFill>
                  </a:rPr>
                  <a:t>c) </a:t>
                </a:r>
                <a14:m>
                  <m:oMath xmlns:m="http://schemas.openxmlformats.org/officeDocument/2006/math">
                    <m:r>
                      <m:rPr>
                        <m:sty m:val="p"/>
                      </m:rPr>
                      <a:rPr lang="vi-VN" sz="3800" i="0" smtClean="0">
                        <a:solidFill>
                          <a:prstClr val="black"/>
                        </a:solidFill>
                      </a:rPr>
                      <m:t>MN</m:t>
                    </m:r>
                    <m:r>
                      <a:rPr lang="vi-VN" sz="3800" i="0" smtClean="0">
                        <a:solidFill>
                          <a:prstClr val="black"/>
                        </a:solidFill>
                      </a:rPr>
                      <m:t> // (</m:t>
                    </m:r>
                    <m:r>
                      <m:rPr>
                        <m:sty m:val="p"/>
                      </m:rPr>
                      <a:rPr lang="vi-VN" sz="3800" i="0">
                        <a:solidFill>
                          <a:prstClr val="black"/>
                        </a:solidFill>
                      </a:rPr>
                      <m:t>ACD</m:t>
                    </m:r>
                    <m:r>
                      <a:rPr lang="vi-VN" sz="3800" i="0" smtClean="0">
                        <a:solidFill>
                          <a:prstClr val="black"/>
                        </a:solidFill>
                      </a:rPr>
                      <m:t>’);</m:t>
                    </m:r>
                  </m:oMath>
                </a14:m>
                <a:endParaRPr lang="vi-VN" sz="3800">
                  <a:solidFill>
                    <a:prstClr val="black"/>
                  </a:solidFill>
                </a:endParaRPr>
              </a:p>
              <a:p>
                <a:pPr lvl="0" algn="just">
                  <a:lnSpc>
                    <a:spcPct val="150000"/>
                  </a:lnSpc>
                  <a:spcBef>
                    <a:spcPts val="600"/>
                  </a:spcBef>
                  <a:spcAft>
                    <a:spcPts val="600"/>
                  </a:spcAft>
                  <a:defRPr/>
                </a:pPr>
                <a:r>
                  <a:rPr lang="vi-VN" sz="3800">
                    <a:solidFill>
                      <a:prstClr val="black"/>
                    </a:solidFill>
                  </a:rPr>
                  <a:t>d</a:t>
                </a:r>
                <a:r>
                  <a:rPr lang="vi-VN" sz="3800">
                    <a:solidFill>
                      <a:prstClr val="black"/>
                    </a:solidFill>
                  </a:rPr>
                  <a:t>) </a:t>
                </a:r>
                <a14:m>
                  <m:oMath xmlns:m="http://schemas.openxmlformats.org/officeDocument/2006/math">
                    <m:r>
                      <a:rPr lang="vi-VN" sz="3800" i="0" smtClean="0">
                        <a:solidFill>
                          <a:prstClr val="black"/>
                        </a:solidFill>
                      </a:rPr>
                      <m:t>(</m:t>
                    </m:r>
                    <m:r>
                      <m:rPr>
                        <m:sty m:val="p"/>
                      </m:rPr>
                      <a:rPr lang="vi-VN" sz="3800" i="0" smtClean="0">
                        <a:solidFill>
                          <a:prstClr val="black"/>
                        </a:solidFill>
                      </a:rPr>
                      <m:t>MNP</m:t>
                    </m:r>
                    <m:r>
                      <a:rPr lang="vi-VN" sz="3800" i="0" smtClean="0">
                        <a:solidFill>
                          <a:prstClr val="black"/>
                        </a:solidFill>
                      </a:rPr>
                      <m:t>) // (</m:t>
                    </m:r>
                    <m:r>
                      <m:rPr>
                        <m:sty m:val="p"/>
                      </m:rPr>
                      <a:rPr lang="vi-VN" sz="3800" i="0" smtClean="0">
                        <a:solidFill>
                          <a:prstClr val="black"/>
                        </a:solidFill>
                      </a:rPr>
                      <m:t>ACD</m:t>
                    </m:r>
                    <m:r>
                      <a:rPr lang="vi-VN" sz="3800" i="0" smtClean="0">
                        <a:solidFill>
                          <a:prstClr val="black"/>
                        </a:solidFill>
                      </a:rPr>
                      <m:t>’).</m:t>
                    </m:r>
                  </m:oMath>
                </a14:m>
                <a:endParaRPr kumimoji="0" lang="vi-VN" sz="3800" b="0" u="none" strike="noStrike" kern="1200" cap="none" spc="0" normalizeH="0" baseline="0" noProof="0">
                  <a:ln>
                    <a:noFill/>
                  </a:ln>
                  <a:solidFill>
                    <a:prstClr val="black"/>
                  </a:solidFill>
                  <a:effectLst/>
                  <a:uLnTx/>
                  <a:uFillTx/>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261486" y="2629179"/>
                <a:ext cx="15735300" cy="6248121"/>
              </a:xfrm>
              <a:prstGeom prst="rect">
                <a:avLst/>
              </a:prstGeom>
              <a:blipFill>
                <a:blip r:embed="rId9"/>
                <a:stretch>
                  <a:fillRect l="-1279" r="-1279" b="-3024"/>
                </a:stretch>
              </a:blipFill>
            </p:spPr>
            <p:txBody>
              <a:bodyPr/>
              <a:lstStyle/>
              <a:p>
                <a:r>
                  <a:rPr lang="en-US">
                    <a:noFill/>
                  </a:rPr>
                  <a:t> </a:t>
                </a:r>
              </a:p>
            </p:txBody>
          </p:sp>
        </mc:Fallback>
      </mc:AlternateContent>
      <p:pic>
        <p:nvPicPr>
          <p:cNvPr id="22"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39139" y="7957023"/>
            <a:ext cx="1447800" cy="1447800"/>
          </a:xfrm>
          <a:prstGeom prst="rect">
            <a:avLst/>
          </a:prstGeom>
        </p:spPr>
      </p:pic>
      <p:grpSp>
        <p:nvGrpSpPr>
          <p:cNvPr id="17" name="Group 16"/>
          <p:cNvGrpSpPr/>
          <p:nvPr/>
        </p:nvGrpSpPr>
        <p:grpSpPr>
          <a:xfrm>
            <a:off x="6423134" y="1020819"/>
            <a:ext cx="5412004" cy="1082842"/>
            <a:chOff x="381000" y="174458"/>
            <a:chExt cx="11814970" cy="1082842"/>
          </a:xfrm>
        </p:grpSpPr>
        <p:sp>
          <p:nvSpPr>
            <p:cNvPr id="18" name="Rectangle 17"/>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793840" y="174458"/>
              <a:ext cx="10924390"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(SGK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97693869"/>
      </p:ext>
    </p:extLst>
  </p:cSld>
  <p:clrMapOvr>
    <a:masterClrMapping/>
  </p:clrMapOvr>
  <mc:AlternateContent xmlns:mc="http://schemas.openxmlformats.org/markup-compatibility/2006" xmlns:p14="http://schemas.microsoft.com/office/powerpoint/2010/main">
    <mc:Choice Requires="p14">
      <p:transition spd="slow" p14:dur="800">
        <p:pull dir="r"/>
      </p:transition>
    </mc:Choice>
    <mc:Fallback xmlns="">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52400" y="1819556"/>
            <a:ext cx="6888628" cy="537559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467599" y="675959"/>
                <a:ext cx="9985829" cy="3781741"/>
              </a:xfrm>
              <a:prstGeom prst="rect">
                <a:avLst/>
              </a:prstGeom>
            </p:spPr>
            <p:txBody>
              <a:bodyPr wrap="square">
                <a:spAutoFit/>
              </a:bodyPr>
              <a:lstStyle/>
              <a:p>
                <a:pPr marL="30480" marR="30480" algn="just">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ét </a:t>
                </a:r>
                <a14:m>
                  <m:oMath xmlns:m="http://schemas.openxmlformats.org/officeDocument/2006/math">
                    <m:r>
                      <a:rPr lang="en-US" sz="3600" i="0">
                        <a:solidFill>
                          <a:srgbClr val="000000"/>
                        </a:solidFill>
                        <a:effectLst/>
                        <a:ea typeface="Calibri" panose="020F0502020204030204" pitchFamily="34" charset="0"/>
                      </a:rPr>
                      <m:t>∆</m:t>
                    </m:r>
                    <m:r>
                      <m:rPr>
                        <m:sty m:val="p"/>
                      </m:rPr>
                      <a:rPr lang="en-US" sz="3600" i="0">
                        <a:solidFill>
                          <a:srgbClr val="000000"/>
                        </a:solidFill>
                        <a:effectLst/>
                        <a:ea typeface="Calibri" panose="020F0502020204030204" pitchFamily="34" charset="0"/>
                      </a:rPr>
                      <m:t>AA</m:t>
                    </m:r>
                    <m:r>
                      <a:rPr lang="en-US" sz="3600" i="0">
                        <a:solidFill>
                          <a:srgbClr val="000000"/>
                        </a:solidFill>
                        <a:effectLst/>
                        <a:ea typeface="Calibri" panose="020F0502020204030204" pitchFamily="34" charset="0"/>
                      </a:rPr>
                      <m:t>’</m:t>
                    </m:r>
                    <m:r>
                      <m:rPr>
                        <m:sty m:val="p"/>
                      </m:rPr>
                      <a:rPr lang="en-US" sz="3600" i="0">
                        <a:solidFill>
                          <a:srgbClr val="000000"/>
                        </a:solidFill>
                        <a:effectLst/>
                        <a:ea typeface="Calibri" panose="020F0502020204030204" pitchFamily="34" charset="0"/>
                      </a:rPr>
                      <m:t>D</m:t>
                    </m:r>
                    <m:r>
                      <a:rPr lang="en-US" sz="3600" i="0">
                        <a:solidFill>
                          <a:srgbClr val="000000"/>
                        </a:solidFill>
                        <a:effectLst/>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AA</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AD</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đường trung bình của tam giác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i="0">
                        <a:solidFill>
                          <a:srgbClr val="000000"/>
                        </a:solidFill>
                        <a:effectLst/>
                        <a:ea typeface="Calibri" panose="020F0502020204030204" pitchFamily="34" charset="0"/>
                      </a:rPr>
                      <m:t>NQ</m:t>
                    </m:r>
                    <m:r>
                      <a:rPr lang="en-US" sz="3600" i="0">
                        <a:solidFill>
                          <a:srgbClr val="000000"/>
                        </a:solidFill>
                        <a:effectLst/>
                        <a:ea typeface="Calibri" panose="020F0502020204030204" pitchFamily="34" charset="0"/>
                      </a:rPr>
                      <m:t> // </m:t>
                    </m:r>
                    <m:r>
                      <m:rPr>
                        <m:sty m:val="p"/>
                      </m:rPr>
                      <a:rPr lang="en-US" sz="3600" i="0">
                        <a:solidFill>
                          <a:srgbClr val="000000"/>
                        </a:solidFill>
                        <a:effectLst/>
                        <a:ea typeface="Calibri" panose="020F0502020204030204" pitchFamily="34" charset="0"/>
                      </a:rPr>
                      <m:t>A</m:t>
                    </m:r>
                    <m:r>
                      <a:rPr lang="en-US" sz="3600" i="0">
                        <a:solidFill>
                          <a:srgbClr val="000000"/>
                        </a:solidFill>
                        <a:effectLst/>
                        <a:ea typeface="Calibri" panose="020F0502020204030204" pitchFamily="34" charset="0"/>
                      </a:rPr>
                      <m:t>’</m:t>
                    </m:r>
                    <m:r>
                      <m:rPr>
                        <m:sty m:val="p"/>
                      </m:rPr>
                      <a:rPr lang="en-US" sz="3600" i="0">
                        <a:solidFill>
                          <a:srgbClr val="000000"/>
                        </a:solidFill>
                        <a:effectLst/>
                        <a:ea typeface="Calibri" panose="020F0502020204030204" pitchFamily="34" charset="0"/>
                      </a:rPr>
                      <m:t>D</m:t>
                    </m:r>
                    <m:r>
                      <a:rPr lang="en-US" sz="3600" i="0">
                        <a:solidFill>
                          <a:srgbClr val="000000"/>
                        </a:solidFill>
                        <a:effectLst/>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i="0">
                        <a:solidFill>
                          <a:srgbClr val="000000"/>
                        </a:solidFill>
                        <a:effectLst/>
                        <a:ea typeface="Calibri" panose="020F0502020204030204" pitchFamily="34" charset="0"/>
                      </a:rPr>
                      <m:t>NQ</m:t>
                    </m:r>
                    <m:r>
                      <a:rPr lang="en-US" sz="3600" i="0">
                        <a:solidFill>
                          <a:srgbClr val="000000"/>
                        </a:solidFill>
                        <a:effectLst/>
                        <a:ea typeface="Calibri" panose="020F0502020204030204" pitchFamily="34" charset="0"/>
                      </a:rPr>
                      <m:t> =</m:t>
                    </m:r>
                    <m:f>
                      <m:fPr>
                        <m:ctrlPr>
                          <a:rPr lang="en-US" sz="3600">
                            <a:solidFill>
                              <a:srgbClr val="000000"/>
                            </a:solidFill>
                            <a:effectLst/>
                            <a:ea typeface="Calibri" panose="020F0502020204030204" pitchFamily="34" charset="0"/>
                          </a:rPr>
                        </m:ctrlPr>
                      </m:fPr>
                      <m:num>
                        <m:r>
                          <a:rPr lang="en-US" sz="3600" i="0">
                            <a:solidFill>
                              <a:srgbClr val="000000"/>
                            </a:solidFill>
                            <a:effectLst/>
                            <a:ea typeface="Calibri" panose="020F0502020204030204" pitchFamily="34" charset="0"/>
                          </a:rPr>
                          <m:t> 1</m:t>
                        </m:r>
                      </m:num>
                      <m:den>
                        <m:r>
                          <a:rPr lang="en-US" sz="3600" i="0">
                            <a:solidFill>
                              <a:srgbClr val="000000"/>
                            </a:solidFill>
                            <a:effectLst/>
                            <a:ea typeface="Calibri" panose="020F0502020204030204" pitchFamily="34" charset="0"/>
                          </a:rPr>
                          <m:t>2</m:t>
                        </m:r>
                      </m:den>
                    </m:f>
                    <m:r>
                      <a:rPr lang="en-US" sz="3600" i="0">
                        <a:solidFill>
                          <a:srgbClr val="000000"/>
                        </a:solidFill>
                        <a:effectLst/>
                        <a:ea typeface="Calibri" panose="020F0502020204030204" pitchFamily="34" charset="0"/>
                      </a:rPr>
                      <m:t> </m:t>
                    </m:r>
                    <m:r>
                      <m:rPr>
                        <m:sty m:val="p"/>
                      </m:rPr>
                      <a:rPr lang="en-US" sz="3600" i="0">
                        <a:solidFill>
                          <a:srgbClr val="000000"/>
                        </a:solidFill>
                        <a:effectLst/>
                        <a:ea typeface="Calibri" panose="020F0502020204030204" pitchFamily="34" charset="0"/>
                      </a:rPr>
                      <m:t>A</m:t>
                    </m:r>
                    <m:r>
                      <a:rPr lang="en-US" sz="3600" i="0">
                        <a:solidFill>
                          <a:srgbClr val="000000"/>
                        </a:solidFill>
                        <a:effectLst/>
                        <a:ea typeface="Calibri" panose="020F0502020204030204" pitchFamily="34" charset="0"/>
                      </a:rPr>
                      <m:t>’</m:t>
                    </m:r>
                    <m:r>
                      <m:rPr>
                        <m:sty m:val="p"/>
                      </m:rPr>
                      <a:rPr lang="en-US" sz="3600" i="0">
                        <a:solidFill>
                          <a:srgbClr val="000000"/>
                        </a:solidFill>
                        <a:effectLst/>
                        <a:ea typeface="Calibri" panose="020F0502020204030204" pitchFamily="34" charset="0"/>
                      </a:rPr>
                      <m:t>D</m:t>
                    </m:r>
                    <m:r>
                      <a:rPr lang="en-US" sz="3600" i="0">
                        <a:solidFill>
                          <a:srgbClr val="000000"/>
                        </a:solidFill>
                        <a:effectLst/>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467599" y="675959"/>
                <a:ext cx="9985829" cy="3781741"/>
              </a:xfrm>
              <a:prstGeom prst="rect">
                <a:avLst/>
              </a:prstGeom>
              <a:blipFill>
                <a:blip r:embed="rId6"/>
                <a:stretch>
                  <a:fillRect l="-1526" r="-1526"/>
                </a:stretch>
              </a:blipFill>
            </p:spPr>
            <p:txBody>
              <a:bodyPr/>
              <a:lstStyle/>
              <a:p>
                <a:r>
                  <a:rPr lang="en-US">
                    <a:noFill/>
                  </a:rPr>
                  <a:t> </a:t>
                </a:r>
              </a:p>
            </p:txBody>
          </p:sp>
        </mc:Fallback>
      </mc:AlternateContent>
      <p:cxnSp>
        <p:nvCxnSpPr>
          <p:cNvPr id="6" name="Straight Connector 5"/>
          <p:cNvCxnSpPr/>
          <p:nvPr/>
        </p:nvCxnSpPr>
        <p:spPr>
          <a:xfrm>
            <a:off x="1524000" y="4838700"/>
            <a:ext cx="3581400" cy="13716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1549" y="4441658"/>
            <a:ext cx="3581400" cy="13716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Rectangle 6"/>
              <p:cNvSpPr/>
              <p:nvPr/>
            </p:nvSpPr>
            <p:spPr>
              <a:xfrm>
                <a:off x="7467599" y="4461619"/>
                <a:ext cx="9829800" cy="3758850"/>
              </a:xfrm>
              <a:prstGeom prst="rect">
                <a:avLst/>
              </a:prstGeom>
            </p:spPr>
            <p:txBody>
              <a:bodyPr wrap="square">
                <a:spAutoFit/>
              </a:bodyPr>
              <a:lstStyle/>
              <a:p>
                <a:pPr marL="30480" marR="30480" algn="just">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b) Ta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AD</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BC</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BC</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m:t>
                    </m:r>
                    <m:f>
                      <m:fPr>
                        <m:ctrlPr>
                          <a:rPr lang="en-US" sz="3600">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 1</m:t>
                        </m:r>
                      </m:num>
                      <m:den>
                        <m:r>
                          <a:rPr lang="en-US" sz="3600" i="0">
                            <a:solidFill>
                              <a:srgbClr val="000000"/>
                            </a:solidFill>
                            <a:effectLst/>
                            <a:latin typeface="Cambria Math" panose="02040503050406030204" pitchFamily="18" charset="0"/>
                            <a:ea typeface="Calibri" panose="020F0502020204030204" pitchFamily="34" charset="0"/>
                          </a:rPr>
                          <m:t>2</m:t>
                        </m:r>
                      </m:den>
                    </m:f>
                    <m:sSup>
                      <m:sSupPr>
                        <m:ctrlPr>
                          <a:rPr lang="en-US" sz="3600">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A</m:t>
                        </m:r>
                      </m:e>
                      <m:sup>
                        <m:r>
                          <a:rPr lang="vi-VN" sz="3600" i="0">
                            <a:solidFill>
                              <a:srgbClr val="000000"/>
                            </a:solidFill>
                            <a:effectLst/>
                            <a:latin typeface="Cambria Math" panose="02040503050406030204" pitchFamily="18" charset="0"/>
                            <a:ea typeface="Calibri" panose="020F0502020204030204" pitchFamily="34" charset="0"/>
                          </a:rPr>
                          <m:t>′</m:t>
                        </m:r>
                      </m:sup>
                    </m:sSup>
                    <m:sSup>
                      <m:sSupPr>
                        <m:ctrlPr>
                          <a:rPr lang="en-US" sz="3600">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D</m:t>
                        </m:r>
                      </m:e>
                      <m:sup>
                        <m:r>
                          <a:rPr lang="vi-VN" sz="3600" i="0">
                            <a:solidFill>
                              <a:srgbClr val="000000"/>
                            </a:solidFill>
                            <a:effectLst/>
                            <a:latin typeface="Cambria Math" panose="02040503050406030204" pitchFamily="18" charset="0"/>
                            <a:ea typeface="Calibri" panose="020F0502020204030204" pitchFamily="34" charset="0"/>
                          </a:rPr>
                          <m:t>′</m:t>
                        </m:r>
                      </m:sup>
                    </m:sSup>
                    <m:r>
                      <a:rPr lang="vi-VN" sz="3600" i="0">
                        <a:solidFill>
                          <a:srgbClr val="000000"/>
                        </a:solidFill>
                        <a:effectLst/>
                        <a:latin typeface="Cambria Math" panose="02040503050406030204" pitchFamily="18" charset="0"/>
                        <a:ea typeface="Calibri" panose="020F0502020204030204" pitchFamily="34" charset="0"/>
                      </a:rPr>
                      <m:t>;</m:t>
                    </m:r>
                    <m:r>
                      <m:rPr>
                        <m:sty m:val="p"/>
                      </m:rPr>
                      <a:rPr lang="vi-VN" sz="3600" i="0">
                        <a:solidFill>
                          <a:srgbClr val="000000"/>
                        </a:solidFill>
                        <a:effectLst/>
                        <a:latin typeface="Cambria Math" panose="02040503050406030204" pitchFamily="18" charset="0"/>
                        <a:ea typeface="Calibri" panose="020F0502020204030204" pitchFamily="34" charset="0"/>
                      </a:rPr>
                      <m:t>A</m:t>
                    </m:r>
                    <m:sSup>
                      <m:sSupPr>
                        <m:ctrlPr>
                          <a:rPr lang="en-US" sz="3600">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D</m:t>
                        </m:r>
                      </m:e>
                      <m:sup>
                        <m:r>
                          <a:rPr lang="vi-VN" sz="3600" i="0">
                            <a:solidFill>
                              <a:srgbClr val="000000"/>
                            </a:solidFill>
                            <a:effectLst/>
                            <a:latin typeface="Cambria Math" panose="02040503050406030204" pitchFamily="18" charset="0"/>
                            <a:ea typeface="Calibri" panose="020F0502020204030204" pitchFamily="34" charset="0"/>
                          </a:rPr>
                          <m:t>′</m:t>
                        </m:r>
                      </m:sup>
                    </m:sSup>
                    <m:r>
                      <a:rPr lang="vi-VN" sz="3600" i="0">
                        <a:solidFill>
                          <a:srgbClr val="000000"/>
                        </a:solidFill>
                        <a:effectLst/>
                        <a:latin typeface="Cambria Math" panose="02040503050406030204" pitchFamily="18" charset="0"/>
                        <a:ea typeface="Calibri" panose="020F0502020204030204" pitchFamily="34" charset="0"/>
                      </a:rPr>
                      <m:t>=</m:t>
                    </m:r>
                    <m:r>
                      <m:rPr>
                        <m:sty m:val="p"/>
                      </m:rPr>
                      <a:rPr lang="vi-VN" sz="3600" i="0">
                        <a:solidFill>
                          <a:srgbClr val="000000"/>
                        </a:solidFill>
                        <a:effectLst/>
                        <a:latin typeface="Cambria Math" panose="02040503050406030204" pitchFamily="18" charset="0"/>
                        <a:ea typeface="Calibri" panose="020F0502020204030204" pitchFamily="34" charset="0"/>
                      </a:rPr>
                      <m:t>BC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m:t>
                    </m:r>
                    <m:f>
                      <m:fPr>
                        <m:ctrlPr>
                          <a:rPr lang="en-US" sz="3600">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 1</m:t>
                        </m:r>
                      </m:num>
                      <m:den>
                        <m:r>
                          <a:rPr lang="en-US" sz="3600" i="0">
                            <a:solidFill>
                              <a:srgbClr val="000000"/>
                            </a:solidFill>
                            <a:effectLst/>
                            <a:latin typeface="Cambria Math" panose="02040503050406030204" pitchFamily="18" charset="0"/>
                            <a:ea typeface="Calibri" panose="020F0502020204030204" pitchFamily="34" charset="0"/>
                          </a:rPr>
                          <m:t>2</m:t>
                        </m:r>
                      </m:den>
                    </m:f>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BC</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0480" marR="30480" algn="just">
                  <a:lnSpc>
                    <a:spcPct val="150000"/>
                  </a:lnSpc>
                </a:pP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Suy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cs typeface="Arial" panose="020B0604020202020204" pitchFamily="34" charset="0"/>
                      </a:rPr>
                      <m:t>MC</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467599" y="4461619"/>
                <a:ext cx="9829800" cy="3758850"/>
              </a:xfrm>
              <a:prstGeom prst="rect">
                <a:avLst/>
              </a:prstGeom>
              <a:blipFill>
                <a:blip r:embed="rId7"/>
                <a:stretch>
                  <a:fillRect l="-1551" b="-24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7467599" y="8189774"/>
                <a:ext cx="9517743" cy="1754326"/>
              </a:xfrm>
              <a:prstGeom prst="rect">
                <a:avLst/>
              </a:prstGeom>
            </p:spPr>
            <p:txBody>
              <a:bodyPr wrap="square">
                <a:spAutoFit/>
              </a:bodyPr>
              <a:lstStyle/>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MNQC</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NQ</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MC</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MC</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là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cs typeface="Arial" panose="020B0604020202020204" pitchFamily="34" charset="0"/>
                      </a:rPr>
                      <m:t>MNQC</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467599" y="8189774"/>
                <a:ext cx="9517743" cy="1754326"/>
              </a:xfrm>
              <a:prstGeom prst="rect">
                <a:avLst/>
              </a:prstGeom>
              <a:blipFill>
                <a:blip r:embed="rId8"/>
                <a:stretch>
                  <a:fillRect l="-1602" r="-1602" b="-6250"/>
                </a:stretch>
              </a:blipFill>
            </p:spPr>
            <p:txBody>
              <a:bodyPr/>
              <a:lstStyle/>
              <a:p>
                <a:r>
                  <a:rPr lang="en-US">
                    <a:noFill/>
                  </a:rPr>
                  <a:t> </a:t>
                </a:r>
              </a:p>
            </p:txBody>
          </p:sp>
        </mc:Fallback>
      </mc:AlternateContent>
      <p:pic>
        <p:nvPicPr>
          <p:cNvPr id="19"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04800" y="8724900"/>
            <a:ext cx="1252079" cy="1357267"/>
          </a:xfrm>
          <a:prstGeom prst="rect">
            <a:avLst/>
          </a:prstGeom>
        </p:spPr>
      </p:pic>
    </p:spTree>
    <p:extLst>
      <p:ext uri="{BB962C8B-B14F-4D97-AF65-F5344CB8AC3E}">
        <p14:creationId xmlns:p14="http://schemas.microsoft.com/office/powerpoint/2010/main" val="909397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500"/>
                                        <p:tgtEl>
                                          <p:spTgt spid="7">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Effect transition="in" filter="wipe(left)">
                                      <p:cBhvr>
                                        <p:cTn id="53" dur="500"/>
                                        <p:tgtEl>
                                          <p:spTgt spid="7">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8602579" y="2009351"/>
                <a:ext cx="8618621" cy="4247317"/>
              </a:xfrm>
              <a:prstGeom prst="rect">
                <a:avLst/>
              </a:prstGeom>
            </p:spPr>
            <p:txBody>
              <a:bodyPr wrap="square">
                <a:spAutoFit/>
              </a:bodyPr>
              <a:lstStyle/>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kumimoji="0" lang="en-US"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MNQC</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hình bình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hành </a:t>
                </a:r>
                <a:endPar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m:t>
                    </m:r>
                    <m: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QC</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QC</m:t>
                    </m:r>
                    <m:r>
                      <a:rPr lang="en-US" sz="4000" i="0">
                        <a:solidFill>
                          <a:srgbClr val="000000"/>
                        </a:solidFill>
                        <a:effectLst/>
                        <a:latin typeface="Cambria Math" panose="02040503050406030204" pitchFamily="18" charset="0"/>
                        <a:ea typeface="Calibri" panose="020F0502020204030204" pitchFamily="34" charset="0"/>
                      </a:rPr>
                      <m:t> ⊂ (</m:t>
                    </m:r>
                    <m:r>
                      <m:rPr>
                        <m:sty m:val="p"/>
                      </m:rPr>
                      <a:rPr lang="en-US" sz="4000" i="0">
                        <a:solidFill>
                          <a:srgbClr val="000000"/>
                        </a:solidFill>
                        <a:effectLst/>
                        <a:latin typeface="Cambria Math" panose="02040503050406030204" pitchFamily="18" charset="0"/>
                        <a:ea typeface="Calibri" panose="020F0502020204030204" pitchFamily="34" charset="0"/>
                      </a:rPr>
                      <m:t>ACD</m:t>
                    </m:r>
                    <m:r>
                      <a:rPr lang="en-US" sz="4000" i="0">
                        <a:solidFill>
                          <a:srgbClr val="000000"/>
                        </a:solidFill>
                        <a:effectLst/>
                        <a:latin typeface="Cambria Math" panose="02040503050406030204" pitchFamily="18" charset="0"/>
                        <a:ea typeface="Calibri" panose="020F0502020204030204" pitchFamily="34" charset="0"/>
                      </a:rPr>
                      <m:t>’)</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MN</m:t>
                    </m:r>
                    <m:r>
                      <a:rPr lang="en-US" sz="4000" i="0">
                        <a:solidFill>
                          <a:srgbClr val="000000"/>
                        </a:solidFill>
                        <a:effectLst/>
                        <a:latin typeface="Cambria Math" panose="02040503050406030204" pitchFamily="18" charset="0"/>
                        <a:ea typeface="Calibri" panose="020F0502020204030204" pitchFamily="34" charset="0"/>
                      </a:rPr>
                      <m:t> // (</m:t>
                    </m:r>
                    <m:r>
                      <m:rPr>
                        <m:sty m:val="p"/>
                      </m:rPr>
                      <a:rPr lang="en-US" sz="4000" i="0">
                        <a:solidFill>
                          <a:srgbClr val="000000"/>
                        </a:solidFill>
                        <a:effectLst/>
                        <a:latin typeface="Cambria Math" panose="02040503050406030204" pitchFamily="18" charset="0"/>
                        <a:ea typeface="Calibri" panose="020F0502020204030204" pitchFamily="34" charset="0"/>
                      </a:rPr>
                      <m:t>ACD</m:t>
                    </m:r>
                    <m:r>
                      <a:rPr lang="en-US"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8602579" y="2009351"/>
                <a:ext cx="8618621" cy="4247317"/>
              </a:xfrm>
              <a:prstGeom prst="rect">
                <a:avLst/>
              </a:prstGeom>
              <a:blipFill>
                <a:blip r:embed="rId4"/>
                <a:stretch>
                  <a:fillRect l="-2122" b="-2730"/>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4800" y="8724900"/>
            <a:ext cx="1252079" cy="1357267"/>
          </a:xfrm>
          <a:prstGeom prst="rect">
            <a:avLst/>
          </a:prstGeom>
        </p:spPr>
      </p:pic>
      <p:pic>
        <p:nvPicPr>
          <p:cNvPr id="5" name="Picture 4"/>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363579" y="2009351"/>
            <a:ext cx="6614166" cy="5402599"/>
          </a:xfrm>
          <a:prstGeom prst="rect">
            <a:avLst/>
          </a:prstGeom>
        </p:spPr>
      </p:pic>
    </p:spTree>
    <p:extLst>
      <p:ext uri="{BB962C8B-B14F-4D97-AF65-F5344CB8AC3E}">
        <p14:creationId xmlns:p14="http://schemas.microsoft.com/office/powerpoint/2010/main" val="299399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8001000" y="1494049"/>
                <a:ext cx="8991600" cy="7154651"/>
              </a:xfrm>
              <a:prstGeom prst="rect">
                <a:avLst/>
              </a:prstGeom>
            </p:spPr>
            <p:txBody>
              <a:bodyPr wrap="square">
                <a:spAutoFit/>
              </a:bodyPr>
              <a:lstStyle/>
              <a:p>
                <a:pPr marL="30480" marR="30480" lvl="0" indent="0" algn="just" defTabSz="914400" rtl="0" eaLnBrk="1" fontAlgn="auto" latinLnBrk="0" hangingPunct="1">
                  <a:lnSpc>
                    <a:spcPct val="150000"/>
                  </a:lnSpc>
                  <a:spcBef>
                    <a:spcPts val="300"/>
                  </a:spcBef>
                  <a:spcAft>
                    <a:spcPts val="300"/>
                  </a:spcAft>
                  <a:buClrTx/>
                  <a:buSzTx/>
                  <a:buFontTx/>
                  <a:buNone/>
                  <a:tabLst/>
                  <a:defRP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d) </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ABCD</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vi-VN" sz="38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ét </a:t>
                </a:r>
                <a:r>
                  <a:rPr kumimoji="0" lang="vi-VN"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tam giác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ABC</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BC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là đường trung bình của tam </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giác.</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OM</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f>
                      <m:fPr>
                        <m:ctrlPr>
                          <a:rPr kumimoji="0" lang="en-US" sz="38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ctrlPr>
                      </m:fPr>
                      <m:num>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1</m:t>
                        </m:r>
                      </m:num>
                      <m:den>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2</m:t>
                        </m:r>
                      </m:den>
                    </m:f>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Lại có </a:t>
                </a:r>
                <a14:m>
                  <m:oMath xmlns:m="http://schemas.openxmlformats.org/officeDocument/2006/math">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P</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f>
                      <m:fPr>
                        <m:ctrlPr>
                          <a:rPr kumimoji="0" lang="en-US" sz="38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ctrlPr>
                      </m:fPr>
                      <m:num>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1</m:t>
                        </m:r>
                      </m:num>
                      <m:den>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2</m:t>
                        </m:r>
                      </m:den>
                    </m:f>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C</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D</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D</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P</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001000" y="1494049"/>
                <a:ext cx="8991600" cy="7154651"/>
              </a:xfrm>
              <a:prstGeom prst="rect">
                <a:avLst/>
              </a:prstGeom>
              <a:blipFill>
                <a:blip r:embed="rId4"/>
                <a:stretch>
                  <a:fillRect l="-1898" r="-1831" b="-2470"/>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4800" y="8724900"/>
            <a:ext cx="1252079" cy="1357267"/>
          </a:xfrm>
          <a:prstGeom prst="rect">
            <a:avLst/>
          </a:prstGeom>
        </p:spPr>
      </p:pic>
      <p:pic>
        <p:nvPicPr>
          <p:cNvPr id="3" name="Picture 2"/>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240371" y="1562100"/>
            <a:ext cx="6970816" cy="5492160"/>
          </a:xfrm>
          <a:prstGeom prst="rect">
            <a:avLst/>
          </a:prstGeom>
        </p:spPr>
      </p:pic>
    </p:spTree>
    <p:extLst>
      <p:ext uri="{BB962C8B-B14F-4D97-AF65-F5344CB8AC3E}">
        <p14:creationId xmlns:p14="http://schemas.microsoft.com/office/powerpoint/2010/main" val="2027891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391400" y="1303020"/>
                <a:ext cx="9292129" cy="7879080"/>
              </a:xfrm>
              <a:prstGeom prst="rect">
                <a:avLst/>
              </a:prstGeom>
            </p:spPr>
            <p:txBody>
              <a:bodyPr wrap="square">
                <a:spAutoFit/>
              </a:bodyPr>
              <a:lstStyle/>
              <a:p>
                <a:pPr marL="30480" marR="30480" lvl="0" algn="just">
                  <a:lnSpc>
                    <a:spcPct val="150000"/>
                  </a:lnSpc>
                  <a:spcBef>
                    <a:spcPts val="600"/>
                  </a:spcBef>
                  <a:spcAft>
                    <a:spcPts val="600"/>
                  </a:spcAft>
                  <a:defRP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Xét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PMO</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PMO</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là hình bình hành</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D</m:t>
                    </m:r>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O</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PM</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Ta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MN</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PM</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cắt nhau tại điểm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cùng nằm trong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Do đó</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MNP</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391400" y="1303020"/>
                <a:ext cx="9292129" cy="7879080"/>
              </a:xfrm>
              <a:prstGeom prst="rect">
                <a:avLst/>
              </a:prstGeom>
              <a:blipFill>
                <a:blip r:embed="rId4"/>
                <a:stretch>
                  <a:fillRect l="-1837" r="-1772" b="-774"/>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4800" y="8724900"/>
            <a:ext cx="1252079" cy="1357267"/>
          </a:xfrm>
          <a:prstGeom prst="rect">
            <a:avLst/>
          </a:prstGeom>
        </p:spPr>
      </p:pic>
      <p:pic>
        <p:nvPicPr>
          <p:cNvPr id="3" name="Picture 2"/>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240371" y="1562100"/>
            <a:ext cx="6970816" cy="5492160"/>
          </a:xfrm>
          <a:prstGeom prst="rect">
            <a:avLst/>
          </a:prstGeom>
        </p:spPr>
      </p:pic>
    </p:spTree>
    <p:extLst>
      <p:ext uri="{BB962C8B-B14F-4D97-AF65-F5344CB8AC3E}">
        <p14:creationId xmlns:p14="http://schemas.microsoft.com/office/powerpoint/2010/main" val="2404847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alpha val="69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15010128" y="7073729"/>
            <a:ext cx="2160494" cy="255916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957432">
            <a:off x="5727" y="934758"/>
            <a:ext cx="2739651" cy="2949828"/>
          </a:xfrm>
          <a:prstGeom prst="rect">
            <a:avLst/>
          </a:prstGeom>
        </p:spPr>
      </p:pic>
      <p:sp>
        <p:nvSpPr>
          <p:cNvPr id="8" name="TextBox 8"/>
          <p:cNvSpPr txBox="1"/>
          <p:nvPr/>
        </p:nvSpPr>
        <p:spPr>
          <a:xfrm>
            <a:off x="2438400" y="1409700"/>
            <a:ext cx="13935391" cy="1007263"/>
          </a:xfrm>
          <a:prstGeom prst="rect">
            <a:avLst/>
          </a:prstGeom>
        </p:spPr>
        <p:txBody>
          <a:bodyPr lIns="0" tIns="0" rIns="0" bIns="0" rtlCol="0" anchor="t">
            <a:spAutoFit/>
          </a:bodyPr>
          <a:lstStyle/>
          <a:p>
            <a:pPr algn="ctr">
              <a:lnSpc>
                <a:spcPts val="8499"/>
              </a:lnSpc>
            </a:pPr>
            <a:r>
              <a:rPr lang="en-US" sz="6500" b="1" dirty="0" smtClean="0">
                <a:solidFill>
                  <a:srgbClr val="C00000"/>
                </a:solidFill>
                <a:latin typeface="Arial" panose="020B0604020202020204" pitchFamily="34" charset="0"/>
                <a:cs typeface="Arial" panose="020B0604020202020204" pitchFamily="34" charset="0"/>
              </a:rPr>
              <a:t>NỘI DUNG BÀI HỌC </a:t>
            </a:r>
            <a:endParaRPr lang="en-US" sz="6500" b="1" dirty="0">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5780751" y="3695700"/>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500" b="1" smtClean="0">
                  <a:solidFill>
                    <a:schemeClr val="tx2"/>
                  </a:solidFill>
                  <a:latin typeface="Arial" panose="020B0604020202020204" pitchFamily="34" charset="0"/>
                  <a:cs typeface="Arial" panose="020B0604020202020204" pitchFamily="34" charset="0"/>
                </a:rPr>
                <a:t>I</a:t>
              </a:r>
              <a:endParaRPr lang="en-US" sz="5500" b="1">
                <a:solidFill>
                  <a:schemeClr val="tx2"/>
                </a:solidFill>
                <a:latin typeface="Arial" panose="020B0604020202020204" pitchFamily="34" charset="0"/>
                <a:cs typeface="Arial" panose="020B0604020202020204" pitchFamily="34" charset="0"/>
              </a:endParaRPr>
            </a:p>
          </p:txBody>
        </p:sp>
      </p:grpSp>
      <p:sp>
        <p:nvSpPr>
          <p:cNvPr id="16" name="Rectangle 15"/>
          <p:cNvSpPr/>
          <p:nvPr/>
        </p:nvSpPr>
        <p:spPr>
          <a:xfrm>
            <a:off x="7467600" y="3754156"/>
            <a:ext cx="14480656" cy="1103892"/>
          </a:xfrm>
          <a:prstGeom prst="rect">
            <a:avLst/>
          </a:prstGeom>
        </p:spPr>
        <p:txBody>
          <a:bodyPr wrap="square">
            <a:spAutoFit/>
          </a:bodyPr>
          <a:lstStyle/>
          <a:p>
            <a:pPr algn="just">
              <a:lnSpc>
                <a:spcPct val="150000"/>
              </a:lnSpc>
              <a:tabLst>
                <a:tab pos="360045" algn="l"/>
                <a:tab pos="720090" algn="l"/>
              </a:tabLst>
            </a:pPr>
            <a:r>
              <a:rPr lang="en-US" sz="5000" b="1" smtClean="0">
                <a:solidFill>
                  <a:schemeClr val="tx2"/>
                </a:solidFill>
                <a:latin typeface="Arial" panose="020B0604020202020204" pitchFamily="34" charset="0"/>
                <a:ea typeface="Calibri" panose="020F0502020204030204" pitchFamily="34" charset="0"/>
                <a:cs typeface="Arial" panose="020B0604020202020204" pitchFamily="34" charset="0"/>
              </a:rPr>
              <a:t>HÌNH LĂNG TRỤ</a:t>
            </a:r>
            <a:endParaRPr lang="en-US" sz="5000" dirty="0">
              <a:solidFill>
                <a:schemeClr val="tx2"/>
              </a:solidFill>
              <a:latin typeface="Arial" panose="020B0604020202020204" pitchFamily="34" charset="0"/>
              <a:cs typeface="Arial" panose="020B0604020202020204" pitchFamily="34" charset="0"/>
            </a:endParaRPr>
          </a:p>
        </p:txBody>
      </p:sp>
      <p:grpSp>
        <p:nvGrpSpPr>
          <p:cNvPr id="27" name="Group 26"/>
          <p:cNvGrpSpPr/>
          <p:nvPr/>
        </p:nvGrpSpPr>
        <p:grpSpPr>
          <a:xfrm>
            <a:off x="5755616" y="6419510"/>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79001"/>
            </a:xfrm>
            <a:prstGeom prst="rect">
              <a:avLst/>
            </a:prstGeom>
          </p:spPr>
          <p:txBody>
            <a:bodyPr lIns="0" tIns="0" rIns="0" bIns="0" rtlCol="0" anchor="t">
              <a:spAutoFit/>
            </a:bodyPr>
            <a:lstStyle/>
            <a:p>
              <a:pPr algn="ctr">
                <a:lnSpc>
                  <a:spcPts val="4368"/>
                </a:lnSpc>
              </a:pPr>
              <a:r>
                <a:rPr lang="en-US" sz="5500" b="1" smtClean="0">
                  <a:solidFill>
                    <a:schemeClr val="tx2"/>
                  </a:solidFill>
                  <a:latin typeface="Arial" panose="020B0604020202020204" pitchFamily="34" charset="0"/>
                  <a:cs typeface="Arial" panose="020B0604020202020204" pitchFamily="34" charset="0"/>
                </a:rPr>
                <a:t>II</a:t>
              </a:r>
              <a:endParaRPr lang="en-US" sz="5500" b="1">
                <a:solidFill>
                  <a:schemeClr val="tx2"/>
                </a:solidFill>
                <a:latin typeface="Arial" panose="020B0604020202020204" pitchFamily="34" charset="0"/>
                <a:cs typeface="Arial" panose="020B0604020202020204" pitchFamily="34" charset="0"/>
              </a:endParaRPr>
            </a:p>
          </p:txBody>
        </p:sp>
      </p:grpSp>
      <p:sp>
        <p:nvSpPr>
          <p:cNvPr id="24" name="Rectangle 23"/>
          <p:cNvSpPr/>
          <p:nvPr/>
        </p:nvSpPr>
        <p:spPr>
          <a:xfrm>
            <a:off x="7467600" y="6380488"/>
            <a:ext cx="10983770" cy="1103892"/>
          </a:xfrm>
          <a:prstGeom prst="rect">
            <a:avLst/>
          </a:prstGeom>
        </p:spPr>
        <p:txBody>
          <a:bodyPr wrap="square">
            <a:spAutoFit/>
          </a:bodyPr>
          <a:lstStyle/>
          <a:p>
            <a:pPr>
              <a:lnSpc>
                <a:spcPct val="150000"/>
              </a:lnSpc>
            </a:pPr>
            <a:r>
              <a:rPr lang="en-US" sz="5000" b="1" smtClean="0">
                <a:solidFill>
                  <a:schemeClr val="tx2"/>
                </a:solidFill>
                <a:latin typeface="Arial" panose="020B0604020202020204" pitchFamily="34" charset="0"/>
                <a:ea typeface="Calibri" panose="020F0502020204030204" pitchFamily="34" charset="0"/>
                <a:cs typeface="Arial" panose="020B0604020202020204" pitchFamily="34" charset="0"/>
              </a:rPr>
              <a:t>HÌNH HỘP</a:t>
            </a:r>
            <a:endParaRPr lang="en-US" sz="5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6422692" y="7773240"/>
            <a:ext cx="5442613" cy="2074996"/>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sp>
        <p:nvSpPr>
          <p:cNvPr id="17" name="Rectangle 16"/>
          <p:cNvSpPr/>
          <p:nvPr/>
        </p:nvSpPr>
        <p:spPr>
          <a:xfrm>
            <a:off x="4267198" y="3001748"/>
            <a:ext cx="9753600"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9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9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9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1781178301"/>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85800" y="659119"/>
            <a:ext cx="16992600" cy="9220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861901" flipH="1">
            <a:off x="16281969" y="818175"/>
            <a:ext cx="1417750" cy="1536856"/>
          </a:xfrm>
          <a:prstGeom prst="rect">
            <a:avLst/>
          </a:prstGeom>
        </p:spPr>
      </p:pic>
      <p:pic>
        <p:nvPicPr>
          <p:cNvPr id="2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14400" y="8561081"/>
            <a:ext cx="878216" cy="1383019"/>
          </a:xfrm>
          <a:prstGeom prst="rect">
            <a:avLst/>
          </a:prstGeom>
        </p:spPr>
      </p:pic>
      <p:sp>
        <p:nvSpPr>
          <p:cNvPr id="12" name="Rectangle 11"/>
          <p:cNvSpPr/>
          <p:nvPr/>
        </p:nvSpPr>
        <p:spPr>
          <a:xfrm>
            <a:off x="2019300" y="3009900"/>
            <a:ext cx="14325600" cy="5016758"/>
          </a:xfrm>
          <a:prstGeom prst="rect">
            <a:avLst/>
          </a:prstGeom>
        </p:spPr>
        <p:txBody>
          <a:bodyPr wrap="square">
            <a:spAutoFit/>
          </a:bodyPr>
          <a:lstStyle/>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Cho hình lăng trụ tam giác ABC.A’B’C’. Gọi E, F lần lượt là trung điểm của các cạnh AC và </a:t>
            </a:r>
            <a:r>
              <a:rPr lang="vi-VN" sz="4000">
                <a:solidFill>
                  <a:srgbClr val="000000"/>
                </a:solidFill>
                <a:ea typeface="Calibri" panose="020F0502020204030204" pitchFamily="34" charset="0"/>
                <a:cs typeface="Arial" panose="020B0604020202020204" pitchFamily="34" charset="0"/>
              </a:rPr>
              <a:t>A’B</a:t>
            </a:r>
            <a:r>
              <a:rPr lang="vi-VN" sz="4000" smtClean="0">
                <a:solidFill>
                  <a:srgbClr val="000000"/>
                </a:solidFill>
                <a:ea typeface="Calibri" panose="020F0502020204030204" pitchFamily="34" charset="0"/>
                <a:cs typeface="Arial" panose="020B0604020202020204" pitchFamily="34" charset="0"/>
              </a:rPr>
              <a:t>’.</a:t>
            </a:r>
            <a:endParaRPr lang="en-US" sz="4000" smtClean="0">
              <a:solidFill>
                <a:srgbClr val="000000"/>
              </a:solidFill>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a) Chứng minh rằng EF // (</a:t>
            </a:r>
            <a:r>
              <a:rPr lang="vi-VN" sz="4000">
                <a:solidFill>
                  <a:srgbClr val="000000"/>
                </a:solidFill>
                <a:ea typeface="Calibri" panose="020F0502020204030204" pitchFamily="34" charset="0"/>
                <a:cs typeface="Arial" panose="020B0604020202020204" pitchFamily="34" charset="0"/>
              </a:rPr>
              <a:t>BCC’B</a:t>
            </a:r>
            <a:r>
              <a:rPr lang="vi-VN" sz="4000" smtClean="0">
                <a:solidFill>
                  <a:srgbClr val="000000"/>
                </a:solidFill>
                <a:ea typeface="Calibri" panose="020F0502020204030204" pitchFamily="34" charset="0"/>
                <a:cs typeface="Arial" panose="020B0604020202020204" pitchFamily="34" charset="0"/>
              </a:rPr>
              <a:t>’).</a:t>
            </a:r>
            <a:endParaRPr lang="vi-VN" sz="4000">
              <a:solidFill>
                <a:srgbClr val="000000"/>
              </a:solidFill>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b) Gọi I là giao điểm của đường thẳng CF với mặt phẳng (AC’B). Chứng minh rằng I là trung điểm đoạn thẳng </a:t>
            </a:r>
            <a:r>
              <a:rPr lang="vi-VN" sz="4000">
                <a:solidFill>
                  <a:srgbClr val="000000"/>
                </a:solidFill>
                <a:ea typeface="Calibri" panose="020F0502020204030204" pitchFamily="34" charset="0"/>
                <a:cs typeface="Arial" panose="020B0604020202020204" pitchFamily="34" charset="0"/>
              </a:rPr>
              <a:t>CF</a:t>
            </a:r>
            <a:r>
              <a:rPr lang="vi-VN" sz="4000" smtClean="0">
                <a:solidFill>
                  <a:srgbClr val="000000"/>
                </a:solidFill>
                <a:ea typeface="Calibri" panose="020F0502020204030204" pitchFamily="34" charset="0"/>
                <a:cs typeface="Arial" panose="020B0604020202020204" pitchFamily="34" charset="0"/>
              </a:rPr>
              <a:t>.</a:t>
            </a:r>
            <a:endParaRPr lang="vi-VN" sz="4000">
              <a:solidFill>
                <a:srgbClr val="000000"/>
              </a:solidFill>
              <a:ea typeface="Calibri" panose="020F0502020204030204" pitchFamily="34" charset="0"/>
              <a:cs typeface="Arial" panose="020B0604020202020204" pitchFamily="34" charset="0"/>
            </a:endParaRPr>
          </a:p>
        </p:txBody>
      </p:sp>
      <p:grpSp>
        <p:nvGrpSpPr>
          <p:cNvPr id="13" name="Group 12"/>
          <p:cNvGrpSpPr/>
          <p:nvPr/>
        </p:nvGrpSpPr>
        <p:grpSpPr>
          <a:xfrm>
            <a:off x="6437998" y="1488059"/>
            <a:ext cx="5412004" cy="1082842"/>
            <a:chOff x="381000" y="174458"/>
            <a:chExt cx="11814970" cy="1082842"/>
          </a:xfrm>
        </p:grpSpPr>
        <p:sp>
          <p:nvSpPr>
            <p:cNvPr id="14" name="Rectangle 13"/>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63883" y="174458"/>
              <a:ext cx="10924390"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(SGK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8842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41684" y="364165"/>
            <a:ext cx="17004632" cy="9536419"/>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861901" flipH="1">
            <a:off x="16265927" y="540057"/>
            <a:ext cx="1417750" cy="1536856"/>
          </a:xfrm>
          <a:prstGeom prst="rect">
            <a:avLst/>
          </a:prstGeom>
        </p:spPr>
      </p:pic>
      <p:pic>
        <p:nvPicPr>
          <p:cNvPr id="2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14400" y="8561081"/>
            <a:ext cx="878216" cy="1383019"/>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737684" y="2171700"/>
                <a:ext cx="10026316" cy="6881371"/>
              </a:xfrm>
              <a:prstGeom prst="rect">
                <a:avLst/>
              </a:prstGeom>
            </p:spPr>
            <p:txBody>
              <a:bodyPr wrap="square">
                <a:spAutoFit/>
              </a:bodyPr>
              <a:lstStyle/>
              <a:p>
                <a:pPr algn="just">
                  <a:lnSpc>
                    <a:spcPct val="150000"/>
                  </a:lnSpc>
                  <a:spcBef>
                    <a:spcPts val="100"/>
                  </a:spcBef>
                  <a:spcAft>
                    <a:spcPts val="100"/>
                  </a:spcAft>
                </a:pPr>
                <a:r>
                  <a:rPr lang="en-US" sz="3600" smtClean="0">
                    <a:latin typeface="Arial" panose="020B0604020202020204" pitchFamily="34" charset="0"/>
                    <a:ea typeface="Calibri" panose="020F0502020204030204" pitchFamily="34" charset="0"/>
                    <a:cs typeface="Arial" panose="020B0604020202020204" pitchFamily="34" charset="0"/>
                  </a:rPr>
                  <a:t>a) Lấy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36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3600">
                    <a:effectLst/>
                    <a:latin typeface="Arial" panose="020B0604020202020204" pitchFamily="34" charset="0"/>
                    <a:ea typeface="Calibri" panose="020F0502020204030204" pitchFamily="34" charset="0"/>
                    <a:cs typeface="Arial" panose="020B0604020202020204" pitchFamily="34" charset="0"/>
                  </a:rPr>
                  <a:t> </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Tứ </a:t>
                </a:r>
                <a:r>
                  <a:rPr lang="en-US" sz="3600">
                    <a:effectLst/>
                    <a:latin typeface="Arial" panose="020B0604020202020204" pitchFamily="34" charset="0"/>
                    <a:ea typeface="Calibri" panose="020F0502020204030204" pitchFamily="34" charset="0"/>
                    <a:cs typeface="Arial" panose="020B0604020202020204" pitchFamily="34" charset="0"/>
                  </a:rPr>
                  <a:t>giác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m:t>
                    </m:r>
                  </m:oMath>
                </a14:m>
                <a:r>
                  <a:rPr lang="en-US" sz="3600">
                    <a:effectLst/>
                    <a:latin typeface="Arial" panose="020B0604020202020204" pitchFamily="34" charset="0"/>
                    <a:ea typeface="Calibri" panose="020F0502020204030204" pitchFamily="34" charset="0"/>
                    <a:cs typeface="Arial" panose="020B0604020202020204" pitchFamily="34" charset="0"/>
                  </a:rPr>
                  <a:t> là đường trung bình tam giác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3600" smtClean="0">
                    <a:effectLst/>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spcBef>
                    <a:spcPts val="100"/>
                  </a:spcBef>
                  <a:spcAft>
                    <a:spcPts val="100"/>
                  </a:spcAft>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DE</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d>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Từ </a:t>
                </a:r>
                <a:r>
                  <a:rPr lang="en-US" sz="3600">
                    <a:effectLst/>
                    <a:latin typeface="Arial" panose="020B0604020202020204" pitchFamily="34" charset="0"/>
                    <a:ea typeface="Calibri" panose="020F0502020204030204" pitchFamily="34" charset="0"/>
                    <a:cs typeface="Arial" panose="020B0604020202020204" pitchFamily="34" charset="0"/>
                  </a:rPr>
                  <a:t>(1) và (2) suy ra </a:t>
                </a:r>
                <a14:m>
                  <m:oMath xmlns:m="http://schemas.openxmlformats.org/officeDocument/2006/math">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737684" y="2171700"/>
                <a:ext cx="10026316" cy="6881371"/>
              </a:xfrm>
              <a:prstGeom prst="rect">
                <a:avLst/>
              </a:prstGeom>
              <a:blipFill>
                <a:blip r:embed="rId17"/>
                <a:stretch>
                  <a:fillRect l="-1824" r="-1884" b="-709"/>
                </a:stretch>
              </a:blipFill>
            </p:spPr>
            <p:txBody>
              <a:bodyPr/>
              <a:lstStyle/>
              <a:p>
                <a:r>
                  <a:rPr lang="en-US">
                    <a:noFill/>
                  </a:rPr>
                  <a:t> </a:t>
                </a:r>
              </a:p>
            </p:txBody>
          </p:sp>
        </mc:Fallback>
      </mc:AlternateContent>
      <p:sp>
        <p:nvSpPr>
          <p:cNvPr id="15" name="Oval Callout 14"/>
          <p:cNvSpPr/>
          <p:nvPr/>
        </p:nvSpPr>
        <p:spPr>
          <a:xfrm>
            <a:off x="8362949" y="848833"/>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8">
            <a:biLevel thresh="75000"/>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tretch>
            <a:fillRect/>
          </a:stretch>
        </p:blipFill>
        <p:spPr>
          <a:xfrm>
            <a:off x="1470838" y="2324100"/>
            <a:ext cx="4437692" cy="5061895"/>
          </a:xfrm>
          <a:prstGeom prst="rect">
            <a:avLst/>
          </a:prstGeom>
        </p:spPr>
      </p:pic>
    </p:spTree>
    <p:extLst>
      <p:ext uri="{BB962C8B-B14F-4D97-AF65-F5344CB8AC3E}">
        <p14:creationId xmlns:p14="http://schemas.microsoft.com/office/powerpoint/2010/main" val="3148935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41684" y="364165"/>
            <a:ext cx="17004632" cy="9536419"/>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861901" flipH="1">
            <a:off x="16265927" y="540057"/>
            <a:ext cx="1417750" cy="1536856"/>
          </a:xfrm>
          <a:prstGeom prst="rect">
            <a:avLst/>
          </a:prstGeom>
        </p:spPr>
      </p:pic>
      <p:pic>
        <p:nvPicPr>
          <p:cNvPr id="2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14400" y="8561081"/>
            <a:ext cx="878216" cy="1383019"/>
          </a:xfrm>
          <a:prstGeom prst="rect">
            <a:avLst/>
          </a:prstGeom>
        </p:spPr>
      </p:pic>
      <p:sp>
        <p:nvSpPr>
          <p:cNvPr id="10" name="Oval Callout 9"/>
          <p:cNvSpPr/>
          <p:nvPr/>
        </p:nvSpPr>
        <p:spPr>
          <a:xfrm>
            <a:off x="8362949" y="5715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17">
            <a:biLevel thresh="75000"/>
            <a:extLst>
              <a:ext uri="{BEBA8EAE-BF5A-486C-A8C5-ECC9F3942E4B}">
                <a14:imgProps xmlns:a14="http://schemas.microsoft.com/office/drawing/2010/main">
                  <a14:imgLayer r:embed="rId18">
                    <a14:imgEffect>
                      <a14:sharpenSoften amount="50000"/>
                    </a14:imgEffect>
                    <a14:imgEffect>
                      <a14:brightnessContrast contrast="-40000"/>
                    </a14:imgEffect>
                  </a14:imgLayer>
                </a14:imgProps>
              </a:ext>
            </a:extLst>
          </a:blip>
          <a:stretch>
            <a:fillRect/>
          </a:stretch>
        </p:blipFill>
        <p:spPr>
          <a:xfrm>
            <a:off x="1550024" y="1604650"/>
            <a:ext cx="4437692" cy="506189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629400" y="1562100"/>
                <a:ext cx="10026316" cy="8376588"/>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Trong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thuộc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đường thẳng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với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(vì cùng song song với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 và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(cùng bằng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tứ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hai đường chéo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6629400" y="1562100"/>
                <a:ext cx="10026316" cy="8376588"/>
              </a:xfrm>
              <a:prstGeom prst="rect">
                <a:avLst/>
              </a:prstGeom>
              <a:blipFill>
                <a:blip r:embed="rId19"/>
                <a:stretch>
                  <a:fillRect l="-1886" r="-1886" b="-873"/>
                </a:stretch>
              </a:blipFill>
            </p:spPr>
            <p:txBody>
              <a:bodyPr/>
              <a:lstStyle/>
              <a:p>
                <a:r>
                  <a:rPr lang="en-US">
                    <a:noFill/>
                  </a:rPr>
                  <a:t> </a:t>
                </a:r>
              </a:p>
            </p:txBody>
          </p:sp>
        </mc:Fallback>
      </mc:AlternateContent>
    </p:spTree>
    <p:extLst>
      <p:ext uri="{BB962C8B-B14F-4D97-AF65-F5344CB8AC3E}">
        <p14:creationId xmlns:p14="http://schemas.microsoft.com/office/powerpoint/2010/main" val="486095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smtClean="0">
                <a:latin typeface="Arial" panose="020B0604020202020204" pitchFamily="34" charset="0"/>
                <a:cs typeface="Arial" panose="020B0604020202020204" pitchFamily="34" charset="0"/>
              </a:rPr>
              <a:t>HƯỚNG DẪN VỀ NHÀ</a:t>
            </a:r>
            <a:endParaRPr lang="en-US" sz="6000" b="1">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25300" y="4637847"/>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a:t>
              </a:r>
              <a:r>
                <a:rPr lang="pt-BR" sz="4000" kern="0" smtClean="0">
                  <a:latin typeface="Arial"/>
                  <a:ea typeface="Calibri" panose="020F0502020204030204" pitchFamily="34" charset="0"/>
                  <a:cs typeface="Times New Roman" panose="02020603050405020304" pitchFamily="18" charset="0"/>
                  <a:sym typeface="Arial"/>
                </a:rPr>
                <a:t>bài </a:t>
              </a:r>
              <a:endParaRPr lang="pt-BR" sz="4000" kern="0">
                <a:latin typeface="Arial"/>
                <a:ea typeface="Calibri" panose="020F0502020204030204" pitchFamily="34" charset="0"/>
                <a:cs typeface="Times New Roman" panose="02020603050405020304" pitchFamily="18" charset="0"/>
                <a:sym typeface="Arial"/>
              </a:endParaRP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99529" y="4830908"/>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a:t>
              </a:r>
              <a:r>
                <a:rPr lang="pt-BR" sz="4000" kern="0" smtClean="0">
                  <a:latin typeface="Arial"/>
                  <a:ea typeface="Calibri" panose="020F0502020204030204" pitchFamily="34" charset="0"/>
                  <a:cs typeface="Times New Roman" panose="02020603050405020304" pitchFamily="18" charset="0"/>
                  <a:sym typeface="Arial"/>
                </a:rPr>
                <a:t>SBT </a:t>
              </a:r>
              <a:endParaRPr lang="pt-BR" sz="4000" kern="0">
                <a:latin typeface="Arial"/>
                <a:ea typeface="Calibri" panose="020F0502020204030204" pitchFamily="34" charset="0"/>
                <a:cs typeface="Times New Roman" panose="02020603050405020304" pitchFamily="18" charset="0"/>
                <a:sym typeface="Arial"/>
              </a:endParaRP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708207" y="3631131"/>
              <a:ext cx="5196871" cy="4423588"/>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nn-NO" sz="4000" b="1" kern="0">
                  <a:latin typeface="Arial"/>
                  <a:ea typeface="Calibri" panose="020F0502020204030204" pitchFamily="34" charset="0"/>
                  <a:cs typeface="Times New Roman" panose="02020603050405020304" pitchFamily="18" charset="0"/>
                  <a:sym typeface="Arial"/>
                </a:rPr>
                <a:t>Bài 6. Phép chiếu song song. Hình biểu diễn của một hình </a:t>
              </a:r>
              <a:r>
                <a:rPr lang="nn-NO" sz="4000" b="1" kern="0">
                  <a:latin typeface="Arial"/>
                  <a:ea typeface="Calibri" panose="020F0502020204030204" pitchFamily="34" charset="0"/>
                  <a:cs typeface="Times New Roman" panose="02020603050405020304" pitchFamily="18" charset="0"/>
                  <a:sym typeface="Arial"/>
                </a:rPr>
                <a:t>không </a:t>
              </a:r>
              <a:r>
                <a:rPr lang="nn-NO" sz="4000" b="1" kern="0" smtClean="0">
                  <a:latin typeface="Arial"/>
                  <a:ea typeface="Calibri" panose="020F0502020204030204" pitchFamily="34" charset="0"/>
                  <a:cs typeface="Times New Roman" panose="02020603050405020304" pitchFamily="18" charset="0"/>
                  <a:sym typeface="Arial"/>
                </a:rPr>
                <a:t>gian</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CẢM ƠN CÁC EM ĐÃ CHÚ Ý LẮNG NGHE BÀI GIẢNG!</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6409542" y="7773239"/>
            <a:ext cx="5468913" cy="2085023"/>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3574013" y="344903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54623"/>
              <a:ext cx="1011619" cy="423572"/>
            </a:xfrm>
            <a:prstGeom prst="rect">
              <a:avLst/>
            </a:prstGeom>
            <a:noFill/>
          </p:spPr>
          <p:txBody>
            <a:bodyPr wrap="square" lIns="0" tIns="0" rIns="0" bIns="0" rtlCol="0" anchor="t">
              <a:spAutoFit/>
            </a:bodyPr>
            <a:lstStyle/>
            <a:p>
              <a:pPr algn="ctr">
                <a:lnSpc>
                  <a:spcPts val="4368"/>
                </a:lnSpc>
              </a:pPr>
              <a:r>
                <a:rPr lang="en-US" sz="8000" b="1" smtClean="0">
                  <a:solidFill>
                    <a:schemeClr val="bg1"/>
                  </a:solidFill>
                  <a:latin typeface="Arial" panose="020B0604020202020204" pitchFamily="34" charset="0"/>
                  <a:cs typeface="Arial" panose="020B0604020202020204" pitchFamily="34" charset="0"/>
                </a:rPr>
                <a:t>I</a:t>
              </a:r>
              <a:endParaRPr lang="en-US" sz="8000" b="1" dirty="0">
                <a:solidFill>
                  <a:schemeClr val="bg1"/>
                </a:solidFill>
                <a:latin typeface="Arial" panose="020B0604020202020204" pitchFamily="34" charset="0"/>
                <a:cs typeface="Arial" panose="020B0604020202020204" pitchFamily="34" charset="0"/>
              </a:endParaRPr>
            </a:p>
          </p:txBody>
        </p:sp>
      </p:grpSp>
      <p:sp>
        <p:nvSpPr>
          <p:cNvPr id="17" name="Rectangle 16"/>
          <p:cNvSpPr/>
          <p:nvPr/>
        </p:nvSpPr>
        <p:spPr>
          <a:xfrm>
            <a:off x="4191000" y="3373933"/>
            <a:ext cx="11903827" cy="1710853"/>
          </a:xfrm>
          <a:prstGeom prst="rect">
            <a:avLst/>
          </a:prstGeom>
        </p:spPr>
        <p:txBody>
          <a:bodyPr wrap="square">
            <a:spAutoFit/>
          </a:bodyPr>
          <a:lstStyle/>
          <a:p>
            <a:pPr algn="ctr">
              <a:lnSpc>
                <a:spcPct val="150000"/>
              </a:lnSpc>
              <a:tabLst>
                <a:tab pos="360045" algn="l"/>
                <a:tab pos="720090" algn="l"/>
              </a:tabLst>
            </a:pPr>
            <a:r>
              <a:rPr lang="en-US" sz="8000" b="1" smtClean="0">
                <a:solidFill>
                  <a:schemeClr val="tx2"/>
                </a:solidFill>
                <a:latin typeface="Arial" panose="020B0604020202020204" pitchFamily="34" charset="0"/>
                <a:ea typeface="Calibri" panose="020F0502020204030204" pitchFamily="34" charset="0"/>
                <a:cs typeface="Arial" panose="020B0604020202020204" pitchFamily="34" charset="0"/>
              </a:rPr>
              <a:t>HÌNH LĂNG TRỤ</a:t>
            </a:r>
            <a:endParaRPr lang="vi-VN" sz="8000"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026" y="1383738"/>
            <a:ext cx="1032846" cy="963915"/>
          </a:xfrm>
          <a:prstGeom prst="rect">
            <a:avLst/>
          </a:prstGeom>
        </p:spPr>
      </p:pic>
      <p:sp>
        <p:nvSpPr>
          <p:cNvPr id="20" name="TextBox 19"/>
          <p:cNvSpPr txBox="1"/>
          <p:nvPr/>
        </p:nvSpPr>
        <p:spPr>
          <a:xfrm>
            <a:off x="2049311" y="1585653"/>
            <a:ext cx="3581400" cy="707886"/>
          </a:xfrm>
          <a:prstGeom prst="rect">
            <a:avLst/>
          </a:prstGeom>
          <a:noFill/>
        </p:spPr>
        <p:txBody>
          <a:bodyPr wrap="square" rtlCol="0">
            <a:spAutoFit/>
          </a:bodyPr>
          <a:lstStyle/>
          <a:p>
            <a:r>
              <a:rPr lang="nl-NL" sz="4000" b="1" smtClean="0">
                <a:solidFill>
                  <a:srgbClr val="C00000"/>
                </a:solidFill>
                <a:latin typeface="Arial" panose="020B0604020202020204" pitchFamily="34" charset="0"/>
                <a:cs typeface="Arial" panose="020B0604020202020204" pitchFamily="34" charset="0"/>
              </a:rPr>
              <a:t>HĐ1</a:t>
            </a:r>
            <a:r>
              <a:rPr lang="nl-NL" sz="4000" b="1"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873557" y="2308465"/>
            <a:ext cx="16651324"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3800">
                <a:solidFill>
                  <a:srgbClr val="000000"/>
                </a:solidFill>
              </a:rPr>
              <a:t>Cho hai mặt phẳng song song (P) và (P’). Trong mặt phẳng (P), cho đa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Qua các đỉnh 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 vẽ các đường thẳng song </a:t>
            </a:r>
            <a:r>
              <a:rPr lang="vi-VN" sz="3800">
                <a:solidFill>
                  <a:srgbClr val="000000"/>
                </a:solidFill>
              </a:rPr>
              <a:t>song </a:t>
            </a:r>
            <a:r>
              <a:rPr lang="vi-VN" sz="3800" smtClean="0">
                <a:solidFill>
                  <a:srgbClr val="000000"/>
                </a:solidFill>
              </a:rPr>
              <a:t>với</a:t>
            </a:r>
            <a:endParaRPr kumimoji="0" lang="en-US" altLang="en-US" sz="3800" b="0" i="0" u="none" strike="noStrike" cap="none" normalizeH="0" baseline="0" dirty="0" smtClean="0">
              <a:ln>
                <a:noFill/>
              </a:ln>
              <a:solidFill>
                <a:schemeClr val="tx1"/>
              </a:solidFill>
              <a:effectLst/>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68874" y="591901"/>
              <a:ext cx="4724400" cy="784831"/>
            </a:xfrm>
            <a:prstGeom prst="rect">
              <a:avLst/>
            </a:prstGeom>
            <a:noFill/>
          </p:spPr>
          <p:txBody>
            <a:bodyPr wrap="square" rtlCol="0">
              <a:spAutoFit/>
            </a:bodyPr>
            <a:lstStyle/>
            <a:p>
              <a:pPr algn="ctr"/>
              <a:r>
                <a:rPr lang="en-US" sz="4500" b="1">
                  <a:solidFill>
                    <a:srgbClr val="FFFF00"/>
                  </a:solidFill>
                  <a:latin typeface="Arial" panose="020B0604020202020204" pitchFamily="34" charset="0"/>
                  <a:cs typeface="Arial" panose="020B0604020202020204" pitchFamily="34" charset="0"/>
                </a:rPr>
                <a:t>1. Định nghĩa</a:t>
              </a:r>
              <a:endParaRPr lang="en-US" sz="4500" b="1" dirty="0">
                <a:solidFill>
                  <a:srgbClr val="FFFF00"/>
                </a:solidFill>
                <a:latin typeface="Arial" panose="020B0604020202020204" pitchFamily="34" charset="0"/>
                <a:cs typeface="Arial" panose="020B0604020202020204" pitchFamily="34" charset="0"/>
              </a:endParaRPr>
            </a:p>
          </p:txBody>
        </p:sp>
      </p:grpSp>
      <p:sp>
        <p:nvSpPr>
          <p:cNvPr id="9" name="Rectangle 8"/>
          <p:cNvSpPr/>
          <p:nvPr/>
        </p:nvSpPr>
        <p:spPr>
          <a:xfrm>
            <a:off x="945026" y="5893265"/>
            <a:ext cx="9144000" cy="3492623"/>
          </a:xfrm>
          <a:prstGeom prst="rect">
            <a:avLst/>
          </a:prstGeom>
        </p:spPr>
        <p:txBody>
          <a:bodyPr>
            <a:spAutoFit/>
          </a:bodyPr>
          <a:lstStyle/>
          <a:p>
            <a:pPr algn="just">
              <a:lnSpc>
                <a:spcPct val="150000"/>
              </a:lnSpc>
            </a:pPr>
            <a:r>
              <a:rPr lang="vi-VN" sz="3800">
                <a:solidFill>
                  <a:srgbClr val="000000"/>
                </a:solidFill>
              </a:rPr>
              <a:t>a) Các tứ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A</a:t>
            </a:r>
            <a:r>
              <a:rPr lang="vi-VN" sz="3800" baseline="-25000">
                <a:solidFill>
                  <a:srgbClr val="000000"/>
                </a:solidFill>
              </a:rPr>
              <a:t>3</a:t>
            </a:r>
            <a:r>
              <a:rPr lang="vi-VN" sz="3800">
                <a:solidFill>
                  <a:srgbClr val="000000"/>
                </a:solidFill>
              </a:rPr>
              <a:t>A</a:t>
            </a:r>
            <a:r>
              <a:rPr lang="vi-VN" sz="3800" baseline="-25000">
                <a:solidFill>
                  <a:srgbClr val="000000"/>
                </a:solidFill>
              </a:rPr>
              <a:t>3</a:t>
            </a:r>
            <a:r>
              <a:rPr lang="vi-VN" sz="3800">
                <a:solidFill>
                  <a:srgbClr val="000000"/>
                </a:solidFill>
              </a:rPr>
              <a:t>’A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A</a:t>
            </a:r>
            <a:r>
              <a:rPr lang="vi-VN" sz="3800" baseline="-25000">
                <a:solidFill>
                  <a:srgbClr val="000000"/>
                </a:solidFill>
              </a:rPr>
              <a:t>1</a:t>
            </a:r>
            <a:r>
              <a:rPr lang="vi-VN" sz="3800">
                <a:solidFill>
                  <a:srgbClr val="000000"/>
                </a:solidFill>
              </a:rPr>
              <a:t>A</a:t>
            </a:r>
            <a:r>
              <a:rPr lang="vi-VN" sz="3800" baseline="-25000">
                <a:solidFill>
                  <a:srgbClr val="000000"/>
                </a:solidFill>
              </a:rPr>
              <a:t>1</a:t>
            </a:r>
            <a:r>
              <a:rPr lang="vi-VN" sz="3800">
                <a:solidFill>
                  <a:srgbClr val="000000"/>
                </a:solidFill>
              </a:rPr>
              <a:t>’A</a:t>
            </a:r>
            <a:r>
              <a:rPr lang="vi-VN" sz="3800" baseline="-25000">
                <a:solidFill>
                  <a:srgbClr val="000000"/>
                </a:solidFill>
              </a:rPr>
              <a:t>n</a:t>
            </a:r>
            <a:r>
              <a:rPr lang="vi-VN" sz="3800">
                <a:solidFill>
                  <a:srgbClr val="000000"/>
                </a:solidFill>
              </a:rPr>
              <a:t>’ là những hình gì?</a:t>
            </a:r>
          </a:p>
          <a:p>
            <a:pPr algn="just">
              <a:lnSpc>
                <a:spcPct val="150000"/>
              </a:lnSpc>
            </a:pPr>
            <a:r>
              <a:rPr lang="vi-VN" sz="3800">
                <a:solidFill>
                  <a:srgbClr val="000000"/>
                </a:solidFill>
              </a:rPr>
              <a:t>b) Các cạnh tương ứng của hai đa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và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có đặc điểm gì?</a:t>
            </a:r>
            <a:endParaRPr lang="vi-VN" sz="3800" b="0" i="0">
              <a:solidFill>
                <a:srgbClr val="000000"/>
              </a:solidFill>
              <a:effectLst/>
            </a:endParaRPr>
          </a:p>
        </p:txBody>
      </p:sp>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12221701" y="4152900"/>
            <a:ext cx="5202685" cy="5380917"/>
          </a:xfrm>
          <a:prstGeom prst="rect">
            <a:avLst/>
          </a:prstGeom>
        </p:spPr>
      </p:pic>
      <p:sp>
        <p:nvSpPr>
          <p:cNvPr id="16" name="Rectangle 15"/>
          <p:cNvSpPr/>
          <p:nvPr/>
        </p:nvSpPr>
        <p:spPr>
          <a:xfrm>
            <a:off x="879472" y="4076700"/>
            <a:ext cx="11492603" cy="1846659"/>
          </a:xfrm>
          <a:prstGeom prst="rect">
            <a:avLst/>
          </a:prstGeom>
        </p:spPr>
        <p:txBody>
          <a:bodyPr wrap="square">
            <a:spAutoFit/>
          </a:bodyPr>
          <a:lstStyle/>
          <a:p>
            <a:pPr lvl="0" algn="just" eaLnBrk="0" fontAlgn="base" hangingPunct="0">
              <a:lnSpc>
                <a:spcPct val="150000"/>
              </a:lnSpc>
              <a:spcBef>
                <a:spcPct val="0"/>
              </a:spcBef>
              <a:spcAft>
                <a:spcPct val="0"/>
              </a:spcAft>
            </a:pPr>
            <a:r>
              <a:rPr lang="vi-VN" sz="3800">
                <a:solidFill>
                  <a:srgbClr val="000000"/>
                </a:solidFill>
              </a:rPr>
              <a:t>nhau và cắt mặt phẳng (P’) lần lượt tại 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 (Hình 70 minh hoạ cho trường hợp n = 5).</a:t>
            </a:r>
            <a:endParaRPr lang="en-US" altLang="en-US" sz="3800" dirty="0">
              <a:solidFill>
                <a:prstClr val="black"/>
              </a:solidFill>
              <a:cs typeface="Arial" panose="020B0604020202020204" pitchFamily="34" charset="0"/>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57006">
            <a:off x="16880683" y="8780682"/>
            <a:ext cx="906242" cy="1367913"/>
          </a:xfrm>
          <a:prstGeom prst="rect">
            <a:avLst/>
          </a:prstGeom>
        </p:spPr>
      </p:pic>
      <p:sp>
        <p:nvSpPr>
          <p:cNvPr id="21" name="Rectangle 20"/>
          <p:cNvSpPr/>
          <p:nvPr/>
        </p:nvSpPr>
        <p:spPr>
          <a:xfrm>
            <a:off x="786063" y="647700"/>
            <a:ext cx="1905000"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762001" y="1538634"/>
                <a:ext cx="10287000" cy="5168081"/>
              </a:xfrm>
              <a:prstGeom prst="rect">
                <a:avLst/>
              </a:prstGeom>
            </p:spPr>
            <p:txBody>
              <a:bodyPr wrap="square">
                <a:spAutoFit/>
              </a:bodyPr>
              <a:lstStyle/>
              <a:p>
                <a:pPr marL="30480" marR="3048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Trong mp</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tứ giác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hình bình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62001" y="1538634"/>
                <a:ext cx="10287000" cy="5168081"/>
              </a:xfrm>
              <a:prstGeom prst="rect">
                <a:avLst/>
              </a:prstGeom>
              <a:blipFill>
                <a:blip r:embed="rId7"/>
                <a:stretch>
                  <a:fillRect l="-1481" r="-1422" b="-1533"/>
                </a:stretch>
              </a:blipFill>
            </p:spPr>
            <p:txBody>
              <a:bodyPr/>
              <a:lstStyle/>
              <a:p>
                <a:r>
                  <a:rPr lang="en-US">
                    <a:noFill/>
                  </a:rPr>
                  <a:t> </a:t>
                </a:r>
              </a:p>
            </p:txBody>
          </p:sp>
        </mc:Fallback>
      </mc:AlternateContent>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12198856" y="1562100"/>
            <a:ext cx="4946144" cy="51155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62000" y="6647329"/>
                <a:ext cx="16563113" cy="2610971"/>
              </a:xfrm>
              <a:prstGeom prst="rect">
                <a:avLst/>
              </a:prstGeom>
            </p:spPr>
            <p:txBody>
              <a:bodyPr wrap="square">
                <a:spAutoFit/>
              </a:bodyPr>
              <a:lstStyle/>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Chứng minh tương tự ta có: các tứ giác </a:t>
                </a:r>
                <a14:m>
                  <m:oMath xmlns:m="http://schemas.openxmlformats.org/officeDocument/2006/math">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 …,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r>
                      <a:rPr lang="en-US" sz="3600">
                        <a:solidFill>
                          <a:srgbClr val="000000"/>
                        </a:solidFill>
                        <a:latin typeface="Cambria Math" panose="02040503050406030204" pitchFamily="18" charset="0"/>
                        <a:ea typeface="Calibri" panose="020F0502020204030204" pitchFamily="34" charset="0"/>
                      </a:rPr>
                      <m:t>’</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cũng là những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Vậy các tứ giác </a:t>
                </a:r>
                <a14:m>
                  <m:oMath xmlns:m="http://schemas.openxmlformats.org/officeDocument/2006/math">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 …,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r>
                      <a:rPr lang="en-US" sz="3600">
                        <a:solidFill>
                          <a:srgbClr val="000000"/>
                        </a:solidFill>
                        <a:latin typeface="Cambria Math" panose="02040503050406030204" pitchFamily="18" charset="0"/>
                        <a:ea typeface="Calibri" panose="020F0502020204030204" pitchFamily="34" charset="0"/>
                      </a:rPr>
                      <m:t>’</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là những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6647329"/>
                <a:ext cx="16563113" cy="2610971"/>
              </a:xfrm>
              <a:prstGeom prst="rect">
                <a:avLst/>
              </a:prstGeom>
              <a:blipFill>
                <a:blip r:embed="rId10"/>
                <a:stretch>
                  <a:fillRect l="-920" r="-920" b="-3730"/>
                </a:stretch>
              </a:blipFill>
            </p:spPr>
            <p:txBody>
              <a:bodyPr/>
              <a:lstStyle/>
              <a:p>
                <a:r>
                  <a:rPr lang="en-US">
                    <a:noFill/>
                  </a:rPr>
                  <a:t> </a:t>
                </a:r>
              </a:p>
            </p:txBody>
          </p:sp>
        </mc:Fallback>
      </mc:AlternateContent>
    </p:spTree>
    <p:extLst>
      <p:ext uri="{BB962C8B-B14F-4D97-AF65-F5344CB8AC3E}">
        <p14:creationId xmlns:p14="http://schemas.microsoft.com/office/powerpoint/2010/main" val="86656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down)">
                                      <p:cBhvr>
                                        <p:cTn id="4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57006">
            <a:off x="16880683" y="8780682"/>
            <a:ext cx="906242" cy="1367913"/>
          </a:xfrm>
          <a:prstGeom prst="rect">
            <a:avLst/>
          </a:prstGeom>
        </p:spPr>
      </p:pic>
      <p:sp>
        <p:nvSpPr>
          <p:cNvPr id="21" name="Rectangle 20"/>
          <p:cNvSpPr/>
          <p:nvPr/>
        </p:nvSpPr>
        <p:spPr>
          <a:xfrm>
            <a:off x="1896398" y="1023799"/>
            <a:ext cx="1905000"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860303" y="2336195"/>
                <a:ext cx="8229599" cy="5509200"/>
              </a:xfrm>
              <a:prstGeom prst="rect">
                <a:avLst/>
              </a:prstGeom>
            </p:spPr>
            <p:txBody>
              <a:bodyPr wrap="square">
                <a:spAutoFit/>
              </a:bodyPr>
              <a:lstStyle/>
              <a:p>
                <a:pPr marL="30480" marR="30480" algn="just">
                  <a:lnSpc>
                    <a:spcPct val="150000"/>
                  </a:lnSpc>
                  <a:spcBef>
                    <a:spcPts val="600"/>
                  </a:spcBef>
                  <a:spcAft>
                    <a:spcPts val="6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Theo câu a,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r>
                      <a:rPr lang="en-US" sz="3800">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là hình bình hành nên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 = </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như vậy, ta kết luận các cạnh tương ứng của hai đa giác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𝑛</m:t>
                        </m:r>
                      </m:sub>
                    </m:sSub>
                    <m:r>
                      <a:rPr lang="en-US" sz="3800" i="1">
                        <a:solidFill>
                          <a:srgbClr val="000000"/>
                        </a:solidFill>
                        <a:effectLst/>
                        <a:latin typeface="Cambria Math" panose="02040503050406030204" pitchFamily="18" charset="0"/>
                        <a:ea typeface="Calibri" panose="020F0502020204030204" pitchFamily="34" charset="0"/>
                      </a:rPr>
                      <m:t> </m:t>
                    </m:r>
                    <m:r>
                      <a:rPr lang="en-US" sz="3800" i="1">
                        <a:solidFill>
                          <a:srgbClr val="000000"/>
                        </a:solidFill>
                        <a:effectLst/>
                        <a:latin typeface="Cambria Math" panose="02040503050406030204" pitchFamily="18" charset="0"/>
                        <a:ea typeface="Calibri" panose="020F0502020204030204" pitchFamily="34" charset="0"/>
                      </a:rPr>
                      <m:t>𝑣</m:t>
                    </m:r>
                    <m:r>
                      <a:rPr lang="en-US" sz="3800" i="1">
                        <a:solidFill>
                          <a:srgbClr val="000000"/>
                        </a:solidFill>
                        <a:effectLst/>
                        <a:latin typeface="Cambria Math" panose="02040503050406030204" pitchFamily="18" charset="0"/>
                        <a:ea typeface="Calibri" panose="020F0502020204030204" pitchFamily="34" charset="0"/>
                      </a:rPr>
                      <m:t>à </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𝑛</m:t>
                        </m:r>
                      </m:sub>
                    </m:sSub>
                    <m:r>
                      <a:rPr lang="en-US" sz="3800" i="1">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song song và bằng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860303" y="2336195"/>
                <a:ext cx="8229599" cy="5509200"/>
              </a:xfrm>
              <a:prstGeom prst="rect">
                <a:avLst/>
              </a:prstGeom>
              <a:blipFill>
                <a:blip r:embed="rId7"/>
                <a:stretch>
                  <a:fillRect l="-2074" r="-2074" b="-1549"/>
                </a:stretch>
              </a:blipFill>
            </p:spPr>
            <p:txBody>
              <a:bodyPr/>
              <a:lstStyle/>
              <a:p>
                <a:r>
                  <a:rPr lang="en-US">
                    <a:noFill/>
                  </a:rPr>
                  <a:t> </a:t>
                </a:r>
              </a:p>
            </p:txBody>
          </p:sp>
        </mc:Fallback>
      </mc:AlternateContent>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11049000" y="2185491"/>
            <a:ext cx="5894083" cy="6096000"/>
          </a:xfrm>
          <a:prstGeom prst="rect">
            <a:avLst/>
          </a:prstGeom>
        </p:spPr>
      </p:pic>
    </p:spTree>
    <p:extLst>
      <p:ext uri="{BB962C8B-B14F-4D97-AF65-F5344CB8AC3E}">
        <p14:creationId xmlns:p14="http://schemas.microsoft.com/office/powerpoint/2010/main" val="2576137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anim calcmode="lin" valueType="num">
                                      <p:cBhvr>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6" y="494945"/>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913279" y="8600576"/>
            <a:ext cx="938295" cy="1416295"/>
          </a:xfrm>
          <a:prstGeom prst="rect">
            <a:avLst/>
          </a:prstGeom>
        </p:spPr>
      </p:pic>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46" y="4953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8874" y="761192"/>
              <a:ext cx="4724400" cy="861774"/>
            </a:xfrm>
            <a:prstGeom prst="rect">
              <a:avLst/>
            </a:prstGeom>
            <a:noFill/>
          </p:spPr>
          <p:txBody>
            <a:bodyPr wrap="square" rtlCol="0">
              <a:spAutoFit/>
            </a:bodyPr>
            <a:lstStyle/>
            <a:p>
              <a:pPr algn="ctr"/>
              <a:r>
                <a:rPr lang="en-US" sz="5000" b="1" smtClean="0">
                  <a:solidFill>
                    <a:schemeClr val="bg1"/>
                  </a:solidFill>
                  <a:latin typeface="Arial" panose="020B0604020202020204" pitchFamily="34" charset="0"/>
                  <a:cs typeface="Arial" panose="020B0604020202020204" pitchFamily="34" charset="0"/>
                </a:rPr>
                <a:t>ĐỊNH NGHĨA</a:t>
              </a:r>
              <a:endParaRPr lang="en-US" sz="50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Rectangle 9"/>
              <p:cNvSpPr/>
              <p:nvPr/>
            </p:nvSpPr>
            <p:spPr>
              <a:xfrm>
                <a:off x="1724264" y="2385179"/>
                <a:ext cx="14839465" cy="3139321"/>
              </a:xfrm>
              <a:prstGeom prst="rect">
                <a:avLst/>
              </a:prstGeom>
            </p:spPr>
            <p:txBody>
              <a:bodyPr wrap="square">
                <a:spAutoFit/>
              </a:bodyPr>
              <a:lstStyle/>
              <a:p>
                <a:pPr algn="just">
                  <a:lnSpc>
                    <a:spcPct val="150000"/>
                  </a:lnSpc>
                  <a:spcBef>
                    <a:spcPts val="100"/>
                  </a:spcBef>
                  <a:spcAft>
                    <a:spcPts val="100"/>
                  </a:spcAft>
                </a:pPr>
                <a:r>
                  <a:rPr lang="nl-NL" sz="4400">
                    <a:latin typeface="Arial" panose="020B0604020202020204" pitchFamily="34" charset="0"/>
                    <a:ea typeface="Calibri" panose="020F0502020204030204" pitchFamily="34" charset="0"/>
                    <a:cs typeface="Arial" panose="020B0604020202020204" pitchFamily="34" charset="0"/>
                  </a:rPr>
                  <a:t>Hình gồm các đa giác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nl-NL" sz="4400">
                    <a:effectLst/>
                    <a:latin typeface="Arial" panose="020B0604020202020204" pitchFamily="34" charset="0"/>
                    <a:ea typeface="Calibri" panose="020F0502020204030204" pitchFamily="34" charset="0"/>
                    <a:cs typeface="Arial" panose="020B0604020202020204" pitchFamily="34" charset="0"/>
                  </a:rPr>
                  <a:t> và các hình </a:t>
                </a:r>
                <a:r>
                  <a:rPr lang="nl-NL" sz="4400">
                    <a:effectLst/>
                    <a:latin typeface="Arial" panose="020B0604020202020204" pitchFamily="34" charset="0"/>
                    <a:ea typeface="Calibri" panose="020F0502020204030204" pitchFamily="34" charset="0"/>
                    <a:cs typeface="Arial" panose="020B0604020202020204" pitchFamily="34" charset="0"/>
                  </a:rPr>
                  <a:t>bình </a:t>
                </a:r>
                <a:r>
                  <a:rPr lang="nl-NL" sz="4400" smtClean="0">
                    <a:effectLst/>
                    <a:latin typeface="Arial" panose="020B0604020202020204" pitchFamily="34" charset="0"/>
                    <a:ea typeface="Calibri" panose="020F0502020204030204" pitchFamily="34" charset="0"/>
                    <a:cs typeface="Arial" panose="020B0604020202020204" pitchFamily="34" charset="0"/>
                  </a:rPr>
                  <a:t>hành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3</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3</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44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400" smtClean="0">
                    <a:effectLst/>
                    <a:latin typeface="Arial" panose="020B0604020202020204" pitchFamily="34" charset="0"/>
                    <a:ea typeface="Calibri" panose="020F0502020204030204" pitchFamily="34" charset="0"/>
                    <a:cs typeface="Arial" panose="020B0604020202020204" pitchFamily="34" charset="0"/>
                  </a:rPr>
                  <a:t>được </a:t>
                </a:r>
                <a:r>
                  <a:rPr lang="nl-NL" sz="4400">
                    <a:effectLst/>
                    <a:latin typeface="Arial" panose="020B0604020202020204" pitchFamily="34" charset="0"/>
                    <a:ea typeface="Calibri" panose="020F0502020204030204" pitchFamily="34" charset="0"/>
                    <a:cs typeface="Arial" panose="020B0604020202020204" pitchFamily="34" charset="0"/>
                  </a:rPr>
                  <a:t>gọi là hình lăng trụ, kí hiệu là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nl-NL" sz="4400">
                    <a:effectLst/>
                    <a:latin typeface="Arial" panose="020B0604020202020204" pitchFamily="34" charset="0"/>
                    <a:ea typeface="Malgun Gothic" panose="020B0503020000020004" pitchFamily="34" charset="-127"/>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724264" y="2385179"/>
                <a:ext cx="14839465" cy="3139321"/>
              </a:xfrm>
              <a:prstGeom prst="rect">
                <a:avLst/>
              </a:prstGeom>
              <a:blipFill>
                <a:blip r:embed="rId9"/>
                <a:stretch>
                  <a:fillRect l="-1684" r="-1643" b="-4272"/>
                </a:stretch>
              </a:blipFill>
            </p:spPr>
            <p:txBody>
              <a:bodyPr/>
              <a:lstStyle/>
              <a:p>
                <a:r>
                  <a:rPr lang="en-US">
                    <a:noFill/>
                  </a:rPr>
                  <a:t> </a:t>
                </a:r>
              </a:p>
            </p:txBody>
          </p:sp>
        </mc:Fallback>
      </mc:AlternateContent>
      <p:pic>
        <p:nvPicPr>
          <p:cNvPr id="20" name="Picture 5"/>
          <p:cNvPicPr>
            <a:picLocks noChangeAspect="1"/>
          </p:cNvPicPr>
          <p:nvPr/>
        </p:nvPicPr>
        <p:blipFill>
          <a:blip r:embed="rId10"/>
          <a:srcRect/>
          <a:stretch>
            <a:fillRect/>
          </a:stretch>
        </p:blipFill>
        <p:spPr>
          <a:xfrm>
            <a:off x="5689081" y="6564720"/>
            <a:ext cx="6909833" cy="3653575"/>
          </a:xfrm>
          <a:prstGeom prst="rect">
            <a:avLst/>
          </a:prstGeom>
        </p:spPr>
      </p:pic>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2154</Words>
  <Application>Microsoft Office PowerPoint</Application>
  <PresentationFormat>Custom</PresentationFormat>
  <Paragraphs>249</Paragraphs>
  <Slides>45</Slides>
  <Notes>13</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45</vt:i4>
      </vt:variant>
    </vt:vector>
  </HeadingPairs>
  <TitlesOfParts>
    <vt:vector size="59" baseType="lpstr">
      <vt:lpstr>Cambria Math</vt:lpstr>
      <vt:lpstr>Tahoma</vt:lpstr>
      <vt:lpstr>Wingdings</vt:lpstr>
      <vt:lpstr>Malgun Gothic</vt:lpstr>
      <vt:lpstr>Calibri</vt:lpstr>
      <vt:lpstr>Calibri Light</vt:lpstr>
      <vt:lpstr>Times New Roman</vt:lpstr>
      <vt:lpstr>等线 Light</vt:lpstr>
      <vt:lpstr>Dotum</vt:lpstr>
      <vt:lpstr>Arial</vt:lpstr>
      <vt:lpstr>Elsie</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Brown Illustration UI Computer Class Syllabus Education Presentation</dc:title>
  <dc:creator>Hà Ngân</dc:creator>
  <cp:lastModifiedBy>Admin</cp:lastModifiedBy>
  <cp:revision>193</cp:revision>
  <dcterms:created xsi:type="dcterms:W3CDTF">2006-08-16T00:00:00Z</dcterms:created>
  <dcterms:modified xsi:type="dcterms:W3CDTF">2023-10-10T08:07:18Z</dcterms:modified>
  <dc:identifier>DAFKql8qNNg</dc:identifier>
</cp:coreProperties>
</file>