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6"/>
  </p:notesMasterIdLst>
  <p:sldIdLst>
    <p:sldId id="256" r:id="rId2"/>
    <p:sldId id="270" r:id="rId3"/>
    <p:sldId id="281" r:id="rId4"/>
    <p:sldId id="257" r:id="rId5"/>
    <p:sldId id="287" r:id="rId6"/>
    <p:sldId id="278" r:id="rId7"/>
    <p:sldId id="271" r:id="rId8"/>
    <p:sldId id="407" r:id="rId9"/>
    <p:sldId id="280" r:id="rId10"/>
    <p:sldId id="284" r:id="rId11"/>
    <p:sldId id="408" r:id="rId12"/>
    <p:sldId id="316" r:id="rId13"/>
    <p:sldId id="409" r:id="rId14"/>
    <p:sldId id="293" r:id="rId15"/>
    <p:sldId id="276" r:id="rId16"/>
    <p:sldId id="297" r:id="rId17"/>
    <p:sldId id="273" r:id="rId18"/>
    <p:sldId id="411" r:id="rId19"/>
    <p:sldId id="382" r:id="rId20"/>
    <p:sldId id="337" r:id="rId21"/>
    <p:sldId id="275" r:id="rId22"/>
    <p:sldId id="412" r:id="rId23"/>
    <p:sldId id="413" r:id="rId24"/>
    <p:sldId id="324" r:id="rId25"/>
    <p:sldId id="415" r:id="rId26"/>
    <p:sldId id="279" r:id="rId27"/>
    <p:sldId id="416" r:id="rId28"/>
    <p:sldId id="417" r:id="rId29"/>
    <p:sldId id="292" r:id="rId30"/>
    <p:sldId id="418" r:id="rId31"/>
    <p:sldId id="419" r:id="rId32"/>
    <p:sldId id="420" r:id="rId33"/>
    <p:sldId id="385" r:id="rId34"/>
    <p:sldId id="283" r:id="rId35"/>
    <p:sldId id="422" r:id="rId36"/>
    <p:sldId id="384" r:id="rId37"/>
    <p:sldId id="423" r:id="rId38"/>
    <p:sldId id="424" r:id="rId39"/>
    <p:sldId id="390" r:id="rId40"/>
    <p:sldId id="391" r:id="rId41"/>
    <p:sldId id="392" r:id="rId42"/>
    <p:sldId id="389" r:id="rId43"/>
    <p:sldId id="425" r:id="rId44"/>
    <p:sldId id="345" r:id="rId45"/>
    <p:sldId id="304" r:id="rId46"/>
    <p:sldId id="427" r:id="rId47"/>
    <p:sldId id="428" r:id="rId48"/>
    <p:sldId id="429" r:id="rId49"/>
    <p:sldId id="431" r:id="rId50"/>
    <p:sldId id="432" r:id="rId51"/>
    <p:sldId id="307" r:id="rId52"/>
    <p:sldId id="433" r:id="rId53"/>
    <p:sldId id="258" r:id="rId54"/>
    <p:sldId id="269" r:id="rId55"/>
  </p:sldIdLst>
  <p:sldSz cx="18288000" cy="10287000"/>
  <p:notesSz cx="6858000" cy="9144000"/>
  <p:embeddedFontLst>
    <p:embeddedFont>
      <p:font typeface="Cambria Math" panose="02040503050406030204" pitchFamily="18" charset="0"/>
      <p:regular r:id="rId57"/>
    </p:embeddedFont>
    <p:embeddedFont>
      <p:font typeface="Malgun Gothic" panose="020B0503020000020004" pitchFamily="34" charset="-127"/>
      <p:regular r:id="rId58"/>
      <p:bold r:id="rId59"/>
    </p:embeddedFont>
    <p:embeddedFont>
      <p:font typeface="Calibri" panose="020F050202020403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7C3"/>
    <a:srgbClr val="FFFFA7"/>
    <a:srgbClr val="61A6AB"/>
    <a:srgbClr val="FFFFB3"/>
    <a:srgbClr val="F6F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27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A3419-BDCD-46C7-837C-84EBC2C1BD70}"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D796A-198F-4B98-9B98-878DC4C51E9B}" type="slidenum">
              <a:rPr lang="en-US" smtClean="0"/>
              <a:t>‹#›</a:t>
            </a:fld>
            <a:endParaRPr lang="en-US"/>
          </a:p>
        </p:txBody>
      </p:sp>
    </p:spTree>
    <p:extLst>
      <p:ext uri="{BB962C8B-B14F-4D97-AF65-F5344CB8AC3E}">
        <p14:creationId xmlns:p14="http://schemas.microsoft.com/office/powerpoint/2010/main" val="221929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16</a:t>
            </a:fld>
            <a:endParaRPr lang="en-US"/>
          </a:p>
        </p:txBody>
      </p:sp>
    </p:spTree>
    <p:extLst>
      <p:ext uri="{BB962C8B-B14F-4D97-AF65-F5344CB8AC3E}">
        <p14:creationId xmlns:p14="http://schemas.microsoft.com/office/powerpoint/2010/main" val="18836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088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515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a:t>
            </a:r>
            <a:r>
              <a:rPr lang="en-US" baseline="0" smtClean="0"/>
              <a:t> đáp án đúng bằng cách tích trực tiếp vào từng ô A, B, C, D</a:t>
            </a:r>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39</a:t>
            </a:fld>
            <a:endParaRPr lang="en-US"/>
          </a:p>
        </p:txBody>
      </p:sp>
    </p:spTree>
    <p:extLst>
      <p:ext uri="{BB962C8B-B14F-4D97-AF65-F5344CB8AC3E}">
        <p14:creationId xmlns:p14="http://schemas.microsoft.com/office/powerpoint/2010/main" val="1604245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a:t>
            </a:r>
            <a:r>
              <a:rPr lang="en-US" baseline="0" smtClean="0"/>
              <a:t> đáp án đúng bằng cách tích trực tiếp vào từng ô A, B, C, D</a:t>
            </a:r>
            <a:endParaRPr lang="en-US" smtClean="0"/>
          </a:p>
        </p:txBody>
      </p:sp>
      <p:sp>
        <p:nvSpPr>
          <p:cNvPr id="4" name="Slide Number Placeholder 3"/>
          <p:cNvSpPr>
            <a:spLocks noGrp="1"/>
          </p:cNvSpPr>
          <p:nvPr>
            <p:ph type="sldNum" sz="quarter" idx="10"/>
          </p:nvPr>
        </p:nvSpPr>
        <p:spPr/>
        <p:txBody>
          <a:bodyPr/>
          <a:lstStyle/>
          <a:p>
            <a:fld id="{D56D796A-198F-4B98-9B98-878DC4C51E9B}" type="slidenum">
              <a:rPr lang="en-US" smtClean="0"/>
              <a:t>40</a:t>
            </a:fld>
            <a:endParaRPr lang="en-US"/>
          </a:p>
        </p:txBody>
      </p:sp>
    </p:spTree>
    <p:extLst>
      <p:ext uri="{BB962C8B-B14F-4D97-AF65-F5344CB8AC3E}">
        <p14:creationId xmlns:p14="http://schemas.microsoft.com/office/powerpoint/2010/main" val="4096772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a:t>
            </a:r>
            <a:r>
              <a:rPr lang="en-US" baseline="0" smtClean="0"/>
              <a:t> đáp án đúng bằng cách tích trực tiếp vào từng ô A, B, C, D</a:t>
            </a:r>
            <a:endParaRPr lang="en-US" smtClean="0"/>
          </a:p>
        </p:txBody>
      </p:sp>
      <p:sp>
        <p:nvSpPr>
          <p:cNvPr id="4" name="Slide Number Placeholder 3"/>
          <p:cNvSpPr>
            <a:spLocks noGrp="1"/>
          </p:cNvSpPr>
          <p:nvPr>
            <p:ph type="sldNum" sz="quarter" idx="10"/>
          </p:nvPr>
        </p:nvSpPr>
        <p:spPr/>
        <p:txBody>
          <a:bodyPr/>
          <a:lstStyle/>
          <a:p>
            <a:fld id="{D56D796A-198F-4B98-9B98-878DC4C51E9B}" type="slidenum">
              <a:rPr lang="en-US" smtClean="0"/>
              <a:t>41</a:t>
            </a:fld>
            <a:endParaRPr lang="en-US"/>
          </a:p>
        </p:txBody>
      </p:sp>
    </p:spTree>
    <p:extLst>
      <p:ext uri="{BB962C8B-B14F-4D97-AF65-F5344CB8AC3E}">
        <p14:creationId xmlns:p14="http://schemas.microsoft.com/office/powerpoint/2010/main" val="117014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2"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6.png"/><Relationship Id="rId10"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21" Type="http://schemas.microsoft.com/office/2007/relationships/hdphoto" Target="../media/hdphoto5.wdp"/><Relationship Id="rId2" Type="http://schemas.openxmlformats.org/officeDocument/2006/relationships/image" Target="../media/image11.png"/><Relationship Id="rId20" Type="http://schemas.openxmlformats.org/officeDocument/2006/relationships/image" Target="../media/image28.png"/><Relationship Id="rId1" Type="http://schemas.openxmlformats.org/officeDocument/2006/relationships/slideLayout" Target="../slideLayouts/slideLayout7.xml"/><Relationship Id="rId19" Type="http://schemas.openxmlformats.org/officeDocument/2006/relationships/image" Target="NUL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8.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8.svg"/><Relationship Id="rId7"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7.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1.png"/><Relationship Id="rId19" Type="http://schemas.openxmlformats.org/officeDocument/2006/relationships/image" Target="NUL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7.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xml"/><Relationship Id="rId7" Type="http://schemas.microsoft.com/office/2007/relationships/hdphoto" Target="../media/hdphoto8.wdp"/><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18.svg"/><Relationship Id="rId3" Type="http://schemas.microsoft.com/office/2007/relationships/hdphoto" Target="../media/hdphoto9.wdp"/><Relationship Id="rId7"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7.xml"/><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15" Type="http://schemas.microsoft.com/office/2007/relationships/hdphoto" Target="../media/hdphoto1.wdp"/><Relationship Id="rId4" Type="http://schemas.openxmlformats.org/officeDocument/2006/relationships/image" Target="../media/image8.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13" Type="http://schemas.openxmlformats.org/officeDocument/2006/relationships/image" Target="../media/image50.png"/><Relationship Id="rId3" Type="http://schemas.openxmlformats.org/officeDocument/2006/relationships/image" Target="../media/image28.svg"/><Relationship Id="rId12"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7.xml"/><Relationship Id="rId11" Type="http://schemas.openxmlformats.org/officeDocument/2006/relationships/image" Target="../media/image36.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svg"/><Relationship Id="rId12" Type="http://schemas.microsoft.com/office/2007/relationships/hdphoto" Target="../media/hdphoto10.wdp"/><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7.xml"/><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microsoft.com/office/2007/relationships/hdphoto" Target="../media/hdphoto11.wdp"/><Relationship Id="rId10" Type="http://schemas.openxmlformats.org/officeDocument/2006/relationships/image" Target="../media/image57.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microsoft.com/office/2007/relationships/hdphoto" Target="../media/hdphoto11.wdp"/><Relationship Id="rId10" Type="http://schemas.openxmlformats.org/officeDocument/2006/relationships/image" Target="../media/image57.pn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28.svg"/><Relationship Id="rId21" Type="http://schemas.openxmlformats.org/officeDocument/2006/relationships/image" Target="../media/image62.png"/><Relationship Id="rId2" Type="http://schemas.openxmlformats.org/officeDocument/2006/relationships/image" Target="../media/image19.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9" Type="http://schemas.openxmlformats.org/officeDocument/2006/relationships/image" Target="NULL"/><Relationship Id="rId4" Type="http://schemas.openxmlformats.org/officeDocument/2006/relationships/image" Target="../media/image6.png"/><Relationship Id="rId22"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28.svg"/><Relationship Id="rId21" Type="http://schemas.openxmlformats.org/officeDocument/2006/relationships/image" Target="../media/image62.png"/><Relationship Id="rId2" Type="http://schemas.openxmlformats.org/officeDocument/2006/relationships/image" Target="../media/image19.png"/><Relationship Id="rId20"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0.png"/><Relationship Id="rId23" Type="http://schemas.openxmlformats.org/officeDocument/2006/relationships/image" Target="../media/image59.png"/><Relationship Id="rId19" Type="http://schemas.openxmlformats.org/officeDocument/2006/relationships/image" Target="NULL"/><Relationship Id="rId4" Type="http://schemas.openxmlformats.org/officeDocument/2006/relationships/image" Target="../media/image6.png"/><Relationship Id="rId22" Type="http://schemas.microsoft.com/office/2007/relationships/hdphoto" Target="../media/hdphoto12.wdp"/></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8.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7" Type="http://schemas.microsoft.com/office/2007/relationships/hdphoto" Target="../media/hdphoto13.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8.svg"/><Relationship Id="rId21" Type="http://schemas.openxmlformats.org/officeDocument/2006/relationships/image" Target="../media/image66.png"/><Relationship Id="rId2" Type="http://schemas.openxmlformats.org/officeDocument/2006/relationships/image" Target="../media/image7.png"/><Relationship Id="rId20"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60.png"/><Relationship Id="rId19" Type="http://schemas.openxmlformats.org/officeDocument/2006/relationships/image" Target="NULL"/><Relationship Id="rId4" Type="http://schemas.openxmlformats.org/officeDocument/2006/relationships/image" Target="../media/image64.png"/><Relationship Id="rId22" Type="http://schemas.microsoft.com/office/2007/relationships/hdphoto" Target="../media/hdphoto13.wdp"/></Relationships>
</file>

<file path=ppt/slides/_rels/slide31.xml.rels><?xml version="1.0" encoding="UTF-8" standalone="yes"?>
<Relationships xmlns="http://schemas.openxmlformats.org/package/2006/relationships"><Relationship Id="rId3" Type="http://schemas.openxmlformats.org/officeDocument/2006/relationships/image" Target="../media/image18.svg"/><Relationship Id="rId21" Type="http://schemas.openxmlformats.org/officeDocument/2006/relationships/image" Target="../media/image69.png"/><Relationship Id="rId7" Type="http://schemas.openxmlformats.org/officeDocument/2006/relationships/image" Target="../media/image60.png"/><Relationship Id="rId2" Type="http://schemas.openxmlformats.org/officeDocument/2006/relationships/image" Target="../media/image7.png"/><Relationship Id="rId20" Type="http://schemas.openxmlformats.org/officeDocument/2006/relationships/image" Target="../media/image68.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66.png"/><Relationship Id="rId19" Type="http://schemas.openxmlformats.org/officeDocument/2006/relationships/image" Target="NULL"/><Relationship Id="rId4" Type="http://schemas.openxmlformats.org/officeDocument/2006/relationships/image" Target="../media/image64.png"/><Relationship Id="rId22"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60.png"/><Relationship Id="rId2" Type="http://schemas.openxmlformats.org/officeDocument/2006/relationships/image" Target="../media/image7.png"/><Relationship Id="rId20" Type="http://schemas.openxmlformats.org/officeDocument/2006/relationships/image" Target="../media/image71.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66.png"/><Relationship Id="rId19" Type="http://schemas.openxmlformats.org/officeDocument/2006/relationships/image" Target="NUL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7.xml"/><Relationship Id="rId10" Type="http://schemas.openxmlformats.org/officeDocument/2006/relationships/image" Target="../media/image72.png"/><Relationship Id="rId9"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7.xml"/><Relationship Id="rId11" Type="http://schemas.microsoft.com/office/2007/relationships/hdphoto" Target="../media/hdphoto14.wdp"/><Relationship Id="rId10" Type="http://schemas.openxmlformats.org/officeDocument/2006/relationships/image" Target="../media/image74.png"/><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51.svg"/><Relationship Id="rId12" Type="http://schemas.openxmlformats.org/officeDocument/2006/relationships/image" Target="../media/image60.png"/><Relationship Id="rId2" Type="http://schemas.openxmlformats.org/officeDocument/2006/relationships/image" Target="../media/image11.png"/><Relationship Id="rId20" Type="http://schemas.openxmlformats.org/officeDocument/2006/relationships/image" Target="../media/image75.png"/><Relationship Id="rId1" Type="http://schemas.openxmlformats.org/officeDocument/2006/relationships/slideLayout" Target="../slideLayouts/slideLayout7.xml"/><Relationship Id="rId11" Type="http://schemas.microsoft.com/office/2007/relationships/hdphoto" Target="../media/hdphoto14.wdp"/><Relationship Id="rId10" Type="http://schemas.openxmlformats.org/officeDocument/2006/relationships/image" Target="../media/image74.png"/><Relationship Id="rId19" Type="http://schemas.openxmlformats.org/officeDocument/2006/relationships/image" Target="NULL"/><Relationship Id="rId9"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18.svg"/><Relationship Id="rId21" Type="http://schemas.microsoft.com/office/2007/relationships/hdphoto" Target="../media/hdphoto15.wdp"/><Relationship Id="rId2" Type="http://schemas.openxmlformats.org/officeDocument/2006/relationships/image" Target="../media/image7.png"/><Relationship Id="rId20" Type="http://schemas.openxmlformats.org/officeDocument/2006/relationships/image" Target="../media/image79.png"/><Relationship Id="rId1" Type="http://schemas.openxmlformats.org/officeDocument/2006/relationships/slideLayout" Target="../slideLayouts/slideLayout7.xml"/><Relationship Id="rId24" Type="http://schemas.openxmlformats.org/officeDocument/2006/relationships/image" Target="../media/image80.png"/><Relationship Id="rId23" Type="http://schemas.openxmlformats.org/officeDocument/2006/relationships/image" Target="../media/image78.png"/><Relationship Id="rId19" Type="http://schemas.openxmlformats.org/officeDocument/2006/relationships/image" Target="NULL"/><Relationship Id="rId4" Type="http://schemas.openxmlformats.org/officeDocument/2006/relationships/image" Target="../media/image60.png"/><Relationship Id="rId22"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8.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18" Type="http://schemas.openxmlformats.org/officeDocument/2006/relationships/image" Target="../media/image83.png"/><Relationship Id="rId3" Type="http://schemas.microsoft.com/office/2007/relationships/media" Target="../media/media2.mp3"/><Relationship Id="rId21" Type="http://schemas.openxmlformats.org/officeDocument/2006/relationships/image" Target="../media/image38.svg"/><Relationship Id="rId7" Type="http://schemas.openxmlformats.org/officeDocument/2006/relationships/image" Target="../media/image81.png"/><Relationship Id="rId17" Type="http://schemas.openxmlformats.org/officeDocument/2006/relationships/image" Target="NULL"/><Relationship Id="rId2" Type="http://schemas.openxmlformats.org/officeDocument/2006/relationships/audio" Target="../media/media1.mp3"/><Relationship Id="rId20" Type="http://schemas.openxmlformats.org/officeDocument/2006/relationships/image" Target="../media/image16.png"/><Relationship Id="rId1" Type="http://schemas.microsoft.com/office/2007/relationships/media" Target="../media/media1.mp3"/><Relationship Id="rId6" Type="http://schemas.openxmlformats.org/officeDocument/2006/relationships/notesSlide" Target="../notesSlides/notesSlide4.xml"/><Relationship Id="rId5" Type="http://schemas.openxmlformats.org/officeDocument/2006/relationships/slideLayout" Target="../slideLayouts/slideLayout7.xml"/><Relationship Id="rId19" Type="http://schemas.openxmlformats.org/officeDocument/2006/relationships/image" Target="NUL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12" Type="http://schemas.openxmlformats.org/officeDocument/2006/relationships/image" Target="../media/image15.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6.svg"/><Relationship Id="rId5" Type="http://schemas.openxmlformats.org/officeDocument/2006/relationships/image" Target="../media/image20.svg"/></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18" Type="http://schemas.openxmlformats.org/officeDocument/2006/relationships/image" Target="../media/image38.svg"/><Relationship Id="rId3" Type="http://schemas.microsoft.com/office/2007/relationships/media" Target="../media/media2.mp3"/><Relationship Id="rId7" Type="http://schemas.openxmlformats.org/officeDocument/2006/relationships/image" Target="../media/image8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NULL"/><Relationship Id="rId1" Type="http://schemas.microsoft.com/office/2007/relationships/media" Target="../media/media1.mp3"/><Relationship Id="rId6" Type="http://schemas.openxmlformats.org/officeDocument/2006/relationships/notesSlide" Target="../notesSlides/notesSlide5.xml"/><Relationship Id="rId5" Type="http://schemas.openxmlformats.org/officeDocument/2006/relationships/slideLayout" Target="../slideLayouts/slideLayout7.xml"/><Relationship Id="rId15" Type="http://schemas.openxmlformats.org/officeDocument/2006/relationships/image" Target="../media/image83.png"/><Relationship Id="rId4" Type="http://schemas.openxmlformats.org/officeDocument/2006/relationships/audio" Target="../media/media2.mp3"/><Relationship Id="rId14" Type="http://schemas.openxmlformats.org/officeDocument/2006/relationships/image" Target="NULL"/></Relationships>
</file>

<file path=ppt/slides/_rels/slide41.xml.rels><?xml version="1.0" encoding="UTF-8" standalone="yes"?>
<Relationships xmlns="http://schemas.openxmlformats.org/package/2006/relationships"><Relationship Id="rId8" Type="http://schemas.openxmlformats.org/officeDocument/2006/relationships/image" Target="../media/image38.svg"/><Relationship Id="rId3" Type="http://schemas.microsoft.com/office/2007/relationships/media" Target="../media/media2.mp3"/><Relationship Id="rId7" Type="http://schemas.openxmlformats.org/officeDocument/2006/relationships/image" Target="../media/image16.png"/><Relationship Id="rId17" Type="http://schemas.openxmlformats.org/officeDocument/2006/relationships/image" Target="NULL"/><Relationship Id="rId2" Type="http://schemas.openxmlformats.org/officeDocument/2006/relationships/audio" Target="../media/media1.mp3"/><Relationship Id="rId16" Type="http://schemas.openxmlformats.org/officeDocument/2006/relationships/image" Target="../media/image83.png"/><Relationship Id="rId1" Type="http://schemas.microsoft.com/office/2007/relationships/media" Target="../media/media1.mp3"/><Relationship Id="rId6" Type="http://schemas.openxmlformats.org/officeDocument/2006/relationships/notesSlide" Target="../notesSlides/notesSlide6.xml"/><Relationship Id="rId5" Type="http://schemas.openxmlformats.org/officeDocument/2006/relationships/slideLayout" Target="../slideLayouts/slideLayout7.xml"/><Relationship Id="rId15" Type="http://schemas.openxmlformats.org/officeDocument/2006/relationships/image" Target="NULL"/><Relationship Id="rId10" Type="http://schemas.openxmlformats.org/officeDocument/2006/relationships/image" Target="../media/image82.png"/><Relationship Id="rId4" Type="http://schemas.openxmlformats.org/officeDocument/2006/relationships/audio" Target="../media/media2.mp3"/><Relationship Id="rId9" Type="http://schemas.openxmlformats.org/officeDocument/2006/relationships/image" Target="../media/image81.png"/></Relationships>
</file>

<file path=ppt/slides/_rels/slide42.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media" Target="../media/media2.mp3"/><Relationship Id="rId7" Type="http://schemas.openxmlformats.org/officeDocument/2006/relationships/image" Target="../media/image38.svg"/><Relationship Id="rId17" Type="http://schemas.openxmlformats.org/officeDocument/2006/relationships/image" Target="NULL"/><Relationship Id="rId2" Type="http://schemas.openxmlformats.org/officeDocument/2006/relationships/audio" Target="../media/media1.mp3"/><Relationship Id="rId16" Type="http://schemas.openxmlformats.org/officeDocument/2006/relationships/image" Target="../media/image83.png"/><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slideLayout" Target="../slideLayouts/slideLayout7.xml"/><Relationship Id="rId15"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82.png"/></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media" Target="../media/media2.mp3"/><Relationship Id="rId7" Type="http://schemas.openxmlformats.org/officeDocument/2006/relationships/image" Target="../media/image38.svg"/><Relationship Id="rId17" Type="http://schemas.openxmlformats.org/officeDocument/2006/relationships/image" Target="NULL"/><Relationship Id="rId2" Type="http://schemas.openxmlformats.org/officeDocument/2006/relationships/audio" Target="../media/media1.mp3"/><Relationship Id="rId16" Type="http://schemas.openxmlformats.org/officeDocument/2006/relationships/image" Target="../media/image83.png"/><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slideLayout" Target="../slideLayouts/slideLayout7.xml"/><Relationship Id="rId15"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8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Layout" Target="../slideLayouts/slideLayout7.xml"/><Relationship Id="rId9" Type="http://schemas.openxmlformats.org/officeDocument/2006/relationships/image" Target="../media/image85.png"/></Relationships>
</file>

<file path=ppt/slides/_rels/slide46.xml.rels><?xml version="1.0" encoding="UTF-8" standalone="yes"?>
<Relationships xmlns="http://schemas.openxmlformats.org/package/2006/relationships"><Relationship Id="rId8" Type="http://schemas.openxmlformats.org/officeDocument/2006/relationships/image" Target="../media/image51.svg"/><Relationship Id="rId21" Type="http://schemas.openxmlformats.org/officeDocument/2006/relationships/image" Target="../media/image88.png"/><Relationship Id="rId2" Type="http://schemas.openxmlformats.org/officeDocument/2006/relationships/image" Target="../media/image11.png"/><Relationship Id="rId20" Type="http://schemas.openxmlformats.org/officeDocument/2006/relationships/image" Target="../media/image87.png"/><Relationship Id="rId1" Type="http://schemas.openxmlformats.org/officeDocument/2006/relationships/slideLayout" Target="../slideLayouts/slideLayout7.xml"/><Relationship Id="rId19" Type="http://schemas.openxmlformats.org/officeDocument/2006/relationships/image" Target="NULL"/><Relationship Id="rId9" Type="http://schemas.openxmlformats.org/officeDocument/2006/relationships/image" Target="../media/image86.png"/><Relationship Id="rId22" Type="http://schemas.microsoft.com/office/2007/relationships/hdphoto" Target="../media/hdphoto17.wdp"/></Relationships>
</file>

<file path=ppt/slides/_rels/slide47.xml.rels><?xml version="1.0" encoding="UTF-8" standalone="yes"?>
<Relationships xmlns="http://schemas.openxmlformats.org/package/2006/relationships"><Relationship Id="rId8" Type="http://schemas.openxmlformats.org/officeDocument/2006/relationships/image" Target="../media/image51.svg"/><Relationship Id="rId21" Type="http://schemas.openxmlformats.org/officeDocument/2006/relationships/image" Target="../media/image88.png"/><Relationship Id="rId2" Type="http://schemas.openxmlformats.org/officeDocument/2006/relationships/image" Target="../media/image11.png"/><Relationship Id="rId20" Type="http://schemas.openxmlformats.org/officeDocument/2006/relationships/image" Target="../media/image89.png"/><Relationship Id="rId1" Type="http://schemas.openxmlformats.org/officeDocument/2006/relationships/slideLayout" Target="../slideLayouts/slideLayout7.xml"/><Relationship Id="rId19" Type="http://schemas.openxmlformats.org/officeDocument/2006/relationships/image" Target="NULL"/><Relationship Id="rId9" Type="http://schemas.openxmlformats.org/officeDocument/2006/relationships/image" Target="../media/image86.png"/><Relationship Id="rId22" Type="http://schemas.microsoft.com/office/2007/relationships/hdphoto" Target="../media/hdphoto17.wdp"/></Relationships>
</file>

<file path=ppt/slides/_rels/slide4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8.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92.png"/><Relationship Id="rId5" Type="http://schemas.microsoft.com/office/2007/relationships/hdphoto" Target="../media/hdphoto18.wdp"/><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8.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3.png"/><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97.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9.png"/><Relationship Id="rId5" Type="http://schemas.microsoft.com/office/2007/relationships/hdphoto" Target="../media/hdphoto19.wdp"/><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6.sv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30.svg"/><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79.svg"/><Relationship Id="rId7" Type="http://schemas.openxmlformats.org/officeDocument/2006/relationships/image" Target="../media/image2.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81.svg"/><Relationship Id="rId15" Type="http://schemas.openxmlformats.org/officeDocument/2006/relationships/image" Target="../media/image26.svg"/><Relationship Id="rId10" Type="http://schemas.openxmlformats.org/officeDocument/2006/relationships/image" Target="../media/image14.png"/><Relationship Id="rId4" Type="http://schemas.openxmlformats.org/officeDocument/2006/relationships/image" Target="../media/image103.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12"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11" Type="http://schemas.openxmlformats.org/officeDocument/2006/relationships/image" Target="../media/image36.svg"/><Relationship Id="rId5" Type="http://schemas.openxmlformats.org/officeDocument/2006/relationships/image" Target="../media/image20.png"/><Relationship Id="rId4" Type="http://schemas.openxmlformats.org/officeDocument/2006/relationships/image" Target="../media/image28.svg"/><Relationship Id="rId27"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7.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svg"/><Relationship Id="rId12"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7.xml"/><Relationship Id="rId11" Type="http://schemas.openxmlformats.org/officeDocument/2006/relationships/image" Target="../media/image26.png"/><Relationship Id="rId10" Type="http://schemas.microsoft.com/office/2007/relationships/hdphoto" Target="../media/hdphoto3.wdp"/><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66077" flipH="1">
            <a:off x="-2513703" y="1008708"/>
            <a:ext cx="7574623" cy="10493810"/>
          </a:xfrm>
          <a:prstGeom prst="rect">
            <a:avLst/>
          </a:prstGeom>
        </p:spPr>
      </p:pic>
      <p:sp>
        <p:nvSpPr>
          <p:cNvPr id="5" name="AutoShape 5"/>
          <p:cNvSpPr/>
          <p:nvPr/>
        </p:nvSpPr>
        <p:spPr>
          <a:xfrm rot="-78937">
            <a:off x="1214750" y="1754191"/>
            <a:ext cx="15921601" cy="6817890"/>
          </a:xfrm>
          <a:prstGeom prst="rect">
            <a:avLst/>
          </a:prstGeom>
          <a:solidFill>
            <a:srgbClr val="468B91"/>
          </a:solidFill>
        </p:spPr>
      </p:sp>
      <p:sp>
        <p:nvSpPr>
          <p:cNvPr id="6" name="AutoShape 6"/>
          <p:cNvSpPr/>
          <p:nvPr/>
        </p:nvSpPr>
        <p:spPr>
          <a:xfrm>
            <a:off x="1591713" y="2194513"/>
            <a:ext cx="15179279" cy="5996987"/>
          </a:xfrm>
          <a:prstGeom prst="rect">
            <a:avLst/>
          </a:prstGeom>
          <a:solidFill>
            <a:srgbClr val="F6F6E9"/>
          </a:solidFill>
        </p:spPr>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55419">
            <a:off x="537986" y="1822812"/>
            <a:ext cx="2620966" cy="74340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239772">
            <a:off x="15085695" y="7800869"/>
            <a:ext cx="2727911" cy="77373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895279">
            <a:off x="10774707" y="8945693"/>
            <a:ext cx="2038773" cy="1901619"/>
          </a:xfrm>
          <a:prstGeom prst="rect">
            <a:avLst/>
          </a:prstGeom>
        </p:spPr>
      </p:pic>
      <p:sp>
        <p:nvSpPr>
          <p:cNvPr id="11" name="TextBox 11"/>
          <p:cNvSpPr txBox="1"/>
          <p:nvPr/>
        </p:nvSpPr>
        <p:spPr>
          <a:xfrm>
            <a:off x="1944706" y="3312418"/>
            <a:ext cx="14376072" cy="3323987"/>
          </a:xfrm>
          <a:prstGeom prst="rect">
            <a:avLst/>
          </a:prstGeom>
        </p:spPr>
        <p:txBody>
          <a:bodyPr wrap="square" lIns="0" tIns="0" rIns="0" bIns="0" rtlCol="0" anchor="t">
            <a:spAutoFit/>
          </a:bodyPr>
          <a:lstStyle/>
          <a:p>
            <a:pPr algn="ctr">
              <a:lnSpc>
                <a:spcPct val="150000"/>
              </a:lnSpc>
              <a:spcBef>
                <a:spcPct val="0"/>
              </a:spcBef>
            </a:pPr>
            <a:r>
              <a:rPr lang="en-US" sz="7200" b="1" dirty="0" smtClean="0">
                <a:solidFill>
                  <a:schemeClr val="accent2">
                    <a:lumMod val="75000"/>
                  </a:schemeClr>
                </a:solidFill>
                <a:latin typeface="Arial" panose="020B0604020202020204" pitchFamily="34" charset="0"/>
                <a:cs typeface="Arial" panose="020B0604020202020204" pitchFamily="34" charset="0"/>
              </a:rPr>
              <a:t>NHIỆT LIỆT CHÀO MỪNG </a:t>
            </a:r>
          </a:p>
          <a:p>
            <a:pPr algn="ctr">
              <a:lnSpc>
                <a:spcPct val="150000"/>
              </a:lnSpc>
              <a:spcBef>
                <a:spcPct val="0"/>
              </a:spcBef>
            </a:pPr>
            <a:r>
              <a:rPr lang="en-US" sz="7200" b="1" dirty="0" smtClean="0">
                <a:solidFill>
                  <a:schemeClr val="accent2">
                    <a:lumMod val="75000"/>
                  </a:schemeClr>
                </a:solidFill>
                <a:latin typeface="Arial" panose="020B0604020202020204" pitchFamily="34" charset="0"/>
                <a:cs typeface="Arial" panose="020B0604020202020204" pitchFamily="34" charset="0"/>
              </a:rPr>
              <a:t>CÁC EM ĐẾN VỚI BÀI HỌC MỚI!</a:t>
            </a:r>
            <a:endParaRPr lang="en-US" sz="7200" b="1" dirty="0">
              <a:solidFill>
                <a:schemeClr val="accent2">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496109" y="376648"/>
            <a:ext cx="3081621" cy="3081621"/>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5082" y="6721009"/>
            <a:ext cx="3206774" cy="2810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6726468" y="151832"/>
            <a:ext cx="1294758" cy="1372094"/>
          </a:xfrm>
          <a:prstGeom prst="rect">
            <a:avLst/>
          </a:prstGeom>
        </p:spPr>
      </p:pic>
      <p:sp>
        <p:nvSpPr>
          <p:cNvPr id="2" name="Rounded Rectangle 1"/>
          <p:cNvSpPr/>
          <p:nvPr/>
        </p:nvSpPr>
        <p:spPr>
          <a:xfrm>
            <a:off x="838200" y="1115240"/>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1</a:t>
            </a:r>
            <a:endParaRPr lang="en-US" sz="4000" b="1" dirty="0">
              <a:latin typeface="Arial" panose="020B0604020202020204" pitchFamily="34" charset="0"/>
              <a:cs typeface="Arial" panose="020B0604020202020204" pitchFamily="34" charset="0"/>
            </a:endParaRPr>
          </a:p>
        </p:txBody>
      </p:sp>
      <p:sp>
        <p:nvSpPr>
          <p:cNvPr id="14" name="Rectangle 13"/>
          <p:cNvSpPr/>
          <p:nvPr/>
        </p:nvSpPr>
        <p:spPr>
          <a:xfrm>
            <a:off x="3444390" y="647700"/>
            <a:ext cx="13774768" cy="1846659"/>
          </a:xfrm>
          <a:prstGeom prst="rect">
            <a:avLst/>
          </a:prstGeom>
        </p:spPr>
        <p:txBody>
          <a:bodyPr wrap="square">
            <a:spAutoFit/>
          </a:bodyPr>
          <a:lstStyle/>
          <a:p>
            <a:pPr algn="just">
              <a:lnSpc>
                <a:spcPct val="150000"/>
              </a:lnSpc>
            </a:pPr>
            <a:r>
              <a:rPr lang="vi-VN" sz="3800">
                <a:ea typeface="Calibri" panose="020F0502020204030204" pitchFamily="34" charset="0"/>
              </a:rPr>
              <a:t>Cho hình chóp S.ABC. Gọi M, N, P lần lượt là trung điểm của cạnh SA, SB, SC (Hình </a:t>
            </a:r>
            <a:r>
              <a:rPr lang="vi-VN" sz="3800">
                <a:ea typeface="Calibri" panose="020F0502020204030204" pitchFamily="34" charset="0"/>
              </a:rPr>
              <a:t>60</a:t>
            </a:r>
            <a:r>
              <a:rPr lang="vi-VN" sz="3800" smtClean="0">
                <a:ea typeface="Calibri" panose="020F0502020204030204" pitchFamily="34" charset="0"/>
              </a:rPr>
              <a:t>). </a:t>
            </a:r>
            <a:r>
              <a:rPr lang="vi-VN" sz="3800">
                <a:ea typeface="Calibri" panose="020F0502020204030204" pitchFamily="34" charset="0"/>
              </a:rPr>
              <a:t>Chứng minh rằng (MNP</a:t>
            </a:r>
            <a:r>
              <a:rPr lang="vi-VN" sz="3800">
                <a:ea typeface="Calibri" panose="020F0502020204030204" pitchFamily="34" charset="0"/>
              </a:rPr>
              <a:t>) </a:t>
            </a:r>
            <a:r>
              <a:rPr lang="en-US" sz="3800" smtClean="0">
                <a:ea typeface="Calibri" panose="020F0502020204030204" pitchFamily="34" charset="0"/>
              </a:rPr>
              <a:t>//</a:t>
            </a:r>
            <a:r>
              <a:rPr lang="vi-VN" sz="3800" smtClean="0">
                <a:ea typeface="Calibri" panose="020F0502020204030204" pitchFamily="34" charset="0"/>
              </a:rPr>
              <a:t>(</a:t>
            </a:r>
            <a:r>
              <a:rPr lang="vi-VN" sz="3800">
                <a:ea typeface="Calibri" panose="020F0502020204030204" pitchFamily="34" charset="0"/>
              </a:rPr>
              <a:t>ABC).</a:t>
            </a:r>
          </a:p>
        </p:txBody>
      </p:sp>
      <p:grpSp>
        <p:nvGrpSpPr>
          <p:cNvPr id="16" name="Group 15"/>
          <p:cNvGrpSpPr/>
          <p:nvPr/>
        </p:nvGrpSpPr>
        <p:grpSpPr>
          <a:xfrm>
            <a:off x="1179900" y="2781300"/>
            <a:ext cx="1657263" cy="1344045"/>
            <a:chOff x="1325197" y="904240"/>
            <a:chExt cx="1999951" cy="1607460"/>
          </a:xfrm>
        </p:grpSpPr>
        <p:pic>
          <p:nvPicPr>
            <p:cNvPr id="17"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325197" y="904240"/>
              <a:ext cx="1999951" cy="1607460"/>
            </a:xfrm>
            <a:prstGeom prst="rect">
              <a:avLst/>
            </a:prstGeom>
          </p:spPr>
        </p:pic>
        <p:sp>
          <p:nvSpPr>
            <p:cNvPr id="18" name="TextBox 17"/>
            <p:cNvSpPr txBox="1"/>
            <p:nvPr/>
          </p:nvSpPr>
          <p:spPr>
            <a:xfrm>
              <a:off x="1669929" y="1279173"/>
              <a:ext cx="1404741" cy="809812"/>
            </a:xfrm>
            <a:prstGeom prst="rect">
              <a:avLst/>
            </a:prstGeom>
            <a:noFill/>
          </p:spPr>
          <p:txBody>
            <a:bodyPr wrap="square" rtlCol="0">
              <a:spAutoFit/>
            </a:bodyPr>
            <a:lstStyle/>
            <a:p>
              <a:pPr algn="ctr"/>
              <a:r>
                <a:rPr lang="en-US" sz="3800" b="1" dirty="0" err="1" smtClean="0">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p:sp>
        <p:nvSpPr>
          <p:cNvPr id="10" name="Rectangle 9"/>
          <p:cNvSpPr/>
          <p:nvPr/>
        </p:nvSpPr>
        <p:spPr>
          <a:xfrm>
            <a:off x="1219200" y="4257322"/>
            <a:ext cx="10820400" cy="5355312"/>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cs typeface="Times New Roman" panose="02020603050405020304" pitchFamily="18" charset="0"/>
              </a:rPr>
              <a:t>Nếu hai mặt phẳng (MNP), (ABC) có một điểm chung thì chúng có đường thẳng chung d</a:t>
            </a:r>
            <a:r>
              <a:rPr lang="vi-VN" sz="3800">
                <a:solidFill>
                  <a:prstClr val="black"/>
                </a:solidFill>
                <a:ea typeface="Calibri" panose="020F0502020204030204" pitchFamily="34" charset="0"/>
                <a:cs typeface="Times New Roman" panose="02020603050405020304" pitchFamily="18" charset="0"/>
              </a:rPr>
              <a:t>. </a:t>
            </a:r>
            <a:endParaRPr lang="en-US" sz="3800" smtClean="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3800" smtClean="0">
                <a:solidFill>
                  <a:prstClr val="black"/>
                </a:solidFill>
                <a:ea typeface="Calibri" panose="020F0502020204030204" pitchFamily="34" charset="0"/>
                <a:cs typeface="Times New Roman" panose="02020603050405020304" pitchFamily="18" charset="0"/>
              </a:rPr>
              <a:t>Vì </a:t>
            </a:r>
            <a:r>
              <a:rPr lang="vi-VN" sz="3800">
                <a:solidFill>
                  <a:prstClr val="black"/>
                </a:solidFill>
                <a:ea typeface="Calibri" panose="020F0502020204030204" pitchFamily="34" charset="0"/>
                <a:cs typeface="Times New Roman" panose="02020603050405020304" pitchFamily="18" charset="0"/>
              </a:rPr>
              <a:t>MN </a:t>
            </a:r>
            <a:r>
              <a:rPr lang="en-US" sz="3800" smtClean="0">
                <a:solidFill>
                  <a:prstClr val="black"/>
                </a:solidFill>
                <a:ea typeface="Calibri" panose="020F0502020204030204" pitchFamily="34" charset="0"/>
                <a:cs typeface="Times New Roman" panose="02020603050405020304" pitchFamily="18" charset="0"/>
              </a:rPr>
              <a:t>//</a:t>
            </a:r>
            <a:r>
              <a:rPr lang="vi-VN" sz="3800" smtClean="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AB nên </a:t>
            </a:r>
            <a:r>
              <a:rPr lang="vi-VN" sz="3800">
                <a:solidFill>
                  <a:prstClr val="black"/>
                </a:solidFill>
                <a:ea typeface="Calibri" panose="020F0502020204030204" pitchFamily="34" charset="0"/>
                <a:cs typeface="Times New Roman" panose="02020603050405020304" pitchFamily="18" charset="0"/>
              </a:rPr>
              <a:t>d </a:t>
            </a:r>
            <a:r>
              <a:rPr lang="en-US" sz="3800" smtClean="0">
                <a:solidFill>
                  <a:prstClr val="black"/>
                </a:solidFill>
                <a:ea typeface="Calibri" panose="020F0502020204030204" pitchFamily="34" charset="0"/>
                <a:cs typeface="Times New Roman" panose="02020603050405020304" pitchFamily="18" charset="0"/>
              </a:rPr>
              <a:t>//</a:t>
            </a:r>
            <a:r>
              <a:rPr lang="vi-VN" sz="3800" smtClean="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AB hoặc d trùng với AB</a:t>
            </a:r>
            <a:r>
              <a:rPr lang="vi-VN" sz="3800">
                <a:solidFill>
                  <a:prstClr val="black"/>
                </a:solidFill>
                <a:ea typeface="Calibri" panose="020F0502020204030204" pitchFamily="34" charset="0"/>
                <a:cs typeface="Times New Roman" panose="02020603050405020304" pitchFamily="18" charset="0"/>
              </a:rPr>
              <a:t>. </a:t>
            </a:r>
            <a:endParaRPr lang="en-US" sz="3800" smtClean="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3800" smtClean="0">
                <a:solidFill>
                  <a:prstClr val="black"/>
                </a:solidFill>
                <a:ea typeface="Calibri" panose="020F0502020204030204" pitchFamily="34" charset="0"/>
                <a:cs typeface="Times New Roman" panose="02020603050405020304" pitchFamily="18" charset="0"/>
              </a:rPr>
              <a:t>Tương </a:t>
            </a:r>
            <a:r>
              <a:rPr lang="vi-VN" sz="3800">
                <a:solidFill>
                  <a:prstClr val="black"/>
                </a:solidFill>
                <a:ea typeface="Calibri" panose="020F0502020204030204" pitchFamily="34" charset="0"/>
                <a:cs typeface="Times New Roman" panose="02020603050405020304" pitchFamily="18" charset="0"/>
              </a:rPr>
              <a:t>tự, do </a:t>
            </a:r>
            <a:r>
              <a:rPr lang="vi-VN" sz="3800">
                <a:solidFill>
                  <a:prstClr val="black"/>
                </a:solidFill>
                <a:ea typeface="Calibri" panose="020F0502020204030204" pitchFamily="34" charset="0"/>
                <a:cs typeface="Times New Roman" panose="02020603050405020304" pitchFamily="18" charset="0"/>
              </a:rPr>
              <a:t>MP </a:t>
            </a:r>
            <a:r>
              <a:rPr lang="en-US" sz="3800" smtClean="0">
                <a:solidFill>
                  <a:prstClr val="black"/>
                </a:solidFill>
                <a:ea typeface="Calibri" panose="020F0502020204030204" pitchFamily="34" charset="0"/>
                <a:cs typeface="Times New Roman" panose="02020603050405020304" pitchFamily="18" charset="0"/>
              </a:rPr>
              <a:t>//</a:t>
            </a:r>
            <a:r>
              <a:rPr lang="vi-VN" sz="3800" smtClean="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AC nên d // AC hoặc d trùng với AC</a:t>
            </a:r>
            <a:r>
              <a:rPr lang="vi-VN" sz="3800">
                <a:solidFill>
                  <a:prstClr val="black"/>
                </a:solidFill>
                <a:ea typeface="Calibri" panose="020F0502020204030204" pitchFamily="34" charset="0"/>
                <a:cs typeface="Times New Roman" panose="02020603050405020304" pitchFamily="18" charset="0"/>
              </a:rPr>
              <a:t>. </a:t>
            </a:r>
            <a:endParaRPr lang="en-US" sz="3800" smtClean="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3800" smtClean="0">
                <a:solidFill>
                  <a:prstClr val="black"/>
                </a:solidFill>
                <a:ea typeface="Calibri" panose="020F0502020204030204" pitchFamily="34" charset="0"/>
                <a:cs typeface="Times New Roman" panose="02020603050405020304" pitchFamily="18" charset="0"/>
              </a:rPr>
              <a:t>Điều </a:t>
            </a:r>
            <a:r>
              <a:rPr lang="vi-VN" sz="3800">
                <a:solidFill>
                  <a:prstClr val="black"/>
                </a:solidFill>
                <a:ea typeface="Calibri" panose="020F0502020204030204" pitchFamily="34" charset="0"/>
                <a:cs typeface="Times New Roman" panose="02020603050405020304" pitchFamily="18" charset="0"/>
              </a:rPr>
              <a:t>này là không thể xảy ra vì AB cắt AC tại A.</a:t>
            </a:r>
            <a:endParaRPr lang="vi-VN" sz="3800">
              <a:solidFill>
                <a:prstClr val="black"/>
              </a:solidFill>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0">
            <a:extLst>
              <a:ext uri="{BEBA8EAE-BF5A-486C-A8C5-ECC9F3942E4B}">
                <a14:imgProps xmlns:a14="http://schemas.microsoft.com/office/drawing/2010/main">
                  <a14:imgLayer r:embed="rId21">
                    <a14:imgEffect>
                      <a14:sharpenSoften amount="25000"/>
                    </a14:imgEffect>
                    <a14:imgEffect>
                      <a14:brightnessContrast contrast="-40000"/>
                    </a14:imgEffect>
                  </a14:imgLayer>
                </a14:imgProps>
              </a:ext>
            </a:extLst>
          </a:blip>
          <a:stretch>
            <a:fillRect/>
          </a:stretch>
        </p:blipFill>
        <p:spPr>
          <a:xfrm>
            <a:off x="12801600" y="3848100"/>
            <a:ext cx="4308536" cy="5798619"/>
          </a:xfrm>
          <a:prstGeom prst="rect">
            <a:avLst/>
          </a:prstGeom>
        </p:spPr>
      </p:pic>
      <p:pic>
        <p:nvPicPr>
          <p:cNvPr id="20"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flipV="1">
            <a:off x="16728135" y="8585029"/>
            <a:ext cx="1350572" cy="1431242"/>
          </a:xfrm>
          <a:prstGeom prst="rect">
            <a:avLst/>
          </a:prstGeom>
        </p:spPr>
      </p:pic>
    </p:spTree>
    <p:extLst>
      <p:ext uri="{BB962C8B-B14F-4D97-AF65-F5344CB8AC3E}">
        <p14:creationId xmlns:p14="http://schemas.microsoft.com/office/powerpoint/2010/main" val="21526021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solidFill>
            <a:schemeClr val="accent5">
              <a:lumMod val="20000"/>
              <a:lumOff val="80000"/>
            </a:schemeClr>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smtClean="0">
                <a:solidFill>
                  <a:srgbClr val="1F497D"/>
                </a:solidFill>
                <a:latin typeface="Arial" panose="020B0604020202020204" pitchFamily="34" charset="0"/>
                <a:cs typeface="Arial" panose="020B0604020202020204" pitchFamily="34" charset="0"/>
              </a:rPr>
              <a:t>ĐIỀU KIỆN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smtClean="0">
                <a:solidFill>
                  <a:srgbClr val="1F497D"/>
                </a:solidFill>
                <a:latin typeface="Arial" panose="020B0604020202020204" pitchFamily="34" charset="0"/>
                <a:cs typeface="Arial" panose="020B0604020202020204" pitchFamily="34" charset="0"/>
              </a:rPr>
              <a:t>VÀ TÍNH CHẤT</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602686" y="3533619"/>
            <a:ext cx="2971800" cy="2895600"/>
          </a:xfrm>
          <a:prstGeom prst="ellipse">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II</a:t>
            </a:r>
            <a:endParaRPr kumimoji="0" lang="en-US" sz="8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88895289"/>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2201997">
            <a:off x="-2445811" y="8477151"/>
            <a:ext cx="8057164" cy="278149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907750"/>
            <a:ext cx="1359858" cy="1245961"/>
          </a:xfrm>
          <a:prstGeom prst="rect">
            <a:avLst/>
          </a:prstGeom>
        </p:spPr>
      </p:pic>
      <p:sp>
        <p:nvSpPr>
          <p:cNvPr id="16" name="Rounded Rectangle 15"/>
          <p:cNvSpPr/>
          <p:nvPr/>
        </p:nvSpPr>
        <p:spPr>
          <a:xfrm>
            <a:off x="1238144" y="1333500"/>
            <a:ext cx="2343913" cy="967215"/>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smtClean="0">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p:sp>
        <p:nvSpPr>
          <p:cNvPr id="5" name="Rectangle 4"/>
          <p:cNvSpPr/>
          <p:nvPr/>
        </p:nvSpPr>
        <p:spPr>
          <a:xfrm>
            <a:off x="1143000" y="2689425"/>
            <a:ext cx="9459905" cy="4708981"/>
          </a:xfrm>
          <a:prstGeom prst="rect">
            <a:avLst/>
          </a:prstGeom>
        </p:spPr>
        <p:txBody>
          <a:bodyPr wrap="square">
            <a:spAutoFit/>
          </a:bodyPr>
          <a:lstStyle/>
          <a:p>
            <a:pPr algn="just">
              <a:lnSpc>
                <a:spcPct val="150000"/>
              </a:lnSpc>
            </a:pPr>
            <a:r>
              <a:rPr lang="vi-VN" sz="4000">
                <a:ea typeface="Calibri" panose="020F0502020204030204" pitchFamily="34" charset="0"/>
                <a:cs typeface="Times New Roman" panose="02020603050405020304" pitchFamily="18" charset="0"/>
              </a:rPr>
              <a:t>Cho hai mặt phẳng phân biệt (P) và (Q). Mặt phẳng (P) chứa hai đường thẳng a, b cắt nhau và a, b cùng song song với mặt phẳng (Q) (Hình 61). Hai mặt phẳng (P) và (Q) có điểm chung hay không?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1622" y="9208247"/>
            <a:ext cx="1291978" cy="69635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6851" y="8478411"/>
            <a:ext cx="646634" cy="1459673"/>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tretch>
            <a:fillRect/>
          </a:stretch>
        </p:blipFill>
        <p:spPr>
          <a:xfrm>
            <a:off x="11165487" y="2465389"/>
            <a:ext cx="5992309" cy="5397926"/>
          </a:xfrm>
          <a:prstGeom prst="rect">
            <a:avLst/>
          </a:prstGeom>
        </p:spPr>
      </p:pic>
    </p:spTree>
    <p:extLst>
      <p:ext uri="{BB962C8B-B14F-4D97-AF65-F5344CB8AC3E}">
        <p14:creationId xmlns:p14="http://schemas.microsoft.com/office/powerpoint/2010/main" val="123865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2201997">
            <a:off x="-2648749" y="8896250"/>
            <a:ext cx="8057164" cy="2781499"/>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1622" y="9208247"/>
            <a:ext cx="1291978" cy="696357"/>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66851" y="8478411"/>
            <a:ext cx="646634" cy="1459673"/>
          </a:xfrm>
          <a:prstGeom prst="rect">
            <a:avLst/>
          </a:prstGeom>
        </p:spPr>
      </p:pic>
      <p:grpSp>
        <p:nvGrpSpPr>
          <p:cNvPr id="10" name="Group 9"/>
          <p:cNvGrpSpPr/>
          <p:nvPr/>
        </p:nvGrpSpPr>
        <p:grpSpPr>
          <a:xfrm>
            <a:off x="364970" y="723900"/>
            <a:ext cx="1657263" cy="1344045"/>
            <a:chOff x="1325197" y="904240"/>
            <a:chExt cx="1999951" cy="1607460"/>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325197" y="904240"/>
              <a:ext cx="1999951" cy="1607460"/>
            </a:xfrm>
            <a:prstGeom prst="rect">
              <a:avLst/>
            </a:prstGeom>
          </p:spPr>
        </p:pic>
        <p:sp>
          <p:nvSpPr>
            <p:cNvPr id="13" name="TextBox 12"/>
            <p:cNvSpPr txBox="1"/>
            <p:nvPr/>
          </p:nvSpPr>
          <p:spPr>
            <a:xfrm>
              <a:off x="1669929" y="1279173"/>
              <a:ext cx="1404741" cy="809812"/>
            </a:xfrm>
            <a:prstGeom prst="rect">
              <a:avLst/>
            </a:prstGeom>
            <a:noFill/>
          </p:spPr>
          <p:txBody>
            <a:bodyPr wrap="square" rtlCol="0">
              <a:spAutoFit/>
            </a:bodyPr>
            <a:lstStyle/>
            <a:p>
              <a:pPr algn="ctr"/>
              <a:r>
                <a:rPr lang="en-US" sz="3800" b="1" dirty="0" err="1" smtClean="0">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Rectangle 2"/>
              <p:cNvSpPr/>
              <p:nvPr/>
            </p:nvSpPr>
            <p:spPr>
              <a:xfrm>
                <a:off x="1447800" y="1820444"/>
                <a:ext cx="15564853" cy="7237879"/>
              </a:xfrm>
              <a:prstGeom prst="rect">
                <a:avLst/>
              </a:prstGeom>
            </p:spPr>
            <p:txBody>
              <a:bodyPr wrap="square">
                <a:spAutoFit/>
              </a:bodyPr>
              <a:lstStyle/>
              <a:p>
                <a:pPr marL="30480" marR="30480" algn="just">
                  <a:lnSpc>
                    <a:spcPct val="150000"/>
                  </a:lnSpc>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Giả sử hai mặt phẳng (P) và (Q) có một điểm chung thì chúng có đường thẳng chung d.</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Ta </a:t>
                </a: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8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 </m:t>
                    </m:r>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P</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P</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d</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d</m:t>
                    </m:r>
                    <m:r>
                      <a:rPr lang="en-US" sz="3800" i="0">
                        <a:solidFill>
                          <a:srgbClr val="000000"/>
                        </a:solidFill>
                        <a:effectLst/>
                        <a:latin typeface="Cambria Math" panose="02040503050406030204" pitchFamily="18" charset="0"/>
                        <a:ea typeface="Calibri" panose="020F0502020204030204" pitchFamily="34" charset="0"/>
                      </a:rPr>
                      <m:t>.</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Tương tự ta cũng có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b</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d</m:t>
                    </m:r>
                    <m:r>
                      <a:rPr lang="en-US" sz="3800" i="0">
                        <a:solidFill>
                          <a:srgbClr val="000000"/>
                        </a:solidFill>
                        <a:effectLst/>
                        <a:latin typeface="Cambria Math" panose="02040503050406030204" pitchFamily="18" charset="0"/>
                        <a:ea typeface="Calibri" panose="020F0502020204030204" pitchFamily="34" charset="0"/>
                      </a:rPr>
                      <m:t>.</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Mà a, b, d cùng nằm trong mặt phẳng (P) nên a // b // d hoặc a trùng b, mâu thuẫn với giả thiết a, b cắt nhau trong (P).</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Vậy hai mặt phẳng (P) và (Q) không có điểm chung hay (P) // (Q).</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447800" y="1820444"/>
                <a:ext cx="15564853" cy="7237879"/>
              </a:xfrm>
              <a:prstGeom prst="rect">
                <a:avLst/>
              </a:prstGeom>
              <a:blipFill>
                <a:blip r:embed="rId20"/>
                <a:stretch>
                  <a:fillRect l="-1097" r="-1058"/>
                </a:stretch>
              </a:blipFill>
            </p:spPr>
            <p:txBody>
              <a:bodyPr/>
              <a:lstStyle/>
              <a:p>
                <a:r>
                  <a:rPr lang="en-US">
                    <a:noFill/>
                  </a:rPr>
                  <a:t> </a:t>
                </a:r>
              </a:p>
            </p:txBody>
          </p:sp>
        </mc:Fallback>
      </mc:AlternateContent>
    </p:spTree>
    <p:extLst>
      <p:ext uri="{BB962C8B-B14F-4D97-AF65-F5344CB8AC3E}">
        <p14:creationId xmlns:p14="http://schemas.microsoft.com/office/powerpoint/2010/main" val="1168173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48500" y="490514"/>
              <a:ext cx="4191000" cy="923330"/>
            </a:xfrm>
            <a:prstGeom prst="rect">
              <a:avLst/>
            </a:prstGeom>
            <a:noFill/>
          </p:spPr>
          <p:txBody>
            <a:bodyPr wrap="square" rtlCol="0">
              <a:spAutoFit/>
            </a:bodyPr>
            <a:lstStyle/>
            <a:p>
              <a:pPr algn="ctr"/>
              <a:r>
                <a:rPr lang="en-US" sz="5400" b="1" dirty="0" smtClean="0">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20" name="Picture 5"/>
          <p:cNvPicPr>
            <a:picLocks noChangeAspect="1"/>
          </p:cNvPicPr>
          <p:nvPr/>
        </p:nvPicPr>
        <p:blipFill>
          <a:blip r:embed="rId9"/>
          <a:srcRect/>
          <a:stretch>
            <a:fillRect/>
          </a:stretch>
        </p:blipFill>
        <p:spPr>
          <a:xfrm>
            <a:off x="5689083" y="6633425"/>
            <a:ext cx="6909833" cy="3653575"/>
          </a:xfrm>
          <a:prstGeom prst="rect">
            <a:avLst/>
          </a:prstGeom>
        </p:spPr>
      </p:pic>
      <p:sp>
        <p:nvSpPr>
          <p:cNvPr id="7" name="Rectangle 6"/>
          <p:cNvSpPr/>
          <p:nvPr/>
        </p:nvSpPr>
        <p:spPr>
          <a:xfrm>
            <a:off x="1314450" y="2261812"/>
            <a:ext cx="15659100" cy="3440942"/>
          </a:xfrm>
          <a:prstGeom prst="rect">
            <a:avLst/>
          </a:prstGeom>
        </p:spPr>
        <p:txBody>
          <a:bodyPr wrap="square">
            <a:spAutoFit/>
          </a:bodyPr>
          <a:lstStyle/>
          <a:p>
            <a:pPr algn="just">
              <a:lnSpc>
                <a:spcPct val="170000"/>
              </a:lnSpc>
            </a:pPr>
            <a:r>
              <a:rPr lang="vi-VN" sz="4500" b="1" i="1" u="sng">
                <a:solidFill>
                  <a:srgbClr val="C00000"/>
                </a:solidFill>
                <a:ea typeface="Calibri" panose="020F0502020204030204" pitchFamily="34" charset="0"/>
                <a:cs typeface="Times New Roman" panose="02020603050405020304" pitchFamily="18" charset="0"/>
              </a:rPr>
              <a:t>Định lí 1</a:t>
            </a:r>
            <a:r>
              <a:rPr lang="vi-VN" sz="4500" b="1" i="1" u="sng" smtClean="0">
                <a:solidFill>
                  <a:srgbClr val="C00000"/>
                </a:solidFill>
                <a:ea typeface="Calibri" panose="020F0502020204030204" pitchFamily="34" charset="0"/>
                <a:cs typeface="Times New Roman" panose="02020603050405020304" pitchFamily="18" charset="0"/>
              </a:rPr>
              <a:t>:</a:t>
            </a:r>
            <a:r>
              <a:rPr lang="en-US" sz="4500" b="1" i="1" smtClean="0">
                <a:solidFill>
                  <a:srgbClr val="C00000"/>
                </a:solidFill>
                <a:ea typeface="Calibri" panose="020F0502020204030204" pitchFamily="34" charset="0"/>
                <a:cs typeface="Times New Roman" panose="02020603050405020304" pitchFamily="18" charset="0"/>
              </a:rPr>
              <a:t> </a:t>
            </a:r>
            <a:r>
              <a:rPr lang="vi-VN" sz="4100" smtClean="0">
                <a:ea typeface="Calibri" panose="020F0502020204030204" pitchFamily="34" charset="0"/>
                <a:cs typeface="Times New Roman" panose="02020603050405020304" pitchFamily="18" charset="0"/>
              </a:rPr>
              <a:t>(</a:t>
            </a:r>
            <a:r>
              <a:rPr lang="vi-VN" sz="4100">
                <a:ea typeface="Calibri" panose="020F0502020204030204" pitchFamily="34" charset="0"/>
                <a:cs typeface="Times New Roman" panose="02020603050405020304" pitchFamily="18" charset="0"/>
              </a:rPr>
              <a:t>Dấu hiệu nhận biết hai mặt phẳng song song)</a:t>
            </a:r>
          </a:p>
          <a:p>
            <a:pPr algn="just">
              <a:lnSpc>
                <a:spcPct val="170000"/>
              </a:lnSpc>
            </a:pPr>
            <a:r>
              <a:rPr lang="vi-VN" sz="4100">
                <a:ea typeface="Calibri" panose="020F0502020204030204" pitchFamily="34" charset="0"/>
                <a:cs typeface="Times New Roman" panose="02020603050405020304" pitchFamily="18" charset="0"/>
              </a:rPr>
              <a:t>Nếu mặt phẳng (P) chứa hai đường thẳng cắt nhau </a:t>
            </a:r>
            <a:r>
              <a:rPr lang="vi-VN" sz="4100">
                <a:ea typeface="Calibri" panose="020F0502020204030204" pitchFamily="34" charset="0"/>
                <a:cs typeface="Times New Roman" panose="02020603050405020304" pitchFamily="18" charset="0"/>
              </a:rPr>
              <a:t>a</a:t>
            </a:r>
            <a:r>
              <a:rPr lang="vi-VN" sz="4100" smtClean="0">
                <a:ea typeface="Calibri" panose="020F0502020204030204" pitchFamily="34" charset="0"/>
                <a:cs typeface="Times New Roman" panose="02020603050405020304" pitchFamily="18" charset="0"/>
              </a:rPr>
              <a:t>,</a:t>
            </a:r>
            <a:r>
              <a:rPr lang="en-US" sz="4100" smtClean="0">
                <a:ea typeface="Calibri" panose="020F0502020204030204" pitchFamily="34" charset="0"/>
                <a:cs typeface="Times New Roman" panose="02020603050405020304" pitchFamily="18" charset="0"/>
              </a:rPr>
              <a:t> </a:t>
            </a:r>
            <a:r>
              <a:rPr lang="vi-VN" sz="4100" smtClean="0">
                <a:ea typeface="Calibri" panose="020F0502020204030204" pitchFamily="34" charset="0"/>
                <a:cs typeface="Times New Roman" panose="02020603050405020304" pitchFamily="18" charset="0"/>
              </a:rPr>
              <a:t>b </a:t>
            </a:r>
            <a:r>
              <a:rPr lang="vi-VN" sz="4100">
                <a:ea typeface="Calibri" panose="020F0502020204030204" pitchFamily="34" charset="0"/>
                <a:cs typeface="Times New Roman" panose="02020603050405020304" pitchFamily="18" charset="0"/>
              </a:rPr>
              <a:t>và </a:t>
            </a:r>
            <a:r>
              <a:rPr lang="vi-VN" sz="4100">
                <a:ea typeface="Calibri" panose="020F0502020204030204" pitchFamily="34" charset="0"/>
                <a:cs typeface="Times New Roman" panose="02020603050405020304" pitchFamily="18" charset="0"/>
              </a:rPr>
              <a:t>a</a:t>
            </a:r>
            <a:r>
              <a:rPr lang="vi-VN" sz="4100" smtClean="0">
                <a:ea typeface="Calibri" panose="020F0502020204030204" pitchFamily="34" charset="0"/>
                <a:cs typeface="Times New Roman" panose="02020603050405020304" pitchFamily="18" charset="0"/>
              </a:rPr>
              <a:t>,</a:t>
            </a:r>
            <a:r>
              <a:rPr lang="en-US" sz="4100" smtClean="0">
                <a:ea typeface="Calibri" panose="020F0502020204030204" pitchFamily="34" charset="0"/>
                <a:cs typeface="Times New Roman" panose="02020603050405020304" pitchFamily="18" charset="0"/>
              </a:rPr>
              <a:t> </a:t>
            </a:r>
            <a:r>
              <a:rPr lang="vi-VN" sz="4100" smtClean="0">
                <a:ea typeface="Calibri" panose="020F0502020204030204" pitchFamily="34" charset="0"/>
                <a:cs typeface="Times New Roman" panose="02020603050405020304" pitchFamily="18" charset="0"/>
              </a:rPr>
              <a:t>b </a:t>
            </a:r>
            <a:r>
              <a:rPr lang="vi-VN" sz="4100">
                <a:ea typeface="Calibri" panose="020F0502020204030204" pitchFamily="34" charset="0"/>
                <a:cs typeface="Times New Roman" panose="02020603050405020304" pitchFamily="18" charset="0"/>
              </a:rPr>
              <a:t>cùng song song với mặt phẳng (Q) thì (P) song song với (Q)</a:t>
            </a:r>
            <a:r>
              <a:rPr lang="vi-VN" sz="4200">
                <a:ea typeface="Calibri" panose="020F0502020204030204" pitchFamily="34" charset="0"/>
                <a:cs typeface="Times New Roman" panose="02020603050405020304" pitchFamily="18" charset="0"/>
              </a:rPr>
              <a:t>.</a:t>
            </a:r>
            <a:endParaRPr lang="vi-VN" sz="42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15541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charRg st="56" end="177"/>
                                            </p:txEl>
                                          </p:spTgt>
                                        </p:tgtEl>
                                        <p:attrNameLst>
                                          <p:attrName>style.visibility</p:attrName>
                                        </p:attrNameLst>
                                      </p:cBhvr>
                                      <p:to>
                                        <p:strVal val="visible"/>
                                      </p:to>
                                    </p:set>
                                    <p:animEffect transition="in" filter="fade">
                                      <p:cBhvr>
                                        <p:cTn id="17" dur="500"/>
                                        <p:tgtEl>
                                          <p:spTgt spid="7">
                                            <p:txEl>
                                              <p:charRg st="56" end="177"/>
                                            </p:txEl>
                                          </p:spTgt>
                                        </p:tgtEl>
                                      </p:cBhvr>
                                    </p:animEffect>
                                    <p:anim calcmode="lin" valueType="num">
                                      <p:cBhvr>
                                        <p:cTn id="18" dur="500" fill="hold"/>
                                        <p:tgtEl>
                                          <p:spTgt spid="7">
                                            <p:txEl>
                                              <p:charRg st="56" end="177"/>
                                            </p:txEl>
                                          </p:spTgt>
                                        </p:tgtEl>
                                        <p:attrNameLst>
                                          <p:attrName>ppt_x</p:attrName>
                                        </p:attrNameLst>
                                      </p:cBhvr>
                                      <p:tavLst>
                                        <p:tav tm="0">
                                          <p:val>
                                            <p:strVal val="#ppt_x"/>
                                          </p:val>
                                        </p:tav>
                                        <p:tav tm="100000">
                                          <p:val>
                                            <p:strVal val="#ppt_x"/>
                                          </p:val>
                                        </p:tav>
                                      </p:tavLst>
                                    </p:anim>
                                    <p:anim calcmode="lin" valueType="num">
                                      <p:cBhvr>
                                        <p:cTn id="19" dur="500" fill="hold"/>
                                        <p:tgtEl>
                                          <p:spTgt spid="7">
                                            <p:txEl>
                                              <p:charRg st="56" end="17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2201997">
            <a:off x="-3571382" y="8803073"/>
            <a:ext cx="8057164" cy="2781499"/>
          </a:xfrm>
          <a:prstGeom prst="rect">
            <a:avLst/>
          </a:prstGeom>
        </p:spPr>
      </p:pic>
      <p:sp>
        <p:nvSpPr>
          <p:cNvPr id="4" name="Rounded Rectangle 3"/>
          <p:cNvSpPr/>
          <p:nvPr/>
        </p:nvSpPr>
        <p:spPr>
          <a:xfrm>
            <a:off x="1295400" y="966278"/>
            <a:ext cx="2362200" cy="100362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a:solidFill>
                  <a:prstClr val="white"/>
                </a:solidFill>
                <a:latin typeface="Arial" panose="020B0604020202020204" pitchFamily="34" charset="0"/>
                <a:cs typeface="Arial" panose="020B0604020202020204" pitchFamily="34" charset="0"/>
              </a:rPr>
              <a:t>Ví</a:t>
            </a:r>
            <a:r>
              <a:rPr lang="en-US" sz="4000" b="1" dirty="0">
                <a:solidFill>
                  <a:prstClr val="white"/>
                </a:solidFill>
                <a:latin typeface="Arial" panose="020B0604020202020204" pitchFamily="34" charset="0"/>
                <a:cs typeface="Arial" panose="020B0604020202020204" pitchFamily="34" charset="0"/>
              </a:rPr>
              <a:t> </a:t>
            </a:r>
            <a:r>
              <a:rPr lang="en-US" sz="4000" b="1" err="1">
                <a:solidFill>
                  <a:prstClr val="white"/>
                </a:solidFill>
                <a:latin typeface="Arial" panose="020B0604020202020204" pitchFamily="34" charset="0"/>
                <a:cs typeface="Arial" panose="020B0604020202020204" pitchFamily="34" charset="0"/>
              </a:rPr>
              <a:t>dụ</a:t>
            </a:r>
            <a:r>
              <a:rPr lang="en-US" sz="4000" b="1">
                <a:solidFill>
                  <a:prstClr val="white"/>
                </a:solidFill>
                <a:latin typeface="Arial" panose="020B0604020202020204" pitchFamily="34" charset="0"/>
                <a:cs typeface="Arial" panose="020B0604020202020204" pitchFamily="34" charset="0"/>
              </a:rPr>
              <a:t> </a:t>
            </a:r>
            <a:r>
              <a:rPr lang="en-US" sz="4000" b="1" smtClean="0">
                <a:solidFill>
                  <a:prstClr val="white"/>
                </a:solidFill>
                <a:latin typeface="Arial" panose="020B0604020202020204" pitchFamily="34" charset="0"/>
                <a:cs typeface="Arial" panose="020B0604020202020204" pitchFamily="34" charset="0"/>
              </a:rPr>
              <a:t>2</a:t>
            </a:r>
            <a:endParaRPr lang="en-US" sz="4000" b="1" dirty="0">
              <a:solidFill>
                <a:prstClr val="white"/>
              </a:solidFill>
              <a:latin typeface="Arial" panose="020B0604020202020204" pitchFamily="34" charset="0"/>
              <a:cs typeface="Arial" panose="020B0604020202020204" pitchFamily="34" charset="0"/>
            </a:endParaRPr>
          </a:p>
        </p:txBody>
      </p:sp>
      <p:sp>
        <p:nvSpPr>
          <p:cNvPr id="19" name="TextBox 18"/>
          <p:cNvSpPr txBox="1"/>
          <p:nvPr/>
        </p:nvSpPr>
        <p:spPr>
          <a:xfrm>
            <a:off x="1409700" y="2530614"/>
            <a:ext cx="2133600" cy="707886"/>
          </a:xfrm>
          <a:prstGeom prst="rect">
            <a:avLst/>
          </a:prstGeom>
          <a:noFill/>
        </p:spPr>
        <p:txBody>
          <a:bodyPr wrap="square" rtlCol="0">
            <a:spAutoFit/>
          </a:bodyPr>
          <a:lstStyle/>
          <a:p>
            <a:pPr algn="ctr"/>
            <a:r>
              <a:rPr lang="en-US" sz="4000" b="1" u="sng" dirty="0" err="1" smtClean="0">
                <a:solidFill>
                  <a:srgbClr val="C00000"/>
                </a:solidFill>
                <a:latin typeface="Arial" panose="020B0604020202020204" pitchFamily="34" charset="0"/>
                <a:cs typeface="Arial" panose="020B0604020202020204" pitchFamily="34" charset="0"/>
              </a:rPr>
              <a:t>Giải</a:t>
            </a:r>
            <a:endParaRPr lang="en-US" sz="4000" b="1" u="sng" dirty="0">
              <a:solidFill>
                <a:srgbClr val="C00000"/>
              </a:solidFill>
              <a:latin typeface="Arial" panose="020B0604020202020204" pitchFamily="34" charset="0"/>
              <a:cs typeface="Arial" panose="020B0604020202020204" pitchFamily="34" charset="0"/>
            </a:endParaRPr>
          </a:p>
        </p:txBody>
      </p:sp>
      <p:sp>
        <p:nvSpPr>
          <p:cNvPr id="20" name="Rectangle 19"/>
          <p:cNvSpPr/>
          <p:nvPr/>
        </p:nvSpPr>
        <p:spPr>
          <a:xfrm>
            <a:off x="3853394" y="571500"/>
            <a:ext cx="13324411" cy="1846659"/>
          </a:xfrm>
          <a:prstGeom prst="rect">
            <a:avLst/>
          </a:prstGeom>
        </p:spPr>
        <p:txBody>
          <a:bodyPr wrap="square">
            <a:spAutoFit/>
          </a:bodyPr>
          <a:lstStyle/>
          <a:p>
            <a:pPr lvl="0">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Cho hai hình bình hành ABCD, ABMN không cùng nằm trong một mặt phẳng. Chứng minh rằng (ADN</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(BCM).</a:t>
            </a:r>
          </a:p>
        </p:txBody>
      </p:sp>
      <p:sp>
        <p:nvSpPr>
          <p:cNvPr id="14" name="Rectangle 13"/>
          <p:cNvSpPr/>
          <p:nvPr/>
        </p:nvSpPr>
        <p:spPr>
          <a:xfrm>
            <a:off x="1295400" y="3390900"/>
            <a:ext cx="10218232" cy="6070893"/>
          </a:xfrm>
          <a:prstGeom prst="rect">
            <a:avLst/>
          </a:prstGeom>
        </p:spPr>
        <p:txBody>
          <a:bodyPr wrap="square">
            <a:spAutoFit/>
          </a:bodyPr>
          <a:lstStyle/>
          <a:p>
            <a:pPr lvl="0" algn="just">
              <a:lnSpc>
                <a:spcPct val="150000"/>
              </a:lnSpc>
            </a:pPr>
            <a:r>
              <a:rPr lang="vi-VN" sz="3700">
                <a:solidFill>
                  <a:prstClr val="black"/>
                </a:solidFill>
                <a:ea typeface="Calibri" panose="020F0502020204030204" pitchFamily="34" charset="0"/>
                <a:cs typeface="Arial" panose="020B0604020202020204" pitchFamily="34" charset="0"/>
              </a:rPr>
              <a:t>Vì ABCD là hình bình hành </a:t>
            </a:r>
            <a:r>
              <a:rPr lang="vi-VN" sz="3700">
                <a:solidFill>
                  <a:prstClr val="black"/>
                </a:solidFill>
                <a:ea typeface="Calibri" panose="020F0502020204030204" pitchFamily="34" charset="0"/>
                <a:cs typeface="Arial" panose="020B0604020202020204" pitchFamily="34" charset="0"/>
              </a:rPr>
              <a:t>nên </a:t>
            </a:r>
            <a:r>
              <a:rPr lang="vi-VN" sz="3700" smtClean="0">
                <a:solidFill>
                  <a:prstClr val="black"/>
                </a:solidFill>
                <a:ea typeface="Calibri" panose="020F0502020204030204" pitchFamily="34" charset="0"/>
                <a:cs typeface="Arial" panose="020B0604020202020204" pitchFamily="34" charset="0"/>
              </a:rPr>
              <a:t>AD</a:t>
            </a:r>
            <a:r>
              <a:rPr lang="en-US" sz="3700" smtClean="0">
                <a:solidFill>
                  <a:prstClr val="black"/>
                </a:solidFill>
                <a:ea typeface="Calibri" panose="020F0502020204030204" pitchFamily="34" charset="0"/>
                <a:cs typeface="Arial" panose="020B0604020202020204" pitchFamily="34" charset="0"/>
              </a:rPr>
              <a:t>//</a:t>
            </a:r>
            <a:r>
              <a:rPr lang="vi-VN" sz="3700" smtClean="0">
                <a:solidFill>
                  <a:prstClr val="black"/>
                </a:solidFill>
                <a:ea typeface="Calibri" panose="020F0502020204030204" pitchFamily="34" charset="0"/>
                <a:cs typeface="Arial" panose="020B0604020202020204" pitchFamily="34" charset="0"/>
              </a:rPr>
              <a:t>BC</a:t>
            </a:r>
            <a:r>
              <a:rPr lang="vi-VN" sz="3700">
                <a:solidFill>
                  <a:prstClr val="black"/>
                </a:solidFill>
                <a:ea typeface="Calibri" panose="020F0502020204030204" pitchFamily="34" charset="0"/>
                <a:cs typeface="Arial" panose="020B0604020202020204" pitchFamily="34" charset="0"/>
              </a:rPr>
              <a:t>. </a:t>
            </a:r>
            <a:endParaRPr lang="en-US" sz="3700" smtClean="0">
              <a:solidFill>
                <a:prstClr val="black"/>
              </a:solidFill>
              <a:ea typeface="Calibri" panose="020F0502020204030204" pitchFamily="34" charset="0"/>
              <a:cs typeface="Arial" panose="020B0604020202020204" pitchFamily="34" charset="0"/>
            </a:endParaRPr>
          </a:p>
          <a:p>
            <a:pPr lvl="0" algn="just">
              <a:lnSpc>
                <a:spcPct val="150000"/>
              </a:lnSpc>
            </a:pPr>
            <a:r>
              <a:rPr lang="vi-VN" sz="3700" smtClean="0">
                <a:solidFill>
                  <a:prstClr val="black"/>
                </a:solidFill>
                <a:ea typeface="Calibri" panose="020F0502020204030204" pitchFamily="34" charset="0"/>
                <a:cs typeface="Arial" panose="020B0604020202020204" pitchFamily="34" charset="0"/>
              </a:rPr>
              <a:t>Mà AD</a:t>
            </a:r>
            <a:r>
              <a:rPr lang="en-US" sz="3700" smtClean="0">
                <a:solidFill>
                  <a:prstClr val="black"/>
                </a:solidFill>
                <a:ea typeface="Calibri" panose="020F0502020204030204" pitchFamily="34" charset="0"/>
                <a:cs typeface="Arial" panose="020B0604020202020204" pitchFamily="34" charset="0"/>
              </a:rPr>
              <a:t> </a:t>
            </a:r>
            <a:r>
              <a:rPr lang="vi-VN" sz="3700" smtClean="0">
                <a:solidFill>
                  <a:prstClr val="black"/>
                </a:solidFill>
                <a:ea typeface="Calibri" panose="020F0502020204030204" pitchFamily="34" charset="0"/>
                <a:cs typeface="Arial" panose="020B0604020202020204" pitchFamily="34" charset="0"/>
              </a:rPr>
              <a:t>không </a:t>
            </a:r>
            <a:r>
              <a:rPr lang="vi-VN" sz="3700">
                <a:solidFill>
                  <a:prstClr val="black"/>
                </a:solidFill>
                <a:ea typeface="Calibri" panose="020F0502020204030204" pitchFamily="34" charset="0"/>
                <a:cs typeface="Arial" panose="020B0604020202020204" pitchFamily="34" charset="0"/>
              </a:rPr>
              <a:t>thuộc mặt phẳng (BCM) suy </a:t>
            </a:r>
            <a:r>
              <a:rPr lang="vi-VN" sz="3700">
                <a:solidFill>
                  <a:prstClr val="black"/>
                </a:solidFill>
                <a:ea typeface="Calibri" panose="020F0502020204030204" pitchFamily="34" charset="0"/>
                <a:cs typeface="Arial" panose="020B0604020202020204" pitchFamily="34" charset="0"/>
              </a:rPr>
              <a:t>ra </a:t>
            </a:r>
            <a:r>
              <a:rPr lang="en-US" sz="3700" smtClean="0">
                <a:solidFill>
                  <a:prstClr val="black"/>
                </a:solidFill>
                <a:ea typeface="Calibri" panose="020F0502020204030204" pitchFamily="34" charset="0"/>
                <a:cs typeface="Arial" panose="020B0604020202020204" pitchFamily="34" charset="0"/>
              </a:rPr>
              <a:t>  </a:t>
            </a:r>
            <a:r>
              <a:rPr lang="vi-VN" sz="3700" smtClean="0">
                <a:solidFill>
                  <a:prstClr val="black"/>
                </a:solidFill>
                <a:ea typeface="Calibri" panose="020F0502020204030204" pitchFamily="34" charset="0"/>
                <a:cs typeface="Arial" panose="020B0604020202020204" pitchFamily="34" charset="0"/>
              </a:rPr>
              <a:t>AD </a:t>
            </a:r>
            <a:r>
              <a:rPr lang="en-US" sz="3700" smtClean="0">
                <a:solidFill>
                  <a:prstClr val="black"/>
                </a:solidFill>
                <a:ea typeface="Calibri" panose="020F0502020204030204" pitchFamily="34" charset="0"/>
                <a:cs typeface="Arial" panose="020B0604020202020204" pitchFamily="34" charset="0"/>
              </a:rPr>
              <a:t>//</a:t>
            </a:r>
            <a:r>
              <a:rPr lang="vi-VN" sz="3700" smtClean="0">
                <a:solidFill>
                  <a:prstClr val="black"/>
                </a:solidFill>
                <a:ea typeface="Calibri" panose="020F0502020204030204" pitchFamily="34" charset="0"/>
                <a:cs typeface="Arial" panose="020B0604020202020204" pitchFamily="34" charset="0"/>
              </a:rPr>
              <a:t> </a:t>
            </a:r>
            <a:r>
              <a:rPr lang="vi-VN" sz="3700">
                <a:solidFill>
                  <a:prstClr val="black"/>
                </a:solidFill>
                <a:ea typeface="Calibri" panose="020F0502020204030204" pitchFamily="34" charset="0"/>
                <a:cs typeface="Arial" panose="020B0604020202020204" pitchFamily="34" charset="0"/>
              </a:rPr>
              <a:t>(BCM</a:t>
            </a:r>
            <a:r>
              <a:rPr lang="vi-VN" sz="3700">
                <a:solidFill>
                  <a:prstClr val="black"/>
                </a:solidFill>
                <a:ea typeface="Calibri" panose="020F0502020204030204" pitchFamily="34" charset="0"/>
                <a:cs typeface="Arial" panose="020B0604020202020204" pitchFamily="34" charset="0"/>
              </a:rPr>
              <a:t>). </a:t>
            </a:r>
            <a:endParaRPr lang="en-US" sz="3700" smtClean="0">
              <a:solidFill>
                <a:prstClr val="black"/>
              </a:solidFill>
              <a:ea typeface="Calibri" panose="020F0502020204030204" pitchFamily="34" charset="0"/>
              <a:cs typeface="Arial" panose="020B0604020202020204" pitchFamily="34" charset="0"/>
            </a:endParaRPr>
          </a:p>
          <a:p>
            <a:pPr lvl="0" algn="just">
              <a:lnSpc>
                <a:spcPct val="150000"/>
              </a:lnSpc>
            </a:pPr>
            <a:r>
              <a:rPr lang="vi-VN" sz="3700" smtClean="0">
                <a:solidFill>
                  <a:prstClr val="black"/>
                </a:solidFill>
                <a:ea typeface="Calibri" panose="020F0502020204030204" pitchFamily="34" charset="0"/>
                <a:cs typeface="Arial" panose="020B0604020202020204" pitchFamily="34" charset="0"/>
              </a:rPr>
              <a:t>Tương </a:t>
            </a:r>
            <a:r>
              <a:rPr lang="vi-VN" sz="3700">
                <a:solidFill>
                  <a:prstClr val="black"/>
                </a:solidFill>
                <a:ea typeface="Calibri" panose="020F0502020204030204" pitchFamily="34" charset="0"/>
                <a:cs typeface="Arial" panose="020B0604020202020204" pitchFamily="34" charset="0"/>
              </a:rPr>
              <a:t>tự, do ABMN là hình bình hành </a:t>
            </a:r>
            <a:r>
              <a:rPr lang="vi-VN" sz="3700">
                <a:solidFill>
                  <a:prstClr val="black"/>
                </a:solidFill>
                <a:ea typeface="Calibri" panose="020F0502020204030204" pitchFamily="34" charset="0"/>
                <a:cs typeface="Arial" panose="020B0604020202020204" pitchFamily="34" charset="0"/>
              </a:rPr>
              <a:t>nên </a:t>
            </a:r>
            <a:r>
              <a:rPr lang="en-US" sz="3700" smtClean="0">
                <a:solidFill>
                  <a:prstClr val="black"/>
                </a:solidFill>
                <a:ea typeface="Calibri" panose="020F0502020204030204" pitchFamily="34" charset="0"/>
                <a:cs typeface="Arial" panose="020B0604020202020204" pitchFamily="34" charset="0"/>
              </a:rPr>
              <a:t>     </a:t>
            </a:r>
            <a:r>
              <a:rPr lang="vi-VN" sz="3700" smtClean="0">
                <a:solidFill>
                  <a:prstClr val="black"/>
                </a:solidFill>
                <a:ea typeface="Calibri" panose="020F0502020204030204" pitchFamily="34" charset="0"/>
                <a:cs typeface="Arial" panose="020B0604020202020204" pitchFamily="34" charset="0"/>
              </a:rPr>
              <a:t>AN </a:t>
            </a:r>
            <a:r>
              <a:rPr lang="en-US" sz="3700" smtClean="0">
                <a:solidFill>
                  <a:prstClr val="black"/>
                </a:solidFill>
                <a:ea typeface="Calibri" panose="020F0502020204030204" pitchFamily="34" charset="0"/>
                <a:cs typeface="Arial" panose="020B0604020202020204" pitchFamily="34" charset="0"/>
              </a:rPr>
              <a:t>//</a:t>
            </a:r>
            <a:r>
              <a:rPr lang="vi-VN" sz="3700" smtClean="0">
                <a:solidFill>
                  <a:prstClr val="black"/>
                </a:solidFill>
                <a:ea typeface="Calibri" panose="020F0502020204030204" pitchFamily="34" charset="0"/>
                <a:cs typeface="Arial" panose="020B0604020202020204" pitchFamily="34" charset="0"/>
              </a:rPr>
              <a:t> </a:t>
            </a:r>
            <a:r>
              <a:rPr lang="vi-VN" sz="3700">
                <a:solidFill>
                  <a:prstClr val="black"/>
                </a:solidFill>
                <a:ea typeface="Calibri" panose="020F0502020204030204" pitchFamily="34" charset="0"/>
                <a:cs typeface="Arial" panose="020B0604020202020204" pitchFamily="34" charset="0"/>
              </a:rPr>
              <a:t>BM, suy ra </a:t>
            </a:r>
            <a:r>
              <a:rPr lang="vi-VN" sz="3700">
                <a:solidFill>
                  <a:prstClr val="black"/>
                </a:solidFill>
                <a:ea typeface="Calibri" panose="020F0502020204030204" pitchFamily="34" charset="0"/>
                <a:cs typeface="Arial" panose="020B0604020202020204" pitchFamily="34" charset="0"/>
              </a:rPr>
              <a:t>AN </a:t>
            </a:r>
            <a:r>
              <a:rPr lang="en-US" sz="3700" smtClean="0">
                <a:solidFill>
                  <a:prstClr val="black"/>
                </a:solidFill>
                <a:ea typeface="Calibri" panose="020F0502020204030204" pitchFamily="34" charset="0"/>
                <a:cs typeface="Arial" panose="020B0604020202020204" pitchFamily="34" charset="0"/>
              </a:rPr>
              <a:t>//</a:t>
            </a:r>
            <a:r>
              <a:rPr lang="vi-VN" sz="3700" smtClean="0">
                <a:solidFill>
                  <a:prstClr val="black"/>
                </a:solidFill>
                <a:ea typeface="Calibri" panose="020F0502020204030204" pitchFamily="34" charset="0"/>
                <a:cs typeface="Arial" panose="020B0604020202020204" pitchFamily="34" charset="0"/>
              </a:rPr>
              <a:t> </a:t>
            </a:r>
            <a:r>
              <a:rPr lang="vi-VN" sz="3700">
                <a:solidFill>
                  <a:prstClr val="black"/>
                </a:solidFill>
                <a:ea typeface="Calibri" panose="020F0502020204030204" pitchFamily="34" charset="0"/>
                <a:cs typeface="Arial" panose="020B0604020202020204" pitchFamily="34" charset="0"/>
              </a:rPr>
              <a:t>(BCM</a:t>
            </a:r>
            <a:r>
              <a:rPr lang="vi-VN" sz="3700">
                <a:solidFill>
                  <a:prstClr val="black"/>
                </a:solidFill>
                <a:ea typeface="Calibri" panose="020F0502020204030204" pitchFamily="34" charset="0"/>
                <a:cs typeface="Arial" panose="020B0604020202020204" pitchFamily="34" charset="0"/>
              </a:rPr>
              <a:t>). </a:t>
            </a:r>
            <a:endParaRPr lang="en-US" sz="3700" smtClean="0">
              <a:solidFill>
                <a:prstClr val="black"/>
              </a:solidFill>
              <a:ea typeface="Calibri" panose="020F0502020204030204" pitchFamily="34" charset="0"/>
              <a:cs typeface="Arial" panose="020B0604020202020204" pitchFamily="34" charset="0"/>
            </a:endParaRPr>
          </a:p>
          <a:p>
            <a:pPr lvl="0" algn="just">
              <a:lnSpc>
                <a:spcPct val="150000"/>
              </a:lnSpc>
            </a:pPr>
            <a:r>
              <a:rPr lang="vi-VN" sz="3700" smtClean="0">
                <a:solidFill>
                  <a:prstClr val="black"/>
                </a:solidFill>
                <a:ea typeface="Calibri" panose="020F0502020204030204" pitchFamily="34" charset="0"/>
                <a:cs typeface="Arial" panose="020B0604020202020204" pitchFamily="34" charset="0"/>
              </a:rPr>
              <a:t>Mà </a:t>
            </a:r>
            <a:r>
              <a:rPr lang="vi-VN" sz="3700">
                <a:solidFill>
                  <a:prstClr val="black"/>
                </a:solidFill>
                <a:ea typeface="Calibri" panose="020F0502020204030204" pitchFamily="34" charset="0"/>
                <a:cs typeface="Arial" panose="020B0604020202020204" pitchFamily="34" charset="0"/>
              </a:rPr>
              <a:t>AD, AN cắt nhau và nằm trong mặt phẳng (ADN) nên theo Định lí 1, ta có: (ADN) // (BCM).</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01012" y="8791074"/>
            <a:ext cx="1585280" cy="1458175"/>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2192000" y="3445907"/>
            <a:ext cx="5128701" cy="4745593"/>
          </a:xfrm>
          <a:prstGeom prst="rect">
            <a:avLst/>
          </a:prstGeom>
        </p:spPr>
      </p:pic>
    </p:spTree>
    <p:extLst>
      <p:ext uri="{BB962C8B-B14F-4D97-AF65-F5344CB8AC3E}">
        <p14:creationId xmlns:p14="http://schemas.microsoft.com/office/powerpoint/2010/main" val="5117940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2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ounded Rectangle 9"/>
          <p:cNvSpPr/>
          <p:nvPr/>
        </p:nvSpPr>
        <p:spPr>
          <a:xfrm>
            <a:off x="324852" y="240286"/>
            <a:ext cx="3387029" cy="96912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smtClean="0">
                <a:latin typeface="Arial" panose="020B0604020202020204" pitchFamily="34" charset="0"/>
                <a:cs typeface="Arial" panose="020B0604020202020204" pitchFamily="34" charset="0"/>
              </a:rPr>
              <a:t>Luyện tập </a:t>
            </a:r>
            <a:r>
              <a:rPr lang="en-US" sz="4000" b="1" smtClean="0">
                <a:latin typeface="Arial" panose="020B0604020202020204" pitchFamily="34" charset="0"/>
                <a:cs typeface="Arial" panose="020B0604020202020204" pitchFamily="34" charset="0"/>
              </a:rPr>
              <a:t>2</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324852" y="218807"/>
                <a:ext cx="17734547" cy="1694951"/>
              </a:xfrm>
              <a:prstGeom prst="rect">
                <a:avLst/>
              </a:prstGeom>
            </p:spPr>
            <p:txBody>
              <a:bodyPr wrap="square">
                <a:spAutoFit/>
              </a:bodyPr>
              <a:lstStyle/>
              <a:p>
                <a:pPr algn="just">
                  <a:lnSpc>
                    <a:spcPct val="150000"/>
                  </a:lnSpc>
                </a:pPr>
                <a:r>
                  <a:rPr lang="en-US" sz="3700" smtClean="0">
                    <a:latin typeface="Arial" panose="020B0604020202020204" pitchFamily="34" charset="0"/>
                    <a:ea typeface="Calibri" panose="020F0502020204030204" pitchFamily="34" charset="0"/>
                    <a:cs typeface="Arial" panose="020B0604020202020204" pitchFamily="34" charset="0"/>
                  </a:rPr>
                  <a:t>                          </a:t>
                </a:r>
                <a:r>
                  <a:rPr lang="vi-VN" sz="3700" smtClean="0">
                    <a:latin typeface="Arial" panose="020B0604020202020204" pitchFamily="34" charset="0"/>
                    <a:ea typeface="Calibri" panose="020F0502020204030204" pitchFamily="34" charset="0"/>
                    <a:cs typeface="Arial" panose="020B0604020202020204" pitchFamily="34" charset="0"/>
                  </a:rPr>
                  <a:t>Cho </a:t>
                </a:r>
                <a:r>
                  <a:rPr lang="vi-VN" sz="3700">
                    <a:latin typeface="Arial" panose="020B0604020202020204" pitchFamily="34" charset="0"/>
                    <a:ea typeface="Calibri" panose="020F0502020204030204" pitchFamily="34" charset="0"/>
                    <a:cs typeface="Arial" panose="020B0604020202020204" pitchFamily="34" charset="0"/>
                  </a:rPr>
                  <a:t>tứ diện </a:t>
                </a:r>
                <a14:m>
                  <m:oMath xmlns:m="http://schemas.openxmlformats.org/officeDocument/2006/math">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ABCD</m:t>
                    </m:r>
                  </m:oMath>
                </a14:m>
                <a:r>
                  <a:rPr lang="vi-VN" sz="3700">
                    <a:latin typeface="Arial" panose="020B0604020202020204" pitchFamily="34" charset="0"/>
                    <a:ea typeface="Calibri" panose="020F0502020204030204" pitchFamily="34" charset="0"/>
                    <a:cs typeface="Arial" panose="020B0604020202020204" pitchFamily="34" charset="0"/>
                  </a:rPr>
                  <a:t>. Các điểm </a:t>
                </a:r>
                <a14:m>
                  <m:oMath xmlns:m="http://schemas.openxmlformats.org/officeDocument/2006/math">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M</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N</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P</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I</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J</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K</m:t>
                    </m:r>
                    <m:r>
                      <a:rPr lang="vi-VN" sz="3700" i="0" smtClean="0">
                        <a:latin typeface="Cambria Math" panose="02040503050406030204" pitchFamily="18" charset="0"/>
                        <a:ea typeface="Calibri" panose="020F0502020204030204" pitchFamily="34" charset="0"/>
                        <a:cs typeface="Arial" panose="020B0604020202020204" pitchFamily="34" charset="0"/>
                      </a:rPr>
                      <m:t> </m:t>
                    </m:r>
                  </m:oMath>
                </a14:m>
                <a:r>
                  <a:rPr lang="vi-VN" sz="3700">
                    <a:latin typeface="Arial" panose="020B0604020202020204" pitchFamily="34" charset="0"/>
                    <a:ea typeface="Calibri" panose="020F0502020204030204" pitchFamily="34" charset="0"/>
                    <a:cs typeface="Arial" panose="020B0604020202020204" pitchFamily="34" charset="0"/>
                  </a:rPr>
                  <a:t>lần lượt là trung điểm của </a:t>
                </a:r>
                <a14:m>
                  <m:oMath xmlns:m="http://schemas.openxmlformats.org/officeDocument/2006/math">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BC</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CD</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DB</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AM</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AN</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AP</m:t>
                    </m:r>
                  </m:oMath>
                </a14:m>
                <a:r>
                  <a:rPr lang="vi-VN" sz="3700">
                    <a:latin typeface="Arial" panose="020B0604020202020204" pitchFamily="34" charset="0"/>
                    <a:ea typeface="Calibri" panose="020F0502020204030204" pitchFamily="34" charset="0"/>
                    <a:cs typeface="Arial" panose="020B0604020202020204" pitchFamily="34" charset="0"/>
                  </a:rPr>
                  <a:t>. Chứng minh rằng </a:t>
                </a:r>
                <a14:m>
                  <m:oMath xmlns:m="http://schemas.openxmlformats.org/officeDocument/2006/math">
                    <m:r>
                      <a:rPr lang="vi-VN" sz="3700" i="0" smtClean="0">
                        <a:latin typeface="Cambria Math" panose="02040503050406030204" pitchFamily="18" charset="0"/>
                        <a:ea typeface="Calibri" panose="020F0502020204030204" pitchFamily="34" charset="0"/>
                        <a:cs typeface="Arial" panose="020B0604020202020204" pitchFamily="34" charset="0"/>
                      </a:rPr>
                      <m:t>(</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IJK</m:t>
                    </m:r>
                    <m:r>
                      <a:rPr lang="vi-VN" sz="3700" i="0" smtClean="0">
                        <a:latin typeface="Cambria Math" panose="02040503050406030204" pitchFamily="18" charset="0"/>
                        <a:ea typeface="Calibri" panose="020F0502020204030204" pitchFamily="34" charset="0"/>
                        <a:cs typeface="Arial" panose="020B0604020202020204" pitchFamily="34" charset="0"/>
                      </a:rPr>
                      <m:t>) //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BCD</m:t>
                    </m:r>
                    <m:r>
                      <a:rPr lang="vi-VN" sz="3700" i="0" smtClean="0">
                        <a:latin typeface="Cambria Math" panose="02040503050406030204" pitchFamily="18" charset="0"/>
                        <a:ea typeface="Calibri" panose="020F0502020204030204" pitchFamily="34" charset="0"/>
                        <a:cs typeface="Arial" panose="020B0604020202020204" pitchFamily="34" charset="0"/>
                      </a:rPr>
                      <m:t>).</m:t>
                    </m:r>
                  </m:oMath>
                </a14:m>
                <a:endParaRPr lang="en-US" sz="37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24852" y="218807"/>
                <a:ext cx="17734547" cy="1694951"/>
              </a:xfrm>
              <a:prstGeom prst="rect">
                <a:avLst/>
              </a:prstGeom>
              <a:blipFill>
                <a:blip r:embed="rId4"/>
                <a:stretch>
                  <a:fillRect r="-1100" b="-129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304800" y="2705100"/>
                <a:ext cx="16687800" cy="2533963"/>
              </a:xfrm>
              <a:prstGeom prst="rect">
                <a:avLst/>
              </a:prstGeom>
            </p:spPr>
            <p:txBody>
              <a:bodyPr wrap="square">
                <a:spAutoFit/>
              </a:bodyPr>
              <a:lstStyle/>
              <a:p>
                <a:pPr marL="30480" marR="30480" algn="just">
                  <a:lnSpc>
                    <a:spcPct val="150000"/>
                  </a:lnSpc>
                  <a:spcBef>
                    <a:spcPts val="100"/>
                  </a:spcBef>
                  <a:spcAft>
                    <a:spcPts val="100"/>
                  </a:spcAft>
                </a:pP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Xét</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ΔAMP</m:t>
                    </m:r>
                    <m:r>
                      <a:rPr lang="en-US" sz="3600" i="0">
                        <a:solidFill>
                          <a:srgbClr val="000000"/>
                        </a:solidFill>
                        <a:effectLst/>
                        <a:latin typeface="Cambria Math" panose="02040503050406030204" pitchFamily="18" charset="0"/>
                        <a:ea typeface="Calibri" panose="020F050202020403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I</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K</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lần lượt là trung điểm của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AM</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AP</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IK</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là đường trung bình</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IK</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MP</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MP</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BCD</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IK</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BCD</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304800" y="2705100"/>
                <a:ext cx="16687800" cy="2533963"/>
              </a:xfrm>
              <a:prstGeom prst="rect">
                <a:avLst/>
              </a:prstGeom>
              <a:blipFill>
                <a:blip r:embed="rId5"/>
                <a:stretch>
                  <a:fillRect l="-913" b="-8434"/>
                </a:stretch>
              </a:blipFill>
            </p:spPr>
            <p:txBody>
              <a:bodyPr/>
              <a:lstStyle/>
              <a:p>
                <a:r>
                  <a:rPr lang="en-US">
                    <a:noFill/>
                  </a:rPr>
                  <a:t> </a:t>
                </a:r>
              </a:p>
            </p:txBody>
          </p:sp>
        </mc:Fallback>
      </mc:AlternateContent>
      <p:sp>
        <p:nvSpPr>
          <p:cNvPr id="4" name="Rectangle 3"/>
          <p:cNvSpPr/>
          <p:nvPr/>
        </p:nvSpPr>
        <p:spPr>
          <a:xfrm>
            <a:off x="8586831" y="2058769"/>
            <a:ext cx="1210588" cy="646331"/>
          </a:xfrm>
          <a:prstGeom prst="rect">
            <a:avLst/>
          </a:prstGeom>
        </p:spPr>
        <p:txBody>
          <a:bodyPr wrap="none">
            <a:spAutoFit/>
          </a:bodyPr>
          <a:lstStyle/>
          <a:p>
            <a:pPr lvl="0" algn="ctr"/>
            <a:r>
              <a:rPr lang="en-US" sz="3600" b="1" i="1" u="sng" smtClean="0">
                <a:solidFill>
                  <a:schemeClr val="tx2"/>
                </a:solidFill>
                <a:latin typeface="Arial" panose="020B0604020202020204" pitchFamily="34" charset="0"/>
                <a:cs typeface="Arial" panose="020B0604020202020204" pitchFamily="34" charset="0"/>
              </a:rPr>
              <a:t>Giải:</a:t>
            </a:r>
            <a:endParaRPr lang="en-US" sz="3600" b="1" i="1" u="sng" dirty="0">
              <a:solidFill>
                <a:schemeClr val="tx2"/>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039600" y="5205417"/>
            <a:ext cx="6536939" cy="4893088"/>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304799" y="5281617"/>
                <a:ext cx="12191999" cy="4891083"/>
              </a:xfrm>
              <a:prstGeom prst="rect">
                <a:avLst/>
              </a:prstGeom>
            </p:spPr>
            <p:txBody>
              <a:bodyPr wrap="square">
                <a:spAutoFit/>
              </a:bodyPr>
              <a:lstStyle/>
              <a:p>
                <a:pPr marL="30480" marR="30480" lvl="0" algn="just">
                  <a:lnSpc>
                    <a:spcPct val="150000"/>
                  </a:lnSpc>
                  <a:spcBef>
                    <a:spcPts val="100"/>
                  </a:spcBef>
                  <a:spcAft>
                    <a:spcPts val="100"/>
                  </a:spcAft>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Xét</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ANP</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J</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K</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lần lượt là trung điểm của </a:t>
                </a:r>
                <a14:m>
                  <m:oMath xmlns:m="http://schemas.openxmlformats.org/officeDocument/2006/math">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AN</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AP</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JK</m:t>
                    </m:r>
                  </m:oMath>
                </a14:m>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là đường trung bình</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lang="en-US" sz="3600" i="0">
                        <a:solidFill>
                          <a:srgbClr val="000000"/>
                        </a:solidFill>
                        <a:latin typeface="Cambria Math" panose="02040503050406030204" pitchFamily="18" charset="0"/>
                        <a:ea typeface="Calibri" panose="020F0502020204030204" pitchFamily="34" charset="0"/>
                      </a:rPr>
                      <m:t>JK</m:t>
                    </m:r>
                    <m:r>
                      <a:rPr lang="en-US" sz="3600" i="0">
                        <a:solidFill>
                          <a:srgbClr val="000000"/>
                        </a:solidFill>
                        <a:latin typeface="Cambria Math" panose="02040503050406030204" pitchFamily="18" charset="0"/>
                        <a:ea typeface="Calibri" panose="020F0502020204030204" pitchFamily="34" charset="0"/>
                      </a:rPr>
                      <m:t> // </m:t>
                    </m:r>
                    <m:r>
                      <m:rPr>
                        <m:sty m:val="p"/>
                      </m:rPr>
                      <a:rPr lang="en-US" sz="3600" i="0">
                        <a:solidFill>
                          <a:srgbClr val="000000"/>
                        </a:solidFill>
                        <a:latin typeface="Cambria Math" panose="02040503050406030204" pitchFamily="18" charset="0"/>
                        <a:ea typeface="Calibri" panose="020F0502020204030204" pitchFamily="34" charset="0"/>
                      </a:rPr>
                      <m:t>NP</m:t>
                    </m:r>
                    <m:r>
                      <a:rPr lang="en-US" sz="3600" i="0">
                        <a:solidFill>
                          <a:srgbClr val="000000"/>
                        </a:solidFill>
                        <a:latin typeface="Cambria Math" panose="02040503050406030204" pitchFamily="18" charset="0"/>
                        <a:ea typeface="Calibri" panose="020F0502020204030204" pitchFamily="34" charset="0"/>
                      </a:rPr>
                      <m:t>.</m:t>
                    </m:r>
                  </m:oMath>
                </a14:m>
                <a:endPar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600" i="0">
                        <a:solidFill>
                          <a:srgbClr val="000000"/>
                        </a:solidFill>
                        <a:latin typeface="Cambria Math" panose="02040503050406030204" pitchFamily="18" charset="0"/>
                        <a:ea typeface="Calibri" panose="020F0502020204030204" pitchFamily="34" charset="0"/>
                      </a:rPr>
                      <m:t>NP</m:t>
                    </m:r>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BCD</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600" i="0">
                        <a:solidFill>
                          <a:srgbClr val="000000"/>
                        </a:solidFill>
                        <a:latin typeface="Cambria Math" panose="02040503050406030204" pitchFamily="18" charset="0"/>
                        <a:ea typeface="Calibri" panose="020F0502020204030204" pitchFamily="34" charset="0"/>
                      </a:rPr>
                      <m:t>JK</m:t>
                    </m:r>
                    <m:r>
                      <a:rPr lang="en-US" sz="3600" i="0">
                        <a:solidFill>
                          <a:srgbClr val="000000"/>
                        </a:solidFill>
                        <a:latin typeface="Cambria Math" panose="02040503050406030204" pitchFamily="18" charset="0"/>
                        <a:ea typeface="Calibri" panose="020F0502020204030204" pitchFamily="34" charset="0"/>
                      </a:rPr>
                      <m:t> // (</m:t>
                    </m:r>
                    <m:r>
                      <m:rPr>
                        <m:sty m:val="p"/>
                      </m:rPr>
                      <a:rPr lang="en-US" sz="3600" i="0">
                        <a:solidFill>
                          <a:srgbClr val="000000"/>
                        </a:solidFill>
                        <a:latin typeface="Cambria Math" panose="02040503050406030204" pitchFamily="18" charset="0"/>
                        <a:ea typeface="Calibri" panose="020F0502020204030204" pitchFamily="34" charset="0"/>
                      </a:rPr>
                      <m:t>BCD</m:t>
                    </m:r>
                    <m:r>
                      <a:rPr lang="en-US" sz="3600" i="0">
                        <a:solidFill>
                          <a:srgbClr val="000000"/>
                        </a:solidFill>
                        <a:latin typeface="Cambria Math" panose="02040503050406030204" pitchFamily="18" charset="0"/>
                        <a:ea typeface="Calibri" panose="020F0502020204030204" pitchFamily="34" charset="0"/>
                      </a:rPr>
                      <m:t>).</m:t>
                    </m:r>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100"/>
                  </a:spcBef>
                  <a:spcAft>
                    <a:spcPts val="100"/>
                  </a:spcAft>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Ta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có:</a:t>
                </a:r>
                <a14:m>
                  <m:oMath xmlns:m="http://schemas.openxmlformats.org/officeDocument/2006/math">
                    <m:r>
                      <a:rPr lang="en-US" sz="3600" i="0">
                        <a:solidFill>
                          <a:srgbClr val="000000"/>
                        </a:solidFill>
                        <a:latin typeface="Cambria Math" panose="02040503050406030204" pitchFamily="18" charset="0"/>
                        <a:ea typeface="Calibri" panose="020F0502020204030204" pitchFamily="34" charset="0"/>
                      </a:rPr>
                      <m:t> </m:t>
                    </m:r>
                    <m:r>
                      <m:rPr>
                        <m:sty m:val="p"/>
                      </m:rPr>
                      <a:rPr lang="en-US" sz="3600" i="0">
                        <a:solidFill>
                          <a:srgbClr val="000000"/>
                        </a:solidFill>
                        <a:latin typeface="Cambria Math" panose="02040503050406030204" pitchFamily="18" charset="0"/>
                        <a:ea typeface="Calibri" panose="020F0502020204030204" pitchFamily="34" charset="0"/>
                      </a:rPr>
                      <m:t>IK</m:t>
                    </m:r>
                    <m:r>
                      <a:rPr lang="en-US" sz="3600" i="0">
                        <a:solidFill>
                          <a:srgbClr val="000000"/>
                        </a:solidFill>
                        <a:latin typeface="Cambria Math" panose="02040503050406030204" pitchFamily="18" charset="0"/>
                        <a:ea typeface="Calibri" panose="020F0502020204030204" pitchFamily="34" charset="0"/>
                      </a:rPr>
                      <m:t> // (</m:t>
                    </m:r>
                    <m:r>
                      <m:rPr>
                        <m:sty m:val="p"/>
                      </m:rPr>
                      <a:rPr lang="en-US" sz="3600" i="0">
                        <a:solidFill>
                          <a:srgbClr val="000000"/>
                        </a:solidFill>
                        <a:latin typeface="Cambria Math" panose="02040503050406030204" pitchFamily="18" charset="0"/>
                        <a:ea typeface="Calibri" panose="020F0502020204030204" pitchFamily="34" charset="0"/>
                      </a:rPr>
                      <m:t>BCD</m:t>
                    </m:r>
                    <m:r>
                      <a:rPr lang="en-US" sz="3600" i="0">
                        <a:solidFill>
                          <a:srgbClr val="000000"/>
                        </a:solidFill>
                        <a:latin typeface="Cambria Math" panose="02040503050406030204" pitchFamily="18" charset="0"/>
                        <a:ea typeface="Calibri" panose="020F0502020204030204" pitchFamily="34" charset="0"/>
                      </a:rPr>
                      <m:t>); </m:t>
                    </m:r>
                    <m:r>
                      <m:rPr>
                        <m:sty m:val="p"/>
                      </m:rPr>
                      <a:rPr lang="en-US" sz="3600" i="0">
                        <a:solidFill>
                          <a:srgbClr val="000000"/>
                        </a:solidFill>
                        <a:latin typeface="Cambria Math" panose="02040503050406030204" pitchFamily="18" charset="0"/>
                        <a:ea typeface="Calibri" panose="020F0502020204030204" pitchFamily="34" charset="0"/>
                      </a:rPr>
                      <m:t>JK</m:t>
                    </m:r>
                    <m:r>
                      <a:rPr lang="en-US" sz="3600" i="0">
                        <a:solidFill>
                          <a:srgbClr val="000000"/>
                        </a:solidFill>
                        <a:latin typeface="Cambria Math" panose="02040503050406030204" pitchFamily="18" charset="0"/>
                        <a:ea typeface="Calibri" panose="020F0502020204030204" pitchFamily="34" charset="0"/>
                      </a:rPr>
                      <m:t> // (</m:t>
                    </m:r>
                    <m:r>
                      <m:rPr>
                        <m:sty m:val="p"/>
                      </m:rPr>
                      <a:rPr lang="en-US" sz="3600" i="0">
                        <a:solidFill>
                          <a:srgbClr val="000000"/>
                        </a:solidFill>
                        <a:latin typeface="Cambria Math" panose="02040503050406030204" pitchFamily="18" charset="0"/>
                        <a:ea typeface="Calibri" panose="020F0502020204030204" pitchFamily="34" charset="0"/>
                      </a:rPr>
                      <m:t>BCD</m:t>
                    </m:r>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IK</m:t>
                    </m:r>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JK</m:t>
                    </m:r>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K</m:t>
                    </m:r>
                    <m:r>
                      <a:rPr lang="en-US" sz="3600" i="0">
                        <a:solidFill>
                          <a:srgbClr val="000000"/>
                        </a:solidFill>
                        <a:latin typeface="Cambria Math" panose="02040503050406030204" pitchFamily="18" charset="0"/>
                        <a:ea typeface="Calibri" panose="020F0502020204030204" pitchFamily="34" charset="0"/>
                      </a:rPr>
                      <m:t>; </m:t>
                    </m:r>
                    <m:r>
                      <m:rPr>
                        <m:sty m:val="p"/>
                      </m:rPr>
                      <a:rPr lang="en-US" sz="3600" i="0">
                        <a:solidFill>
                          <a:srgbClr val="000000"/>
                        </a:solidFill>
                        <a:latin typeface="Cambria Math" panose="02040503050406030204" pitchFamily="18" charset="0"/>
                        <a:ea typeface="Calibri" panose="020F0502020204030204" pitchFamily="34" charset="0"/>
                      </a:rPr>
                      <m:t>IK</m:t>
                    </m:r>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JK</m:t>
                    </m:r>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IJK</m:t>
                    </m:r>
                    <m:r>
                      <a:rPr lang="en-US" sz="3600" i="0">
                        <a:solidFill>
                          <a:srgbClr val="000000"/>
                        </a:solidFill>
                        <a:latin typeface="Cambria Math" panose="02040503050406030204" pitchFamily="18" charset="0"/>
                        <a:ea typeface="Calibri" panose="020F0502020204030204" pitchFamily="34" charset="0"/>
                      </a:rPr>
                      <m:t>) </m:t>
                    </m:r>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r>
                  <a:rPr lang="en-US" sz="3600" kern="0">
                    <a:solidFill>
                      <a:srgbClr val="000000"/>
                    </a:solidFill>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en-US" sz="3600" i="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IJK</m:t>
                    </m:r>
                    <m:r>
                      <a:rPr lang="en-US" sz="3600" i="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r>
                      <m:rPr>
                        <m:sty m:val="p"/>
                      </m:rPr>
                      <a:rPr lang="en-US" sz="3600" i="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BCD</m:t>
                    </m:r>
                    <m:r>
                      <a:rPr lang="en-US" sz="3600" i="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endParaRPr lang="vi-VN" sz="3600">
                  <a:solidFill>
                    <a:srgbClr val="333333"/>
                  </a:solidFill>
                  <a:ea typeface="Times New Roman" panose="02020603050405020304" pitchFamily="18"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304799" y="5281617"/>
                <a:ext cx="12191999" cy="4891083"/>
              </a:xfrm>
              <a:prstGeom prst="rect">
                <a:avLst/>
              </a:prstGeom>
              <a:blipFill>
                <a:blip r:embed="rId8"/>
                <a:stretch>
                  <a:fillRect l="-1500" r="-1250" b="-3736"/>
                </a:stretch>
              </a:blipFill>
            </p:spPr>
            <p:txBody>
              <a:bodyPr/>
              <a:lstStyle/>
              <a:p>
                <a:r>
                  <a:rPr lang="en-US">
                    <a:noFill/>
                  </a:rPr>
                  <a:t> </a:t>
                </a:r>
              </a:p>
            </p:txBody>
          </p:sp>
        </mc:Fallback>
      </mc:AlternateContent>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35400" y="3279754"/>
            <a:ext cx="2185737" cy="1915637"/>
          </a:xfrm>
          <a:prstGeom prst="rect">
            <a:avLst/>
          </a:prstGeom>
        </p:spPr>
      </p:pic>
    </p:spTree>
    <p:extLst>
      <p:ext uri="{BB962C8B-B14F-4D97-AF65-F5344CB8AC3E}">
        <p14:creationId xmlns:p14="http://schemas.microsoft.com/office/powerpoint/2010/main" val="27236628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xEl>
                                              <p:pRg st="1" end="1"/>
                                            </p:txEl>
                                          </p:spTgt>
                                        </p:tgtEl>
                                        <p:attrNameLst>
                                          <p:attrName>style.visibility</p:attrName>
                                        </p:attrNameLst>
                                      </p:cBhvr>
                                      <p:to>
                                        <p:strVal val="visible"/>
                                      </p:to>
                                    </p:set>
                                    <p:animEffect transition="in" filter="wipe(down)">
                                      <p:cBhvr>
                                        <p:cTn id="32" dur="500"/>
                                        <p:tgtEl>
                                          <p:spTgt spid="1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7" dur="500"/>
                                        <p:tgtEl>
                                          <p:spTgt spid="1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down)">
                                      <p:cBhvr>
                                        <p:cTn id="47" dur="500"/>
                                        <p:tgtEl>
                                          <p:spTgt spid="1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52" dur="500"/>
                                        <p:tgtEl>
                                          <p:spTgt spid="1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wipe(left)">
                                      <p:cBhvr>
                                        <p:cTn id="57" dur="500"/>
                                        <p:tgtEl>
                                          <p:spTgt spid="11">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1">
                                            <p:txEl>
                                              <p:pRg st="4" end="4"/>
                                            </p:txEl>
                                          </p:spTgt>
                                        </p:tgtEl>
                                        <p:attrNameLst>
                                          <p:attrName>style.visibility</p:attrName>
                                        </p:attrNameLst>
                                      </p:cBhvr>
                                      <p:to>
                                        <p:strVal val="visible"/>
                                      </p:to>
                                    </p:set>
                                    <p:animEffect transition="in" filter="barn(inVertical)">
                                      <p:cBhvr>
                                        <p:cTn id="6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336947">
            <a:off x="13039825" y="-1170337"/>
            <a:ext cx="8057164" cy="27814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3584">
            <a:off x="305998" y="8875313"/>
            <a:ext cx="1256910" cy="1151636"/>
          </a:xfrm>
          <a:prstGeom prst="rect">
            <a:avLst/>
          </a:prstGeom>
        </p:spPr>
      </p:pic>
      <p:sp>
        <p:nvSpPr>
          <p:cNvPr id="11" name="Rounded Rectangle 10"/>
          <p:cNvSpPr/>
          <p:nvPr/>
        </p:nvSpPr>
        <p:spPr>
          <a:xfrm>
            <a:off x="934453" y="1170343"/>
            <a:ext cx="2421320"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smtClean="0">
                <a:latin typeface="Arial" panose="020B0604020202020204" pitchFamily="34" charset="0"/>
                <a:cs typeface="Arial" panose="020B0604020202020204" pitchFamily="34" charset="0"/>
              </a:rPr>
              <a:t>HĐ3</a:t>
            </a:r>
            <a:endParaRPr lang="en-US" sz="4000" b="1" dirty="0">
              <a:latin typeface="Arial" panose="020B0604020202020204" pitchFamily="34" charset="0"/>
              <a:cs typeface="Arial" panose="020B0604020202020204" pitchFamily="34" charset="0"/>
            </a:endParaRPr>
          </a:p>
        </p:txBody>
      </p:sp>
      <p:sp>
        <p:nvSpPr>
          <p:cNvPr id="7" name="Rectangle 6"/>
          <p:cNvSpPr/>
          <p:nvPr/>
        </p:nvSpPr>
        <p:spPr>
          <a:xfrm>
            <a:off x="914400" y="2324100"/>
            <a:ext cx="16306800" cy="3506537"/>
          </a:xfrm>
          <a:prstGeom prst="rect">
            <a:avLst/>
          </a:prstGeom>
        </p:spPr>
        <p:txBody>
          <a:bodyPr wrap="square">
            <a:spAutoFit/>
          </a:bodyPr>
          <a:lstStyle/>
          <a:p>
            <a:pPr algn="just">
              <a:lnSpc>
                <a:spcPct val="150000"/>
              </a:lnSpc>
            </a:pPr>
            <a:r>
              <a:rPr lang="vi-VN" sz="3800" smtClean="0">
                <a:ea typeface="Calibri" panose="020F0502020204030204" pitchFamily="34" charset="0"/>
                <a:cs typeface="Arial" panose="020B0604020202020204" pitchFamily="34" charset="0"/>
              </a:rPr>
              <a:t>a) Trong </a:t>
            </a:r>
            <a:r>
              <a:rPr lang="vi-VN" sz="3800">
                <a:ea typeface="Calibri" panose="020F0502020204030204" pitchFamily="34" charset="0"/>
                <a:cs typeface="Arial" panose="020B0604020202020204" pitchFamily="34" charset="0"/>
              </a:rPr>
              <a:t>mặt phẳng (Q) vẽ hai đường thẳng a’, b’ cắt nhau. Qua điểm M kẻ các đường thẳng a và b lần lượt song song với a’, b’. Gọi (P) là mặt phẳng xác định bởi hai đường thẳng (cắt nhau) a và b (Hình 63). Mặt phẳng (P) có song song với mặt phẳng (Q) hay </a:t>
            </a:r>
            <a:r>
              <a:rPr lang="vi-VN" sz="3800">
                <a:ea typeface="Calibri" panose="020F0502020204030204" pitchFamily="34" charset="0"/>
                <a:cs typeface="Arial" panose="020B0604020202020204" pitchFamily="34" charset="0"/>
              </a:rPr>
              <a:t>không</a:t>
            </a:r>
            <a:r>
              <a:rPr lang="vi-VN" sz="3800" smtClean="0">
                <a:ea typeface="Calibri" panose="020F0502020204030204" pitchFamily="34" charset="0"/>
                <a:cs typeface="Arial" panose="020B0604020202020204" pitchFamily="34" charset="0"/>
              </a:rPr>
              <a:t>?</a:t>
            </a:r>
            <a:endParaRPr lang="en-US" sz="3800" smtClean="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1811000" y="4982488"/>
            <a:ext cx="5105401" cy="4163400"/>
          </a:xfrm>
          <a:prstGeom prst="rect">
            <a:avLst/>
          </a:prstGeom>
        </p:spPr>
      </p:pic>
      <p:sp>
        <p:nvSpPr>
          <p:cNvPr id="4" name="Rectangle 3"/>
          <p:cNvSpPr/>
          <p:nvPr/>
        </p:nvSpPr>
        <p:spPr>
          <a:xfrm>
            <a:off x="3524861" y="1104900"/>
            <a:ext cx="13086740" cy="861133"/>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Cho mặt phẳng (Q) và điểm M nằm ngoài mặt phẳng (Q).</a:t>
            </a:r>
          </a:p>
        </p:txBody>
      </p:sp>
      <p:sp>
        <p:nvSpPr>
          <p:cNvPr id="9" name="Rectangle 8"/>
          <p:cNvSpPr/>
          <p:nvPr/>
        </p:nvSpPr>
        <p:spPr>
          <a:xfrm>
            <a:off x="934453" y="6057900"/>
            <a:ext cx="10058401" cy="2723823"/>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b) Xét mặt phẳng (R) đi qua điểm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M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và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song song với mặt phẳng (Q). Hai mặt phẳng (R) và (P) có trùng nhau hay không?</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1367524"/>
      </p:ext>
    </p:extLst>
  </p:cSld>
  <p:clrMapOvr>
    <a:masterClrMapping/>
  </p:clrMapOvr>
  <mc:AlternateContent xmlns:mc="http://schemas.openxmlformats.org/markup-compatibility/2006" xmlns:p14="http://schemas.microsoft.com/office/powerpoint/2010/main">
    <mc:Choice Requires="p14">
      <p:transition spd="med" p14:dur="700">
        <p:strips dir="rd"/>
      </p:transition>
    </mc:Choice>
    <mc:Fallback xmlns="">
      <p:transition spd="med">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4"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12496799" y="1257300"/>
            <a:ext cx="5105401" cy="4163400"/>
          </a:xfrm>
          <a:prstGeom prst="rect">
            <a:avLst/>
          </a:prstGeom>
        </p:spPr>
      </p:pic>
      <p:sp>
        <p:nvSpPr>
          <p:cNvPr id="10" name="Rectangle 9"/>
          <p:cNvSpPr/>
          <p:nvPr/>
        </p:nvSpPr>
        <p:spPr>
          <a:xfrm>
            <a:off x="946484" y="568244"/>
            <a:ext cx="1265091" cy="677108"/>
          </a:xfrm>
          <a:prstGeom prst="rect">
            <a:avLst/>
          </a:prstGeom>
        </p:spPr>
        <p:txBody>
          <a:bodyPr wrap="none">
            <a:spAutoFit/>
          </a:bodyPr>
          <a:lstStyle/>
          <a:p>
            <a:pPr lvl="0" algn="ctr"/>
            <a:r>
              <a:rPr lang="en-US" sz="3800" b="1" i="1" u="sng" smtClean="0">
                <a:solidFill>
                  <a:schemeClr val="tx2"/>
                </a:solidFill>
                <a:latin typeface="Arial" panose="020B0604020202020204" pitchFamily="34" charset="0"/>
                <a:cs typeface="Arial" panose="020B0604020202020204" pitchFamily="34" charset="0"/>
              </a:rPr>
              <a:t>Giải:</a:t>
            </a:r>
            <a:endParaRPr lang="en-US" sz="3800" b="1" i="1" u="sng"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946484" y="1210831"/>
                <a:ext cx="11596024" cy="4542269"/>
              </a:xfrm>
              <a:prstGeom prst="rect">
                <a:avLst/>
              </a:prstGeom>
            </p:spPr>
            <p:txBody>
              <a:bodyPr wrap="square">
                <a:spAutoFit/>
              </a:bodyPr>
              <a:lstStyle/>
              <a:p>
                <a:pPr marL="30480" marR="30480" algn="just">
                  <a:lnSpc>
                    <a:spcPct val="150000"/>
                  </a:lnSpc>
                </a:pP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 //</m:t>
                    </m:r>
                    <m:r>
                      <a:rPr lang="en-US" sz="3800" i="0">
                        <a:solidFill>
                          <a:srgbClr val="000000"/>
                        </a:solidFill>
                        <a:effectLst/>
                        <a:latin typeface="Cambria Math" panose="02040503050406030204" pitchFamily="18" charset="0"/>
                        <a:ea typeface="Calibri" panose="020F0502020204030204" pitchFamily="34" charset="0"/>
                      </a:rPr>
                      <m:t> </m:t>
                    </m:r>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b</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b</m:t>
                    </m:r>
                    <m:r>
                      <a:rPr lang="en-US" sz="3800" i="0">
                        <a:solidFill>
                          <a:srgbClr val="000000"/>
                        </a:solidFill>
                        <a:effectLst/>
                        <a:latin typeface="Cambria Math" panose="02040503050406030204" pitchFamily="18" charset="0"/>
                        <a:ea typeface="Calibri" panose="020F0502020204030204" pitchFamily="34" charset="0"/>
                      </a:rPr>
                      <m:t>’ </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b</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b</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 </m:t>
                    </m:r>
                    <m:r>
                      <m:rPr>
                        <m:sty m:val="p"/>
                      </m:rPr>
                      <a:rPr lang="en-US" sz="3800" i="0">
                        <a:solidFill>
                          <a:srgbClr val="000000"/>
                        </a:solidFill>
                        <a:effectLst/>
                        <a:latin typeface="Cambria Math" panose="02040503050406030204" pitchFamily="18" charset="0"/>
                        <a:ea typeface="Calibri" panose="020F0502020204030204" pitchFamily="34" charset="0"/>
                      </a:rPr>
                      <m:t>b</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 </m:t>
                    </m:r>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 </m:t>
                    </m:r>
                    <m:r>
                      <m:rPr>
                        <m:sty m:val="p"/>
                      </m:rPr>
                      <a:rPr lang="en-US" sz="3800" i="0">
                        <a:solidFill>
                          <a:srgbClr val="000000"/>
                        </a:solidFill>
                        <a:effectLst/>
                        <a:latin typeface="Cambria Math" panose="02040503050406030204" pitchFamily="18" charset="0"/>
                        <a:ea typeface="Calibri" panose="020F0502020204030204" pitchFamily="34" charset="0"/>
                      </a:rPr>
                      <m:t>b</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cắt nhau tại </a:t>
                </a:r>
                <a14:m>
                  <m:oMath xmlns:m="http://schemas.openxmlformats.org/officeDocument/2006/math">
                    <m:r>
                      <m:rPr>
                        <m:sty m:val="p"/>
                      </m:rPr>
                      <a:rPr lang="en-US" sz="38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và cùng nằm trong mặt </a:t>
                </a: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phẳng </a:t>
                </a:r>
                <a14:m>
                  <m:oMath xmlns:m="http://schemas.openxmlformats.org/officeDocument/2006/math">
                    <m:r>
                      <a:rPr lang="en-US" sz="3800" i="0">
                        <a:solidFill>
                          <a:srgbClr val="000000"/>
                        </a:solidFill>
                        <a:latin typeface="Cambria Math" panose="02040503050406030204" pitchFamily="18" charset="0"/>
                        <a:ea typeface="Calibri" panose="020F0502020204030204" pitchFamily="34" charset="0"/>
                      </a:rPr>
                      <m:t>(</m:t>
                    </m:r>
                    <m:r>
                      <m:rPr>
                        <m:sty m:val="p"/>
                      </m:rPr>
                      <a:rPr lang="en-US" sz="3800" i="0">
                        <a:solidFill>
                          <a:srgbClr val="000000"/>
                        </a:solidFill>
                        <a:latin typeface="Cambria Math" panose="02040503050406030204" pitchFamily="18" charset="0"/>
                        <a:ea typeface="Calibri" panose="020F0502020204030204" pitchFamily="34" charset="0"/>
                      </a:rPr>
                      <m:t>P</m:t>
                    </m:r>
                    <m:r>
                      <a:rPr lang="en-US" sz="3800" i="0">
                        <a:solidFill>
                          <a:srgbClr val="000000"/>
                        </a:solidFill>
                        <a:latin typeface="Cambria Math" panose="02040503050406030204" pitchFamily="18" charset="0"/>
                        <a:ea typeface="Calibri" panose="020F0502020204030204" pitchFamily="34" charset="0"/>
                      </a:rPr>
                      <m:t>)</m:t>
                    </m:r>
                  </m:oMath>
                </a14:m>
                <a:r>
                  <a:rPr lang="en-US" sz="38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P</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46484" y="1210831"/>
                <a:ext cx="11596024" cy="4542269"/>
              </a:xfrm>
              <a:prstGeom prst="rect">
                <a:avLst/>
              </a:prstGeom>
              <a:blipFill>
                <a:blip r:embed="rId4"/>
                <a:stretch>
                  <a:fillRect l="-1472" r="-1472" b="-6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946484" y="8953500"/>
                <a:ext cx="16078200" cy="969496"/>
              </a:xfrm>
              <a:prstGeom prst="rect">
                <a:avLst/>
              </a:prstGeom>
            </p:spPr>
            <p:txBody>
              <a:bodyPr wrap="square">
                <a:spAutoFit/>
              </a:bodyPr>
              <a:lstStyle/>
              <a:p>
                <a:pPr marL="30480" marR="30480" lvl="0"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Vậy</a:t>
                </a:r>
                <a14:m>
                  <m:oMath xmlns:m="http://schemas.openxmlformats.org/officeDocument/2006/math">
                    <m:r>
                      <a:rPr lang="en-US" sz="3800" i="0">
                        <a:solidFill>
                          <a:srgbClr val="000000"/>
                        </a:solidFill>
                        <a:latin typeface="Cambria Math" panose="02040503050406030204" pitchFamily="18" charset="0"/>
                        <a:ea typeface="Calibri" panose="020F0502020204030204" pitchFamily="34" charset="0"/>
                      </a:rPr>
                      <m:t> (</m:t>
                    </m:r>
                    <m:r>
                      <m:rPr>
                        <m:sty m:val="p"/>
                      </m:rPr>
                      <a:rPr lang="en-US" sz="3800" i="0">
                        <a:solidFill>
                          <a:srgbClr val="000000"/>
                        </a:solidFill>
                        <a:latin typeface="Cambria Math" panose="02040503050406030204" pitchFamily="18" charset="0"/>
                        <a:ea typeface="Calibri" panose="020F0502020204030204" pitchFamily="34" charset="0"/>
                      </a:rPr>
                      <m:t>P</m:t>
                    </m:r>
                    <m:r>
                      <a:rPr lang="en-US" sz="3800" i="0">
                        <a:solidFill>
                          <a:srgbClr val="000000"/>
                        </a:solidFill>
                        <a:latin typeface="Cambria Math" panose="02040503050406030204" pitchFamily="18" charset="0"/>
                        <a:ea typeface="Calibri" panose="020F0502020204030204" pitchFamily="34" charset="0"/>
                      </a:rPr>
                      <m:t>)</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trùng </a:t>
                </a:r>
                <a14:m>
                  <m:oMath xmlns:m="http://schemas.openxmlformats.org/officeDocument/2006/math">
                    <m:r>
                      <a:rPr lang="en-US" sz="3800" i="0">
                        <a:solidFill>
                          <a:srgbClr val="000000"/>
                        </a:solidFill>
                        <a:latin typeface="Cambria Math" panose="02040503050406030204" pitchFamily="18" charset="0"/>
                        <a:ea typeface="Calibri" panose="020F0502020204030204" pitchFamily="34" charset="0"/>
                      </a:rPr>
                      <m:t>(</m:t>
                    </m:r>
                    <m:r>
                      <m:rPr>
                        <m:sty m:val="p"/>
                      </m:rPr>
                      <a:rPr lang="en-US" sz="3800" i="0">
                        <a:solidFill>
                          <a:srgbClr val="000000"/>
                        </a:solidFill>
                        <a:latin typeface="Cambria Math" panose="02040503050406030204" pitchFamily="18" charset="0"/>
                        <a:ea typeface="Calibri" panose="020F0502020204030204" pitchFamily="34" charset="0"/>
                      </a:rPr>
                      <m:t>R</m:t>
                    </m:r>
                    <m:r>
                      <a:rPr lang="en-US" sz="3800" i="0">
                        <a:solidFill>
                          <a:srgbClr val="000000"/>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vì cùng chứa hai đường thẳng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a</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b</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cắt nhau.</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946484" y="8953500"/>
                <a:ext cx="16078200" cy="969496"/>
              </a:xfrm>
              <a:prstGeom prst="rect">
                <a:avLst/>
              </a:prstGeom>
              <a:blipFill>
                <a:blip r:embed="rId5"/>
                <a:stretch>
                  <a:fillRect l="-1061" b="-132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946484" y="5542699"/>
                <a:ext cx="16535398" cy="3492623"/>
              </a:xfrm>
              <a:prstGeom prst="rect">
                <a:avLst/>
              </a:prstGeom>
            </p:spPr>
            <p:txBody>
              <a:bodyPr wrap="square">
                <a:spAutoFit/>
              </a:bodyPr>
              <a:lstStyle/>
              <a:p>
                <a:pPr marL="30480" marR="30480"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b) Ta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rPr>
                        </m:ctrlPr>
                      </m:dPr>
                      <m:e>
                        <m:r>
                          <m:rPr>
                            <m:sty m:val="p"/>
                          </m:rPr>
                          <a:rPr lang="en-US" sz="3800">
                            <a:solidFill>
                              <a:srgbClr val="000000"/>
                            </a:solidFill>
                            <a:latin typeface="Cambria Math" panose="02040503050406030204" pitchFamily="18" charset="0"/>
                            <a:ea typeface="Calibri" panose="020F0502020204030204" pitchFamily="34" charset="0"/>
                          </a:rPr>
                          <m:t>R</m:t>
                        </m:r>
                      </m:e>
                    </m:d>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rPr>
                        </m:ctrlPr>
                      </m:dPr>
                      <m:e>
                        <m:r>
                          <m:rPr>
                            <m:sty m:val="p"/>
                          </m:rPr>
                          <a:rPr lang="en-US" sz="3800">
                            <a:solidFill>
                              <a:srgbClr val="000000"/>
                            </a:solidFill>
                            <a:latin typeface="Cambria Math" panose="02040503050406030204" pitchFamily="18" charset="0"/>
                            <a:ea typeface="Calibri" panose="020F0502020204030204" pitchFamily="34" charset="0"/>
                          </a:rPr>
                          <m:t>P</m:t>
                        </m:r>
                      </m:e>
                    </m:d>
                    <m:r>
                      <a:rPr lang="en-US" sz="3800">
                        <a:solidFill>
                          <a:srgbClr val="000000"/>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cùng đi qua điểm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song song với </a:t>
                </a:r>
                <a14:m>
                  <m:oMath xmlns:m="http://schemas.openxmlformats.org/officeDocument/2006/math">
                    <m:sSup>
                      <m:sSupPr>
                        <m:ctrlPr>
                          <a:rPr lang="en-US" sz="3800" i="1">
                            <a:solidFill>
                              <a:srgbClr val="000000"/>
                            </a:solidFill>
                            <a:latin typeface="Cambria Math" panose="02040503050406030204" pitchFamily="18" charset="0"/>
                            <a:ea typeface="Calibri" panose="020F0502020204030204" pitchFamily="34" charset="0"/>
                          </a:rPr>
                        </m:ctrlPr>
                      </m:sSupPr>
                      <m:e>
                        <m:r>
                          <m:rPr>
                            <m:sty m:val="p"/>
                          </m:rPr>
                          <a:rPr lang="en-US" sz="3800">
                            <a:solidFill>
                              <a:srgbClr val="000000"/>
                            </a:solidFill>
                            <a:latin typeface="Cambria Math" panose="02040503050406030204" pitchFamily="18" charset="0"/>
                            <a:ea typeface="Calibri" panose="020F0502020204030204" pitchFamily="34" charset="0"/>
                          </a:rPr>
                          <m:t>a</m:t>
                        </m:r>
                      </m:e>
                      <m:sup>
                        <m:r>
                          <a:rPr lang="en-US" sz="3800">
                            <a:solidFill>
                              <a:srgbClr val="000000"/>
                            </a:solidFill>
                            <a:latin typeface="Cambria Math" panose="02040503050406030204" pitchFamily="18" charset="0"/>
                            <a:ea typeface="Calibri" panose="020F0502020204030204" pitchFamily="34" charset="0"/>
                          </a:rPr>
                          <m:t>′</m:t>
                        </m:r>
                      </m:sup>
                    </m:sSup>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rPr>
                        </m:ctrlPr>
                      </m:dPr>
                      <m:e>
                        <m:r>
                          <m:rPr>
                            <m:sty m:val="p"/>
                          </m:rPr>
                          <a:rPr lang="en-US" sz="3800">
                            <a:solidFill>
                              <a:srgbClr val="000000"/>
                            </a:solidFill>
                            <a:latin typeface="Cambria Math" panose="02040503050406030204" pitchFamily="18" charset="0"/>
                            <a:ea typeface="Calibri" panose="020F0502020204030204" pitchFamily="34" charset="0"/>
                          </a:rPr>
                          <m:t>R</m:t>
                        </m:r>
                      </m:e>
                    </m:d>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rPr>
                        </m:ctrlPr>
                      </m:dPr>
                      <m:e>
                        <m:r>
                          <m:rPr>
                            <m:sty m:val="p"/>
                          </m:rPr>
                          <a:rPr lang="en-US" sz="3800">
                            <a:solidFill>
                              <a:srgbClr val="000000"/>
                            </a:solidFill>
                            <a:latin typeface="Cambria Math" panose="02040503050406030204" pitchFamily="18" charset="0"/>
                            <a:ea typeface="Calibri" panose="020F0502020204030204" pitchFamily="34" charset="0"/>
                          </a:rPr>
                          <m:t>P</m:t>
                        </m:r>
                      </m:e>
                    </m:d>
                    <m:r>
                      <a:rPr lang="en-US" sz="3800">
                        <a:solidFill>
                          <a:srgbClr val="000000"/>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cắt nhau theo giao tuyến đi qua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song song với </a:t>
                </a:r>
                <a14:m>
                  <m:oMath xmlns:m="http://schemas.openxmlformats.org/officeDocument/2006/math">
                    <m:sSup>
                      <m:sSupPr>
                        <m:ctrlPr>
                          <a:rPr lang="en-US" sz="3800" i="1">
                            <a:solidFill>
                              <a:srgbClr val="000000"/>
                            </a:solidFill>
                            <a:latin typeface="Cambria Math" panose="02040503050406030204" pitchFamily="18" charset="0"/>
                            <a:ea typeface="Calibri" panose="020F0502020204030204" pitchFamily="34" charset="0"/>
                          </a:rPr>
                        </m:ctrlPr>
                      </m:sSupPr>
                      <m:e>
                        <m:r>
                          <m:rPr>
                            <m:sty m:val="p"/>
                          </m:rPr>
                          <a:rPr lang="en-US" sz="3800">
                            <a:solidFill>
                              <a:srgbClr val="000000"/>
                            </a:solidFill>
                            <a:latin typeface="Cambria Math" panose="02040503050406030204" pitchFamily="18" charset="0"/>
                            <a:ea typeface="Calibri" panose="020F0502020204030204" pitchFamily="34" charset="0"/>
                          </a:rPr>
                          <m:t>a</m:t>
                        </m:r>
                      </m:e>
                      <m:sup>
                        <m:r>
                          <a:rPr lang="en-US" sz="3800">
                            <a:solidFill>
                              <a:srgbClr val="000000"/>
                            </a:solidFill>
                            <a:latin typeface="Cambria Math" panose="02040503050406030204" pitchFamily="18" charset="0"/>
                            <a:ea typeface="Calibri" panose="020F0502020204030204" pitchFamily="34" charset="0"/>
                          </a:rPr>
                          <m:t>′</m:t>
                        </m:r>
                      </m:sup>
                    </m:sSup>
                    <m:r>
                      <a:rPr lang="en-US" sz="3800">
                        <a:solidFill>
                          <a:srgbClr val="000000"/>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Giao tuyến đó là đường thẳng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rPr>
                      <m:t>a</m:t>
                    </m:r>
                    <m:r>
                      <a:rPr lang="en-US" sz="3800">
                        <a:solidFill>
                          <a:srgbClr val="000000"/>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rPr>
                      <m:t>a</m:t>
                    </m:r>
                    <m:r>
                      <a:rPr lang="en-US" sz="3800">
                        <a:solidFill>
                          <a:srgbClr val="000000"/>
                        </a:solidFill>
                        <a:latin typeface="Cambria Math" panose="02040503050406030204" pitchFamily="18" charset="0"/>
                        <a:ea typeface="Calibri" panose="020F0502020204030204" pitchFamily="34" charset="0"/>
                      </a:rPr>
                      <m:t>⊂</m:t>
                    </m:r>
                    <m:d>
                      <m:dPr>
                        <m:ctrlPr>
                          <a:rPr lang="en-US" sz="3800" i="1">
                            <a:solidFill>
                              <a:srgbClr val="000000"/>
                            </a:solidFill>
                            <a:latin typeface="Cambria Math" panose="02040503050406030204" pitchFamily="18" charset="0"/>
                            <a:ea typeface="Calibri" panose="020F0502020204030204" pitchFamily="34" charset="0"/>
                          </a:rPr>
                        </m:ctrlPr>
                      </m:dPr>
                      <m:e>
                        <m:r>
                          <m:rPr>
                            <m:sty m:val="p"/>
                          </m:rPr>
                          <a:rPr lang="en-US" sz="3800">
                            <a:solidFill>
                              <a:srgbClr val="000000"/>
                            </a:solidFill>
                            <a:latin typeface="Cambria Math" panose="02040503050406030204" pitchFamily="18" charset="0"/>
                            <a:ea typeface="Calibri" panose="020F0502020204030204" pitchFamily="34" charset="0"/>
                          </a:rPr>
                          <m:t>R</m:t>
                        </m:r>
                      </m:e>
                    </m:d>
                    <m:r>
                      <a:rPr lang="en-US" sz="3800">
                        <a:solidFill>
                          <a:srgbClr val="000000"/>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Tương tự chứng minh được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b</m:t>
                    </m:r>
                    <m:r>
                      <a:rPr lang="en-US" sz="3800">
                        <a:solidFill>
                          <a:srgbClr val="000000"/>
                        </a:solidFill>
                        <a:latin typeface="Cambria Math" panose="02040503050406030204" pitchFamily="18" charset="0"/>
                        <a:ea typeface="Calibri" panose="020F0502020204030204" pitchFamily="34" charset="0"/>
                      </a:rPr>
                      <m:t>⊂</m:t>
                    </m:r>
                    <m:d>
                      <m:dPr>
                        <m:ctrlPr>
                          <a:rPr lang="en-US" sz="3800" i="1">
                            <a:solidFill>
                              <a:srgbClr val="000000"/>
                            </a:solidFill>
                            <a:latin typeface="Cambria Math" panose="02040503050406030204" pitchFamily="18" charset="0"/>
                            <a:ea typeface="Calibri" panose="020F0502020204030204" pitchFamily="34" charset="0"/>
                          </a:rPr>
                        </m:ctrlPr>
                      </m:dPr>
                      <m:e>
                        <m:r>
                          <m:rPr>
                            <m:sty m:val="p"/>
                          </m:rPr>
                          <a:rPr lang="en-US" sz="3800">
                            <a:solidFill>
                              <a:srgbClr val="000000"/>
                            </a:solidFill>
                            <a:latin typeface="Cambria Math" panose="02040503050406030204" pitchFamily="18" charset="0"/>
                            <a:ea typeface="Calibri" panose="020F0502020204030204" pitchFamily="34" charset="0"/>
                          </a:rPr>
                          <m:t>R</m:t>
                        </m:r>
                      </m:e>
                    </m:d>
                    <m:r>
                      <a:rPr lang="en-US" sz="3800">
                        <a:solidFill>
                          <a:srgbClr val="000000"/>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946484" y="5542699"/>
                <a:ext cx="16535398" cy="3492623"/>
              </a:xfrm>
              <a:prstGeom prst="rect">
                <a:avLst/>
              </a:prstGeom>
              <a:blipFill>
                <a:blip r:embed="rId6"/>
                <a:stretch>
                  <a:fillRect l="-1032" r="-995" b="-6108"/>
                </a:stretch>
              </a:blipFill>
            </p:spPr>
            <p:txBody>
              <a:bodyPr/>
              <a:lstStyle/>
              <a:p>
                <a:r>
                  <a:rPr lang="en-US">
                    <a:noFill/>
                  </a:rPr>
                  <a:t> </a:t>
                </a:r>
              </a:p>
            </p:txBody>
          </p:sp>
        </mc:Fallback>
      </mc:AlternateContent>
      <p:pic>
        <p:nvPicPr>
          <p:cNvPr id="14"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72256"/>
          <a:stretch>
            <a:fillRect/>
          </a:stretch>
        </p:blipFill>
        <p:spPr>
          <a:xfrm rot="1336947">
            <a:off x="13039825" y="-1170337"/>
            <a:ext cx="8057164" cy="2781499"/>
          </a:xfrm>
          <a:prstGeom prst="rect">
            <a:avLst/>
          </a:prstGeom>
        </p:spPr>
      </p:pic>
    </p:spTree>
    <p:extLst>
      <p:ext uri="{BB962C8B-B14F-4D97-AF65-F5344CB8AC3E}">
        <p14:creationId xmlns:p14="http://schemas.microsoft.com/office/powerpoint/2010/main" val="4115228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down)">
                                      <p:cBhvr>
                                        <p:cTn id="37" dur="500"/>
                                        <p:tgtEl>
                                          <p:spTgt spid="1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wipe(left)">
                                      <p:cBhvr>
                                        <p:cTn id="42" dur="500"/>
                                        <p:tgtEl>
                                          <p:spTgt spid="1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 name="Rectangle 6"/>
          <p:cNvSpPr/>
          <p:nvPr/>
        </p:nvSpPr>
        <p:spPr>
          <a:xfrm>
            <a:off x="1552581" y="2149629"/>
            <a:ext cx="15259050" cy="3070071"/>
          </a:xfrm>
          <a:prstGeom prst="rect">
            <a:avLst/>
          </a:prstGeom>
        </p:spPr>
        <p:txBody>
          <a:bodyPr wrap="square">
            <a:spAutoFit/>
          </a:bodyPr>
          <a:lstStyle/>
          <a:p>
            <a:pPr lvl="0" algn="just">
              <a:lnSpc>
                <a:spcPct val="150000"/>
              </a:lnSpc>
            </a:pPr>
            <a:r>
              <a:rPr lang="vi-VN" sz="4500" b="1" i="1" u="sng">
                <a:solidFill>
                  <a:srgbClr val="C00000"/>
                </a:solidFill>
                <a:ea typeface="Calibri" panose="020F0502020204030204" pitchFamily="34" charset="0"/>
                <a:cs typeface="Times New Roman" panose="02020603050405020304" pitchFamily="18" charset="0"/>
              </a:rPr>
              <a:t>Định lí 2</a:t>
            </a:r>
            <a:r>
              <a:rPr lang="vi-VN" sz="4500" b="1" i="1" u="sng" smtClean="0">
                <a:solidFill>
                  <a:srgbClr val="C00000"/>
                </a:solidFill>
                <a:ea typeface="Calibri" panose="020F0502020204030204" pitchFamily="34" charset="0"/>
                <a:cs typeface="Times New Roman" panose="02020603050405020304" pitchFamily="18" charset="0"/>
              </a:rPr>
              <a:t>:</a:t>
            </a:r>
            <a:r>
              <a:rPr lang="en-US" sz="4500" b="1" i="1" smtClean="0">
                <a:solidFill>
                  <a:srgbClr val="C00000"/>
                </a:solidFill>
                <a:ea typeface="Calibri" panose="020F0502020204030204" pitchFamily="34" charset="0"/>
                <a:cs typeface="Times New Roman" panose="02020603050405020304" pitchFamily="18" charset="0"/>
              </a:rPr>
              <a:t> </a:t>
            </a:r>
            <a:r>
              <a:rPr lang="vi-VN" sz="4200" smtClean="0">
                <a:solidFill>
                  <a:prstClr val="black"/>
                </a:solidFill>
                <a:ea typeface="Calibri" panose="020F0502020204030204" pitchFamily="34" charset="0"/>
                <a:cs typeface="Times New Roman" panose="02020603050405020304" pitchFamily="18" charset="0"/>
              </a:rPr>
              <a:t>(</a:t>
            </a:r>
            <a:r>
              <a:rPr lang="vi-VN" sz="4200">
                <a:solidFill>
                  <a:prstClr val="black"/>
                </a:solidFill>
                <a:ea typeface="Calibri" panose="020F0502020204030204" pitchFamily="34" charset="0"/>
                <a:cs typeface="Times New Roman" panose="02020603050405020304" pitchFamily="18" charset="0"/>
              </a:rPr>
              <a:t>Tính chất về hai mặt phẳng song song)</a:t>
            </a:r>
          </a:p>
          <a:p>
            <a:pPr lvl="0" algn="just">
              <a:lnSpc>
                <a:spcPct val="150000"/>
              </a:lnSpc>
            </a:pPr>
            <a:r>
              <a:rPr lang="vi-VN" sz="4200">
                <a:solidFill>
                  <a:prstClr val="black"/>
                </a:solidFill>
                <a:ea typeface="Calibri" panose="020F0502020204030204" pitchFamily="34" charset="0"/>
                <a:cs typeface="Times New Roman" panose="02020603050405020304" pitchFamily="18" charset="0"/>
              </a:rPr>
              <a:t>Qua một điểm nằm ngoài một mặt phẳng cho trước có một và chỉ một mặt phẳng song song với mặt phẳng đã cho. </a:t>
            </a:r>
            <a:endParaRPr lang="vi-VN" sz="4200">
              <a:solidFill>
                <a:prstClr val="black"/>
              </a:solidFill>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9"/>
          <a:stretch>
            <a:fillRect/>
          </a:stretch>
        </p:blipFill>
        <p:spPr>
          <a:xfrm>
            <a:off x="5448300" y="6848485"/>
            <a:ext cx="7391400" cy="3270875"/>
          </a:xfrm>
          <a:prstGeom prst="rect">
            <a:avLst/>
          </a:prstGeom>
        </p:spPr>
      </p:pic>
    </p:spTree>
    <p:extLst>
      <p:ext uri="{BB962C8B-B14F-4D97-AF65-F5344CB8AC3E}">
        <p14:creationId xmlns:p14="http://schemas.microsoft.com/office/powerpoint/2010/main" val="31283561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a:ln>
            <a:solidFill>
              <a:schemeClr val="bg1"/>
            </a:solidFill>
          </a:ln>
        </p:spPr>
      </p:sp>
      <p:grpSp>
        <p:nvGrpSpPr>
          <p:cNvPr id="13" name="Group 12"/>
          <p:cNvGrpSpPr/>
          <p:nvPr/>
        </p:nvGrpSpPr>
        <p:grpSpPr>
          <a:xfrm>
            <a:off x="6019800" y="427809"/>
            <a:ext cx="6248400" cy="1219200"/>
            <a:chOff x="6019800" y="411480"/>
            <a:chExt cx="6248400" cy="1219200"/>
          </a:xfrm>
        </p:grpSpPr>
        <p:sp>
          <p:nvSpPr>
            <p:cNvPr id="4" name="Round Same Side Corner Rectangle 3"/>
            <p:cNvSpPr/>
            <p:nvPr/>
          </p:nvSpPr>
          <p:spPr>
            <a:xfrm flipH="1" flipV="1">
              <a:off x="6019800" y="411480"/>
              <a:ext cx="6248400"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35251" y="513248"/>
              <a:ext cx="4724400" cy="1015663"/>
            </a:xfrm>
            <a:prstGeom prst="rect">
              <a:avLst/>
            </a:prstGeom>
            <a:noFill/>
          </p:spPr>
          <p:txBody>
            <a:bodyPr wrap="square" rtlCol="0">
              <a:spAutoFit/>
            </a:bodyPr>
            <a:lstStyle/>
            <a:p>
              <a:pPr algn="ctr"/>
              <a:r>
                <a:rPr lang="en-US" sz="6000" b="1" dirty="0" smtClean="0">
                  <a:solidFill>
                    <a:schemeClr val="bg1"/>
                  </a:solidFill>
                  <a:latin typeface="Arial" panose="020B0604020202020204" pitchFamily="34" charset="0"/>
                  <a:cs typeface="Arial" panose="020B0604020202020204" pitchFamily="34" charset="0"/>
                </a:rPr>
                <a:t>KHỞI ĐỘNG</a:t>
              </a:r>
              <a:endParaRPr lang="en-US" sz="6000" b="1" dirty="0">
                <a:solidFill>
                  <a:schemeClr val="bg1"/>
                </a:solidFill>
                <a:latin typeface="Arial" panose="020B0604020202020204" pitchFamily="34" charset="0"/>
                <a:cs typeface="Arial" panose="020B0604020202020204" pitchFamily="34" charset="0"/>
              </a:endParaRP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081854">
            <a:off x="12153835" y="-1445708"/>
            <a:ext cx="8057164" cy="2781499"/>
          </a:xfrm>
          <a:prstGeom prst="rect">
            <a:avLst/>
          </a:prstGeom>
        </p:spPr>
      </p:pic>
      <p:sp>
        <p:nvSpPr>
          <p:cNvPr id="2" name="Rectangle 1"/>
          <p:cNvSpPr/>
          <p:nvPr/>
        </p:nvSpPr>
        <p:spPr>
          <a:xfrm>
            <a:off x="1066800" y="2202944"/>
            <a:ext cx="10694842" cy="3785652"/>
          </a:xfrm>
          <a:prstGeom prst="rect">
            <a:avLst/>
          </a:prstGeom>
        </p:spPr>
        <p:txBody>
          <a:bodyPr wrap="square">
            <a:spAutoFit/>
          </a:bodyPr>
          <a:lstStyle/>
          <a:p>
            <a:pPr algn="just">
              <a:lnSpc>
                <a:spcPct val="150000"/>
              </a:lnSpc>
              <a:spcBef>
                <a:spcPts val="600"/>
              </a:spcBef>
              <a:spcAft>
                <a:spcPts val="800"/>
              </a:spcAft>
            </a:pPr>
            <a:r>
              <a:rPr lang="vi-VN" sz="4000">
                <a:ea typeface="Calibri" panose="020F0502020204030204" pitchFamily="34" charset="0"/>
                <a:cs typeface="Times New Roman" panose="02020603050405020304" pitchFamily="18" charset="0"/>
              </a:rPr>
              <a:t>Trong cuộc sống, chúng ta bắt gặp rất nhiều đồ dùng, vật thể gợi nên hình ảnh của các mặt phẳng song song, chẳng hạn như giá để đồ (Hình 58).</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840011" y="9022025"/>
            <a:ext cx="1148419" cy="617275"/>
          </a:xfrm>
          <a:prstGeom prst="rect">
            <a:avLst/>
          </a:prstGeom>
        </p:spPr>
      </p:pic>
      <p:sp>
        <p:nvSpPr>
          <p:cNvPr id="7" name="Rectangle 6"/>
          <p:cNvSpPr/>
          <p:nvPr/>
        </p:nvSpPr>
        <p:spPr>
          <a:xfrm>
            <a:off x="1152656" y="6057900"/>
            <a:ext cx="10523130" cy="2862322"/>
          </a:xfrm>
          <a:prstGeom prst="rect">
            <a:avLst/>
          </a:prstGeom>
        </p:spPr>
        <p:txBody>
          <a:bodyPr wrap="square">
            <a:spAutoFit/>
          </a:bodyPr>
          <a:lstStyle/>
          <a:p>
            <a:pPr lvl="0" algn="just">
              <a:lnSpc>
                <a:spcPct val="150000"/>
              </a:lnSpc>
              <a:spcBef>
                <a:spcPts val="600"/>
              </a:spcBef>
              <a:spcAft>
                <a:spcPts val="800"/>
              </a:spcAft>
            </a:pPr>
            <a:r>
              <a:rPr lang="vi-VN" sz="4000">
                <a:solidFill>
                  <a:prstClr val="black"/>
                </a:solidFill>
                <a:ea typeface="Calibri" panose="020F0502020204030204" pitchFamily="34" charset="0"/>
                <a:cs typeface="Times New Roman" panose="02020603050405020304" pitchFamily="18" charset="0"/>
              </a:rPr>
              <a:t>Làm thế nào để nhận ra được hai mặt phẳng song song? Hai mặt phẳng song song thì có tính chất gì?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brightnessContrast contrast="-20000"/>
                    </a14:imgEffect>
                  </a14:imgLayer>
                </a14:imgProps>
              </a:ext>
            </a:extLst>
          </a:blip>
          <a:stretch>
            <a:fillRect/>
          </a:stretch>
        </p:blipFill>
        <p:spPr>
          <a:xfrm>
            <a:off x="12223312" y="2514458"/>
            <a:ext cx="5059961" cy="5867400"/>
          </a:xfrm>
          <a:prstGeom prst="rect">
            <a:avLst/>
          </a:prstGeom>
        </p:spPr>
      </p:pic>
    </p:spTree>
    <p:extLst>
      <p:ext uri="{BB962C8B-B14F-4D97-AF65-F5344CB8AC3E}">
        <p14:creationId xmlns:p14="http://schemas.microsoft.com/office/powerpoint/2010/main" val="397975027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6" r="60999"/>
          <a:stretch>
            <a:fillRect/>
          </a:stretch>
        </p:blipFill>
        <p:spPr>
          <a:xfrm rot="143919">
            <a:off x="-2954004" y="-345833"/>
            <a:ext cx="3729102" cy="10884048"/>
          </a:xfrm>
          <a:prstGeom prst="rect">
            <a:avLst/>
          </a:prstGeom>
        </p:spPr>
      </p:pic>
      <p:pic>
        <p:nvPicPr>
          <p:cNvPr id="1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16613758" y="8612758"/>
            <a:ext cx="1732518" cy="1615966"/>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1905000" y="1730100"/>
                <a:ext cx="15371595" cy="2594365"/>
              </a:xfrm>
              <a:prstGeom prst="rect">
                <a:avLst/>
              </a:prstGeom>
              <a:solidFill>
                <a:srgbClr val="DBE7C3"/>
              </a:solidFill>
            </p:spPr>
            <p:txBody>
              <a:bodyPr wrap="square" anchor="ctr">
                <a:spAutoFit/>
              </a:bodyPr>
              <a:lstStyle/>
              <a:p>
                <a:pPr lvl="0" algn="ctr"/>
                <a:r>
                  <a:rPr lang="en-US" sz="4500" b="1">
                    <a:solidFill>
                      <a:srgbClr val="1F497D"/>
                    </a:solidFill>
                    <a:latin typeface="Arial" panose="020B0604020202020204" pitchFamily="34" charset="0"/>
                    <a:cs typeface="Arial" panose="020B0604020202020204" pitchFamily="34" charset="0"/>
                  </a:rPr>
                  <a:t>Hệ quả 1:</a:t>
                </a:r>
              </a:p>
              <a:p>
                <a:pPr algn="just">
                  <a:lnSpc>
                    <a:spcPct val="150000"/>
                  </a:lnSpc>
                  <a:spcBef>
                    <a:spcPts val="600"/>
                  </a:spcBef>
                  <a:spcAft>
                    <a:spcPts val="800"/>
                  </a:spcAft>
                </a:pPr>
                <a:r>
                  <a:rPr lang="vi-VN" sz="4000" smtClean="0">
                    <a:ea typeface="Calibri" panose="020F0502020204030204" pitchFamily="34" charset="0"/>
                    <a:cs typeface="Arial" panose="020B0604020202020204" pitchFamily="34" charset="0"/>
                  </a:rPr>
                  <a:t>Nếu </a:t>
                </a:r>
                <a:r>
                  <a:rPr lang="vi-VN" sz="4000">
                    <a:ea typeface="Calibri" panose="020F0502020204030204" pitchFamily="34" charset="0"/>
                    <a:cs typeface="Arial" panose="020B0604020202020204" pitchFamily="34" charset="0"/>
                  </a:rPr>
                  <a:t>đường thẳng </a:t>
                </a:r>
                <a14:m>
                  <m:oMath xmlns:m="http://schemas.openxmlformats.org/officeDocument/2006/math">
                    <m:r>
                      <m:rPr>
                        <m:sty m:val="p"/>
                      </m:rPr>
                      <a:rPr lang="vi-VN" sz="4000" i="0" smtClean="0">
                        <a:latin typeface="Cambria Math" panose="02040503050406030204" pitchFamily="18" charset="0"/>
                        <a:ea typeface="Calibri" panose="020F0502020204030204" pitchFamily="34" charset="0"/>
                        <a:cs typeface="Arial" panose="020B0604020202020204" pitchFamily="34" charset="0"/>
                      </a:rPr>
                      <m:t>a</m:t>
                    </m:r>
                  </m:oMath>
                </a14:m>
                <a:r>
                  <a:rPr lang="vi-VN" sz="4000">
                    <a:ea typeface="Calibri" panose="020F0502020204030204" pitchFamily="34" charset="0"/>
                    <a:cs typeface="Arial" panose="020B0604020202020204" pitchFamily="34" charset="0"/>
                  </a:rPr>
                  <a:t> song song với mặt phẳng </a:t>
                </a:r>
                <a14:m>
                  <m:oMath xmlns:m="http://schemas.openxmlformats.org/officeDocument/2006/math">
                    <m:r>
                      <a:rPr lang="vi-VN" sz="4000" i="0" smtClean="0">
                        <a:latin typeface="Cambria Math" panose="02040503050406030204" pitchFamily="18" charset="0"/>
                        <a:ea typeface="Calibri" panose="020F0502020204030204" pitchFamily="34" charset="0"/>
                        <a:cs typeface="Arial" panose="020B0604020202020204" pitchFamily="34" charset="0"/>
                      </a:rPr>
                      <m:t>(</m:t>
                    </m:r>
                    <m:r>
                      <m:rPr>
                        <m:sty m:val="p"/>
                      </m:rPr>
                      <a:rPr lang="vi-VN" sz="4000" i="0" smtClean="0">
                        <a:latin typeface="Cambria Math" panose="02040503050406030204" pitchFamily="18" charset="0"/>
                        <a:ea typeface="Calibri" panose="020F0502020204030204" pitchFamily="34" charset="0"/>
                        <a:cs typeface="Arial" panose="020B0604020202020204" pitchFamily="34" charset="0"/>
                      </a:rPr>
                      <m:t>Q</m:t>
                    </m:r>
                    <m:r>
                      <a:rPr lang="vi-VN" sz="4000" i="0" smtClean="0">
                        <a:latin typeface="Cambria Math" panose="02040503050406030204" pitchFamily="18" charset="0"/>
                        <a:ea typeface="Calibri" panose="020F0502020204030204" pitchFamily="34" charset="0"/>
                        <a:cs typeface="Arial" panose="020B0604020202020204" pitchFamily="34" charset="0"/>
                      </a:rPr>
                      <m:t>)</m:t>
                    </m:r>
                  </m:oMath>
                </a14:m>
                <a:r>
                  <a:rPr lang="vi-VN" sz="4000">
                    <a:ea typeface="Calibri" panose="020F0502020204030204" pitchFamily="34" charset="0"/>
                    <a:cs typeface="Arial" panose="020B0604020202020204" pitchFamily="34" charset="0"/>
                  </a:rPr>
                  <a:t> thì có duy nhất một mặt phẳng </a:t>
                </a:r>
                <a14:m>
                  <m:oMath xmlns:m="http://schemas.openxmlformats.org/officeDocument/2006/math">
                    <m:r>
                      <a:rPr lang="vi-VN" sz="4000" i="0" smtClean="0">
                        <a:latin typeface="Cambria Math" panose="02040503050406030204" pitchFamily="18" charset="0"/>
                        <a:ea typeface="Calibri" panose="020F0502020204030204" pitchFamily="34" charset="0"/>
                        <a:cs typeface="Arial" panose="020B0604020202020204" pitchFamily="34" charset="0"/>
                      </a:rPr>
                      <m:t>(</m:t>
                    </m:r>
                    <m:r>
                      <m:rPr>
                        <m:sty m:val="p"/>
                      </m:rPr>
                      <a:rPr lang="vi-VN" sz="4000" i="0" smtClean="0">
                        <a:latin typeface="Cambria Math" panose="02040503050406030204" pitchFamily="18" charset="0"/>
                        <a:ea typeface="Calibri" panose="020F0502020204030204" pitchFamily="34" charset="0"/>
                        <a:cs typeface="Arial" panose="020B0604020202020204" pitchFamily="34" charset="0"/>
                      </a:rPr>
                      <m:t>P</m:t>
                    </m:r>
                    <m:r>
                      <a:rPr lang="vi-VN" sz="4000" i="0" smtClean="0">
                        <a:latin typeface="Cambria Math" panose="02040503050406030204" pitchFamily="18" charset="0"/>
                        <a:ea typeface="Calibri" panose="020F0502020204030204" pitchFamily="34" charset="0"/>
                        <a:cs typeface="Arial" panose="020B0604020202020204" pitchFamily="34" charset="0"/>
                      </a:rPr>
                      <m:t>)</m:t>
                    </m:r>
                  </m:oMath>
                </a14:m>
                <a:r>
                  <a:rPr lang="vi-VN" sz="4000">
                    <a:ea typeface="Calibri" panose="020F0502020204030204" pitchFamily="34" charset="0"/>
                    <a:cs typeface="Arial" panose="020B0604020202020204" pitchFamily="34" charset="0"/>
                  </a:rPr>
                  <a:t> chứa </a:t>
                </a:r>
                <a14:m>
                  <m:oMath xmlns:m="http://schemas.openxmlformats.org/officeDocument/2006/math">
                    <m:r>
                      <m:rPr>
                        <m:sty m:val="p"/>
                      </m:rPr>
                      <a:rPr lang="vi-VN" sz="4000" i="0" smtClean="0">
                        <a:latin typeface="Cambria Math" panose="02040503050406030204" pitchFamily="18" charset="0"/>
                        <a:ea typeface="Calibri" panose="020F0502020204030204" pitchFamily="34" charset="0"/>
                        <a:cs typeface="Arial" panose="020B0604020202020204" pitchFamily="34" charset="0"/>
                      </a:rPr>
                      <m:t>a</m:t>
                    </m:r>
                  </m:oMath>
                </a14:m>
                <a:r>
                  <a:rPr lang="vi-VN" sz="4000">
                    <a:ea typeface="Calibri" panose="020F0502020204030204" pitchFamily="34" charset="0"/>
                    <a:cs typeface="Arial" panose="020B0604020202020204" pitchFamily="34" charset="0"/>
                  </a:rPr>
                  <a:t> và song song với mặt phẳng </a:t>
                </a:r>
                <a14:m>
                  <m:oMath xmlns:m="http://schemas.openxmlformats.org/officeDocument/2006/math">
                    <m:r>
                      <a:rPr lang="vi-VN" sz="4000" i="0" smtClean="0">
                        <a:latin typeface="Cambria Math" panose="02040503050406030204" pitchFamily="18" charset="0"/>
                        <a:ea typeface="Calibri" panose="020F0502020204030204" pitchFamily="34" charset="0"/>
                        <a:cs typeface="Arial" panose="020B0604020202020204" pitchFamily="34" charset="0"/>
                      </a:rPr>
                      <m:t>(</m:t>
                    </m:r>
                    <m:r>
                      <m:rPr>
                        <m:sty m:val="p"/>
                      </m:rPr>
                      <a:rPr lang="vi-VN" sz="4000" i="0" smtClean="0">
                        <a:latin typeface="Cambria Math" panose="02040503050406030204" pitchFamily="18" charset="0"/>
                        <a:ea typeface="Calibri" panose="020F0502020204030204" pitchFamily="34" charset="0"/>
                        <a:cs typeface="Arial" panose="020B0604020202020204" pitchFamily="34" charset="0"/>
                      </a:rPr>
                      <m:t>Q</m:t>
                    </m:r>
                    <m:r>
                      <a:rPr lang="vi-VN" sz="4000" i="0" smtClean="0">
                        <a:latin typeface="Cambria Math" panose="02040503050406030204" pitchFamily="18" charset="0"/>
                        <a:ea typeface="Calibri" panose="020F0502020204030204" pitchFamily="34" charset="0"/>
                        <a:cs typeface="Arial" panose="020B0604020202020204" pitchFamily="34" charset="0"/>
                      </a:rPr>
                      <m:t>).</m:t>
                    </m:r>
                  </m:oMath>
                </a14:m>
                <a:endParaRPr lang="vi-VN" sz="4000" dirty="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905000" y="1730100"/>
                <a:ext cx="15371595" cy="2594365"/>
              </a:xfrm>
              <a:prstGeom prst="rect">
                <a:avLst/>
              </a:prstGeom>
              <a:blipFill>
                <a:blip r:embed="rId12"/>
                <a:stretch>
                  <a:fillRect l="-1428" t="-6824" r="-1388" b="-7765"/>
                </a:stretch>
              </a:blipFill>
            </p:spPr>
            <p:txBody>
              <a:bodyPr/>
              <a:lstStyle/>
              <a:p>
                <a:r>
                  <a:rPr lang="en-US">
                    <a:noFill/>
                  </a:rPr>
                  <a:t> </a:t>
                </a:r>
              </a:p>
            </p:txBody>
          </p:sp>
        </mc:Fallback>
      </mc:AlternateContent>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5325146">
            <a:off x="15875857" y="-316643"/>
            <a:ext cx="3710102" cy="3710102"/>
          </a:xfrm>
          <a:prstGeom prst="rect">
            <a:avLst/>
          </a:prstGeom>
        </p:spPr>
      </p:pic>
      <p:sp>
        <p:nvSpPr>
          <p:cNvPr id="17" name="Rectangle 16"/>
          <p:cNvSpPr/>
          <p:nvPr/>
        </p:nvSpPr>
        <p:spPr>
          <a:xfrm>
            <a:off x="1905000" y="5846048"/>
            <a:ext cx="15335500" cy="2708434"/>
          </a:xfrm>
          <a:prstGeom prst="rect">
            <a:avLst/>
          </a:prstGeom>
          <a:solidFill>
            <a:srgbClr val="FFFFA7"/>
          </a:solidFill>
        </p:spPr>
        <p:txBody>
          <a:bodyPr wrap="square" anchor="ctr">
            <a:spAutoFit/>
          </a:bodyPr>
          <a:lstStyle/>
          <a:p>
            <a:pPr lvl="0" algn="ctr"/>
            <a:r>
              <a:rPr lang="en-US" sz="4500" b="1">
                <a:solidFill>
                  <a:srgbClr val="1F497D"/>
                </a:solidFill>
                <a:latin typeface="Arial" panose="020B0604020202020204" pitchFamily="34" charset="0"/>
                <a:cs typeface="Arial" panose="020B0604020202020204" pitchFamily="34" charset="0"/>
              </a:rPr>
              <a:t>Hệ quả </a:t>
            </a:r>
            <a:r>
              <a:rPr lang="en-US" sz="4500" b="1">
                <a:solidFill>
                  <a:srgbClr val="1F497D"/>
                </a:solidFill>
                <a:latin typeface="Arial" panose="020B0604020202020204" pitchFamily="34" charset="0"/>
                <a:cs typeface="Arial" panose="020B0604020202020204" pitchFamily="34" charset="0"/>
              </a:rPr>
              <a:t>2</a:t>
            </a:r>
            <a:r>
              <a:rPr lang="en-US" sz="4500" b="1" smtClean="0">
                <a:solidFill>
                  <a:srgbClr val="1F497D"/>
                </a:solidFill>
                <a:latin typeface="Arial" panose="020B0604020202020204" pitchFamily="34" charset="0"/>
                <a:cs typeface="Arial" panose="020B0604020202020204" pitchFamily="34" charset="0"/>
              </a:rPr>
              <a:t>:</a:t>
            </a:r>
            <a:endParaRPr lang="en-US" sz="4500" smtClean="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vi-VN" sz="4000" smtClean="0">
                <a:ea typeface="Calibri" panose="020F0502020204030204" pitchFamily="34" charset="0"/>
                <a:cs typeface="Arial" panose="020B0604020202020204" pitchFamily="34" charset="0"/>
              </a:rPr>
              <a:t>Hai </a:t>
            </a:r>
            <a:r>
              <a:rPr lang="vi-VN" sz="4000">
                <a:ea typeface="Calibri" panose="020F0502020204030204" pitchFamily="34" charset="0"/>
                <a:cs typeface="Arial" panose="020B0604020202020204" pitchFamily="34" charset="0"/>
              </a:rPr>
              <a:t>mặt phẳng phân biệt cùng song song với mặt phẳng thứ ba thì song song với nhau.</a:t>
            </a:r>
            <a:endParaRPr lang="vi-VN" sz="40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9388782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577516" y="495300"/>
            <a:ext cx="17145000" cy="92964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2190670">
            <a:off x="-2636906" y="8813457"/>
            <a:ext cx="8057164" cy="2781499"/>
          </a:xfrm>
          <a:prstGeom prst="rect">
            <a:avLst/>
          </a:prstGeom>
        </p:spPr>
      </p:pic>
      <p:pic>
        <p:nvPicPr>
          <p:cNvPr id="11"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7078133" y="8343900"/>
            <a:ext cx="855629" cy="1318131"/>
          </a:xfrm>
          <a:prstGeom prst="rect">
            <a:avLst/>
          </a:prstGeom>
        </p:spPr>
      </p:pic>
      <p:grpSp>
        <p:nvGrpSpPr>
          <p:cNvPr id="13" name="Group 12"/>
          <p:cNvGrpSpPr/>
          <p:nvPr/>
        </p:nvGrpSpPr>
        <p:grpSpPr>
          <a:xfrm>
            <a:off x="1221899" y="1028700"/>
            <a:ext cx="16304101" cy="1938992"/>
            <a:chOff x="838200" y="732176"/>
            <a:chExt cx="16304101" cy="1938992"/>
          </a:xfrm>
        </p:grpSpPr>
        <p:sp>
          <p:nvSpPr>
            <p:cNvPr id="8" name="Rounded Rectangle 7"/>
            <p:cNvSpPr/>
            <p:nvPr/>
          </p:nvSpPr>
          <p:spPr>
            <a:xfrm>
              <a:off x="914400" y="800101"/>
              <a:ext cx="2362200" cy="9144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smtClean="0">
                  <a:latin typeface="Arial" panose="020B0604020202020204" pitchFamily="34" charset="0"/>
                  <a:cs typeface="Arial" panose="020B0604020202020204" pitchFamily="34" charset="0"/>
                </a:rPr>
                <a:t>HĐ4</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838200" y="732176"/>
                  <a:ext cx="16304101" cy="1938992"/>
                </a:xfrm>
                <a:prstGeom prst="rect">
                  <a:avLst/>
                </a:prstGeom>
              </p:spPr>
              <p:txBody>
                <a:bodyPr wrap="square">
                  <a:spAutoFit/>
                </a:bodyPr>
                <a:lstStyle/>
                <a:p>
                  <a:pPr>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                  </a:t>
                  </a:r>
                  <a:r>
                    <a:rPr lang="en-US" sz="4000">
                      <a:latin typeface="Arial" panose="020B0604020202020204" pitchFamily="34" charset="0"/>
                      <a:ea typeface="Calibri" panose="020F0502020204030204" pitchFamily="34" charset="0"/>
                      <a:cs typeface="Times New Roman" panose="02020603050405020304" pitchFamily="18" charset="0"/>
                    </a:rPr>
                    <a:t>Cho hai mặt phẳng song song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4000">
                      <a:latin typeface="Arial" panose="020B0604020202020204" pitchFamily="34" charset="0"/>
                      <a:ea typeface="Calibri" panose="020F0502020204030204" pitchFamily="34" charset="0"/>
                      <a:cs typeface="Times New Roman" panose="02020603050405020304" pitchFamily="18" charset="0"/>
                    </a:rPr>
                    <a:t>và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e>
                      </m:d>
                      <m:r>
                        <a:rPr lang="en-US" sz="40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smtClean="0">
                      <a:latin typeface="Arial" panose="020B0604020202020204" pitchFamily="34" charset="0"/>
                      <a:ea typeface="Calibri" panose="020F0502020204030204" pitchFamily="34" charset="0"/>
                      <a:cs typeface="Times New Roman" panose="02020603050405020304" pitchFamily="18" charset="0"/>
                    </a:rPr>
                    <a:t> </a:t>
                  </a:r>
                  <a:r>
                    <a:rPr lang="en-US" sz="4000">
                      <a:latin typeface="Arial" panose="020B0604020202020204" pitchFamily="34" charset="0"/>
                      <a:ea typeface="Calibri" panose="020F0502020204030204" pitchFamily="34" charset="0"/>
                      <a:cs typeface="Times New Roman" panose="02020603050405020304" pitchFamily="18" charset="0"/>
                    </a:rPr>
                    <a:t>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𝑅</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latin typeface="Arial" panose="020B0604020202020204" pitchFamily="34" charset="0"/>
                      <a:ea typeface="Calibri" panose="020F0502020204030204" pitchFamily="34" charset="0"/>
                      <a:cs typeface="Times New Roman" panose="02020603050405020304" pitchFamily="18" charset="0"/>
                    </a:rPr>
                    <a:t> cắt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latin typeface="Arial" panose="020B0604020202020204" pitchFamily="34" charset="0"/>
                      <a:ea typeface="Calibri" panose="020F0502020204030204" pitchFamily="34" charset="0"/>
                      <a:cs typeface="Times New Roman" panose="02020603050405020304" pitchFamily="18" charset="0"/>
                    </a:rPr>
                    <a:t> theo </a:t>
                  </a:r>
                  <a:r>
                    <a:rPr lang="en-US" sz="4000">
                      <a:latin typeface="Arial" panose="020B0604020202020204" pitchFamily="34" charset="0"/>
                      <a:ea typeface="Calibri" panose="020F0502020204030204" pitchFamily="34" charset="0"/>
                      <a:cs typeface="Times New Roman" panose="02020603050405020304" pitchFamily="18" charset="0"/>
                    </a:rPr>
                    <a:t>giao </a:t>
                  </a:r>
                  <a:r>
                    <a:rPr lang="en-US" sz="4000" smtClean="0">
                      <a:latin typeface="Arial" panose="020B0604020202020204" pitchFamily="34" charset="0"/>
                      <a:ea typeface="Calibri" panose="020F0502020204030204" pitchFamily="34" charset="0"/>
                      <a:cs typeface="Times New Roman" panose="02020603050405020304" pitchFamily="18" charset="0"/>
                    </a:rPr>
                    <a:t>tuyến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𝑎</m:t>
                      </m:r>
                    </m:oMath>
                  </a14:m>
                  <a:r>
                    <a:rPr lang="en-US" sz="4000" smtClean="0">
                      <a:latin typeface="Arial" panose="020B0604020202020204" pitchFamily="34" charset="0"/>
                      <a:ea typeface="Calibri" panose="020F0502020204030204" pitchFamily="34" charset="0"/>
                      <a:cs typeface="Times New Roman" panose="02020603050405020304" pitchFamily="18" charset="0"/>
                    </a:rPr>
                    <a:t>.</a:t>
                  </a:r>
                  <a:endParaRPr lang="en-US" sz="4000">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838200" y="732176"/>
                  <a:ext cx="16304101" cy="1938992"/>
                </a:xfrm>
                <a:prstGeom prst="rect">
                  <a:avLst/>
                </a:prstGeom>
                <a:blipFill>
                  <a:blip r:embed="rId9"/>
                  <a:stretch>
                    <a:fillRect l="-1308" b="-6918"/>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4" name="Rectangle 3"/>
              <p:cNvSpPr/>
              <p:nvPr/>
            </p:nvSpPr>
            <p:spPr>
              <a:xfrm>
                <a:off x="1221898" y="3086100"/>
                <a:ext cx="9674702" cy="5632311"/>
              </a:xfrm>
              <a:prstGeom prst="rect">
                <a:avLst/>
              </a:prstGeom>
            </p:spPr>
            <p:txBody>
              <a:bodyPr wrap="square">
                <a:spAutoFit/>
              </a:bodyPr>
              <a:lstStyle/>
              <a:p>
                <a:pPr lvl="0" algn="just">
                  <a:lnSpc>
                    <a:spcPct val="150000"/>
                  </a:lnSpc>
                </a:pPr>
                <a:r>
                  <a:rPr lang="en-US" sz="4000" smtClean="0">
                    <a:solidFill>
                      <a:prstClr val="black"/>
                    </a:solidFill>
                    <a:latin typeface="Arial" panose="020B0604020202020204" pitchFamily="34" charset="0"/>
                    <a:ea typeface="Calibri" panose="020F0502020204030204" pitchFamily="34" charset="0"/>
                    <a:cs typeface="Times New Roman" panose="02020603050405020304" pitchFamily="18" charset="0"/>
                  </a:rPr>
                  <a:t>a)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𝑅</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smtClean="0">
                    <a:solidFill>
                      <a:prstClr val="black"/>
                    </a:solidFill>
                    <a:latin typeface="Arial" panose="020B0604020202020204" pitchFamily="34" charset="0"/>
                    <a:ea typeface="Calibri" panose="020F0502020204030204" pitchFamily="34" charset="0"/>
                    <a:cs typeface="Times New Roman" panose="02020603050405020304" pitchFamily="18" charset="0"/>
                  </a:rPr>
                  <a:t> có cắt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smtClean="0">
                    <a:solidFill>
                      <a:prstClr val="black"/>
                    </a:solidFill>
                    <a:latin typeface="Arial" panose="020B0604020202020204" pitchFamily="34" charset="0"/>
                    <a:ea typeface="Calibri" panose="020F0502020204030204" pitchFamily="34" charset="0"/>
                    <a:cs typeface="Times New Roman" panose="02020603050405020304" pitchFamily="18" charset="0"/>
                  </a:rPr>
                  <a:t> hay không? Tại sao?</a:t>
                </a:r>
              </a:p>
              <a:p>
                <a:pPr lvl="0" algn="just">
                  <a:lnSpc>
                    <a:spcPct val="150000"/>
                  </a:lnSpc>
                </a:pPr>
                <a:r>
                  <a:rPr lang="vi-VN" sz="4000">
                    <a:solidFill>
                      <a:prstClr val="black"/>
                    </a:solidFill>
                    <a:ea typeface="Calibri" panose="020F0502020204030204" pitchFamily="34" charset="0"/>
                    <a:cs typeface="Times New Roman" panose="02020603050405020304" pitchFamily="18" charset="0"/>
                  </a:rPr>
                  <a:t>b) Trong trường hợp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𝑅</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4000">
                    <a:solidFill>
                      <a:prstClr val="black"/>
                    </a:solidFill>
                    <a:ea typeface="Calibri" panose="020F0502020204030204" pitchFamily="34" charset="0"/>
                    <a:cs typeface="Times New Roman" panose="02020603050405020304" pitchFamily="18" charset="0"/>
                  </a:rPr>
                  <a:t> cắt mặt phẳng</a:t>
                </a:r>
                <a:r>
                  <a:rPr lang="en-US" sz="400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prstClr val="black"/>
                    </a:solidFill>
                    <a:ea typeface="Calibri" panose="020F0502020204030204" pitchFamily="34" charset="0"/>
                    <a:cs typeface="Times New Roman" panose="02020603050405020304" pitchFamily="18" charset="0"/>
                  </a:rPr>
                  <a:t>theo giao tuyến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𝑏</m:t>
                    </m:r>
                  </m:oMath>
                </a14:m>
                <a:r>
                  <a:rPr lang="vi-VN" sz="4000">
                    <a:solidFill>
                      <a:prstClr val="black"/>
                    </a:solidFill>
                    <a:ea typeface="Calibri" panose="020F0502020204030204" pitchFamily="34" charset="0"/>
                    <a:cs typeface="Times New Roman" panose="02020603050405020304" pitchFamily="18" charset="0"/>
                  </a:rPr>
                  <a:t>, hãy nêu nhận xét về vị trí tương đối giữa </a:t>
                </a:r>
                <a:r>
                  <a:rPr lang="vi-VN" sz="4000">
                    <a:solidFill>
                      <a:prstClr val="black"/>
                    </a:solidFill>
                    <a:ea typeface="Calibri" panose="020F0502020204030204" pitchFamily="34" charset="0"/>
                    <a:cs typeface="Times New Roman" panose="02020603050405020304" pitchFamily="18" charset="0"/>
                  </a:rPr>
                  <a:t>hai </a:t>
                </a:r>
                <a:r>
                  <a:rPr lang="en-US" sz="4000" smtClean="0">
                    <a:solidFill>
                      <a:prstClr val="black"/>
                    </a:solidFill>
                    <a:ea typeface="Calibri" panose="020F0502020204030204" pitchFamily="34" charset="0"/>
                    <a:cs typeface="Times New Roman" panose="02020603050405020304" pitchFamily="18" charset="0"/>
                  </a:rPr>
                  <a:t>    </a:t>
                </a:r>
                <a:r>
                  <a:rPr lang="vi-VN" sz="4000" smtClean="0">
                    <a:solidFill>
                      <a:prstClr val="black"/>
                    </a:solidFill>
                    <a:ea typeface="Calibri" panose="020F0502020204030204" pitchFamily="34" charset="0"/>
                    <a:cs typeface="Times New Roman" panose="02020603050405020304" pitchFamily="18" charset="0"/>
                  </a:rPr>
                  <a:t>giao </a:t>
                </a:r>
                <a:r>
                  <a:rPr lang="vi-VN" sz="4000">
                    <a:solidFill>
                      <a:prstClr val="black"/>
                    </a:solidFill>
                    <a:ea typeface="Calibri" panose="020F0502020204030204" pitchFamily="34" charset="0"/>
                    <a:cs typeface="Times New Roman" panose="02020603050405020304" pitchFamily="18" charset="0"/>
                  </a:rPr>
                  <a:t>tuyến</a:t>
                </a:r>
                <a:r>
                  <a:rPr lang="vi-VN" sz="400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𝑎</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𝑏</m:t>
                    </m:r>
                  </m:oMath>
                </a14:m>
                <a:r>
                  <a:rPr lang="en-US" sz="4000" smtClean="0">
                    <a:solidFill>
                      <a:prstClr val="black"/>
                    </a:solidFill>
                    <a:ea typeface="Calibri" panose="020F0502020204030204" pitchFamily="34" charset="0"/>
                    <a:cs typeface="Times New Roman" panose="02020603050405020304" pitchFamily="18" charset="0"/>
                  </a:rPr>
                  <a:t> </a:t>
                </a:r>
                <a:r>
                  <a:rPr lang="vi-VN" sz="4000">
                    <a:solidFill>
                      <a:prstClr val="black"/>
                    </a:solidFill>
                    <a:ea typeface="Calibri" panose="020F0502020204030204" pitchFamily="34" charset="0"/>
                    <a:cs typeface="Times New Roman" panose="02020603050405020304" pitchFamily="18" charset="0"/>
                  </a:rPr>
                  <a:t>(Hình 64).</a:t>
                </a:r>
                <a:endParaRPr lang="en-US" sz="4000" dirty="0">
                  <a:solidFill>
                    <a:prstClr val="black"/>
                  </a:solidFill>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21898" y="3086100"/>
                <a:ext cx="9674702" cy="5632311"/>
              </a:xfrm>
              <a:prstGeom prst="rect">
                <a:avLst/>
              </a:prstGeom>
              <a:blipFill>
                <a:blip r:embed="rId10"/>
                <a:stretch>
                  <a:fillRect l="-2204" r="-2204" b="-1732"/>
                </a:stretch>
              </a:blipFill>
            </p:spPr>
            <p:txBody>
              <a:bodyPr/>
              <a:lstStyle/>
              <a:p>
                <a:r>
                  <a:rPr lang="en-US">
                    <a:noFill/>
                  </a:rPr>
                  <a:t> </a:t>
                </a:r>
              </a:p>
            </p:txBody>
          </p:sp>
        </mc:Fallback>
      </mc:AlternateContent>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Lst>
          </a:blip>
          <a:stretch>
            <a:fillRect/>
          </a:stretch>
        </p:blipFill>
        <p:spPr>
          <a:xfrm>
            <a:off x="11417221" y="2853623"/>
            <a:ext cx="5575379" cy="6059193"/>
          </a:xfrm>
          <a:prstGeom prst="rect">
            <a:avLst/>
          </a:prstGeom>
        </p:spPr>
      </p:pic>
    </p:spTree>
    <p:extLst>
      <p:ext uri="{BB962C8B-B14F-4D97-AF65-F5344CB8AC3E}">
        <p14:creationId xmlns:p14="http://schemas.microsoft.com/office/powerpoint/2010/main" val="324638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577516" y="495300"/>
            <a:ext cx="17145000" cy="92964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9534483">
            <a:off x="12422584" y="8633675"/>
            <a:ext cx="8057164" cy="2781499"/>
          </a:xfrm>
          <a:prstGeom prst="rect">
            <a:avLst/>
          </a:prstGeom>
        </p:spPr>
      </p:pic>
      <p:sp>
        <p:nvSpPr>
          <p:cNvPr id="10" name="Rectangle 9"/>
          <p:cNvSpPr/>
          <p:nvPr/>
        </p:nvSpPr>
        <p:spPr>
          <a:xfrm>
            <a:off x="8517470" y="800100"/>
            <a:ext cx="1265091" cy="677108"/>
          </a:xfrm>
          <a:prstGeom prst="rect">
            <a:avLst/>
          </a:prstGeom>
        </p:spPr>
        <p:txBody>
          <a:bodyPr wrap="none">
            <a:spAutoFit/>
          </a:bodyPr>
          <a:lstStyle/>
          <a:p>
            <a:pPr lvl="0" algn="ctr"/>
            <a:r>
              <a:rPr lang="en-US" sz="3800" b="1" i="1" u="sng" smtClean="0">
                <a:solidFill>
                  <a:schemeClr val="tx2"/>
                </a:solidFill>
                <a:latin typeface="Arial" panose="020B0604020202020204" pitchFamily="34" charset="0"/>
                <a:cs typeface="Arial" panose="020B0604020202020204" pitchFamily="34" charset="0"/>
              </a:rPr>
              <a:t>Giải:</a:t>
            </a:r>
            <a:endParaRPr lang="en-US" sz="3800" b="1" i="1" u="sng"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1129868" y="1553408"/>
                <a:ext cx="16000189" cy="7932941"/>
              </a:xfrm>
              <a:prstGeom prst="rect">
                <a:avLst/>
              </a:prstGeom>
            </p:spPr>
            <p:txBody>
              <a:bodyPr wrap="square">
                <a:spAutoFit/>
              </a:bodyPr>
              <a:lstStyle/>
              <a:p>
                <a:pPr>
                  <a:lnSpc>
                    <a:spcPct val="150000"/>
                  </a:lnSpc>
                  <a:spcBef>
                    <a:spcPts val="100"/>
                  </a:spcBef>
                  <a:spcAft>
                    <a:spcPts val="100"/>
                  </a:spcAft>
                </a:pPr>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P</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Q</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à (</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R</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P</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n</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ê</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n</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R</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Q</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hoặc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R</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cắt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Q</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Giả sử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R</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Q</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Khi đó qua đường thẳng a có hai mặt phẳng song song với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Q</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là </a:t>
                </a:r>
                <a:r>
                  <a:rPr lang="en-US" sz="37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mặt </a:t>
                </a: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phẳng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P</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R</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nên hai mặt phẳng này trùng nhau, điều này mâu thuẫn với giả thiết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R</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cắt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P</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R</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cắt </a:t>
                </a:r>
                <a14:m>
                  <m:oMath xmlns:m="http://schemas.openxmlformats.org/officeDocument/2006/math">
                    <m:r>
                      <a:rPr lang="en-US" sz="3700" i="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700" i="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700" i="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r>
                      <m:rPr>
                        <m:sty m:val="p"/>
                      </m:rPr>
                      <a:rPr lang="en-US" sz="3700" i="0">
                        <a:solidFill>
                          <a:srgbClr val="000000"/>
                        </a:solidFill>
                        <a:effectLst/>
                        <a:latin typeface="Cambria Math" panose="02040503050406030204" pitchFamily="18" charset="0"/>
                        <a:ea typeface="Calibri" panose="020F0502020204030204" pitchFamily="34" charset="0"/>
                      </a:rPr>
                      <m:t>a</m:t>
                    </m:r>
                    <m:r>
                      <a:rPr lang="en-US" sz="3700" i="0">
                        <a:solidFill>
                          <a:srgbClr val="000000"/>
                        </a:solidFill>
                        <a:effectLst/>
                        <a:latin typeface="Cambria Math" panose="02040503050406030204" pitchFamily="18" charset="0"/>
                        <a:ea typeface="Calibri" panose="020F0502020204030204" pitchFamily="34" charset="0"/>
                      </a:rPr>
                      <m:t>⊂(</m:t>
                    </m:r>
                    <m:r>
                      <m:rPr>
                        <m:sty m:val="p"/>
                      </m:rPr>
                      <a:rPr lang="en-US" sz="3700" i="0">
                        <a:solidFill>
                          <a:srgbClr val="000000"/>
                        </a:solidFill>
                        <a:effectLst/>
                        <a:latin typeface="Cambria Math" panose="02040503050406030204" pitchFamily="18" charset="0"/>
                        <a:ea typeface="Calibri" panose="020F0502020204030204" pitchFamily="34" charset="0"/>
                      </a:rPr>
                      <m:t>P</m:t>
                    </m:r>
                    <m:r>
                      <a:rPr lang="en-US" sz="3700" i="0">
                        <a:solidFill>
                          <a:srgbClr val="000000"/>
                        </a:solidFill>
                        <a:effectLst/>
                        <a:latin typeface="Cambria Math" panose="02040503050406030204" pitchFamily="18" charset="0"/>
                        <a:ea typeface="Calibri" panose="020F0502020204030204" pitchFamily="34" charset="0"/>
                      </a:rPr>
                      <m:t>); </m:t>
                    </m:r>
                    <m:r>
                      <m:rPr>
                        <m:sty m:val="p"/>
                      </m:rPr>
                      <a:rPr lang="en-US" sz="3700" i="0">
                        <a:solidFill>
                          <a:srgbClr val="000000"/>
                        </a:solidFill>
                        <a:effectLst/>
                        <a:latin typeface="Cambria Math" panose="02040503050406030204" pitchFamily="18" charset="0"/>
                        <a:ea typeface="Calibri" panose="020F0502020204030204" pitchFamily="34" charset="0"/>
                      </a:rPr>
                      <m:t>b</m:t>
                    </m:r>
                    <m:r>
                      <a:rPr lang="en-US" sz="3700" i="0">
                        <a:solidFill>
                          <a:srgbClr val="000000"/>
                        </a:solidFill>
                        <a:effectLst/>
                        <a:latin typeface="Cambria Math" panose="02040503050406030204" pitchFamily="18" charset="0"/>
                        <a:ea typeface="Calibri" panose="020F0502020204030204" pitchFamily="34" charset="0"/>
                      </a:rPr>
                      <m:t>⊂(</m:t>
                    </m:r>
                    <m:r>
                      <m:rPr>
                        <m:sty m:val="p"/>
                      </m:rPr>
                      <a:rPr lang="en-US" sz="3700" i="0">
                        <a:solidFill>
                          <a:srgbClr val="000000"/>
                        </a:solidFill>
                        <a:effectLst/>
                        <a:latin typeface="Cambria Math" panose="02040503050406030204" pitchFamily="18" charset="0"/>
                        <a:ea typeface="Calibri" panose="020F0502020204030204" pitchFamily="34" charset="0"/>
                      </a:rPr>
                      <m:t>Q</m:t>
                    </m:r>
                    <m:r>
                      <a:rPr lang="en-US" sz="3700" i="0">
                        <a:solidFill>
                          <a:srgbClr val="000000"/>
                        </a:solidFill>
                        <a:effectLst/>
                        <a:latin typeface="Cambria Math" panose="02040503050406030204" pitchFamily="18" charset="0"/>
                        <a:ea typeface="Calibri" panose="020F050202020403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P</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Q</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a</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b</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không có điểm chung.</a:t>
                </a:r>
                <a:endParaRPr lang="en-US" sz="37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Lại có hai đường thẳng </a:t>
                </a:r>
                <a14:m>
                  <m:oMath xmlns:m="http://schemas.openxmlformats.org/officeDocument/2006/math">
                    <m:r>
                      <m:rPr>
                        <m:sty m:val="p"/>
                      </m:rPr>
                      <a:rPr lang="en-US" sz="3700" i="0">
                        <a:solidFill>
                          <a:srgbClr val="000000"/>
                        </a:solidFill>
                        <a:latin typeface="Cambria Math" panose="02040503050406030204" pitchFamily="18" charset="0"/>
                        <a:ea typeface="Calibri" panose="020F0502020204030204" pitchFamily="34" charset="0"/>
                        <a:cs typeface="Arial" panose="020B0604020202020204" pitchFamily="34" charset="0"/>
                      </a:rPr>
                      <m:t>a</m:t>
                    </m:r>
                  </m:oMath>
                </a14:m>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700" i="0">
                        <a:solidFill>
                          <a:srgbClr val="000000"/>
                        </a:solidFill>
                        <a:latin typeface="Cambria Math" panose="02040503050406030204" pitchFamily="18" charset="0"/>
                        <a:ea typeface="Calibri" panose="020F0502020204030204" pitchFamily="34" charset="0"/>
                        <a:cs typeface="Arial" panose="020B0604020202020204" pitchFamily="34" charset="0"/>
                      </a:rPr>
                      <m:t>b</m:t>
                    </m:r>
                  </m:oMath>
                </a14:m>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cùng nằm trên </a:t>
                </a:r>
                <a14:m>
                  <m:oMath xmlns:m="http://schemas.openxmlformats.org/officeDocument/2006/math">
                    <m:r>
                      <m:rPr>
                        <m:sty m:val="p"/>
                      </m:rPr>
                      <a:rPr lang="en-US" sz="3700" i="0">
                        <a:solidFill>
                          <a:srgbClr val="000000"/>
                        </a:solidFill>
                        <a:effectLst/>
                        <a:latin typeface="Cambria Math" panose="02040503050406030204" pitchFamily="18" charset="0"/>
                        <a:ea typeface="Calibri" panose="020F0502020204030204" pitchFamily="34" charset="0"/>
                      </a:rPr>
                      <m:t>mp</m:t>
                    </m:r>
                    <m:r>
                      <a:rPr lang="en-US" sz="3700" i="0">
                        <a:solidFill>
                          <a:srgbClr val="000000"/>
                        </a:solidFill>
                        <a:effectLst/>
                        <a:latin typeface="Cambria Math" panose="02040503050406030204" pitchFamily="18" charset="0"/>
                        <a:ea typeface="Calibri" panose="020F0502020204030204" pitchFamily="34" charset="0"/>
                      </a:rPr>
                      <m:t>(</m:t>
                    </m:r>
                    <m:r>
                      <m:rPr>
                        <m:sty m:val="p"/>
                      </m:rPr>
                      <a:rPr lang="en-US" sz="3700" i="0">
                        <a:solidFill>
                          <a:srgbClr val="000000"/>
                        </a:solidFill>
                        <a:effectLst/>
                        <a:latin typeface="Cambria Math" panose="02040503050406030204" pitchFamily="18" charset="0"/>
                        <a:ea typeface="Calibri" panose="020F0502020204030204" pitchFamily="34" charset="0"/>
                      </a:rPr>
                      <m:t>R</m:t>
                    </m:r>
                    <m:r>
                      <a:rPr lang="en-US" sz="3700" i="0">
                        <a:solidFill>
                          <a:srgbClr val="000000"/>
                        </a:solidFill>
                        <a:effectLst/>
                        <a:latin typeface="Cambria Math" panose="02040503050406030204" pitchFamily="18" charset="0"/>
                        <a:ea typeface="Calibri" panose="020F0502020204030204" pitchFamily="34" charset="0"/>
                      </a:rPr>
                      <m:t>)</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lang="en-US" sz="3700" i="0">
                        <a:solidFill>
                          <a:srgbClr val="000000"/>
                        </a:solidFill>
                        <a:effectLst/>
                        <a:latin typeface="Cambria Math" panose="02040503050406030204" pitchFamily="18" charset="0"/>
                        <a:ea typeface="Calibri" panose="020F0502020204030204" pitchFamily="34" charset="0"/>
                      </a:rPr>
                      <m:t>a</m:t>
                    </m:r>
                    <m:r>
                      <a:rPr lang="en-US" sz="3700" i="0">
                        <a:solidFill>
                          <a:srgbClr val="000000"/>
                        </a:solidFill>
                        <a:effectLst/>
                        <a:latin typeface="Cambria Math" panose="02040503050406030204" pitchFamily="18" charset="0"/>
                        <a:ea typeface="Calibri" panose="020F0502020204030204" pitchFamily="34" charset="0"/>
                      </a:rPr>
                      <m:t> // </m:t>
                    </m:r>
                    <m:r>
                      <m:rPr>
                        <m:sty m:val="p"/>
                      </m:rPr>
                      <a:rPr lang="en-US" sz="3700" i="0">
                        <a:solidFill>
                          <a:srgbClr val="000000"/>
                        </a:solidFill>
                        <a:effectLst/>
                        <a:latin typeface="Cambria Math" panose="02040503050406030204" pitchFamily="18" charset="0"/>
                        <a:ea typeface="Calibri" panose="020F0502020204030204" pitchFamily="34" charset="0"/>
                      </a:rPr>
                      <m:t>b</m:t>
                    </m:r>
                    <m:r>
                      <a:rPr lang="en-US" sz="3700" i="0">
                        <a:solidFill>
                          <a:srgbClr val="000000"/>
                        </a:solidFill>
                        <a:effectLst/>
                        <a:latin typeface="Cambria Math" panose="02040503050406030204" pitchFamily="18" charset="0"/>
                        <a:ea typeface="Calibri" panose="020F0502020204030204" pitchFamily="34" charset="0"/>
                      </a:rPr>
                      <m:t>.</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29868" y="1553408"/>
                <a:ext cx="16000189" cy="7932941"/>
              </a:xfrm>
              <a:prstGeom prst="rect">
                <a:avLst/>
              </a:prstGeom>
              <a:blipFill>
                <a:blip r:embed="rId4"/>
                <a:stretch>
                  <a:fillRect l="-1181" r="-1029" b="-692"/>
                </a:stretch>
              </a:blipFill>
            </p:spPr>
            <p:txBody>
              <a:bodyPr/>
              <a:lstStyle/>
              <a:p>
                <a:r>
                  <a:rPr lang="en-US">
                    <a:noFill/>
                  </a:rPr>
                  <a:t> </a:t>
                </a:r>
              </a:p>
            </p:txBody>
          </p:sp>
        </mc:Fallback>
      </mc:AlternateContent>
    </p:spTree>
    <p:extLst>
      <p:ext uri="{BB962C8B-B14F-4D97-AF65-F5344CB8AC3E}">
        <p14:creationId xmlns:p14="http://schemas.microsoft.com/office/powerpoint/2010/main" val="1326326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left)">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20" name="Picture 5"/>
          <p:cNvPicPr>
            <a:picLocks noChangeAspect="1"/>
          </p:cNvPicPr>
          <p:nvPr/>
        </p:nvPicPr>
        <p:blipFill>
          <a:blip r:embed="rId9"/>
          <a:srcRect/>
          <a:stretch>
            <a:fillRect/>
          </a:stretch>
        </p:blipFill>
        <p:spPr>
          <a:xfrm>
            <a:off x="5410200" y="6671525"/>
            <a:ext cx="6909833" cy="3653575"/>
          </a:xfrm>
          <a:prstGeom prst="rect">
            <a:avLst/>
          </a:prstGeom>
        </p:spPr>
      </p:pic>
      <p:sp>
        <p:nvSpPr>
          <p:cNvPr id="7" name="Rectangle 6"/>
          <p:cNvSpPr/>
          <p:nvPr/>
        </p:nvSpPr>
        <p:spPr>
          <a:xfrm>
            <a:off x="1114425" y="2095500"/>
            <a:ext cx="16059150" cy="3414781"/>
          </a:xfrm>
          <a:prstGeom prst="rect">
            <a:avLst/>
          </a:prstGeom>
        </p:spPr>
        <p:txBody>
          <a:bodyPr wrap="square">
            <a:spAutoFit/>
          </a:bodyPr>
          <a:lstStyle/>
          <a:p>
            <a:pPr lvl="0" algn="just">
              <a:lnSpc>
                <a:spcPct val="170000"/>
              </a:lnSpc>
            </a:pPr>
            <a:r>
              <a:rPr kumimoji="0" lang="vi-VN" sz="45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Định lí </a:t>
            </a:r>
            <a:r>
              <a:rPr kumimoji="0" lang="en-US" sz="45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vi-VN" sz="45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n-US" sz="4500" b="1" i="1" u="none" strike="noStrike" kern="1200" cap="none" spc="0" normalizeH="0" baseline="0" noProof="0" smtClean="0">
                <a:ln>
                  <a:noFill/>
                </a:ln>
                <a:solidFill>
                  <a:srgbClr val="C00000"/>
                </a:solidFill>
                <a:effectLst/>
                <a:uLnTx/>
                <a:uFillTx/>
                <a:latin typeface="Calibri"/>
                <a:ea typeface="Calibri" panose="020F0502020204030204" pitchFamily="34" charset="0"/>
                <a:cs typeface="Times New Roman" panose="02020603050405020304" pitchFamily="18" charset="0"/>
              </a:rPr>
              <a:t> </a:t>
            </a:r>
            <a:r>
              <a:rPr lang="vi-VN" sz="4100">
                <a:solidFill>
                  <a:prstClr val="black"/>
                </a:solidFill>
                <a:ea typeface="Calibri" panose="020F0502020204030204" pitchFamily="34" charset="0"/>
                <a:cs typeface="Times New Roman" panose="02020603050405020304" pitchFamily="18" charset="0"/>
              </a:rPr>
              <a:t>Cho hai mặt phẳng song song (P) và (Q). Nếu mặt phẳng (R</a:t>
            </a:r>
            <a:r>
              <a:rPr lang="vi-VN" sz="4100">
                <a:solidFill>
                  <a:prstClr val="black"/>
                </a:solidFill>
                <a:ea typeface="Calibri" panose="020F0502020204030204" pitchFamily="34" charset="0"/>
                <a:cs typeface="Times New Roman" panose="02020603050405020304" pitchFamily="18" charset="0"/>
              </a:rPr>
              <a:t>) </a:t>
            </a:r>
            <a:r>
              <a:rPr lang="vi-VN" sz="4100" smtClean="0">
                <a:solidFill>
                  <a:prstClr val="black"/>
                </a:solidFill>
                <a:ea typeface="Calibri" panose="020F0502020204030204" pitchFamily="34" charset="0"/>
                <a:cs typeface="Times New Roman" panose="02020603050405020304" pitchFamily="18" charset="0"/>
              </a:rPr>
              <a:t>cắt </a:t>
            </a:r>
            <a:r>
              <a:rPr lang="vi-VN" sz="4100">
                <a:solidFill>
                  <a:prstClr val="black"/>
                </a:solidFill>
                <a:ea typeface="Calibri" panose="020F0502020204030204" pitchFamily="34" charset="0"/>
                <a:cs typeface="Times New Roman" panose="02020603050405020304" pitchFamily="18" charset="0"/>
              </a:rPr>
              <a:t>mặt phẳng (P) thì cũng cắt mặt phẳng (Q) và hai giao tuyến của chúng song song với nhau.</a:t>
            </a: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83854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00526" y="0"/>
            <a:ext cx="17907000" cy="107823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7084926" y="-191635"/>
            <a:ext cx="1294758" cy="1372094"/>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96815" y="9433487"/>
            <a:ext cx="982293" cy="893462"/>
          </a:xfrm>
          <a:prstGeom prst="rect">
            <a:avLst/>
          </a:prstGeom>
        </p:spPr>
      </p:pic>
      <p:grpSp>
        <p:nvGrpSpPr>
          <p:cNvPr id="7" name="Group 6"/>
          <p:cNvGrpSpPr/>
          <p:nvPr/>
        </p:nvGrpSpPr>
        <p:grpSpPr>
          <a:xfrm>
            <a:off x="471862" y="225335"/>
            <a:ext cx="17282738" cy="4621534"/>
            <a:chOff x="776662" y="1084774"/>
            <a:chExt cx="17282738" cy="4621534"/>
          </a:xfrm>
        </p:grpSpPr>
        <p:sp>
          <p:nvSpPr>
            <p:cNvPr id="2" name="Rounded Rectangle 1"/>
            <p:cNvSpPr/>
            <p:nvPr/>
          </p:nvSpPr>
          <p:spPr>
            <a:xfrm>
              <a:off x="8336751" y="1084774"/>
              <a:ext cx="2244149" cy="1108165"/>
            </a:xfrm>
            <a:prstGeom prst="roundRect">
              <a:avLst/>
            </a:prstGeom>
            <a:solidFill>
              <a:schemeClr val="accent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3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err="1" smtClean="0">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3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3</a:t>
              </a:r>
              <a:endParaRPr kumimoji="0" lang="en-US" sz="3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776662" y="2289988"/>
              <a:ext cx="17282738" cy="3416320"/>
            </a:xfrm>
            <a:prstGeom prst="rect">
              <a:avLst/>
            </a:prstGeom>
          </p:spPr>
          <p:txBody>
            <a:bodyPr wrap="square">
              <a:spAutoFit/>
            </a:bodyPr>
            <a:lstStyle/>
            <a:p>
              <a:pPr algn="just">
                <a:lnSpc>
                  <a:spcPct val="150000"/>
                </a:lnSpc>
              </a:pPr>
              <a:r>
                <a:rPr lang="vi-VN" sz="3600" smtClean="0">
                  <a:ea typeface="Calibri" panose="020F0502020204030204" pitchFamily="34" charset="0"/>
                  <a:cs typeface="Times New Roman" panose="02020603050405020304" pitchFamily="18" charset="0"/>
                </a:rPr>
                <a:t>Cho </a:t>
              </a:r>
              <a:r>
                <a:rPr lang="vi-VN" sz="3600">
                  <a:ea typeface="Calibri" panose="020F0502020204030204" pitchFamily="34" charset="0"/>
                  <a:cs typeface="Times New Roman" panose="02020603050405020304" pitchFamily="18" charset="0"/>
                </a:rPr>
                <a:t>hình chóp tứ giác S.ABCD. Lấy các điểm M, N, P lần lượt </a:t>
              </a:r>
              <a:r>
                <a:rPr lang="vi-VN" sz="3600">
                  <a:ea typeface="Calibri" panose="020F0502020204030204" pitchFamily="34" charset="0"/>
                  <a:cs typeface="Times New Roman" panose="02020603050405020304" pitchFamily="18" charset="0"/>
                </a:rPr>
                <a:t>là </a:t>
              </a:r>
              <a:r>
                <a:rPr lang="vi-VN" sz="3600" smtClean="0">
                  <a:ea typeface="Calibri" panose="020F0502020204030204" pitchFamily="34" charset="0"/>
                  <a:cs typeface="Times New Roman" panose="02020603050405020304" pitchFamily="18" charset="0"/>
                </a:rPr>
                <a:t>trung</a:t>
              </a:r>
              <a:r>
                <a:rPr lang="en-US" sz="3600" smtClean="0">
                  <a:ea typeface="Calibri" panose="020F0502020204030204" pitchFamily="34" charset="0"/>
                  <a:cs typeface="Times New Roman" panose="02020603050405020304" pitchFamily="18" charset="0"/>
                </a:rPr>
                <a:t> </a:t>
              </a:r>
              <a:r>
                <a:rPr lang="vi-VN" sz="3600" smtClean="0">
                  <a:ea typeface="Calibri" panose="020F0502020204030204" pitchFamily="34" charset="0"/>
                  <a:cs typeface="Times New Roman" panose="02020603050405020304" pitchFamily="18" charset="0"/>
                </a:rPr>
                <a:t>điểm</a:t>
              </a:r>
              <a:r>
                <a:rPr lang="en-US" sz="3600" smtClean="0">
                  <a:ea typeface="Calibri" panose="020F0502020204030204" pitchFamily="34" charset="0"/>
                  <a:cs typeface="Times New Roman" panose="02020603050405020304" pitchFamily="18" charset="0"/>
                </a:rPr>
                <a:t> </a:t>
              </a:r>
              <a:r>
                <a:rPr lang="vi-VN" sz="3600" smtClean="0">
                  <a:ea typeface="Calibri" panose="020F0502020204030204" pitchFamily="34" charset="0"/>
                  <a:cs typeface="Times New Roman" panose="02020603050405020304" pitchFamily="18" charset="0"/>
                </a:rPr>
                <a:t>của </a:t>
              </a:r>
              <a:r>
                <a:rPr lang="vi-VN" sz="3600">
                  <a:ea typeface="Calibri" panose="020F0502020204030204" pitchFamily="34" charset="0"/>
                  <a:cs typeface="Times New Roman" panose="02020603050405020304" pitchFamily="18" charset="0"/>
                </a:rPr>
                <a:t>các cạnh SA, SB, SC.</a:t>
              </a:r>
            </a:p>
            <a:p>
              <a:pPr algn="just">
                <a:lnSpc>
                  <a:spcPct val="150000"/>
                </a:lnSpc>
              </a:pPr>
              <a:r>
                <a:rPr lang="vi-VN" sz="3600" smtClean="0">
                  <a:ea typeface="Calibri" panose="020F0502020204030204" pitchFamily="34" charset="0"/>
                  <a:cs typeface="Times New Roman" panose="02020603050405020304" pitchFamily="18" charset="0"/>
                </a:rPr>
                <a:t>a</a:t>
              </a:r>
              <a:r>
                <a:rPr lang="vi-VN" sz="3600">
                  <a:ea typeface="Calibri" panose="020F0502020204030204" pitchFamily="34" charset="0"/>
                  <a:cs typeface="Times New Roman" panose="02020603050405020304" pitchFamily="18" charset="0"/>
                </a:rPr>
                <a:t>) Chứng minh rằng (MNP</a:t>
              </a:r>
              <a:r>
                <a:rPr lang="vi-VN" sz="3600">
                  <a:ea typeface="Calibri" panose="020F0502020204030204" pitchFamily="34" charset="0"/>
                  <a:cs typeface="Times New Roman" panose="02020603050405020304" pitchFamily="18" charset="0"/>
                </a:rPr>
                <a:t>) </a:t>
              </a:r>
              <a:r>
                <a:rPr lang="en-US" sz="3600" smtClean="0">
                  <a:ea typeface="Calibri" panose="020F0502020204030204" pitchFamily="34" charset="0"/>
                  <a:cs typeface="Times New Roman" panose="02020603050405020304" pitchFamily="18" charset="0"/>
                </a:rPr>
                <a:t>//</a:t>
              </a:r>
              <a:r>
                <a:rPr lang="vi-VN" sz="3600" smtClean="0">
                  <a:ea typeface="Calibri" panose="020F0502020204030204" pitchFamily="34" charset="0"/>
                  <a:cs typeface="Times New Roman" panose="02020603050405020304" pitchFamily="18" charset="0"/>
                </a:rPr>
                <a:t> </a:t>
              </a:r>
              <a:r>
                <a:rPr lang="vi-VN" sz="3600">
                  <a:ea typeface="Calibri" panose="020F0502020204030204" pitchFamily="34" charset="0"/>
                  <a:cs typeface="Times New Roman" panose="02020603050405020304" pitchFamily="18" charset="0"/>
                </a:rPr>
                <a:t>(ABCD).</a:t>
              </a:r>
            </a:p>
            <a:p>
              <a:pPr algn="just">
                <a:lnSpc>
                  <a:spcPct val="150000"/>
                </a:lnSpc>
              </a:pPr>
              <a:r>
                <a:rPr lang="vi-VN" sz="3600">
                  <a:ea typeface="Calibri" panose="020F0502020204030204" pitchFamily="34" charset="0"/>
                  <a:cs typeface="Times New Roman" panose="02020603050405020304" pitchFamily="18" charset="0"/>
                </a:rPr>
                <a:t>b) Giả sử mặt phẳng (MNP) cắt SD tại Q. Chứng minh rằng Q là trung điểm của SD.</a:t>
              </a:r>
            </a:p>
          </p:txBody>
        </p:sp>
      </p:grpSp>
      <mc:AlternateContent xmlns:mc="http://schemas.openxmlformats.org/markup-compatibility/2006">
        <mc:Choice xmlns:a14="http://schemas.microsoft.com/office/drawing/2010/main" Requires="a14">
          <p:sp>
            <p:nvSpPr>
              <p:cNvPr id="9" name="Rectangle 8"/>
              <p:cNvSpPr/>
              <p:nvPr/>
            </p:nvSpPr>
            <p:spPr>
              <a:xfrm>
                <a:off x="507957" y="5810881"/>
                <a:ext cx="12101138" cy="4247317"/>
              </a:xfrm>
              <a:prstGeom prst="rect">
                <a:avLst/>
              </a:prstGeom>
            </p:spPr>
            <p:txBody>
              <a:bodyPr wrap="square">
                <a:spAutoFit/>
              </a:bodyPr>
              <a:lstStyle/>
              <a:p>
                <a:pPr>
                  <a:lnSpc>
                    <a:spcPct val="150000"/>
                  </a:lnSpc>
                </a:pPr>
                <a:r>
                  <a:rPr lang="vi-VN" sz="3600"/>
                  <a:t>a) Vì MN là đường trung bình của tam giác SAB nên</a:t>
                </a:r>
              </a:p>
              <a:p>
                <a:pPr>
                  <a:lnSpc>
                    <a:spcPct val="150000"/>
                  </a:lnSpc>
                </a:pPr>
                <a:r>
                  <a:rPr lang="vi-VN" sz="3600"/>
                  <a:t>MN </a:t>
                </a:r>
                <a:r>
                  <a:rPr lang="en-US" sz="3600" smtClean="0"/>
                  <a:t>//</a:t>
                </a:r>
                <a:r>
                  <a:rPr lang="vi-VN" sz="3600" smtClean="0"/>
                  <a:t> </a:t>
                </a:r>
                <a:r>
                  <a:rPr lang="vi-VN" sz="3600"/>
                  <a:t>AB.</a:t>
                </a:r>
              </a:p>
              <a:p>
                <a:pPr>
                  <a:lnSpc>
                    <a:spcPct val="150000"/>
                  </a:lnSpc>
                </a:pPr>
                <a:r>
                  <a:rPr lang="vi-VN" sz="3600" smtClean="0"/>
                  <a:t>Vì</a:t>
                </a:r>
                <a:r>
                  <a:rPr lang="en-US" sz="3600" smtClean="0"/>
                  <a:t> </a:t>
                </a:r>
                <a:r>
                  <a:rPr lang="vi-VN" sz="3600" smtClean="0"/>
                  <a:t>AB</a:t>
                </a:r>
                <a:r>
                  <a:rPr lang="en-US" sz="3600" smtClean="0"/>
                  <a:t>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oMath>
                </a14:m>
                <a:r>
                  <a:rPr lang="en-US" sz="3600" smtClean="0"/>
                  <a:t> </a:t>
                </a:r>
                <a:r>
                  <a:rPr lang="vi-VN" sz="3600" smtClean="0"/>
                  <a:t>(</a:t>
                </a:r>
                <a:r>
                  <a:rPr lang="vi-VN" sz="3600"/>
                  <a:t>ABCD) nên </a:t>
                </a:r>
                <a:r>
                  <a:rPr lang="vi-VN" sz="3600"/>
                  <a:t>MN </a:t>
                </a:r>
                <a:r>
                  <a:rPr lang="en-US" sz="3600" smtClean="0"/>
                  <a:t>//</a:t>
                </a:r>
                <a:r>
                  <a:rPr lang="vi-VN" sz="3600" smtClean="0"/>
                  <a:t> </a:t>
                </a:r>
                <a:r>
                  <a:rPr lang="vi-VN" sz="3600"/>
                  <a:t>(ABCD).</a:t>
                </a:r>
              </a:p>
              <a:p>
                <a:pPr>
                  <a:lnSpc>
                    <a:spcPct val="150000"/>
                  </a:lnSpc>
                </a:pPr>
                <a:r>
                  <a:rPr lang="vi-VN" sz="3600"/>
                  <a:t>Chứng minh tương tự, ta có: </a:t>
                </a:r>
                <a:r>
                  <a:rPr lang="vi-VN" sz="3600"/>
                  <a:t>NP </a:t>
                </a:r>
                <a:r>
                  <a:rPr lang="en-US" sz="3600" smtClean="0"/>
                  <a:t>//</a:t>
                </a:r>
                <a:r>
                  <a:rPr lang="vi-VN" sz="3600" smtClean="0"/>
                  <a:t> </a:t>
                </a:r>
                <a:r>
                  <a:rPr lang="vi-VN" sz="3600"/>
                  <a:t>(ABCD</a:t>
                </a:r>
                <a:r>
                  <a:rPr lang="vi-VN" sz="3600"/>
                  <a:t>). </a:t>
                </a:r>
                <a:endParaRPr lang="en-US" sz="3600" smtClean="0"/>
              </a:p>
              <a:p>
                <a:pPr>
                  <a:lnSpc>
                    <a:spcPct val="150000"/>
                  </a:lnSpc>
                </a:pPr>
                <a:r>
                  <a:rPr lang="vi-VN" sz="3600" smtClean="0"/>
                  <a:t>Mà </a:t>
                </a:r>
                <a:r>
                  <a:rPr lang="vi-VN" sz="3600"/>
                  <a:t>MN cắt NP nên theo Định lí 1, ta có: (MNP) // (</a:t>
                </a:r>
                <a:r>
                  <a:rPr lang="vi-VN" sz="3600"/>
                  <a:t>ABCD</a:t>
                </a:r>
                <a:r>
                  <a:rPr lang="vi-VN" sz="3600" smtClean="0"/>
                  <a:t>).</a:t>
                </a:r>
                <a:endParaRPr lang="vi-VN" sz="3600"/>
              </a:p>
            </p:txBody>
          </p:sp>
        </mc:Choice>
        <mc:Fallback>
          <p:sp>
            <p:nvSpPr>
              <p:cNvPr id="9" name="Rectangle 8"/>
              <p:cNvSpPr>
                <a:spLocks noRot="1" noChangeAspect="1" noMove="1" noResize="1" noEditPoints="1" noAdjustHandles="1" noChangeArrowheads="1" noChangeShapeType="1" noTextEdit="1"/>
              </p:cNvSpPr>
              <p:nvPr/>
            </p:nvSpPr>
            <p:spPr>
              <a:xfrm>
                <a:off x="507957" y="5810881"/>
                <a:ext cx="12101138" cy="4247317"/>
              </a:xfrm>
              <a:prstGeom prst="rect">
                <a:avLst/>
              </a:prstGeom>
              <a:blipFill>
                <a:blip r:embed="rId9"/>
                <a:stretch>
                  <a:fillRect l="-1511" b="-2009"/>
                </a:stretch>
              </a:blipFill>
            </p:spPr>
            <p:txBody>
              <a:bodyPr/>
              <a:lstStyle/>
              <a:p>
                <a:r>
                  <a:rPr lang="en-US">
                    <a:noFill/>
                  </a:rPr>
                  <a:t> </a:t>
                </a:r>
              </a:p>
            </p:txBody>
          </p:sp>
        </mc:Fallback>
      </mc:AlternateContent>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Lst>
          </a:blip>
          <a:stretch>
            <a:fillRect/>
          </a:stretch>
        </p:blipFill>
        <p:spPr>
          <a:xfrm>
            <a:off x="12573000" y="4961576"/>
            <a:ext cx="5028176" cy="5133714"/>
          </a:xfrm>
          <a:prstGeom prst="rect">
            <a:avLst/>
          </a:prstGeom>
        </p:spPr>
      </p:pic>
      <p:sp>
        <p:nvSpPr>
          <p:cNvPr id="12" name="Rectangle 11"/>
          <p:cNvSpPr/>
          <p:nvPr/>
        </p:nvSpPr>
        <p:spPr>
          <a:xfrm>
            <a:off x="4176573" y="5067300"/>
            <a:ext cx="1239443" cy="661720"/>
          </a:xfrm>
          <a:prstGeom prst="rect">
            <a:avLst/>
          </a:prstGeom>
        </p:spPr>
        <p:txBody>
          <a:bodyPr wrap="none">
            <a:spAutoFit/>
          </a:bodyPr>
          <a:lstStyle/>
          <a:p>
            <a:pPr lvl="0" algn="ctr">
              <a:defRPr/>
            </a:pPr>
            <a:r>
              <a:rPr lang="en-US" sz="3700" b="1" i="1" u="sng" smtClean="0">
                <a:solidFill>
                  <a:srgbClr val="C00000"/>
                </a:solidFill>
                <a:latin typeface="Arial" panose="020B0604020202020204" pitchFamily="34" charset="0"/>
                <a:cs typeface="Arial" panose="020B0604020202020204" pitchFamily="34" charset="0"/>
              </a:rPr>
              <a:t>Giải:</a:t>
            </a:r>
            <a:endParaRPr lang="en-US" sz="3700" b="1" i="1" u="sng"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54209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wipe(down)">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wipe(left)">
                                      <p:cBhvr>
                                        <p:cTn id="4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00526" y="0"/>
            <a:ext cx="17907000" cy="107823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7084926" y="-191635"/>
            <a:ext cx="1294758" cy="1372094"/>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96815" y="9433487"/>
            <a:ext cx="982293" cy="893462"/>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1219200" y="1849994"/>
                <a:ext cx="9698337" cy="7571303"/>
              </a:xfrm>
              <a:prstGeom prst="rect">
                <a:avLst/>
              </a:prstGeom>
            </p:spPr>
            <p:txBody>
              <a:bodyPr wrap="square">
                <a:spAutoFit/>
              </a:bodyPr>
              <a:lstStyle/>
              <a:p>
                <a:pPr lvl="0" algn="just">
                  <a:lnSpc>
                    <a:spcPct val="150000"/>
                  </a:lnSpc>
                  <a:defRPr/>
                </a:pPr>
                <a:r>
                  <a:rPr lang="vi-VN" sz="3600">
                    <a:solidFill>
                      <a:prstClr val="black"/>
                    </a:solidFill>
                  </a:rPr>
                  <a:t>b) Vì Q là giao điểm của SD và (</a:t>
                </a:r>
                <a:r>
                  <a:rPr lang="vi-VN" sz="3600">
                    <a:solidFill>
                      <a:prstClr val="black"/>
                    </a:solidFill>
                  </a:rPr>
                  <a:t>MNP</a:t>
                </a:r>
                <a:r>
                  <a:rPr lang="vi-VN" sz="3600" smtClean="0">
                    <a:solidFill>
                      <a:prstClr val="black"/>
                    </a:solidFill>
                  </a:rPr>
                  <a:t>)</a:t>
                </a:r>
                <a:endParaRPr lang="en-US" sz="3600" smtClean="0">
                  <a:solidFill>
                    <a:prstClr val="black"/>
                  </a:solidFill>
                </a:endParaRPr>
              </a:p>
              <a:p>
                <a:pPr lvl="0" algn="just">
                  <a:lnSpc>
                    <a:spcPct val="150000"/>
                  </a:lnSpc>
                  <a:defRPr/>
                </a:pPr>
                <a:r>
                  <a:rPr lang="vi-VN" sz="3600" smtClean="0">
                    <a:solidFill>
                      <a:prstClr val="black"/>
                    </a:solidFill>
                  </a:rPr>
                  <a:t>M </a:t>
                </a:r>
                <a:r>
                  <a:rPr lang="vi-VN" sz="3600">
                    <a:solidFill>
                      <a:prstClr val="black"/>
                    </a:solidFill>
                  </a:rPr>
                  <a:t>là điểm chung của hai mặt phẳng (SAD) và (MNP) nên MQ là giao tuyến của (MNP) và (SAD).</a:t>
                </a:r>
              </a:p>
              <a:p>
                <a:pPr lvl="0" algn="just">
                  <a:lnSpc>
                    <a:spcPct val="150000"/>
                  </a:lnSpc>
                  <a:defRPr/>
                </a:pPr>
                <a:r>
                  <a:rPr lang="vi-VN" sz="3600">
                    <a:solidFill>
                      <a:prstClr val="black"/>
                    </a:solidFill>
                  </a:rPr>
                  <a:t>Do (MNP) // (ABCD), MQ = (MNP) </a:t>
                </a:r>
                <a14:m>
                  <m:oMath xmlns:m="http://schemas.openxmlformats.org/officeDocument/2006/math">
                    <m:r>
                      <a:rPr lang="vi-VN" sz="3600" i="1" smtClean="0">
                        <a:solidFill>
                          <a:prstClr val="black"/>
                        </a:solidFill>
                        <a:latin typeface="Cambria Math" panose="02040503050406030204" pitchFamily="18" charset="0"/>
                        <a:ea typeface="Cambria Math" panose="02040503050406030204" pitchFamily="18" charset="0"/>
                      </a:rPr>
                      <m:t>∩</m:t>
                    </m:r>
                  </m:oMath>
                </a14:m>
                <a:r>
                  <a:rPr lang="vi-VN" sz="3600">
                    <a:solidFill>
                      <a:prstClr val="black"/>
                    </a:solidFill>
                  </a:rPr>
                  <a:t> (</a:t>
                </a:r>
                <a:r>
                  <a:rPr lang="vi-VN" sz="3600">
                    <a:solidFill>
                      <a:prstClr val="black"/>
                    </a:solidFill>
                  </a:rPr>
                  <a:t>SAD</a:t>
                </a:r>
                <a:r>
                  <a:rPr lang="vi-VN" sz="3600" smtClean="0">
                    <a:solidFill>
                      <a:prstClr val="black"/>
                    </a:solidFill>
                  </a:rPr>
                  <a:t>), </a:t>
                </a:r>
                <a:r>
                  <a:rPr lang="vi-VN" sz="3600">
                    <a:solidFill>
                      <a:prstClr val="black"/>
                    </a:solidFill>
                  </a:rPr>
                  <a:t>AD = (SAD</a:t>
                </a:r>
                <a:r>
                  <a:rPr lang="vi-VN" sz="3600">
                    <a:solidFill>
                      <a:prstClr val="black"/>
                    </a:solidFill>
                  </a:rPr>
                  <a:t>) </a:t>
                </a:r>
                <a14:m>
                  <m:oMath xmlns:m="http://schemas.openxmlformats.org/officeDocument/2006/math">
                    <m:r>
                      <a:rPr lang="vi-VN" sz="3600" i="1">
                        <a:solidFill>
                          <a:prstClr val="black"/>
                        </a:solidFill>
                        <a:latin typeface="Cambria Math" panose="02040503050406030204" pitchFamily="18" charset="0"/>
                        <a:ea typeface="Cambria Math" panose="02040503050406030204" pitchFamily="18" charset="0"/>
                      </a:rPr>
                      <m:t>∩</m:t>
                    </m:r>
                  </m:oMath>
                </a14:m>
                <a:r>
                  <a:rPr lang="vi-VN" sz="3600" smtClean="0">
                    <a:solidFill>
                      <a:prstClr val="black"/>
                    </a:solidFill>
                  </a:rPr>
                  <a:t> </a:t>
                </a:r>
                <a:r>
                  <a:rPr lang="vi-VN" sz="3600">
                    <a:solidFill>
                      <a:prstClr val="black"/>
                    </a:solidFill>
                  </a:rPr>
                  <a:t>(ABCD) nên theo Định lí 3</a:t>
                </a:r>
                <a:r>
                  <a:rPr lang="vi-VN" sz="3600">
                    <a:solidFill>
                      <a:prstClr val="black"/>
                    </a:solidFill>
                  </a:rPr>
                  <a:t>, </a:t>
                </a:r>
                <a:r>
                  <a:rPr lang="en-US" sz="3600" smtClean="0">
                    <a:solidFill>
                      <a:prstClr val="black"/>
                    </a:solidFill>
                  </a:rPr>
                  <a:t>       </a:t>
                </a:r>
                <a:r>
                  <a:rPr lang="vi-VN" sz="3600" smtClean="0">
                    <a:solidFill>
                      <a:prstClr val="black"/>
                    </a:solidFill>
                  </a:rPr>
                  <a:t>ta </a:t>
                </a:r>
                <a:r>
                  <a:rPr lang="vi-VN" sz="3600">
                    <a:solidFill>
                      <a:prstClr val="black"/>
                    </a:solidFill>
                  </a:rPr>
                  <a:t>có: </a:t>
                </a:r>
                <a:r>
                  <a:rPr lang="vi-VN" sz="3600">
                    <a:solidFill>
                      <a:prstClr val="black"/>
                    </a:solidFill>
                  </a:rPr>
                  <a:t>MQ </a:t>
                </a:r>
                <a:r>
                  <a:rPr lang="vi-VN" sz="3600">
                    <a:solidFill>
                      <a:prstClr val="black"/>
                    </a:solidFill>
                  </a:rPr>
                  <a:t>//</a:t>
                </a:r>
                <a:r>
                  <a:rPr lang="vi-VN" sz="3600" smtClean="0">
                    <a:solidFill>
                      <a:prstClr val="black"/>
                    </a:solidFill>
                  </a:rPr>
                  <a:t> </a:t>
                </a:r>
                <a:r>
                  <a:rPr lang="vi-VN" sz="3600">
                    <a:solidFill>
                      <a:prstClr val="black"/>
                    </a:solidFill>
                  </a:rPr>
                  <a:t>AD.</a:t>
                </a:r>
              </a:p>
              <a:p>
                <a:pPr lvl="0" algn="just">
                  <a:lnSpc>
                    <a:spcPct val="150000"/>
                  </a:lnSpc>
                  <a:defRPr/>
                </a:pPr>
                <a:r>
                  <a:rPr lang="vi-VN" sz="3600">
                    <a:solidFill>
                      <a:prstClr val="black"/>
                    </a:solidFill>
                  </a:rPr>
                  <a:t>Trong tam giác SAD, M là trung điểm của SA và MQ // AD nên Q là trung điểm của SD.</a:t>
                </a:r>
                <a:endParaRPr lang="vi-VN" sz="3600">
                  <a:solidFill>
                    <a:prstClr val="black"/>
                  </a:solidFill>
                </a:endParaRPr>
              </a:p>
            </p:txBody>
          </p:sp>
        </mc:Choice>
        <mc:Fallback>
          <p:sp>
            <p:nvSpPr>
              <p:cNvPr id="9" name="Rectangle 8"/>
              <p:cNvSpPr>
                <a:spLocks noRot="1" noChangeAspect="1" noMove="1" noResize="1" noEditPoints="1" noAdjustHandles="1" noChangeArrowheads="1" noChangeShapeType="1" noTextEdit="1"/>
              </p:cNvSpPr>
              <p:nvPr/>
            </p:nvSpPr>
            <p:spPr>
              <a:xfrm>
                <a:off x="1219200" y="1849994"/>
                <a:ext cx="9698337" cy="7571303"/>
              </a:xfrm>
              <a:prstGeom prst="rect">
                <a:avLst/>
              </a:prstGeom>
              <a:blipFill>
                <a:blip r:embed="rId9"/>
                <a:stretch>
                  <a:fillRect l="-1886" r="-1886" b="-725"/>
                </a:stretch>
              </a:blipFill>
            </p:spPr>
            <p:txBody>
              <a:bodyPr/>
              <a:lstStyle/>
              <a:p>
                <a:r>
                  <a:rPr lang="en-US">
                    <a:noFill/>
                  </a:rPr>
                  <a:t> </a:t>
                </a:r>
              </a:p>
            </p:txBody>
          </p:sp>
        </mc:Fallback>
      </mc:AlternateContent>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Lst>
          </a:blip>
          <a:stretch>
            <a:fillRect/>
          </a:stretch>
        </p:blipFill>
        <p:spPr>
          <a:xfrm>
            <a:off x="11608604" y="1849994"/>
            <a:ext cx="5413591" cy="5527219"/>
          </a:xfrm>
          <a:prstGeom prst="rect">
            <a:avLst/>
          </a:prstGeom>
        </p:spPr>
      </p:pic>
      <p:sp>
        <p:nvSpPr>
          <p:cNvPr id="12" name="Rectangle 11"/>
          <p:cNvSpPr/>
          <p:nvPr/>
        </p:nvSpPr>
        <p:spPr>
          <a:xfrm>
            <a:off x="8534304" y="737376"/>
            <a:ext cx="1239443"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8167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wipe(left)">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6" r="60999"/>
          <a:stretch>
            <a:fillRect/>
          </a:stretch>
        </p:blipFill>
        <p:spPr>
          <a:xfrm rot="10800000" flipH="1">
            <a:off x="-3047734" y="-609980"/>
            <a:ext cx="3733533" cy="108969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14389">
            <a:off x="15240000" y="-1062350"/>
            <a:ext cx="3206774" cy="2810500"/>
          </a:xfrm>
          <a:prstGeom prst="rect">
            <a:avLst/>
          </a:prstGeom>
        </p:spPr>
      </p:pic>
      <p:sp>
        <p:nvSpPr>
          <p:cNvPr id="12" name="Rounded Rectangle 11"/>
          <p:cNvSpPr/>
          <p:nvPr/>
        </p:nvSpPr>
        <p:spPr>
          <a:xfrm>
            <a:off x="7501227" y="234668"/>
            <a:ext cx="3528059" cy="9906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smtClean="0">
                <a:latin typeface="Arial" panose="020B0604020202020204" pitchFamily="34" charset="0"/>
                <a:cs typeface="Arial" panose="020B0604020202020204" pitchFamily="34" charset="0"/>
              </a:rPr>
              <a:t>Luyện tập 3</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p:cNvSpPr txBox="1"/>
              <p:nvPr/>
            </p:nvSpPr>
            <p:spPr>
              <a:xfrm>
                <a:off x="1219200" y="1306033"/>
                <a:ext cx="16439148" cy="2585323"/>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Cho hai mặt phẳng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P</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và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Q</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song song với nhau. Đường thẳng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oMath>
                </a14:m>
                <a:r>
                  <a:rPr lang="vi-VN" sz="3600">
                    <a:latin typeface="Arial" panose="020B0604020202020204" pitchFamily="34" charset="0"/>
                    <a:cs typeface="Arial" panose="020B0604020202020204" pitchFamily="34" charset="0"/>
                  </a:rPr>
                  <a:t> cắt hai mặt phẳng trên theo thứ tự tại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r>
                      <a:rPr lang="en-US" sz="3600" b="0" i="0" smtClean="0">
                        <a:solidFill>
                          <a:srgbClr val="000000"/>
                        </a:solidFill>
                        <a:latin typeface="Cambria Math" panose="02040503050406030204" pitchFamily="18" charset="0"/>
                        <a:ea typeface="Calibri" panose="020F0502020204030204" pitchFamily="34" charset="0"/>
                      </a:rPr>
                      <m:t>, </m:t>
                    </m:r>
                    <m:r>
                      <m:rPr>
                        <m:sty m:val="p"/>
                      </m:rPr>
                      <a:rPr lang="en-US" sz="3600" b="0" i="0" smtClean="0">
                        <a:solidFill>
                          <a:srgbClr val="000000"/>
                        </a:solidFill>
                        <a:latin typeface="Cambria Math" panose="02040503050406030204" pitchFamily="18" charset="0"/>
                        <a:ea typeface="Calibri" panose="020F0502020204030204" pitchFamily="34" charset="0"/>
                      </a:rPr>
                      <m:t>B</m:t>
                    </m:r>
                  </m:oMath>
                </a14:m>
                <a:r>
                  <a:rPr lang="vi-VN"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Đường thẳng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b</m:t>
                    </m:r>
                  </m:oMath>
                </a14:m>
                <a:r>
                  <a:rPr lang="vi-VN" sz="3600">
                    <a:latin typeface="Arial" panose="020B0604020202020204" pitchFamily="34" charset="0"/>
                    <a:cs typeface="Arial" panose="020B0604020202020204" pitchFamily="34" charset="0"/>
                  </a:rPr>
                  <a:t> song song với đường thẳng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oMath>
                </a14:m>
                <a:r>
                  <a:rPr lang="vi-VN" sz="3600">
                    <a:latin typeface="Arial" panose="020B0604020202020204" pitchFamily="34" charset="0"/>
                    <a:cs typeface="Arial" panose="020B0604020202020204" pitchFamily="34" charset="0"/>
                  </a:rPr>
                  <a:t> và cắt hai mặt phẳng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P</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và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Q</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lần lượt tại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r>
                      <a:rPr lang="en-US" sz="3600" b="0" i="0" smtClean="0">
                        <a:solidFill>
                          <a:srgbClr val="000000"/>
                        </a:solidFill>
                        <a:latin typeface="Cambria Math" panose="02040503050406030204" pitchFamily="18" charset="0"/>
                        <a:ea typeface="Calibri" panose="020F0502020204030204" pitchFamily="34" charset="0"/>
                      </a:rPr>
                      <m:t>′</m:t>
                    </m:r>
                    <m:r>
                      <a:rPr lang="en-US" sz="3600">
                        <a:solidFill>
                          <a:srgbClr val="000000"/>
                        </a:solidFill>
                        <a:latin typeface="Cambria Math" panose="02040503050406030204" pitchFamily="18" charset="0"/>
                        <a:ea typeface="Calibri" panose="020F0502020204030204" pitchFamily="34" charset="0"/>
                      </a:rPr>
                      <m:t>, </m:t>
                    </m:r>
                    <m:r>
                      <m:rPr>
                        <m:sty m:val="p"/>
                      </m:rPr>
                      <a:rPr lang="en-US" sz="3600">
                        <a:solidFill>
                          <a:srgbClr val="000000"/>
                        </a:solidFill>
                        <a:latin typeface="Cambria Math" panose="02040503050406030204" pitchFamily="18" charset="0"/>
                        <a:ea typeface="Calibri" panose="020F0502020204030204" pitchFamily="34" charset="0"/>
                      </a:rPr>
                      <m:t>B</m:t>
                    </m:r>
                    <m:r>
                      <a:rPr lang="en-US" sz="3600" b="0" i="0" smtClean="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Chứng minh rằng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m:t>
                    </m:r>
                    <m:r>
                      <a:rPr lang="en-US" sz="3600">
                        <a:solidFill>
                          <a:srgbClr val="000000"/>
                        </a:solidFill>
                        <a:latin typeface="Cambria Math" panose="02040503050406030204" pitchFamily="18" charset="0"/>
                        <a:ea typeface="Calibri" panose="020F0502020204030204" pitchFamily="34" charset="0"/>
                      </a:rPr>
                      <m:t>’</m:t>
                    </m:r>
                  </m:oMath>
                </a14:m>
                <a:r>
                  <a:rPr lang="en-US"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1219200" y="1306033"/>
                <a:ext cx="16439148" cy="2585323"/>
              </a:xfrm>
              <a:prstGeom prst="rect">
                <a:avLst/>
              </a:prstGeom>
              <a:blipFill>
                <a:blip r:embed="rId5"/>
                <a:stretch>
                  <a:fillRect l="-1112" r="-1112" b="-4009"/>
                </a:stretch>
              </a:blipFill>
            </p:spPr>
            <p:txBody>
              <a:bodyPr/>
              <a:lstStyle/>
              <a:p>
                <a:r>
                  <a:rPr lang="en-US">
                    <a:noFill/>
                  </a:rPr>
                  <a:t> </a:t>
                </a:r>
              </a:p>
            </p:txBody>
          </p:sp>
        </mc:Fallback>
      </mc:AlternateContent>
      <p:grpSp>
        <p:nvGrpSpPr>
          <p:cNvPr id="14" name="Group 13"/>
          <p:cNvGrpSpPr/>
          <p:nvPr/>
        </p:nvGrpSpPr>
        <p:grpSpPr>
          <a:xfrm>
            <a:off x="8435680" y="4237429"/>
            <a:ext cx="1659152" cy="1066800"/>
            <a:chOff x="1536549" y="1134798"/>
            <a:chExt cx="1659152" cy="1066800"/>
          </a:xfrm>
        </p:grpSpPr>
        <p:pic>
          <p:nvPicPr>
            <p:cNvPr id="15"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36549" y="1134798"/>
              <a:ext cx="1659152" cy="1066800"/>
            </a:xfrm>
            <a:prstGeom prst="rect">
              <a:avLst/>
            </a:prstGeom>
          </p:spPr>
        </p:pic>
        <p:sp>
          <p:nvSpPr>
            <p:cNvPr id="16" name="TextBox 15"/>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0" name="Rectangle 19"/>
              <p:cNvSpPr/>
              <p:nvPr/>
            </p:nvSpPr>
            <p:spPr>
              <a:xfrm>
                <a:off x="7013588" y="5633644"/>
                <a:ext cx="10644760" cy="4362733"/>
              </a:xfrm>
              <a:prstGeom prst="rect">
                <a:avLst/>
              </a:prstGeom>
            </p:spPr>
            <p:txBody>
              <a:bodyPr wrap="square">
                <a:spAutoFit/>
              </a:bodyPr>
              <a:lstStyle/>
              <a:p>
                <a:pPr marL="30480" marR="30480" algn="just">
                  <a:lnSpc>
                    <a:spcPct val="150000"/>
                  </a:lnSpc>
                  <a:spcBef>
                    <a:spcPts val="100"/>
                  </a:spcBef>
                  <a:spcAft>
                    <a:spcPts val="100"/>
                  </a:spcAft>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Giả sử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b="0" i="0" smtClean="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AA</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Tương tự ta cũng có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BB</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AA</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BB</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7013588" y="5633644"/>
                <a:ext cx="10644760" cy="4362733"/>
              </a:xfrm>
              <a:prstGeom prst="rect">
                <a:avLst/>
              </a:prstGeom>
              <a:blipFill>
                <a:blip r:embed="rId20"/>
                <a:stretch>
                  <a:fillRect l="-1489" b="-1676"/>
                </a:stretch>
              </a:blipFill>
            </p:spPr>
            <p:txBody>
              <a:bodyPr/>
              <a:lstStyle/>
              <a:p>
                <a:r>
                  <a:rPr lang="en-US">
                    <a:noFill/>
                  </a:rPr>
                  <a:t> </a:t>
                </a:r>
              </a:p>
            </p:txBody>
          </p:sp>
        </mc:Fallback>
      </mc:AlternateContent>
      <p:pic>
        <p:nvPicPr>
          <p:cNvPr id="3" name="Picture 2"/>
          <p:cNvPicPr>
            <a:picLocks noChangeAspect="1"/>
          </p:cNvPicPr>
          <p:nvPr/>
        </p:nvPicPr>
        <p:blipFill>
          <a:blip r:embed="rId21">
            <a:extLst>
              <a:ext uri="{BEBA8EAE-BF5A-486C-A8C5-ECC9F3942E4B}">
                <a14:imgProps xmlns:a14="http://schemas.microsoft.com/office/drawing/2010/main">
                  <a14:imgLayer r:embed="rId22">
                    <a14:imgEffect>
                      <a14:sharpenSoften amount="50000"/>
                    </a14:imgEffect>
                    <a14:imgEffect>
                      <a14:brightnessContrast contrast="-20000"/>
                    </a14:imgEffect>
                  </a14:imgLayer>
                </a14:imgProps>
              </a:ext>
            </a:extLst>
          </a:blip>
          <a:stretch>
            <a:fillRect/>
          </a:stretch>
        </p:blipFill>
        <p:spPr>
          <a:xfrm>
            <a:off x="1031236" y="4466831"/>
            <a:ext cx="5598164" cy="5638293"/>
          </a:xfrm>
          <a:prstGeom prst="rect">
            <a:avLst/>
          </a:prstGeom>
        </p:spPr>
      </p:pic>
    </p:spTree>
    <p:extLst>
      <p:ext uri="{BB962C8B-B14F-4D97-AF65-F5344CB8AC3E}">
        <p14:creationId xmlns:p14="http://schemas.microsoft.com/office/powerpoint/2010/main" val="2844349057"/>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ppt_h*1.125000"/>
                                          </p:val>
                                        </p:tav>
                                        <p:tav tm="100000">
                                          <p:val>
                                            <p:strVal val="#ppt_y"/>
                                          </p:val>
                                        </p:tav>
                                      </p:tavLst>
                                    </p:anim>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wipe(down)">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wipe(left)">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fade">
                                      <p:cBhvr>
                                        <p:cTn id="43" dur="500"/>
                                        <p:tgtEl>
                                          <p:spTgt spid="20">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0">
                                            <p:txEl>
                                              <p:pRg st="4" end="4"/>
                                            </p:txEl>
                                          </p:spTgt>
                                        </p:tgtEl>
                                        <p:attrNameLst>
                                          <p:attrName>style.visibility</p:attrName>
                                        </p:attrNameLst>
                                      </p:cBhvr>
                                      <p:to>
                                        <p:strVal val="visible"/>
                                      </p:to>
                                    </p:set>
                                    <p:animEffect transition="in" filter="randombar(horizontal)">
                                      <p:cBhvr>
                                        <p:cTn id="48"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6" r="60999"/>
          <a:stretch>
            <a:fillRect/>
          </a:stretch>
        </p:blipFill>
        <p:spPr>
          <a:xfrm rot="10800000" flipH="1">
            <a:off x="-3047734" y="-609980"/>
            <a:ext cx="3733533" cy="108969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14389">
            <a:off x="15240000" y="-1062350"/>
            <a:ext cx="3206774" cy="2810500"/>
          </a:xfrm>
          <a:prstGeom prst="rect">
            <a:avLst/>
          </a:prstGeom>
        </p:spPr>
      </p:pic>
      <p:sp>
        <p:nvSpPr>
          <p:cNvPr id="12" name="Rounded Rectangle 11"/>
          <p:cNvSpPr/>
          <p:nvPr/>
        </p:nvSpPr>
        <p:spPr>
          <a:xfrm>
            <a:off x="7501227" y="234668"/>
            <a:ext cx="3528059" cy="9906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3</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8435680" y="4229100"/>
            <a:ext cx="1659152" cy="1066800"/>
            <a:chOff x="1536549" y="1134798"/>
            <a:chExt cx="1659152" cy="1066800"/>
          </a:xfrm>
        </p:grpSpPr>
        <p:pic>
          <p:nvPicPr>
            <p:cNvPr id="15"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36549" y="1134798"/>
              <a:ext cx="1659152" cy="1066800"/>
            </a:xfrm>
            <a:prstGeom prst="rect">
              <a:avLst/>
            </a:prstGeom>
          </p:spPr>
        </p:pic>
        <p:sp>
          <p:nvSpPr>
            <p:cNvPr id="16" name="TextBox 15"/>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0" name="Rectangle 19"/>
              <p:cNvSpPr/>
              <p:nvPr/>
            </p:nvSpPr>
            <p:spPr>
              <a:xfrm>
                <a:off x="7371348" y="5597830"/>
                <a:ext cx="10287000" cy="4324261"/>
              </a:xfrm>
              <a:prstGeom prst="rect">
                <a:avLst/>
              </a:prstGeom>
            </p:spPr>
            <p:txBody>
              <a:bodyPr wrap="square">
                <a:spAutoFit/>
              </a:bodyPr>
              <a:lstStyle/>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Suy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ra </a:t>
                </a:r>
                <a14:m>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AA</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BB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100"/>
                  </a:spcBef>
                  <a:spcAft>
                    <a:spcPts val="100"/>
                  </a:spcAft>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 </a:t>
                </a:r>
                <a14:m>
                  <m:oMath xmlns:m="http://schemas.openxmlformats.org/officeDocument/2006/math">
                    <m:r>
                      <m:rPr>
                        <m:sty m:val="p"/>
                      </m:rPr>
                      <a:rPr kumimoji="0" lang="en-US" sz="36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mp</m:t>
                    </m:r>
                    <m:r>
                      <a:rPr kumimoji="0" lang="en-US" sz="36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36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R</m:t>
                    </m:r>
                    <m:r>
                      <a:rPr kumimoji="0" lang="en-US" sz="36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xét tứ giác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m:t>
                    </m:r>
                    <m:r>
                      <a:rPr lang="en-US" sz="3600">
                        <a:solidFill>
                          <a:srgbClr val="000000"/>
                        </a:solidFill>
                        <a:latin typeface="Cambria Math" panose="02040503050406030204" pitchFamily="18" charset="0"/>
                        <a:ea typeface="Calibri" panose="020F0502020204030204" pitchFamily="34" charset="0"/>
                      </a:rPr>
                      <m:t> </m:t>
                    </m:r>
                    <m:r>
                      <m:rPr>
                        <m:sty m:val="p"/>
                      </m:rPr>
                      <a:rPr lang="en-US" sz="3600">
                        <a:solidFill>
                          <a:srgbClr val="000000"/>
                        </a:solidFill>
                        <a:latin typeface="Cambria Math" panose="02040503050406030204" pitchFamily="18" charset="0"/>
                        <a:ea typeface="Calibri" panose="020F0502020204030204" pitchFamily="34" charset="0"/>
                      </a:rPr>
                      <m:t>B</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có: </a:t>
                </a:r>
                <a:endPar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AA</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BB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v</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à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do</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100"/>
                  </a:spcBef>
                  <a:spcAft>
                    <a:spcPts val="100"/>
                  </a:spcAft>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m:t>
                    </m:r>
                    <m:r>
                      <a:rPr lang="en-US" sz="3600">
                        <a:solidFill>
                          <a:srgbClr val="000000"/>
                        </a:solidFill>
                        <a:latin typeface="Cambria Math" panose="02040503050406030204" pitchFamily="18" charset="0"/>
                        <a:ea typeface="Calibri" panose="020F0502020204030204" pitchFamily="34" charset="0"/>
                      </a:rPr>
                      <m:t> </m:t>
                    </m:r>
                    <m:r>
                      <m:rPr>
                        <m:sty m:val="p"/>
                      </m:rPr>
                      <a:rPr lang="en-US" sz="3600">
                        <a:solidFill>
                          <a:srgbClr val="000000"/>
                        </a:solidFill>
                        <a:latin typeface="Cambria Math" panose="02040503050406030204" pitchFamily="18" charset="0"/>
                        <a:ea typeface="Calibri" panose="020F0502020204030204" pitchFamily="34" charset="0"/>
                      </a:rPr>
                      <m:t>B</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oMath>
                </a14:m>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 hình bình hành</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7371348" y="5597830"/>
                <a:ext cx="10287000" cy="4324261"/>
              </a:xfrm>
              <a:prstGeom prst="rect">
                <a:avLst/>
              </a:prstGeom>
              <a:blipFill>
                <a:blip r:embed="rId20"/>
                <a:stretch>
                  <a:fillRect l="-1481" b="-2254"/>
                </a:stretch>
              </a:blipFill>
            </p:spPr>
            <p:txBody>
              <a:bodyPr/>
              <a:lstStyle/>
              <a:p>
                <a:r>
                  <a:rPr lang="en-US">
                    <a:noFill/>
                  </a:rPr>
                  <a:t> </a:t>
                </a:r>
              </a:p>
            </p:txBody>
          </p:sp>
        </mc:Fallback>
      </mc:AlternateContent>
      <p:pic>
        <p:nvPicPr>
          <p:cNvPr id="3" name="Picture 2"/>
          <p:cNvPicPr>
            <a:picLocks noChangeAspect="1"/>
          </p:cNvPicPr>
          <p:nvPr/>
        </p:nvPicPr>
        <p:blipFill>
          <a:blip r:embed="rId21">
            <a:extLst>
              <a:ext uri="{BEBA8EAE-BF5A-486C-A8C5-ECC9F3942E4B}">
                <a14:imgProps xmlns:a14="http://schemas.microsoft.com/office/drawing/2010/main">
                  <a14:imgLayer r:embed="rId22">
                    <a14:imgEffect>
                      <a14:sharpenSoften amount="50000"/>
                    </a14:imgEffect>
                    <a14:imgEffect>
                      <a14:brightnessContrast contrast="-20000"/>
                    </a14:imgEffect>
                  </a14:imgLayer>
                </a14:imgProps>
              </a:ext>
            </a:extLst>
          </a:blip>
          <a:stretch>
            <a:fillRect/>
          </a:stretch>
        </p:blipFill>
        <p:spPr>
          <a:xfrm>
            <a:off x="1031236" y="4466831"/>
            <a:ext cx="5598164" cy="5638293"/>
          </a:xfrm>
          <a:prstGeom prst="rect">
            <a:avLst/>
          </a:prstGeom>
        </p:spPr>
      </p:pic>
      <mc:AlternateContent xmlns:mc="http://schemas.openxmlformats.org/markup-compatibility/2006">
        <mc:Choice xmlns:a14="http://schemas.microsoft.com/office/drawing/2010/main" Requires="a14">
          <p:sp>
            <p:nvSpPr>
              <p:cNvPr id="11" name="TextBox 10"/>
              <p:cNvSpPr txBox="1"/>
              <p:nvPr/>
            </p:nvSpPr>
            <p:spPr>
              <a:xfrm>
                <a:off x="1219200" y="1306033"/>
                <a:ext cx="16439148" cy="2585323"/>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Cho hai mặt phẳng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P</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và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Q</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song song với nhau. Đường thẳng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oMath>
                </a14:m>
                <a:r>
                  <a:rPr lang="vi-VN" sz="3600">
                    <a:latin typeface="Arial" panose="020B0604020202020204" pitchFamily="34" charset="0"/>
                    <a:cs typeface="Arial" panose="020B0604020202020204" pitchFamily="34" charset="0"/>
                  </a:rPr>
                  <a:t> cắt hai mặt phẳng trên theo thứ tự tại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r>
                      <a:rPr lang="en-US" sz="3600" b="0" i="0" smtClean="0">
                        <a:solidFill>
                          <a:srgbClr val="000000"/>
                        </a:solidFill>
                        <a:latin typeface="Cambria Math" panose="02040503050406030204" pitchFamily="18" charset="0"/>
                        <a:ea typeface="Calibri" panose="020F0502020204030204" pitchFamily="34" charset="0"/>
                      </a:rPr>
                      <m:t>, </m:t>
                    </m:r>
                    <m:r>
                      <m:rPr>
                        <m:sty m:val="p"/>
                      </m:rPr>
                      <a:rPr lang="en-US" sz="3600" b="0" i="0" smtClean="0">
                        <a:solidFill>
                          <a:srgbClr val="000000"/>
                        </a:solidFill>
                        <a:latin typeface="Cambria Math" panose="02040503050406030204" pitchFamily="18" charset="0"/>
                        <a:ea typeface="Calibri" panose="020F0502020204030204" pitchFamily="34" charset="0"/>
                      </a:rPr>
                      <m:t>B</m:t>
                    </m:r>
                  </m:oMath>
                </a14:m>
                <a:r>
                  <a:rPr lang="vi-VN"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Đường thẳng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b</m:t>
                    </m:r>
                  </m:oMath>
                </a14:m>
                <a:r>
                  <a:rPr lang="vi-VN" sz="3600">
                    <a:latin typeface="Arial" panose="020B0604020202020204" pitchFamily="34" charset="0"/>
                    <a:cs typeface="Arial" panose="020B0604020202020204" pitchFamily="34" charset="0"/>
                  </a:rPr>
                  <a:t> song song với đường thẳng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oMath>
                </a14:m>
                <a:r>
                  <a:rPr lang="vi-VN" sz="3600">
                    <a:latin typeface="Arial" panose="020B0604020202020204" pitchFamily="34" charset="0"/>
                    <a:cs typeface="Arial" panose="020B0604020202020204" pitchFamily="34" charset="0"/>
                  </a:rPr>
                  <a:t> và cắt hai mặt phẳng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P</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và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Q</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lần lượt tại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r>
                      <a:rPr lang="en-US" sz="3600" b="0" i="0" smtClean="0">
                        <a:solidFill>
                          <a:srgbClr val="000000"/>
                        </a:solidFill>
                        <a:latin typeface="Cambria Math" panose="02040503050406030204" pitchFamily="18" charset="0"/>
                        <a:ea typeface="Calibri" panose="020F0502020204030204" pitchFamily="34" charset="0"/>
                      </a:rPr>
                      <m:t>′</m:t>
                    </m:r>
                    <m:r>
                      <a:rPr lang="en-US" sz="3600">
                        <a:solidFill>
                          <a:srgbClr val="000000"/>
                        </a:solidFill>
                        <a:latin typeface="Cambria Math" panose="02040503050406030204" pitchFamily="18" charset="0"/>
                        <a:ea typeface="Calibri" panose="020F0502020204030204" pitchFamily="34" charset="0"/>
                      </a:rPr>
                      <m:t>, </m:t>
                    </m:r>
                    <m:r>
                      <m:rPr>
                        <m:sty m:val="p"/>
                      </m:rPr>
                      <a:rPr lang="en-US" sz="3600">
                        <a:solidFill>
                          <a:srgbClr val="000000"/>
                        </a:solidFill>
                        <a:latin typeface="Cambria Math" panose="02040503050406030204" pitchFamily="18" charset="0"/>
                        <a:ea typeface="Calibri" panose="020F0502020204030204" pitchFamily="34" charset="0"/>
                      </a:rPr>
                      <m:t>B</m:t>
                    </m:r>
                    <m:r>
                      <a:rPr lang="en-US" sz="3600" b="0" i="0" smtClean="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Chứng minh rằng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m:t>
                    </m:r>
                    <m:r>
                      <a:rPr lang="en-US" sz="3600">
                        <a:solidFill>
                          <a:srgbClr val="000000"/>
                        </a:solidFill>
                        <a:latin typeface="Cambria Math" panose="02040503050406030204" pitchFamily="18" charset="0"/>
                        <a:ea typeface="Calibri" panose="020F0502020204030204" pitchFamily="34" charset="0"/>
                      </a:rPr>
                      <m:t>’</m:t>
                    </m:r>
                  </m:oMath>
                </a14:m>
                <a:r>
                  <a:rPr lang="en-US"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1219200" y="1306033"/>
                <a:ext cx="16439148" cy="2585323"/>
              </a:xfrm>
              <a:prstGeom prst="rect">
                <a:avLst/>
              </a:prstGeom>
              <a:blipFill>
                <a:blip r:embed="rId23"/>
                <a:stretch>
                  <a:fillRect l="-1112" r="-1112" b="-4009"/>
                </a:stretch>
              </a:blipFill>
            </p:spPr>
            <p:txBody>
              <a:bodyPr/>
              <a:lstStyle/>
              <a:p>
                <a:r>
                  <a:rPr lang="en-US">
                    <a:noFill/>
                  </a:rPr>
                  <a:t> </a:t>
                </a:r>
              </a:p>
            </p:txBody>
          </p:sp>
        </mc:Fallback>
      </mc:AlternateContent>
    </p:spTree>
    <p:extLst>
      <p:ext uri="{BB962C8B-B14F-4D97-AF65-F5344CB8AC3E}">
        <p14:creationId xmlns:p14="http://schemas.microsoft.com/office/powerpoint/2010/main" val="649890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2" dur="500"/>
                                        <p:tgtEl>
                                          <p:spTgt spid="20">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15" dur="500"/>
                                        <p:tgtEl>
                                          <p:spTgt spid="2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xEl>
                                              <p:pRg st="3" end="3"/>
                                            </p:txEl>
                                          </p:spTgt>
                                        </p:tgtEl>
                                        <p:attrNameLst>
                                          <p:attrName>style.visibility</p:attrName>
                                        </p:attrNameLst>
                                      </p:cBhvr>
                                      <p:to>
                                        <p:strVal val="visible"/>
                                      </p:to>
                                    </p:set>
                                    <p:animEffect transition="in" filter="wipe(down)">
                                      <p:cBhvr>
                                        <p:cTn id="20" dur="500"/>
                                        <p:tgtEl>
                                          <p:spTgt spid="2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xEl>
                                              <p:pRg st="4" end="4"/>
                                            </p:txEl>
                                          </p:spTgt>
                                        </p:tgtEl>
                                        <p:attrNameLst>
                                          <p:attrName>style.visibility</p:attrName>
                                        </p:attrNameLst>
                                      </p:cBhvr>
                                      <p:to>
                                        <p:strVal val="visible"/>
                                      </p:to>
                                    </p:set>
                                    <p:animEffect transition="in" filter="barn(inVertical)">
                                      <p:cBhvr>
                                        <p:cTn id="25"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solidFill>
            <a:schemeClr val="accent5">
              <a:lumMod val="20000"/>
              <a:lumOff val="80000"/>
            </a:schemeClr>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smtClean="0">
                <a:solidFill>
                  <a:srgbClr val="1F497D"/>
                </a:solidFill>
                <a:latin typeface="Arial" panose="020B0604020202020204" pitchFamily="34" charset="0"/>
                <a:cs typeface="Arial" panose="020B0604020202020204" pitchFamily="34" charset="0"/>
              </a:rPr>
              <a:t>ĐỊNH LÍ THALÈS</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602686" y="3533619"/>
            <a:ext cx="2971800" cy="2895600"/>
          </a:xfrm>
          <a:prstGeom prst="ellipse">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III</a:t>
            </a:r>
            <a:endParaRPr kumimoji="0" lang="en-US" sz="8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2232303"/>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587939">
            <a:off x="14142215" y="-1207866"/>
            <a:ext cx="8057164" cy="278149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1766325" y="7353387"/>
            <a:ext cx="3962225" cy="3962225"/>
          </a:xfrm>
          <a:prstGeom prst="rect">
            <a:avLst/>
          </a:prstGeom>
        </p:spPr>
      </p:pic>
      <p:sp>
        <p:nvSpPr>
          <p:cNvPr id="13" name="Rounded Rectangle 12"/>
          <p:cNvSpPr/>
          <p:nvPr/>
        </p:nvSpPr>
        <p:spPr>
          <a:xfrm>
            <a:off x="7933340" y="647700"/>
            <a:ext cx="2421320"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smtClean="0">
                <a:latin typeface="Arial" panose="020B0604020202020204" pitchFamily="34" charset="0"/>
                <a:cs typeface="Arial" panose="020B0604020202020204" pitchFamily="34" charset="0"/>
              </a:rPr>
              <a:t>HĐ5</a:t>
            </a:r>
            <a:endParaRPr lang="en-US" sz="4000" b="1" dirty="0">
              <a:latin typeface="Arial" panose="020B0604020202020204" pitchFamily="34" charset="0"/>
              <a:cs typeface="Arial" panose="020B0604020202020204" pitchFamily="34" charset="0"/>
            </a:endParaRPr>
          </a:p>
        </p:txBody>
      </p:sp>
      <p:sp>
        <p:nvSpPr>
          <p:cNvPr id="2" name="Rectangle 1"/>
          <p:cNvSpPr/>
          <p:nvPr/>
        </p:nvSpPr>
        <p:spPr>
          <a:xfrm>
            <a:off x="1295400" y="1704397"/>
            <a:ext cx="15561390" cy="2585323"/>
          </a:xfrm>
          <a:prstGeom prst="rect">
            <a:avLst/>
          </a:prstGeom>
        </p:spPr>
        <p:txBody>
          <a:bodyPr wrap="square">
            <a:spAutoFit/>
          </a:bodyPr>
          <a:lstStyle/>
          <a:p>
            <a:pPr algn="just">
              <a:lnSpc>
                <a:spcPct val="150000"/>
              </a:lnSpc>
            </a:pPr>
            <a:r>
              <a:rPr lang="vi-VN" sz="3600" smtClean="0">
                <a:solidFill>
                  <a:srgbClr val="000000"/>
                </a:solidFill>
              </a:rPr>
              <a:t>Cho </a:t>
            </a:r>
            <a:r>
              <a:rPr lang="vi-VN" sz="3600">
                <a:solidFill>
                  <a:srgbClr val="000000"/>
                </a:solidFill>
              </a:rPr>
              <a:t>ba mặt phẳng song song (P), (Q), (R). Hai cát tuyến bất kì a và a’ cắt ba mặt phẳng song song lần lượt tại các điểm A, B, C và A’, B’, C’. Gọi B</a:t>
            </a:r>
            <a:r>
              <a:rPr lang="vi-VN" sz="3600" baseline="-25000">
                <a:solidFill>
                  <a:srgbClr val="000000"/>
                </a:solidFill>
              </a:rPr>
              <a:t>1</a:t>
            </a:r>
            <a:r>
              <a:rPr lang="vi-VN" sz="3600">
                <a:solidFill>
                  <a:srgbClr val="000000"/>
                </a:solidFill>
              </a:rPr>
              <a:t> là giao điểm của AC’ với mặt phẳng (Q) (Hình 66).</a:t>
            </a:r>
            <a:endParaRPr lang="en-US" sz="3600"/>
          </a:p>
        </p:txBody>
      </p:sp>
      <mc:AlternateContent xmlns:mc="http://schemas.openxmlformats.org/markup-compatibility/2006">
        <mc:Choice xmlns:a14="http://schemas.microsoft.com/office/drawing/2010/main" Requires="a14">
          <p:sp>
            <p:nvSpPr>
              <p:cNvPr id="4" name="Rectangle 3"/>
              <p:cNvSpPr/>
              <p:nvPr/>
            </p:nvSpPr>
            <p:spPr>
              <a:xfrm>
                <a:off x="1295400" y="4278731"/>
                <a:ext cx="10560806" cy="5061707"/>
              </a:xfrm>
              <a:prstGeom prst="rect">
                <a:avLst/>
              </a:prstGeom>
            </p:spPr>
            <p:txBody>
              <a:bodyPr wrap="square">
                <a:spAutoFit/>
              </a:bodyPr>
              <a:lstStyle/>
              <a:p>
                <a:pPr algn="just">
                  <a:lnSpc>
                    <a:spcPct val="150000"/>
                  </a:lnSpc>
                </a:pPr>
                <a:r>
                  <a:rPr lang="vi-VN" sz="3600" smtClean="0">
                    <a:solidFill>
                      <a:srgbClr val="000000"/>
                    </a:solidFill>
                  </a:rPr>
                  <a:t>a) Nêu vị trí tương đối của BB</a:t>
                </a:r>
                <a:r>
                  <a:rPr lang="vi-VN" sz="3600" baseline="-25000">
                    <a:solidFill>
                      <a:srgbClr val="000000"/>
                    </a:solidFill>
                  </a:rPr>
                  <a:t>1</a:t>
                </a:r>
                <a:r>
                  <a:rPr lang="vi-VN" sz="3600">
                    <a:solidFill>
                      <a:srgbClr val="000000"/>
                    </a:solidFill>
                  </a:rPr>
                  <a:t> và CC’; B</a:t>
                </a:r>
                <a:r>
                  <a:rPr lang="vi-VN" sz="3600" baseline="-25000">
                    <a:solidFill>
                      <a:srgbClr val="000000"/>
                    </a:solidFill>
                  </a:rPr>
                  <a:t>1</a:t>
                </a:r>
                <a:r>
                  <a:rPr lang="vi-VN" sz="3600">
                    <a:solidFill>
                      <a:srgbClr val="000000"/>
                    </a:solidFill>
                  </a:rPr>
                  <a:t>B’ và AA’.</a:t>
                </a:r>
              </a:p>
              <a:p>
                <a:pPr algn="just">
                  <a:lnSpc>
                    <a:spcPct val="150000"/>
                  </a:lnSpc>
                </a:pPr>
                <a:r>
                  <a:rPr lang="vi-VN" sz="3600" smtClean="0">
                    <a:solidFill>
                      <a:srgbClr val="000000"/>
                    </a:solidFill>
                  </a:rPr>
                  <a:t>b) Có nhận xét gì về các tỉ số:</a:t>
                </a:r>
                <a:r>
                  <a:rPr lang="vi-VN" sz="3600" smtClean="0">
                    <a:solidFill>
                      <a:srgbClr val="000000"/>
                    </a:solidFill>
                  </a:rPr>
                  <a:t> </a:t>
                </a:r>
                <a:endParaRPr lang="en-US" sz="3600" smtClean="0">
                  <a:solidFill>
                    <a:srgbClr val="000000"/>
                  </a:solidFill>
                </a:endParaRPr>
              </a:p>
              <a:p>
                <a:pPr algn="ctr">
                  <a:lnSpc>
                    <a:spcPct val="150000"/>
                  </a:lnSpc>
                </a:pP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en-US" sz="3600" i="1" kern="0">
                            <a:latin typeface="Cambria Math" panose="02040503050406030204" pitchFamily="18" charset="0"/>
                            <a:ea typeface="Calibri" panose="020F0502020204030204" pitchFamily="34" charset="0"/>
                            <a:cs typeface="Times New Roman" panose="02020603050405020304" pitchFamily="18" charset="0"/>
                          </a:rPr>
                          <m:t>𝐴</m:t>
                        </m:r>
                        <m:sSub>
                          <m:sSubPr>
                            <m:ctrlPr>
                              <a:rPr lang="en-US" sz="3600" i="1">
                                <a:latin typeface="Cambria Math" panose="02040503050406030204" pitchFamily="18" charset="0"/>
                                <a:cs typeface="Times New Roman" panose="02020603050405020304" pitchFamily="18" charset="0"/>
                              </a:rPr>
                            </m:ctrlPr>
                          </m:sSubPr>
                          <m:e>
                            <m:r>
                              <a:rPr lang="en-US" sz="3600" i="1" kern="0">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0">
                                <a:latin typeface="Cambria Math" panose="02040503050406030204" pitchFamily="18" charset="0"/>
                                <a:ea typeface="Calibri" panose="020F0502020204030204" pitchFamily="34" charset="0"/>
                                <a:cs typeface="Times New Roman" panose="02020603050405020304" pitchFamily="18" charset="0"/>
                              </a:rPr>
                              <m:t>1</m:t>
                            </m:r>
                          </m:sub>
                        </m:sSub>
                      </m:den>
                    </m:f>
                    <m:r>
                      <a:rPr lang="en-US" sz="3600" b="0" i="1" kern="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𝐵𝐶</m:t>
                        </m:r>
                      </m:num>
                      <m:den>
                        <m:sSub>
                          <m:sSubPr>
                            <m:ctrlPr>
                              <a:rPr lang="en-US" sz="3600" i="1">
                                <a:latin typeface="Cambria Math" panose="02040503050406030204" pitchFamily="18" charset="0"/>
                              </a:rPr>
                            </m:ctrlPr>
                          </m:sSubPr>
                          <m:e>
                            <m:r>
                              <a:rPr lang="en-US" sz="3600" i="1">
                                <a:latin typeface="Cambria Math" panose="02040503050406030204" pitchFamily="18" charset="0"/>
                              </a:rPr>
                              <m:t>𝐵</m:t>
                            </m:r>
                          </m:e>
                          <m:sub>
                            <m:r>
                              <a:rPr lang="en-US" sz="3600">
                                <a:latin typeface="Cambria Math" panose="02040503050406030204" pitchFamily="18" charset="0"/>
                              </a:rPr>
                              <m:t>1</m:t>
                            </m:r>
                          </m:sub>
                        </m:sSub>
                        <m:sSup>
                          <m:sSupPr>
                            <m:ctrlPr>
                              <a:rPr lang="en-US" sz="3600" i="1">
                                <a:latin typeface="Cambria Math" panose="02040503050406030204" pitchFamily="18" charset="0"/>
                              </a:rPr>
                            </m:ctrlPr>
                          </m:sSupPr>
                          <m:e>
                            <m:r>
                              <a:rPr lang="en-US" sz="3600" i="1">
                                <a:latin typeface="Cambria Math" panose="02040503050406030204" pitchFamily="18" charset="0"/>
                              </a:rPr>
                              <m:t>𝐶</m:t>
                            </m:r>
                          </m:e>
                          <m:sup>
                            <m:r>
                              <a:rPr lang="en-US" sz="3600">
                                <a:latin typeface="Cambria Math" panose="02040503050406030204" pitchFamily="18" charset="0"/>
                              </a:rPr>
                              <m:t>′</m:t>
                            </m:r>
                          </m:sup>
                        </m:sSup>
                      </m:den>
                    </m:f>
                  </m:oMath>
                </a14:m>
                <a:r>
                  <a:rPr lang="en-US" sz="3600" smtClean="0"/>
                  <a:t>  </a:t>
                </a:r>
                <a:r>
                  <a:rPr lang="en-US" sz="3600" smtClean="0">
                    <a:latin typeface="Arial" panose="020B0604020202020204" pitchFamily="34" charset="0"/>
                    <a:cs typeface="Arial" panose="020B0604020202020204" pitchFamily="34" charset="0"/>
                  </a:rPr>
                  <a:t>và</a:t>
                </a:r>
                <a:r>
                  <a:rPr lang="en-US" sz="3600" smtClean="0"/>
                  <a:t>  </a:t>
                </a: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𝐶𝐴</m:t>
                        </m:r>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den>
                    </m:f>
                    <m:r>
                      <a:rPr lang="en-US" sz="3600" b="0" i="1" kern="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cs typeface="Times New Roman" panose="02020603050405020304" pitchFamily="18" charset="0"/>
                          </a:rPr>
                        </m:ctrlPr>
                      </m:fPr>
                      <m:num>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sSub>
                          <m:sSubPr>
                            <m:ctrlPr>
                              <a:rPr lang="en-US" sz="3600" i="1">
                                <a:effectLst/>
                                <a:latin typeface="Cambria Math" panose="02040503050406030204" pitchFamily="18" charset="0"/>
                                <a:cs typeface="Times New Roman" panose="02020603050405020304" pitchFamily="18" charset="0"/>
                              </a:rPr>
                            </m:ctrlPr>
                          </m:sSub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0">
                                <a:effectLst/>
                                <a:latin typeface="Cambria Math" panose="02040503050406030204" pitchFamily="18" charset="0"/>
                                <a:ea typeface="Calibri" panose="020F0502020204030204" pitchFamily="34" charset="0"/>
                                <a:cs typeface="Times New Roman" panose="02020603050405020304" pitchFamily="18" charset="0"/>
                              </a:rPr>
                              <m:t>1</m:t>
                            </m:r>
                          </m:sub>
                        </m:sSub>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b="0" i="0" kern="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cs typeface="Times New Roman" panose="02020603050405020304" pitchFamily="18" charset="0"/>
                  </a:rPr>
                  <a:t> </a:t>
                </a:r>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sSub>
                          <m:sSubPr>
                            <m:ctrlPr>
                              <a:rPr lang="en-US" sz="3600" i="1">
                                <a:effectLst/>
                                <a:latin typeface="Cambria Math" panose="02040503050406030204" pitchFamily="18" charset="0"/>
                                <a:cs typeface="Times New Roman" panose="02020603050405020304" pitchFamily="18" charset="0"/>
                              </a:rPr>
                            </m:ctrlPr>
                          </m:sSub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smtClean="0"/>
                  <a:t> </a:t>
                </a:r>
                <a:r>
                  <a:rPr lang="en-US" sz="3600" smtClean="0">
                    <a:latin typeface="Arial" panose="020B0604020202020204" pitchFamily="34" charset="0"/>
                    <a:cs typeface="Arial" panose="020B0604020202020204" pitchFamily="34" charset="0"/>
                  </a:rPr>
                  <a:t>và </a:t>
                </a: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600">
                  <a:latin typeface="Arial" panose="020B0604020202020204" pitchFamily="34" charset="0"/>
                  <a:cs typeface="Arial" panose="020B0604020202020204" pitchFamily="34" charset="0"/>
                </a:endParaRPr>
              </a:p>
              <a:p>
                <a:pPr algn="just">
                  <a:lnSpc>
                    <a:spcPct val="150000"/>
                  </a:lnSpc>
                </a:pPr>
                <a:r>
                  <a:rPr lang="vi-VN" sz="3600" smtClean="0">
                    <a:solidFill>
                      <a:srgbClr val="000000"/>
                    </a:solidFill>
                  </a:rPr>
                  <a:t>c</a:t>
                </a:r>
                <a:r>
                  <a:rPr lang="vi-VN" sz="3600">
                    <a:solidFill>
                      <a:srgbClr val="000000"/>
                    </a:solidFill>
                  </a:rPr>
                  <a:t>) Từ kết quả câu a) và câu b), so sánh các </a:t>
                </a:r>
                <a:r>
                  <a:rPr lang="vi-VN" sz="3600">
                    <a:solidFill>
                      <a:srgbClr val="000000"/>
                    </a:solidFill>
                  </a:rPr>
                  <a:t>tỉ </a:t>
                </a:r>
                <a:r>
                  <a:rPr lang="vi-VN" sz="3600" smtClean="0">
                    <a:solidFill>
                      <a:srgbClr val="000000"/>
                    </a:solidFill>
                  </a:rPr>
                  <a:t>số</a:t>
                </a:r>
                <a:endParaRPr lang="en-US" sz="3600" smtClean="0">
                  <a:solidFill>
                    <a:srgbClr val="000000"/>
                  </a:solidFill>
                </a:endParaRPr>
              </a:p>
              <a:p>
                <a:pPr algn="ctr">
                  <a:lnSpc>
                    <a:spcPct val="150000"/>
                  </a:lnSpc>
                </a:pPr>
                <a:r>
                  <a:rPr lang="vi-VN" sz="3600">
                    <a:solidFill>
                      <a:srgbClr val="000000"/>
                    </a:solidFill>
                  </a:rPr>
                  <a:t> </a:t>
                </a: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b="0" i="1" kern="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cs typeface="Times New Roman" panose="02020603050405020304" pitchFamily="18" charset="0"/>
                          </a:rPr>
                        </m:ctrlPr>
                      </m:fPr>
                      <m:num>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b="0" i="0" smtClean="0">
                    <a:solidFill>
                      <a:srgbClr val="000000"/>
                    </a:solidFill>
                    <a:effectLst/>
                  </a:rPr>
                  <a:t> </a:t>
                </a:r>
                <a:r>
                  <a:rPr lang="en-US" sz="3600" b="0" i="0" smtClean="0">
                    <a:solidFill>
                      <a:srgbClr val="000000"/>
                    </a:solidFill>
                    <a:effectLst/>
                    <a:latin typeface="Arial" panose="020B0604020202020204" pitchFamily="34" charset="0"/>
                    <a:cs typeface="Arial" panose="020B0604020202020204" pitchFamily="34" charset="0"/>
                  </a:rPr>
                  <a:t>và</a:t>
                </a:r>
                <a:r>
                  <a:rPr lang="en-US" sz="3600" b="0" i="0" smtClean="0">
                    <a:solidFill>
                      <a:srgbClr val="000000"/>
                    </a:solidFill>
                    <a:effectLst/>
                  </a:rPr>
                  <a:t> </a:t>
                </a: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𝐶𝐴</m:t>
                        </m:r>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b="0" i="1" kern="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vi-VN" sz="3600" b="0" i="0">
                  <a:solidFill>
                    <a:srgbClr val="000000"/>
                  </a:solidFill>
                  <a:effectLst/>
                </a:endParaRPr>
              </a:p>
            </p:txBody>
          </p:sp>
        </mc:Choice>
        <mc:Fallback>
          <p:sp>
            <p:nvSpPr>
              <p:cNvPr id="4" name="Rectangle 3"/>
              <p:cNvSpPr>
                <a:spLocks noRot="1" noChangeAspect="1" noMove="1" noResize="1" noEditPoints="1" noAdjustHandles="1" noChangeArrowheads="1" noChangeShapeType="1" noTextEdit="1"/>
              </p:cNvSpPr>
              <p:nvPr/>
            </p:nvSpPr>
            <p:spPr>
              <a:xfrm>
                <a:off x="1295400" y="4278731"/>
                <a:ext cx="10560806" cy="5061707"/>
              </a:xfrm>
              <a:prstGeom prst="rect">
                <a:avLst/>
              </a:prstGeom>
              <a:blipFill>
                <a:blip r:embed="rId5"/>
                <a:stretch>
                  <a:fillRect l="-1790" r="-1674"/>
                </a:stretch>
              </a:blipFill>
            </p:spPr>
            <p:txBody>
              <a:bodyPr/>
              <a:lstStyle/>
              <a:p>
                <a:r>
                  <a:rPr lang="en-US">
                    <a:noFill/>
                  </a:rPr>
                  <a:t> </a:t>
                </a:r>
              </a:p>
            </p:txBody>
          </p:sp>
        </mc:Fallback>
      </mc:AlternateContent>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tretch>
            <a:fillRect/>
          </a:stretch>
        </p:blipFill>
        <p:spPr>
          <a:xfrm>
            <a:off x="12545389" y="3797459"/>
            <a:ext cx="4396407" cy="5994241"/>
          </a:xfrm>
          <a:prstGeom prst="rect">
            <a:avLst/>
          </a:prstGeom>
        </p:spPr>
      </p:pic>
    </p:spTree>
    <p:extLst>
      <p:ext uri="{BB962C8B-B14F-4D97-AF65-F5344CB8AC3E}">
        <p14:creationId xmlns:p14="http://schemas.microsoft.com/office/powerpoint/2010/main" val="181437227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1476">
            <a:off x="10698579" y="676134"/>
            <a:ext cx="7519974" cy="9070145"/>
          </a:xfrm>
          <a:prstGeom prst="rect">
            <a:avLst/>
          </a:prstGeom>
        </p:spPr>
      </p:pic>
      <p:sp>
        <p:nvSpPr>
          <p:cNvPr id="3" name="AutoShape 3"/>
          <p:cNvSpPr/>
          <p:nvPr/>
        </p:nvSpPr>
        <p:spPr>
          <a:xfrm>
            <a:off x="1600200" y="1208963"/>
            <a:ext cx="14630400" cy="8004490"/>
          </a:xfrm>
          <a:prstGeom prst="rect">
            <a:avLst/>
          </a:prstGeom>
          <a:solidFill>
            <a:srgbClr val="F6F6E9"/>
          </a:solidFill>
        </p:spPr>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800000">
            <a:off x="1371600" y="952500"/>
            <a:ext cx="1294758" cy="1372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61544" y="7986232"/>
            <a:ext cx="1294758" cy="1372094"/>
          </a:xfrm>
          <a:prstGeom prst="rect">
            <a:avLst/>
          </a:prstGeom>
        </p:spPr>
      </p:pic>
      <p:sp>
        <p:nvSpPr>
          <p:cNvPr id="18" name="TextBox 17"/>
          <p:cNvSpPr txBox="1"/>
          <p:nvPr/>
        </p:nvSpPr>
        <p:spPr>
          <a:xfrm>
            <a:off x="1371599" y="1638300"/>
            <a:ext cx="15468600" cy="4076244"/>
          </a:xfrm>
          <a:prstGeom prst="rect">
            <a:avLst/>
          </a:prstGeom>
          <a:noFill/>
        </p:spPr>
        <p:txBody>
          <a:bodyPr wrap="square" rtlCol="0">
            <a:spAutoFit/>
          </a:bodyPr>
          <a:lstStyle/>
          <a:p>
            <a:pPr algn="ctr">
              <a:lnSpc>
                <a:spcPct val="150000"/>
              </a:lnSpc>
            </a:pPr>
            <a:r>
              <a:rPr lang="vi-VN" sz="6000" b="1">
                <a:solidFill>
                  <a:schemeClr val="accent2">
                    <a:lumMod val="75000"/>
                  </a:schemeClr>
                </a:solidFill>
                <a:cs typeface="Arial" panose="020B0604020202020204" pitchFamily="34" charset="0"/>
              </a:rPr>
              <a:t>CHƯƠNG I. ĐƯỜNG THẲNG VÀ </a:t>
            </a:r>
            <a:endParaRPr lang="en-US" sz="6000" b="1" smtClean="0">
              <a:solidFill>
                <a:schemeClr val="accent2">
                  <a:lumMod val="75000"/>
                </a:schemeClr>
              </a:solidFill>
              <a:cs typeface="Arial" panose="020B0604020202020204" pitchFamily="34" charset="0"/>
            </a:endParaRPr>
          </a:p>
          <a:p>
            <a:pPr algn="ctr">
              <a:lnSpc>
                <a:spcPct val="150000"/>
              </a:lnSpc>
            </a:pPr>
            <a:r>
              <a:rPr lang="vi-VN" sz="6000" b="1" smtClean="0">
                <a:solidFill>
                  <a:schemeClr val="accent2">
                    <a:lumMod val="75000"/>
                  </a:schemeClr>
                </a:solidFill>
                <a:cs typeface="Arial" panose="020B0604020202020204" pitchFamily="34" charset="0"/>
              </a:rPr>
              <a:t>MẶT </a:t>
            </a:r>
            <a:r>
              <a:rPr lang="vi-VN" sz="6000" b="1">
                <a:solidFill>
                  <a:schemeClr val="accent2">
                    <a:lumMod val="75000"/>
                  </a:schemeClr>
                </a:solidFill>
                <a:cs typeface="Arial" panose="020B0604020202020204" pitchFamily="34" charset="0"/>
              </a:rPr>
              <a:t>PHẲNG TRONG KHÔNG GIAN.</a:t>
            </a:r>
          </a:p>
          <a:p>
            <a:pPr algn="ctr">
              <a:lnSpc>
                <a:spcPct val="150000"/>
              </a:lnSpc>
            </a:pPr>
            <a:r>
              <a:rPr lang="vi-VN" sz="6000" b="1">
                <a:solidFill>
                  <a:schemeClr val="accent2">
                    <a:lumMod val="75000"/>
                  </a:schemeClr>
                </a:solidFill>
                <a:cs typeface="Arial" panose="020B0604020202020204" pitchFamily="34" charset="0"/>
              </a:rPr>
              <a:t>QUAN HỆ SONG SONG</a:t>
            </a:r>
            <a:endParaRPr lang="vi-VN" sz="6000" b="1" dirty="0">
              <a:solidFill>
                <a:schemeClr val="accent2">
                  <a:lumMod val="75000"/>
                </a:schemeClr>
              </a:solidFill>
              <a:cs typeface="Arial" panose="020B0604020202020204" pitchFamily="34" charset="0"/>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341" y="7855343"/>
            <a:ext cx="3183749" cy="2227668"/>
          </a:xfrm>
          <a:prstGeom prst="rect">
            <a:avLst/>
          </a:prstGeom>
        </p:spPr>
      </p:pic>
      <p:sp>
        <p:nvSpPr>
          <p:cNvPr id="5" name="Rectangle 4"/>
          <p:cNvSpPr/>
          <p:nvPr/>
        </p:nvSpPr>
        <p:spPr>
          <a:xfrm>
            <a:off x="2215493" y="5915281"/>
            <a:ext cx="13780811" cy="2821157"/>
          </a:xfrm>
          <a:prstGeom prst="rect">
            <a:avLst/>
          </a:prstGeom>
        </p:spPr>
        <p:txBody>
          <a:bodyPr wrap="square">
            <a:spAutoFit/>
          </a:bodyPr>
          <a:lstStyle/>
          <a:p>
            <a:pPr algn="ctr">
              <a:lnSpc>
                <a:spcPct val="150000"/>
              </a:lnSpc>
              <a:spcAft>
                <a:spcPts val="0"/>
              </a:spcAft>
            </a:pPr>
            <a:r>
              <a:rPr lang="nn-NO" sz="6300" b="1" kern="0">
                <a:solidFill>
                  <a:schemeClr val="tx2">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BÀI 4. HAI </a:t>
            </a:r>
            <a:r>
              <a:rPr lang="nn-NO" sz="6300" b="1" kern="0">
                <a:solidFill>
                  <a:schemeClr val="tx2">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MẶT </a:t>
            </a:r>
            <a:r>
              <a:rPr lang="nn-NO" sz="6300" b="1" kern="0" smtClean="0">
                <a:solidFill>
                  <a:schemeClr val="tx2">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PHẲNG</a:t>
            </a:r>
          </a:p>
          <a:p>
            <a:pPr algn="ctr">
              <a:lnSpc>
                <a:spcPct val="150000"/>
              </a:lnSpc>
              <a:spcAft>
                <a:spcPts val="0"/>
              </a:spcAft>
            </a:pPr>
            <a:r>
              <a:rPr lang="nn-NO" sz="6300" b="1" kern="0" smtClean="0">
                <a:solidFill>
                  <a:schemeClr val="tx2">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 </a:t>
            </a:r>
            <a:r>
              <a:rPr lang="nn-NO" sz="6300" b="1" kern="0">
                <a:solidFill>
                  <a:schemeClr val="tx2">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SONG SONG </a:t>
            </a:r>
            <a:endParaRPr lang="en-US" sz="6300" b="1" kern="0" dirty="0">
              <a:solidFill>
                <a:schemeClr val="tx2">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1533353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587939">
            <a:off x="14142215" y="-1207866"/>
            <a:ext cx="8057164" cy="278149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1766325" y="7353387"/>
            <a:ext cx="3962225" cy="3962225"/>
          </a:xfrm>
          <a:prstGeom prst="rect">
            <a:avLst/>
          </a:prstGeom>
        </p:spPr>
      </p:pic>
      <p:grpSp>
        <p:nvGrpSpPr>
          <p:cNvPr id="9" name="Group 8"/>
          <p:cNvGrpSpPr/>
          <p:nvPr/>
        </p:nvGrpSpPr>
        <p:grpSpPr>
          <a:xfrm>
            <a:off x="8314424" y="876300"/>
            <a:ext cx="1659152" cy="1066800"/>
            <a:chOff x="1536549" y="1134798"/>
            <a:chExt cx="1659152" cy="1066800"/>
          </a:xfrm>
        </p:grpSpPr>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36549" y="1134798"/>
              <a:ext cx="1659152" cy="1066800"/>
            </a:xfrm>
            <a:prstGeom prst="rect">
              <a:avLst/>
            </a:prstGeom>
          </p:spPr>
        </p:pic>
        <p:sp>
          <p:nvSpPr>
            <p:cNvPr id="14" name="TextBox 13"/>
            <p:cNvSpPr txBox="1"/>
            <p:nvPr/>
          </p:nvSpPr>
          <p:spPr>
            <a:xfrm>
              <a:off x="1552581" y="1296329"/>
              <a:ext cx="15716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Rectangle 2"/>
              <p:cNvSpPr/>
              <p:nvPr/>
            </p:nvSpPr>
            <p:spPr>
              <a:xfrm>
                <a:off x="7775371" y="2410361"/>
                <a:ext cx="9601201" cy="6063198"/>
              </a:xfrm>
              <a:prstGeom prst="rect">
                <a:avLst/>
              </a:prstGeom>
            </p:spPr>
            <p:txBody>
              <a:bodyPr wrap="square">
                <a:spAutoFit/>
              </a:bodyPr>
              <a:lstStyle/>
              <a:p>
                <a:pPr marL="30480" marR="30480" algn="just">
                  <a:lnSpc>
                    <a:spcPct val="150000"/>
                  </a:lnSpc>
                  <a:spcBef>
                    <a:spcPts val="100"/>
                  </a:spcBef>
                  <a:spcAft>
                    <a:spcPts val="100"/>
                  </a:spcAft>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B</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 </m:t>
                    </m:r>
                    <m:d>
                      <m:dPr>
                        <m:ctrlPr>
                          <a:rPr lang="en-US" sz="3600">
                            <a:solidFill>
                              <a:srgbClr val="000000"/>
                            </a:solidFill>
                            <a:effectLst/>
                            <a:latin typeface="Cambria Math" panose="02040503050406030204" pitchFamily="18" charset="0"/>
                            <a:ea typeface="Calibri" panose="020F0502020204030204" pitchFamily="34" charset="0"/>
                          </a:rPr>
                        </m:ctrlPr>
                      </m:dPr>
                      <m:e>
                        <m:r>
                          <m:rPr>
                            <m:sty m:val="p"/>
                          </m:rPr>
                          <a:rPr lang="en-US" sz="3600" i="0">
                            <a:solidFill>
                              <a:srgbClr val="000000"/>
                            </a:solidFill>
                            <a:effectLst/>
                            <a:latin typeface="Cambria Math" panose="02040503050406030204" pitchFamily="18" charset="0"/>
                            <a:ea typeface="Calibri" panose="020F0502020204030204" pitchFamily="34" charset="0"/>
                          </a:rPr>
                          <m:t>ACC</m:t>
                        </m:r>
                        <m:r>
                          <a:rPr lang="en-US" sz="3600" i="0">
                            <a:solidFill>
                              <a:srgbClr val="000000"/>
                            </a:solidFill>
                            <a:effectLst/>
                            <a:latin typeface="Cambria Math" panose="02040503050406030204" pitchFamily="18" charset="0"/>
                            <a:ea typeface="Calibri" panose="020F0502020204030204" pitchFamily="34" charset="0"/>
                          </a:rPr>
                          <m:t>’</m:t>
                        </m:r>
                      </m:e>
                    </m:d>
                    <m:r>
                      <m:rPr>
                        <m:sty m:val="p"/>
                      </m:rPr>
                      <a:rPr lang="en-US" sz="3600" i="0">
                        <a:solidFill>
                          <a:srgbClr val="000000"/>
                        </a:solidFill>
                        <a:effectLst/>
                        <a:latin typeface="Cambria Math" panose="02040503050406030204" pitchFamily="18" charset="0"/>
                        <a:ea typeface="Calibri" panose="020F0502020204030204" pitchFamily="34" charset="0"/>
                      </a:rPr>
                      <m:t>v</m:t>
                    </m:r>
                    <m:r>
                      <a:rPr lang="en-US" sz="3600" i="0">
                        <a:solidFill>
                          <a:srgbClr val="000000"/>
                        </a:solidFill>
                        <a:effectLst/>
                        <a:latin typeface="Cambria Math" panose="02040503050406030204" pitchFamily="18" charset="0"/>
                        <a:ea typeface="Calibri" panose="020F0502020204030204" pitchFamily="34" charset="0"/>
                      </a:rPr>
                      <m:t>à </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 </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B</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ACC</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B</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B</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Tương tự, ta có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ACC</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CC</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ACC</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BB</m:t>
                    </m:r>
                    <m:r>
                      <a:rPr lang="en-US" sz="3600" i="0" baseline="-25000">
                        <a:solidFill>
                          <a:srgbClr val="000000"/>
                        </a:solidFill>
                        <a:effectLst/>
                        <a:latin typeface="Cambria Math" panose="02040503050406030204" pitchFamily="18" charset="0"/>
                        <a:ea typeface="Calibri" panose="020F0502020204030204" pitchFamily="34" charset="0"/>
                      </a:rPr>
                      <m:t>1</m:t>
                    </m:r>
                    <m:r>
                      <a:rPr lang="en-US" sz="3600" i="0">
                        <a:solidFill>
                          <a:srgbClr val="000000"/>
                        </a:solidFill>
                        <a:effectLst/>
                        <a:latin typeface="Cambria Math" panose="02040503050406030204" pitchFamily="18" charset="0"/>
                        <a:ea typeface="Calibri" panose="020F0502020204030204" pitchFamily="34" charset="0"/>
                      </a:rPr>
                      <m:t>; </m:t>
                    </m:r>
                  </m:oMath>
                </a14:m>
                <a:endPar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0480" marR="30480" lvl="0">
                  <a:lnSpc>
                    <a:spcPct val="150000"/>
                  </a:lnSpc>
                  <a:spcBef>
                    <a:spcPts val="100"/>
                  </a:spcBef>
                  <a:spcAft>
                    <a:spcPts val="100"/>
                  </a:spcAft>
                </a:pPr>
                <a:r>
                  <a:rPr lang="en-US" sz="3600" smtClean="0">
                    <a:solidFill>
                      <a:srgbClr val="000000"/>
                    </a:solidFill>
                    <a:ea typeface="Calibri" panose="020F0502020204030204" pitchFamily="34" charset="0"/>
                  </a:rPr>
                  <a:t>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ACC</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R</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CC</m:t>
                    </m:r>
                    <m:r>
                      <a:rPr lang="en-US" sz="3600">
                        <a:solidFill>
                          <a:srgbClr val="000000"/>
                        </a:solidFill>
                        <a:latin typeface="Cambria Math" panose="02040503050406030204" pitchFamily="18" charset="0"/>
                        <a:ea typeface="Calibri" panose="020F0502020204030204" pitchFamily="34" charset="0"/>
                      </a:rPr>
                      <m:t>’.</m:t>
                    </m:r>
                  </m:oMath>
                </a14:m>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0480" marR="30480">
                  <a:lnSpc>
                    <a:spcPct val="150000"/>
                  </a:lnSpc>
                  <a:spcBef>
                    <a:spcPts val="100"/>
                  </a:spcBef>
                  <a:spcAft>
                    <a:spcPts val="100"/>
                  </a:spcAft>
                </a:pP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Suy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ra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B</m:t>
                    </m:r>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B</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CC</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Chứng minh tương tự: </a:t>
                </a:r>
                <a14:m>
                  <m:oMath xmlns:m="http://schemas.openxmlformats.org/officeDocument/2006/math">
                    <m:sSub>
                      <m:sSubPr>
                        <m:ctrlPr>
                          <a:rPr lang="en-US" sz="3600">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B</m:t>
                        </m:r>
                      </m:e>
                      <m:sub>
                        <m:r>
                          <a:rPr lang="en-US" sz="3600" i="0">
                            <a:solidFill>
                              <a:srgbClr val="000000"/>
                            </a:solidFill>
                            <a:effectLst/>
                            <a:latin typeface="Cambria Math" panose="02040503050406030204" pitchFamily="18" charset="0"/>
                            <a:ea typeface="Calibri" panose="020F0502020204030204" pitchFamily="34" charset="0"/>
                          </a:rPr>
                          <m:t>1</m:t>
                        </m:r>
                      </m:sub>
                    </m:sSub>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AA</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775371" y="2410361"/>
                <a:ext cx="9601201" cy="6063198"/>
              </a:xfrm>
              <a:prstGeom prst="rect">
                <a:avLst/>
              </a:prstGeom>
              <a:blipFill>
                <a:blip r:embed="rId20"/>
                <a:stretch>
                  <a:fillRect l="-1587" b="-1106"/>
                </a:stretch>
              </a:blipFill>
            </p:spPr>
            <p:txBody>
              <a:bodyPr/>
              <a:lstStyle/>
              <a:p>
                <a:r>
                  <a:rPr lang="en-US">
                    <a:noFill/>
                  </a:rPr>
                  <a:t> </a:t>
                </a:r>
              </a:p>
            </p:txBody>
          </p:sp>
        </mc:Fallback>
      </mc:AlternateContent>
      <p:pic>
        <p:nvPicPr>
          <p:cNvPr id="15" name="Picture 14"/>
          <p:cNvPicPr>
            <a:picLocks noChangeAspect="1"/>
          </p:cNvPicPr>
          <p:nvPr/>
        </p:nvPicPr>
        <p:blipFill>
          <a:blip r:embed="rId21">
            <a:extLst>
              <a:ext uri="{BEBA8EAE-BF5A-486C-A8C5-ECC9F3942E4B}">
                <a14:imgProps xmlns:a14="http://schemas.microsoft.com/office/drawing/2010/main">
                  <a14:imgLayer r:embed="rId22">
                    <a14:imgEffect>
                      <a14:sharpenSoften amount="25000"/>
                    </a14:imgEffect>
                    <a14:imgEffect>
                      <a14:brightnessContrast contrast="-20000"/>
                    </a14:imgEffect>
                  </a14:imgLayer>
                </a14:imgProps>
              </a:ext>
            </a:extLst>
          </a:blip>
          <a:stretch>
            <a:fillRect/>
          </a:stretch>
        </p:blipFill>
        <p:spPr>
          <a:xfrm>
            <a:off x="1431044" y="2552700"/>
            <a:ext cx="4396407" cy="5994241"/>
          </a:xfrm>
          <a:prstGeom prst="rect">
            <a:avLst/>
          </a:prstGeom>
        </p:spPr>
      </p:pic>
    </p:spTree>
    <p:extLst>
      <p:ext uri="{BB962C8B-B14F-4D97-AF65-F5344CB8AC3E}">
        <p14:creationId xmlns:p14="http://schemas.microsoft.com/office/powerpoint/2010/main" val="1316117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down)">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587939">
            <a:off x="14142215" y="-1207866"/>
            <a:ext cx="8057164" cy="278149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1766325" y="7353387"/>
            <a:ext cx="3962225" cy="3962225"/>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431044" y="2552700"/>
            <a:ext cx="4396407" cy="5994241"/>
          </a:xfrm>
          <a:prstGeom prst="rect">
            <a:avLst/>
          </a:prstGeom>
        </p:spPr>
      </p:pic>
      <p:grpSp>
        <p:nvGrpSpPr>
          <p:cNvPr id="9" name="Group 8"/>
          <p:cNvGrpSpPr/>
          <p:nvPr/>
        </p:nvGrpSpPr>
        <p:grpSpPr>
          <a:xfrm>
            <a:off x="8314424" y="876300"/>
            <a:ext cx="1659152" cy="1066800"/>
            <a:chOff x="1536549" y="1134798"/>
            <a:chExt cx="1659152" cy="1066800"/>
          </a:xfrm>
        </p:grpSpPr>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36549" y="1134798"/>
              <a:ext cx="1659152" cy="1066800"/>
            </a:xfrm>
            <a:prstGeom prst="rect">
              <a:avLst/>
            </a:prstGeom>
          </p:spPr>
        </p:pic>
        <p:sp>
          <p:nvSpPr>
            <p:cNvPr id="14" name="TextBox 13"/>
            <p:cNvSpPr txBox="1"/>
            <p:nvPr/>
          </p:nvSpPr>
          <p:spPr>
            <a:xfrm>
              <a:off x="1552581" y="1296329"/>
              <a:ext cx="15716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Rectangle 2"/>
              <p:cNvSpPr/>
              <p:nvPr/>
            </p:nvSpPr>
            <p:spPr>
              <a:xfrm>
                <a:off x="6553200" y="2359154"/>
                <a:ext cx="9601201" cy="7077194"/>
              </a:xfrm>
              <a:prstGeom prst="rect">
                <a:avLst/>
              </a:prstGeom>
            </p:spPr>
            <p:txBody>
              <a:bodyPr wrap="square">
                <a:spAutoFit/>
              </a:bodyPr>
              <a:lstStyle/>
              <a:p>
                <a:pPr>
                  <a:lnSpc>
                    <a:spcPct val="150000"/>
                  </a:lnSpc>
                  <a:spcBef>
                    <a:spcPts val="100"/>
                  </a:spcBef>
                  <a:spcAft>
                    <a:spcPts val="100"/>
                  </a:spcAft>
                </a:pPr>
                <a:r>
                  <a:rPr lang="en-US" sz="3600">
                    <a:latin typeface="Arial" panose="020B0604020202020204" pitchFamily="34" charset="0"/>
                    <a:ea typeface="Calibri" panose="020F0502020204030204" pitchFamily="34" charset="0"/>
                    <a:cs typeface="Arial" panose="020B0604020202020204" pitchFamily="34" charset="0"/>
                  </a:rPr>
                  <a:t>b</a:t>
                </a:r>
                <a:r>
                  <a:rPr lang="en-US" sz="3600">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Ta </a:t>
                </a:r>
                <a:r>
                  <a:rPr lang="en-US" sz="360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effectLst/>
                    <a:latin typeface="Arial" panose="020B0604020202020204" pitchFamily="34" charset="0"/>
                    <a:ea typeface="Calibri" panose="020F0502020204030204" pitchFamily="34" charset="0"/>
                    <a:cs typeface="Arial" panose="020B0604020202020204" pitchFamily="34" charset="0"/>
                  </a:rPr>
                  <a:t> nên theo định lí Thalès</a:t>
                </a:r>
              </a:p>
              <a:p>
                <a:pPr marL="12065">
                  <a:lnSpc>
                    <a:spcPct val="150000"/>
                  </a:lnSpc>
                  <a:spcBef>
                    <a:spcPts val="100"/>
                  </a:spcBef>
                  <a:spcAft>
                    <a:spcPts val="100"/>
                  </a:spcAft>
                </a:pP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12065">
                  <a:lnSpc>
                    <a:spcPct val="150000"/>
                  </a:lnSpc>
                  <a:spcBef>
                    <a:spcPts val="100"/>
                  </a:spcBef>
                  <a:spcAft>
                    <a:spcPts val="100"/>
                  </a:spcAft>
                </a:pP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num>
                      <m:den>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den>
                    </m:f>
                  </m:oMath>
                </a14:m>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marL="12065">
                  <a:lnSpc>
                    <a:spcPct val="150000"/>
                  </a:lnSpc>
                  <a:spcBef>
                    <a:spcPts val="100"/>
                  </a:spcBef>
                  <a:spcAft>
                    <a:spcPts val="100"/>
                  </a:spcAft>
                </a:pPr>
                <a:r>
                  <a:rPr lang="en-US" sz="3600" smtClean="0">
                    <a:effectLst/>
                    <a:latin typeface="Arial" panose="020B0604020202020204" pitchFamily="34" charset="0"/>
                    <a:ea typeface="Calibri" panose="020F0502020204030204" pitchFamily="34" charset="0"/>
                    <a:cs typeface="Arial" panose="020B0604020202020204" pitchFamily="34" charset="0"/>
                  </a:rPr>
                  <a:t>Ta </a:t>
                </a:r>
                <a:r>
                  <a:rPr lang="en-US" sz="360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effectLst/>
                    <a:latin typeface="Arial" panose="020B0604020202020204" pitchFamily="34" charset="0"/>
                    <a:ea typeface="Calibri" panose="020F0502020204030204" pitchFamily="34" charset="0"/>
                    <a:cs typeface="Arial" panose="020B0604020202020204" pitchFamily="34" charset="0"/>
                  </a:rPr>
                  <a:t> nên theo định lí Thalès</a:t>
                </a:r>
              </a:p>
              <a:p>
                <a:pPr marL="12065">
                  <a:lnSpc>
                    <a:spcPct val="150000"/>
                  </a:lnSpc>
                  <a:spcBef>
                    <a:spcPts val="100"/>
                  </a:spcBef>
                  <a:spcAft>
                    <a:spcPts val="100"/>
                  </a:spcAft>
                </a:pP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12065">
                  <a:lnSpc>
                    <a:spcPct val="150000"/>
                  </a:lnSpc>
                  <a:spcBef>
                    <a:spcPts val="100"/>
                  </a:spcBef>
                  <a:spcAft>
                    <a:spcPts val="100"/>
                  </a:spcAft>
                </a:pP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553200" y="2359154"/>
                <a:ext cx="9601201" cy="7077194"/>
              </a:xfrm>
              <a:prstGeom prst="rect">
                <a:avLst/>
              </a:prstGeom>
              <a:blipFill>
                <a:blip r:embed="rId20"/>
                <a:stretch>
                  <a:fillRect l="-1905"/>
                </a:stretch>
              </a:blipFill>
            </p:spPr>
            <p:txBody>
              <a:bodyPr/>
              <a:lstStyle/>
              <a:p>
                <a:r>
                  <a:rPr lang="en-US">
                    <a:noFill/>
                  </a:rPr>
                  <a:t> </a:t>
                </a:r>
              </a:p>
            </p:txBody>
          </p:sp>
        </mc:Fallback>
      </mc:AlternateContent>
      <p:sp>
        <p:nvSpPr>
          <p:cNvPr id="2" name="Right Brace 1"/>
          <p:cNvSpPr/>
          <p:nvPr/>
        </p:nvSpPr>
        <p:spPr>
          <a:xfrm>
            <a:off x="12410489" y="3502154"/>
            <a:ext cx="589340" cy="2209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 name="Rectangle 3"/>
              <p:cNvSpPr/>
              <p:nvPr/>
            </p:nvSpPr>
            <p:spPr>
              <a:xfrm>
                <a:off x="12364534" y="3300786"/>
                <a:ext cx="5105400" cy="2639312"/>
              </a:xfrm>
              <a:prstGeom prst="rect">
                <a:avLst/>
              </a:prstGeom>
            </p:spPr>
            <p:txBody>
              <a:bodyPr wrap="square">
                <a:spAutoFit/>
              </a:bodyPr>
              <a:lstStyle/>
              <a:p>
                <a:pPr algn="ctr">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Do </a:t>
                </a: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đó</a:t>
                </a:r>
              </a:p>
              <a:p>
                <a:pPr algn="ctr">
                  <a:lnSpc>
                    <a:spcPct val="150000"/>
                  </a:lnSpc>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BC</m:t>
                        </m:r>
                      </m:num>
                      <m:den>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den>
                    </m:f>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r>
                <a:br>
                  <a:rPr lang="en-US" sz="360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a:p>
            </p:txBody>
          </p:sp>
        </mc:Choice>
        <mc:Fallback>
          <p:sp>
            <p:nvSpPr>
              <p:cNvPr id="4" name="Rectangle 3"/>
              <p:cNvSpPr>
                <a:spLocks noRot="1" noChangeAspect="1" noMove="1" noResize="1" noEditPoints="1" noAdjustHandles="1" noChangeArrowheads="1" noChangeShapeType="1" noTextEdit="1"/>
              </p:cNvSpPr>
              <p:nvPr/>
            </p:nvSpPr>
            <p:spPr>
              <a:xfrm>
                <a:off x="12364534" y="3300786"/>
                <a:ext cx="5105400" cy="2639312"/>
              </a:xfrm>
              <a:prstGeom prst="rect">
                <a:avLst/>
              </a:prstGeom>
              <a:blipFill>
                <a:blip r:embed="rId21"/>
                <a:stretch>
                  <a:fillRect/>
                </a:stretch>
              </a:blipFill>
            </p:spPr>
            <p:txBody>
              <a:bodyPr/>
              <a:lstStyle/>
              <a:p>
                <a:r>
                  <a:rPr lang="en-US">
                    <a:noFill/>
                  </a:rPr>
                  <a:t> </a:t>
                </a:r>
              </a:p>
            </p:txBody>
          </p:sp>
        </mc:Fallback>
      </mc:AlternateContent>
      <p:sp>
        <p:nvSpPr>
          <p:cNvPr id="13" name="Right Brace 12"/>
          <p:cNvSpPr/>
          <p:nvPr/>
        </p:nvSpPr>
        <p:spPr>
          <a:xfrm>
            <a:off x="12601309" y="7144690"/>
            <a:ext cx="589340" cy="2209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Rectangle 4"/>
              <p:cNvSpPr/>
              <p:nvPr/>
            </p:nvSpPr>
            <p:spPr>
              <a:xfrm>
                <a:off x="13424327" y="7083554"/>
                <a:ext cx="3722366" cy="2137765"/>
              </a:xfrm>
              <a:prstGeom prst="rect">
                <a:avLst/>
              </a:prstGeom>
            </p:spPr>
            <p:txBody>
              <a:bodyPr wrap="none">
                <a:spAutoFit/>
              </a:bodyPr>
              <a:lstStyle/>
              <a:p>
                <a:pPr marL="12065" lvl="0" algn="ctr">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Do </a:t>
                </a: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đó</a:t>
                </a:r>
              </a:p>
              <a:p>
                <a:pPr marL="12065" lvl="0" algn="ctr">
                  <a:lnSpc>
                    <a:spcPct val="150000"/>
                  </a:lnSpc>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num>
                      <m:den>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num>
                      <m:den>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3424327" y="7083554"/>
                <a:ext cx="3722366" cy="2137765"/>
              </a:xfrm>
              <a:prstGeom prst="rect">
                <a:avLst/>
              </a:prstGeom>
              <a:blipFill>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77548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3"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587939">
            <a:off x="14142215" y="-1207866"/>
            <a:ext cx="8057164" cy="278149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1766325" y="7353387"/>
            <a:ext cx="3962225" cy="3962225"/>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431044" y="2552700"/>
            <a:ext cx="4396407" cy="5994241"/>
          </a:xfrm>
          <a:prstGeom prst="rect">
            <a:avLst/>
          </a:prstGeom>
        </p:spPr>
      </p:pic>
      <p:grpSp>
        <p:nvGrpSpPr>
          <p:cNvPr id="9" name="Group 8"/>
          <p:cNvGrpSpPr/>
          <p:nvPr/>
        </p:nvGrpSpPr>
        <p:grpSpPr>
          <a:xfrm>
            <a:off x="8314424" y="876300"/>
            <a:ext cx="1659152" cy="1066800"/>
            <a:chOff x="1536549" y="1134798"/>
            <a:chExt cx="1659152" cy="1066800"/>
          </a:xfrm>
        </p:grpSpPr>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36549" y="1134798"/>
              <a:ext cx="1659152" cy="1066800"/>
            </a:xfrm>
            <a:prstGeom prst="rect">
              <a:avLst/>
            </a:prstGeom>
          </p:spPr>
        </p:pic>
        <p:sp>
          <p:nvSpPr>
            <p:cNvPr id="14" name="TextBox 13"/>
            <p:cNvSpPr txBox="1"/>
            <p:nvPr/>
          </p:nvSpPr>
          <p:spPr>
            <a:xfrm>
              <a:off x="1552581" y="1296329"/>
              <a:ext cx="15716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Rectangle 2"/>
              <p:cNvSpPr/>
              <p:nvPr/>
            </p:nvSpPr>
            <p:spPr>
              <a:xfrm>
                <a:off x="6639709" y="2294494"/>
                <a:ext cx="10896600" cy="7446654"/>
              </a:xfrm>
              <a:prstGeom prst="rect">
                <a:avLst/>
              </a:prstGeom>
            </p:spPr>
            <p:txBody>
              <a:bodyPr wrap="square">
                <a:spAutoFit/>
              </a:bodyPr>
              <a:lstStyle/>
              <a:p>
                <a:pPr marL="12065">
                  <a:lnSpc>
                    <a:spcPct val="150000"/>
                  </a:lnSpc>
                  <a:spcBef>
                    <a:spcPts val="100"/>
                  </a:spcBef>
                  <a:spcAft>
                    <a:spcPts val="100"/>
                  </a:spcAft>
                </a:pPr>
                <a:r>
                  <a:rPr lang="en-US" sz="3600">
                    <a:latin typeface="Arial" panose="020B0604020202020204" pitchFamily="34" charset="0"/>
                    <a:ea typeface="Calibri" panose="020F0502020204030204" pitchFamily="34" charset="0"/>
                    <a:cs typeface="Arial" panose="020B0604020202020204" pitchFamily="34" charset="0"/>
                  </a:rPr>
                  <a:t>c) Theo chứng minh ở câu b ta có:</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12065" algn="ctr">
                  <a:lnSpc>
                    <a:spcPct val="150000"/>
                  </a:lnSpc>
                  <a:spcBef>
                    <a:spcPts val="100"/>
                  </a:spcBef>
                  <a:spcAft>
                    <a:spcPts val="100"/>
                  </a:spcAft>
                </a:pP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d>
                      <m:d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e>
                    </m:d>
                  </m:oMath>
                </a14:m>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marL="12065">
                  <a:lnSpc>
                    <a:spcPct val="150000"/>
                  </a:lnSpc>
                  <a:spcBef>
                    <a:spcPts val="100"/>
                  </a:spcBef>
                  <a:spcAft>
                    <a:spcPts val="100"/>
                  </a:spcAft>
                </a:pPr>
                <a:r>
                  <a:rPr lang="en-US" sz="3600" smtClean="0">
                    <a:effectLst/>
                    <a:latin typeface="Arial" panose="020B0604020202020204" pitchFamily="34" charset="0"/>
                    <a:ea typeface="Calibri" panose="020F0502020204030204" pitchFamily="34" charset="0"/>
                    <a:cs typeface="Arial" panose="020B0604020202020204" pitchFamily="34" charset="0"/>
                  </a:rPr>
                  <a:t>Do </a:t>
                </a:r>
                <a:r>
                  <a:rPr lang="en-US" sz="3600">
                    <a:effectLst/>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smtClean="0">
                    <a:effectLst/>
                    <a:latin typeface="Arial" panose="020B0604020202020204" pitchFamily="34" charset="0"/>
                    <a:ea typeface="Calibri" panose="020F0502020204030204" pitchFamily="34" charset="0"/>
                    <a:cs typeface="Arial" panose="020B0604020202020204" pitchFamily="34" charset="0"/>
                  </a:rPr>
                  <a:t>.</a:t>
                </a:r>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marL="12065" algn="ctr">
                  <a:lnSpc>
                    <a:spcPct val="150000"/>
                  </a:lnSpc>
                  <a:spcBef>
                    <a:spcPts val="100"/>
                  </a:spcBef>
                  <a:spcAft>
                    <a:spcPts val="100"/>
                  </a:spcAft>
                </a:pP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d>
                      <m:d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e>
                    </m:d>
                  </m:oMath>
                </a14:m>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marL="12065">
                  <a:lnSpc>
                    <a:spcPct val="150000"/>
                  </a:lnSpc>
                  <a:spcBef>
                    <a:spcPts val="100"/>
                  </a:spcBef>
                  <a:spcAft>
                    <a:spcPts val="100"/>
                  </a:spcAft>
                </a:pPr>
                <a:r>
                  <a:rPr lang="en-US" sz="3600" smtClean="0">
                    <a:effectLst/>
                    <a:latin typeface="Arial" panose="020B0604020202020204" pitchFamily="34" charset="0"/>
                    <a:ea typeface="Calibri" panose="020F0502020204030204" pitchFamily="34" charset="0"/>
                    <a:cs typeface="Arial" panose="020B0604020202020204" pitchFamily="34" charset="0"/>
                  </a:rPr>
                  <a:t>Do </a:t>
                </a:r>
                <a:r>
                  <a:rPr lang="en-US" sz="3600">
                    <a:effectLst/>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smtClean="0">
                    <a:effectLst/>
                    <a:latin typeface="Arial" panose="020B0604020202020204" pitchFamily="34" charset="0"/>
                    <a:ea typeface="Calibri" panose="020F0502020204030204" pitchFamily="34" charset="0"/>
                    <a:cs typeface="Arial" panose="020B0604020202020204" pitchFamily="34" charset="0"/>
                  </a:rPr>
                  <a:t>.</a:t>
                </a:r>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marL="12065">
                  <a:lnSpc>
                    <a:spcPct val="150000"/>
                  </a:lnSpc>
                  <a:spcBef>
                    <a:spcPts val="100"/>
                  </a:spcBef>
                  <a:spcAft>
                    <a:spcPts val="100"/>
                  </a:spcAft>
                </a:pPr>
                <a:r>
                  <a:rPr lang="en-US" sz="3600" smtClean="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6639709" y="2294494"/>
                <a:ext cx="10896600" cy="7446654"/>
              </a:xfrm>
              <a:prstGeom prst="rect">
                <a:avLst/>
              </a:prstGeom>
              <a:blipFill>
                <a:blip r:embed="rId20"/>
                <a:stretch>
                  <a:fillRect l="-1566"/>
                </a:stretch>
              </a:blipFill>
            </p:spPr>
            <p:txBody>
              <a:bodyPr/>
              <a:lstStyle/>
              <a:p>
                <a:r>
                  <a:rPr lang="en-US">
                    <a:noFill/>
                  </a:rPr>
                  <a:t> </a:t>
                </a:r>
              </a:p>
            </p:txBody>
          </p:sp>
        </mc:Fallback>
      </mc:AlternateContent>
    </p:spTree>
    <p:extLst>
      <p:ext uri="{BB962C8B-B14F-4D97-AF65-F5344CB8AC3E}">
        <p14:creationId xmlns:p14="http://schemas.microsoft.com/office/powerpoint/2010/main" val="3319369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20" name="Picture 5"/>
          <p:cNvPicPr>
            <a:picLocks noChangeAspect="1"/>
          </p:cNvPicPr>
          <p:nvPr/>
        </p:nvPicPr>
        <p:blipFill>
          <a:blip r:embed="rId9"/>
          <a:srcRect/>
          <a:stretch>
            <a:fillRect/>
          </a:stretch>
        </p:blipFill>
        <p:spPr>
          <a:xfrm>
            <a:off x="13258801" y="7699434"/>
            <a:ext cx="4572000" cy="2417445"/>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723900" y="2126033"/>
                <a:ext cx="16840200" cy="5324599"/>
              </a:xfrm>
              <a:prstGeom prst="rect">
                <a:avLst/>
              </a:prstGeom>
            </p:spPr>
            <p:txBody>
              <a:bodyPr wrap="square">
                <a:spAutoFit/>
              </a:bodyPr>
              <a:lstStyle/>
              <a:p>
                <a:pPr algn="just">
                  <a:lnSpc>
                    <a:spcPct val="150000"/>
                  </a:lnSpc>
                  <a:spcBef>
                    <a:spcPts val="100"/>
                  </a:spcBef>
                  <a:spcAft>
                    <a:spcPts val="100"/>
                  </a:spcAft>
                </a:pPr>
                <a:r>
                  <a:rPr lang="vi-VN" sz="4800" b="1" smtClean="0">
                    <a:solidFill>
                      <a:srgbClr val="C00000"/>
                    </a:solidFill>
                    <a:ea typeface="Calibri" panose="020F0502020204030204" pitchFamily="34" charset="0"/>
                    <a:cs typeface="Times New Roman" panose="02020603050405020304" pitchFamily="18" charset="0"/>
                  </a:rPr>
                  <a:t>Định </a:t>
                </a:r>
                <a:r>
                  <a:rPr lang="vi-VN" sz="4800" b="1">
                    <a:solidFill>
                      <a:srgbClr val="C00000"/>
                    </a:solidFill>
                    <a:ea typeface="Calibri" panose="020F0502020204030204" pitchFamily="34" charset="0"/>
                    <a:cs typeface="Times New Roman" panose="02020603050405020304" pitchFamily="18" charset="0"/>
                  </a:rPr>
                  <a:t>lí Thalès</a:t>
                </a:r>
                <a:endParaRPr lang="en-US" sz="4800" b="1">
                  <a:solidFill>
                    <a:srgbClr val="C00000"/>
                  </a:solidFill>
                  <a:effectLs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4400">
                    <a:effectLst/>
                    <a:ea typeface="Calibri" panose="020F0502020204030204" pitchFamily="34" charset="0"/>
                    <a:cs typeface="Times New Roman" panose="02020603050405020304" pitchFamily="18" charset="0"/>
                  </a:rPr>
                  <a:t>Nếu </a:t>
                </a:r>
                <a14:m>
                  <m:oMath xmlns:m="http://schemas.openxmlformats.org/officeDocument/2006/math">
                    <m:r>
                      <a:rPr lang="vi-VN" sz="4400" i="1">
                        <a:effectLst/>
                        <a:ea typeface="Calibri" panose="020F0502020204030204" pitchFamily="34" charset="0"/>
                        <a:cs typeface="Times New Roman" panose="02020603050405020304" pitchFamily="18" charset="0"/>
                      </a:rPr>
                      <m:t>𝑎</m:t>
                    </m:r>
                    <m:r>
                      <a:rPr lang="en-US" sz="44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400" i="1">
                        <a:effectLst/>
                        <a:ea typeface="Calibri" panose="020F0502020204030204" pitchFamily="34" charset="0"/>
                        <a:cs typeface="Times New Roman" panose="02020603050405020304" pitchFamily="18" charset="0"/>
                      </a:rPr>
                      <m:t> </m:t>
                    </m:r>
                    <m:r>
                      <a:rPr lang="vi-VN" sz="4400" i="1">
                        <a:effectLst/>
                        <a:ea typeface="Calibri" panose="020F0502020204030204" pitchFamily="34" charset="0"/>
                        <a:cs typeface="Times New Roman" panose="02020603050405020304" pitchFamily="18" charset="0"/>
                      </a:rPr>
                      <m:t>𝑏</m:t>
                    </m:r>
                  </m:oMath>
                </a14:m>
                <a:r>
                  <a:rPr lang="vi-VN" sz="4400">
                    <a:effectLst/>
                    <a:ea typeface="Malgun Gothic" panose="020B0503020000020004" pitchFamily="34" charset="-127"/>
                    <a:cs typeface="Times New Roman" panose="02020603050405020304" pitchFamily="18" charset="0"/>
                  </a:rPr>
                  <a:t> là hai đường thẳng phân biệt cắt ba mặt phẳng song song </a:t>
                </a:r>
                <a14:m>
                  <m:oMath xmlns:m="http://schemas.openxmlformats.org/officeDocument/2006/math">
                    <m:d>
                      <m:dPr>
                        <m:ctrlPr>
                          <a:rPr lang="en-US" sz="4400" i="1">
                            <a:effectLst/>
                            <a:ea typeface="Malgun Gothic" panose="020B0503020000020004" pitchFamily="34" charset="-127"/>
                            <a:cs typeface="Times New Roman" panose="02020603050405020304" pitchFamily="18" charset="0"/>
                          </a:rPr>
                        </m:ctrlPr>
                      </m:dPr>
                      <m:e>
                        <m:r>
                          <a:rPr lang="vi-VN" sz="4400" i="1">
                            <a:effectLst/>
                            <a:ea typeface="Malgun Gothic" panose="020B0503020000020004" pitchFamily="34" charset="-127"/>
                            <a:cs typeface="Times New Roman" panose="02020603050405020304" pitchFamily="18" charset="0"/>
                          </a:rPr>
                          <m:t>𝑃</m:t>
                        </m:r>
                      </m:e>
                    </m:d>
                    <m:r>
                      <a:rPr lang="vi-VN" sz="4400" i="1">
                        <a:effectLst/>
                        <a:ea typeface="Malgun Gothic" panose="020B0503020000020004" pitchFamily="34" charset="-127"/>
                        <a:cs typeface="Times New Roman" panose="02020603050405020304" pitchFamily="18" charset="0"/>
                      </a:rPr>
                      <m:t>, </m:t>
                    </m:r>
                    <m:d>
                      <m:dPr>
                        <m:ctrlPr>
                          <a:rPr lang="en-US" sz="4400" i="1">
                            <a:effectLst/>
                            <a:ea typeface="Malgun Gothic" panose="020B0503020000020004" pitchFamily="34" charset="-127"/>
                            <a:cs typeface="Times New Roman" panose="02020603050405020304" pitchFamily="18" charset="0"/>
                          </a:rPr>
                        </m:ctrlPr>
                      </m:dPr>
                      <m:e>
                        <m:r>
                          <a:rPr lang="vi-VN" sz="4400" i="1">
                            <a:effectLst/>
                            <a:ea typeface="Malgun Gothic" panose="020B0503020000020004" pitchFamily="34" charset="-127"/>
                            <a:cs typeface="Times New Roman" panose="02020603050405020304" pitchFamily="18" charset="0"/>
                          </a:rPr>
                          <m:t>𝑄</m:t>
                        </m:r>
                      </m:e>
                    </m:d>
                    <m:r>
                      <a:rPr lang="vi-VN" sz="4400" i="1">
                        <a:effectLst/>
                        <a:ea typeface="Malgun Gothic" panose="020B0503020000020004" pitchFamily="34" charset="-127"/>
                        <a:cs typeface="Times New Roman" panose="02020603050405020304" pitchFamily="18" charset="0"/>
                      </a:rPr>
                      <m:t>, </m:t>
                    </m:r>
                    <m:d>
                      <m:dPr>
                        <m:ctrlPr>
                          <a:rPr lang="en-US" sz="4400" i="1">
                            <a:effectLst/>
                            <a:ea typeface="Malgun Gothic" panose="020B0503020000020004" pitchFamily="34" charset="-127"/>
                            <a:cs typeface="Times New Roman" panose="02020603050405020304" pitchFamily="18" charset="0"/>
                          </a:rPr>
                        </m:ctrlPr>
                      </m:dPr>
                      <m:e>
                        <m:r>
                          <a:rPr lang="vi-VN" sz="4400" i="1">
                            <a:effectLst/>
                            <a:ea typeface="Malgun Gothic" panose="020B0503020000020004" pitchFamily="34" charset="-127"/>
                            <a:cs typeface="Times New Roman" panose="02020603050405020304" pitchFamily="18" charset="0"/>
                          </a:rPr>
                          <m:t>𝑅</m:t>
                        </m:r>
                      </m:e>
                    </m:d>
                  </m:oMath>
                </a14:m>
                <a:r>
                  <a:rPr lang="vi-VN" sz="4400">
                    <a:effectLst/>
                    <a:ea typeface="Malgun Gothic" panose="020B0503020000020004" pitchFamily="34" charset="-127"/>
                    <a:cs typeface="Times New Roman" panose="02020603050405020304" pitchFamily="18" charset="0"/>
                  </a:rPr>
                  <a:t> lần lượt tại các điểm </a:t>
                </a:r>
                <a14:m>
                  <m:oMath xmlns:m="http://schemas.openxmlformats.org/officeDocument/2006/math">
                    <m:r>
                      <a:rPr lang="vi-VN" sz="4400" i="1">
                        <a:effectLst/>
                        <a:ea typeface="Malgun Gothic" panose="020B0503020000020004" pitchFamily="34" charset="-127"/>
                        <a:cs typeface="Times New Roman" panose="02020603050405020304" pitchFamily="18" charset="0"/>
                      </a:rPr>
                      <m:t>𝐴</m:t>
                    </m:r>
                    <m:r>
                      <a:rPr lang="vi-VN" sz="4400" i="1">
                        <a:effectLst/>
                        <a:ea typeface="Malgun Gothic" panose="020B0503020000020004" pitchFamily="34" charset="-127"/>
                        <a:cs typeface="Times New Roman" panose="02020603050405020304" pitchFamily="18" charset="0"/>
                      </a:rPr>
                      <m:t>, </m:t>
                    </m:r>
                    <m:r>
                      <a:rPr lang="vi-VN" sz="4400" i="1">
                        <a:effectLst/>
                        <a:ea typeface="Malgun Gothic" panose="020B0503020000020004" pitchFamily="34" charset="-127"/>
                        <a:cs typeface="Times New Roman" panose="02020603050405020304" pitchFamily="18" charset="0"/>
                      </a:rPr>
                      <m:t>𝐵</m:t>
                    </m:r>
                    <m:r>
                      <a:rPr lang="vi-VN" sz="4400" i="1">
                        <a:effectLst/>
                        <a:ea typeface="Malgun Gothic" panose="020B0503020000020004" pitchFamily="34" charset="-127"/>
                        <a:cs typeface="Times New Roman" panose="02020603050405020304" pitchFamily="18" charset="0"/>
                      </a:rPr>
                      <m:t>, </m:t>
                    </m:r>
                    <m:r>
                      <a:rPr lang="vi-VN" sz="4400" i="1">
                        <a:effectLst/>
                        <a:ea typeface="Malgun Gothic" panose="020B0503020000020004" pitchFamily="34" charset="-127"/>
                        <a:cs typeface="Times New Roman" panose="02020603050405020304" pitchFamily="18" charset="0"/>
                      </a:rPr>
                      <m:t>𝐶</m:t>
                    </m:r>
                  </m:oMath>
                </a14:m>
                <a:r>
                  <a:rPr lang="vi-VN" sz="4400">
                    <a:effectLst/>
                    <a:ea typeface="Malgun Gothic" panose="020B0503020000020004" pitchFamily="34" charset="-127"/>
                    <a:cs typeface="Times New Roman" panose="02020603050405020304" pitchFamily="18" charset="0"/>
                  </a:rPr>
                  <a:t> và </a:t>
                </a:r>
                <a14:m>
                  <m:oMath xmlns:m="http://schemas.openxmlformats.org/officeDocument/2006/math">
                    <m:sSup>
                      <m:sSupPr>
                        <m:ctrlPr>
                          <a:rPr lang="en-US" sz="4400" i="1">
                            <a:effectLst/>
                            <a:ea typeface="Malgun Gothic" panose="020B0503020000020004" pitchFamily="34" charset="-127"/>
                            <a:cs typeface="Times New Roman" panose="02020603050405020304" pitchFamily="18" charset="0"/>
                          </a:rPr>
                        </m:ctrlPr>
                      </m:sSupPr>
                      <m:e>
                        <m:r>
                          <a:rPr lang="vi-VN" sz="4400" i="1">
                            <a:effectLst/>
                            <a:ea typeface="Malgun Gothic" panose="020B0503020000020004" pitchFamily="34" charset="-127"/>
                            <a:cs typeface="Times New Roman" panose="02020603050405020304" pitchFamily="18" charset="0"/>
                          </a:rPr>
                          <m:t>𝐴</m:t>
                        </m:r>
                      </m:e>
                      <m:sup>
                        <m:r>
                          <a:rPr lang="vi-VN" sz="4400" i="1">
                            <a:effectLst/>
                            <a:ea typeface="Malgun Gothic" panose="020B0503020000020004" pitchFamily="34" charset="-127"/>
                            <a:cs typeface="Times New Roman" panose="02020603050405020304" pitchFamily="18" charset="0"/>
                          </a:rPr>
                          <m:t>′</m:t>
                        </m:r>
                      </m:sup>
                    </m:sSup>
                    <m:r>
                      <a:rPr lang="vi-VN" sz="4400" i="1">
                        <a:effectLst/>
                        <a:ea typeface="Malgun Gothic" panose="020B0503020000020004" pitchFamily="34" charset="-127"/>
                        <a:cs typeface="Times New Roman" panose="02020603050405020304" pitchFamily="18" charset="0"/>
                      </a:rPr>
                      <m:t>,</m:t>
                    </m:r>
                    <m:sSup>
                      <m:sSupPr>
                        <m:ctrlPr>
                          <a:rPr lang="en-US" sz="4400" i="1">
                            <a:effectLst/>
                            <a:ea typeface="Malgun Gothic" panose="020B0503020000020004" pitchFamily="34" charset="-127"/>
                            <a:cs typeface="Times New Roman" panose="02020603050405020304" pitchFamily="18" charset="0"/>
                          </a:rPr>
                        </m:ctrlPr>
                      </m:sSupPr>
                      <m:e>
                        <m:r>
                          <a:rPr lang="vi-VN" sz="4400" i="1">
                            <a:effectLst/>
                            <a:ea typeface="Malgun Gothic" panose="020B0503020000020004" pitchFamily="34" charset="-127"/>
                            <a:cs typeface="Times New Roman" panose="02020603050405020304" pitchFamily="18" charset="0"/>
                          </a:rPr>
                          <m:t>𝐵</m:t>
                        </m:r>
                      </m:e>
                      <m:sup>
                        <m:r>
                          <a:rPr lang="vi-VN" sz="4400" i="1">
                            <a:effectLst/>
                            <a:ea typeface="Malgun Gothic" panose="020B0503020000020004" pitchFamily="34" charset="-127"/>
                            <a:cs typeface="Times New Roman" panose="02020603050405020304" pitchFamily="18" charset="0"/>
                          </a:rPr>
                          <m:t>′</m:t>
                        </m:r>
                      </m:sup>
                    </m:sSup>
                    <m:r>
                      <a:rPr lang="vi-VN" sz="4400" i="1">
                        <a:effectLst/>
                        <a:ea typeface="Malgun Gothic" panose="020B0503020000020004" pitchFamily="34" charset="-127"/>
                        <a:cs typeface="Times New Roman" panose="02020603050405020304" pitchFamily="18" charset="0"/>
                      </a:rPr>
                      <m:t>,</m:t>
                    </m:r>
                    <m:r>
                      <a:rPr lang="vi-VN" sz="4400" i="1">
                        <a:effectLst/>
                        <a:ea typeface="Malgun Gothic" panose="020B0503020000020004" pitchFamily="34" charset="-127"/>
                        <a:cs typeface="Times New Roman" panose="02020603050405020304" pitchFamily="18" charset="0"/>
                      </a:rPr>
                      <m:t>𝐶</m:t>
                    </m:r>
                    <m:r>
                      <a:rPr lang="vi-VN" sz="4400" i="1">
                        <a:effectLst/>
                        <a:ea typeface="Malgun Gothic" panose="020B0503020000020004" pitchFamily="34" charset="-127"/>
                        <a:cs typeface="Times New Roman" panose="02020603050405020304" pitchFamily="18" charset="0"/>
                      </a:rPr>
                      <m:t>′</m:t>
                    </m:r>
                  </m:oMath>
                </a14:m>
                <a:r>
                  <a:rPr lang="vi-VN" sz="4400">
                    <a:effectLst/>
                    <a:ea typeface="Malgun Gothic" panose="020B0503020000020004" pitchFamily="34" charset="-127"/>
                    <a:cs typeface="Times New Roman" panose="02020603050405020304" pitchFamily="18" charset="0"/>
                  </a:rPr>
                  <a:t> thì</a:t>
                </a:r>
                <a:endParaRPr lang="en-US" sz="4400">
                  <a:effectLs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f>
                        <m:fPr>
                          <m:ctrlPr>
                            <a:rPr lang="en-US" sz="4400" i="1">
                              <a:effectLst/>
                              <a:ea typeface="Calibri" panose="020F0502020204030204" pitchFamily="34" charset="0"/>
                              <a:cs typeface="Times New Roman" panose="02020603050405020304" pitchFamily="18" charset="0"/>
                            </a:rPr>
                          </m:ctrlPr>
                        </m:fPr>
                        <m:num>
                          <m:r>
                            <a:rPr lang="en-US" sz="4400" i="1">
                              <a:effectLst/>
                              <a:ea typeface="Calibri" panose="020F0502020204030204" pitchFamily="34" charset="0"/>
                              <a:cs typeface="Times New Roman" panose="02020603050405020304" pitchFamily="18" charset="0"/>
                            </a:rPr>
                            <m:t>𝐴𝐵</m:t>
                          </m:r>
                        </m:num>
                        <m:den>
                          <m:sSup>
                            <m:sSupPr>
                              <m:ctrlPr>
                                <a:rPr lang="en-US" sz="4400" i="1">
                                  <a:effectLst/>
                                  <a:ea typeface="Calibri" panose="020F0502020204030204" pitchFamily="34" charset="0"/>
                                  <a:cs typeface="Times New Roman" panose="02020603050405020304" pitchFamily="18" charset="0"/>
                                </a:rPr>
                              </m:ctrlPr>
                            </m:sSupPr>
                            <m:e>
                              <m:r>
                                <a:rPr lang="en-US" sz="4400" i="1">
                                  <a:effectLst/>
                                  <a:ea typeface="Calibri" panose="020F0502020204030204" pitchFamily="34" charset="0"/>
                                  <a:cs typeface="Times New Roman" panose="02020603050405020304" pitchFamily="18" charset="0"/>
                                </a:rPr>
                                <m:t>𝐴</m:t>
                              </m:r>
                            </m:e>
                            <m:sup>
                              <m:r>
                                <a:rPr lang="en-US" sz="4400" i="1">
                                  <a:effectLst/>
                                  <a:ea typeface="Calibri" panose="020F0502020204030204" pitchFamily="34" charset="0"/>
                                  <a:cs typeface="Times New Roman" panose="02020603050405020304" pitchFamily="18" charset="0"/>
                                </a:rPr>
                                <m:t>′</m:t>
                              </m:r>
                            </m:sup>
                          </m:sSup>
                          <m:sSup>
                            <m:sSupPr>
                              <m:ctrlPr>
                                <a:rPr lang="en-US" sz="4400" i="1">
                                  <a:effectLst/>
                                  <a:ea typeface="Calibri" panose="020F0502020204030204" pitchFamily="34" charset="0"/>
                                  <a:cs typeface="Times New Roman" panose="02020603050405020304" pitchFamily="18" charset="0"/>
                                </a:rPr>
                              </m:ctrlPr>
                            </m:sSupPr>
                            <m:e>
                              <m:r>
                                <a:rPr lang="en-US" sz="4400" i="1">
                                  <a:effectLst/>
                                  <a:ea typeface="Calibri" panose="020F0502020204030204" pitchFamily="34" charset="0"/>
                                  <a:cs typeface="Times New Roman" panose="02020603050405020304" pitchFamily="18" charset="0"/>
                                </a:rPr>
                                <m:t>𝐵</m:t>
                              </m:r>
                            </m:e>
                            <m:sup>
                              <m:r>
                                <a:rPr lang="en-US" sz="4400" i="1">
                                  <a:effectLst/>
                                  <a:ea typeface="Calibri" panose="020F0502020204030204" pitchFamily="34" charset="0"/>
                                  <a:cs typeface="Times New Roman" panose="02020603050405020304" pitchFamily="18" charset="0"/>
                                </a:rPr>
                                <m:t>′</m:t>
                              </m:r>
                            </m:sup>
                          </m:sSup>
                        </m:den>
                      </m:f>
                      <m:r>
                        <a:rPr lang="en-US" sz="4400" i="1">
                          <a:effectLst/>
                          <a:ea typeface="Calibri" panose="020F0502020204030204" pitchFamily="34" charset="0"/>
                          <a:cs typeface="Times New Roman" panose="02020603050405020304" pitchFamily="18" charset="0"/>
                        </a:rPr>
                        <m:t>=</m:t>
                      </m:r>
                      <m:f>
                        <m:fPr>
                          <m:ctrlPr>
                            <a:rPr lang="en-US" sz="4400" i="1">
                              <a:effectLst/>
                              <a:ea typeface="Calibri" panose="020F0502020204030204" pitchFamily="34" charset="0"/>
                              <a:cs typeface="Times New Roman" panose="02020603050405020304" pitchFamily="18" charset="0"/>
                            </a:rPr>
                          </m:ctrlPr>
                        </m:fPr>
                        <m:num>
                          <m:r>
                            <a:rPr lang="en-US" sz="4400" i="1">
                              <a:effectLst/>
                              <a:ea typeface="Calibri" panose="020F0502020204030204" pitchFamily="34" charset="0"/>
                              <a:cs typeface="Times New Roman" panose="02020603050405020304" pitchFamily="18" charset="0"/>
                            </a:rPr>
                            <m:t>𝐵𝐶</m:t>
                          </m:r>
                        </m:num>
                        <m:den>
                          <m:sSup>
                            <m:sSupPr>
                              <m:ctrlPr>
                                <a:rPr lang="en-US" sz="4400" i="1">
                                  <a:effectLst/>
                                  <a:ea typeface="Calibri" panose="020F0502020204030204" pitchFamily="34" charset="0"/>
                                  <a:cs typeface="Times New Roman" panose="02020603050405020304" pitchFamily="18" charset="0"/>
                                </a:rPr>
                              </m:ctrlPr>
                            </m:sSupPr>
                            <m:e>
                              <m:r>
                                <a:rPr lang="en-US" sz="4400" i="1">
                                  <a:effectLst/>
                                  <a:ea typeface="Calibri" panose="020F0502020204030204" pitchFamily="34" charset="0"/>
                                  <a:cs typeface="Times New Roman" panose="02020603050405020304" pitchFamily="18" charset="0"/>
                                </a:rPr>
                                <m:t>𝐵</m:t>
                              </m:r>
                            </m:e>
                            <m:sup>
                              <m:r>
                                <a:rPr lang="en-US" sz="4400" i="1">
                                  <a:effectLst/>
                                  <a:ea typeface="Calibri" panose="020F0502020204030204" pitchFamily="34" charset="0"/>
                                  <a:cs typeface="Times New Roman" panose="02020603050405020304" pitchFamily="18" charset="0"/>
                                </a:rPr>
                                <m:t>′</m:t>
                              </m:r>
                            </m:sup>
                          </m:sSup>
                          <m:sSup>
                            <m:sSupPr>
                              <m:ctrlPr>
                                <a:rPr lang="en-US" sz="4400" i="1">
                                  <a:effectLst/>
                                  <a:ea typeface="Calibri" panose="020F0502020204030204" pitchFamily="34" charset="0"/>
                                  <a:cs typeface="Times New Roman" panose="02020603050405020304" pitchFamily="18" charset="0"/>
                                </a:rPr>
                              </m:ctrlPr>
                            </m:sSupPr>
                            <m:e>
                              <m:r>
                                <a:rPr lang="en-US" sz="4400" i="1">
                                  <a:effectLst/>
                                  <a:ea typeface="Calibri" panose="020F0502020204030204" pitchFamily="34" charset="0"/>
                                  <a:cs typeface="Times New Roman" panose="02020603050405020304" pitchFamily="18" charset="0"/>
                                </a:rPr>
                                <m:t>𝐶</m:t>
                              </m:r>
                            </m:e>
                            <m:sup>
                              <m:r>
                                <a:rPr lang="en-US" sz="4400" i="1">
                                  <a:effectLst/>
                                  <a:ea typeface="Calibri" panose="020F0502020204030204" pitchFamily="34" charset="0"/>
                                  <a:cs typeface="Times New Roman" panose="02020603050405020304" pitchFamily="18" charset="0"/>
                                </a:rPr>
                                <m:t>′</m:t>
                              </m:r>
                            </m:sup>
                          </m:sSup>
                        </m:den>
                      </m:f>
                      <m:r>
                        <a:rPr lang="en-US" sz="4400" i="1">
                          <a:effectLst/>
                          <a:ea typeface="Calibri" panose="020F0502020204030204" pitchFamily="34" charset="0"/>
                          <a:cs typeface="Times New Roman" panose="02020603050405020304" pitchFamily="18" charset="0"/>
                        </a:rPr>
                        <m:t>=</m:t>
                      </m:r>
                      <m:f>
                        <m:fPr>
                          <m:ctrlPr>
                            <a:rPr lang="en-US" sz="4400" i="1">
                              <a:effectLst/>
                              <a:ea typeface="Calibri" panose="020F0502020204030204" pitchFamily="34" charset="0"/>
                              <a:cs typeface="Times New Roman" panose="02020603050405020304" pitchFamily="18" charset="0"/>
                            </a:rPr>
                          </m:ctrlPr>
                        </m:fPr>
                        <m:num>
                          <m:r>
                            <a:rPr lang="en-US" sz="4400" i="1">
                              <a:effectLst/>
                              <a:ea typeface="Calibri" panose="020F0502020204030204" pitchFamily="34" charset="0"/>
                              <a:cs typeface="Times New Roman" panose="02020603050405020304" pitchFamily="18" charset="0"/>
                            </a:rPr>
                            <m:t>𝐶𝐴</m:t>
                          </m:r>
                        </m:num>
                        <m:den>
                          <m:sSup>
                            <m:sSupPr>
                              <m:ctrlPr>
                                <a:rPr lang="en-US" sz="4400" i="1">
                                  <a:effectLst/>
                                  <a:ea typeface="Calibri" panose="020F0502020204030204" pitchFamily="34" charset="0"/>
                                  <a:cs typeface="Times New Roman" panose="02020603050405020304" pitchFamily="18" charset="0"/>
                                </a:rPr>
                              </m:ctrlPr>
                            </m:sSupPr>
                            <m:e>
                              <m:r>
                                <a:rPr lang="en-US" sz="4400" i="1">
                                  <a:effectLst/>
                                  <a:ea typeface="Calibri" panose="020F0502020204030204" pitchFamily="34" charset="0"/>
                                  <a:cs typeface="Times New Roman" panose="02020603050405020304" pitchFamily="18" charset="0"/>
                                </a:rPr>
                                <m:t>𝐶</m:t>
                              </m:r>
                            </m:e>
                            <m:sup>
                              <m:r>
                                <a:rPr lang="en-US" sz="4400" i="1">
                                  <a:effectLst/>
                                  <a:ea typeface="Calibri" panose="020F0502020204030204" pitchFamily="34" charset="0"/>
                                  <a:cs typeface="Times New Roman" panose="02020603050405020304" pitchFamily="18" charset="0"/>
                                </a:rPr>
                                <m:t>′</m:t>
                              </m:r>
                            </m:sup>
                          </m:sSup>
                          <m:sSup>
                            <m:sSupPr>
                              <m:ctrlPr>
                                <a:rPr lang="en-US" sz="4400" i="1">
                                  <a:effectLst/>
                                  <a:ea typeface="Calibri" panose="020F0502020204030204" pitchFamily="34" charset="0"/>
                                  <a:cs typeface="Times New Roman" panose="02020603050405020304" pitchFamily="18" charset="0"/>
                                </a:rPr>
                              </m:ctrlPr>
                            </m:sSupPr>
                            <m:e>
                              <m:r>
                                <a:rPr lang="en-US" sz="4400" i="1">
                                  <a:effectLst/>
                                  <a:ea typeface="Calibri" panose="020F0502020204030204" pitchFamily="34" charset="0"/>
                                  <a:cs typeface="Times New Roman" panose="02020603050405020304" pitchFamily="18" charset="0"/>
                                </a:rPr>
                                <m:t>𝐴</m:t>
                              </m:r>
                            </m:e>
                            <m:sup>
                              <m:r>
                                <a:rPr lang="en-US" sz="4400" i="1">
                                  <a:effectLst/>
                                  <a:ea typeface="Calibri" panose="020F0502020204030204" pitchFamily="34" charset="0"/>
                                  <a:cs typeface="Times New Roman" panose="02020603050405020304" pitchFamily="18" charset="0"/>
                                </a:rPr>
                                <m:t>′</m:t>
                              </m:r>
                            </m:sup>
                          </m:sSup>
                        </m:den>
                      </m:f>
                    </m:oMath>
                  </m:oMathPara>
                </a14:m>
                <a:endParaRPr lang="en-US" sz="4400">
                  <a:effectLs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723900" y="2126033"/>
                <a:ext cx="16840200" cy="5324599"/>
              </a:xfrm>
              <a:prstGeom prst="rect">
                <a:avLst/>
              </a:prstGeom>
              <a:blipFill>
                <a:blip r:embed="rId10"/>
                <a:stretch>
                  <a:fillRect l="-1665" r="-1448"/>
                </a:stretch>
              </a:blipFill>
            </p:spPr>
            <p:txBody>
              <a:bodyPr/>
              <a:lstStyle/>
              <a:p>
                <a:r>
                  <a:rPr lang="en-US">
                    <a:noFill/>
                  </a:rPr>
                  <a:t> </a:t>
                </a:r>
              </a:p>
            </p:txBody>
          </p:sp>
        </mc:Fallback>
      </mc:AlternateContent>
    </p:spTree>
    <p:extLst>
      <p:ext uri="{BB962C8B-B14F-4D97-AF65-F5344CB8AC3E}">
        <p14:creationId xmlns:p14="http://schemas.microsoft.com/office/powerpoint/2010/main" val="265089262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08580" y="419101"/>
            <a:ext cx="1742222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6990160" y="-57839"/>
            <a:ext cx="1294758" cy="1372094"/>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93566" y="9271810"/>
            <a:ext cx="1004364" cy="1064355"/>
          </a:xfrm>
          <a:prstGeom prst="rect">
            <a:avLst/>
          </a:prstGeom>
        </p:spPr>
      </p:pic>
      <p:sp>
        <p:nvSpPr>
          <p:cNvPr id="2" name="Round Same Side Corner Rectangle 1"/>
          <p:cNvSpPr/>
          <p:nvPr/>
        </p:nvSpPr>
        <p:spPr>
          <a:xfrm flipV="1">
            <a:off x="6515100" y="419545"/>
            <a:ext cx="5257800" cy="837755"/>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14640" y="419101"/>
            <a:ext cx="4610100" cy="707886"/>
          </a:xfrm>
          <a:prstGeom prst="rect">
            <a:avLst/>
          </a:prstGeom>
          <a:noFill/>
        </p:spPr>
        <p:txBody>
          <a:bodyPr wrap="square" rtlCol="0">
            <a:spAutoFit/>
          </a:bodyPr>
          <a:lstStyle/>
          <a:p>
            <a:pPr algn="ctr"/>
            <a:r>
              <a:rPr lang="en-US" sz="4000" b="1" smtClean="0">
                <a:solidFill>
                  <a:schemeClr val="bg1"/>
                </a:solidFill>
                <a:latin typeface="Arial" panose="020B0604020202020204" pitchFamily="34" charset="0"/>
                <a:cs typeface="Arial" panose="020B0604020202020204" pitchFamily="34" charset="0"/>
              </a:rPr>
              <a:t>Ví dụ 4</a:t>
            </a:r>
            <a:endParaRPr lang="en-US" sz="4000" b="1" dirty="0">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641" y="496192"/>
            <a:ext cx="1242569" cy="1262481"/>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40000"/>
                    </a14:imgEffect>
                  </a14:imgLayer>
                </a14:imgProps>
              </a:ext>
            </a:extLst>
          </a:blip>
          <a:stretch>
            <a:fillRect/>
          </a:stretch>
        </p:blipFill>
        <p:spPr>
          <a:xfrm>
            <a:off x="11572994" y="5296836"/>
            <a:ext cx="5507392" cy="4494864"/>
          </a:xfrm>
          <a:prstGeom prst="rect">
            <a:avLst/>
          </a:prstGeom>
        </p:spPr>
      </p:pic>
      <p:sp>
        <p:nvSpPr>
          <p:cNvPr id="12" name="Rectangle 11"/>
          <p:cNvSpPr/>
          <p:nvPr/>
        </p:nvSpPr>
        <p:spPr>
          <a:xfrm>
            <a:off x="1177216" y="5372100"/>
            <a:ext cx="9622192" cy="1846659"/>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cs typeface="Times New Roman" panose="02020603050405020304" pitchFamily="18" charset="0"/>
              </a:rPr>
              <a:t>Hãy giúp bác thợ mộc tính độ dài GK để đặt mâm tầng giữa cho kệ để đồ đúng vị trí.</a:t>
            </a:r>
            <a:endParaRPr lang="vi-VN" sz="3800">
              <a:solidFill>
                <a:prstClr val="black"/>
              </a:solidFill>
              <a:ea typeface="Calibri" panose="020F0502020204030204" pitchFamily="34" charset="0"/>
              <a:cs typeface="Times New Roman" panose="02020603050405020304" pitchFamily="18" charset="0"/>
            </a:endParaRPr>
          </a:p>
        </p:txBody>
      </p:sp>
      <p:sp>
        <p:nvSpPr>
          <p:cNvPr id="25" name="Rectangle 24"/>
          <p:cNvSpPr/>
          <p:nvPr/>
        </p:nvSpPr>
        <p:spPr>
          <a:xfrm>
            <a:off x="1198208" y="1703912"/>
            <a:ext cx="15891584" cy="3506537"/>
          </a:xfrm>
          <a:prstGeom prst="rect">
            <a:avLst/>
          </a:prstGeom>
        </p:spPr>
        <p:txBody>
          <a:bodyPr wrap="square">
            <a:spAutoFit/>
          </a:bodyPr>
          <a:lstStyle/>
          <a:p>
            <a:pPr algn="just">
              <a:lnSpc>
                <a:spcPct val="150000"/>
              </a:lnSpc>
            </a:pPr>
            <a:r>
              <a:rPr lang="vi-VN" sz="3800" smtClean="0">
                <a:ea typeface="Calibri" panose="020F0502020204030204" pitchFamily="34" charset="0"/>
                <a:cs typeface="Times New Roman" panose="02020603050405020304" pitchFamily="18" charset="0"/>
              </a:rPr>
              <a:t>Một kệ để đồ bằng gỗ có mâm tầng dưới (ABCD) và mâm tầng trên (EFGH) song song với nhau. Bác thợ mộc đo được AE = 80 cm, CG = 90 cm và muốn đóng thêm một mâm tầng giữa (IJKL) song song với hai mâm tầng trên và dưới sao cho khoảng cách</a:t>
            </a:r>
            <a:r>
              <a:rPr lang="en-US" sz="3800" smtClean="0">
                <a:ea typeface="Calibri" panose="020F0502020204030204" pitchFamily="34" charset="0"/>
                <a:cs typeface="Times New Roman" panose="02020603050405020304" pitchFamily="18" charset="0"/>
              </a:rPr>
              <a:t> </a:t>
            </a:r>
            <a:r>
              <a:rPr lang="el-GR" sz="3800" smtClean="0">
                <a:latin typeface="Arial" panose="020B0604020202020204" pitchFamily="34" charset="0"/>
                <a:ea typeface="Calibri" panose="020F0502020204030204" pitchFamily="34" charset="0"/>
                <a:cs typeface="Times New Roman" panose="02020603050405020304" pitchFamily="18" charset="0"/>
              </a:rPr>
              <a:t>ΕΙ =</a:t>
            </a:r>
            <a:r>
              <a:rPr lang="en-US" sz="3800" smtClean="0">
                <a:latin typeface="Arial" panose="020B0604020202020204" pitchFamily="34" charset="0"/>
                <a:ea typeface="Calibri" panose="020F0502020204030204" pitchFamily="34" charset="0"/>
                <a:cs typeface="Times New Roman" panose="02020603050405020304" pitchFamily="18" charset="0"/>
              </a:rPr>
              <a:t> </a:t>
            </a:r>
            <a:r>
              <a:rPr lang="vi-VN" sz="3800" smtClean="0">
                <a:ea typeface="Calibri" panose="020F0502020204030204" pitchFamily="34" charset="0"/>
                <a:cs typeface="Times New Roman" panose="02020603050405020304" pitchFamily="18" charset="0"/>
              </a:rPr>
              <a:t>36 cm (Hình 67). </a:t>
            </a:r>
            <a:endParaRPr lang="en-US" sz="3800" smtClean="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97619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08580" y="419101"/>
            <a:ext cx="1742222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6990160" y="-57839"/>
            <a:ext cx="1294758" cy="1372094"/>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93566" y="9271810"/>
            <a:ext cx="1004364" cy="1064355"/>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641" y="496192"/>
            <a:ext cx="1242569" cy="1262481"/>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40000"/>
                    </a14:imgEffect>
                  </a14:imgLayer>
                </a14:imgProps>
              </a:ext>
            </a:extLst>
          </a:blip>
          <a:stretch>
            <a:fillRect/>
          </a:stretch>
        </p:blipFill>
        <p:spPr>
          <a:xfrm>
            <a:off x="750645" y="2476500"/>
            <a:ext cx="5507392" cy="4494864"/>
          </a:xfrm>
          <a:prstGeom prst="rect">
            <a:avLst/>
          </a:prstGeom>
        </p:spPr>
      </p:pic>
      <p:grpSp>
        <p:nvGrpSpPr>
          <p:cNvPr id="11" name="Group 10"/>
          <p:cNvGrpSpPr/>
          <p:nvPr/>
        </p:nvGrpSpPr>
        <p:grpSpPr>
          <a:xfrm>
            <a:off x="8290114" y="742187"/>
            <a:ext cx="1659152" cy="1066800"/>
            <a:chOff x="1536549" y="1134798"/>
            <a:chExt cx="1659152" cy="1066800"/>
          </a:xfrm>
        </p:grpSpPr>
        <p:pic>
          <p:nvPicPr>
            <p:cNvPr id="13"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36549" y="1134798"/>
              <a:ext cx="1659152" cy="1066800"/>
            </a:xfrm>
            <a:prstGeom prst="rect">
              <a:avLst/>
            </a:prstGeom>
          </p:spPr>
        </p:pic>
        <p:sp>
          <p:nvSpPr>
            <p:cNvPr id="14" name="TextBox 13"/>
            <p:cNvSpPr txBox="1"/>
            <p:nvPr/>
          </p:nvSpPr>
          <p:spPr>
            <a:xfrm>
              <a:off x="1552581" y="1296329"/>
              <a:ext cx="15716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7" name="Rectangle 6"/>
              <p:cNvSpPr/>
              <p:nvPr/>
            </p:nvSpPr>
            <p:spPr>
              <a:xfrm>
                <a:off x="6601820" y="2171700"/>
                <a:ext cx="10771780" cy="7611571"/>
              </a:xfrm>
              <a:prstGeom prst="rect">
                <a:avLst/>
              </a:prstGeom>
            </p:spPr>
            <p:txBody>
              <a:bodyPr wrap="square">
                <a:spAutoFit/>
              </a:bodyPr>
              <a:lstStyle/>
              <a:p>
                <a:pPr algn="just">
                  <a:lnSpc>
                    <a:spcPct val="150000"/>
                  </a:lnSpc>
                </a:pPr>
                <a:r>
                  <a:rPr lang="vi-VN" sz="3600" smtClean="0">
                    <a:latin typeface="Arial" panose="020B0604020202020204" pitchFamily="34" charset="0"/>
                    <a:cs typeface="Arial" panose="020B0604020202020204" pitchFamily="34" charset="0"/>
                  </a:rPr>
                  <a:t>Ta có đường thẳng EA cắt ba mặt phẳng song song (EFGH), (IJKL), (ABCD) lần lượt tại E, I, A; đường thẳng GC cũng cắt ba mặt phẳng trên lần lượt tại G, K, C</a:t>
                </a:r>
                <a:r>
                  <a:rPr lang="vi-VN" sz="3600">
                    <a:latin typeface="Arial" panose="020B0604020202020204" pitchFamily="34" charset="0"/>
                    <a:cs typeface="Arial" panose="020B0604020202020204" pitchFamily="34" charset="0"/>
                  </a:rPr>
                  <a:t>. </a:t>
                </a:r>
                <a:endParaRPr lang="en-US" sz="3600" smtClean="0">
                  <a:latin typeface="Arial" panose="020B0604020202020204" pitchFamily="34" charset="0"/>
                  <a:cs typeface="Arial" panose="020B0604020202020204" pitchFamily="34" charset="0"/>
                </a:endParaRPr>
              </a:p>
              <a:p>
                <a:pPr algn="just">
                  <a:lnSpc>
                    <a:spcPct val="150000"/>
                  </a:lnSpc>
                </a:pPr>
                <a:r>
                  <a:rPr lang="vi-VN" sz="3600" smtClean="0">
                    <a:latin typeface="Arial" panose="020B0604020202020204" pitchFamily="34" charset="0"/>
                    <a:cs typeface="Arial" panose="020B0604020202020204" pitchFamily="34" charset="0"/>
                  </a:rPr>
                  <a:t>Áp </a:t>
                </a:r>
                <a:r>
                  <a:rPr lang="vi-VN" sz="3600">
                    <a:latin typeface="Arial" panose="020B0604020202020204" pitchFamily="34" charset="0"/>
                    <a:cs typeface="Arial" panose="020B0604020202020204" pitchFamily="34" charset="0"/>
                  </a:rPr>
                  <a:t>dụng định lí Thalès trong không gian, ta có:</a:t>
                </a:r>
              </a:p>
              <a:p>
                <a:pPr algn="ctr">
                  <a:lnSpc>
                    <a:spcPct val="150000"/>
                  </a:lnSpc>
                </a:pPr>
                <a14:m>
                  <m:oMath xmlns:m="http://schemas.openxmlformats.org/officeDocument/2006/math">
                    <m:f>
                      <m:fPr>
                        <m:ctrl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EI</m:t>
                        </m:r>
                      </m:num>
                      <m:den>
                        <m:r>
                          <m:rPr>
                            <m:sty m:val="p"/>
                          </m:rP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GK</m:t>
                        </m:r>
                      </m:den>
                    </m:f>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AE</m:t>
                        </m:r>
                      </m:num>
                      <m:den>
                        <m:r>
                          <m:rPr>
                            <m:sty m:val="p"/>
                          </m:rP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CG</m:t>
                        </m:r>
                      </m:den>
                    </m:f>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80</m:t>
                        </m:r>
                      </m:num>
                      <m:den>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90</m:t>
                        </m:r>
                      </m:den>
                    </m:f>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r>
                  <a:rPr lang="en-US" sz="3600" smtClean="0">
                    <a:latin typeface="Arial" panose="020B0604020202020204" pitchFamily="34" charset="0"/>
                    <a:cs typeface="Arial" panose="020B0604020202020204" pitchFamily="34" charset="0"/>
                  </a:rPr>
                  <a:t> </a:t>
                </a:r>
                <a:endParaRPr lang="vi-VN" sz="3600">
                  <a:latin typeface="Arial" panose="020B0604020202020204" pitchFamily="34" charset="0"/>
                  <a:cs typeface="Arial" panose="020B0604020202020204" pitchFamily="34" charset="0"/>
                </a:endParaRPr>
              </a:p>
              <a:p>
                <a:pPr algn="just">
                  <a:lnSpc>
                    <a:spcPct val="150000"/>
                  </a:lnSpc>
                </a:pPr>
                <a:r>
                  <a:rPr lang="vi-VN" sz="3600">
                    <a:latin typeface="Arial" panose="020B0604020202020204" pitchFamily="34" charset="0"/>
                    <a:cs typeface="Arial" panose="020B0604020202020204" pitchFamily="34" charset="0"/>
                  </a:rPr>
                  <a:t>Suy ra </a:t>
                </a:r>
                <a14:m>
                  <m:oMath xmlns:m="http://schemas.openxmlformats.org/officeDocument/2006/math">
                    <m:r>
                      <m:rPr>
                        <m:sty m:val="p"/>
                      </m:rP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GK</m:t>
                    </m:r>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num>
                      <m:den>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den>
                    </m:f>
                    <m:r>
                      <m:rPr>
                        <m:sty m:val="p"/>
                      </m:rP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EI</m:t>
                    </m:r>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num>
                      <m:den>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den>
                    </m:f>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.36=40,5 (</m:t>
                    </m:r>
                    <m:r>
                      <m:rPr>
                        <m:sty m:val="p"/>
                      </m:rP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cm</m:t>
                    </m:r>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600" smtClean="0">
                    <a:latin typeface="Arial" panose="020B0604020202020204" pitchFamily="34" charset="0"/>
                    <a:cs typeface="Arial" panose="020B0604020202020204" pitchFamily="34" charset="0"/>
                  </a:rPr>
                  <a:t>Vậy </a:t>
                </a:r>
                <a:r>
                  <a:rPr lang="vi-VN" sz="3600">
                    <a:latin typeface="Arial" panose="020B0604020202020204" pitchFamily="34" charset="0"/>
                    <a:cs typeface="Arial" panose="020B0604020202020204" pitchFamily="34" charset="0"/>
                  </a:rPr>
                  <a:t>độ dài </a:t>
                </a:r>
                <a14:m>
                  <m:oMath xmlns:m="http://schemas.openxmlformats.org/officeDocument/2006/math">
                    <m:r>
                      <m:rPr>
                        <m:sty m:val="p"/>
                      </m:rP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GK</m:t>
                    </m:r>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=40,5 (</m:t>
                    </m:r>
                    <m:r>
                      <m:rPr>
                        <m:sty m:val="p"/>
                      </m:rP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cm</m:t>
                    </m:r>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601820" y="2171700"/>
                <a:ext cx="10771780" cy="7611571"/>
              </a:xfrm>
              <a:prstGeom prst="rect">
                <a:avLst/>
              </a:prstGeom>
              <a:blipFill>
                <a:blip r:embed="rId20"/>
                <a:stretch>
                  <a:fillRect l="-1754" r="-1698"/>
                </a:stretch>
              </a:blipFill>
            </p:spPr>
            <p:txBody>
              <a:bodyPr/>
              <a:lstStyle/>
              <a:p>
                <a:r>
                  <a:rPr lang="en-US">
                    <a:noFill/>
                  </a:rPr>
                  <a:t> </a:t>
                </a:r>
              </a:p>
            </p:txBody>
          </p:sp>
        </mc:Fallback>
      </mc:AlternateContent>
    </p:spTree>
    <p:extLst>
      <p:ext uri="{BB962C8B-B14F-4D97-AF65-F5344CB8AC3E}">
        <p14:creationId xmlns:p14="http://schemas.microsoft.com/office/powerpoint/2010/main" val="2427490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anim calcmode="lin" valueType="num">
                                      <p:cBhvr>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7">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anim calcmode="lin" valueType="num">
                                      <p:cBhvr>
                                        <p:cTn id="2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down)">
                                      <p:cBhvr>
                                        <p:cTn id="4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555458"/>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587939">
            <a:off x="13878417" y="-962025"/>
            <a:ext cx="8057164" cy="2781499"/>
          </a:xfrm>
          <a:prstGeom prst="rect">
            <a:avLst/>
          </a:prstGeom>
        </p:spPr>
      </p:pic>
      <p:sp>
        <p:nvSpPr>
          <p:cNvPr id="17" name="Rounded Rectangle 16"/>
          <p:cNvSpPr/>
          <p:nvPr/>
        </p:nvSpPr>
        <p:spPr>
          <a:xfrm>
            <a:off x="7269471" y="1283744"/>
            <a:ext cx="3539827" cy="11430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1371600" y="2807744"/>
                <a:ext cx="15335571" cy="5459956"/>
              </a:xfrm>
              <a:prstGeom prst="rect">
                <a:avLst/>
              </a:prstGeom>
            </p:spPr>
            <p:txBody>
              <a:bodyPr wrap="square">
                <a:spAutoFit/>
              </a:bodyPr>
              <a:lstStyle/>
              <a:p>
                <a:pPr lvl="0" algn="just">
                  <a:lnSpc>
                    <a:spcPct val="150000"/>
                  </a:lnSpc>
                  <a:defRPr/>
                </a:pPr>
                <a:r>
                  <a:rPr lang="vi-VN" sz="4000">
                    <a:solidFill>
                      <a:srgbClr val="000000"/>
                    </a:solidFill>
                    <a:latin typeface="Arial" panose="020B0604020202020204" pitchFamily="34" charset="0"/>
                    <a:cs typeface="Arial" panose="020B0604020202020204" pitchFamily="34" charset="0"/>
                  </a:rPr>
                  <a:t>Bạn Minh cho rằng: Nếu a, b là </a:t>
                </a:r>
                <a:r>
                  <a:rPr lang="vi-VN" sz="4000">
                    <a:solidFill>
                      <a:srgbClr val="000000"/>
                    </a:solidFill>
                    <a:latin typeface="Arial" panose="020B0604020202020204" pitchFamily="34" charset="0"/>
                    <a:cs typeface="Arial" panose="020B0604020202020204" pitchFamily="34" charset="0"/>
                  </a:rPr>
                  <a:t>hai </a:t>
                </a:r>
                <a:r>
                  <a:rPr lang="en-US" sz="4000" smtClean="0">
                    <a:solidFill>
                      <a:srgbClr val="000000"/>
                    </a:solidFill>
                    <a:latin typeface="Arial" panose="020B0604020202020204" pitchFamily="34" charset="0"/>
                    <a:cs typeface="Arial" panose="020B0604020202020204" pitchFamily="34" charset="0"/>
                  </a:rPr>
                  <a:t>đường thẳng phân biệt </a:t>
                </a:r>
                <a:r>
                  <a:rPr lang="vi-VN" sz="4000" smtClean="0">
                    <a:solidFill>
                      <a:srgbClr val="000000"/>
                    </a:solidFill>
                    <a:latin typeface="Arial" panose="020B0604020202020204" pitchFamily="34" charset="0"/>
                    <a:cs typeface="Arial" panose="020B0604020202020204" pitchFamily="34" charset="0"/>
                  </a:rPr>
                  <a:t>cắt </a:t>
                </a:r>
                <a:r>
                  <a:rPr lang="vi-VN" sz="4000">
                    <a:solidFill>
                      <a:srgbClr val="000000"/>
                    </a:solidFill>
                    <a:latin typeface="Arial" panose="020B0604020202020204" pitchFamily="34" charset="0"/>
                    <a:cs typeface="Arial" panose="020B0604020202020204" pitchFamily="34" charset="0"/>
                  </a:rPr>
                  <a:t>ba mặt phẳng song song (P), (Q), (R) lần lượt tại các điểm A, B, C và A’, B’, C’ thì</a:t>
                </a:r>
                <a:r>
                  <a:rPr lang="vi-VN" sz="4000">
                    <a:solidFill>
                      <a:srgbClr val="000000"/>
                    </a:solidFill>
                    <a:latin typeface="Arial" panose="020B0604020202020204" pitchFamily="34" charset="0"/>
                    <a:cs typeface="Arial" panose="020B0604020202020204" pitchFamily="34" charset="0"/>
                  </a:rPr>
                  <a:t> </a:t>
                </a:r>
                <a:endParaRPr lang="en-US" sz="4000">
                  <a:solidFill>
                    <a:srgbClr val="000000"/>
                  </a:solidFill>
                  <a:latin typeface="Arial" panose="020B0604020202020204" pitchFamily="34" charset="0"/>
                  <a:cs typeface="Arial" panose="020B0604020202020204" pitchFamily="34" charset="0"/>
                </a:endParaRPr>
              </a:p>
              <a:p>
                <a:pPr lvl="0" algn="ctr">
                  <a:lnSpc>
                    <a:spcPct val="150000"/>
                  </a:lnSpc>
                  <a:defRPr/>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𝐵𝐶</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oMath>
                  </m:oMathPara>
                </a14:m>
                <a:endParaRPr lang="en-US" sz="4000" smtClean="0">
                  <a:solidFill>
                    <a:srgbClr val="000000"/>
                  </a:solidFill>
                  <a:latin typeface="Arial" panose="020B0604020202020204" pitchFamily="34" charset="0"/>
                  <a:cs typeface="Arial" panose="020B0604020202020204" pitchFamily="34" charset="0"/>
                </a:endParaRPr>
              </a:p>
              <a:p>
                <a:pPr lvl="0" algn="just">
                  <a:lnSpc>
                    <a:spcPct val="150000"/>
                  </a:lnSpc>
                  <a:defRPr/>
                </a:pPr>
                <a:r>
                  <a:rPr lang="en-US" sz="4000">
                    <a:solidFill>
                      <a:srgbClr val="000000"/>
                    </a:solidFill>
                    <a:latin typeface="Arial" panose="020B0604020202020204" pitchFamily="34" charset="0"/>
                    <a:cs typeface="Arial" panose="020B0604020202020204" pitchFamily="34" charset="0"/>
                  </a:rPr>
                  <a:t>Phát biểu của bạn Minh có đúng không</a:t>
                </a:r>
                <a:r>
                  <a:rPr lang="en-US" sz="4000">
                    <a:solidFill>
                      <a:srgbClr val="000000"/>
                    </a:solidFill>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71600" y="2807744"/>
                <a:ext cx="15335571" cy="5459956"/>
              </a:xfrm>
              <a:prstGeom prst="rect">
                <a:avLst/>
              </a:prstGeom>
              <a:blipFill>
                <a:blip r:embed="rId4"/>
                <a:stretch>
                  <a:fillRect l="-1391" r="-1391" b="-3911"/>
                </a:stretch>
              </a:blipFill>
            </p:spPr>
            <p:txBody>
              <a:bodyPr/>
              <a:lstStyle/>
              <a:p>
                <a:r>
                  <a:rPr lang="en-US">
                    <a:noFill/>
                  </a:rPr>
                  <a:t> </a:t>
                </a:r>
              </a:p>
            </p:txBody>
          </p:sp>
        </mc:Fallback>
      </mc:AlternateContent>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4060" y="9332563"/>
            <a:ext cx="1246222" cy="67169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4185" y="8397240"/>
            <a:ext cx="719015" cy="1623060"/>
          </a:xfrm>
          <a:prstGeom prst="rect">
            <a:avLst/>
          </a:prstGeom>
        </p:spPr>
      </p:pic>
    </p:spTree>
    <p:extLst>
      <p:ext uri="{BB962C8B-B14F-4D97-AF65-F5344CB8AC3E}">
        <p14:creationId xmlns:p14="http://schemas.microsoft.com/office/powerpoint/2010/main" val="3309899284"/>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555458"/>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587939">
            <a:off x="13878417" y="-962025"/>
            <a:ext cx="8057164" cy="2781499"/>
          </a:xfrm>
          <a:prstGeom prst="rect">
            <a:avLst/>
          </a:prstGeom>
        </p:spPr>
      </p:pic>
      <p:grpSp>
        <p:nvGrpSpPr>
          <p:cNvPr id="14" name="Group 13"/>
          <p:cNvGrpSpPr/>
          <p:nvPr/>
        </p:nvGrpSpPr>
        <p:grpSpPr>
          <a:xfrm>
            <a:off x="8314424" y="1023749"/>
            <a:ext cx="1659152" cy="1066800"/>
            <a:chOff x="1536549" y="1134798"/>
            <a:chExt cx="1659152" cy="1066800"/>
          </a:xfrm>
        </p:grpSpPr>
        <p:pic>
          <p:nvPicPr>
            <p:cNvPr id="15"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36549" y="1134798"/>
              <a:ext cx="1659152" cy="1066800"/>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8" name="Picture 7"/>
          <p:cNvPicPr>
            <a:picLocks noChangeAspect="1"/>
          </p:cNvPicPr>
          <p:nvPr/>
        </p:nvPicPr>
        <p:blipFill>
          <a:blip r:embed="rId20">
            <a:extLst>
              <a:ext uri="{BEBA8EAE-BF5A-486C-A8C5-ECC9F3942E4B}">
                <a14:imgProps xmlns:a14="http://schemas.microsoft.com/office/drawing/2010/main">
                  <a14:imgLayer r:embed="rId21">
                    <a14:imgEffect>
                      <a14:sharpenSoften amount="50000"/>
                    </a14:imgEffect>
                    <a14:imgEffect>
                      <a14:brightnessContrast contrast="-20000"/>
                    </a14:imgEffect>
                  </a14:imgLayer>
                </a14:imgProps>
              </a:ext>
            </a:extLst>
          </a:blip>
          <a:stretch>
            <a:fillRect/>
          </a:stretch>
        </p:blipFill>
        <p:spPr>
          <a:xfrm>
            <a:off x="584841" y="2229610"/>
            <a:ext cx="4910476" cy="6302718"/>
          </a:xfrm>
          <a:prstGeom prst="rect">
            <a:avLst/>
          </a:prstGeom>
        </p:spPr>
      </p:pic>
      <p:pic>
        <p:nvPicPr>
          <p:cNvPr id="19" name="Picture 1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6084060" y="9332563"/>
            <a:ext cx="1246222" cy="671695"/>
          </a:xfrm>
          <a:prstGeom prst="rect">
            <a:avLst/>
          </a:prstGeom>
        </p:spPr>
      </p:pic>
      <p:pic>
        <p:nvPicPr>
          <p:cNvPr id="20" name="Picture 1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264185" y="8397240"/>
            <a:ext cx="719015" cy="162306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5647717" y="2259689"/>
                <a:ext cx="11517805" cy="6533135"/>
              </a:xfrm>
              <a:prstGeom prst="rect">
                <a:avLst/>
              </a:prstGeom>
            </p:spPr>
            <p:txBody>
              <a:bodyPr wrap="square">
                <a:spAutoFit/>
              </a:bodyPr>
              <a:lstStyle/>
              <a:p>
                <a:pPr algn="just">
                  <a:lnSpc>
                    <a:spcPct val="150000"/>
                  </a:lnSpc>
                </a:pPr>
                <a:r>
                  <a:rPr lang="vi-VN" sz="3800" kern="0" smtClean="0">
                    <a:latin typeface="Arial" panose="020B0604020202020204" pitchFamily="34" charset="0"/>
                    <a:ea typeface="Calibri" panose="020F0502020204030204" pitchFamily="34" charset="0"/>
                    <a:cs typeface="Arial" panose="020B0604020202020204" pitchFamily="34" charset="0"/>
                  </a:rPr>
                  <a:t>Theo định lí Thalès, nếu </a:t>
                </a:r>
                <a14:m>
                  <m:oMath xmlns:m="http://schemas.openxmlformats.org/officeDocument/2006/math">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oMath>
                </a14:m>
                <a:r>
                  <a:rPr lang="vi-VN" sz="3800" kern="0">
                    <a:effectLst/>
                    <a:latin typeface="Arial" panose="020B0604020202020204" pitchFamily="34" charset="0"/>
                    <a:ea typeface="Calibri" panose="020F0502020204030204" pitchFamily="34" charset="0"/>
                    <a:cs typeface="Arial" panose="020B0604020202020204" pitchFamily="34" charset="0"/>
                  </a:rPr>
                  <a:t> là hai cát tuyến bất kì cắt ba mặt phẳng song song </a:t>
                </a:r>
                <a14:m>
                  <m:oMath xmlns:m="http://schemas.openxmlformats.org/officeDocument/2006/math">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P</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Q</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R</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800" kern="0">
                    <a:effectLst/>
                    <a:latin typeface="Arial" panose="020B0604020202020204" pitchFamily="34" charset="0"/>
                    <a:ea typeface="Calibri" panose="020F0502020204030204" pitchFamily="34" charset="0"/>
                    <a:cs typeface="Arial" panose="020B0604020202020204" pitchFamily="34" charset="0"/>
                  </a:rPr>
                  <a:t> lần lượt tại các điểm </a:t>
                </a:r>
                <a14:m>
                  <m:oMath xmlns:m="http://schemas.openxmlformats.org/officeDocument/2006/math">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m:t>
                    </m:r>
                  </m:oMath>
                </a14:m>
                <a:r>
                  <a:rPr lang="vi-VN" sz="3800" kern="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vi-VN" sz="3800" kern="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f>
                      <m:fPr>
                        <m:ctrlPr>
                          <a:rPr lang="en-US" sz="3800">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AB</m:t>
                        </m:r>
                      </m:num>
                      <m:den>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BC</m:t>
                        </m:r>
                      </m:num>
                      <m:den>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800" kern="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vi-VN" sz="3800" kern="0" smtClean="0">
                    <a:effectLst/>
                    <a:latin typeface="Arial" panose="020B0604020202020204" pitchFamily="34" charset="0"/>
                    <a:ea typeface="Calibri" panose="020F0502020204030204" pitchFamily="34" charset="0"/>
                    <a:cs typeface="Arial" panose="020B0604020202020204" pitchFamily="34" charset="0"/>
                  </a:rPr>
                  <a:t>Do </a:t>
                </a:r>
                <a:r>
                  <a:rPr lang="vi-VN" sz="3800" kern="0">
                    <a:effectLst/>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f>
                      <m:fPr>
                        <m:ctrlPr>
                          <a:rPr lang="en-US" sz="3800">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AB</m:t>
                        </m:r>
                      </m:num>
                      <m:den>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AC</m:t>
                        </m:r>
                      </m:num>
                      <m:den>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800" kern="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vi-VN" sz="3800" kern="0" smtClean="0">
                    <a:effectLst/>
                    <a:latin typeface="Arial" panose="020B0604020202020204" pitchFamily="34" charset="0"/>
                    <a:ea typeface="Calibri" panose="020F0502020204030204" pitchFamily="34" charset="0"/>
                    <a:cs typeface="Arial" panose="020B0604020202020204" pitchFamily="34" charset="0"/>
                  </a:rPr>
                  <a:t>Theo </a:t>
                </a:r>
                <a:r>
                  <a:rPr lang="vi-VN" sz="3800" kern="0">
                    <a:effectLst/>
                    <a:latin typeface="Arial" panose="020B0604020202020204" pitchFamily="34" charset="0"/>
                    <a:ea typeface="Calibri" panose="020F0502020204030204" pitchFamily="34" charset="0"/>
                    <a:cs typeface="Arial" panose="020B0604020202020204" pitchFamily="34" charset="0"/>
                  </a:rPr>
                  <a:t>bài, bạn Minh phát biểu rằng </a:t>
                </a:r>
                <a14:m>
                  <m:oMath xmlns:m="http://schemas.openxmlformats.org/officeDocument/2006/math">
                    <m:f>
                      <m:fPr>
                        <m:ctrlPr>
                          <a:rPr lang="en-US" sz="3800">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BC</m:t>
                        </m:r>
                      </m:den>
                    </m:f>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AC</m:t>
                        </m:r>
                      </m:num>
                      <m:den>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800" kern="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800" kern="0" smtClean="0">
                    <a:effectLst/>
                    <a:latin typeface="Arial" panose="020B0604020202020204" pitchFamily="34" charset="0"/>
                    <a:ea typeface="Calibri" panose="020F0502020204030204" pitchFamily="34" charset="0"/>
                    <a:cs typeface="Arial" panose="020B0604020202020204" pitchFamily="34" charset="0"/>
                  </a:rPr>
                  <a:t>Mà </a:t>
                </a:r>
                <a:r>
                  <a:rPr lang="vi-VN" sz="3800" kern="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BC</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vi-VN" sz="3800" kern="0">
                    <a:effectLst/>
                    <a:latin typeface="Arial" panose="020B0604020202020204" pitchFamily="34" charset="0"/>
                    <a:ea typeface="Calibri" panose="020F0502020204030204" pitchFamily="34" charset="0"/>
                    <a:cs typeface="Arial" panose="020B0604020202020204" pitchFamily="34" charset="0"/>
                  </a:rPr>
                  <a:t> nên phát biểu của bạn Minh là sai.</a:t>
                </a:r>
                <a:endParaRPr lang="en-US" sz="380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647717" y="2259689"/>
                <a:ext cx="11517805" cy="6533135"/>
              </a:xfrm>
              <a:prstGeom prst="rect">
                <a:avLst/>
              </a:prstGeom>
              <a:blipFill>
                <a:blip r:embed="rId24"/>
                <a:stretch>
                  <a:fillRect l="-1746" r="-1693" b="-1214"/>
                </a:stretch>
              </a:blipFill>
            </p:spPr>
            <p:txBody>
              <a:bodyPr/>
              <a:lstStyle/>
              <a:p>
                <a:r>
                  <a:rPr lang="en-US">
                    <a:noFill/>
                  </a:rPr>
                  <a:t> </a:t>
                </a:r>
              </a:p>
            </p:txBody>
          </p:sp>
        </mc:Fallback>
      </mc:AlternateContent>
    </p:spTree>
    <p:extLst>
      <p:ext uri="{BB962C8B-B14F-4D97-AF65-F5344CB8AC3E}">
        <p14:creationId xmlns:p14="http://schemas.microsoft.com/office/powerpoint/2010/main" val="402223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solidFill>
            <a:schemeClr val="accent5">
              <a:lumMod val="20000"/>
              <a:lumOff val="80000"/>
            </a:schemeClr>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LUYỆN</a:t>
            </a:r>
            <a:r>
              <a:rPr kumimoji="0" lang="en-US" sz="7000" b="1" i="0" u="none" strike="noStrike" kern="120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TẬP</a:t>
            </a:r>
            <a:endParaRPr kumimoji="0" lang="en-US" sz="7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602686" y="3533619"/>
            <a:ext cx="2971800" cy="2895600"/>
          </a:xfrm>
          <a:prstGeom prst="ellipse">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73623104"/>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12" name="Câu hỏi">
            <a:extLst>
              <a:ext uri="{FF2B5EF4-FFF2-40B4-BE49-F238E27FC236}">
                <a16:creationId xmlns:a16="http://schemas.microsoft.com/office/drawing/2014/main" id="{4ADFFF1A-F500-CC57-185E-00F4826D0836}"/>
              </a:ext>
            </a:extLst>
          </p:cNvPr>
          <p:cNvSpPr/>
          <p:nvPr/>
        </p:nvSpPr>
        <p:spPr>
          <a:xfrm>
            <a:off x="1282992" y="1409700"/>
            <a:ext cx="15475906" cy="1116055"/>
          </a:xfrm>
          <a:prstGeom prst="roundRect">
            <a:avLst/>
          </a:prstGeom>
          <a:solidFill>
            <a:srgbClr val="FFFFB3"/>
          </a:solidFill>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50000"/>
              </a:lnSpc>
              <a:spcBef>
                <a:spcPts val="240"/>
              </a:spcBef>
              <a:spcAft>
                <a:spcPts val="240"/>
              </a:spcAft>
              <a:tabLst>
                <a:tab pos="228600" algn="l"/>
                <a:tab pos="1600200" algn="l"/>
                <a:tab pos="2971800" algn="l"/>
                <a:tab pos="4343400" algn="l"/>
              </a:tabLst>
            </a:pPr>
            <a:r>
              <a:rPr lang="en-US" sz="4000" b="1">
                <a:solidFill>
                  <a:prstClr val="black"/>
                </a:solidFill>
                <a:latin typeface="Arial" panose="020B0604020202020204" pitchFamily="34" charset="0"/>
                <a:ea typeface="Calibri" panose="020F0502020204030204" pitchFamily="34" charset="0"/>
                <a:cs typeface="Times New Roman" panose="02020603050405020304" pitchFamily="18" charset="0"/>
              </a:rPr>
              <a:t>Câu 1. </a:t>
            </a: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Hãy chọn khẳng định </a:t>
            </a:r>
            <a:r>
              <a:rPr lang="en-US" sz="4000" b="1">
                <a:solidFill>
                  <a:prstClr val="black"/>
                </a:solidFill>
                <a:latin typeface="Arial" panose="020B0604020202020204" pitchFamily="34" charset="0"/>
                <a:ea typeface="Calibri" panose="020F0502020204030204" pitchFamily="34" charset="0"/>
                <a:cs typeface="Times New Roman" panose="02020603050405020304" pitchFamily="18" charset="0"/>
              </a:rPr>
              <a:t>sai</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Đáp án đúng">
            <a:extLst>
              <a:ext uri="{FF2B5EF4-FFF2-40B4-BE49-F238E27FC236}">
                <a16:creationId xmlns:a16="http://schemas.microsoft.com/office/drawing/2014/main" id="{8B66CBE4-2DB9-BCF7-D1C4-281B894BFE17}"/>
              </a:ext>
            </a:extLst>
          </p:cNvPr>
          <p:cNvSpPr/>
          <p:nvPr/>
        </p:nvSpPr>
        <p:spPr>
          <a:xfrm>
            <a:off x="1282993" y="4743041"/>
            <a:ext cx="15475906" cy="1562820"/>
          </a:xfrm>
          <a:prstGeom prst="roundRect">
            <a:avLst/>
          </a:prstGeom>
          <a:solidFill>
            <a:srgbClr val="FFFFB3"/>
          </a:solidFill>
          <a:ln/>
        </p:spPr>
        <p:style>
          <a:lnRef idx="2">
            <a:schemeClr val="accent6"/>
          </a:lnRef>
          <a:fillRef idx="1">
            <a:schemeClr val="lt1"/>
          </a:fillRef>
          <a:effectRef idx="0">
            <a:schemeClr val="accent6"/>
          </a:effectRef>
          <a:fontRef idx="minor">
            <a:schemeClr val="dk1"/>
          </a:fontRef>
        </p:style>
        <p:txBody>
          <a:bodyPr rtlCol="0" anchor="ctr"/>
          <a:lstStyle/>
          <a:p>
            <a:pPr lvl="0" indent="180340">
              <a:lnSpc>
                <a:spcPct val="150000"/>
              </a:lnSpc>
              <a:spcBef>
                <a:spcPts val="240"/>
              </a:spcBef>
              <a:spcAft>
                <a:spcPts val="240"/>
              </a:spcAft>
              <a:tabLst>
                <a:tab pos="228600" algn="l"/>
                <a:tab pos="1600200" algn="l"/>
                <a:tab pos="2971800" algn="l"/>
                <a:tab pos="4343400" algn="l"/>
              </a:tabLst>
            </a:pPr>
            <a:r>
              <a:rPr lang="vi-VN" sz="3700">
                <a:solidFill>
                  <a:prstClr val="black"/>
                </a:solidFill>
                <a:ea typeface="Calibri" panose="020F0502020204030204" pitchFamily="34" charset="0"/>
                <a:cs typeface="Times New Roman" panose="02020603050405020304" pitchFamily="18" charset="0"/>
              </a:rPr>
              <a:t>B. Nếu mặt phẳng (P) chứa hai đường thẳng cùng song song với mặt phẳng (Q) thì (P) và (Q) song song với nhau.</a:t>
            </a:r>
            <a:endParaRPr kumimoji="0" lang="en-US" sz="37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Đáp án sai 1">
            <a:extLst>
              <a:ext uri="{FF2B5EF4-FFF2-40B4-BE49-F238E27FC236}">
                <a16:creationId xmlns:a16="http://schemas.microsoft.com/office/drawing/2014/main" id="{3FCD9830-5FD1-BD44-878B-228BD96CE996}"/>
              </a:ext>
            </a:extLst>
          </p:cNvPr>
          <p:cNvSpPr/>
          <p:nvPr/>
        </p:nvSpPr>
        <p:spPr>
          <a:xfrm>
            <a:off x="1282992" y="2856454"/>
            <a:ext cx="15475907" cy="1559212"/>
          </a:xfrm>
          <a:prstGeom prst="roundRect">
            <a:avLst/>
          </a:prstGeom>
          <a:solidFill>
            <a:srgbClr val="FFFFB3"/>
          </a:solidFill>
          <a:ln/>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pPr>
            <a:r>
              <a:rPr lang="en-US" sz="3700" smtClean="0">
                <a:solidFill>
                  <a:prstClr val="black"/>
                </a:solidFill>
                <a:ea typeface="Calibri" panose="020F0502020204030204" pitchFamily="34" charset="0"/>
              </a:rPr>
              <a:t> </a:t>
            </a:r>
            <a:r>
              <a:rPr lang="vi-VN" sz="3700" smtClean="0">
                <a:solidFill>
                  <a:prstClr val="black"/>
                </a:solidFill>
                <a:ea typeface="Calibri" panose="020F0502020204030204" pitchFamily="34" charset="0"/>
              </a:rPr>
              <a:t>A</a:t>
            </a:r>
            <a:r>
              <a:rPr lang="vi-VN" sz="3700">
                <a:solidFill>
                  <a:prstClr val="black"/>
                </a:solidFill>
                <a:ea typeface="Calibri" panose="020F0502020204030204" pitchFamily="34" charset="0"/>
              </a:rPr>
              <a:t>. Nếu hai mặt phẳng song song thì mọi đường thẳng nằm trên mặt phẳng này đều song song với mặt phẳng kia.</a:t>
            </a:r>
            <a:endParaRPr kumimoji="0" lang="vi-VN" sz="37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5" name="Đáp án sai 2">
            <a:extLst>
              <a:ext uri="{FF2B5EF4-FFF2-40B4-BE49-F238E27FC236}">
                <a16:creationId xmlns:a16="http://schemas.microsoft.com/office/drawing/2014/main" id="{6A919885-0285-0403-1E09-FA94D8BC080B}"/>
              </a:ext>
            </a:extLst>
          </p:cNvPr>
          <p:cNvSpPr/>
          <p:nvPr/>
        </p:nvSpPr>
        <p:spPr>
          <a:xfrm>
            <a:off x="1295399" y="8518875"/>
            <a:ext cx="15475906" cy="1557246"/>
          </a:xfrm>
          <a:prstGeom prst="roundRect">
            <a:avLst/>
          </a:prstGeom>
          <a:solidFill>
            <a:srgbClr val="FFFFB3"/>
          </a:solidFill>
          <a:ln/>
        </p:spPr>
        <p:style>
          <a:lnRef idx="2">
            <a:schemeClr val="accent6"/>
          </a:lnRef>
          <a:fillRef idx="1">
            <a:schemeClr val="lt1"/>
          </a:fillRef>
          <a:effectRef idx="0">
            <a:schemeClr val="accent6"/>
          </a:effectRef>
          <a:fontRef idx="minor">
            <a:schemeClr val="dk1"/>
          </a:fontRef>
        </p:style>
        <p:txBody>
          <a:bodyPr rtlCol="0" anchor="ctr"/>
          <a:lstStyle/>
          <a:p>
            <a:pPr lvl="0" indent="180340">
              <a:lnSpc>
                <a:spcPct val="150000"/>
              </a:lnSpc>
              <a:spcBef>
                <a:spcPts val="240"/>
              </a:spcBef>
              <a:spcAft>
                <a:spcPts val="240"/>
              </a:spcAft>
              <a:tabLst>
                <a:tab pos="228600" algn="l"/>
                <a:tab pos="1600200" algn="l"/>
                <a:tab pos="2971800" algn="l"/>
                <a:tab pos="4343400" algn="l"/>
              </a:tabLst>
            </a:pPr>
            <a:r>
              <a:rPr lang="vi-VN" sz="3800">
                <a:solidFill>
                  <a:prstClr val="black"/>
                </a:solidFill>
                <a:ea typeface="Calibri" panose="020F0502020204030204" pitchFamily="34" charset="0"/>
                <a:cs typeface="Times New Roman" panose="02020603050405020304" pitchFamily="18" charset="0"/>
              </a:rPr>
              <a:t>D. Nếu một đường thẳng cắt một trong hai mặt phẳng song song thì sẽ cắt mặt phẳng còn lại.</a:t>
            </a:r>
            <a:endParaRPr kumimoji="0" lang="en-US" sz="38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Đáp án sai 3">
            <a:extLst>
              <a:ext uri="{FF2B5EF4-FFF2-40B4-BE49-F238E27FC236}">
                <a16:creationId xmlns:a16="http://schemas.microsoft.com/office/drawing/2014/main" id="{2E7D83A4-3758-8699-4DD0-010A80780539}"/>
              </a:ext>
            </a:extLst>
          </p:cNvPr>
          <p:cNvSpPr/>
          <p:nvPr/>
        </p:nvSpPr>
        <p:spPr>
          <a:xfrm>
            <a:off x="1295398" y="6633236"/>
            <a:ext cx="15475907" cy="1558264"/>
          </a:xfrm>
          <a:prstGeom prst="roundRect">
            <a:avLst/>
          </a:prstGeom>
          <a:solidFill>
            <a:srgbClr val="FFFFB3"/>
          </a:solidFill>
          <a:ln/>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pPr>
            <a:r>
              <a:rPr lang="en-US" sz="3700" smtClean="0">
                <a:solidFill>
                  <a:prstClr val="black"/>
                </a:solidFill>
                <a:latin typeface="Arial" panose="020B0604020202020204" pitchFamily="34" charset="0"/>
                <a:ea typeface="Calibri" panose="020F0502020204030204" pitchFamily="34" charset="0"/>
              </a:rPr>
              <a:t> C</a:t>
            </a:r>
            <a:r>
              <a:rPr lang="en-US" sz="3700">
                <a:solidFill>
                  <a:prstClr val="black"/>
                </a:solidFill>
                <a:latin typeface="Arial" panose="020B0604020202020204" pitchFamily="34" charset="0"/>
                <a:ea typeface="Calibri" panose="020F0502020204030204" pitchFamily="34" charset="0"/>
              </a:rPr>
              <a:t>. Nếu hai mặt phẳng (P) và (Q) song song nhau thì mặt phẳng (R) đã cắt (P) đều phải cắt (Q) và các giao tuyến của chúng song song nhau.</a:t>
            </a:r>
            <a:endParaRPr kumimoji="0" lang="vi-VN" sz="37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55558" y="-600206"/>
            <a:ext cx="487363" cy="487363"/>
          </a:xfrm>
          <a:prstGeom prst="rect">
            <a:avLst/>
          </a:prstGeom>
        </p:spPr>
      </p:pic>
      <p:pic>
        <p:nvPicPr>
          <p:cNvPr id="1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532394" y="5183506"/>
            <a:ext cx="1226505" cy="1067554"/>
          </a:xfrm>
          <a:prstGeom prst="rect">
            <a:avLst/>
          </a:prstGeom>
        </p:spPr>
      </p:pic>
      <p:pic>
        <p:nvPicPr>
          <p:cNvPr id="19" name="Picture 18">
            <a:extLst>
              <a:ext uri="{FF2B5EF4-FFF2-40B4-BE49-F238E27FC236}">
                <a16:creationId xmlns:a16="http://schemas.microsoft.com/office/drawing/2014/main" id="{4B31FD67-694B-8D1E-89C7-5C3C61578F6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549004" y="9007542"/>
            <a:ext cx="1222301" cy="1088958"/>
          </a:xfrm>
          <a:prstGeom prst="rect">
            <a:avLst/>
          </a:prstGeom>
        </p:spPr>
      </p:pic>
      <p:pic>
        <p:nvPicPr>
          <p:cNvPr id="20" name="Picture 10">
            <a:extLst>
              <a:ext uri="{FF2B5EF4-FFF2-40B4-BE49-F238E27FC236}">
                <a16:creationId xmlns:a16="http://schemas.microsoft.com/office/drawing/2014/main" id="{A47525BE-8DC6-1E4E-AED4-3C6DAB364AF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549004" y="7056846"/>
            <a:ext cx="1222301" cy="1088958"/>
          </a:xfrm>
          <a:prstGeom prst="rect">
            <a:avLst/>
          </a:prstGeom>
        </p:spPr>
      </p:pic>
      <p:pic>
        <p:nvPicPr>
          <p:cNvPr id="21" name="Picture 10">
            <a:extLst>
              <a:ext uri="{FF2B5EF4-FFF2-40B4-BE49-F238E27FC236}">
                <a16:creationId xmlns:a16="http://schemas.microsoft.com/office/drawing/2014/main" id="{65C423E0-743C-7316-FEF3-4CE8613F3E0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536597" y="3337278"/>
            <a:ext cx="1222301" cy="1088958"/>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82421" y="-600206"/>
            <a:ext cx="487363" cy="487363"/>
          </a:xfrm>
          <a:prstGeom prst="rect">
            <a:avLst/>
          </a:prstGeom>
        </p:spPr>
      </p:pic>
      <p:pic>
        <p:nvPicPr>
          <p:cNvPr id="23" name="Picture 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756201" y="7393049"/>
            <a:ext cx="10289601" cy="5787901"/>
          </a:xfrm>
          <a:prstGeom prst="rect">
            <a:avLst/>
          </a:prstGeom>
        </p:spPr>
      </p:pic>
      <p:pic>
        <p:nvPicPr>
          <p:cNvPr id="24" name="Picture 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7554568" y="3112340"/>
            <a:ext cx="8541359" cy="4804514"/>
          </a:xfrm>
          <a:prstGeom prst="rect">
            <a:avLst/>
          </a:prstGeom>
        </p:spPr>
      </p:pic>
      <p:sp>
        <p:nvSpPr>
          <p:cNvPr id="25" name="TextBox 24"/>
          <p:cNvSpPr txBox="1"/>
          <p:nvPr/>
        </p:nvSpPr>
        <p:spPr>
          <a:xfrm>
            <a:off x="4004151" y="203962"/>
            <a:ext cx="10058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rPr>
              <a:t>CÂU</a:t>
            </a:r>
            <a:r>
              <a:rPr kumimoji="0" lang="en-US" sz="6000" b="1" i="0" u="none" strike="noStrike" kern="1200" cap="none" spc="0" normalizeH="0" noProof="0" smtClean="0">
                <a:ln>
                  <a:noFill/>
                </a:ln>
                <a:solidFill>
                  <a:schemeClr val="tx2"/>
                </a:solidFill>
                <a:effectLst/>
                <a:uLnTx/>
                <a:uFillTx/>
                <a:latin typeface="Arial" panose="020B0604020202020204" pitchFamily="34" charset="0"/>
                <a:ea typeface="+mn-ea"/>
                <a:cs typeface="Arial" panose="020B0604020202020204" pitchFamily="34" charset="0"/>
              </a:rPr>
              <a:t> HỎI </a:t>
            </a:r>
            <a:r>
              <a:rPr kumimoji="0" lang="en-US" sz="6000" b="1" i="0" u="none"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rPr>
              <a:t>TRẮC </a:t>
            </a:r>
            <a:r>
              <a:rPr kumimoji="0" lang="en-US" sz="6000" b="1"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NGHIỆM</a:t>
            </a:r>
            <a:endParaRPr kumimoji="0" lang="en-US" sz="60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88047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downLeft)">
                                      <p:cBhvr>
                                        <p:cTn id="19" dur="500"/>
                                        <p:tgtEl>
                                          <p:spTgt spid="13"/>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strips(downLeft)">
                                      <p:cBhvr>
                                        <p:cTn id="23" dur="500"/>
                                        <p:tgtEl>
                                          <p:spTgt spid="16"/>
                                        </p:tgtEl>
                                      </p:cBhvr>
                                    </p:animEffect>
                                  </p:childTnLst>
                                </p:cTn>
                              </p:par>
                            </p:childTnLst>
                          </p:cTn>
                        </p:par>
                        <p:par>
                          <p:cTn id="24" fill="hold">
                            <p:stCondLst>
                              <p:cond delay="2500"/>
                            </p:stCondLst>
                            <p:childTnLst>
                              <p:par>
                                <p:cTn id="25" presetID="18" presetClass="entr" presetSubtype="12"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trips(down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3"/>
                                        </p:tgtEl>
                                        <p:attrNameLst>
                                          <p:attrName>fillcolor</p:attrName>
                                        </p:attrNameLst>
                                      </p:cBhvr>
                                      <p:to>
                                        <a:srgbClr val="92D050"/>
                                      </p:to>
                                    </p:animClr>
                                    <p:set>
                                      <p:cBhvr>
                                        <p:cTn id="33" dur="500" fill="hold"/>
                                        <p:tgtEl>
                                          <p:spTgt spid="13"/>
                                        </p:tgtEl>
                                        <p:attrNameLst>
                                          <p:attrName>fill.type</p:attrName>
                                        </p:attrNameLst>
                                      </p:cBhvr>
                                      <p:to>
                                        <p:strVal val="solid"/>
                                      </p:to>
                                    </p:set>
                                    <p:set>
                                      <p:cBhvr>
                                        <p:cTn id="34" dur="500" fill="hold"/>
                                        <p:tgtEl>
                                          <p:spTgt spid="13"/>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835" fill="hold"/>
                                        <p:tgtEl>
                                          <p:spTgt spid="17"/>
                                        </p:tgtEl>
                                      </p:cBhvr>
                                    </p:cmd>
                                  </p:childTnLst>
                                </p:cTn>
                              </p:par>
                              <p:par>
                                <p:cTn id="37" presetID="1" presetClass="entr" presetSubtype="0" fill="hold" nodeType="withEffect">
                                  <p:stCondLst>
                                    <p:cond delay="0"/>
                                  </p:stCondLst>
                                  <p:childTnLst>
                                    <p:set>
                                      <p:cBhvr>
                                        <p:cTn id="38" dur="1" fill="hold">
                                          <p:stCondLst>
                                            <p:cond delay="9"/>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4"/>
                                        </p:tgtEl>
                                        <p:attrNameLst>
                                          <p:attrName>fillcolor</p:attrName>
                                        </p:attrNameLst>
                                      </p:cBhvr>
                                      <p:to>
                                        <a:srgbClr val="D99694"/>
                                      </p:to>
                                    </p:animClr>
                                    <p:set>
                                      <p:cBhvr>
                                        <p:cTn id="44" dur="500" fill="hold"/>
                                        <p:tgtEl>
                                          <p:spTgt spid="14"/>
                                        </p:tgtEl>
                                        <p:attrNameLst>
                                          <p:attrName>fill.type</p:attrName>
                                        </p:attrNameLst>
                                      </p:cBhvr>
                                      <p:to>
                                        <p:strVal val="solid"/>
                                      </p:to>
                                    </p:set>
                                    <p:set>
                                      <p:cBhvr>
                                        <p:cTn id="45" dur="500" fill="hold"/>
                                        <p:tgtEl>
                                          <p:spTgt spid="14"/>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22"/>
                                        </p:tgtEl>
                                      </p:cBhvr>
                                    </p:cmd>
                                  </p:childTnLst>
                                </p:cTn>
                              </p:par>
                              <p:par>
                                <p:cTn id="48" presetID="1"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5"/>
                                        </p:tgtEl>
                                        <p:attrNameLst>
                                          <p:attrName>fillcolor</p:attrName>
                                        </p:attrNameLst>
                                      </p:cBhvr>
                                      <p:to>
                                        <a:srgbClr val="D99694"/>
                                      </p:to>
                                    </p:animClr>
                                    <p:set>
                                      <p:cBhvr>
                                        <p:cTn id="55" dur="500" fill="hold"/>
                                        <p:tgtEl>
                                          <p:spTgt spid="15"/>
                                        </p:tgtEl>
                                        <p:attrNameLst>
                                          <p:attrName>fill.type</p:attrName>
                                        </p:attrNameLst>
                                      </p:cBhvr>
                                      <p:to>
                                        <p:strVal val="solid"/>
                                      </p:to>
                                    </p:set>
                                    <p:set>
                                      <p:cBhvr>
                                        <p:cTn id="56" dur="500" fill="hold"/>
                                        <p:tgtEl>
                                          <p:spTgt spid="1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2"/>
                                        </p:tgtEl>
                                      </p:cBhvr>
                                    </p:cmd>
                                  </p:childTnLst>
                                </p:cTn>
                              </p:par>
                              <p:par>
                                <p:cTn id="59" presetID="1" presetClass="entr" presetSubtype="0" fill="hold" nodeType="withEffect">
                                  <p:stCondLst>
                                    <p:cond delay="0"/>
                                  </p:stCondLst>
                                  <p:childTnLst>
                                    <p:set>
                                      <p:cBhvr>
                                        <p:cTn id="60" dur="1" fill="hold">
                                          <p:stCondLst>
                                            <p:cond delay="9"/>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16"/>
                                        </p:tgtEl>
                                        <p:attrNameLst>
                                          <p:attrName>fillcolor</p:attrName>
                                        </p:attrNameLst>
                                      </p:cBhvr>
                                      <p:to>
                                        <a:srgbClr val="D99694"/>
                                      </p:to>
                                    </p:animClr>
                                    <p:set>
                                      <p:cBhvr>
                                        <p:cTn id="66" dur="500" fill="hold"/>
                                        <p:tgtEl>
                                          <p:spTgt spid="16"/>
                                        </p:tgtEl>
                                        <p:attrNameLst>
                                          <p:attrName>fill.type</p:attrName>
                                        </p:attrNameLst>
                                      </p:cBhvr>
                                      <p:to>
                                        <p:strVal val="solid"/>
                                      </p:to>
                                    </p:set>
                                    <p:set>
                                      <p:cBhvr>
                                        <p:cTn id="67" dur="500" fill="hold"/>
                                        <p:tgtEl>
                                          <p:spTgt spid="16"/>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22"/>
                                        </p:tgtEl>
                                      </p:cBhvr>
                                    </p:cmd>
                                  </p:childTnLst>
                                </p:cTn>
                              </p:par>
                              <p:par>
                                <p:cTn id="70" presetID="1" presetClass="entr" presetSubtype="0" fill="hold" nodeType="withEffect">
                                  <p:stCondLst>
                                    <p:cond delay="0"/>
                                  </p:stCondLst>
                                  <p:childTnLst>
                                    <p:set>
                                      <p:cBhvr>
                                        <p:cTn id="71" dur="1" fill="hold">
                                          <p:stCondLst>
                                            <p:cond delay="9"/>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audio>
              <p:cMediaNode vol="80000">
                <p:cTn id="72" fill="hold" display="0">
                  <p:stCondLst>
                    <p:cond delay="indefinite"/>
                  </p:stCondLst>
                  <p:endCondLst>
                    <p:cond evt="onStopAudio" delay="0">
                      <p:tgtEl>
                        <p:sldTgt/>
                      </p:tgtEl>
                    </p:cond>
                  </p:endCondLst>
                </p:cTn>
                <p:tgtEl>
                  <p:spTgt spid="17"/>
                </p:tgtEl>
              </p:cMediaNode>
            </p:audio>
            <p:audio>
              <p:cMediaNode vol="80000">
                <p:cTn id="73" fill="hold" display="0">
                  <p:stCondLst>
                    <p:cond delay="indefinite"/>
                  </p:stCondLst>
                  <p:endCondLst>
                    <p:cond evt="onStopAudio" delay="0">
                      <p:tgtEl>
                        <p:sldTgt/>
                      </p:tgtEl>
                    </p:cond>
                  </p:endCondLst>
                </p:cTn>
                <p:tgtEl>
                  <p:spTgt spid="22"/>
                </p:tgtEl>
              </p:cMediaNode>
            </p:audio>
          </p:childTnLst>
        </p:cTn>
      </p:par>
    </p:tnLst>
    <p:bldLst>
      <p:bldP spid="12" grpId="0" animBg="1"/>
      <p:bldP spid="13" grpId="0" animBg="1"/>
      <p:bldP spid="14" grpId="0" animBg="1"/>
      <p:bldP spid="15" grpId="0" animBg="1"/>
      <p:bldP spid="16"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2004248"/>
            <a:ext cx="7050775" cy="649094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926574">
            <a:off x="830593" y="8001901"/>
            <a:ext cx="2072195" cy="779899"/>
          </a:xfrm>
          <a:prstGeom prst="rect">
            <a:avLst/>
          </a:prstGeom>
        </p:spPr>
      </p:pic>
      <p:grpSp>
        <p:nvGrpSpPr>
          <p:cNvPr id="14" name="Group 14"/>
          <p:cNvGrpSpPr/>
          <p:nvPr/>
        </p:nvGrpSpPr>
        <p:grpSpPr>
          <a:xfrm>
            <a:off x="-431326" y="10052212"/>
            <a:ext cx="19161184" cy="917796"/>
            <a:chOff x="0" y="0"/>
            <a:chExt cx="6481685" cy="310464"/>
          </a:xfrm>
        </p:grpSpPr>
        <p:sp>
          <p:nvSpPr>
            <p:cNvPr id="15"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sp>
      </p:grpSp>
      <p:sp>
        <p:nvSpPr>
          <p:cNvPr id="16" name="TextBox 15"/>
          <p:cNvSpPr txBox="1"/>
          <p:nvPr/>
        </p:nvSpPr>
        <p:spPr>
          <a:xfrm>
            <a:off x="1752600" y="3618391"/>
            <a:ext cx="5791200" cy="2951064"/>
          </a:xfrm>
          <a:prstGeom prst="rect">
            <a:avLst/>
          </a:prstGeom>
          <a:noFill/>
        </p:spPr>
        <p:txBody>
          <a:bodyPr wrap="square" rtlCol="0">
            <a:spAutoFit/>
          </a:bodyPr>
          <a:lstStyle/>
          <a:p>
            <a:pPr algn="ctr">
              <a:lnSpc>
                <a:spcPct val="150000"/>
              </a:lnSpc>
            </a:pPr>
            <a:r>
              <a:rPr lang="en-US" sz="6600" b="1" dirty="0" smtClean="0">
                <a:latin typeface="Arial" panose="020B0604020202020204" pitchFamily="34" charset="0"/>
                <a:cs typeface="Arial" panose="020B0604020202020204" pitchFamily="34" charset="0"/>
              </a:rPr>
              <a:t>NỘI DUNG BÀI HỌC</a:t>
            </a:r>
            <a:endParaRPr lang="en-US" sz="6600" b="1" dirty="0">
              <a:latin typeface="Arial" panose="020B0604020202020204" pitchFamily="34" charset="0"/>
              <a:cs typeface="Arial" panose="020B0604020202020204" pitchFamily="34" charset="0"/>
            </a:endParaRPr>
          </a:p>
        </p:txBody>
      </p:sp>
      <p:grpSp>
        <p:nvGrpSpPr>
          <p:cNvPr id="6" name="Group 5"/>
          <p:cNvGrpSpPr/>
          <p:nvPr/>
        </p:nvGrpSpPr>
        <p:grpSpPr>
          <a:xfrm>
            <a:off x="9448800" y="1264852"/>
            <a:ext cx="7752726" cy="2204534"/>
            <a:chOff x="9144000" y="1901348"/>
            <a:chExt cx="7752726" cy="3054047"/>
          </a:xfrm>
        </p:grpSpPr>
        <p:sp>
          <p:nvSpPr>
            <p:cNvPr id="3" name="AutoShape 3"/>
            <p:cNvSpPr/>
            <p:nvPr/>
          </p:nvSpPr>
          <p:spPr>
            <a:xfrm>
              <a:off x="9144000" y="1901348"/>
              <a:ext cx="7752726" cy="3054047"/>
            </a:xfrm>
            <a:prstGeom prst="rect">
              <a:avLst/>
            </a:prstGeom>
            <a:solidFill>
              <a:srgbClr val="61A6AB"/>
            </a:solidFill>
          </p:spPr>
        </p:sp>
        <p:sp>
          <p:nvSpPr>
            <p:cNvPr id="7" name="AutoShape 7"/>
            <p:cNvSpPr/>
            <p:nvPr/>
          </p:nvSpPr>
          <p:spPr>
            <a:xfrm>
              <a:off x="9144000" y="1901348"/>
              <a:ext cx="7752726" cy="951331"/>
            </a:xfrm>
            <a:prstGeom prst="rect">
              <a:avLst/>
            </a:prstGeom>
            <a:solidFill>
              <a:srgbClr val="FFCE6D"/>
            </a:solidFill>
          </p:spPr>
        </p:sp>
        <p:sp>
          <p:nvSpPr>
            <p:cNvPr id="8" name="TextBox 8"/>
            <p:cNvSpPr txBox="1"/>
            <p:nvPr/>
          </p:nvSpPr>
          <p:spPr>
            <a:xfrm>
              <a:off x="9626054" y="2213466"/>
              <a:ext cx="6788617" cy="515206"/>
            </a:xfrm>
            <a:prstGeom prst="rect">
              <a:avLst/>
            </a:prstGeom>
          </p:spPr>
          <p:txBody>
            <a:bodyPr lIns="0" tIns="0" rIns="0" bIns="0" rtlCol="0" anchor="t">
              <a:spAutoFit/>
            </a:bodyPr>
            <a:lstStyle/>
            <a:p>
              <a:pPr algn="ctr">
                <a:lnSpc>
                  <a:spcPts val="3919"/>
                </a:lnSpc>
              </a:pPr>
              <a:r>
                <a:rPr lang="en-US" sz="4800" b="1" dirty="0" smtClean="0">
                  <a:solidFill>
                    <a:srgbClr val="291B25"/>
                  </a:solidFill>
                  <a:latin typeface="Arial" panose="020B0604020202020204" pitchFamily="34" charset="0"/>
                  <a:cs typeface="Arial" panose="020B0604020202020204" pitchFamily="34" charset="0"/>
                </a:rPr>
                <a:t>01</a:t>
              </a:r>
              <a:endParaRPr lang="en-US" sz="4800" b="1" dirty="0">
                <a:solidFill>
                  <a:srgbClr val="291B25"/>
                </a:solidFill>
                <a:latin typeface="Arial" panose="020B0604020202020204" pitchFamily="34" charset="0"/>
                <a:cs typeface="Arial" panose="020B0604020202020204" pitchFamily="34" charset="0"/>
              </a:endParaRPr>
            </a:p>
          </p:txBody>
        </p:sp>
        <p:sp>
          <p:nvSpPr>
            <p:cNvPr id="17" name="Rectangle 16"/>
            <p:cNvSpPr/>
            <p:nvPr/>
          </p:nvSpPr>
          <p:spPr>
            <a:xfrm>
              <a:off x="9607610" y="3104952"/>
              <a:ext cx="6889671" cy="942053"/>
            </a:xfrm>
            <a:prstGeom prst="rect">
              <a:avLst/>
            </a:prstGeom>
          </p:spPr>
          <p:txBody>
            <a:bodyPr wrap="square">
              <a:spAutoFit/>
            </a:bodyPr>
            <a:lstStyle/>
            <a:p>
              <a:pPr>
                <a:lnSpc>
                  <a:spcPct val="150000"/>
                </a:lnSpc>
              </a:pPr>
              <a:r>
                <a:rPr lang="vi-VN" sz="4200" b="1">
                  <a:solidFill>
                    <a:schemeClr val="bg1"/>
                  </a:solidFill>
                  <a:cs typeface="Arial" panose="020B0604020202020204" pitchFamily="34" charset="0"/>
                </a:rPr>
                <a:t>Hai mặt phẳng song song </a:t>
              </a:r>
              <a:endParaRPr lang="vi-VN" sz="4200" b="1" dirty="0">
                <a:solidFill>
                  <a:schemeClr val="bg1"/>
                </a:solidFill>
                <a:cs typeface="Arial" panose="020B0604020202020204" pitchFamily="34" charset="0"/>
              </a:endParaRPr>
            </a:p>
          </p:txBody>
        </p:sp>
      </p:grpSp>
      <p:pic>
        <p:nvPicPr>
          <p:cNvPr id="20" name="Picture 4"/>
          <p:cNvPicPr>
            <a:picLocks noChangeAspect="1"/>
          </p:cNvPicPr>
          <p:nvPr/>
        </p:nvPicPr>
        <p:blipFill>
          <a:blip r:embed="rId12"/>
          <a:srcRect/>
          <a:stretch>
            <a:fillRect/>
          </a:stretch>
        </p:blipFill>
        <p:spPr>
          <a:xfrm>
            <a:off x="762000" y="647700"/>
            <a:ext cx="3505200" cy="2821686"/>
          </a:xfrm>
          <a:prstGeom prst="rect">
            <a:avLst/>
          </a:prstGeom>
          <a:ln>
            <a:noFill/>
          </a:ln>
          <a:effectLst>
            <a:outerShdw blurRad="190500" algn="tl" rotWithShape="0">
              <a:srgbClr val="000000">
                <a:alpha val="70000"/>
              </a:srgbClr>
            </a:outerShdw>
          </a:effectLst>
        </p:spPr>
      </p:pic>
      <p:grpSp>
        <p:nvGrpSpPr>
          <p:cNvPr id="27" name="Group 26"/>
          <p:cNvGrpSpPr/>
          <p:nvPr/>
        </p:nvGrpSpPr>
        <p:grpSpPr>
          <a:xfrm>
            <a:off x="9448801" y="4138287"/>
            <a:ext cx="7752726" cy="2204534"/>
            <a:chOff x="9144000" y="1901348"/>
            <a:chExt cx="7752726" cy="3054047"/>
          </a:xfrm>
        </p:grpSpPr>
        <p:sp>
          <p:nvSpPr>
            <p:cNvPr id="28" name="AutoShape 3"/>
            <p:cNvSpPr/>
            <p:nvPr/>
          </p:nvSpPr>
          <p:spPr>
            <a:xfrm>
              <a:off x="9144000" y="1901348"/>
              <a:ext cx="7752726" cy="3054047"/>
            </a:xfrm>
            <a:prstGeom prst="rect">
              <a:avLst/>
            </a:prstGeom>
            <a:solidFill>
              <a:srgbClr val="61A6AB"/>
            </a:solidFill>
          </p:spPr>
        </p:sp>
        <p:sp>
          <p:nvSpPr>
            <p:cNvPr id="29" name="AutoShape 7"/>
            <p:cNvSpPr/>
            <p:nvPr/>
          </p:nvSpPr>
          <p:spPr>
            <a:xfrm>
              <a:off x="9144000" y="1901348"/>
              <a:ext cx="7752726" cy="951331"/>
            </a:xfrm>
            <a:prstGeom prst="rect">
              <a:avLst/>
            </a:prstGeom>
            <a:solidFill>
              <a:srgbClr val="FFCE6D"/>
            </a:solidFill>
          </p:spPr>
        </p:sp>
        <p:sp>
          <p:nvSpPr>
            <p:cNvPr id="30" name="TextBox 8"/>
            <p:cNvSpPr txBox="1"/>
            <p:nvPr/>
          </p:nvSpPr>
          <p:spPr>
            <a:xfrm>
              <a:off x="9626054" y="2213466"/>
              <a:ext cx="6788617" cy="713740"/>
            </a:xfrm>
            <a:prstGeom prst="rect">
              <a:avLst/>
            </a:prstGeom>
          </p:spPr>
          <p:txBody>
            <a:bodyPr lIns="0" tIns="0" rIns="0" bIns="0" rtlCol="0" anchor="t">
              <a:spAutoFit/>
            </a:bodyPr>
            <a:lstStyle/>
            <a:p>
              <a:pPr algn="ctr">
                <a:lnSpc>
                  <a:spcPts val="3919"/>
                </a:lnSpc>
              </a:pPr>
              <a:r>
                <a:rPr lang="en-US" sz="4800" b="1" smtClean="0">
                  <a:solidFill>
                    <a:srgbClr val="291B25"/>
                  </a:solidFill>
                  <a:latin typeface="Arial" panose="020B0604020202020204" pitchFamily="34" charset="0"/>
                  <a:cs typeface="Arial" panose="020B0604020202020204" pitchFamily="34" charset="0"/>
                </a:rPr>
                <a:t>02</a:t>
              </a:r>
              <a:endParaRPr lang="en-US" sz="4800" b="1" dirty="0">
                <a:solidFill>
                  <a:srgbClr val="291B25"/>
                </a:solidFill>
                <a:latin typeface="Arial" panose="020B0604020202020204" pitchFamily="34" charset="0"/>
                <a:cs typeface="Arial" panose="020B0604020202020204" pitchFamily="34" charset="0"/>
              </a:endParaRPr>
            </a:p>
          </p:txBody>
        </p:sp>
        <p:sp>
          <p:nvSpPr>
            <p:cNvPr id="31" name="Rectangle 30"/>
            <p:cNvSpPr/>
            <p:nvPr/>
          </p:nvSpPr>
          <p:spPr>
            <a:xfrm>
              <a:off x="9607611" y="3057561"/>
              <a:ext cx="6889671" cy="1305071"/>
            </a:xfrm>
            <a:prstGeom prst="rect">
              <a:avLst/>
            </a:prstGeom>
          </p:spPr>
          <p:txBody>
            <a:bodyPr wrap="square">
              <a:spAutoFit/>
            </a:bodyPr>
            <a:lstStyle/>
            <a:p>
              <a:pPr algn="ctr">
                <a:lnSpc>
                  <a:spcPct val="150000"/>
                </a:lnSpc>
              </a:pPr>
              <a:r>
                <a:rPr lang="vi-VN" sz="4200" b="1">
                  <a:solidFill>
                    <a:schemeClr val="bg1"/>
                  </a:solidFill>
                  <a:cs typeface="Arial" panose="020B0604020202020204" pitchFamily="34" charset="0"/>
                </a:rPr>
                <a:t>Điều kiện và tính chất</a:t>
              </a:r>
            </a:p>
          </p:txBody>
        </p:sp>
      </p:grpSp>
      <p:grpSp>
        <p:nvGrpSpPr>
          <p:cNvPr id="32" name="Group 31"/>
          <p:cNvGrpSpPr/>
          <p:nvPr/>
        </p:nvGrpSpPr>
        <p:grpSpPr>
          <a:xfrm>
            <a:off x="9448802" y="7031920"/>
            <a:ext cx="7752726" cy="2204534"/>
            <a:chOff x="9144000" y="1901348"/>
            <a:chExt cx="7752726" cy="3054047"/>
          </a:xfrm>
        </p:grpSpPr>
        <p:sp>
          <p:nvSpPr>
            <p:cNvPr id="33" name="AutoShape 3"/>
            <p:cNvSpPr/>
            <p:nvPr/>
          </p:nvSpPr>
          <p:spPr>
            <a:xfrm>
              <a:off x="9144000" y="1901348"/>
              <a:ext cx="7752726" cy="3054047"/>
            </a:xfrm>
            <a:prstGeom prst="rect">
              <a:avLst/>
            </a:prstGeom>
            <a:solidFill>
              <a:srgbClr val="61A6AB"/>
            </a:solidFill>
          </p:spPr>
        </p:sp>
        <p:sp>
          <p:nvSpPr>
            <p:cNvPr id="34" name="AutoShape 7"/>
            <p:cNvSpPr/>
            <p:nvPr/>
          </p:nvSpPr>
          <p:spPr>
            <a:xfrm>
              <a:off x="9144000" y="1901348"/>
              <a:ext cx="7752726" cy="951331"/>
            </a:xfrm>
            <a:prstGeom prst="rect">
              <a:avLst/>
            </a:prstGeom>
            <a:solidFill>
              <a:srgbClr val="FFCE6D"/>
            </a:solidFill>
          </p:spPr>
        </p:sp>
        <p:sp>
          <p:nvSpPr>
            <p:cNvPr id="35" name="TextBox 8"/>
            <p:cNvSpPr txBox="1"/>
            <p:nvPr/>
          </p:nvSpPr>
          <p:spPr>
            <a:xfrm>
              <a:off x="9626054" y="2213466"/>
              <a:ext cx="6788617" cy="713740"/>
            </a:xfrm>
            <a:prstGeom prst="rect">
              <a:avLst/>
            </a:prstGeom>
          </p:spPr>
          <p:txBody>
            <a:bodyPr lIns="0" tIns="0" rIns="0" bIns="0" rtlCol="0" anchor="t">
              <a:spAutoFit/>
            </a:bodyPr>
            <a:lstStyle/>
            <a:p>
              <a:pPr algn="ctr">
                <a:lnSpc>
                  <a:spcPts val="3919"/>
                </a:lnSpc>
              </a:pPr>
              <a:r>
                <a:rPr lang="en-US" sz="4800" b="1" smtClean="0">
                  <a:solidFill>
                    <a:srgbClr val="291B25"/>
                  </a:solidFill>
                  <a:latin typeface="Arial" panose="020B0604020202020204" pitchFamily="34" charset="0"/>
                  <a:cs typeface="Arial" panose="020B0604020202020204" pitchFamily="34" charset="0"/>
                </a:rPr>
                <a:t>03</a:t>
              </a:r>
              <a:endParaRPr lang="en-US" sz="4800" b="1" dirty="0">
                <a:solidFill>
                  <a:srgbClr val="291B25"/>
                </a:solidFill>
                <a:latin typeface="Arial" panose="020B0604020202020204" pitchFamily="34" charset="0"/>
                <a:cs typeface="Arial" panose="020B0604020202020204" pitchFamily="34" charset="0"/>
              </a:endParaRPr>
            </a:p>
          </p:txBody>
        </p:sp>
        <p:sp>
          <p:nvSpPr>
            <p:cNvPr id="36" name="Rectangle 35"/>
            <p:cNvSpPr/>
            <p:nvPr/>
          </p:nvSpPr>
          <p:spPr>
            <a:xfrm>
              <a:off x="9607611" y="3079848"/>
              <a:ext cx="6889671" cy="1305071"/>
            </a:xfrm>
            <a:prstGeom prst="rect">
              <a:avLst/>
            </a:prstGeom>
          </p:spPr>
          <p:txBody>
            <a:bodyPr wrap="square">
              <a:spAutoFit/>
            </a:bodyPr>
            <a:lstStyle/>
            <a:p>
              <a:pPr algn="ctr">
                <a:lnSpc>
                  <a:spcPct val="150000"/>
                </a:lnSpc>
              </a:pPr>
              <a:r>
                <a:rPr lang="vi-VN" sz="4200" b="1">
                  <a:solidFill>
                    <a:schemeClr val="bg1"/>
                  </a:solidFill>
                  <a:cs typeface="Arial" panose="020B0604020202020204" pitchFamily="34" charset="0"/>
                </a:rPr>
                <a:t>Định lí Thalès</a:t>
              </a: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outVertical)">
                                      <p:cBhvr>
                                        <p:cTn id="24" dur="500"/>
                                        <p:tgtEl>
                                          <p:spTgt spid="27"/>
                                        </p:tgtEl>
                                      </p:cBhvr>
                                    </p:animEffect>
                                  </p:childTnLst>
                                </p:cTn>
                              </p:par>
                            </p:childTnLst>
                          </p:cTn>
                        </p:par>
                        <p:par>
                          <p:cTn id="25" fill="hold">
                            <p:stCondLst>
                              <p:cond delay="1500"/>
                            </p:stCondLst>
                            <p:childTnLst>
                              <p:par>
                                <p:cTn id="26" presetID="16" presetClass="entr" presetSubtype="37"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outVertical)">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18" name="Câu hỏi">
            <a:extLst>
              <a:ext uri="{FF2B5EF4-FFF2-40B4-BE49-F238E27FC236}">
                <a16:creationId xmlns:a16="http://schemas.microsoft.com/office/drawing/2014/main" id="{4ADFFF1A-F500-CC57-185E-00F4826D0836}"/>
              </a:ext>
            </a:extLst>
          </p:cNvPr>
          <p:cNvSpPr/>
          <p:nvPr/>
        </p:nvSpPr>
        <p:spPr>
          <a:xfrm>
            <a:off x="1163996" y="1714500"/>
            <a:ext cx="16080660" cy="3226709"/>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300" b="1">
                <a:solidFill>
                  <a:prstClr val="black"/>
                </a:solidFill>
                <a:ea typeface="Calibri" panose="020F0502020204030204" pitchFamily="34" charset="0"/>
                <a:cs typeface="Times New Roman" panose="02020603050405020304" pitchFamily="18" charset="0"/>
              </a:rPr>
              <a:t>Câu 2. </a:t>
            </a:r>
            <a:r>
              <a:rPr lang="vi-VN" sz="4300">
                <a:solidFill>
                  <a:prstClr val="black"/>
                </a:solidFill>
                <a:ea typeface="Calibri" panose="020F0502020204030204" pitchFamily="34" charset="0"/>
                <a:cs typeface="Times New Roman" panose="02020603050405020304" pitchFamily="18" charset="0"/>
              </a:rPr>
              <a:t>Cho một </a:t>
            </a:r>
            <a:r>
              <a:rPr lang="vi-VN" sz="4300">
                <a:solidFill>
                  <a:prstClr val="black"/>
                </a:solidFill>
                <a:ea typeface="Calibri" panose="020F0502020204030204" pitchFamily="34" charset="0"/>
                <a:cs typeface="Times New Roman" panose="02020603050405020304" pitchFamily="18" charset="0"/>
              </a:rPr>
              <a:t>đường </a:t>
            </a:r>
            <a:r>
              <a:rPr lang="vi-VN" sz="4300" smtClean="0">
                <a:solidFill>
                  <a:prstClr val="black"/>
                </a:solidFill>
                <a:ea typeface="Calibri" panose="020F0502020204030204" pitchFamily="34" charset="0"/>
                <a:cs typeface="Times New Roman" panose="02020603050405020304" pitchFamily="18" charset="0"/>
              </a:rPr>
              <a:t>thẳng</a:t>
            </a:r>
            <a:r>
              <a:rPr lang="en-US" sz="4300" smtClean="0">
                <a:solidFill>
                  <a:prstClr val="black"/>
                </a:solidFill>
                <a:ea typeface="Calibri" panose="020F0502020204030204" pitchFamily="34" charset="0"/>
                <a:cs typeface="Times New Roman" panose="02020603050405020304" pitchFamily="18" charset="0"/>
              </a:rPr>
              <a:t> </a:t>
            </a:r>
            <a:r>
              <a:rPr lang="en-US" sz="4300" smtClean="0">
                <a:solidFill>
                  <a:prstClr val="black"/>
                </a:solidFill>
                <a:latin typeface="Arial" panose="020B0604020202020204" pitchFamily="34" charset="0"/>
                <a:ea typeface="Calibri" panose="020F0502020204030204" pitchFamily="34" charset="0"/>
                <a:cs typeface="Arial" panose="020B0604020202020204" pitchFamily="34" charset="0"/>
              </a:rPr>
              <a:t>a</a:t>
            </a:r>
            <a:r>
              <a:rPr lang="en-US" sz="4300">
                <a:solidFill>
                  <a:prstClr val="black"/>
                </a:solidFill>
                <a:ea typeface="Calibri" panose="020F0502020204030204" pitchFamily="34" charset="0"/>
                <a:cs typeface="Times New Roman" panose="02020603050405020304" pitchFamily="18" charset="0"/>
              </a:rPr>
              <a:t> </a:t>
            </a:r>
            <a:r>
              <a:rPr lang="vi-VN" sz="4300" smtClean="0">
                <a:solidFill>
                  <a:prstClr val="black"/>
                </a:solidFill>
                <a:ea typeface="Calibri" panose="020F0502020204030204" pitchFamily="34" charset="0"/>
                <a:cs typeface="Times New Roman" panose="02020603050405020304" pitchFamily="18" charset="0"/>
              </a:rPr>
              <a:t>song </a:t>
            </a:r>
            <a:r>
              <a:rPr lang="vi-VN" sz="4300">
                <a:solidFill>
                  <a:prstClr val="black"/>
                </a:solidFill>
                <a:ea typeface="Calibri" panose="020F0502020204030204" pitchFamily="34" charset="0"/>
                <a:cs typeface="Times New Roman" panose="02020603050405020304" pitchFamily="18" charset="0"/>
              </a:rPr>
              <a:t>song với mặt phẳng (P). Có bao nhiêu mặt phẳng chứa a và song song với (P)?</a:t>
            </a:r>
            <a:endParaRPr kumimoji="0" lang="en-US" sz="43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Đáp án đúng">
            <a:extLst>
              <a:ext uri="{FF2B5EF4-FFF2-40B4-BE49-F238E27FC236}">
                <a16:creationId xmlns:a16="http://schemas.microsoft.com/office/drawing/2014/main" id="{8B66CBE4-2DB9-BCF7-D1C4-281B894BFE17}"/>
              </a:ext>
            </a:extLst>
          </p:cNvPr>
          <p:cNvSpPr/>
          <p:nvPr/>
        </p:nvSpPr>
        <p:spPr>
          <a:xfrm>
            <a:off x="9801416" y="5753100"/>
            <a:ext cx="6618425" cy="12855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smtClean="0">
                <a:solidFill>
                  <a:prstClr val="black"/>
                </a:solidFill>
                <a:latin typeface="Arial" panose="020B0604020202020204" pitchFamily="34" charset="0"/>
                <a:ea typeface="Calibri" panose="020F0502020204030204" pitchFamily="34" charset="0"/>
              </a:rPr>
              <a:t>B. 1</a:t>
            </a:r>
            <a:endParaRPr kumimoji="0" lang="vi-VN" sz="44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1651359" y="5753100"/>
            <a:ext cx="6618425" cy="12855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a:solidFill>
                  <a:prstClr val="black"/>
                </a:solidFill>
                <a:latin typeface="Arial" panose="020B0604020202020204" pitchFamily="34" charset="0"/>
                <a:ea typeface="Calibri" panose="020F0502020204030204" pitchFamily="34" charset="0"/>
              </a:rPr>
              <a:t>A. </a:t>
            </a:r>
            <a:r>
              <a:rPr lang="en-US" sz="4400" smtClean="0">
                <a:solidFill>
                  <a:prstClr val="black"/>
                </a:solidFill>
                <a:latin typeface="Arial" panose="020B0604020202020204" pitchFamily="34" charset="0"/>
                <a:ea typeface="Calibri" panose="020F0502020204030204" pitchFamily="34" charset="0"/>
              </a:rPr>
              <a:t>0</a:t>
            </a:r>
            <a:endParaRPr kumimoji="0" lang="vi-VN" sz="44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9889342" y="7810500"/>
            <a:ext cx="6558883" cy="12855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en-US" sz="4400">
                <a:solidFill>
                  <a:prstClr val="black"/>
                </a:solidFill>
                <a:latin typeface="Arial" panose="020B0604020202020204" pitchFamily="34" charset="0"/>
                <a:ea typeface="Calibri" panose="020F0502020204030204" pitchFamily="34" charset="0"/>
                <a:cs typeface="Times New Roman" panose="02020603050405020304" pitchFamily="18" charset="0"/>
              </a:rPr>
              <a:t>D. </a:t>
            </a:r>
            <a:r>
              <a:rPr lang="en-US" sz="4400" smtClean="0">
                <a:solidFill>
                  <a:prstClr val="black"/>
                </a:solidFill>
                <a:latin typeface="Arial" panose="020B0604020202020204" pitchFamily="34" charset="0"/>
                <a:ea typeface="Calibri" panose="020F0502020204030204" pitchFamily="34" charset="0"/>
                <a:cs typeface="Times New Roman" panose="02020603050405020304" pitchFamily="18" charset="0"/>
              </a:rPr>
              <a:t>Vô số</a:t>
            </a:r>
            <a:endParaRPr kumimoji="0" lang="en-US" sz="36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1644301" y="7810500"/>
            <a:ext cx="6618425" cy="12855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smtClean="0">
                <a:solidFill>
                  <a:prstClr val="black"/>
                </a:solidFill>
                <a:latin typeface="Arial" panose="020B0604020202020204" pitchFamily="34" charset="0"/>
                <a:ea typeface="Calibri" panose="020F0502020204030204" pitchFamily="34" charset="0"/>
              </a:rPr>
              <a:t>C. 2</a:t>
            </a:r>
            <a:endParaRPr kumimoji="0" lang="vi-VN" sz="44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193336" y="5821765"/>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225924" y="7843157"/>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250660" y="7843157"/>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257717" y="5876436"/>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82421" y="-600206"/>
            <a:ext cx="487363" cy="487363"/>
          </a:xfrm>
          <a:prstGeom prst="rect">
            <a:avLst/>
          </a:prstGeom>
        </p:spPr>
      </p:pic>
      <p:pic>
        <p:nvPicPr>
          <p:cNvPr id="17" name="Picture 2"/>
          <p:cNvPicPr>
            <a:picLocks noChangeAspect="1"/>
          </p:cNvPicPr>
          <p:nvPr/>
        </p:nvPicPr>
        <p:blipFill>
          <a:blip r:embed="rId17">
            <a:biLevel thresh="50000"/>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106870" y="-3924300"/>
            <a:ext cx="8213739" cy="4620228"/>
          </a:xfrm>
          <a:prstGeom prst="rect">
            <a:avLst/>
          </a:prstGeom>
        </p:spPr>
      </p:pic>
      <p:pic>
        <p:nvPicPr>
          <p:cNvPr id="29" name="Picture 2"/>
          <p:cNvPicPr>
            <a:picLocks noChangeAspect="1"/>
          </p:cNvPicPr>
          <p:nvPr/>
        </p:nvPicPr>
        <p:blipFill>
          <a:blip r:embed="rId17">
            <a:biLevel thresh="50000"/>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249400" y="-3831389"/>
            <a:ext cx="8213739" cy="4620228"/>
          </a:xfrm>
          <a:prstGeom prst="rect">
            <a:avLst/>
          </a:prstGeom>
        </p:spPr>
      </p:pic>
      <p:pic>
        <p:nvPicPr>
          <p:cNvPr id="30" name="Picture 2"/>
          <p:cNvPicPr>
            <a:picLocks noChangeAspect="1"/>
          </p:cNvPicPr>
          <p:nvPr/>
        </p:nvPicPr>
        <p:blipFill>
          <a:blip r:embed="rId17">
            <a:biLevel thresh="50000"/>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620000" y="8888004"/>
            <a:ext cx="8213739" cy="4620228"/>
          </a:xfrm>
          <a:prstGeom prst="rect">
            <a:avLst/>
          </a:prstGeom>
        </p:spPr>
      </p:pic>
      <p:pic>
        <p:nvPicPr>
          <p:cNvPr id="31" name="Picture 2"/>
          <p:cNvPicPr>
            <a:picLocks noChangeAspect="1"/>
          </p:cNvPicPr>
          <p:nvPr/>
        </p:nvPicPr>
        <p:blipFill>
          <a:blip r:embed="rId17">
            <a:biLevel thresh="50000"/>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0800000">
            <a:off x="17678400" y="8994327"/>
            <a:ext cx="8213739" cy="4620228"/>
          </a:xfrm>
          <a:prstGeom prst="rect">
            <a:avLst/>
          </a:prstGeom>
        </p:spPr>
      </p:pic>
    </p:spTree>
    <p:extLst>
      <p:ext uri="{BB962C8B-B14F-4D97-AF65-F5344CB8AC3E}">
        <p14:creationId xmlns:p14="http://schemas.microsoft.com/office/powerpoint/2010/main" val="3802880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trips(downLeft)">
                                      <p:cBhvr>
                                        <p:cTn id="11" dur="500"/>
                                        <p:tgtEl>
                                          <p:spTgt spid="20"/>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500"/>
                                        <p:tgtEl>
                                          <p:spTgt spid="1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strips(downLeft)">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9"/>
                                        </p:tgtEl>
                                        <p:attrNameLst>
                                          <p:attrName>fillcolor</p:attrName>
                                        </p:attrNameLst>
                                      </p:cBhvr>
                                      <p:to>
                                        <a:srgbClr val="92D050"/>
                                      </p:to>
                                    </p:animClr>
                                    <p:set>
                                      <p:cBhvr>
                                        <p:cTn id="29" dur="500" fill="hold"/>
                                        <p:tgtEl>
                                          <p:spTgt spid="19"/>
                                        </p:tgtEl>
                                        <p:attrNameLst>
                                          <p:attrName>fill.type</p:attrName>
                                        </p:attrNameLst>
                                      </p:cBhvr>
                                      <p:to>
                                        <p:strVal val="solid"/>
                                      </p:to>
                                    </p:set>
                                    <p:set>
                                      <p:cBhvr>
                                        <p:cTn id="30" dur="500" fill="hold"/>
                                        <p:tgtEl>
                                          <p:spTgt spid="1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3"/>
                                        </p:tgtEl>
                                      </p:cBhvr>
                                    </p:cmd>
                                  </p:childTnLst>
                                </p:cTn>
                              </p:par>
                              <p:par>
                                <p:cTn id="33" presetID="1" presetClass="entr" presetSubtype="0" fill="hold" nodeType="withEffect">
                                  <p:stCondLst>
                                    <p:cond delay="0"/>
                                  </p:stCondLst>
                                  <p:childTnLst>
                                    <p:set>
                                      <p:cBhvr>
                                        <p:cTn id="34"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0"/>
                                        </p:tgtEl>
                                        <p:attrNameLst>
                                          <p:attrName>fillcolor</p:attrName>
                                        </p:attrNameLst>
                                      </p:cBhvr>
                                      <p:to>
                                        <a:srgbClr val="D99694"/>
                                      </p:to>
                                    </p:animClr>
                                    <p:set>
                                      <p:cBhvr>
                                        <p:cTn id="40" dur="500" fill="hold"/>
                                        <p:tgtEl>
                                          <p:spTgt spid="20"/>
                                        </p:tgtEl>
                                        <p:attrNameLst>
                                          <p:attrName>fill.type</p:attrName>
                                        </p:attrNameLst>
                                      </p:cBhvr>
                                      <p:to>
                                        <p:strVal val="solid"/>
                                      </p:to>
                                    </p:set>
                                    <p:set>
                                      <p:cBhvr>
                                        <p:cTn id="41" dur="500" fill="hold"/>
                                        <p:tgtEl>
                                          <p:spTgt spid="20"/>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8"/>
                                        </p:tgtEl>
                                      </p:cBhvr>
                                    </p:cmd>
                                  </p:childTnLst>
                                </p:cTn>
                              </p:par>
                              <p:par>
                                <p:cTn id="44" presetID="1"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1"/>
                                        </p:tgtEl>
                                        <p:attrNameLst>
                                          <p:attrName>fillcolor</p:attrName>
                                        </p:attrNameLst>
                                      </p:cBhvr>
                                      <p:to>
                                        <a:srgbClr val="D99694"/>
                                      </p:to>
                                    </p:animClr>
                                    <p:set>
                                      <p:cBhvr>
                                        <p:cTn id="51" dur="500" fill="hold"/>
                                        <p:tgtEl>
                                          <p:spTgt spid="21"/>
                                        </p:tgtEl>
                                        <p:attrNameLst>
                                          <p:attrName>fill.type</p:attrName>
                                        </p:attrNameLst>
                                      </p:cBhvr>
                                      <p:to>
                                        <p:strVal val="solid"/>
                                      </p:to>
                                    </p:set>
                                    <p:set>
                                      <p:cBhvr>
                                        <p:cTn id="52" dur="500" fill="hold"/>
                                        <p:tgtEl>
                                          <p:spTgt spid="21"/>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8"/>
                                        </p:tgtEl>
                                      </p:cBhvr>
                                    </p:cmd>
                                  </p:childTnLst>
                                </p:cTn>
                              </p:par>
                              <p:par>
                                <p:cTn id="55" presetID="1" presetClass="entr" presetSubtype="0" fill="hold" nodeType="withEffect">
                                  <p:stCondLst>
                                    <p:cond delay="0"/>
                                  </p:stCondLst>
                                  <p:childTnLst>
                                    <p:set>
                                      <p:cBhvr>
                                        <p:cTn id="56"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2"/>
                                        </p:tgtEl>
                                        <p:attrNameLst>
                                          <p:attrName>fillcolor</p:attrName>
                                        </p:attrNameLst>
                                      </p:cBhvr>
                                      <p:to>
                                        <a:srgbClr val="D99694"/>
                                      </p:to>
                                    </p:animClr>
                                    <p:set>
                                      <p:cBhvr>
                                        <p:cTn id="62" dur="500" fill="hold"/>
                                        <p:tgtEl>
                                          <p:spTgt spid="22"/>
                                        </p:tgtEl>
                                        <p:attrNameLst>
                                          <p:attrName>fill.type</p:attrName>
                                        </p:attrNameLst>
                                      </p:cBhvr>
                                      <p:to>
                                        <p:strVal val="solid"/>
                                      </p:to>
                                    </p:set>
                                    <p:set>
                                      <p:cBhvr>
                                        <p:cTn id="63" dur="500" fill="hold"/>
                                        <p:tgtEl>
                                          <p:spTgt spid="22"/>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8"/>
                                        </p:tgtEl>
                                      </p:cBhvr>
                                    </p:cmd>
                                  </p:childTnLst>
                                </p:cTn>
                              </p:par>
                              <p:par>
                                <p:cTn id="66" presetID="1" presetClass="entr" presetSubtype="0" fill="hold" nodeType="withEffect">
                                  <p:stCondLst>
                                    <p:cond delay="0"/>
                                  </p:stCondLst>
                                  <p:childTnLst>
                                    <p:set>
                                      <p:cBhvr>
                                        <p:cTn id="67"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23"/>
                </p:tgtEl>
              </p:cMediaNode>
            </p:audio>
            <p:audio>
              <p:cMediaNode vol="80000">
                <p:cTn id="69"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4079" y="7533278"/>
            <a:ext cx="19136809" cy="10764455"/>
          </a:xfrm>
          <a:prstGeom prst="rect">
            <a:avLst/>
          </a:prstGeom>
        </p:spPr>
      </p:pic>
      <p:sp>
        <p:nvSpPr>
          <p:cNvPr id="18" name="Câu hỏi">
            <a:extLst>
              <a:ext uri="{FF2B5EF4-FFF2-40B4-BE49-F238E27FC236}">
                <a16:creationId xmlns:a16="http://schemas.microsoft.com/office/drawing/2014/main" id="{4ADFFF1A-F500-CC57-185E-00F4826D0836}"/>
              </a:ext>
            </a:extLst>
          </p:cNvPr>
          <p:cNvSpPr/>
          <p:nvPr/>
        </p:nvSpPr>
        <p:spPr>
          <a:xfrm>
            <a:off x="1142225" y="952500"/>
            <a:ext cx="16136101" cy="306194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300" b="1">
                <a:solidFill>
                  <a:prstClr val="black"/>
                </a:solidFill>
                <a:ea typeface="Calibri" panose="020F0502020204030204" pitchFamily="34" charset="0"/>
                <a:cs typeface="Times New Roman" panose="02020603050405020304" pitchFamily="18" charset="0"/>
              </a:rPr>
              <a:t>Câu 3. </a:t>
            </a:r>
            <a:r>
              <a:rPr lang="vi-VN" sz="4300">
                <a:solidFill>
                  <a:prstClr val="black"/>
                </a:solidFill>
                <a:ea typeface="Calibri" panose="020F0502020204030204" pitchFamily="34" charset="0"/>
                <a:cs typeface="Times New Roman" panose="02020603050405020304" pitchFamily="18" charset="0"/>
              </a:rPr>
              <a:t>Cho một điểm A nằm ngoài mp(P). Qua A vẽ được bao nhiêu đường thẳng song song với (P)?</a:t>
            </a:r>
            <a:endParaRPr lang="vi-VN" sz="4300">
              <a:solidFill>
                <a:prstClr val="black"/>
              </a:solidFill>
              <a:ea typeface="Calibri" panose="020F0502020204030204" pitchFamily="34" charset="0"/>
              <a:cs typeface="Times New Roman" panose="02020603050405020304" pitchFamily="18" charset="0"/>
            </a:endParaRPr>
          </a:p>
        </p:txBody>
      </p:sp>
      <p:sp>
        <p:nvSpPr>
          <p:cNvPr id="19" name="Đáp án đúng">
            <a:extLst>
              <a:ext uri="{FF2B5EF4-FFF2-40B4-BE49-F238E27FC236}">
                <a16:creationId xmlns:a16="http://schemas.microsoft.com/office/drawing/2014/main" id="{8B66CBE4-2DB9-BCF7-D1C4-281B894BFE17}"/>
              </a:ext>
            </a:extLst>
          </p:cNvPr>
          <p:cNvSpPr/>
          <p:nvPr/>
        </p:nvSpPr>
        <p:spPr>
          <a:xfrm>
            <a:off x="9818618" y="743942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300">
                <a:solidFill>
                  <a:prstClr val="black"/>
                </a:solidFill>
                <a:latin typeface="Arial" panose="020B0604020202020204" pitchFamily="34" charset="0"/>
                <a:ea typeface="Calibri" panose="020F0502020204030204" pitchFamily="34" charset="0"/>
                <a:cs typeface="Times New Roman" panose="02020603050405020304" pitchFamily="18" charset="0"/>
              </a:rPr>
              <a:t>D. </a:t>
            </a:r>
            <a:r>
              <a:rPr lang="fi-FI" sz="4300" smtClean="0">
                <a:solidFill>
                  <a:prstClr val="black"/>
                </a:solidFill>
                <a:latin typeface="Arial" panose="020B0604020202020204" pitchFamily="34" charset="0"/>
                <a:ea typeface="Calibri" panose="020F0502020204030204" pitchFamily="34" charset="0"/>
                <a:cs typeface="Times New Roman" panose="02020603050405020304" pitchFamily="18" charset="0"/>
              </a:rPr>
              <a:t>Vô số</a:t>
            </a:r>
            <a:endParaRPr kumimoji="0" lang="en-US" sz="43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1142225" y="474475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4300" smtClean="0">
                <a:solidFill>
                  <a:prstClr val="black"/>
                </a:solidFill>
                <a:latin typeface="Arial" panose="020B0604020202020204" pitchFamily="34" charset="0"/>
                <a:ea typeface="Calibri" panose="020F0502020204030204" pitchFamily="34" charset="0"/>
              </a:rPr>
              <a:t> A</a:t>
            </a:r>
            <a:r>
              <a:rPr lang="fi-FI" sz="4300">
                <a:solidFill>
                  <a:prstClr val="black"/>
                </a:solidFill>
                <a:latin typeface="Arial" panose="020B0604020202020204" pitchFamily="34" charset="0"/>
                <a:ea typeface="Calibri" panose="020F0502020204030204" pitchFamily="34" charset="0"/>
              </a:rPr>
              <a:t>. </a:t>
            </a:r>
            <a:r>
              <a:rPr lang="fi-FI" sz="4300" smtClean="0">
                <a:solidFill>
                  <a:prstClr val="black"/>
                </a:solidFill>
                <a:latin typeface="Arial" panose="020B0604020202020204" pitchFamily="34" charset="0"/>
                <a:ea typeface="Calibri" panose="020F0502020204030204" pitchFamily="34" charset="0"/>
              </a:rPr>
              <a:t>1</a:t>
            </a:r>
            <a:endParaRPr kumimoji="0" lang="vi-VN" sz="43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1142225" y="7397022"/>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300" smtClean="0">
                <a:solidFill>
                  <a:prstClr val="black"/>
                </a:solidFill>
                <a:latin typeface="Arial" panose="020B0604020202020204" pitchFamily="34" charset="0"/>
                <a:ea typeface="Calibri" panose="020F0502020204030204" pitchFamily="34" charset="0"/>
                <a:cs typeface="Times New Roman" panose="02020603050405020304" pitchFamily="18" charset="0"/>
              </a:rPr>
              <a:t>C. 3</a:t>
            </a:r>
            <a:endParaRPr kumimoji="0" lang="en-US" sz="43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9796847" y="474475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4300" smtClean="0">
                <a:solidFill>
                  <a:prstClr val="black"/>
                </a:solidFill>
                <a:latin typeface="Arial" panose="020B0604020202020204" pitchFamily="34" charset="0"/>
                <a:ea typeface="Calibri" panose="020F0502020204030204" pitchFamily="34" charset="0"/>
              </a:rPr>
              <a:t> </a:t>
            </a:r>
            <a:r>
              <a:rPr lang="fi-FI" sz="4300" smtClean="0">
                <a:solidFill>
                  <a:prstClr val="black"/>
                </a:solidFill>
                <a:latin typeface="Arial" panose="020B0604020202020204" pitchFamily="34" charset="0"/>
                <a:ea typeface="Calibri" panose="020F0502020204030204" pitchFamily="34" charset="0"/>
              </a:rPr>
              <a:t>B. 2</a:t>
            </a:r>
            <a:endParaRPr kumimoji="0" lang="vi-VN" sz="43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022355" y="7839901"/>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376442" y="7867115"/>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000584" y="5192361"/>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345962" y="5215542"/>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82421" y="-600206"/>
            <a:ext cx="487363" cy="487363"/>
          </a:xfrm>
          <a:prstGeom prst="rect">
            <a:avLst/>
          </a:prstGeom>
        </p:spPr>
      </p:pic>
    </p:spTree>
    <p:extLst>
      <p:ext uri="{BB962C8B-B14F-4D97-AF65-F5344CB8AC3E}">
        <p14:creationId xmlns:p14="http://schemas.microsoft.com/office/powerpoint/2010/main" val="3880579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trips(downLeft)">
                                      <p:cBhvr>
                                        <p:cTn id="11" dur="500"/>
                                        <p:tgtEl>
                                          <p:spTgt spid="2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strips(downLeft)">
                                      <p:cBhvr>
                                        <p:cTn id="15" dur="500"/>
                                        <p:tgtEl>
                                          <p:spTgt spid="22"/>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trips(downLeft)">
                                      <p:cBhvr>
                                        <p:cTn id="19" dur="500"/>
                                        <p:tgtEl>
                                          <p:spTgt spid="21"/>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strips(down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9"/>
                                        </p:tgtEl>
                                        <p:attrNameLst>
                                          <p:attrName>fillcolor</p:attrName>
                                        </p:attrNameLst>
                                      </p:cBhvr>
                                      <p:to>
                                        <a:srgbClr val="92D050"/>
                                      </p:to>
                                    </p:animClr>
                                    <p:set>
                                      <p:cBhvr>
                                        <p:cTn id="29" dur="500" fill="hold"/>
                                        <p:tgtEl>
                                          <p:spTgt spid="19"/>
                                        </p:tgtEl>
                                        <p:attrNameLst>
                                          <p:attrName>fill.type</p:attrName>
                                        </p:attrNameLst>
                                      </p:cBhvr>
                                      <p:to>
                                        <p:strVal val="solid"/>
                                      </p:to>
                                    </p:set>
                                    <p:set>
                                      <p:cBhvr>
                                        <p:cTn id="30" dur="500" fill="hold"/>
                                        <p:tgtEl>
                                          <p:spTgt spid="1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3"/>
                                        </p:tgtEl>
                                      </p:cBhvr>
                                    </p:cmd>
                                  </p:childTnLst>
                                </p:cTn>
                              </p:par>
                              <p:par>
                                <p:cTn id="33" presetID="1" presetClass="entr" presetSubtype="0" fill="hold" nodeType="withEffect">
                                  <p:stCondLst>
                                    <p:cond delay="0"/>
                                  </p:stCondLst>
                                  <p:childTnLst>
                                    <p:set>
                                      <p:cBhvr>
                                        <p:cTn id="34"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0"/>
                                        </p:tgtEl>
                                        <p:attrNameLst>
                                          <p:attrName>fillcolor</p:attrName>
                                        </p:attrNameLst>
                                      </p:cBhvr>
                                      <p:to>
                                        <a:srgbClr val="D99694"/>
                                      </p:to>
                                    </p:animClr>
                                    <p:set>
                                      <p:cBhvr>
                                        <p:cTn id="40" dur="500" fill="hold"/>
                                        <p:tgtEl>
                                          <p:spTgt spid="20"/>
                                        </p:tgtEl>
                                        <p:attrNameLst>
                                          <p:attrName>fill.type</p:attrName>
                                        </p:attrNameLst>
                                      </p:cBhvr>
                                      <p:to>
                                        <p:strVal val="solid"/>
                                      </p:to>
                                    </p:set>
                                    <p:set>
                                      <p:cBhvr>
                                        <p:cTn id="41" dur="500" fill="hold"/>
                                        <p:tgtEl>
                                          <p:spTgt spid="20"/>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8"/>
                                        </p:tgtEl>
                                      </p:cBhvr>
                                    </p:cmd>
                                  </p:childTnLst>
                                </p:cTn>
                              </p:par>
                              <p:par>
                                <p:cTn id="44" presetID="1"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1"/>
                                        </p:tgtEl>
                                        <p:attrNameLst>
                                          <p:attrName>fillcolor</p:attrName>
                                        </p:attrNameLst>
                                      </p:cBhvr>
                                      <p:to>
                                        <a:srgbClr val="D99694"/>
                                      </p:to>
                                    </p:animClr>
                                    <p:set>
                                      <p:cBhvr>
                                        <p:cTn id="51" dur="500" fill="hold"/>
                                        <p:tgtEl>
                                          <p:spTgt spid="21"/>
                                        </p:tgtEl>
                                        <p:attrNameLst>
                                          <p:attrName>fill.type</p:attrName>
                                        </p:attrNameLst>
                                      </p:cBhvr>
                                      <p:to>
                                        <p:strVal val="solid"/>
                                      </p:to>
                                    </p:set>
                                    <p:set>
                                      <p:cBhvr>
                                        <p:cTn id="52" dur="500" fill="hold"/>
                                        <p:tgtEl>
                                          <p:spTgt spid="21"/>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8"/>
                                        </p:tgtEl>
                                      </p:cBhvr>
                                    </p:cmd>
                                  </p:childTnLst>
                                </p:cTn>
                              </p:par>
                              <p:par>
                                <p:cTn id="55" presetID="1" presetClass="entr" presetSubtype="0" fill="hold" nodeType="withEffect">
                                  <p:stCondLst>
                                    <p:cond delay="0"/>
                                  </p:stCondLst>
                                  <p:childTnLst>
                                    <p:set>
                                      <p:cBhvr>
                                        <p:cTn id="56"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2"/>
                                        </p:tgtEl>
                                        <p:attrNameLst>
                                          <p:attrName>fillcolor</p:attrName>
                                        </p:attrNameLst>
                                      </p:cBhvr>
                                      <p:to>
                                        <a:srgbClr val="D99694"/>
                                      </p:to>
                                    </p:animClr>
                                    <p:set>
                                      <p:cBhvr>
                                        <p:cTn id="62" dur="500" fill="hold"/>
                                        <p:tgtEl>
                                          <p:spTgt spid="22"/>
                                        </p:tgtEl>
                                        <p:attrNameLst>
                                          <p:attrName>fill.type</p:attrName>
                                        </p:attrNameLst>
                                      </p:cBhvr>
                                      <p:to>
                                        <p:strVal val="solid"/>
                                      </p:to>
                                    </p:set>
                                    <p:set>
                                      <p:cBhvr>
                                        <p:cTn id="63" dur="500" fill="hold"/>
                                        <p:tgtEl>
                                          <p:spTgt spid="22"/>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8"/>
                                        </p:tgtEl>
                                      </p:cBhvr>
                                    </p:cmd>
                                  </p:childTnLst>
                                </p:cTn>
                              </p:par>
                              <p:par>
                                <p:cTn id="66" presetID="1" presetClass="entr" presetSubtype="0" fill="hold" nodeType="withEffect">
                                  <p:stCondLst>
                                    <p:cond delay="0"/>
                                  </p:stCondLst>
                                  <p:childTnLst>
                                    <p:set>
                                      <p:cBhvr>
                                        <p:cTn id="67"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23"/>
                </p:tgtEl>
              </p:cMediaNode>
            </p:audio>
            <p:audio>
              <p:cMediaNode vol="80000">
                <p:cTn id="69"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21960" y="8724900"/>
            <a:ext cx="19136809" cy="10764455"/>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685800" y="876300"/>
            <a:ext cx="16799656" cy="3215857"/>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300" b="1">
                <a:solidFill>
                  <a:prstClr val="black"/>
                </a:solidFill>
                <a:ea typeface="Calibri" panose="020F0502020204030204" pitchFamily="34" charset="0"/>
                <a:cs typeface="Times New Roman" panose="02020603050405020304" pitchFamily="18" charset="0"/>
              </a:rPr>
              <a:t>Câu 4. </a:t>
            </a:r>
            <a:r>
              <a:rPr lang="vi-VN" sz="4300">
                <a:solidFill>
                  <a:prstClr val="black"/>
                </a:solidFill>
                <a:ea typeface="Calibri" panose="020F0502020204030204" pitchFamily="34" charset="0"/>
                <a:cs typeface="Times New Roman" panose="02020603050405020304" pitchFamily="18" charset="0"/>
              </a:rPr>
              <a:t>Cho hai hình bình hành ABCD và ABEF không cùng nằm trong một mặt phẳng. Khẳng định nào sau đây đúng?</a:t>
            </a:r>
            <a:endParaRPr lang="vi-VN" sz="4300">
              <a:solidFill>
                <a:prstClr val="black"/>
              </a:solidFill>
              <a:ea typeface="Calibri" panose="020F0502020204030204" pitchFamily="34" charset="0"/>
              <a:cs typeface="Times New Roman" panose="02020603050405020304" pitchFamily="18" charset="0"/>
            </a:endParaRPr>
          </a:p>
        </p:txBody>
      </p:sp>
      <p:sp>
        <p:nvSpPr>
          <p:cNvPr id="15" name="Đáp án đúng">
            <a:extLst>
              <a:ext uri="{FF2B5EF4-FFF2-40B4-BE49-F238E27FC236}">
                <a16:creationId xmlns:a16="http://schemas.microsoft.com/office/drawing/2014/main" id="{8B66CBE4-2DB9-BCF7-D1C4-281B894BFE17}"/>
              </a:ext>
            </a:extLst>
          </p:cNvPr>
          <p:cNvSpPr/>
          <p:nvPr/>
        </p:nvSpPr>
        <p:spPr>
          <a:xfrm>
            <a:off x="1673030" y="4890412"/>
            <a:ext cx="6375987"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A. (BCE)//(ADF)	</a:t>
            </a:r>
            <a:endParaRPr kumimoji="0" lang="en-US" sz="42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0159412" y="7293023"/>
            <a:ext cx="6379804" cy="157611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a:solidFill>
                  <a:prstClr val="black"/>
                </a:solidFill>
                <a:latin typeface="Arial" panose="020B0604020202020204" pitchFamily="34" charset="0"/>
                <a:ea typeface="Calibri" panose="020F0502020204030204" pitchFamily="34" charset="0"/>
              </a:rPr>
              <a:t>D. (ABC)//(ADF)</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1673030" y="7294014"/>
            <a:ext cx="6401575" cy="157512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C. (AEF)//(ABCD)</a:t>
            </a:r>
            <a:endParaRPr kumimoji="0" lang="en-US" sz="42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Đáp án sai 3">
            <a:extLst>
              <a:ext uri="{FF2B5EF4-FFF2-40B4-BE49-F238E27FC236}">
                <a16:creationId xmlns:a16="http://schemas.microsoft.com/office/drawing/2014/main" id="{2E7D83A4-3758-8699-4DD0-010A80780539}"/>
              </a:ext>
            </a:extLst>
          </p:cNvPr>
          <p:cNvSpPr/>
          <p:nvPr/>
        </p:nvSpPr>
        <p:spPr>
          <a:xfrm>
            <a:off x="10159412" y="4890411"/>
            <a:ext cx="6375987"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a:solidFill>
                  <a:prstClr val="black"/>
                </a:solidFill>
                <a:latin typeface="Arial" panose="020B0604020202020204" pitchFamily="34" charset="0"/>
                <a:ea typeface="Calibri" panose="020F0502020204030204" pitchFamily="34" charset="0"/>
              </a:rPr>
              <a:t>B. (BCE)//(ABCD)</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55558" y="-60020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022014" y="5067300"/>
            <a:ext cx="1226505" cy="106755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934508" y="7537095"/>
            <a:ext cx="1222301" cy="1088958"/>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313098" y="5148606"/>
            <a:ext cx="1222301" cy="1088958"/>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306889" y="7554400"/>
            <a:ext cx="1222301" cy="1088958"/>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82421" y="-600206"/>
            <a:ext cx="487363" cy="487363"/>
          </a:xfrm>
          <a:prstGeom prst="rect">
            <a:avLst/>
          </a:prstGeom>
        </p:spPr>
      </p:pic>
    </p:spTree>
    <p:extLst>
      <p:ext uri="{BB962C8B-B14F-4D97-AF65-F5344CB8AC3E}">
        <p14:creationId xmlns:p14="http://schemas.microsoft.com/office/powerpoint/2010/main" val="273137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trips(downLeft)">
                                      <p:cBhvr>
                                        <p:cTn id="11" dur="500"/>
                                        <p:tgtEl>
                                          <p:spTgt spid="1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trips(downLeft)">
                                      <p:cBhvr>
                                        <p:cTn id="15" dur="500"/>
                                        <p:tgtEl>
                                          <p:spTgt spid="29"/>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downLeft)">
                                      <p:cBhvr>
                                        <p:cTn id="19" dur="500"/>
                                        <p:tgtEl>
                                          <p:spTgt spid="1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strips(down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6"/>
                                        </p:tgtEl>
                                        <p:attrNameLst>
                                          <p:attrName>fillcolor</p:attrName>
                                        </p:attrNameLst>
                                      </p:cBhvr>
                                      <p:to>
                                        <a:srgbClr val="D99694"/>
                                      </p:to>
                                    </p:animClr>
                                    <p:set>
                                      <p:cBhvr>
                                        <p:cTn id="40" dur="500" fill="hold"/>
                                        <p:tgtEl>
                                          <p:spTgt spid="16"/>
                                        </p:tgtEl>
                                        <p:attrNameLst>
                                          <p:attrName>fill.type</p:attrName>
                                        </p:attrNameLst>
                                      </p:cBhvr>
                                      <p:to>
                                        <p:strVal val="solid"/>
                                      </p:to>
                                    </p:set>
                                    <p:set>
                                      <p:cBhvr>
                                        <p:cTn id="41" dur="500" fill="hold"/>
                                        <p:tgtEl>
                                          <p:spTgt spid="16"/>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7"/>
                                        </p:tgtEl>
                                        <p:attrNameLst>
                                          <p:attrName>fillcolor</p:attrName>
                                        </p:attrNameLst>
                                      </p:cBhvr>
                                      <p:to>
                                        <a:srgbClr val="D99694"/>
                                      </p:to>
                                    </p:animClr>
                                    <p:set>
                                      <p:cBhvr>
                                        <p:cTn id="51" dur="500" fill="hold"/>
                                        <p:tgtEl>
                                          <p:spTgt spid="17"/>
                                        </p:tgtEl>
                                        <p:attrNameLst>
                                          <p:attrName>fill.type</p:attrName>
                                        </p:attrNameLst>
                                      </p:cBhvr>
                                      <p:to>
                                        <p:strVal val="solid"/>
                                      </p:to>
                                    </p:set>
                                    <p:set>
                                      <p:cBhvr>
                                        <p:cTn id="52" dur="500" fill="hold"/>
                                        <p:tgtEl>
                                          <p:spTgt spid="17"/>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9"/>
                                        </p:tgtEl>
                                        <p:attrNameLst>
                                          <p:attrName>fillcolor</p:attrName>
                                        </p:attrNameLst>
                                      </p:cBhvr>
                                      <p:to>
                                        <a:srgbClr val="D99694"/>
                                      </p:to>
                                    </p:animClr>
                                    <p:set>
                                      <p:cBhvr>
                                        <p:cTn id="62" dur="500" fill="hold"/>
                                        <p:tgtEl>
                                          <p:spTgt spid="29"/>
                                        </p:tgtEl>
                                        <p:attrNameLst>
                                          <p:attrName>fill.type</p:attrName>
                                        </p:attrNameLst>
                                      </p:cBhvr>
                                      <p:to>
                                        <p:strVal val="solid"/>
                                      </p:to>
                                    </p:set>
                                    <p:set>
                                      <p:cBhvr>
                                        <p:cTn id="63" dur="500" fill="hold"/>
                                        <p:tgtEl>
                                          <p:spTgt spid="29"/>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6" grpId="0" animBg="1"/>
      <p:bldP spid="17" grpId="0" animBg="1"/>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2777" y="-6673288"/>
            <a:ext cx="19136809" cy="10764455"/>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685800" y="800100"/>
            <a:ext cx="16799656" cy="3680232"/>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300" b="1">
                <a:solidFill>
                  <a:prstClr val="black"/>
                </a:solidFill>
                <a:ea typeface="Calibri" panose="020F0502020204030204" pitchFamily="34" charset="0"/>
                <a:cs typeface="Times New Roman" panose="02020603050405020304" pitchFamily="18" charset="0"/>
              </a:rPr>
              <a:t>Câu 5. </a:t>
            </a:r>
            <a:r>
              <a:rPr lang="vi-VN" sz="4300">
                <a:solidFill>
                  <a:prstClr val="black"/>
                </a:solidFill>
                <a:ea typeface="Calibri" panose="020F0502020204030204" pitchFamily="34" charset="0"/>
                <a:cs typeface="Times New Roman" panose="02020603050405020304" pitchFamily="18" charset="0"/>
              </a:rPr>
              <a:t>Cho hình chóp S.ABCD, có đáy là hình bình hành tâm O. Gọi </a:t>
            </a:r>
            <a:r>
              <a:rPr lang="vi-VN" sz="4300">
                <a:solidFill>
                  <a:prstClr val="black"/>
                </a:solidFill>
                <a:ea typeface="Calibri" panose="020F0502020204030204" pitchFamily="34" charset="0"/>
                <a:cs typeface="Times New Roman" panose="02020603050405020304" pitchFamily="18" charset="0"/>
              </a:rPr>
              <a:t>M</a:t>
            </a:r>
            <a:r>
              <a:rPr lang="vi-VN" sz="4300" smtClean="0">
                <a:solidFill>
                  <a:prstClr val="black"/>
                </a:solidFill>
                <a:ea typeface="Calibri" panose="020F0502020204030204" pitchFamily="34" charset="0"/>
                <a:cs typeface="Times New Roman" panose="02020603050405020304" pitchFamily="18" charset="0"/>
              </a:rPr>
              <a:t>,</a:t>
            </a:r>
            <a:r>
              <a:rPr lang="en-US" sz="4300" smtClean="0">
                <a:solidFill>
                  <a:prstClr val="black"/>
                </a:solidFill>
                <a:ea typeface="Calibri" panose="020F0502020204030204" pitchFamily="34" charset="0"/>
                <a:cs typeface="Times New Roman" panose="02020603050405020304" pitchFamily="18" charset="0"/>
              </a:rPr>
              <a:t> </a:t>
            </a:r>
            <a:r>
              <a:rPr lang="vi-VN" sz="4300" smtClean="0">
                <a:solidFill>
                  <a:prstClr val="black"/>
                </a:solidFill>
                <a:ea typeface="Calibri" panose="020F0502020204030204" pitchFamily="34" charset="0"/>
                <a:cs typeface="Times New Roman" panose="02020603050405020304" pitchFamily="18" charset="0"/>
              </a:rPr>
              <a:t>N </a:t>
            </a:r>
            <a:r>
              <a:rPr lang="vi-VN" sz="4300">
                <a:solidFill>
                  <a:prstClr val="black"/>
                </a:solidFill>
                <a:ea typeface="Calibri" panose="020F0502020204030204" pitchFamily="34" charset="0"/>
                <a:cs typeface="Times New Roman" panose="02020603050405020304" pitchFamily="18" charset="0"/>
              </a:rPr>
              <a:t>lần lượt là trung điểm của SA và CD. Khẳng định nào sau đây đúng?</a:t>
            </a:r>
            <a:endParaRPr kumimoji="0" lang="vi-VN" sz="43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5" name="Đáp án đúng">
            <a:extLst>
              <a:ext uri="{FF2B5EF4-FFF2-40B4-BE49-F238E27FC236}">
                <a16:creationId xmlns:a16="http://schemas.microsoft.com/office/drawing/2014/main" id="{8B66CBE4-2DB9-BCF7-D1C4-281B894BFE17}"/>
              </a:ext>
            </a:extLst>
          </p:cNvPr>
          <p:cNvSpPr/>
          <p:nvPr/>
        </p:nvSpPr>
        <p:spPr>
          <a:xfrm>
            <a:off x="1673030" y="5355777"/>
            <a:ext cx="6375987"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A. (OMN)//(SBC)</a:t>
            </a:r>
            <a:endParaRPr kumimoji="0" lang="en-US" sz="4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0159412" y="7758388"/>
            <a:ext cx="6379804" cy="157611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a:solidFill>
                  <a:prstClr val="black"/>
                </a:solidFill>
                <a:latin typeface="Arial" panose="020B0604020202020204" pitchFamily="34" charset="0"/>
                <a:ea typeface="Calibri" panose="020F0502020204030204" pitchFamily="34" charset="0"/>
              </a:rPr>
              <a:t>D. (SCD)//(SAB)</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1673030" y="7759379"/>
            <a:ext cx="6401575" cy="157512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C. (OMN)//(SDC)</a:t>
            </a:r>
            <a:endParaRPr kumimoji="0" lang="en-US" sz="4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Đáp án sai 3">
            <a:extLst>
              <a:ext uri="{FF2B5EF4-FFF2-40B4-BE49-F238E27FC236}">
                <a16:creationId xmlns:a16="http://schemas.microsoft.com/office/drawing/2014/main" id="{2E7D83A4-3758-8699-4DD0-010A80780539}"/>
              </a:ext>
            </a:extLst>
          </p:cNvPr>
          <p:cNvSpPr/>
          <p:nvPr/>
        </p:nvSpPr>
        <p:spPr>
          <a:xfrm>
            <a:off x="10159412" y="5355776"/>
            <a:ext cx="6375987"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a:solidFill>
                  <a:prstClr val="black"/>
                </a:solidFill>
                <a:latin typeface="Arial" panose="020B0604020202020204" pitchFamily="34" charset="0"/>
                <a:ea typeface="Calibri" panose="020F0502020204030204" pitchFamily="34" charset="0"/>
              </a:rPr>
              <a:t>B. (OMN)//(</a:t>
            </a:r>
            <a:r>
              <a:rPr lang="fi-FI" sz="4200">
                <a:solidFill>
                  <a:prstClr val="black"/>
                </a:solidFill>
                <a:latin typeface="Arial" panose="020B0604020202020204" pitchFamily="34" charset="0"/>
                <a:ea typeface="Calibri" panose="020F0502020204030204" pitchFamily="34" charset="0"/>
              </a:rPr>
              <a:t>SAD</a:t>
            </a:r>
            <a:r>
              <a:rPr lang="fi-FI" sz="4200" smtClean="0">
                <a:solidFill>
                  <a:prstClr val="black"/>
                </a:solidFill>
                <a:latin typeface="Arial" panose="020B0604020202020204" pitchFamily="34" charset="0"/>
                <a:ea typeface="Calibri" panose="020F0502020204030204" pitchFamily="34" charset="0"/>
              </a:rPr>
              <a:t>)</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55558" y="-60020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022014" y="5532665"/>
            <a:ext cx="1226505" cy="106755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934508" y="8002460"/>
            <a:ext cx="1222301" cy="1088958"/>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313098" y="5613971"/>
            <a:ext cx="1222301" cy="1088958"/>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306889" y="8019765"/>
            <a:ext cx="1222301" cy="1088958"/>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82421" y="-600206"/>
            <a:ext cx="487363" cy="487363"/>
          </a:xfrm>
          <a:prstGeom prst="rect">
            <a:avLst/>
          </a:prstGeom>
        </p:spPr>
      </p:pic>
    </p:spTree>
    <p:extLst>
      <p:ext uri="{BB962C8B-B14F-4D97-AF65-F5344CB8AC3E}">
        <p14:creationId xmlns:p14="http://schemas.microsoft.com/office/powerpoint/2010/main" val="4207716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trips(downLeft)">
                                      <p:cBhvr>
                                        <p:cTn id="11" dur="500"/>
                                        <p:tgtEl>
                                          <p:spTgt spid="1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trips(downLeft)">
                                      <p:cBhvr>
                                        <p:cTn id="15" dur="500"/>
                                        <p:tgtEl>
                                          <p:spTgt spid="2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downLeft)">
                                      <p:cBhvr>
                                        <p:cTn id="19" dur="500"/>
                                        <p:tgtEl>
                                          <p:spTgt spid="1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strips(down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6"/>
                                        </p:tgtEl>
                                        <p:attrNameLst>
                                          <p:attrName>fillcolor</p:attrName>
                                        </p:attrNameLst>
                                      </p:cBhvr>
                                      <p:to>
                                        <a:srgbClr val="D99694"/>
                                      </p:to>
                                    </p:animClr>
                                    <p:set>
                                      <p:cBhvr>
                                        <p:cTn id="40" dur="500" fill="hold"/>
                                        <p:tgtEl>
                                          <p:spTgt spid="16"/>
                                        </p:tgtEl>
                                        <p:attrNameLst>
                                          <p:attrName>fill.type</p:attrName>
                                        </p:attrNameLst>
                                      </p:cBhvr>
                                      <p:to>
                                        <p:strVal val="solid"/>
                                      </p:to>
                                    </p:set>
                                    <p:set>
                                      <p:cBhvr>
                                        <p:cTn id="41" dur="500" fill="hold"/>
                                        <p:tgtEl>
                                          <p:spTgt spid="16"/>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7"/>
                                        </p:tgtEl>
                                        <p:attrNameLst>
                                          <p:attrName>fillcolor</p:attrName>
                                        </p:attrNameLst>
                                      </p:cBhvr>
                                      <p:to>
                                        <a:srgbClr val="D99694"/>
                                      </p:to>
                                    </p:animClr>
                                    <p:set>
                                      <p:cBhvr>
                                        <p:cTn id="51" dur="500" fill="hold"/>
                                        <p:tgtEl>
                                          <p:spTgt spid="17"/>
                                        </p:tgtEl>
                                        <p:attrNameLst>
                                          <p:attrName>fill.type</p:attrName>
                                        </p:attrNameLst>
                                      </p:cBhvr>
                                      <p:to>
                                        <p:strVal val="solid"/>
                                      </p:to>
                                    </p:set>
                                    <p:set>
                                      <p:cBhvr>
                                        <p:cTn id="52" dur="500" fill="hold"/>
                                        <p:tgtEl>
                                          <p:spTgt spid="17"/>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9"/>
                                        </p:tgtEl>
                                        <p:attrNameLst>
                                          <p:attrName>fillcolor</p:attrName>
                                        </p:attrNameLst>
                                      </p:cBhvr>
                                      <p:to>
                                        <a:srgbClr val="D99694"/>
                                      </p:to>
                                    </p:animClr>
                                    <p:set>
                                      <p:cBhvr>
                                        <p:cTn id="62" dur="500" fill="hold"/>
                                        <p:tgtEl>
                                          <p:spTgt spid="29"/>
                                        </p:tgtEl>
                                        <p:attrNameLst>
                                          <p:attrName>fill.type</p:attrName>
                                        </p:attrNameLst>
                                      </p:cBhvr>
                                      <p:to>
                                        <p:strVal val="solid"/>
                                      </p:to>
                                    </p:set>
                                    <p:set>
                                      <p:cBhvr>
                                        <p:cTn id="63" dur="500" fill="hold"/>
                                        <p:tgtEl>
                                          <p:spTgt spid="29"/>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6" grpId="0" animBg="1"/>
      <p:bldP spid="17"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2633246">
            <a:off x="-2323517" y="8785569"/>
            <a:ext cx="6270368" cy="21646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7370">
            <a:off x="16459200" y="-150699"/>
            <a:ext cx="1452146" cy="1475417"/>
          </a:xfrm>
          <a:prstGeom prst="rect">
            <a:avLst/>
          </a:prstGeom>
        </p:spPr>
      </p:pic>
      <p:sp>
        <p:nvSpPr>
          <p:cNvPr id="14" name="Rectangle 13"/>
          <p:cNvSpPr/>
          <p:nvPr/>
        </p:nvSpPr>
        <p:spPr>
          <a:xfrm>
            <a:off x="431304" y="319967"/>
            <a:ext cx="5194548" cy="1015663"/>
          </a:xfrm>
          <a:prstGeom prst="rect">
            <a:avLst/>
          </a:prstGeom>
        </p:spPr>
        <p:txBody>
          <a:bodyPr wrap="square">
            <a:spAutoFit/>
          </a:bodyPr>
          <a:lstStyle/>
          <a:p>
            <a:pPr algn="just">
              <a:lnSpc>
                <a:spcPct val="150000"/>
              </a:lnSpc>
            </a:pPr>
            <a:r>
              <a:rPr lang="en-US" sz="4000" b="1" dirty="0" err="1" smtClean="0">
                <a:solidFill>
                  <a:srgbClr val="002060"/>
                </a:solidFill>
                <a:latin typeface="Arial" panose="020B0604020202020204" pitchFamily="34" charset="0"/>
                <a:cs typeface="Arial" panose="020B0604020202020204" pitchFamily="34" charset="0"/>
              </a:rPr>
              <a:t>Bài</a:t>
            </a:r>
            <a:r>
              <a:rPr lang="en-US" sz="4000" b="1" dirty="0" smtClean="0">
                <a:solidFill>
                  <a:srgbClr val="002060"/>
                </a:solidFill>
                <a:latin typeface="Arial" panose="020B0604020202020204" pitchFamily="34" charset="0"/>
                <a:cs typeface="Arial" panose="020B0604020202020204" pitchFamily="34" charset="0"/>
              </a:rPr>
              <a:t> 1 </a:t>
            </a:r>
            <a:r>
              <a:rPr lang="en-US" sz="4000" b="1" smtClean="0">
                <a:solidFill>
                  <a:srgbClr val="002060"/>
                </a:solidFill>
                <a:latin typeface="Arial" panose="020B0604020202020204" pitchFamily="34" charset="0"/>
                <a:cs typeface="Arial" panose="020B0604020202020204" pitchFamily="34" charset="0"/>
              </a:rPr>
              <a:t>(SGK - </a:t>
            </a:r>
            <a:r>
              <a:rPr lang="en-US" sz="4000" b="1" smtClean="0">
                <a:solidFill>
                  <a:srgbClr val="002060"/>
                </a:solidFill>
                <a:latin typeface="Arial" panose="020B0604020202020204" pitchFamily="34" charset="0"/>
                <a:cs typeface="Arial" panose="020B0604020202020204" pitchFamily="34" charset="0"/>
              </a:rPr>
              <a:t>tr109)</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304" y="1352224"/>
            <a:ext cx="17399496" cy="2495876"/>
          </a:xfrm>
          <a:prstGeom prst="rect">
            <a:avLst/>
          </a:prstGeom>
        </p:spPr>
        <p:txBody>
          <a:bodyPr wrap="square">
            <a:spAutoFit/>
          </a:bodyPr>
          <a:lstStyle/>
          <a:p>
            <a:pPr algn="just">
              <a:lnSpc>
                <a:spcPct val="150000"/>
              </a:lnSpc>
              <a:spcAft>
                <a:spcPts val="1200"/>
              </a:spcAft>
            </a:pPr>
            <a:r>
              <a:rPr lang="vi-VN" sz="3600">
                <a:ea typeface="Calibri" panose="020F0502020204030204" pitchFamily="34" charset="0"/>
                <a:cs typeface="Times New Roman" panose="02020603050405020304" pitchFamily="18" charset="0"/>
              </a:rPr>
              <a:t>Bạn Chung cho rằng: Nếu mặt phẳng (P) chứa hai đường thẳng a, b và a, b cùng song song với mặt phẳng (Q) thì (P) luôn song song với (Q). Phát biểu của bạn Chung có đúng không? Vì sao?</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8124775" y="4085392"/>
            <a:ext cx="21336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800" b="1" i="1" u="sng" smtClean="0">
                <a:solidFill>
                  <a:srgbClr val="C00000"/>
                </a:solidFill>
                <a:latin typeface="Arial" panose="020B0604020202020204" pitchFamily="34" charset="0"/>
                <a:cs typeface="Arial" panose="020B0604020202020204" pitchFamily="34" charset="0"/>
              </a:rPr>
              <a:t>Giải:</a:t>
            </a:r>
            <a:endParaRPr kumimoji="0" lang="en-US" sz="3800" b="1" i="1" u="sng"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1" name="Rectangle 10"/>
          <p:cNvSpPr/>
          <p:nvPr/>
        </p:nvSpPr>
        <p:spPr>
          <a:xfrm>
            <a:off x="461430" y="5079980"/>
            <a:ext cx="10968570" cy="3416320"/>
          </a:xfrm>
          <a:prstGeom prst="rect">
            <a:avLst/>
          </a:prstGeom>
        </p:spPr>
        <p:txBody>
          <a:bodyPr wrap="square">
            <a:spAutoFit/>
          </a:bodyPr>
          <a:lstStyle/>
          <a:p>
            <a:pPr algn="just">
              <a:lnSpc>
                <a:spcPct val="150000"/>
              </a:lnSpc>
              <a:spcAft>
                <a:spcPts val="0"/>
              </a:spcAft>
            </a:pPr>
            <a:r>
              <a:rPr lang="vi-VN" sz="3600">
                <a:ea typeface="Calibri" panose="020F0502020204030204" pitchFamily="34" charset="0"/>
                <a:cs typeface="Arial" panose="020B0604020202020204" pitchFamily="34" charset="0"/>
              </a:rPr>
              <a:t>Phát biểu của bạn Chung không đúng, để (P) // (Q) thì hai đường thẳng a và b trong mặt phẳng (P) cần thêm điều kiện cắt nhau tại một điểm.</a:t>
            </a:r>
          </a:p>
          <a:p>
            <a:pPr algn="just">
              <a:lnSpc>
                <a:spcPct val="150000"/>
              </a:lnSpc>
              <a:spcAft>
                <a:spcPts val="0"/>
              </a:spcAft>
            </a:pPr>
            <a:r>
              <a:rPr lang="vi-VN" sz="3600">
                <a:ea typeface="Calibri" panose="020F0502020204030204" pitchFamily="34" charset="0"/>
                <a:cs typeface="Arial" panose="020B0604020202020204" pitchFamily="34" charset="0"/>
              </a:rPr>
              <a:t>Ví dụ</a:t>
            </a:r>
            <a:r>
              <a:rPr lang="vi-VN" sz="3600">
                <a:ea typeface="Calibri" panose="020F0502020204030204" pitchFamily="34" charset="0"/>
                <a:cs typeface="Arial" panose="020B0604020202020204" pitchFamily="34" charset="0"/>
              </a:rPr>
              <a:t>: </a:t>
            </a:r>
            <a:r>
              <a:rPr lang="vi-VN" sz="3600" smtClean="0">
                <a:ea typeface="Calibri" panose="020F0502020204030204" pitchFamily="34" charset="0"/>
                <a:cs typeface="Arial" panose="020B0604020202020204" pitchFamily="34" charset="0"/>
              </a:rPr>
              <a:t>a</a:t>
            </a:r>
            <a:r>
              <a:rPr lang="en-US" sz="3600" smtClean="0">
                <a:ea typeface="Calibri" panose="020F0502020204030204" pitchFamily="34" charset="0"/>
                <a:cs typeface="Arial" panose="020B0604020202020204" pitchFamily="34" charset="0"/>
              </a:rPr>
              <a:t> </a:t>
            </a:r>
            <a:r>
              <a:rPr lang="vi-VN" sz="3600" smtClean="0">
                <a:ea typeface="Calibri" panose="020F0502020204030204" pitchFamily="34" charset="0"/>
                <a:cs typeface="Arial" panose="020B0604020202020204" pitchFamily="34" charset="0"/>
              </a:rPr>
              <a:t>//</a:t>
            </a:r>
            <a:r>
              <a:rPr lang="en-US" sz="3600" smtClean="0">
                <a:ea typeface="Calibri" panose="020F0502020204030204" pitchFamily="34" charset="0"/>
                <a:cs typeface="Arial" panose="020B0604020202020204" pitchFamily="34" charset="0"/>
              </a:rPr>
              <a:t> </a:t>
            </a:r>
            <a:r>
              <a:rPr lang="vi-VN" sz="3600" smtClean="0">
                <a:ea typeface="Calibri" panose="020F0502020204030204" pitchFamily="34" charset="0"/>
                <a:cs typeface="Arial" panose="020B0604020202020204" pitchFamily="34" charset="0"/>
              </a:rPr>
              <a:t>(</a:t>
            </a:r>
            <a:r>
              <a:rPr lang="vi-VN" sz="3600">
                <a:ea typeface="Calibri" panose="020F0502020204030204" pitchFamily="34" charset="0"/>
                <a:cs typeface="Arial" panose="020B0604020202020204" pitchFamily="34" charset="0"/>
              </a:rPr>
              <a:t>Q</a:t>
            </a:r>
            <a:r>
              <a:rPr lang="vi-VN" sz="3600" smtClean="0">
                <a:ea typeface="Calibri" panose="020F0502020204030204" pitchFamily="34" charset="0"/>
                <a:cs typeface="Arial" panose="020B0604020202020204" pitchFamily="34" charset="0"/>
              </a:rPr>
              <a:t>),</a:t>
            </a:r>
            <a:r>
              <a:rPr lang="en-US" sz="3600" smtClean="0">
                <a:ea typeface="Calibri" panose="020F0502020204030204" pitchFamily="34" charset="0"/>
                <a:cs typeface="Arial" panose="020B0604020202020204" pitchFamily="34" charset="0"/>
              </a:rPr>
              <a:t> </a:t>
            </a:r>
            <a:r>
              <a:rPr lang="vi-VN" sz="3600" smtClean="0">
                <a:ea typeface="Calibri" panose="020F0502020204030204" pitchFamily="34" charset="0"/>
                <a:cs typeface="Arial" panose="020B0604020202020204" pitchFamily="34" charset="0"/>
              </a:rPr>
              <a:t>b</a:t>
            </a:r>
            <a:r>
              <a:rPr lang="en-US" sz="3600" smtClean="0">
                <a:ea typeface="Calibri" panose="020F0502020204030204" pitchFamily="34" charset="0"/>
                <a:cs typeface="Arial" panose="020B0604020202020204" pitchFamily="34" charset="0"/>
              </a:rPr>
              <a:t> </a:t>
            </a:r>
            <a:r>
              <a:rPr lang="vi-VN" sz="3600" smtClean="0">
                <a:ea typeface="Calibri" panose="020F0502020204030204" pitchFamily="34" charset="0"/>
                <a:cs typeface="Arial" panose="020B0604020202020204" pitchFamily="34" charset="0"/>
              </a:rPr>
              <a:t>//</a:t>
            </a:r>
            <a:r>
              <a:rPr lang="en-US" sz="3600" smtClean="0">
                <a:ea typeface="Calibri" panose="020F0502020204030204" pitchFamily="34" charset="0"/>
                <a:cs typeface="Arial" panose="020B0604020202020204" pitchFamily="34" charset="0"/>
              </a:rPr>
              <a:t> </a:t>
            </a:r>
            <a:r>
              <a:rPr lang="vi-VN" sz="3600" smtClean="0">
                <a:ea typeface="Calibri" panose="020F0502020204030204" pitchFamily="34" charset="0"/>
                <a:cs typeface="Arial" panose="020B0604020202020204" pitchFamily="34" charset="0"/>
              </a:rPr>
              <a:t>(</a:t>
            </a:r>
            <a:r>
              <a:rPr lang="vi-VN" sz="3600">
                <a:ea typeface="Calibri" panose="020F0502020204030204" pitchFamily="34" charset="0"/>
                <a:cs typeface="Arial" panose="020B0604020202020204" pitchFamily="34" charset="0"/>
              </a:rPr>
              <a:t>Q), nhưng (P) cắt (Q) (hình vẽ)</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734800" y="4457700"/>
            <a:ext cx="6096000" cy="5410200"/>
          </a:xfrm>
          <a:prstGeom prst="rect">
            <a:avLst/>
          </a:prstGeom>
        </p:spPr>
      </p:pic>
    </p:spTree>
    <p:extLst>
      <p:ext uri="{BB962C8B-B14F-4D97-AF65-F5344CB8AC3E}">
        <p14:creationId xmlns:p14="http://schemas.microsoft.com/office/powerpoint/2010/main" val="3946383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wipe(up)">
                                      <p:cBhvr>
                                        <p:cTn id="32" dur="500"/>
                                        <p:tgtEl>
                                          <p:spTgt spid="11">
                                            <p:txEl>
                                              <p:pRg st="1" end="1"/>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up)">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219155" y="8785934"/>
            <a:ext cx="1294758" cy="1372094"/>
          </a:xfrm>
          <a:prstGeom prst="rect">
            <a:avLst/>
          </a:prstGeom>
        </p:spPr>
      </p:pic>
      <p:sp>
        <p:nvSpPr>
          <p:cNvPr id="16" name="Rectangle 15"/>
          <p:cNvSpPr/>
          <p:nvPr/>
        </p:nvSpPr>
        <p:spPr>
          <a:xfrm>
            <a:off x="6541172" y="1146006"/>
            <a:ext cx="5205656" cy="942053"/>
          </a:xfrm>
          <a:prstGeom prst="rect">
            <a:avLst/>
          </a:prstGeom>
        </p:spPr>
        <p:txBody>
          <a:bodyPr wrap="square">
            <a:spAutoFit/>
          </a:bodyPr>
          <a:lstStyle/>
          <a:p>
            <a:pPr algn="just">
              <a:lnSpc>
                <a:spcPct val="150000"/>
              </a:lnSpc>
            </a:pPr>
            <a:r>
              <a:rPr lang="en-US" sz="4200" b="1" err="1" smtClean="0">
                <a:solidFill>
                  <a:srgbClr val="002060"/>
                </a:solidFill>
                <a:latin typeface="Arial" panose="020B0604020202020204" pitchFamily="34" charset="0"/>
                <a:cs typeface="Arial" panose="020B0604020202020204" pitchFamily="34" charset="0"/>
              </a:rPr>
              <a:t>Bài</a:t>
            </a:r>
            <a:r>
              <a:rPr lang="en-US" sz="4200" b="1" smtClean="0">
                <a:solidFill>
                  <a:srgbClr val="002060"/>
                </a:solidFill>
                <a:latin typeface="Arial" panose="020B0604020202020204" pitchFamily="34" charset="0"/>
                <a:cs typeface="Arial" panose="020B0604020202020204" pitchFamily="34" charset="0"/>
              </a:rPr>
              <a:t> 2 (SGK – </a:t>
            </a:r>
            <a:r>
              <a:rPr lang="en-US" sz="4200" b="1" smtClean="0">
                <a:solidFill>
                  <a:srgbClr val="002060"/>
                </a:solidFill>
                <a:latin typeface="Arial" panose="020B0604020202020204" pitchFamily="34" charset="0"/>
                <a:cs typeface="Arial" panose="020B0604020202020204" pitchFamily="34" charset="0"/>
              </a:rPr>
              <a:t>tr109)</a:t>
            </a:r>
            <a:endParaRPr lang="en-US" sz="4200" dirty="0">
              <a:latin typeface="Arial" panose="020B0604020202020204" pitchFamily="34" charset="0"/>
              <a:cs typeface="Arial" panose="020B0604020202020204" pitchFamily="34" charset="0"/>
            </a:endParaRPr>
          </a:p>
        </p:txBody>
      </p:sp>
      <p:sp>
        <p:nvSpPr>
          <p:cNvPr id="2" name="Rectangle 1"/>
          <p:cNvSpPr/>
          <p:nvPr/>
        </p:nvSpPr>
        <p:spPr>
          <a:xfrm>
            <a:off x="1504884" y="2339519"/>
            <a:ext cx="15175828" cy="4708981"/>
          </a:xfrm>
          <a:prstGeom prst="rect">
            <a:avLst/>
          </a:prstGeom>
        </p:spPr>
        <p:txBody>
          <a:bodyPr wrap="square">
            <a:spAutoFit/>
          </a:bodyPr>
          <a:lstStyle/>
          <a:p>
            <a:pPr algn="just">
              <a:lnSpc>
                <a:spcPct val="150000"/>
              </a:lnSpc>
              <a:spcAft>
                <a:spcPts val="1200"/>
              </a:spcAft>
            </a:pPr>
            <a:r>
              <a:rPr lang="vi-VN" sz="4000">
                <a:ea typeface="Calibri" panose="020F0502020204030204" pitchFamily="34" charset="0"/>
                <a:cs typeface="Times New Roman" panose="02020603050405020304" pitchFamily="18" charset="0"/>
              </a:rPr>
              <a:t>Trong mặt phẳng (P) cho hình bình hành ABCD. Qua A, B, C, D lần lượt vẽ bốn đường thẳng a, b, c, d đôi một song song với nhau và không nằm trong mặt phẳng (P). Một mặt phẳng cắt a, b, c, d lần lượt tại bốn điểm A’, B</a:t>
            </a:r>
            <a:r>
              <a:rPr lang="vi-VN" sz="4000">
                <a:ea typeface="Calibri" panose="020F0502020204030204" pitchFamily="34" charset="0"/>
                <a:cs typeface="Times New Roman" panose="02020603050405020304" pitchFamily="18" charset="0"/>
              </a:rPr>
              <a:t>’, </a:t>
            </a:r>
            <a:r>
              <a:rPr lang="vi-VN" sz="4000" smtClean="0">
                <a:ea typeface="Calibri" panose="020F0502020204030204" pitchFamily="34" charset="0"/>
                <a:cs typeface="Times New Roman" panose="02020603050405020304" pitchFamily="18" charset="0"/>
              </a:rPr>
              <a:t>C</a:t>
            </a:r>
            <a:r>
              <a:rPr lang="vi-VN" sz="4000">
                <a:ea typeface="Calibri" panose="020F0502020204030204" pitchFamily="34" charset="0"/>
                <a:cs typeface="Times New Roman" panose="02020603050405020304" pitchFamily="18" charset="0"/>
              </a:rPr>
              <a:t>’</a:t>
            </a:r>
            <a:r>
              <a:rPr lang="vi-VN" sz="4000" smtClean="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D’. Chứng minh rằng A’B’C’D’ là hình bình hành.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2"/>
          <p:cNvSpPr/>
          <p:nvPr/>
        </p:nvSpPr>
        <p:spPr>
          <a:xfrm>
            <a:off x="13182600" y="6486434"/>
            <a:ext cx="2057400" cy="3048000"/>
          </a:xfrm>
          <a:custGeom>
            <a:avLst/>
            <a:gdLst/>
            <a:ahLst/>
            <a:cxnLst/>
            <a:rect l="l" t="t" r="r" b="b"/>
            <a:pathLst>
              <a:path w="2530602" h="4114800">
                <a:moveTo>
                  <a:pt x="0" y="0"/>
                </a:moveTo>
                <a:lnTo>
                  <a:pt x="2530602" y="0"/>
                </a:lnTo>
                <a:lnTo>
                  <a:pt x="2530602" y="4114800"/>
                </a:lnTo>
                <a:lnTo>
                  <a:pt x="0" y="4114800"/>
                </a:lnTo>
                <a:lnTo>
                  <a:pt x="0" y="0"/>
                </a:lnTo>
                <a:close/>
              </a:path>
            </a:pathLst>
          </a:custGeom>
          <a:blipFill>
            <a:blip r:embed="rId9">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1809028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219155" y="8785934"/>
            <a:ext cx="1294758" cy="1372094"/>
          </a:xfrm>
          <a:prstGeom prst="rect">
            <a:avLst/>
          </a:prstGeom>
        </p:spPr>
      </p:pic>
      <p:grpSp>
        <p:nvGrpSpPr>
          <p:cNvPr id="15" name="Group 14"/>
          <p:cNvGrpSpPr/>
          <p:nvPr/>
        </p:nvGrpSpPr>
        <p:grpSpPr>
          <a:xfrm>
            <a:off x="8357582" y="800100"/>
            <a:ext cx="1572835" cy="995855"/>
            <a:chOff x="1552581" y="1205790"/>
            <a:chExt cx="1572835" cy="995855"/>
          </a:xfrm>
        </p:grpSpPr>
        <p:pic>
          <p:nvPicPr>
            <p:cNvPr id="17"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8" name="Rectangle 7"/>
              <p:cNvSpPr/>
              <p:nvPr/>
            </p:nvSpPr>
            <p:spPr>
              <a:xfrm>
                <a:off x="7391400" y="2325633"/>
                <a:ext cx="9829800" cy="6971139"/>
              </a:xfrm>
              <a:prstGeom prst="rect">
                <a:avLst/>
              </a:prstGeom>
            </p:spPr>
            <p:txBody>
              <a:bodyPr wrap="square">
                <a:spAutoFit/>
              </a:bodyPr>
              <a:lstStyle/>
              <a:p>
                <a:pPr marL="601980" marR="30480" lvl="0" indent="-571500" algn="l" defTabSz="914400" rtl="0" eaLnBrk="1" fontAlgn="auto" latinLnBrk="0" hangingPunct="1">
                  <a:lnSpc>
                    <a:spcPct val="150000"/>
                  </a:lnSpc>
                  <a:spcBef>
                    <a:spcPts val="300"/>
                  </a:spcBef>
                  <a:spcAft>
                    <a:spcPts val="300"/>
                  </a:spcAft>
                  <a:buClrTx/>
                  <a:buSzTx/>
                  <a:buFont typeface="Wingdings" panose="05000000000000000000" pitchFamily="2" charset="2"/>
                  <a:buChar char="§"/>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ABCD</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hình bình hành).</a:t>
                </a:r>
                <a:b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mp</m:t>
                    </m:r>
                    <m:d>
                      <m:d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d>
                      <m:d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601980" marR="30480" lvl="0" indent="-571500" algn="l" defTabSz="914400" rtl="0" eaLnBrk="1" fontAlgn="auto" latinLnBrk="0" hangingPunct="1">
                  <a:lnSpc>
                    <a:spcPct val="150000"/>
                  </a:lnSpc>
                  <a:spcBef>
                    <a:spcPts val="300"/>
                  </a:spcBef>
                  <a:spcAft>
                    <a:spcPts val="300"/>
                  </a:spcAft>
                  <a:buClrTx/>
                  <a:buSzTx/>
                  <a:buFont typeface="Wingdings" panose="05000000000000000000" pitchFamily="2" charset="2"/>
                  <a:buChar char="§"/>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a // d nên A'A // D'D</a:t>
                </a:r>
                <a:b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mp</m:t>
                    </m:r>
                    <m:d>
                      <m:d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d>
                      <m:d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601980" marR="30480" lvl="0" indent="-571500" algn="l" defTabSz="914400" rtl="0" eaLnBrk="1" fontAlgn="auto" latinLnBrk="0" hangingPunct="1">
                  <a:lnSpc>
                    <a:spcPct val="150000"/>
                  </a:lnSpc>
                  <a:spcBef>
                    <a:spcPts val="300"/>
                  </a:spcBef>
                  <a:spcAft>
                    <a:spcPts val="300"/>
                  </a:spcAft>
                  <a:buClrTx/>
                  <a:buSzTx/>
                  <a:buFont typeface="Wingdings" panose="05000000000000000000" pitchFamily="2" charset="2"/>
                  <a:buChar char="§"/>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d>
                      <m:d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d>
                      <m:d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b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cắt nhau tại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cùng nằm trong </a:t>
                </a:r>
                <a14:m>
                  <m:oMath xmlns:m="http://schemas.openxmlformats.org/officeDocument/2006/math">
                    <m:d>
                      <m:d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m:t>
                        </m:r>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B</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algn="l" defTabSz="914400" rtl="0" eaLnBrk="1" fontAlgn="auto" latinLnBrk="0" hangingPunct="1">
                  <a:lnSpc>
                    <a:spcPct val="150000"/>
                  </a:lnSpc>
                  <a:spcBef>
                    <a:spcPts val="300"/>
                  </a:spcBef>
                  <a:spcAft>
                    <a:spcPts val="300"/>
                  </a:spcAft>
                  <a:buClrTx/>
                  <a:buSzTx/>
                  <a:tabLst/>
                  <a:defRPr/>
                </a:pPr>
                <a14:m>
                  <m:oMathPara xmlns:m="http://schemas.openxmlformats.org/officeDocument/2006/math">
                    <m:oMathParaPr>
                      <m:jc m:val="left"/>
                    </m:oMathParaPr>
                    <m:oMath xmlns:m="http://schemas.openxmlformats.org/officeDocument/2006/math">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ABB</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 // (</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CDD</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oMath>
                  </m:oMathPara>
                </a14:m>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7391400" y="2325633"/>
                <a:ext cx="9829800" cy="6971139"/>
              </a:xfrm>
              <a:prstGeom prst="rect">
                <a:avLst/>
              </a:prstGeom>
              <a:blipFill>
                <a:blip r:embed="rId20"/>
                <a:stretch>
                  <a:fillRect l="-1365" r="-434"/>
                </a:stretch>
              </a:blipFill>
            </p:spPr>
            <p:txBody>
              <a:bodyPr/>
              <a:lstStyle/>
              <a:p>
                <a:r>
                  <a:rPr lang="en-US">
                    <a:noFill/>
                  </a:rPr>
                  <a:t> </a:t>
                </a:r>
              </a:p>
            </p:txBody>
          </p:sp>
        </mc:Fallback>
      </mc:AlternateContent>
      <p:pic>
        <p:nvPicPr>
          <p:cNvPr id="3" name="Picture 2"/>
          <p:cNvPicPr>
            <a:picLocks noChangeAspect="1"/>
          </p:cNvPicPr>
          <p:nvPr/>
        </p:nvPicPr>
        <p:blipFill>
          <a:blip r:embed="rId21">
            <a:extLst>
              <a:ext uri="{BEBA8EAE-BF5A-486C-A8C5-ECC9F3942E4B}">
                <a14:imgProps xmlns:a14="http://schemas.microsoft.com/office/drawing/2010/main">
                  <a14:imgLayer r:embed="rId22">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83395" y="2637705"/>
            <a:ext cx="5713443" cy="5913413"/>
          </a:xfrm>
          <a:prstGeom prst="rect">
            <a:avLst/>
          </a:prstGeom>
        </p:spPr>
      </p:pic>
    </p:spTree>
    <p:extLst>
      <p:ext uri="{BB962C8B-B14F-4D97-AF65-F5344CB8AC3E}">
        <p14:creationId xmlns:p14="http://schemas.microsoft.com/office/powerpoint/2010/main" val="1873470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anim calcmode="lin" valueType="num">
                                      <p:cBhvr>
                                        <p:cTn id="2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left)">
                                      <p:cBhvr>
                                        <p:cTn id="3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219155" y="8785934"/>
            <a:ext cx="1294758" cy="1372094"/>
          </a:xfrm>
          <a:prstGeom prst="rect">
            <a:avLst/>
          </a:prstGeom>
        </p:spPr>
      </p:pic>
      <p:grpSp>
        <p:nvGrpSpPr>
          <p:cNvPr id="15" name="Group 14"/>
          <p:cNvGrpSpPr/>
          <p:nvPr/>
        </p:nvGrpSpPr>
        <p:grpSpPr>
          <a:xfrm>
            <a:off x="8357582" y="800100"/>
            <a:ext cx="1572835" cy="995855"/>
            <a:chOff x="1552581" y="1205790"/>
            <a:chExt cx="1572835" cy="995855"/>
          </a:xfrm>
        </p:grpSpPr>
        <p:pic>
          <p:nvPicPr>
            <p:cNvPr id="17"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8" name="Rectangle 7"/>
              <p:cNvSpPr/>
              <p:nvPr/>
            </p:nvSpPr>
            <p:spPr>
              <a:xfrm>
                <a:off x="7239000" y="2476500"/>
                <a:ext cx="10134600" cy="5986254"/>
              </a:xfrm>
              <a:prstGeom prst="rect">
                <a:avLst/>
              </a:prstGeom>
            </p:spPr>
            <p:txBody>
              <a:bodyPr wrap="square">
                <a:spAutoFit/>
              </a:bodyPr>
              <a:lstStyle/>
              <a:p>
                <a:pPr marL="601980" marR="30480" lvl="0" indent="-571500">
                  <a:lnSpc>
                    <a:spcPct val="150000"/>
                  </a:lnSpc>
                  <a:spcBef>
                    <a:spcPts val="300"/>
                  </a:spcBef>
                  <a:spcAft>
                    <a:spcPts val="300"/>
                  </a:spcAft>
                  <a:buFont typeface="Wingdings" panose="05000000000000000000" pitchFamily="2" charset="2"/>
                  <a:buChar char="§"/>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rPr>
                        </m:ctrlPr>
                      </m:dPr>
                      <m:e>
                        <m:r>
                          <m:rPr>
                            <m:sty m:val="p"/>
                          </m:rPr>
                          <a:rPr lang="en-US" sz="3600">
                            <a:solidFill>
                              <a:prstClr val="black"/>
                            </a:solidFill>
                            <a:latin typeface="Cambria Math" panose="02040503050406030204" pitchFamily="18" charset="0"/>
                            <a:ea typeface="Calibri" panose="020F0502020204030204" pitchFamily="34" charset="0"/>
                          </a:rPr>
                          <m:t>AB</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e>
                    </m:d>
                    <m:r>
                      <a:rPr lang="en-US" sz="3600">
                        <a:solidFill>
                          <a:prstClr val="black"/>
                        </a:solidFill>
                        <a:latin typeface="Cambria Math" panose="02040503050406030204" pitchFamily="18" charset="0"/>
                        <a:ea typeface="Calibri" panose="020F0502020204030204" pitchFamily="34" charset="0"/>
                      </a:rPr>
                      <m:t>//</m:t>
                    </m:r>
                    <m:d>
                      <m:dPr>
                        <m:ctrlPr>
                          <a:rPr lang="en-US" sz="3600" i="1">
                            <a:solidFill>
                              <a:prstClr val="black"/>
                            </a:solidFill>
                            <a:latin typeface="Cambria Math" panose="02040503050406030204" pitchFamily="18" charset="0"/>
                            <a:ea typeface="Calibri" panose="020F0502020204030204" pitchFamily="34" charset="0"/>
                          </a:rPr>
                        </m:ctrlPr>
                      </m:dPr>
                      <m:e>
                        <m:r>
                          <m:rPr>
                            <m:sty m:val="p"/>
                          </m:rPr>
                          <a:rPr lang="en-US" sz="3600">
                            <a:solidFill>
                              <a:prstClr val="black"/>
                            </a:solidFill>
                            <a:latin typeface="Cambria Math" panose="02040503050406030204" pitchFamily="18" charset="0"/>
                            <a:ea typeface="Calibri" panose="020F0502020204030204" pitchFamily="34" charset="0"/>
                          </a:rPr>
                          <m:t>CD</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r>
                <a:br>
                  <a:rPr lang="en-US" sz="3600">
                    <a:solidFill>
                      <a:prstClr val="black"/>
                    </a:solidFill>
                    <a:latin typeface="Arial" panose="020B0604020202020204" pitchFamily="34" charset="0"/>
                    <a:ea typeface="Calibri" panose="020F0502020204030204" pitchFamily="34" charset="0"/>
                    <a:cs typeface="Arial" panose="020B0604020202020204" pitchFamily="34" charset="0"/>
                  </a:rPr>
                </a:b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rPr>
                        </m:ctrlPr>
                      </m:dPr>
                      <m:e>
                        <m:r>
                          <m:rPr>
                            <m:sty m:val="p"/>
                          </m:rPr>
                          <a:rPr lang="en-US" sz="3600">
                            <a:solidFill>
                              <a:prstClr val="black"/>
                            </a:solidFill>
                            <a:latin typeface="Cambria Math" panose="02040503050406030204" pitchFamily="18" charset="0"/>
                            <a:ea typeface="Calibri" panose="020F0502020204030204" pitchFamily="34" charset="0"/>
                          </a:rPr>
                          <m:t>AB</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e>
                    </m:d>
                    <m:r>
                      <a:rPr lang="en-US" sz="3600">
                        <a:solidFill>
                          <a:prstClr val="black"/>
                        </a:solidFill>
                        <a:latin typeface="Cambria Math" panose="02040503050406030204" pitchFamily="18" charset="0"/>
                        <a:ea typeface="Calibri" panose="020F0502020204030204" pitchFamily="34" charset="0"/>
                      </a:rPr>
                      <m:t>∩(</m:t>
                    </m:r>
                    <m:r>
                      <m:rPr>
                        <m:sty m:val="p"/>
                      </m:rPr>
                      <a:rPr lang="en-US" sz="3600">
                        <a:solidFill>
                          <a:prstClr val="black"/>
                        </a:solidFill>
                        <a:latin typeface="Cambria Math" panose="02040503050406030204" pitchFamily="18" charset="0"/>
                        <a:ea typeface="Calibri" panose="020F0502020204030204" pitchFamily="34" charset="0"/>
                      </a:rPr>
                      <m:t>Q</m:t>
                    </m:r>
                    <m:r>
                      <a:rPr lang="en-US" sz="3600">
                        <a:solidFill>
                          <a:prstClr val="black"/>
                        </a:solidFill>
                        <a:latin typeface="Cambria Math" panose="02040503050406030204" pitchFamily="18" charset="0"/>
                        <a:ea typeface="Calibri" panose="020F0502020204030204" pitchFamily="34" charset="0"/>
                      </a:rPr>
                      <m:t>)=</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r>
                      <a:rPr lang="en-US" sz="3600">
                        <a:solidFill>
                          <a:prstClr val="black"/>
                        </a:solidFill>
                        <a:latin typeface="Cambria Math" panose="02040503050406030204" pitchFamily="18" charset="0"/>
                        <a:ea typeface="Calibri" panose="020F0502020204030204" pitchFamily="34" charset="0"/>
                      </a:rPr>
                      <m:t>;</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r>
                <a:br>
                  <a:rPr lang="en-US" sz="3600">
                    <a:solidFill>
                      <a:prstClr val="black"/>
                    </a:solidFill>
                    <a:latin typeface="Arial" panose="020B0604020202020204" pitchFamily="34" charset="0"/>
                    <a:ea typeface="Calibri" panose="020F0502020204030204" pitchFamily="34" charset="0"/>
                    <a:cs typeface="Arial" panose="020B0604020202020204" pitchFamily="34" charset="0"/>
                  </a:rPr>
                </a:b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rPr>
                        </m:ctrlPr>
                      </m:dPr>
                      <m:e>
                        <m:r>
                          <m:rPr>
                            <m:sty m:val="p"/>
                          </m:rPr>
                          <a:rPr lang="en-US" sz="3600">
                            <a:solidFill>
                              <a:prstClr val="black"/>
                            </a:solidFill>
                            <a:latin typeface="Cambria Math" panose="02040503050406030204" pitchFamily="18" charset="0"/>
                            <a:ea typeface="Calibri" panose="020F0502020204030204" pitchFamily="34" charset="0"/>
                          </a:rPr>
                          <m:t>CD</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e>
                    </m:d>
                    <m:r>
                      <a:rPr lang="en-US" sz="3600">
                        <a:solidFill>
                          <a:prstClr val="black"/>
                        </a:solidFill>
                        <a:latin typeface="Cambria Math" panose="02040503050406030204" pitchFamily="18" charset="0"/>
                        <a:ea typeface="Calibri" panose="020F0502020204030204" pitchFamily="34" charset="0"/>
                      </a:rPr>
                      <m:t>∩(</m:t>
                    </m:r>
                    <m:r>
                      <m:rPr>
                        <m:sty m:val="p"/>
                      </m:rPr>
                      <a:rPr lang="en-US" sz="3600">
                        <a:solidFill>
                          <a:prstClr val="black"/>
                        </a:solidFill>
                        <a:latin typeface="Cambria Math" panose="02040503050406030204" pitchFamily="18" charset="0"/>
                        <a:ea typeface="Calibri" panose="020F0502020204030204" pitchFamily="34" charset="0"/>
                      </a:rPr>
                      <m:t>Q</m:t>
                    </m:r>
                    <m:r>
                      <a:rPr lang="en-US" sz="3600">
                        <a:solidFill>
                          <a:prstClr val="black"/>
                        </a:solidFill>
                        <a:latin typeface="Cambria Math" panose="02040503050406030204" pitchFamily="18" charset="0"/>
                        <a:ea typeface="Calibri" panose="020F0502020204030204" pitchFamily="34" charset="0"/>
                      </a:rPr>
                      <m:t>)=</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oMath>
                </a14:m>
                <a:endPar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nSpc>
                    <a:spcPct val="150000"/>
                  </a:lnSpc>
                  <a:spcBef>
                    <a:spcPts val="300"/>
                  </a:spcBef>
                  <a:spcAft>
                    <a:spcPts val="300"/>
                  </a:spcAft>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r>
                      <a:rPr lang="en-US" sz="3600">
                        <a:solidFill>
                          <a:prstClr val="black"/>
                        </a:solidFill>
                        <a:latin typeface="Cambria Math" panose="02040503050406030204" pitchFamily="18" charset="0"/>
                        <a:ea typeface="Calibri" panose="020F0502020204030204" pitchFamily="34" charset="0"/>
                      </a:rPr>
                      <m:t>//</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oMath>
                </a14:m>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a:t>
                </a:r>
              </a:p>
              <a:p>
                <a:pPr marL="601980" marR="30480" lvl="0" indent="-571500">
                  <a:lnSpc>
                    <a:spcPct val="150000"/>
                  </a:lnSpc>
                  <a:spcBef>
                    <a:spcPts val="300"/>
                  </a:spcBef>
                  <a:spcAft>
                    <a:spcPts val="300"/>
                  </a:spcAft>
                  <a:buFont typeface="Wingdings" panose="05000000000000000000" pitchFamily="2" charset="2"/>
                  <a:buChar char="§"/>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Chứng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minh tương tự: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r>
                      <a:rPr lang="en-US" sz="3600">
                        <a:solidFill>
                          <a:prstClr val="black"/>
                        </a:solidFill>
                        <a:latin typeface="Cambria Math" panose="02040503050406030204" pitchFamily="18" charset="0"/>
                        <a:ea typeface="Calibri" panose="020F0502020204030204" pitchFamily="34" charset="0"/>
                      </a:rPr>
                      <m:t>//</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oMath>
                </a14:m>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601980" marR="30480" lvl="0" indent="-571500">
                  <a:lnSpc>
                    <a:spcPct val="150000"/>
                  </a:lnSpc>
                  <a:spcBef>
                    <a:spcPts val="300"/>
                  </a:spcBef>
                  <a:spcAft>
                    <a:spcPts val="300"/>
                  </a:spcAft>
                  <a:buFont typeface="Wingdings" panose="05000000000000000000" pitchFamily="2" charset="2"/>
                  <a:buChar char="§"/>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Tứ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giác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r>
                      <a:rPr lang="en-US" sz="3600">
                        <a:solidFill>
                          <a:prstClr val="black"/>
                        </a:solidFill>
                        <a:latin typeface="Cambria Math" panose="02040503050406030204" pitchFamily="18" charset="0"/>
                        <a:ea typeface="Calibri" panose="020F0502020204030204" pitchFamily="34" charset="0"/>
                      </a:rPr>
                      <m:t>//</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r>
                      <a:rPr lang="en-US" sz="3600">
                        <a:solidFill>
                          <a:prstClr val="black"/>
                        </a:solidFill>
                        <a:latin typeface="Cambria Math" panose="02040503050406030204" pitchFamily="18" charset="0"/>
                        <a:ea typeface="Calibri" panose="020F0502020204030204" pitchFamily="34" charset="0"/>
                      </a:rPr>
                      <m:t>//</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r>
                      <m:rPr>
                        <m:sty m:val="p"/>
                      </m:rPr>
                      <a:rPr lang="en-US" sz="3600">
                        <a:solidFill>
                          <a:prstClr val="black"/>
                        </a:solidFill>
                        <a:latin typeface="Cambria Math" panose="02040503050406030204" pitchFamily="18" charset="0"/>
                        <a:ea typeface="Calibri" panose="020F0502020204030204" pitchFamily="34" charset="0"/>
                      </a:rPr>
                      <m:t>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hình bình hành.</a:t>
                </a:r>
              </a:p>
            </p:txBody>
          </p:sp>
        </mc:Choice>
        <mc:Fallback>
          <p:sp>
            <p:nvSpPr>
              <p:cNvPr id="8" name="Rectangle 7"/>
              <p:cNvSpPr>
                <a:spLocks noRot="1" noChangeAspect="1" noMove="1" noResize="1" noEditPoints="1" noAdjustHandles="1" noChangeArrowheads="1" noChangeShapeType="1" noTextEdit="1"/>
              </p:cNvSpPr>
              <p:nvPr/>
            </p:nvSpPr>
            <p:spPr>
              <a:xfrm>
                <a:off x="7239000" y="2476500"/>
                <a:ext cx="10134600" cy="5986254"/>
              </a:xfrm>
              <a:prstGeom prst="rect">
                <a:avLst/>
              </a:prstGeom>
              <a:blipFill>
                <a:blip r:embed="rId20"/>
                <a:stretch>
                  <a:fillRect l="-1564" b="-3768"/>
                </a:stretch>
              </a:blipFill>
            </p:spPr>
            <p:txBody>
              <a:bodyPr/>
              <a:lstStyle/>
              <a:p>
                <a:r>
                  <a:rPr lang="en-US">
                    <a:noFill/>
                  </a:rPr>
                  <a:t> </a:t>
                </a:r>
              </a:p>
            </p:txBody>
          </p:sp>
        </mc:Fallback>
      </mc:AlternateContent>
      <p:pic>
        <p:nvPicPr>
          <p:cNvPr id="3" name="Picture 2"/>
          <p:cNvPicPr>
            <a:picLocks noChangeAspect="1"/>
          </p:cNvPicPr>
          <p:nvPr/>
        </p:nvPicPr>
        <p:blipFill>
          <a:blip r:embed="rId21">
            <a:extLst>
              <a:ext uri="{BEBA8EAE-BF5A-486C-A8C5-ECC9F3942E4B}">
                <a14:imgProps xmlns:a14="http://schemas.microsoft.com/office/drawing/2010/main">
                  <a14:imgLayer r:embed="rId22">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83395" y="2637705"/>
            <a:ext cx="5713443" cy="5913413"/>
          </a:xfrm>
          <a:prstGeom prst="rect">
            <a:avLst/>
          </a:prstGeom>
        </p:spPr>
      </p:pic>
    </p:spTree>
    <p:extLst>
      <p:ext uri="{BB962C8B-B14F-4D97-AF65-F5344CB8AC3E}">
        <p14:creationId xmlns:p14="http://schemas.microsoft.com/office/powerpoint/2010/main" val="3904116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anim calcmode="lin" valueType="num">
                                      <p:cBhvr>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solidFill>
            <a:schemeClr val="accent5">
              <a:lumMod val="20000"/>
              <a:lumOff val="80000"/>
            </a:schemeClr>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VẬ</a:t>
            </a:r>
            <a:r>
              <a:rPr lang="en-US" sz="7000" b="1" smtClean="0">
                <a:solidFill>
                  <a:srgbClr val="1F497D"/>
                </a:solidFill>
                <a:latin typeface="Arial" panose="020B0604020202020204" pitchFamily="34" charset="0"/>
                <a:cs typeface="Arial" panose="020B0604020202020204" pitchFamily="34" charset="0"/>
              </a:rPr>
              <a:t>N DỤNG</a:t>
            </a:r>
            <a:endParaRPr kumimoji="0" lang="en-US" sz="7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602686" y="3533619"/>
            <a:ext cx="2971800" cy="2895600"/>
          </a:xfrm>
          <a:prstGeom prst="ellipse">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96875988"/>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31326" y="9940704"/>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sp>
        <p:nvSpPr>
          <p:cNvPr id="16" name="Rectangle 15"/>
          <p:cNvSpPr/>
          <p:nvPr/>
        </p:nvSpPr>
        <p:spPr>
          <a:xfrm>
            <a:off x="1043676" y="38100"/>
            <a:ext cx="16211180" cy="3323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500" b="1" i="0"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a:t>
            </a:r>
            <a:r>
              <a:rPr kumimoji="0" lang="en-US" sz="3500" b="1" i="0"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3 </a:t>
            </a:r>
            <a:r>
              <a:rPr kumimoji="0" lang="en-US" sz="3500" b="1" i="0"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500" b="1" i="0"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tr109)</a:t>
            </a:r>
            <a:r>
              <a:rPr kumimoji="0" lang="vi-VN" sz="3500" b="1" i="0"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tứ diện ABCD. Lấy G</a:t>
            </a:r>
            <a:r>
              <a:rPr kumimoji="0" lang="vi-VN"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G</a:t>
            </a:r>
            <a:r>
              <a:rPr kumimoji="0" lang="vi-VN"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G</a:t>
            </a:r>
            <a:r>
              <a:rPr kumimoji="0" lang="vi-VN"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lần lượt là trọng tâm của các tam giác ABC, ACD, ADB</a:t>
            </a:r>
            <a:r>
              <a:rPr kumimoji="0" lang="vi-VN" sz="35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35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Chứng minh rằng (G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(BCD).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Xác định giao tuyến của mặt phẳng (G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với mặt phẳng (ABD</a:t>
            </a:r>
            <a:r>
              <a:rPr kumimoji="0" lang="en-US" sz="35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5715000" y="3412165"/>
            <a:ext cx="183108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5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90650">
            <a:off x="16731744" y="1157271"/>
            <a:ext cx="1705471" cy="1732802"/>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5913162" y="4195430"/>
                <a:ext cx="12192000" cy="56557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a:t>a) Gọi </a:t>
                </a:r>
                <a14:m>
                  <m:oMath xmlns:m="http://schemas.openxmlformats.org/officeDocument/2006/math">
                    <m:r>
                      <m:rPr>
                        <m:sty m:val="p"/>
                      </m:rP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m:t>
                    </m:r>
                    <m: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m:rPr>
                        <m:sty m:val="p"/>
                      </m:rP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N</m:t>
                    </m:r>
                    <m: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m:rPr>
                        <m:sty m:val="p"/>
                      </m:rP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P</m:t>
                    </m:r>
                  </m:oMath>
                </a14:m>
                <a: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a:t> lần lượt là trung điểm của </a:t>
                </a:r>
                <a14:m>
                  <m:oMath xmlns:m="http://schemas.openxmlformats.org/officeDocument/2006/math">
                    <m:r>
                      <m:rPr>
                        <m:sty m:val="p"/>
                      </m:rP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BC</m:t>
                    </m:r>
                  </m:oMath>
                </a14:m>
                <a: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a:t>, </a:t>
                </a:r>
                <a14:m>
                  <m:oMath xmlns:m="http://schemas.openxmlformats.org/officeDocument/2006/math">
                    <m:r>
                      <m:rPr>
                        <m:sty m:val="p"/>
                      </m:rP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CD</m:t>
                    </m:r>
                    <m: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m:rPr>
                        <m:sty m:val="p"/>
                      </m:rP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BD</m:t>
                    </m:r>
                  </m:oMath>
                </a14:m>
                <a: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a:t>.</a:t>
                </a:r>
                <a:endPar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m:t>
                    </m:r>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A</m:t>
                    </m:r>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1</m:t>
                        </m:r>
                      </m:sub>
                    </m:sSub>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
                      <m:f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fPr>
                      <m:num>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A</m:t>
                        </m:r>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1</m:t>
                            </m:r>
                          </m:sub>
                        </m:sSub>
                      </m:num>
                      <m:den>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AM</m:t>
                        </m:r>
                      </m:den>
                    </m:f>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f>
                      <m:f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fPr>
                      <m:num>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2</m:t>
                        </m:r>
                      </m:num>
                      <m:den>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3</m:t>
                        </m:r>
                      </m:den>
                    </m:f>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N</m:t>
                    </m:r>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A</m:t>
                    </m:r>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2</m:t>
                        </m:r>
                      </m:sub>
                    </m:sSub>
                  </m:oMath>
                </a14:m>
                <a:r>
                  <a:rPr kumimoji="0" lang="en-US" sz="35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
                      <m:f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fPr>
                      <m:num>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A</m:t>
                        </m:r>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2</m:t>
                            </m:r>
                          </m:sub>
                        </m:sSub>
                      </m:num>
                      <m:den>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AN</m:t>
                        </m:r>
                      </m:den>
                    </m:f>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f>
                      <m:f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fPr>
                      <m:num>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2</m:t>
                        </m:r>
                      </m:num>
                      <m:den>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3</m:t>
                        </m:r>
                      </m:den>
                    </m:f>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
                      <m:f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fPr>
                      <m:num>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A</m:t>
                        </m:r>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1</m:t>
                            </m:r>
                          </m:sub>
                        </m:sSub>
                      </m:num>
                      <m:den>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AM</m:t>
                        </m:r>
                      </m:den>
                    </m:f>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f>
                      <m:f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fPr>
                      <m:num>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A</m:t>
                        </m:r>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2</m:t>
                            </m:r>
                          </m:sub>
                        </m:sSub>
                      </m:num>
                      <m:den>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AN</m:t>
                        </m:r>
                      </m:den>
                    </m:f>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1</m:t>
                        </m:r>
                      </m:sub>
                    </m:sSub>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2</m:t>
                        </m:r>
                      </m:sub>
                    </m:s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MN</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MN</m:t>
                    </m:r>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BCD</m:t>
                    </m:r>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1</m:t>
                        </m:r>
                      </m:sub>
                    </m:sSub>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2</m:t>
                        </m:r>
                      </m:sub>
                    </m:s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BCD</m:t>
                    </m:r>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)(1)</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Chứng minh tương tự ta có </a:t>
                </a:r>
                <a14:m>
                  <m:oMath xmlns:m="http://schemas.openxmlformats.org/officeDocument/2006/math">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2</m:t>
                        </m:r>
                      </m:sub>
                    </m:sSub>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3</m:t>
                        </m:r>
                      </m:sub>
                    </m:s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NP</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NP</m:t>
                    </m:r>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BCD</m:t>
                    </m:r>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oMath>
                </a14:m>
                <a:endParaRPr kumimoji="0" lang="en-US" sz="35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1</m:t>
                        </m:r>
                      </m:sub>
                    </m:sSub>
                    <m:sSub>
                      <m:sSubPr>
                        <m:ctrl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2</m:t>
                        </m:r>
                      </m:sub>
                    </m:sSub>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BCD</m:t>
                    </m:r>
                    <m:r>
                      <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 </a:t>
                </a:r>
              </a:p>
            </p:txBody>
          </p:sp>
        </mc:Choice>
        <mc:Fallback>
          <p:sp>
            <p:nvSpPr>
              <p:cNvPr id="11" name="Rectangle 10"/>
              <p:cNvSpPr>
                <a:spLocks noRot="1" noChangeAspect="1" noMove="1" noResize="1" noEditPoints="1" noAdjustHandles="1" noChangeArrowheads="1" noChangeShapeType="1" noTextEdit="1"/>
              </p:cNvSpPr>
              <p:nvPr/>
            </p:nvSpPr>
            <p:spPr>
              <a:xfrm>
                <a:off x="5913162" y="4195430"/>
                <a:ext cx="12192000" cy="5655715"/>
              </a:xfrm>
              <a:prstGeom prst="rect">
                <a:avLst/>
              </a:prstGeom>
              <a:blipFill>
                <a:blip r:embed="rId3"/>
                <a:stretch>
                  <a:fillRect l="-1450" b="-1185"/>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457200" y="4559763"/>
            <a:ext cx="4922562" cy="5172652"/>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0237425" y="8923538"/>
                <a:ext cx="7745775" cy="900246"/>
              </a:xfrm>
              <a:prstGeom prst="rect">
                <a:avLst/>
              </a:prstGeom>
            </p:spPr>
            <p:txBody>
              <a:bodyPr wrap="none">
                <a:spAutoFit/>
              </a:bodyPr>
              <a:lstStyle/>
              <a:p>
                <a:pPr lvl="0">
                  <a:lnSpc>
                    <a:spcPct val="150000"/>
                  </a:lnSpc>
                  <a:defRPr/>
                </a:pPr>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Từ (1) và (2) suy ra </a:t>
                </a:r>
                <a14:m>
                  <m:oMath xmlns:m="http://schemas.openxmlformats.org/officeDocument/2006/math">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e>
                    </m:d>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BCD</m:t>
                    </m:r>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2" name="Rectangle 1"/>
              <p:cNvSpPr>
                <a:spLocks noRot="1" noChangeAspect="1" noMove="1" noResize="1" noEditPoints="1" noAdjustHandles="1" noChangeArrowheads="1" noChangeShapeType="1" noTextEdit="1"/>
              </p:cNvSpPr>
              <p:nvPr/>
            </p:nvSpPr>
            <p:spPr>
              <a:xfrm>
                <a:off x="10237425" y="8923538"/>
                <a:ext cx="7745775" cy="900246"/>
              </a:xfrm>
              <a:prstGeom prst="rect">
                <a:avLst/>
              </a:prstGeom>
              <a:blipFill>
                <a:blip r:embed="rId6"/>
                <a:stretch>
                  <a:fillRect l="-2282" r="-1338" b="-12162"/>
                </a:stretch>
              </a:blipFill>
            </p:spPr>
            <p:txBody>
              <a:bodyPr/>
              <a:lstStyle/>
              <a:p>
                <a:r>
                  <a:rPr lang="en-US">
                    <a:noFill/>
                  </a:rPr>
                  <a:t> </a:t>
                </a:r>
              </a:p>
            </p:txBody>
          </p:sp>
        </mc:Fallback>
      </mc:AlternateContent>
    </p:spTree>
    <p:extLst>
      <p:ext uri="{BB962C8B-B14F-4D97-AF65-F5344CB8AC3E}">
        <p14:creationId xmlns:p14="http://schemas.microsoft.com/office/powerpoint/2010/main" val="330708998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wipe(down)">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wipe(left)">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animEffect transition="in" filter="fade">
                                      <p:cBhvr>
                                        <p:cTn id="37" dur="500"/>
                                        <p:tgtEl>
                                          <p:spTgt spid="1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42" dur="500"/>
                                        <p:tgtEl>
                                          <p:spTgt spid="1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1">
                                            <p:txEl>
                                              <p:pRg st="5" end="5"/>
                                            </p:txEl>
                                          </p:spTgt>
                                        </p:tgtEl>
                                        <p:attrNameLst>
                                          <p:attrName>style.visibility</p:attrName>
                                        </p:attrNameLst>
                                      </p:cBhvr>
                                      <p:to>
                                        <p:strVal val="visible"/>
                                      </p:to>
                                    </p:set>
                                    <p:animEffect transition="in" filter="wipe(left)">
                                      <p:cBhvr>
                                        <p:cTn id="47" dur="500"/>
                                        <p:tgtEl>
                                          <p:spTgt spid="11">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solidFill>
            <a:schemeClr val="accent5">
              <a:lumMod val="20000"/>
              <a:lumOff val="8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en-US" sz="6000" b="1" smtClean="0">
                <a:solidFill>
                  <a:schemeClr val="tx2"/>
                </a:solidFill>
                <a:latin typeface="Arial" panose="020B0604020202020204" pitchFamily="34" charset="0"/>
                <a:cs typeface="Arial" panose="020B0604020202020204" pitchFamily="34" charset="0"/>
              </a:rPr>
              <a:t>HAI MẶT PHẲNG </a:t>
            </a:r>
          </a:p>
          <a:p>
            <a:pPr algn="ctr">
              <a:lnSpc>
                <a:spcPct val="150000"/>
              </a:lnSpc>
            </a:pPr>
            <a:r>
              <a:rPr lang="en-US" sz="6000" b="1" smtClean="0">
                <a:solidFill>
                  <a:schemeClr val="tx2"/>
                </a:solidFill>
                <a:latin typeface="Arial" panose="020B0604020202020204" pitchFamily="34" charset="0"/>
                <a:cs typeface="Arial" panose="020B0604020202020204" pitchFamily="34" charset="0"/>
              </a:rPr>
              <a:t>SONG SONG</a:t>
            </a:r>
            <a:endParaRPr lang="en-US" sz="6000" b="1" dirty="0">
              <a:solidFill>
                <a:schemeClr val="tx2"/>
              </a:solidFill>
              <a:latin typeface="Arial" panose="020B0604020202020204" pitchFamily="34" charset="0"/>
              <a:cs typeface="Arial" panose="020B0604020202020204" pitchFamily="34" charset="0"/>
            </a:endParaRPr>
          </a:p>
        </p:txBody>
      </p:sp>
      <p:sp>
        <p:nvSpPr>
          <p:cNvPr id="4" name="Oval 3"/>
          <p:cNvSpPr/>
          <p:nvPr/>
        </p:nvSpPr>
        <p:spPr>
          <a:xfrm>
            <a:off x="10602686" y="3533619"/>
            <a:ext cx="2971800" cy="2895600"/>
          </a:xfrm>
          <a:prstGeom prst="ellipse">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8500" b="1" smtClean="0">
                <a:latin typeface="Arial" panose="020B0604020202020204" pitchFamily="34" charset="0"/>
                <a:cs typeface="Arial" panose="020B0604020202020204" pitchFamily="34" charset="0"/>
              </a:rPr>
              <a:t>I</a:t>
            </a:r>
            <a:endParaRPr lang="en-US" sz="8500" b="1">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9506591"/>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31326" y="9940704"/>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sp>
        <p:nvSpPr>
          <p:cNvPr id="16" name="Rectangle 15"/>
          <p:cNvSpPr/>
          <p:nvPr/>
        </p:nvSpPr>
        <p:spPr>
          <a:xfrm>
            <a:off x="1043676" y="38100"/>
            <a:ext cx="16211180" cy="3323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500" b="1" i="0"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a:t>
            </a:r>
            <a:r>
              <a:rPr kumimoji="0" lang="en-US" sz="3500" b="1" i="0"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3 </a:t>
            </a:r>
            <a:r>
              <a:rPr kumimoji="0" lang="en-US" sz="3500" b="1" i="0"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500" b="1" i="0"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tr109)</a:t>
            </a:r>
            <a:r>
              <a:rPr kumimoji="0" lang="vi-VN" sz="3500" b="1" i="0"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tứ diện ABCD. Lấy G</a:t>
            </a:r>
            <a:r>
              <a:rPr kumimoji="0" lang="vi-VN"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G</a:t>
            </a:r>
            <a:r>
              <a:rPr kumimoji="0" lang="vi-VN"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G</a:t>
            </a:r>
            <a:r>
              <a:rPr kumimoji="0" lang="vi-VN"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lần lượt là trọng tâm của các tam giác ABC, ACD, ADB</a:t>
            </a:r>
            <a:r>
              <a:rPr kumimoji="0" lang="vi-VN" sz="35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35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Chứng minh rằng (G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(BCD).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Xác định giao tuyến của mặt phẳng (G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với mặt phẳng (ABD</a:t>
            </a:r>
            <a:r>
              <a:rPr kumimoji="0" lang="en-US" sz="35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5715000" y="3412165"/>
            <a:ext cx="183108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5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90650">
            <a:off x="16731744" y="1157271"/>
            <a:ext cx="1705471" cy="1732802"/>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096000" y="4381639"/>
                <a:ext cx="10476324" cy="4439677"/>
              </a:xfrm>
              <a:prstGeom prst="rect">
                <a:avLst/>
              </a:prstGeom>
            </p:spPr>
            <p:txBody>
              <a:bodyPr wrap="square">
                <a:spAutoFit/>
              </a:bodyPr>
              <a:lstStyle/>
              <a:p>
                <a:pPr lvl="0" algn="just">
                  <a:lnSpc>
                    <a:spcPct val="150000"/>
                  </a:lnSpc>
                  <a:spcBef>
                    <a:spcPts val="600"/>
                  </a:spcBef>
                  <a:spcAft>
                    <a:spcPts val="600"/>
                  </a:spcAft>
                  <a:defRPr/>
                </a:pPr>
                <a:r>
                  <a:rPr lang="en-US" sz="3500" smtClean="0">
                    <a:solidFill>
                      <a:prstClr val="black"/>
                    </a:solidFill>
                    <a:latin typeface="Arial" panose="020B0604020202020204" pitchFamily="34" charset="0"/>
                    <a:ea typeface="Calibri" panose="020F0502020204030204" pitchFamily="34" charset="0"/>
                    <a:cs typeface="Arial" panose="020B0604020202020204" pitchFamily="34" charset="0"/>
                  </a:rPr>
                  <a:t>b) Do </a:t>
                </a:r>
                <a14:m>
                  <m:oMath xmlns:m="http://schemas.openxmlformats.org/officeDocument/2006/math">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e>
                    </m:d>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BCD</m:t>
                    </m:r>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ABD</m:t>
                    </m:r>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BCD</m:t>
                    </m:r>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BD</m:t>
                    </m:r>
                  </m:oMath>
                </a14:m>
                <a:endParaRPr lang="en-US" sz="35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defRPr/>
                </a:pPr>
                <a14:m>
                  <m:oMath xmlns:m="http://schemas.openxmlformats.org/officeDocument/2006/math">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oMath>
                </a14:m>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 là một điểm chung của hai mặt phẳng </a:t>
                </a:r>
                <a14:m>
                  <m:oMath xmlns:m="http://schemas.openxmlformats.org/officeDocument/2006/math">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e>
                    </m:d>
                  </m:oMath>
                </a14:m>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d>
                      <m:dPr>
                        <m:ctrl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ABD</m:t>
                        </m:r>
                      </m:e>
                    </m:d>
                  </m:oMath>
                </a14:m>
                <a:endParaRPr lang="en-US" sz="35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defRPr/>
                </a:pPr>
                <a:r>
                  <a:rPr lang="en-US" sz="3500" smtClean="0">
                    <a:solidFill>
                      <a:prstClr val="black"/>
                    </a:solidFill>
                    <a:latin typeface="Arial" panose="020B0604020202020204" pitchFamily="34" charset="0"/>
                    <a:ea typeface="Calibri" panose="020F0502020204030204" pitchFamily="34" charset="0"/>
                    <a:cs typeface="Arial" panose="020B0604020202020204" pitchFamily="34" charset="0"/>
                  </a:rPr>
                  <a:t>nên </a:t>
                </a:r>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theo Định lí 3 ta có: </a:t>
                </a:r>
                <a14:m>
                  <m:oMath xmlns:m="http://schemas.openxmlformats.org/officeDocument/2006/math">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e>
                    </m:d>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ABD</m:t>
                    </m:r>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 tại một đường thẳng </a:t>
                </a:r>
                <a14:m>
                  <m:oMath xmlns:m="http://schemas.openxmlformats.org/officeDocument/2006/math">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oMath>
                </a14:m>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 đi qua </a:t>
                </a:r>
                <a14:m>
                  <m:oMath xmlns:m="http://schemas.openxmlformats.org/officeDocument/2006/math">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oMath>
                </a14:m>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 và song song với </a:t>
                </a:r>
                <a14:m>
                  <m:oMath xmlns:m="http://schemas.openxmlformats.org/officeDocument/2006/math">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BD</m:t>
                    </m:r>
                  </m:oMath>
                </a14:m>
                <a:r>
                  <a:rPr lang="en-US" sz="35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5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096000" y="4381639"/>
                <a:ext cx="10476324" cy="4439677"/>
              </a:xfrm>
              <a:prstGeom prst="rect">
                <a:avLst/>
              </a:prstGeom>
              <a:blipFill>
                <a:blip r:embed="rId3"/>
                <a:stretch>
                  <a:fillRect l="-1687" r="-1687" b="-1786"/>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457200" y="4559763"/>
            <a:ext cx="4922562" cy="5172652"/>
          </a:xfrm>
          <a:prstGeom prst="rect">
            <a:avLst/>
          </a:prstGeom>
        </p:spPr>
      </p:pic>
    </p:spTree>
    <p:extLst>
      <p:ext uri="{BB962C8B-B14F-4D97-AF65-F5344CB8AC3E}">
        <p14:creationId xmlns:p14="http://schemas.microsoft.com/office/powerpoint/2010/main" val="2190314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anim calcmode="lin" valueType="num">
                                      <p:cBhvr>
                                        <p:cTn id="18"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599" y="190500"/>
            <a:ext cx="17804979" cy="9906000"/>
          </a:xfrm>
          <a:prstGeom prst="rect">
            <a:avLst/>
          </a:prstGeom>
          <a:solidFill>
            <a:schemeClr val="bg1"/>
          </a:solidFill>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873116">
            <a:off x="16676936" y="4896029"/>
            <a:ext cx="2481392" cy="49494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8975">
            <a:off x="993378" y="8955855"/>
            <a:ext cx="913338" cy="1705552"/>
          </a:xfrm>
          <a:prstGeom prst="rect">
            <a:avLst/>
          </a:prstGeom>
        </p:spPr>
      </p:pic>
      <p:sp>
        <p:nvSpPr>
          <p:cNvPr id="13" name="TextBox 12"/>
          <p:cNvSpPr txBox="1"/>
          <p:nvPr/>
        </p:nvSpPr>
        <p:spPr>
          <a:xfrm>
            <a:off x="6055427" y="4512558"/>
            <a:ext cx="21336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sng"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rPr>
              <a:t>Giải</a:t>
            </a:r>
            <a:r>
              <a:rPr kumimoji="0" lang="en-US" sz="3400" b="1" i="1" u="sng" strike="noStrike" kern="1200" cap="none" spc="0" normalizeH="0" noProof="0" smtClean="0">
                <a:ln>
                  <a:noFill/>
                </a:ln>
                <a:solidFill>
                  <a:schemeClr val="tx2"/>
                </a:solidFill>
                <a:effectLst/>
                <a:uLnTx/>
                <a:uFillTx/>
                <a:latin typeface="Arial" panose="020B0604020202020204" pitchFamily="34" charset="0"/>
                <a:ea typeface="+mn-ea"/>
                <a:cs typeface="Arial" panose="020B0604020202020204" pitchFamily="34" charset="0"/>
              </a:rPr>
              <a:t>:</a:t>
            </a:r>
            <a:endParaRPr kumimoji="0" lang="en-US" sz="3400" b="1" i="1" u="sng"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609600" y="261577"/>
                <a:ext cx="16992600" cy="4272323"/>
              </a:xfrm>
              <a:prstGeom prst="rect">
                <a:avLst/>
              </a:prstGeom>
            </p:spPr>
            <p:txBody>
              <a:bodyPr wrap="square">
                <a:spAutoFit/>
              </a:bodyPr>
              <a:lstStyle/>
              <a:p>
                <a:pPr lvl="0" algn="just">
                  <a:lnSpc>
                    <a:spcPct val="150000"/>
                  </a:lnSpc>
                  <a:defRPr/>
                </a:pPr>
                <a:r>
                  <a:rPr kumimoji="0" lang="vi-VN" sz="3300" b="1"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Bài </a:t>
                </a:r>
                <a:r>
                  <a:rPr kumimoji="0" lang="en-US" sz="3300" b="1"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4 </a:t>
                </a:r>
                <a:r>
                  <a:rPr kumimoji="0" lang="en-US" sz="3300" b="1" strike="noStrike" kern="120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(SGK </a:t>
                </a:r>
                <a:r>
                  <a:rPr kumimoji="0" lang="en-US" sz="3300" b="1"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tr109)</a:t>
                </a:r>
                <a:r>
                  <a:rPr kumimoji="0" lang="vi-VN" sz="3300" b="1"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a:t>
                </a:r>
                <a:r>
                  <a:rPr lang="vi-VN" sz="3300">
                    <a:solidFill>
                      <a:srgbClr val="000000"/>
                    </a:solidFill>
                    <a:latin typeface="Arial" panose="020B0604020202020204" pitchFamily="34" charset="0"/>
                    <a:cs typeface="Arial" panose="020B0604020202020204" pitchFamily="34" charset="0"/>
                  </a:rPr>
                  <a:t>Cho hai hình bình hành </a:t>
                </a:r>
                <a14:m>
                  <m:oMath xmlns:m="http://schemas.openxmlformats.org/officeDocument/2006/math">
                    <m:r>
                      <m:rPr>
                        <m:sty m:val="p"/>
                      </m:rPr>
                      <a:rPr lang="en-US" sz="3300">
                        <a:latin typeface="Cambria Math" panose="02040503050406030204" pitchFamily="18" charset="0"/>
                        <a:ea typeface="Calibri" panose="020F0502020204030204" pitchFamily="34" charset="0"/>
                        <a:cs typeface="Times New Roman" panose="02020603050405020304" pitchFamily="18" charset="0"/>
                      </a:rPr>
                      <m:t>ABCD</m:t>
                    </m:r>
                    <m:r>
                      <a:rPr lang="en-US" sz="3300" i="1">
                        <a:latin typeface="Cambria Math" panose="02040503050406030204" pitchFamily="18" charset="0"/>
                        <a:ea typeface="Calibri" panose="020F0502020204030204" pitchFamily="34" charset="0"/>
                        <a:cs typeface="Times New Roman" panose="02020603050405020304" pitchFamily="18" charset="0"/>
                      </a:rPr>
                      <m:t> </m:t>
                    </m:r>
                  </m:oMath>
                </a14:m>
                <a:r>
                  <a:rPr lang="en-US" sz="3300" smtClean="0">
                    <a:solidFill>
                      <a:srgbClr val="000000"/>
                    </a:solidFill>
                    <a:latin typeface="Arial" panose="020B0604020202020204" pitchFamily="34" charset="0"/>
                    <a:cs typeface="Arial" panose="020B0604020202020204" pitchFamily="34" charset="0"/>
                  </a:rPr>
                  <a:t>v</a:t>
                </a:r>
                <a:r>
                  <a:rPr lang="vi-VN" sz="3300" smtClean="0">
                    <a:solidFill>
                      <a:srgbClr val="000000"/>
                    </a:solidFill>
                    <a:latin typeface="Arial" panose="020B0604020202020204" pitchFamily="34" charset="0"/>
                    <a:cs typeface="Arial" panose="020B0604020202020204" pitchFamily="34" charset="0"/>
                  </a:rPr>
                  <a:t>à </a:t>
                </a:r>
                <a14:m>
                  <m:oMath xmlns:m="http://schemas.openxmlformats.org/officeDocument/2006/math">
                    <m:r>
                      <m:rPr>
                        <m:sty m:val="p"/>
                      </m:rPr>
                      <a:rPr lang="en-US" sz="3300">
                        <a:latin typeface="Cambria Math" panose="02040503050406030204" pitchFamily="18" charset="0"/>
                        <a:ea typeface="Calibri" panose="020F0502020204030204" pitchFamily="34" charset="0"/>
                        <a:cs typeface="Times New Roman" panose="02020603050405020304" pitchFamily="18" charset="0"/>
                      </a:rPr>
                      <m:t>ABEF</m:t>
                    </m:r>
                    <m:r>
                      <a:rPr lang="en-US" sz="3300" i="1">
                        <a:latin typeface="Cambria Math" panose="02040503050406030204" pitchFamily="18" charset="0"/>
                        <a:ea typeface="Calibri" panose="020F0502020204030204" pitchFamily="34" charset="0"/>
                        <a:cs typeface="Times New Roman" panose="02020603050405020304" pitchFamily="18" charset="0"/>
                      </a:rPr>
                      <m:t> </m:t>
                    </m:r>
                  </m:oMath>
                </a14:m>
                <a:r>
                  <a:rPr lang="vi-VN" sz="3300">
                    <a:solidFill>
                      <a:srgbClr val="000000"/>
                    </a:solidFill>
                    <a:latin typeface="Arial" panose="020B0604020202020204" pitchFamily="34" charset="0"/>
                    <a:cs typeface="Arial" panose="020B0604020202020204" pitchFamily="34" charset="0"/>
                  </a:rPr>
                  <a:t>không cùng nằm trong một mặt </a:t>
                </a:r>
                <a:r>
                  <a:rPr lang="vi-VN" sz="3300">
                    <a:solidFill>
                      <a:srgbClr val="000000"/>
                    </a:solidFill>
                    <a:latin typeface="Arial" panose="020B0604020202020204" pitchFamily="34" charset="0"/>
                    <a:cs typeface="Arial" panose="020B0604020202020204" pitchFamily="34" charset="0"/>
                  </a:rPr>
                  <a:t>phẳng</a:t>
                </a:r>
                <a:r>
                  <a:rPr lang="vi-VN" sz="3300" smtClean="0">
                    <a:solidFill>
                      <a:srgbClr val="000000"/>
                    </a:solidFill>
                    <a:latin typeface="Arial" panose="020B0604020202020204" pitchFamily="34" charset="0"/>
                    <a:cs typeface="Arial" panose="020B0604020202020204" pitchFamily="34" charset="0"/>
                  </a:rPr>
                  <a:t>.</a:t>
                </a:r>
                <a:endParaRPr lang="en-US" sz="3300" smtClean="0">
                  <a:solidFill>
                    <a:srgbClr val="000000"/>
                  </a:solidFill>
                  <a:latin typeface="Arial" panose="020B0604020202020204" pitchFamily="34" charset="0"/>
                  <a:cs typeface="Arial" panose="020B0604020202020204" pitchFamily="34" charset="0"/>
                </a:endParaRPr>
              </a:p>
              <a:p>
                <a:pPr>
                  <a:lnSpc>
                    <a:spcPct val="150000"/>
                  </a:lnSpc>
                </a:pPr>
                <a:r>
                  <a:rPr lang="en-US" sz="3300">
                    <a:solidFill>
                      <a:srgbClr val="000000"/>
                    </a:solidFill>
                    <a:latin typeface="Arial" panose="020B0604020202020204" pitchFamily="34" charset="0"/>
                    <a:cs typeface="Arial" panose="020B0604020202020204" pitchFamily="34" charset="0"/>
                  </a:rPr>
                  <a:t>a) Chứng minh rằng </a:t>
                </a:r>
                <a14:m>
                  <m:oMath xmlns:m="http://schemas.openxmlformats.org/officeDocument/2006/math">
                    <m:r>
                      <a:rPr lang="en-US" sz="33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a:latin typeface="Cambria Math" panose="02040503050406030204" pitchFamily="18" charset="0"/>
                        <a:ea typeface="Calibri" panose="020F0502020204030204" pitchFamily="34" charset="0"/>
                        <a:cs typeface="Times New Roman" panose="02020603050405020304" pitchFamily="18" charset="0"/>
                      </a:rPr>
                      <m:t>AFD</m:t>
                    </m:r>
                    <m:r>
                      <a:rPr lang="en-US" sz="33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a:latin typeface="Cambria Math" panose="02040503050406030204" pitchFamily="18" charset="0"/>
                        <a:ea typeface="Calibri" panose="020F0502020204030204" pitchFamily="34" charset="0"/>
                        <a:cs typeface="Times New Roman" panose="02020603050405020304" pitchFamily="18" charset="0"/>
                      </a:rPr>
                      <m:t>BEC</m:t>
                    </m:r>
                    <m:r>
                      <a:rPr lang="en-US" sz="3300">
                        <a:latin typeface="Cambria Math" panose="02040503050406030204" pitchFamily="18" charset="0"/>
                        <a:ea typeface="Calibri" panose="020F0502020204030204" pitchFamily="34" charset="0"/>
                        <a:cs typeface="Times New Roman" panose="02020603050405020304" pitchFamily="18" charset="0"/>
                      </a:rPr>
                      <m:t>)</m:t>
                    </m:r>
                  </m:oMath>
                </a14:m>
                <a:r>
                  <a:rPr lang="en-US" sz="3300">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defRPr/>
                </a:pPr>
                <a:r>
                  <a:rPr lang="en-US" sz="3300">
                    <a:solidFill>
                      <a:srgbClr val="000000"/>
                    </a:solidFill>
                    <a:latin typeface="Arial" panose="020B0604020202020204" pitchFamily="34" charset="0"/>
                    <a:cs typeface="Arial" panose="020B0604020202020204" pitchFamily="34" charset="0"/>
                  </a:rPr>
                  <a:t>b) Gọi M là trọng tâm của tam </a:t>
                </a:r>
                <a:r>
                  <a:rPr lang="en-US" sz="3300">
                    <a:solidFill>
                      <a:srgbClr val="000000"/>
                    </a:solidFill>
                    <a:latin typeface="Arial" panose="020B0604020202020204" pitchFamily="34" charset="0"/>
                    <a:cs typeface="Arial" panose="020B0604020202020204" pitchFamily="34" charset="0"/>
                  </a:rPr>
                  <a:t>giác </a:t>
                </a:r>
                <a14:m>
                  <m:oMath xmlns:m="http://schemas.openxmlformats.org/officeDocument/2006/math">
                    <m:r>
                      <m:rPr>
                        <m:sty m:val="p"/>
                      </m:rPr>
                      <a:rPr lang="en-US" sz="3300" b="0" i="0" smtClean="0">
                        <a:latin typeface="Cambria Math" panose="02040503050406030204" pitchFamily="18" charset="0"/>
                        <a:ea typeface="Calibri" panose="020F0502020204030204" pitchFamily="34" charset="0"/>
                        <a:cs typeface="Times New Roman" panose="02020603050405020304" pitchFamily="18" charset="0"/>
                      </a:rPr>
                      <m:t>A</m:t>
                    </m:r>
                    <m:r>
                      <m:rPr>
                        <m:sty m:val="p"/>
                      </m:rPr>
                      <a:rPr lang="en-US" sz="3300">
                        <a:latin typeface="Cambria Math" panose="02040503050406030204" pitchFamily="18" charset="0"/>
                        <a:ea typeface="Calibri" panose="020F0502020204030204" pitchFamily="34" charset="0"/>
                        <a:cs typeface="Times New Roman" panose="02020603050405020304" pitchFamily="18" charset="0"/>
                      </a:rPr>
                      <m:t>BE</m:t>
                    </m:r>
                    <m:r>
                      <a:rPr lang="en-US" sz="3300" b="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3300" smtClean="0">
                    <a:solidFill>
                      <a:srgbClr val="000000"/>
                    </a:solidFill>
                    <a:latin typeface="Arial" panose="020B0604020202020204" pitchFamily="34" charset="0"/>
                    <a:cs typeface="Arial" panose="020B0604020202020204" pitchFamily="34" charset="0"/>
                  </a:rPr>
                  <a:t> </a:t>
                </a:r>
                <a:r>
                  <a:rPr lang="en-US" sz="3300">
                    <a:solidFill>
                      <a:srgbClr val="000000"/>
                    </a:solidFill>
                    <a:latin typeface="Arial" panose="020B0604020202020204" pitchFamily="34" charset="0"/>
                    <a:cs typeface="Arial" panose="020B0604020202020204" pitchFamily="34" charset="0"/>
                  </a:rPr>
                  <a:t>Gọi </a:t>
                </a:r>
                <a14:m>
                  <m:oMath xmlns:m="http://schemas.openxmlformats.org/officeDocument/2006/math">
                    <m:r>
                      <a:rPr lang="en-US" sz="3300" i="0" smtClean="0">
                        <a:solidFill>
                          <a:srgbClr val="000000"/>
                        </a:solidFill>
                        <a:latin typeface="Cambria Math" panose="02040503050406030204" pitchFamily="18" charset="0"/>
                        <a:cs typeface="Arial" panose="020B0604020202020204" pitchFamily="34" charset="0"/>
                      </a:rPr>
                      <m:t>(</m:t>
                    </m:r>
                    <m:r>
                      <m:rPr>
                        <m:sty m:val="p"/>
                      </m:rPr>
                      <a:rPr lang="en-US" sz="3300" i="0" smtClean="0">
                        <a:solidFill>
                          <a:srgbClr val="000000"/>
                        </a:solidFill>
                        <a:latin typeface="Cambria Math" panose="02040503050406030204" pitchFamily="18" charset="0"/>
                        <a:cs typeface="Arial" panose="020B0604020202020204" pitchFamily="34" charset="0"/>
                      </a:rPr>
                      <m:t>P</m:t>
                    </m:r>
                    <m:r>
                      <a:rPr lang="en-US" sz="3300" i="0" smtClean="0">
                        <a:solidFill>
                          <a:srgbClr val="000000"/>
                        </a:solidFill>
                        <a:latin typeface="Cambria Math" panose="02040503050406030204" pitchFamily="18" charset="0"/>
                        <a:cs typeface="Arial" panose="020B0604020202020204" pitchFamily="34" charset="0"/>
                      </a:rPr>
                      <m:t>) </m:t>
                    </m:r>
                  </m:oMath>
                </a14:m>
                <a:r>
                  <a:rPr lang="en-US" sz="3300">
                    <a:solidFill>
                      <a:srgbClr val="000000"/>
                    </a:solidFill>
                    <a:latin typeface="Arial" panose="020B0604020202020204" pitchFamily="34" charset="0"/>
                    <a:cs typeface="Arial" panose="020B0604020202020204" pitchFamily="34" charset="0"/>
                  </a:rPr>
                  <a:t>là mặt phẳng đi qua </a:t>
                </a:r>
                <a14:m>
                  <m:oMath xmlns:m="http://schemas.openxmlformats.org/officeDocument/2006/math">
                    <m:r>
                      <m:rPr>
                        <m:sty m:val="p"/>
                      </m:rPr>
                      <a:rPr lang="en-US" sz="3300" b="0" i="0" kern="0" smtClean="0">
                        <a:latin typeface="Cambria Math" panose="02040503050406030204" pitchFamily="18" charset="0"/>
                        <a:ea typeface="Calibri" panose="020F0502020204030204" pitchFamily="34" charset="0"/>
                        <a:cs typeface="Times New Roman" panose="02020603050405020304" pitchFamily="18" charset="0"/>
                      </a:rPr>
                      <m:t>M</m:t>
                    </m:r>
                  </m:oMath>
                </a14:m>
                <a:r>
                  <a:rPr lang="en-US" sz="3300">
                    <a:solidFill>
                      <a:srgbClr val="000000"/>
                    </a:solidFill>
                    <a:latin typeface="Arial" panose="020B0604020202020204" pitchFamily="34" charset="0"/>
                    <a:cs typeface="Arial" panose="020B0604020202020204" pitchFamily="34" charset="0"/>
                  </a:rPr>
                  <a:t> và song song với mặt </a:t>
                </a:r>
                <a:r>
                  <a:rPr lang="en-US" sz="3300">
                    <a:solidFill>
                      <a:srgbClr val="000000"/>
                    </a:solidFill>
                    <a:latin typeface="Arial" panose="020B0604020202020204" pitchFamily="34" charset="0"/>
                    <a:cs typeface="Arial" panose="020B0604020202020204" pitchFamily="34" charset="0"/>
                  </a:rPr>
                  <a:t>phẳng </a:t>
                </a:r>
                <a14:m>
                  <m:oMath xmlns:m="http://schemas.openxmlformats.org/officeDocument/2006/math">
                    <m:d>
                      <m:dPr>
                        <m:ctrlPr>
                          <a:rPr lang="en-US" sz="3300">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300">
                            <a:latin typeface="Cambria Math" panose="02040503050406030204" pitchFamily="18" charset="0"/>
                            <a:ea typeface="Calibri" panose="020F0502020204030204" pitchFamily="34" charset="0"/>
                            <a:cs typeface="Times New Roman" panose="02020603050405020304" pitchFamily="18" charset="0"/>
                          </a:rPr>
                          <m:t>AFD</m:t>
                        </m:r>
                      </m:e>
                    </m:d>
                    <m:r>
                      <a:rPr lang="en-US" sz="3300" b="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3300" smtClean="0">
                    <a:solidFill>
                      <a:srgbClr val="000000"/>
                    </a:solidFill>
                    <a:latin typeface="Arial" panose="020B0604020202020204" pitchFamily="34" charset="0"/>
                    <a:cs typeface="Arial" panose="020B0604020202020204" pitchFamily="34" charset="0"/>
                  </a:rPr>
                  <a:t> Mặt phẳng </a:t>
                </a:r>
                <a14:m>
                  <m:oMath xmlns:m="http://schemas.openxmlformats.org/officeDocument/2006/math">
                    <m:r>
                      <a:rPr lang="en-US" sz="3300">
                        <a:solidFill>
                          <a:srgbClr val="000000"/>
                        </a:solidFill>
                        <a:latin typeface="Cambria Math" panose="02040503050406030204" pitchFamily="18" charset="0"/>
                        <a:cs typeface="Arial" panose="020B0604020202020204" pitchFamily="34" charset="0"/>
                      </a:rPr>
                      <m:t>(</m:t>
                    </m:r>
                    <m:r>
                      <m:rPr>
                        <m:sty m:val="p"/>
                      </m:rPr>
                      <a:rPr lang="en-US" sz="3300">
                        <a:solidFill>
                          <a:srgbClr val="000000"/>
                        </a:solidFill>
                        <a:latin typeface="Cambria Math" panose="02040503050406030204" pitchFamily="18" charset="0"/>
                        <a:cs typeface="Arial" panose="020B0604020202020204" pitchFamily="34" charset="0"/>
                      </a:rPr>
                      <m:t>P</m:t>
                    </m:r>
                    <m:r>
                      <a:rPr lang="en-US" sz="3300">
                        <a:solidFill>
                          <a:srgbClr val="000000"/>
                        </a:solidFill>
                        <a:latin typeface="Cambria Math" panose="02040503050406030204" pitchFamily="18" charset="0"/>
                        <a:cs typeface="Arial" panose="020B0604020202020204" pitchFamily="34" charset="0"/>
                      </a:rPr>
                      <m:t>)</m:t>
                    </m:r>
                  </m:oMath>
                </a14:m>
                <a:r>
                  <a:rPr lang="en-US" sz="3300" smtClean="0">
                    <a:solidFill>
                      <a:srgbClr val="000000"/>
                    </a:solidFill>
                    <a:latin typeface="Arial" panose="020B0604020202020204" pitchFamily="34" charset="0"/>
                    <a:cs typeface="Arial" panose="020B0604020202020204" pitchFamily="34" charset="0"/>
                  </a:rPr>
                  <a:t> cắt đường thẳng </a:t>
                </a:r>
                <a14:m>
                  <m:oMath xmlns:m="http://schemas.openxmlformats.org/officeDocument/2006/math">
                    <m:r>
                      <m:rPr>
                        <m:sty m:val="p"/>
                      </m:rPr>
                      <a:rPr lang="en-US" sz="3300">
                        <a:latin typeface="Cambria Math" panose="02040503050406030204" pitchFamily="18" charset="0"/>
                        <a:ea typeface="Calibri" panose="020F0502020204030204" pitchFamily="34" charset="0"/>
                        <a:cs typeface="Times New Roman" panose="02020603050405020304" pitchFamily="18" charset="0"/>
                      </a:rPr>
                      <m:t>A</m:t>
                    </m:r>
                    <m:r>
                      <m:rPr>
                        <m:sty m:val="p"/>
                      </m:rPr>
                      <a:rPr lang="en-US" sz="3300" b="0" i="0" smtClean="0">
                        <a:latin typeface="Cambria Math" panose="02040503050406030204" pitchFamily="18" charset="0"/>
                        <a:ea typeface="Calibri" panose="020F0502020204030204" pitchFamily="34" charset="0"/>
                        <a:cs typeface="Times New Roman" panose="02020603050405020304" pitchFamily="18" charset="0"/>
                      </a:rPr>
                      <m:t>C</m:t>
                    </m:r>
                  </m:oMath>
                </a14:m>
                <a:r>
                  <a:rPr lang="en-US" sz="3300" smtClean="0">
                    <a:solidFill>
                      <a:srgbClr val="000000"/>
                    </a:solidFill>
                    <a:latin typeface="Arial" panose="020B0604020202020204" pitchFamily="34" charset="0"/>
                    <a:cs typeface="Arial" panose="020B0604020202020204" pitchFamily="34" charset="0"/>
                  </a:rPr>
                  <a:t> tại </a:t>
                </a:r>
                <a14:m>
                  <m:oMath xmlns:m="http://schemas.openxmlformats.org/officeDocument/2006/math">
                    <m:r>
                      <m:rPr>
                        <m:sty m:val="p"/>
                      </m:rPr>
                      <a:rPr lang="en-US" sz="3300" kern="0">
                        <a:latin typeface="Cambria Math" panose="02040503050406030204" pitchFamily="18" charset="0"/>
                        <a:ea typeface="Calibri" panose="020F0502020204030204" pitchFamily="34" charset="0"/>
                        <a:cs typeface="Times New Roman" panose="02020603050405020304" pitchFamily="18" charset="0"/>
                      </a:rPr>
                      <m:t>N</m:t>
                    </m:r>
                  </m:oMath>
                </a14:m>
                <a:r>
                  <a:rPr lang="en-US" sz="3300" smtClean="0">
                    <a:solidFill>
                      <a:srgbClr val="000000"/>
                    </a:solidFill>
                    <a:latin typeface="Arial" panose="020B0604020202020204" pitchFamily="34" charset="0"/>
                    <a:cs typeface="Arial" panose="020B0604020202020204" pitchFamily="34" charset="0"/>
                  </a:rPr>
                  <a:t>. Tính </a:t>
                </a:r>
                <a14:m>
                  <m:oMath xmlns:m="http://schemas.openxmlformats.org/officeDocument/2006/math">
                    <m:f>
                      <m:fPr>
                        <m:ctrlPr>
                          <a:rPr lang="en-US" sz="3300">
                            <a:latin typeface="Cambria Math" panose="02040503050406030204" pitchFamily="18" charset="0"/>
                            <a:cs typeface="Times New Roman" panose="02020603050405020304" pitchFamily="18" charset="0"/>
                          </a:rPr>
                        </m:ctrlPr>
                      </m:fPr>
                      <m:num>
                        <m:r>
                          <m:rPr>
                            <m:sty m:val="p"/>
                          </m:rPr>
                          <a:rPr lang="en-US" sz="3300" i="0" kern="0">
                            <a:effectLst/>
                            <a:latin typeface="Cambria Math" panose="02040503050406030204" pitchFamily="18" charset="0"/>
                            <a:ea typeface="Calibri" panose="020F0502020204030204" pitchFamily="34" charset="0"/>
                            <a:cs typeface="Times New Roman" panose="02020603050405020304" pitchFamily="18" charset="0"/>
                          </a:rPr>
                          <m:t>AN</m:t>
                        </m:r>
                      </m:num>
                      <m:den>
                        <m:r>
                          <m:rPr>
                            <m:sty m:val="p"/>
                          </m:rPr>
                          <a:rPr lang="en-US" sz="3300" i="0" kern="0">
                            <a:effectLst/>
                            <a:latin typeface="Cambria Math" panose="02040503050406030204" pitchFamily="18" charset="0"/>
                            <a:ea typeface="Calibri" panose="020F0502020204030204" pitchFamily="34" charset="0"/>
                            <a:cs typeface="Times New Roman" panose="02020603050405020304" pitchFamily="18" charset="0"/>
                          </a:rPr>
                          <m:t>NC</m:t>
                        </m:r>
                      </m:den>
                    </m:f>
                  </m:oMath>
                </a14:m>
                <a:endParaRPr lang="en-US" sz="3300">
                  <a:solidFill>
                    <a:srgbClr val="000000"/>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09600" y="261577"/>
                <a:ext cx="16992600" cy="4272323"/>
              </a:xfrm>
              <a:prstGeom prst="rect">
                <a:avLst/>
              </a:prstGeom>
              <a:blipFill>
                <a:blip r:embed="rId4"/>
                <a:stretch>
                  <a:fillRect l="-968" r="-933"/>
                </a:stretch>
              </a:blipFill>
            </p:spPr>
            <p:txBody>
              <a:bodyPr/>
              <a:lstStyle/>
              <a:p>
                <a:r>
                  <a:rPr lang="en-US">
                    <a:noFill/>
                  </a:rPr>
                  <a:t> </a:t>
                </a:r>
              </a:p>
            </p:txBody>
          </p:sp>
        </mc:Fallback>
      </mc:AlternateContent>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357912" y="5519772"/>
            <a:ext cx="5279594" cy="3590855"/>
          </a:xfrm>
          <a:prstGeom prst="rect">
            <a:avLst/>
          </a:prstGeom>
        </p:spPr>
      </p:pic>
      <mc:AlternateContent xmlns:mc="http://schemas.openxmlformats.org/markup-compatibility/2006">
        <mc:Choice xmlns:a14="http://schemas.microsoft.com/office/drawing/2010/main" Requires="a14">
          <p:sp>
            <p:nvSpPr>
              <p:cNvPr id="16" name="Rectangle 15"/>
              <p:cNvSpPr/>
              <p:nvPr/>
            </p:nvSpPr>
            <p:spPr>
              <a:xfrm>
                <a:off x="6537167" y="5310144"/>
                <a:ext cx="11606496" cy="4568751"/>
              </a:xfrm>
              <a:prstGeom prst="rect">
                <a:avLst/>
              </a:prstGeom>
            </p:spPr>
            <p:txBody>
              <a:bodyPr wrap="square">
                <a:spAutoFit/>
              </a:bodyPr>
              <a:lstStyle/>
              <a:p>
                <a:pPr>
                  <a:lnSpc>
                    <a:spcPct val="150000"/>
                  </a:lnSpc>
                </a:pPr>
                <a:r>
                  <a:rPr lang="en-US" sz="3300" smtClean="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3300">
                    <a:effectLst/>
                    <a:latin typeface="Arial" panose="020B0604020202020204" pitchFamily="34" charset="0"/>
                    <a:ea typeface="Calibri" panose="020F0502020204030204" pitchFamily="34" charset="0"/>
                    <a:cs typeface="Arial" panose="020B0604020202020204" pitchFamily="34" charset="0"/>
                  </a:rPr>
                  <a:t> là hình bình hành nên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AD</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BC</m:t>
                    </m:r>
                  </m:oMath>
                </a14:m>
                <a:r>
                  <a:rPr lang="en-US" sz="3300">
                    <a:effectLst/>
                    <a:latin typeface="Arial" panose="020B0604020202020204" pitchFamily="34" charset="0"/>
                    <a:ea typeface="Calibri" panose="020F0502020204030204" pitchFamily="34" charset="0"/>
                    <a:cs typeface="Arial" panose="020B0604020202020204" pitchFamily="34" charset="0"/>
                  </a:rPr>
                  <a:t>. </a:t>
                </a:r>
                <a:endParaRPr lang="en-US" sz="33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300" smtClean="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AD</m:t>
                    </m:r>
                  </m:oMath>
                </a14:m>
                <a:r>
                  <a:rPr lang="en-US" sz="3300">
                    <a:effectLst/>
                    <a:latin typeface="Arial" panose="020B0604020202020204" pitchFamily="34" charset="0"/>
                    <a:ea typeface="Calibri" panose="020F0502020204030204" pitchFamily="34" charset="0"/>
                    <a:cs typeface="Arial" panose="020B0604020202020204" pitchFamily="34" charset="0"/>
                  </a:rPr>
                  <a:t> không thuộc mặt phẳng </a:t>
                </a:r>
                <a14:m>
                  <m:oMath xmlns:m="http://schemas.openxmlformats.org/officeDocument/2006/math">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BEC</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3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AD</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BEC</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300">
                    <a:effectLst/>
                    <a:latin typeface="Arial" panose="020B0604020202020204" pitchFamily="34" charset="0"/>
                    <a:ea typeface="Calibri" panose="020F0502020204030204" pitchFamily="34" charset="0"/>
                    <a:cs typeface="Arial" panose="020B0604020202020204" pitchFamily="34" charset="0"/>
                  </a:rPr>
                  <a:t>. </a:t>
                </a:r>
                <a:endParaRPr lang="en-US" sz="33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300" smtClean="0">
                    <a:effectLst/>
                    <a:latin typeface="Arial" panose="020B0604020202020204" pitchFamily="34" charset="0"/>
                    <a:ea typeface="Calibri" panose="020F0502020204030204" pitchFamily="34" charset="0"/>
                    <a:cs typeface="Arial" panose="020B0604020202020204" pitchFamily="34" charset="0"/>
                  </a:rPr>
                  <a:t>Tương </a:t>
                </a:r>
                <a:r>
                  <a:rPr lang="en-US" sz="3300">
                    <a:effectLst/>
                    <a:latin typeface="Arial" panose="020B0604020202020204" pitchFamily="34" charset="0"/>
                    <a:ea typeface="Calibri" panose="020F0502020204030204" pitchFamily="34" charset="0"/>
                    <a:cs typeface="Arial" panose="020B0604020202020204" pitchFamily="34" charset="0"/>
                  </a:rPr>
                  <a:t>tự, do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ABEF</m:t>
                    </m:r>
                  </m:oMath>
                </a14:m>
                <a:r>
                  <a:rPr lang="en-US" sz="3300">
                    <a:effectLst/>
                    <a:latin typeface="Arial" panose="020B0604020202020204" pitchFamily="34" charset="0"/>
                    <a:ea typeface="Calibri" panose="020F0502020204030204" pitchFamily="34" charset="0"/>
                    <a:cs typeface="Arial" panose="020B0604020202020204" pitchFamily="34" charset="0"/>
                  </a:rPr>
                  <a:t> là hình bình hành nên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AF</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BE</m:t>
                    </m:r>
                  </m:oMath>
                </a14:m>
                <a:r>
                  <a:rPr lang="en-US" sz="3300" smtClean="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en-US" sz="3300" smtClean="0">
                    <a:effectLst/>
                    <a:latin typeface="Arial" panose="020B0604020202020204" pitchFamily="34" charset="0"/>
                    <a:ea typeface="Calibri" panose="020F0502020204030204" pitchFamily="34" charset="0"/>
                    <a:cs typeface="Arial" panose="020B0604020202020204" pitchFamily="34" charset="0"/>
                  </a:rPr>
                  <a:t>suy </a:t>
                </a:r>
                <a:r>
                  <a:rPr lang="en-US" sz="3300">
                    <a:effectLst/>
                    <a:latin typeface="Arial" panose="020B0604020202020204" pitchFamily="34" charset="0"/>
                    <a:ea typeface="Calibri" panose="020F0502020204030204" pitchFamily="34" charset="0"/>
                    <a:cs typeface="Arial" panose="020B0604020202020204" pitchFamily="34" charset="0"/>
                  </a:rPr>
                  <a:t>ra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AF</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BEC</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300">
                    <a:effectLst/>
                    <a:latin typeface="Arial" panose="020B0604020202020204" pitchFamily="34" charset="0"/>
                    <a:ea typeface="Calibri" panose="020F0502020204030204" pitchFamily="34" charset="0"/>
                    <a:cs typeface="Arial" panose="020B0604020202020204" pitchFamily="34" charset="0"/>
                  </a:rPr>
                  <a:t>. </a:t>
                </a:r>
                <a:endParaRPr lang="en-US" sz="33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300" smtClean="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AD</m:t>
                    </m:r>
                  </m:oMath>
                </a14:m>
                <a:r>
                  <a:rPr lang="en-US" sz="33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AF</m:t>
                    </m:r>
                  </m:oMath>
                </a14:m>
                <a:r>
                  <a:rPr lang="en-US" sz="3300">
                    <a:effectLst/>
                    <a:latin typeface="Arial" panose="020B0604020202020204" pitchFamily="34" charset="0"/>
                    <a:ea typeface="Calibri" panose="020F0502020204030204" pitchFamily="34" charset="0"/>
                    <a:cs typeface="Arial" panose="020B0604020202020204" pitchFamily="34" charset="0"/>
                  </a:rPr>
                  <a:t> cắt nhau và nằm trong mặt phẳng </a:t>
                </a:r>
                <a14:m>
                  <m:oMath xmlns:m="http://schemas.openxmlformats.org/officeDocument/2006/math">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ADF</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300">
                    <a:effectLst/>
                    <a:latin typeface="Arial" panose="020B0604020202020204" pitchFamily="34" charset="0"/>
                    <a:ea typeface="Calibri" panose="020F0502020204030204" pitchFamily="34" charset="0"/>
                    <a:cs typeface="Arial" panose="020B0604020202020204" pitchFamily="34" charset="0"/>
                  </a:rPr>
                  <a:t> nên theo Định lí 1 , ta có: </a:t>
                </a:r>
                <a14:m>
                  <m:oMath xmlns:m="http://schemas.openxmlformats.org/officeDocument/2006/math">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AFD</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BEC</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3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16" name="Rectangle 15"/>
              <p:cNvSpPr>
                <a:spLocks noRot="1" noChangeAspect="1" noMove="1" noResize="1" noEditPoints="1" noAdjustHandles="1" noChangeArrowheads="1" noChangeShapeType="1" noTextEdit="1"/>
              </p:cNvSpPr>
              <p:nvPr/>
            </p:nvSpPr>
            <p:spPr>
              <a:xfrm>
                <a:off x="6537167" y="5310144"/>
                <a:ext cx="11606496" cy="4568751"/>
              </a:xfrm>
              <a:prstGeom prst="rect">
                <a:avLst/>
              </a:prstGeom>
              <a:blipFill>
                <a:blip r:embed="rId7"/>
                <a:stretch>
                  <a:fillRect l="-1418" r="-1471" b="-3733"/>
                </a:stretch>
              </a:blipFill>
            </p:spPr>
            <p:txBody>
              <a:bodyPr/>
              <a:lstStyle/>
              <a:p>
                <a:r>
                  <a:rPr lang="en-US">
                    <a:noFill/>
                  </a:rPr>
                  <a:t> </a:t>
                </a:r>
              </a:p>
            </p:txBody>
          </p:sp>
        </mc:Fallback>
      </mc:AlternateContent>
    </p:spTree>
    <p:extLst>
      <p:ext uri="{BB962C8B-B14F-4D97-AF65-F5344CB8AC3E}">
        <p14:creationId xmlns:p14="http://schemas.microsoft.com/office/powerpoint/2010/main" val="125214951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wipe(left)">
                                      <p:cBhvr>
                                        <p:cTn id="27" dur="500"/>
                                        <p:tgtEl>
                                          <p:spTgt spid="1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wipe(down)">
                                      <p:cBhvr>
                                        <p:cTn id="32" dur="500"/>
                                        <p:tgtEl>
                                          <p:spTgt spid="1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xEl>
                                              <p:pRg st="3" end="3"/>
                                            </p:txEl>
                                          </p:spTgt>
                                        </p:tgtEl>
                                        <p:attrNameLst>
                                          <p:attrName>style.visibility</p:attrName>
                                        </p:attrNameLst>
                                      </p:cBhvr>
                                      <p:to>
                                        <p:strVal val="visible"/>
                                      </p:to>
                                    </p:set>
                                    <p:animEffect transition="in" filter="barn(inVertical)">
                                      <p:cBhvr>
                                        <p:cTn id="37" dur="500"/>
                                        <p:tgtEl>
                                          <p:spTgt spid="1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xEl>
                                              <p:pRg st="4" end="4"/>
                                            </p:txEl>
                                          </p:spTgt>
                                        </p:tgtEl>
                                        <p:attrNameLst>
                                          <p:attrName>style.visibility</p:attrName>
                                        </p:attrNameLst>
                                      </p:cBhvr>
                                      <p:to>
                                        <p:strVal val="visible"/>
                                      </p:to>
                                    </p:set>
                                    <p:animEffect transition="in" filter="fade">
                                      <p:cBhvr>
                                        <p:cTn id="42" dur="500"/>
                                        <p:tgtEl>
                                          <p:spTgt spid="16">
                                            <p:txEl>
                                              <p:pRg st="4" end="4"/>
                                            </p:txEl>
                                          </p:spTgt>
                                        </p:tgtEl>
                                      </p:cBhvr>
                                    </p:animEffect>
                                    <p:anim calcmode="lin" valueType="num">
                                      <p:cBhvr>
                                        <p:cTn id="43"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599" y="190500"/>
            <a:ext cx="17804979" cy="9906000"/>
          </a:xfrm>
          <a:prstGeom prst="rect">
            <a:avLst/>
          </a:pr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437087">
            <a:off x="16328375" y="8914569"/>
            <a:ext cx="2481392" cy="49494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8975">
            <a:off x="993378" y="8955855"/>
            <a:ext cx="913338" cy="1705552"/>
          </a:xfrm>
          <a:prstGeom prst="rect">
            <a:avLst/>
          </a:prstGeom>
        </p:spPr>
      </p:pic>
      <p:sp>
        <p:nvSpPr>
          <p:cNvPr id="13" name="TextBox 12"/>
          <p:cNvSpPr txBox="1"/>
          <p:nvPr/>
        </p:nvSpPr>
        <p:spPr>
          <a:xfrm>
            <a:off x="8064288" y="473958"/>
            <a:ext cx="21336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5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762000" y="1409700"/>
            <a:ext cx="5279594" cy="3590855"/>
          </a:xfrm>
          <a:prstGeom prst="rect">
            <a:avLst/>
          </a:prstGeom>
        </p:spPr>
      </p:pic>
      <mc:AlternateContent xmlns:mc="http://schemas.openxmlformats.org/markup-compatibility/2006">
        <mc:Choice xmlns:a14="http://schemas.microsoft.com/office/drawing/2010/main" Requires="a14">
          <p:sp>
            <p:nvSpPr>
              <p:cNvPr id="16" name="Rectangle 15"/>
              <p:cNvSpPr/>
              <p:nvPr/>
            </p:nvSpPr>
            <p:spPr>
              <a:xfrm>
                <a:off x="6449797" y="1181100"/>
                <a:ext cx="10804786" cy="8864093"/>
              </a:xfrm>
              <a:prstGeom prst="rect">
                <a:avLst/>
              </a:prstGeom>
            </p:spPr>
            <p:txBody>
              <a:bodyPr wrap="square">
                <a:spAutoFit/>
              </a:bodyPr>
              <a:lstStyle/>
              <a:p>
                <a:pPr algn="just">
                  <a:lnSpc>
                    <a:spcPct val="150000"/>
                  </a:lnSpc>
                </a:pPr>
                <a:r>
                  <a:rPr lang="en-US" sz="3300">
                    <a:latin typeface="Arial" panose="020B0604020202020204" pitchFamily="34" charset="0"/>
                    <a:ea typeface="Calibri" panose="020F0502020204030204" pitchFamily="34" charset="0"/>
                    <a:cs typeface="Arial" panose="020B0604020202020204" pitchFamily="34" charset="0"/>
                  </a:rPr>
                  <a:t>b) Gọi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I</m:t>
                    </m:r>
                  </m:oMath>
                </a14:m>
                <a:r>
                  <a:rPr lang="en-US" sz="3300">
                    <a:effectLst/>
                    <a:latin typeface="Arial" panose="020B0604020202020204" pitchFamily="34" charset="0"/>
                    <a:ea typeface="Calibri" panose="020F0502020204030204" pitchFamily="34" charset="0"/>
                    <a:cs typeface="Arial" panose="020B0604020202020204" pitchFamily="34" charset="0"/>
                  </a:rPr>
                  <a:t> là giao điểm của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AE</m:t>
                    </m:r>
                  </m:oMath>
                </a14:m>
                <a:r>
                  <a:rPr lang="en-US" sz="33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BF</m:t>
                    </m:r>
                  </m:oMath>
                </a14:m>
                <a:r>
                  <a:rPr lang="en-US" sz="3300">
                    <a:effectLst/>
                    <a:latin typeface="Arial" panose="020B0604020202020204" pitchFamily="34" charset="0"/>
                    <a:ea typeface="Calibri" panose="020F0502020204030204" pitchFamily="34" charset="0"/>
                    <a:cs typeface="Arial" panose="020B0604020202020204" pitchFamily="34" charset="0"/>
                  </a:rPr>
                  <a:t>, khi đó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I</m:t>
                    </m:r>
                  </m:oMath>
                </a14:m>
                <a:r>
                  <a:rPr lang="en-US" sz="3300">
                    <a:effectLst/>
                    <a:latin typeface="Arial" panose="020B0604020202020204" pitchFamily="34" charset="0"/>
                    <a:ea typeface="Calibri" panose="020F0502020204030204" pitchFamily="34" charset="0"/>
                    <a:cs typeface="Arial" panose="020B0604020202020204" pitchFamily="34" charset="0"/>
                  </a:rPr>
                  <a:t> là trung điểm đoạn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AE</m:t>
                    </m:r>
                  </m:oMath>
                </a14:m>
                <a:r>
                  <a:rPr lang="en-US" sz="3300">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3300">
                    <a:effectLst/>
                    <a:latin typeface="Arial" panose="020B0604020202020204" pitchFamily="34" charset="0"/>
                    <a:ea typeface="Calibri" panose="020F0502020204030204" pitchFamily="34" charset="0"/>
                    <a:cs typeface="Arial" panose="020B0604020202020204" pitchFamily="34" charset="0"/>
                  </a:rPr>
                  <a:t> là trọng tâm của tam giác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ABE</m:t>
                    </m:r>
                  </m:oMath>
                </a14:m>
                <a:r>
                  <a:rPr lang="en-US" sz="3300">
                    <a:effectLst/>
                    <a:latin typeface="Arial" panose="020B0604020202020204" pitchFamily="34" charset="0"/>
                    <a:ea typeface="Calibri" panose="020F0502020204030204" pitchFamily="34" charset="0"/>
                    <a:cs typeface="Arial" panose="020B0604020202020204" pitchFamily="34" charset="0"/>
                  </a:rPr>
                  <a:t> </a:t>
                </a:r>
                <a:endParaRPr lang="en-US" sz="33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300" smtClean="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M</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BI</m:t>
                    </m:r>
                  </m:oMath>
                </a14:m>
                <a:r>
                  <a:rPr lang="en-US" sz="33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BM</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3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300" i="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300" i="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BI</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3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300" i="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300" i="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BF</m:t>
                    </m:r>
                  </m:oMath>
                </a14:m>
                <a:r>
                  <a:rPr lang="en-US" sz="330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FM</m:t>
                    </m:r>
                    <m:r>
                      <a:rPr lang="en-US" sz="33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MB</m:t>
                    </m:r>
                  </m:oMath>
                </a14:m>
                <a:r>
                  <a:rPr lang="en-US" sz="33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300">
                    <a:effectLst/>
                    <a:latin typeface="Arial" panose="020B0604020202020204" pitchFamily="34" charset="0"/>
                    <a:ea typeface="Calibri" panose="020F0502020204030204" pitchFamily="34" charset="0"/>
                    <a:cs typeface="Arial" panose="020B0604020202020204" pitchFamily="34" charset="0"/>
                  </a:rPr>
                  <a:t>Ta có đường thẳng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FB</m:t>
                    </m:r>
                  </m:oMath>
                </a14:m>
                <a:r>
                  <a:rPr lang="en-US" sz="3300">
                    <a:effectLst/>
                    <a:latin typeface="Arial" panose="020B0604020202020204" pitchFamily="34" charset="0"/>
                    <a:ea typeface="Calibri" panose="020F0502020204030204" pitchFamily="34" charset="0"/>
                    <a:cs typeface="Arial" panose="020B0604020202020204" pitchFamily="34" charset="0"/>
                  </a:rPr>
                  <a:t> cắt ba mặt phẳng song song </a:t>
                </a:r>
                <a14:m>
                  <m:oMath xmlns:m="http://schemas.openxmlformats.org/officeDocument/2006/math">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ADF</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P</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BCE</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300">
                    <a:effectLst/>
                    <a:latin typeface="Arial" panose="020B0604020202020204" pitchFamily="34" charset="0"/>
                    <a:ea typeface="Calibri" panose="020F0502020204030204" pitchFamily="34" charset="0"/>
                    <a:cs typeface="Arial" panose="020B0604020202020204" pitchFamily="34" charset="0"/>
                  </a:rPr>
                  <a:t> lần lượt tại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F</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M</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m:t>
                    </m:r>
                  </m:oMath>
                </a14:m>
                <a:r>
                  <a:rPr lang="en-US" sz="3300">
                    <a:effectLst/>
                    <a:latin typeface="Arial" panose="020B0604020202020204" pitchFamily="34" charset="0"/>
                    <a:ea typeface="Calibri" panose="020F0502020204030204" pitchFamily="34" charset="0"/>
                    <a:cs typeface="Arial" panose="020B0604020202020204" pitchFamily="34" charset="0"/>
                  </a:rPr>
                  <a:t>. </a:t>
                </a:r>
                <a:endParaRPr lang="en-US" sz="33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300" smtClean="0">
                    <a:effectLst/>
                    <a:latin typeface="Arial" panose="020B0604020202020204" pitchFamily="34" charset="0"/>
                    <a:ea typeface="Calibri" panose="020F0502020204030204" pitchFamily="34" charset="0"/>
                    <a:cs typeface="Arial" panose="020B0604020202020204" pitchFamily="34" charset="0"/>
                  </a:rPr>
                  <a:t>Đường </a:t>
                </a:r>
                <a:r>
                  <a:rPr lang="en-US" sz="3300">
                    <a:effectLst/>
                    <a:latin typeface="Arial" panose="020B0604020202020204" pitchFamily="34" charset="0"/>
                    <a:ea typeface="Calibri" panose="020F0502020204030204" pitchFamily="34" charset="0"/>
                    <a:cs typeface="Arial" panose="020B0604020202020204" pitchFamily="34" charset="0"/>
                  </a:rPr>
                  <a:t>thẳng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AC</m:t>
                    </m:r>
                  </m:oMath>
                </a14:m>
                <a:r>
                  <a:rPr lang="en-US" sz="3300">
                    <a:effectLst/>
                    <a:latin typeface="Arial" panose="020B0604020202020204" pitchFamily="34" charset="0"/>
                    <a:ea typeface="Calibri" panose="020F0502020204030204" pitchFamily="34" charset="0"/>
                    <a:cs typeface="Arial" panose="020B0604020202020204" pitchFamily="34" charset="0"/>
                  </a:rPr>
                  <a:t> cũng cắt ba mặt phẳng trên theo thứ tự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N</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C</m:t>
                    </m:r>
                  </m:oMath>
                </a14:m>
                <a:r>
                  <a:rPr lang="en-US" sz="33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300">
                    <a:effectLst/>
                    <a:latin typeface="Arial" panose="020B0604020202020204" pitchFamily="34" charset="0"/>
                    <a:ea typeface="Calibri" panose="020F0502020204030204" pitchFamily="34" charset="0"/>
                    <a:cs typeface="Arial" panose="020B0604020202020204" pitchFamily="34" charset="0"/>
                  </a:rPr>
                  <a:t>Áp dụng định lí Thalès trong không gian, ta có</a:t>
                </a:r>
                <a:r>
                  <a:rPr lang="en-US" sz="3300">
                    <a:effectLst/>
                    <a:latin typeface="Arial" panose="020B0604020202020204" pitchFamily="34" charset="0"/>
                    <a:ea typeface="Calibri" panose="020F0502020204030204" pitchFamily="34" charset="0"/>
                    <a:cs typeface="Arial" panose="020B0604020202020204" pitchFamily="34" charset="0"/>
                  </a:rPr>
                  <a:t>: </a:t>
                </a:r>
                <a:endParaRPr lang="en-US" sz="33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f>
                      <m:fPr>
                        <m:ctrlPr>
                          <a:rPr lang="en-US" sz="33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AN</m:t>
                        </m:r>
                      </m:num>
                      <m:den>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FM</m:t>
                        </m:r>
                      </m:den>
                    </m:f>
                    <m:r>
                      <a:rPr lang="en-US" sz="33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3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NC</m:t>
                        </m:r>
                      </m:num>
                      <m:den>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MB</m:t>
                        </m:r>
                      </m:den>
                    </m:f>
                    <m:r>
                      <a:rPr lang="en-US" sz="33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3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AN</m:t>
                        </m:r>
                      </m:num>
                      <m:den>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NC</m:t>
                        </m:r>
                      </m:den>
                    </m:f>
                    <m:r>
                      <a:rPr lang="en-US" sz="33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3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FM</m:t>
                        </m:r>
                      </m:num>
                      <m:den>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MB</m:t>
                        </m:r>
                      </m:den>
                    </m:f>
                    <m:r>
                      <a:rPr lang="en-US" sz="3300" i="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300" smtClean="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300" smtClean="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
                      <m:fPr>
                        <m:ctrlPr>
                          <a:rPr lang="en-US" sz="33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AN</m:t>
                        </m:r>
                      </m:num>
                      <m:den>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NC</m:t>
                        </m:r>
                      </m:den>
                    </m:f>
                    <m:r>
                      <a:rPr lang="en-US" sz="3300" i="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3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16" name="Rectangle 15"/>
              <p:cNvSpPr>
                <a:spLocks noRot="1" noChangeAspect="1" noMove="1" noResize="1" noEditPoints="1" noAdjustHandles="1" noChangeArrowheads="1" noChangeShapeType="1" noTextEdit="1"/>
              </p:cNvSpPr>
              <p:nvPr/>
            </p:nvSpPr>
            <p:spPr>
              <a:xfrm>
                <a:off x="6449797" y="1181100"/>
                <a:ext cx="10804786" cy="8864093"/>
              </a:xfrm>
              <a:prstGeom prst="rect">
                <a:avLst/>
              </a:prstGeom>
              <a:blipFill>
                <a:blip r:embed="rId6"/>
                <a:stretch>
                  <a:fillRect l="-1524" r="-1524"/>
                </a:stretch>
              </a:blipFill>
            </p:spPr>
            <p:txBody>
              <a:bodyPr/>
              <a:lstStyle/>
              <a:p>
                <a:r>
                  <a:rPr lang="en-US">
                    <a:noFill/>
                  </a:rPr>
                  <a:t> </a:t>
                </a:r>
              </a:p>
            </p:txBody>
          </p:sp>
        </mc:Fallback>
      </mc:AlternateContent>
    </p:spTree>
    <p:extLst>
      <p:ext uri="{BB962C8B-B14F-4D97-AF65-F5344CB8AC3E}">
        <p14:creationId xmlns:p14="http://schemas.microsoft.com/office/powerpoint/2010/main" val="2118898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left)">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7" dur="500"/>
                                        <p:tgtEl>
                                          <p:spTgt spid="1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fade">
                                      <p:cBhvr>
                                        <p:cTn id="32" dur="500"/>
                                        <p:tgtEl>
                                          <p:spTgt spid="1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6">
                                            <p:txEl>
                                              <p:pRg st="4" end="4"/>
                                            </p:txEl>
                                          </p:spTgt>
                                        </p:tgtEl>
                                        <p:attrNameLst>
                                          <p:attrName>style.visibility</p:attrName>
                                        </p:attrNameLst>
                                      </p:cBhvr>
                                      <p:to>
                                        <p:strVal val="visible"/>
                                      </p:to>
                                    </p:set>
                                    <p:animEffect transition="in" filter="fade">
                                      <p:cBhvr>
                                        <p:cTn id="37" dur="500"/>
                                        <p:tgtEl>
                                          <p:spTgt spid="16">
                                            <p:txEl>
                                              <p:pRg st="4" end="4"/>
                                            </p:txEl>
                                          </p:spTgt>
                                        </p:tgtEl>
                                      </p:cBhvr>
                                    </p:animEffect>
                                    <p:anim calcmode="lin" valueType="num">
                                      <p:cBhvr>
                                        <p:cTn id="38"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16">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xEl>
                                              <p:pRg st="5" end="5"/>
                                            </p:txEl>
                                          </p:spTgt>
                                        </p:tgtEl>
                                        <p:attrNameLst>
                                          <p:attrName>style.visibility</p:attrName>
                                        </p:attrNameLst>
                                      </p:cBhvr>
                                      <p:to>
                                        <p:strVal val="visible"/>
                                      </p:to>
                                    </p:set>
                                    <p:animEffect transition="in" filter="fade">
                                      <p:cBhvr>
                                        <p:cTn id="42" dur="500"/>
                                        <p:tgtEl>
                                          <p:spTgt spid="16">
                                            <p:txEl>
                                              <p:pRg st="5" end="5"/>
                                            </p:txEl>
                                          </p:spTgt>
                                        </p:tgtEl>
                                      </p:cBhvr>
                                    </p:animEffect>
                                    <p:anim calcmode="lin" valueType="num">
                                      <p:cBhvr>
                                        <p:cTn id="43"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6">
                                            <p:txEl>
                                              <p:pRg st="6" end="6"/>
                                            </p:txEl>
                                          </p:spTgt>
                                        </p:tgtEl>
                                        <p:attrNameLst>
                                          <p:attrName>style.visibility</p:attrName>
                                        </p:attrNameLst>
                                      </p:cBhvr>
                                      <p:to>
                                        <p:strVal val="visible"/>
                                      </p:to>
                                    </p:set>
                                    <p:animEffect transition="in" filter="barn(inVertical)">
                                      <p:cBhvr>
                                        <p:cTn id="49"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TextBox 2"/>
          <p:cNvSpPr txBox="1"/>
          <p:nvPr/>
        </p:nvSpPr>
        <p:spPr>
          <a:xfrm>
            <a:off x="2564889" y="1530239"/>
            <a:ext cx="13106882" cy="1133515"/>
          </a:xfrm>
          <a:prstGeom prst="rect">
            <a:avLst/>
          </a:prstGeom>
        </p:spPr>
        <p:txBody>
          <a:bodyPr lIns="0" tIns="0" rIns="0" bIns="0" rtlCol="0" anchor="t">
            <a:spAutoFit/>
          </a:bodyPr>
          <a:lstStyle/>
          <a:p>
            <a:pPr marL="0" lvl="0" indent="0" algn="ctr">
              <a:lnSpc>
                <a:spcPts val="9600"/>
              </a:lnSpc>
            </a:pPr>
            <a:r>
              <a:rPr lang="en-US" sz="7200" b="1" u="none" dirty="0" smtClean="0">
                <a:solidFill>
                  <a:srgbClr val="291B25"/>
                </a:solidFill>
                <a:latin typeface="Arial" panose="020B0604020202020204" pitchFamily="34" charset="0"/>
                <a:cs typeface="Arial" panose="020B0604020202020204" pitchFamily="34" charset="0"/>
              </a:rPr>
              <a:t>HƯỚNG DẪN VỀ NHÀ</a:t>
            </a:r>
            <a:endParaRPr lang="en-US" sz="7200" b="1" u="none" dirty="0">
              <a:solidFill>
                <a:srgbClr val="291B25"/>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6" r="60999"/>
          <a:stretch>
            <a:fillRect/>
          </a:stretch>
        </p:blipFill>
        <p:spPr>
          <a:xfrm rot="143919">
            <a:off x="16540648" y="70741"/>
            <a:ext cx="3600506" cy="10508716"/>
          </a:xfrm>
          <a:prstGeom prst="rect">
            <a:avLst/>
          </a:prstGeom>
        </p:spPr>
      </p:pic>
      <p:grpSp>
        <p:nvGrpSpPr>
          <p:cNvPr id="10" name="Group 9"/>
          <p:cNvGrpSpPr/>
          <p:nvPr/>
        </p:nvGrpSpPr>
        <p:grpSpPr>
          <a:xfrm>
            <a:off x="1028700" y="3864562"/>
            <a:ext cx="4470386" cy="4936538"/>
            <a:chOff x="1028700" y="3864562"/>
            <a:chExt cx="4470386" cy="4936538"/>
          </a:xfrm>
        </p:grpSpPr>
        <p:sp>
          <p:nvSpPr>
            <p:cNvPr id="4" name="AutoShape 4"/>
            <p:cNvSpPr/>
            <p:nvPr/>
          </p:nvSpPr>
          <p:spPr>
            <a:xfrm rot="101125">
              <a:off x="1028700" y="4119958"/>
              <a:ext cx="4470386" cy="4681142"/>
            </a:xfrm>
            <a:prstGeom prst="rect">
              <a:avLst/>
            </a:prstGeom>
            <a:solidFill>
              <a:srgbClr val="FFCE6D"/>
            </a:solidFill>
          </p:spPr>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3524">
              <a:off x="2191181" y="3864562"/>
              <a:ext cx="2145424" cy="512034"/>
            </a:xfrm>
            <a:prstGeom prst="rect">
              <a:avLst/>
            </a:prstGeom>
          </p:spPr>
        </p:pic>
        <p:sp>
          <p:nvSpPr>
            <p:cNvPr id="16" name="TextBox 15"/>
            <p:cNvSpPr txBox="1"/>
            <p:nvPr/>
          </p:nvSpPr>
          <p:spPr>
            <a:xfrm>
              <a:off x="1168176" y="5403143"/>
              <a:ext cx="4119160" cy="1846659"/>
            </a:xfrm>
            <a:prstGeom prst="rect">
              <a:avLst/>
            </a:prstGeom>
            <a:noFill/>
          </p:spPr>
          <p:txBody>
            <a:bodyPr wrap="square" rtlCol="0">
              <a:spAutoFit/>
            </a:bodyPr>
            <a:lstStyle/>
            <a:p>
              <a:pPr algn="ctr">
                <a:lnSpc>
                  <a:spcPct val="150000"/>
                </a:lnSpc>
              </a:pPr>
              <a:r>
                <a:rPr lang="en-US" sz="3800" dirty="0" err="1" smtClean="0">
                  <a:latin typeface="Arial" panose="020B0604020202020204" pitchFamily="34" charset="0"/>
                  <a:cs typeface="Arial" panose="020B0604020202020204" pitchFamily="34" charset="0"/>
                </a:rPr>
                <a:t>Ôn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tập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kiến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thức</a:t>
              </a:r>
              <a:r>
                <a:rPr lang="en-US" sz="3800" dirty="0" smtClean="0">
                  <a:latin typeface="Arial" panose="020B0604020202020204" pitchFamily="34" charset="0"/>
                  <a:cs typeface="Arial" panose="020B0604020202020204" pitchFamily="34" charset="0"/>
                </a:rPr>
                <a:t> </a:t>
              </a:r>
              <a:r>
                <a:rPr lang="en-US" sz="3800" err="1" smtClean="0">
                  <a:latin typeface="Arial" panose="020B0604020202020204" pitchFamily="34" charset="0"/>
                  <a:cs typeface="Arial" panose="020B0604020202020204" pitchFamily="34" charset="0"/>
                </a:rPr>
                <a:t>đã</a:t>
              </a:r>
              <a:r>
                <a:rPr lang="en-US" sz="3800" smtClean="0">
                  <a:latin typeface="Arial" panose="020B0604020202020204" pitchFamily="34" charset="0"/>
                  <a:cs typeface="Arial" panose="020B0604020202020204" pitchFamily="34" charset="0"/>
                </a:rPr>
                <a:t> </a:t>
              </a:r>
              <a:r>
                <a:rPr lang="en-US" sz="3800" smtClean="0">
                  <a:latin typeface="Arial" panose="020B0604020202020204" pitchFamily="34" charset="0"/>
                  <a:cs typeface="Arial" panose="020B0604020202020204" pitchFamily="34" charset="0"/>
                </a:rPr>
                <a:t>học</a:t>
              </a:r>
              <a:endParaRPr lang="en-US" sz="3800" dirty="0">
                <a:latin typeface="Arial" panose="020B0604020202020204" pitchFamily="34" charset="0"/>
                <a:cs typeface="Arial" panose="020B0604020202020204" pitchFamily="34" charset="0"/>
              </a:endParaRPr>
            </a:p>
          </p:txBody>
        </p:sp>
      </p:grpSp>
      <p:grpSp>
        <p:nvGrpSpPr>
          <p:cNvPr id="11" name="Group 10"/>
          <p:cNvGrpSpPr/>
          <p:nvPr/>
        </p:nvGrpSpPr>
        <p:grpSpPr>
          <a:xfrm>
            <a:off x="6362700" y="3847779"/>
            <a:ext cx="4470386" cy="4953321"/>
            <a:chOff x="6362700" y="3847779"/>
            <a:chExt cx="4470386" cy="4953321"/>
          </a:xfrm>
        </p:grpSpPr>
        <p:sp>
          <p:nvSpPr>
            <p:cNvPr id="6" name="AutoShape 6"/>
            <p:cNvSpPr/>
            <p:nvPr/>
          </p:nvSpPr>
          <p:spPr>
            <a:xfrm rot="-98493">
              <a:off x="6362700" y="4119958"/>
              <a:ext cx="4470386" cy="4681142"/>
            </a:xfrm>
            <a:prstGeom prst="rect">
              <a:avLst/>
            </a:prstGeom>
            <a:solidFill>
              <a:srgbClr val="FFCE6D"/>
            </a:solidFill>
          </p:spPr>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1288">
              <a:off x="7618911" y="3847779"/>
              <a:ext cx="1875504" cy="545601"/>
            </a:xfrm>
            <a:prstGeom prst="rect">
              <a:avLst/>
            </a:prstGeom>
          </p:spPr>
        </p:pic>
        <p:sp>
          <p:nvSpPr>
            <p:cNvPr id="17" name="TextBox 16"/>
            <p:cNvSpPr txBox="1"/>
            <p:nvPr/>
          </p:nvSpPr>
          <p:spPr>
            <a:xfrm>
              <a:off x="6548866" y="5422642"/>
              <a:ext cx="4119160" cy="1738296"/>
            </a:xfrm>
            <a:prstGeom prst="rect">
              <a:avLst/>
            </a:prstGeom>
            <a:noFill/>
          </p:spPr>
          <p:txBody>
            <a:bodyPr wrap="square" rtlCol="0">
              <a:spAutoFit/>
            </a:bodyPr>
            <a:lstStyle/>
            <a:p>
              <a:pPr algn="ctr">
                <a:lnSpc>
                  <a:spcPct val="150000"/>
                </a:lnSpc>
              </a:pPr>
              <a:r>
                <a:rPr lang="en-US" sz="3800" dirty="0" err="1" smtClean="0">
                  <a:latin typeface="Arial" panose="020B0604020202020204" pitchFamily="34" charset="0"/>
                  <a:cs typeface="Arial" panose="020B0604020202020204" pitchFamily="34" charset="0"/>
                </a:rPr>
                <a:t>Hoàn</a:t>
              </a:r>
              <a:r>
                <a:rPr lang="en-US" sz="3800" dirty="0" smtClean="0">
                  <a:latin typeface="Arial" panose="020B0604020202020204" pitchFamily="34" charset="0"/>
                  <a:cs typeface="Arial" panose="020B0604020202020204" pitchFamily="34" charset="0"/>
                </a:rPr>
                <a:t> </a:t>
              </a:r>
              <a:r>
                <a:rPr lang="en-US" sz="3800" err="1" smtClean="0">
                  <a:latin typeface="Arial" panose="020B0604020202020204" pitchFamily="34" charset="0"/>
                  <a:cs typeface="Arial" panose="020B0604020202020204" pitchFamily="34" charset="0"/>
                </a:rPr>
                <a:t>thành</a:t>
              </a:r>
              <a:r>
                <a:rPr lang="en-US" sz="3800" smtClean="0">
                  <a:latin typeface="Arial" panose="020B0604020202020204" pitchFamily="34" charset="0"/>
                  <a:cs typeface="Arial" panose="020B0604020202020204" pitchFamily="34" charset="0"/>
                </a:rPr>
                <a:t> </a:t>
              </a:r>
              <a:endParaRPr lang="en-US" sz="3800" smtClean="0">
                <a:latin typeface="Arial" panose="020B0604020202020204" pitchFamily="34" charset="0"/>
                <a:cs typeface="Arial" panose="020B0604020202020204" pitchFamily="34" charset="0"/>
              </a:endParaRPr>
            </a:p>
            <a:p>
              <a:pPr algn="ctr">
                <a:lnSpc>
                  <a:spcPct val="150000"/>
                </a:lnSpc>
              </a:pPr>
              <a:r>
                <a:rPr lang="en-US" sz="3800" smtClean="0">
                  <a:latin typeface="Arial" panose="020B0604020202020204" pitchFamily="34" charset="0"/>
                  <a:cs typeface="Arial" panose="020B0604020202020204" pitchFamily="34" charset="0"/>
                </a:rPr>
                <a:t>bài </a:t>
              </a:r>
              <a:r>
                <a:rPr lang="en-US" sz="3800" dirty="0" err="1" smtClean="0">
                  <a:latin typeface="Arial" panose="020B0604020202020204" pitchFamily="34" charset="0"/>
                  <a:cs typeface="Arial" panose="020B0604020202020204" pitchFamily="34" charset="0"/>
                </a:rPr>
                <a:t>tập</a:t>
              </a:r>
              <a:r>
                <a:rPr lang="en-US" sz="3800" dirty="0" smtClean="0">
                  <a:latin typeface="Arial" panose="020B0604020202020204" pitchFamily="34" charset="0"/>
                  <a:cs typeface="Arial" panose="020B0604020202020204" pitchFamily="34" charset="0"/>
                </a:rPr>
                <a:t> </a:t>
              </a:r>
              <a:r>
                <a:rPr lang="en-US" sz="3800" err="1" smtClean="0">
                  <a:latin typeface="Arial" panose="020B0604020202020204" pitchFamily="34" charset="0"/>
                  <a:cs typeface="Arial" panose="020B0604020202020204" pitchFamily="34" charset="0"/>
                </a:rPr>
                <a:t>trong</a:t>
              </a:r>
              <a:r>
                <a:rPr lang="en-US" sz="3800" smtClean="0">
                  <a:latin typeface="Arial" panose="020B0604020202020204" pitchFamily="34" charset="0"/>
                  <a:cs typeface="Arial" panose="020B0604020202020204" pitchFamily="34" charset="0"/>
                </a:rPr>
                <a:t> </a:t>
              </a:r>
              <a:r>
                <a:rPr lang="en-US" sz="3800" smtClean="0">
                  <a:latin typeface="Arial" panose="020B0604020202020204" pitchFamily="34" charset="0"/>
                  <a:cs typeface="Arial" panose="020B0604020202020204" pitchFamily="34" charset="0"/>
                </a:rPr>
                <a:t>SBT</a:t>
              </a:r>
              <a:endParaRPr lang="en-US" sz="3800" dirty="0">
                <a:latin typeface="Arial" panose="020B0604020202020204" pitchFamily="34" charset="0"/>
                <a:cs typeface="Arial" panose="020B0604020202020204" pitchFamily="34" charset="0"/>
              </a:endParaRPr>
            </a:p>
          </p:txBody>
        </p:sp>
      </p:grpSp>
      <p:grpSp>
        <p:nvGrpSpPr>
          <p:cNvPr id="13" name="Group 12"/>
          <p:cNvGrpSpPr/>
          <p:nvPr/>
        </p:nvGrpSpPr>
        <p:grpSpPr>
          <a:xfrm>
            <a:off x="11696699" y="3856784"/>
            <a:ext cx="4470386" cy="4944316"/>
            <a:chOff x="11696699" y="3856784"/>
            <a:chExt cx="4470386" cy="4944316"/>
          </a:xfrm>
        </p:grpSpPr>
        <p:sp>
          <p:nvSpPr>
            <p:cNvPr id="8" name="AutoShape 8"/>
            <p:cNvSpPr/>
            <p:nvPr/>
          </p:nvSpPr>
          <p:spPr>
            <a:xfrm rot="148990">
              <a:off x="11696699" y="4119958"/>
              <a:ext cx="4470386" cy="4681142"/>
            </a:xfrm>
            <a:prstGeom prst="rect">
              <a:avLst/>
            </a:prstGeom>
            <a:solidFill>
              <a:srgbClr val="FFCE6D"/>
            </a:solidFill>
          </p:spPr>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66755">
              <a:off x="12859180" y="3856784"/>
              <a:ext cx="2145424" cy="512034"/>
            </a:xfrm>
            <a:prstGeom prst="rect">
              <a:avLst/>
            </a:prstGeom>
          </p:spPr>
        </p:pic>
      </p:grpSp>
      <p:sp>
        <p:nvSpPr>
          <p:cNvPr id="19" name="Rectangle 18"/>
          <p:cNvSpPr/>
          <p:nvPr/>
        </p:nvSpPr>
        <p:spPr>
          <a:xfrm>
            <a:off x="11616972" y="4984061"/>
            <a:ext cx="4629840" cy="2723823"/>
          </a:xfrm>
          <a:prstGeom prst="rect">
            <a:avLst/>
          </a:prstGeom>
        </p:spPr>
        <p:txBody>
          <a:bodyPr wrap="square">
            <a:spAutoFit/>
          </a:bodyPr>
          <a:lstStyle/>
          <a:p>
            <a:pPr algn="ctr">
              <a:lnSpc>
                <a:spcPct val="150000"/>
              </a:lnSpc>
            </a:pPr>
            <a:r>
              <a:rPr lang="vi-VN" sz="3800" dirty="0"/>
              <a:t>Chuẩn bị </a:t>
            </a:r>
            <a:r>
              <a:rPr lang="vi-VN" sz="3800"/>
              <a:t>trước </a:t>
            </a:r>
            <a:endParaRPr lang="en-US" sz="3800" b="1"/>
          </a:p>
          <a:p>
            <a:pPr algn="ctr">
              <a:lnSpc>
                <a:spcPct val="150000"/>
              </a:lnSpc>
            </a:pPr>
            <a:r>
              <a:rPr lang="vi-VN" sz="3800" b="1"/>
              <a:t>Bài 5. Hình lăng trụ và hình hộp</a:t>
            </a:r>
            <a:endParaRPr lang="vi-VN" sz="3800" b="1" dirty="0"/>
          </a:p>
        </p:txBody>
      </p:sp>
      <p:pic>
        <p:nvPicPr>
          <p:cNvPr id="20"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595840">
            <a:off x="818535" y="7663985"/>
            <a:ext cx="2016426" cy="18807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57475">
            <a:off x="-4229600" y="4984833"/>
            <a:ext cx="9144144" cy="116418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4650">
            <a:off x="12871252" y="-6056838"/>
            <a:ext cx="7771975" cy="10350088"/>
          </a:xfrm>
          <a:prstGeom prst="rect">
            <a:avLst/>
          </a:prstGeom>
        </p:spPr>
      </p:pic>
      <p:sp>
        <p:nvSpPr>
          <p:cNvPr id="4" name="AutoShape 4"/>
          <p:cNvSpPr/>
          <p:nvPr/>
        </p:nvSpPr>
        <p:spPr>
          <a:xfrm rot="-78937">
            <a:off x="1834594" y="1611292"/>
            <a:ext cx="14699941" cy="7191428"/>
          </a:xfrm>
          <a:prstGeom prst="rect">
            <a:avLst/>
          </a:prstGeom>
          <a:solidFill>
            <a:srgbClr val="FFCE6D"/>
          </a:solidFill>
        </p:spPr>
      </p:sp>
      <p:sp>
        <p:nvSpPr>
          <p:cNvPr id="5" name="AutoShape 5"/>
          <p:cNvSpPr/>
          <p:nvPr/>
        </p:nvSpPr>
        <p:spPr>
          <a:xfrm>
            <a:off x="2133600" y="1870280"/>
            <a:ext cx="14111322" cy="6695254"/>
          </a:xfrm>
          <a:prstGeom prst="rect">
            <a:avLst/>
          </a:prstGeom>
          <a:solidFill>
            <a:srgbClr val="F6F6E9"/>
          </a:solidFill>
        </p:spPr>
      </p:sp>
      <p:sp>
        <p:nvSpPr>
          <p:cNvPr id="6" name="TextBox 6"/>
          <p:cNvSpPr txBox="1"/>
          <p:nvPr/>
        </p:nvSpPr>
        <p:spPr>
          <a:xfrm>
            <a:off x="1869364" y="3042100"/>
            <a:ext cx="14630400" cy="3693319"/>
          </a:xfrm>
          <a:prstGeom prst="rect">
            <a:avLst/>
          </a:prstGeom>
        </p:spPr>
        <p:txBody>
          <a:bodyPr wrap="square" lIns="0" tIns="0" rIns="0" bIns="0" rtlCol="0" anchor="t">
            <a:spAutoFit/>
          </a:bodyPr>
          <a:lstStyle/>
          <a:p>
            <a:pPr marL="0" lvl="0" indent="0" algn="ctr">
              <a:lnSpc>
                <a:spcPct val="150000"/>
              </a:lnSpc>
              <a:spcBef>
                <a:spcPct val="0"/>
              </a:spcBef>
            </a:pPr>
            <a:r>
              <a:rPr lang="en-US" sz="8000" b="1" u="none" dirty="0" smtClean="0">
                <a:solidFill>
                  <a:schemeClr val="accent2">
                    <a:lumMod val="50000"/>
                  </a:schemeClr>
                </a:solidFill>
                <a:latin typeface="Arial" panose="020B0604020202020204" pitchFamily="34" charset="0"/>
                <a:cs typeface="Arial" panose="020B0604020202020204" pitchFamily="34" charset="0"/>
              </a:rPr>
              <a:t>CẢM ƠN CÁC EM </a:t>
            </a:r>
          </a:p>
          <a:p>
            <a:pPr marL="0" lvl="0" indent="0" algn="ctr">
              <a:lnSpc>
                <a:spcPct val="150000"/>
              </a:lnSpc>
              <a:spcBef>
                <a:spcPct val="0"/>
              </a:spcBef>
            </a:pPr>
            <a:r>
              <a:rPr lang="en-US" sz="8000" b="1" u="none" dirty="0" smtClean="0">
                <a:solidFill>
                  <a:schemeClr val="accent2">
                    <a:lumMod val="50000"/>
                  </a:schemeClr>
                </a:solidFill>
                <a:latin typeface="Arial" panose="020B0604020202020204" pitchFamily="34" charset="0"/>
                <a:cs typeface="Arial" panose="020B0604020202020204" pitchFamily="34" charset="0"/>
              </a:rPr>
              <a:t>ĐÃ THEO DÕI BÀI GIẢNG!</a:t>
            </a:r>
            <a:endParaRPr lang="en-US" sz="8000" b="1" u="none" dirty="0">
              <a:solidFill>
                <a:schemeClr val="accent2">
                  <a:lumMod val="50000"/>
                </a:schemeClr>
              </a:solidFill>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07110">
            <a:off x="-1527793" y="-7744881"/>
            <a:ext cx="7211280" cy="897331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77071">
            <a:off x="13776348" y="9564071"/>
            <a:ext cx="3752093" cy="109151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1058108">
            <a:off x="8443332" y="8050697"/>
            <a:ext cx="1505652" cy="56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36" r="60999"/>
          <a:stretch>
            <a:fillRect/>
          </a:stretch>
        </p:blipFill>
        <p:spPr>
          <a:xfrm rot="10800000" flipH="1">
            <a:off x="-2195215" y="-16303"/>
            <a:ext cx="3733533" cy="10896980"/>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16689958" y="8706976"/>
            <a:ext cx="1732518" cy="1615966"/>
          </a:xfrm>
          <a:prstGeom prst="rect">
            <a:avLst/>
          </a:prstGeom>
        </p:spPr>
      </p:pic>
      <p:sp>
        <p:nvSpPr>
          <p:cNvPr id="17" name="Rounded Rectangle 16"/>
          <p:cNvSpPr/>
          <p:nvPr/>
        </p:nvSpPr>
        <p:spPr>
          <a:xfrm>
            <a:off x="2955758" y="800100"/>
            <a:ext cx="2180311"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smtClean="0">
                <a:latin typeface="Arial" panose="020B0604020202020204" pitchFamily="34" charset="0"/>
                <a:cs typeface="Arial" panose="020B0604020202020204" pitchFamily="34" charset="0"/>
              </a:rPr>
              <a:t>HĐ1</a:t>
            </a:r>
            <a:endParaRPr lang="en-US" sz="4000" b="1" dirty="0">
              <a:latin typeface="Arial" panose="020B0604020202020204" pitchFamily="34" charset="0"/>
              <a:cs typeface="Arial" panose="020B0604020202020204" pitchFamily="34" charset="0"/>
            </a:endParaRPr>
          </a:p>
        </p:txBody>
      </p:sp>
      <p:sp>
        <p:nvSpPr>
          <p:cNvPr id="8" name="TextBox 7"/>
          <p:cNvSpPr txBox="1"/>
          <p:nvPr/>
        </p:nvSpPr>
        <p:spPr>
          <a:xfrm>
            <a:off x="2971800" y="1935874"/>
            <a:ext cx="13487400" cy="2748253"/>
          </a:xfrm>
          <a:prstGeom prst="rect">
            <a:avLst/>
          </a:prstGeom>
          <a:noFill/>
        </p:spPr>
        <p:txBody>
          <a:bodyPr wrap="square" rtlCol="0">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Trong không gian cho hai mặt phẳng phân biệt (P) và (</a:t>
            </a:r>
            <a:r>
              <a:rPr lang="en-US" sz="4000">
                <a:solidFill>
                  <a:prstClr val="black"/>
                </a:solidFill>
                <a:latin typeface="Arial" panose="020B0604020202020204" pitchFamily="34" charset="0"/>
                <a:cs typeface="Arial" panose="020B0604020202020204" pitchFamily="34" charset="0"/>
              </a:rPr>
              <a:t>Q</a:t>
            </a:r>
            <a:r>
              <a:rPr lang="en-US" sz="4000" smtClean="0">
                <a:solidFill>
                  <a:prstClr val="black"/>
                </a:solidFill>
                <a:latin typeface="Arial" panose="020B0604020202020204" pitchFamily="34" charset="0"/>
                <a:cs typeface="Arial" panose="020B0604020202020204" pitchFamily="34" charset="0"/>
              </a:rPr>
              <a:t>).</a:t>
            </a:r>
            <a:endParaRPr lang="en-US" sz="4000" smtClean="0">
              <a:latin typeface="Arial" panose="020B0604020202020204" pitchFamily="34" charset="0"/>
              <a:cs typeface="Arial" panose="020B0604020202020204" pitchFamily="34" charset="0"/>
            </a:endParaRPr>
          </a:p>
          <a:p>
            <a:pPr algn="just">
              <a:lnSpc>
                <a:spcPct val="150000"/>
              </a:lnSpc>
            </a:pPr>
            <a:r>
              <a:rPr lang="en-US" sz="4000" smtClean="0">
                <a:latin typeface="Arial" panose="020B0604020202020204" pitchFamily="34" charset="0"/>
                <a:cs typeface="Arial" panose="020B0604020202020204" pitchFamily="34" charset="0"/>
              </a:rPr>
              <a:t>Nếu </a:t>
            </a:r>
            <a:r>
              <a:rPr lang="en-US" sz="4000">
                <a:latin typeface="Arial" panose="020B0604020202020204" pitchFamily="34" charset="0"/>
                <a:cs typeface="Arial" panose="020B0604020202020204" pitchFamily="34" charset="0"/>
              </a:rPr>
              <a:t>(P) và (Q) có một điểm chung thì chúng có bao nhiêu điểm chung? Các điểm chung đó có tính chất gì?</a:t>
            </a:r>
          </a:p>
        </p:txBody>
      </p:sp>
      <p:sp>
        <p:nvSpPr>
          <p:cNvPr id="15" name="Rectangle 14"/>
          <p:cNvSpPr/>
          <p:nvPr/>
        </p:nvSpPr>
        <p:spPr>
          <a:xfrm>
            <a:off x="8903033" y="4927707"/>
            <a:ext cx="1371600" cy="901593"/>
          </a:xfrm>
          <a:prstGeom prst="rect">
            <a:avLst/>
          </a:prstGeom>
        </p:spPr>
        <p:txBody>
          <a:bodyPr wrap="square">
            <a:spAutoFit/>
          </a:bodyPr>
          <a:lstStyle/>
          <a:p>
            <a:pPr>
              <a:lnSpc>
                <a:spcPct val="150000"/>
              </a:lnSpc>
            </a:pPr>
            <a:r>
              <a:rPr lang="nl-NL" sz="4000" b="1" i="1" u="sng" smtClean="0">
                <a:solidFill>
                  <a:schemeClr val="tx2"/>
                </a:solidFill>
                <a:latin typeface="Arial" panose="020B0604020202020204" pitchFamily="34" charset="0"/>
                <a:ea typeface="Calibri" panose="020F0502020204030204" pitchFamily="34" charset="0"/>
                <a:cs typeface="Arial" panose="020B0604020202020204" pitchFamily="34" charset="0"/>
              </a:rPr>
              <a:t>Giải:</a:t>
            </a:r>
            <a:endParaRPr lang="en-US" sz="4000" b="1" i="1" u="sng">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3035633" y="6210300"/>
            <a:ext cx="13106400" cy="2862322"/>
          </a:xfrm>
          <a:prstGeom prst="rect">
            <a:avLst/>
          </a:prstGeom>
        </p:spPr>
        <p:txBody>
          <a:bodyPr wrap="square">
            <a:spAutoFit/>
          </a:bodyPr>
          <a:lstStyle/>
          <a:p>
            <a:pPr algn="just">
              <a:lnSpc>
                <a:spcPct val="150000"/>
              </a:lnSpc>
              <a:spcBef>
                <a:spcPts val="100"/>
              </a:spcBef>
              <a:spcAft>
                <a:spcPts val="100"/>
              </a:spcAft>
            </a:pP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Nếu (P) và (Q) có một điểm chung thì chúng có vô số điểm chung</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nl-NL" sz="400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100"/>
              </a:spcBef>
              <a:spcAft>
                <a:spcPts val="100"/>
              </a:spcAft>
            </a:pPr>
            <a:r>
              <a:rPr lang="nl-NL"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 </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điểm chung đó cùng nằm trên một đường thẳng.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6972099" y="495300"/>
            <a:ext cx="1168236" cy="1145663"/>
          </a:xfrm>
          <a:prstGeom prst="rect">
            <a:avLst/>
          </a:prstGeom>
        </p:spPr>
      </p:pic>
    </p:spTree>
    <p:extLst>
      <p:ext uri="{BB962C8B-B14F-4D97-AF65-F5344CB8AC3E}">
        <p14:creationId xmlns:p14="http://schemas.microsoft.com/office/powerpoint/2010/main" val="35726388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left)">
                                      <p:cBhvr>
                                        <p:cTn id="2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081854">
            <a:off x="11873715" y="-1407466"/>
            <a:ext cx="8057164" cy="2781499"/>
          </a:xfrm>
          <a:prstGeom prst="rect">
            <a:avLst/>
          </a:prstGeom>
        </p:spPr>
      </p:pic>
      <p:sp>
        <p:nvSpPr>
          <p:cNvPr id="22" name="TextBox 21"/>
          <p:cNvSpPr txBox="1"/>
          <p:nvPr/>
        </p:nvSpPr>
        <p:spPr>
          <a:xfrm>
            <a:off x="771284" y="1028700"/>
            <a:ext cx="3637431" cy="754053"/>
          </a:xfrm>
          <a:prstGeom prst="rect">
            <a:avLst/>
          </a:prstGeom>
          <a:noFill/>
        </p:spPr>
        <p:txBody>
          <a:bodyPr wrap="square" rtlCol="0">
            <a:spAutoFit/>
          </a:bodyPr>
          <a:lstStyle/>
          <a:p>
            <a:r>
              <a:rPr lang="en-US" sz="4300" b="1" smtClean="0">
                <a:solidFill>
                  <a:srgbClr val="C00000"/>
                </a:solidFill>
                <a:latin typeface="Arial" panose="020B0604020202020204" pitchFamily="34" charset="0"/>
                <a:cs typeface="Arial" panose="020B0604020202020204" pitchFamily="34" charset="0"/>
              </a:rPr>
              <a:t>Nhận xét:</a:t>
            </a:r>
            <a:endParaRPr lang="en-US" sz="4300" b="1" dirty="0">
              <a:solidFill>
                <a:srgbClr val="C00000"/>
              </a:solidFill>
              <a:latin typeface="Arial" panose="020B0604020202020204" pitchFamily="34" charset="0"/>
              <a:cs typeface="Arial" panose="020B0604020202020204" pitchFamily="34" charset="0"/>
            </a:endParaRPr>
          </a:p>
        </p:txBody>
      </p:sp>
      <p:sp>
        <p:nvSpPr>
          <p:cNvPr id="24" name="Rectangle 23"/>
          <p:cNvSpPr/>
          <p:nvPr/>
        </p:nvSpPr>
        <p:spPr>
          <a:xfrm>
            <a:off x="815401" y="1998941"/>
            <a:ext cx="16939199" cy="969496"/>
          </a:xfrm>
          <a:prstGeom prst="rect">
            <a:avLst/>
          </a:prstGeom>
          <a:noFill/>
        </p:spPr>
        <p:txBody>
          <a:bodyPr wrap="square" anchor="ctr">
            <a:spAutoFit/>
          </a:bodyPr>
          <a:lstStyle/>
          <a:p>
            <a:pPr lvl="0" algn="just">
              <a:lnSpc>
                <a:spcPct val="150000"/>
              </a:lnSpc>
              <a:spcAft>
                <a:spcPts val="0"/>
              </a:spcAft>
            </a:pPr>
            <a:r>
              <a:rPr lang="vi-VN" sz="3800">
                <a:ea typeface="Calibri" panose="020F0502020204030204" pitchFamily="34" charset="0"/>
                <a:cs typeface="Times New Roman" panose="02020603050405020304" pitchFamily="18" charset="0"/>
              </a:rPr>
              <a:t>Đối với hai mặt phẳng phân biệt (P) và (Q) trong không gian, có hai khả </a:t>
            </a:r>
            <a:r>
              <a:rPr lang="vi-VN" sz="3800">
                <a:ea typeface="Calibri" panose="020F0502020204030204" pitchFamily="34" charset="0"/>
                <a:cs typeface="Times New Roman" panose="02020603050405020304" pitchFamily="18" charset="0"/>
              </a:rPr>
              <a:t>năng</a:t>
            </a:r>
            <a:r>
              <a:rPr lang="vi-VN" sz="3800" smtClean="0">
                <a:ea typeface="Calibri" panose="020F0502020204030204" pitchFamily="34" charset="0"/>
                <a:cs typeface="Times New Roman" panose="02020603050405020304" pitchFamily="18" charset="0"/>
              </a:rPr>
              <a:t>:</a:t>
            </a:r>
            <a:endParaRPr lang="vi-VN" sz="380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8847853" y="4437341"/>
            <a:ext cx="8570113" cy="4923043"/>
          </a:xfrm>
          <a:prstGeom prst="rect">
            <a:avLst/>
          </a:prstGeom>
        </p:spPr>
      </p:pic>
      <p:sp>
        <p:nvSpPr>
          <p:cNvPr id="5" name="Rectangle 4"/>
          <p:cNvSpPr/>
          <p:nvPr/>
        </p:nvSpPr>
        <p:spPr>
          <a:xfrm>
            <a:off x="771284" y="4912457"/>
            <a:ext cx="7438514" cy="447814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smtClean="0">
                <a:solidFill>
                  <a:prstClr val="black"/>
                </a:solidFill>
                <a:ea typeface="Calibri" panose="020F0502020204030204" pitchFamily="34" charset="0"/>
                <a:cs typeface="Times New Roman" panose="02020603050405020304" pitchFamily="18" charset="0"/>
              </a:rPr>
              <a:t>Hai </a:t>
            </a:r>
            <a:r>
              <a:rPr lang="vi-VN" sz="3800">
                <a:solidFill>
                  <a:prstClr val="black"/>
                </a:solidFill>
                <a:ea typeface="Calibri" panose="020F0502020204030204" pitchFamily="34" charset="0"/>
                <a:cs typeface="Times New Roman" panose="02020603050405020304" pitchFamily="18" charset="0"/>
              </a:rPr>
              <a:t>mặt phẳng (P) và (Q) không có điểm chung. Khi đó, ta nói chúng song song với nhau, kí hiệu (P)</a:t>
            </a:r>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Arial" panose="020B0604020202020204" pitchFamily="34" charset="0"/>
              </a:rPr>
              <a:t>//</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800">
                <a:solidFill>
                  <a:prstClr val="black"/>
                </a:solidFill>
                <a:ea typeface="Calibri" panose="020F0502020204030204" pitchFamily="34" charset="0"/>
                <a:cs typeface="Times New Roman" panose="02020603050405020304" pitchFamily="18" charset="0"/>
              </a:rPr>
              <a:t>(Q)</a:t>
            </a:r>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h</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ay</a:t>
            </a:r>
            <a:r>
              <a:rPr lang="vi-VN" sz="3800">
                <a:solidFill>
                  <a:prstClr val="black"/>
                </a:solidFill>
                <a:ea typeface="Calibri" panose="020F0502020204030204" pitchFamily="34" charset="0"/>
                <a:cs typeface="Times New Roman" panose="02020603050405020304" pitchFamily="18" charset="0"/>
              </a:rPr>
              <a:t> </a:t>
            </a:r>
            <a:r>
              <a:rPr lang="en-US" sz="3800" smtClean="0">
                <a:solidFill>
                  <a:prstClr val="black"/>
                </a:solidFill>
                <a:ea typeface="Calibri" panose="020F0502020204030204" pitchFamily="34" charset="0"/>
                <a:cs typeface="Times New Roman" panose="02020603050405020304" pitchFamily="18" charset="0"/>
              </a:rPr>
              <a:t>    </a:t>
            </a:r>
            <a:r>
              <a:rPr lang="vi-VN" sz="3800" smtClean="0">
                <a:solidFill>
                  <a:prstClr val="black"/>
                </a:solidFill>
                <a:ea typeface="Calibri" panose="020F0502020204030204" pitchFamily="34" charset="0"/>
                <a:cs typeface="Times New Roman" panose="02020603050405020304" pitchFamily="18" charset="0"/>
              </a:rPr>
              <a:t>(</a:t>
            </a:r>
            <a:r>
              <a:rPr lang="vi-VN" sz="3800">
                <a:solidFill>
                  <a:prstClr val="black"/>
                </a:solidFill>
                <a:ea typeface="Calibri" panose="020F0502020204030204" pitchFamily="34" charset="0"/>
                <a:cs typeface="Times New Roman" panose="02020603050405020304" pitchFamily="18" charset="0"/>
              </a:rPr>
              <a:t>Q)</a:t>
            </a:r>
            <a:r>
              <a:rPr lang="en-US" sz="3800">
                <a:solidFill>
                  <a:prstClr val="black"/>
                </a:solidFill>
                <a:ea typeface="Calibri" panose="020F0502020204030204" pitchFamily="34" charset="0"/>
                <a:cs typeface="Times New Roman" panose="02020603050405020304" pitchFamily="18"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800">
                <a:solidFill>
                  <a:prstClr val="black"/>
                </a:solidFill>
                <a:ea typeface="Calibri" panose="020F0502020204030204" pitchFamily="34" charset="0"/>
                <a:cs typeface="Times New Roman" panose="02020603050405020304" pitchFamily="18" charset="0"/>
              </a:rPr>
              <a:t>(P</a:t>
            </a:r>
            <a:r>
              <a:rPr lang="vi-VN" sz="3800">
                <a:solidFill>
                  <a:prstClr val="black"/>
                </a:solidFill>
                <a:ea typeface="Calibri" panose="020F0502020204030204" pitchFamily="34" charset="0"/>
                <a:cs typeface="Arial" panose="020B0604020202020204" pitchFamily="34" charset="0"/>
              </a:rPr>
              <a:t>).</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(Hình 59b).</a:t>
            </a:r>
            <a:endParaRPr lang="vi-VN" sz="3800">
              <a:solidFill>
                <a:prstClr val="black"/>
              </a:solidFill>
              <a:ea typeface="Calibri" panose="020F0502020204030204" pitchFamily="34" charset="0"/>
              <a:cs typeface="Arial" panose="020B0604020202020204" pitchFamily="34" charset="0"/>
            </a:endParaRPr>
          </a:p>
        </p:txBody>
      </p:sp>
      <p:sp>
        <p:nvSpPr>
          <p:cNvPr id="8" name="Rectangle 7"/>
          <p:cNvSpPr/>
          <p:nvPr/>
        </p:nvSpPr>
        <p:spPr>
          <a:xfrm>
            <a:off x="807379" y="3026778"/>
            <a:ext cx="16582513" cy="184665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a:solidFill>
                  <a:prstClr val="black"/>
                </a:solidFill>
                <a:ea typeface="Calibri" panose="020F0502020204030204" pitchFamily="34" charset="0"/>
                <a:cs typeface="Times New Roman" panose="02020603050405020304" pitchFamily="18" charset="0"/>
              </a:rPr>
              <a:t>Hai mặt phẳng (P) và (Q) có điểm chung. Khi đó</a:t>
            </a:r>
            <a:r>
              <a:rPr lang="en-US" sz="3800">
                <a:solidFill>
                  <a:prstClr val="black"/>
                </a:solidFill>
                <a:ea typeface="Calibri" panose="020F0502020204030204" pitchFamily="34" charset="0"/>
                <a:cs typeface="Times New Roman" panose="02020603050405020304" pitchFamily="18" charset="0"/>
              </a:rPr>
              <a:t>,</a:t>
            </a:r>
            <a:r>
              <a:rPr lang="vi-VN" sz="3800">
                <a:solidFill>
                  <a:prstClr val="black"/>
                </a:solidFill>
                <a:ea typeface="Calibri" panose="020F0502020204030204" pitchFamily="34" charset="0"/>
                <a:cs typeface="Times New Roman" panose="02020603050405020304" pitchFamily="18" charset="0"/>
              </a:rPr>
              <a:t> chúng cắt nhau theo một đường thẳng</a:t>
            </a:r>
            <a:r>
              <a:rPr lang="en-US" sz="3800">
                <a:solidFill>
                  <a:prstClr val="black"/>
                </a:solidFill>
                <a:ea typeface="Calibri" panose="020F0502020204030204" pitchFamily="34" charset="0"/>
                <a:cs typeface="Times New Roman" panose="02020603050405020304" pitchFamily="18"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(Hình 59a)</a:t>
            </a:r>
            <a:r>
              <a:rPr lang="vi-VN" sz="3800">
                <a:solidFill>
                  <a:prstClr val="black"/>
                </a:solidFill>
                <a:ea typeface="Calibri" panose="020F0502020204030204" pitchFamily="34" charset="0"/>
                <a:cs typeface="Arial" panose="020B0604020202020204" pitchFamily="34" charset="0"/>
              </a:rPr>
              <a:t>.</a:t>
            </a:r>
            <a:endParaRPr lang="vi-VN" sz="380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615439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200" b="1" smtClean="0">
                  <a:solidFill>
                    <a:prstClr val="white"/>
                  </a:solidFill>
                  <a:latin typeface="Arial" panose="020B0604020202020204" pitchFamily="34" charset="0"/>
                  <a:cs typeface="Arial" panose="020B0604020202020204" pitchFamily="34" charset="0"/>
                </a:rPr>
                <a:t>ĐỊNH NGHĨA</a:t>
              </a:r>
              <a:endParaRPr kumimoji="0" lang="en-US" sz="5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pic>
        <p:nvPicPr>
          <p:cNvPr id="20" name="Picture 5"/>
          <p:cNvPicPr>
            <a:picLocks noChangeAspect="1"/>
          </p:cNvPicPr>
          <p:nvPr/>
        </p:nvPicPr>
        <p:blipFill>
          <a:blip r:embed="rId9"/>
          <a:srcRect/>
          <a:stretch>
            <a:fillRect/>
          </a:stretch>
        </p:blipFill>
        <p:spPr>
          <a:xfrm>
            <a:off x="5700619" y="6442925"/>
            <a:ext cx="6909833" cy="3653575"/>
          </a:xfrm>
          <a:prstGeom prst="rect">
            <a:avLst/>
          </a:prstGeom>
        </p:spPr>
      </p:pic>
      <p:sp>
        <p:nvSpPr>
          <p:cNvPr id="7" name="Rectangle 6"/>
          <p:cNvSpPr/>
          <p:nvPr/>
        </p:nvSpPr>
        <p:spPr>
          <a:xfrm>
            <a:off x="1516486" y="2171700"/>
            <a:ext cx="15278100" cy="2169825"/>
          </a:xfrm>
          <a:prstGeom prst="rect">
            <a:avLst/>
          </a:prstGeom>
        </p:spPr>
        <p:txBody>
          <a:bodyPr wrap="square">
            <a:spAutoFit/>
          </a:bodyPr>
          <a:lstStyle/>
          <a:p>
            <a:pPr lvl="0" algn="just">
              <a:lnSpc>
                <a:spcPct val="150000"/>
              </a:lnSpc>
            </a:pPr>
            <a:r>
              <a:rPr lang="vi-VN" sz="4500" b="1">
                <a:solidFill>
                  <a:prstClr val="black"/>
                </a:solidFill>
                <a:ea typeface="Calibri" panose="020F0502020204030204" pitchFamily="34" charset="0"/>
                <a:cs typeface="Times New Roman" panose="02020603050405020304" pitchFamily="18" charset="0"/>
              </a:rPr>
              <a:t>Hai mặt phẳng được gọi là </a:t>
            </a:r>
            <a:r>
              <a:rPr lang="vi-VN" sz="4500" b="1" i="1">
                <a:solidFill>
                  <a:prstClr val="black"/>
                </a:solidFill>
                <a:ea typeface="Calibri" panose="020F0502020204030204" pitchFamily="34" charset="0"/>
                <a:cs typeface="Times New Roman" panose="02020603050405020304" pitchFamily="18" charset="0"/>
              </a:rPr>
              <a:t>song song </a:t>
            </a:r>
            <a:r>
              <a:rPr lang="vi-VN" sz="4500" b="1">
                <a:solidFill>
                  <a:prstClr val="black"/>
                </a:solidFill>
                <a:ea typeface="Calibri" panose="020F0502020204030204" pitchFamily="34" charset="0"/>
                <a:cs typeface="Times New Roman" panose="02020603050405020304" pitchFamily="18" charset="0"/>
              </a:rPr>
              <a:t>với nhau nếu chúng không có điểm chung.</a:t>
            </a:r>
            <a:endParaRPr kumimoji="0" lang="vi-VN" sz="4500" b="0" i="0"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146684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4"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535400" y="104000"/>
            <a:ext cx="1435999" cy="1526119"/>
          </a:xfrm>
          <a:prstGeom prst="rect">
            <a:avLst/>
          </a:prstGeom>
        </p:spPr>
      </p:pic>
      <p:sp>
        <p:nvSpPr>
          <p:cNvPr id="2" name="Rectangle 1"/>
          <p:cNvSpPr/>
          <p:nvPr/>
        </p:nvSpPr>
        <p:spPr>
          <a:xfrm>
            <a:off x="5551198" y="477441"/>
            <a:ext cx="10069802" cy="1846659"/>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Nêu ví dụ trong thực tiễn minh hoạ hình ảnh hai mặt phẳng song song.</a:t>
            </a:r>
            <a:endParaRPr lang="en-US" sz="3800">
              <a:latin typeface="Arial" panose="020B0604020202020204" pitchFamily="34" charset="0"/>
              <a:cs typeface="Arial" panose="020B0604020202020204" pitchFamily="34" charset="0"/>
            </a:endParaRPr>
          </a:p>
        </p:txBody>
      </p:sp>
      <p:sp>
        <p:nvSpPr>
          <p:cNvPr id="7" name="TextBox 6"/>
          <p:cNvSpPr txBox="1"/>
          <p:nvPr/>
        </p:nvSpPr>
        <p:spPr>
          <a:xfrm>
            <a:off x="1132028" y="3270725"/>
            <a:ext cx="16317772" cy="2615460"/>
          </a:xfrm>
          <a:prstGeom prst="rect">
            <a:avLst/>
          </a:prstGeom>
          <a:noFill/>
        </p:spPr>
        <p:txBody>
          <a:bodyPr wrap="square" rtlCol="0">
            <a:spAutoFit/>
          </a:bodyPr>
          <a:lstStyle/>
          <a:p>
            <a:pPr>
              <a:lnSpc>
                <a:spcPct val="150000"/>
              </a:lnSpc>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Hình ảnh hai mặt phẳng </a:t>
            </a: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song </a:t>
            </a:r>
            <a:r>
              <a:rPr lang="nl-NL" sz="3800" smtClean="0">
                <a:solidFill>
                  <a:srgbClr val="000000"/>
                </a:solidFill>
                <a:latin typeface="Arial" panose="020B0604020202020204" pitchFamily="34" charset="0"/>
                <a:ea typeface="Calibri" panose="020F0502020204030204" pitchFamily="34" charset="0"/>
                <a:cs typeface="Arial" panose="020B0604020202020204" pitchFamily="34" charset="0"/>
              </a:rPr>
              <a:t>song:</a:t>
            </a:r>
            <a:endParaRPr lang="nl-NL"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Các mặt sàn của ngôi nhà nhiều tầng; các mặt bậc cầu thang; mặt bàn và nền nhà; …</a:t>
            </a:r>
            <a:endParaRPr lang="nl-NL" sz="38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Box 14"/>
          <p:cNvSpPr txBox="1"/>
          <p:nvPr/>
        </p:nvSpPr>
        <p:spPr>
          <a:xfrm>
            <a:off x="2198398" y="2485192"/>
            <a:ext cx="1828800" cy="677108"/>
          </a:xfrm>
          <a:prstGeom prst="rect">
            <a:avLst/>
          </a:prstGeom>
          <a:noFill/>
        </p:spPr>
        <p:txBody>
          <a:bodyPr wrap="square" rtlCol="0">
            <a:spAutoFit/>
          </a:bodyPr>
          <a:lstStyle/>
          <a:p>
            <a:pPr algn="ctr"/>
            <a:r>
              <a:rPr lang="en-US" sz="3800" b="1" u="sng" smtClean="0">
                <a:solidFill>
                  <a:schemeClr val="tx2"/>
                </a:solidFill>
                <a:latin typeface="Arial" panose="020B0604020202020204" pitchFamily="34" charset="0"/>
                <a:cs typeface="Arial" panose="020B0604020202020204" pitchFamily="34" charset="0"/>
              </a:rPr>
              <a:t>Giải:</a:t>
            </a:r>
            <a:endParaRPr lang="en-US" sz="3800" b="1" u="sng" dirty="0">
              <a:solidFill>
                <a:schemeClr val="tx2"/>
              </a:solidFill>
              <a:latin typeface="Arial" panose="020B0604020202020204" pitchFamily="34" charset="0"/>
              <a:cs typeface="Arial" panose="020B0604020202020204" pitchFamily="34" charset="0"/>
            </a:endParaRPr>
          </a:p>
        </p:txBody>
      </p:sp>
      <p:sp>
        <p:nvSpPr>
          <p:cNvPr id="12" name="Rounded Rectangle 11"/>
          <p:cNvSpPr/>
          <p:nvPr/>
        </p:nvSpPr>
        <p:spPr>
          <a:xfrm>
            <a:off x="1132028" y="729639"/>
            <a:ext cx="3961540" cy="12192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300" b="1" smtClean="0">
                <a:latin typeface="Arial" panose="020B0604020202020204" pitchFamily="34" charset="0"/>
                <a:cs typeface="Arial" panose="020B0604020202020204" pitchFamily="34" charset="0"/>
              </a:rPr>
              <a:t>Luyện tập 1</a:t>
            </a:r>
            <a:endParaRPr lang="en-US" sz="43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Lst>
          </a:blip>
          <a:stretch>
            <a:fillRect/>
          </a:stretch>
        </p:blipFill>
        <p:spPr>
          <a:xfrm>
            <a:off x="2587400" y="6126469"/>
            <a:ext cx="5927596" cy="3665231"/>
          </a:xfrm>
          <a:prstGeom prst="rect">
            <a:avLst/>
          </a:prstGeom>
        </p:spPr>
      </p:pic>
      <p:pic>
        <p:nvPicPr>
          <p:cNvPr id="8" name="Picture 7"/>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Lst>
          </a:blip>
          <a:stretch>
            <a:fillRect/>
          </a:stretch>
        </p:blipFill>
        <p:spPr>
          <a:xfrm>
            <a:off x="9982200" y="6122005"/>
            <a:ext cx="5927596" cy="3665231"/>
          </a:xfrm>
          <a:prstGeom prst="rect">
            <a:avLst/>
          </a:prstGeom>
        </p:spPr>
      </p:pic>
    </p:spTree>
    <p:extLst>
      <p:ext uri="{BB962C8B-B14F-4D97-AF65-F5344CB8AC3E}">
        <p14:creationId xmlns:p14="http://schemas.microsoft.com/office/powerpoint/2010/main" val="218366195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5"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4664</TotalTime>
  <Words>3303</Words>
  <Application>Microsoft Office PowerPoint</Application>
  <PresentationFormat>Custom</PresentationFormat>
  <Paragraphs>295</Paragraphs>
  <Slides>54</Slides>
  <Notes>6</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Cambria Math</vt:lpstr>
      <vt:lpstr>Wingdings</vt:lpstr>
      <vt:lpstr>Malgun Gothic</vt: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187</cp:revision>
  <dcterms:created xsi:type="dcterms:W3CDTF">2006-08-16T00:00:00Z</dcterms:created>
  <dcterms:modified xsi:type="dcterms:W3CDTF">2023-10-10T03:12:53Z</dcterms:modified>
  <dc:identifier>DAFARKD_w7U</dc:identifier>
</cp:coreProperties>
</file>