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65" r:id="rId3"/>
    <p:sldId id="301" r:id="rId4"/>
    <p:sldId id="289" r:id="rId5"/>
    <p:sldId id="270" r:id="rId6"/>
    <p:sldId id="269" r:id="rId7"/>
    <p:sldId id="346" r:id="rId8"/>
    <p:sldId id="357" r:id="rId9"/>
    <p:sldId id="353" r:id="rId10"/>
    <p:sldId id="381" r:id="rId11"/>
    <p:sldId id="382" r:id="rId12"/>
    <p:sldId id="354" r:id="rId13"/>
    <p:sldId id="355" r:id="rId14"/>
    <p:sldId id="356" r:id="rId15"/>
    <p:sldId id="358" r:id="rId16"/>
    <p:sldId id="304" r:id="rId17"/>
    <p:sldId id="383" r:id="rId18"/>
    <p:sldId id="385" r:id="rId19"/>
    <p:sldId id="386" r:id="rId20"/>
    <p:sldId id="308" r:id="rId21"/>
    <p:sldId id="388" r:id="rId22"/>
    <p:sldId id="322" r:id="rId23"/>
    <p:sldId id="389" r:id="rId24"/>
    <p:sldId id="390" r:id="rId25"/>
    <p:sldId id="391" r:id="rId26"/>
    <p:sldId id="348" r:id="rId27"/>
    <p:sldId id="392" r:id="rId28"/>
    <p:sldId id="393" r:id="rId29"/>
    <p:sldId id="394" r:id="rId30"/>
    <p:sldId id="396" r:id="rId31"/>
    <p:sldId id="349" r:id="rId32"/>
    <p:sldId id="397" r:id="rId33"/>
    <p:sldId id="398" r:id="rId34"/>
    <p:sldId id="400" r:id="rId35"/>
    <p:sldId id="401" r:id="rId36"/>
    <p:sldId id="370" r:id="rId37"/>
    <p:sldId id="378" r:id="rId38"/>
    <p:sldId id="402" r:id="rId39"/>
    <p:sldId id="403" r:id="rId40"/>
    <p:sldId id="292" r:id="rId41"/>
    <p:sldId id="294" r:id="rId42"/>
  </p:sldIdLst>
  <p:sldSz cx="18288000" cy="10287000"/>
  <p:notesSz cx="6858000" cy="9144000"/>
  <p:embeddedFontLst>
    <p:embeddedFont>
      <p:font typeface="Cambria Math" panose="02040503050406030204" pitchFamily="18" charset="0"/>
      <p:regular r:id="rId44"/>
    </p:embeddedFont>
    <p:embeddedFont>
      <p:font typeface="Malgun Gothic" panose="020B0503020000020004" pitchFamily="34" charset="-127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547"/>
    <a:srgbClr val="C85103"/>
    <a:srgbClr val="1B6A6D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22" autoAdjust="0"/>
  </p:normalViewPr>
  <p:slideViewPr>
    <p:cSldViewPr>
      <p:cViewPr varScale="1">
        <p:scale>
          <a:sx n="40" d="100"/>
          <a:sy n="40" d="100"/>
        </p:scale>
        <p:origin x="2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6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286000" y="5403062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16" indent="0" algn="ctr">
              <a:buNone/>
              <a:defRPr sz="3000"/>
            </a:lvl2pPr>
            <a:lvl3pPr marL="1371636" indent="0" algn="ctr">
              <a:buNone/>
              <a:defRPr sz="2700"/>
            </a:lvl3pPr>
            <a:lvl4pPr marL="2057452" indent="0" algn="ctr">
              <a:buNone/>
              <a:defRPr sz="2400"/>
            </a:lvl4pPr>
            <a:lvl5pPr marL="2743268" indent="0" algn="ctr">
              <a:buNone/>
              <a:defRPr sz="2400"/>
            </a:lvl5pPr>
            <a:lvl6pPr marL="3429088" indent="0" algn="ctr">
              <a:buNone/>
              <a:defRPr sz="2400"/>
            </a:lvl6pPr>
            <a:lvl7pPr marL="4114904" indent="0" algn="ctr">
              <a:buNone/>
              <a:defRPr sz="2400"/>
            </a:lvl7pPr>
            <a:lvl8pPr marL="4800720" indent="0" algn="ctr">
              <a:buNone/>
              <a:defRPr sz="2400"/>
            </a:lvl8pPr>
            <a:lvl9pPr marL="5486536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13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6" y="6884201"/>
            <a:ext cx="15773400" cy="2250282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1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3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9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7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5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7" y="2521746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7" y="3757619"/>
            <a:ext cx="77366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5" y="2521746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16" indent="0">
              <a:buNone/>
              <a:defRPr sz="3000" b="1"/>
            </a:lvl2pPr>
            <a:lvl3pPr marL="1371636" indent="0">
              <a:buNone/>
              <a:defRPr sz="2700" b="1"/>
            </a:lvl3pPr>
            <a:lvl4pPr marL="2057452" indent="0">
              <a:buNone/>
              <a:defRPr sz="2400" b="1"/>
            </a:lvl4pPr>
            <a:lvl5pPr marL="2743268" indent="0">
              <a:buNone/>
              <a:defRPr sz="2400" b="1"/>
            </a:lvl5pPr>
            <a:lvl6pPr marL="3429088" indent="0">
              <a:buNone/>
              <a:defRPr sz="2400" b="1"/>
            </a:lvl6pPr>
            <a:lvl7pPr marL="4114904" indent="0">
              <a:buNone/>
              <a:defRPr sz="2400" b="1"/>
            </a:lvl7pPr>
            <a:lvl8pPr marL="4800720" indent="0">
              <a:buNone/>
              <a:defRPr sz="2400" b="1"/>
            </a:lvl8pPr>
            <a:lvl9pPr marL="5486536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5" y="3757619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4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8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43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16" indent="0">
              <a:buNone/>
              <a:defRPr sz="4200"/>
            </a:lvl2pPr>
            <a:lvl3pPr marL="1371636" indent="0">
              <a:buNone/>
              <a:defRPr sz="3600"/>
            </a:lvl3pPr>
            <a:lvl4pPr marL="2057452" indent="0">
              <a:buNone/>
              <a:defRPr sz="3000"/>
            </a:lvl4pPr>
            <a:lvl5pPr marL="2743268" indent="0">
              <a:buNone/>
              <a:defRPr sz="3000"/>
            </a:lvl5pPr>
            <a:lvl6pPr marL="3429088" indent="0">
              <a:buNone/>
              <a:defRPr sz="3000"/>
            </a:lvl6pPr>
            <a:lvl7pPr marL="4114904" indent="0">
              <a:buNone/>
              <a:defRPr sz="3000"/>
            </a:lvl7pPr>
            <a:lvl8pPr marL="4800720" indent="0">
              <a:buNone/>
              <a:defRPr sz="3000"/>
            </a:lvl8pPr>
            <a:lvl9pPr marL="548653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8" y="3086105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16" indent="0">
              <a:buNone/>
              <a:defRPr sz="2100"/>
            </a:lvl2pPr>
            <a:lvl3pPr marL="1371636" indent="0">
              <a:buNone/>
              <a:defRPr sz="1800"/>
            </a:lvl3pPr>
            <a:lvl4pPr marL="2057452" indent="0">
              <a:buNone/>
              <a:defRPr sz="1500"/>
            </a:lvl4pPr>
            <a:lvl5pPr marL="2743268" indent="0">
              <a:buNone/>
              <a:defRPr sz="1500"/>
            </a:lvl5pPr>
            <a:lvl6pPr marL="3429088" indent="0">
              <a:buNone/>
              <a:defRPr sz="1500"/>
            </a:lvl6pPr>
            <a:lvl7pPr marL="4114904" indent="0">
              <a:buNone/>
              <a:defRPr sz="1500"/>
            </a:lvl7pPr>
            <a:lvl8pPr marL="4800720" indent="0">
              <a:buNone/>
              <a:defRPr sz="1500"/>
            </a:lvl8pPr>
            <a:lvl9pPr marL="5486536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3" y="547693"/>
            <a:ext cx="3943350" cy="871775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5" y="547693"/>
            <a:ext cx="11601450" cy="871775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7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A3EFB-E5A4-4F85-84D0-3F54949E58B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8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8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E1E3-0430-46C2-B0D3-2490A70B129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6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137163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137163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10287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1714544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2400360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308617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3771996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812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62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448" indent="-342908" algn="l" defTabSz="137163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52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6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88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904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720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536" algn="l" defTabSz="137163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svg"/><Relationship Id="rId7" Type="http://schemas.openxmlformats.org/officeDocument/2006/relationships/image" Target="../media/image17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17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svg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microsoft.com/office/2007/relationships/hdphoto" Target="../media/hdphoto7.wdp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9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17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9.png"/><Relationship Id="rId9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616313" y="1943100"/>
            <a:ext cx="14907511" cy="5562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Điều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kiện để đường thẳng song song với mặt phẳng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đường thẳng a không nằm trong mặt phẳng (P) và song song với một đường thẳng nằm trong (P) thì a song song với (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P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  <a:endParaRPr lang="en-US" sz="400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"/>
            <a:ext cx="17297400" cy="9472035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54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57300"/>
            <a:ext cx="16791865" cy="8136403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470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9700"/>
            <a:ext cx="17949396" cy="8092186"/>
          </a:xfrm>
          <a:prstGeom prst="rect">
            <a:avLst/>
          </a:prstGeom>
        </p:spPr>
      </p:pic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952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317157" y="4075396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3098848" y="1562100"/>
            <a:ext cx="14185630" cy="2427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12000" b="1" i="0" u="none" strike="noStrike" kern="1200" cap="none" spc="0" normalizeH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vi-VN" sz="1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6819900"/>
            <a:ext cx="4885257" cy="2562848"/>
          </a:xfrm>
          <a:prstGeom prst="rect">
            <a:avLst/>
          </a:prstGeom>
        </p:spPr>
      </p:pic>
      <p:grpSp>
        <p:nvGrpSpPr>
          <p:cNvPr id="10" name="Group 7"/>
          <p:cNvGrpSpPr/>
          <p:nvPr/>
        </p:nvGrpSpPr>
        <p:grpSpPr>
          <a:xfrm rot="-5400000">
            <a:off x="-5164757" y="4227796"/>
            <a:ext cx="12112350" cy="1904159"/>
            <a:chOff x="0" y="0"/>
            <a:chExt cx="3190084" cy="580165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2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/>
          <p:cNvSpPr/>
          <p:nvPr/>
        </p:nvSpPr>
        <p:spPr>
          <a:xfrm>
            <a:off x="5925417" y="525716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tr120)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1231" y="1609895"/>
            <a:ext cx="1678553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Cho tứ diện ABCD. Gọi M, N lần lượt là trung điểm của các cạnh AB, BD. Điểm P thuộc cạnh AC sao cho PA = </a:t>
            </a:r>
            <a:r>
              <a:rPr lang="vi-VN" sz="4000">
                <a:solidFill>
                  <a:srgbClr val="000000"/>
                </a:solidFill>
                <a:cs typeface="Arial" panose="020B0604020202020204" pitchFamily="34" charset="0"/>
              </a:rPr>
              <a:t>2PC</a:t>
            </a:r>
            <a:r>
              <a:rPr lang="vi-VN" sz="4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a) Xác định giao điểm E của đường thẳng MP với mặt phẳng (</a:t>
            </a:r>
            <a:r>
              <a:rPr lang="vi-VN" sz="4000">
                <a:cs typeface="Arial" panose="020B0604020202020204" pitchFamily="34" charset="0"/>
              </a:rPr>
              <a:t>BCD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b) Xác định giao điểm Q của đường thẳng CD với mặt phẳng (</a:t>
            </a:r>
            <a:r>
              <a:rPr lang="vi-VN" sz="4000">
                <a:cs typeface="Arial" panose="020B0604020202020204" pitchFamily="34" charset="0"/>
              </a:rPr>
              <a:t>MNP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c) Xác định giao tuyến của mặt phẳng (ACD) với mặt phẳng (</a:t>
            </a:r>
            <a:r>
              <a:rPr lang="vi-VN" sz="4000">
                <a:cs typeface="Arial" panose="020B0604020202020204" pitchFamily="34" charset="0"/>
              </a:rPr>
              <a:t>MNP</a:t>
            </a:r>
            <a:r>
              <a:rPr lang="vi-VN" sz="4000" smtClean="0">
                <a:cs typeface="Arial" panose="020B0604020202020204" pitchFamily="34" charset="0"/>
              </a:rPr>
              <a:t>).</a:t>
            </a:r>
            <a:endParaRPr lang="vi-VN" sz="4000"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000">
                <a:cs typeface="Arial" panose="020B0604020202020204" pitchFamily="34" charset="0"/>
              </a:rPr>
              <a:t>d) Gọi I là giao điểm của MQ và NP, G là trọng tâm của tam giác ABD. Chứng minh rằng C, I, G thẳng hàng.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/>
      </p:transition>
    </mc:Choice>
    <mc:Fallback xmlns="">
      <p:transition spd="med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839200" y="1268642"/>
                <a:ext cx="8610600" cy="354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mp(ABC), kéo dài MP cắt BC tại E. 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};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BCD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BCD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{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8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}.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1268642"/>
                <a:ext cx="8610600" cy="3543919"/>
              </a:xfrm>
              <a:prstGeom prst="rect">
                <a:avLst/>
              </a:prstGeom>
              <a:blipFill>
                <a:blip r:embed="rId9"/>
                <a:stretch>
                  <a:fillRect l="-2335" r="-2265" b="-6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835189" y="5403430"/>
                <a:ext cx="9144000" cy="2775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Nối NE, NE cắt CD tại Q.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Q</m:t>
                        </m:r>
                      </m:e>
                    </m: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(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{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}.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189" y="5403430"/>
                <a:ext cx="9144000" cy="2775119"/>
              </a:xfrm>
              <a:prstGeom prst="rect">
                <a:avLst/>
              </a:prstGeom>
              <a:blipFill>
                <a:blip r:embed="rId10"/>
                <a:stretch>
                  <a:fillRect l="-22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7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077200" y="1254605"/>
                <a:ext cx="9448800" cy="669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P là giao điểm của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ACD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Q là giao điểm của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PQ là giao tuyến của hai mặt phẳng (ACD) và (MNP).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254605"/>
                <a:ext cx="9448800" cy="6694140"/>
              </a:xfrm>
              <a:prstGeom prst="rect">
                <a:avLst/>
              </a:prstGeom>
              <a:blipFill>
                <a:blip r:embed="rId9"/>
                <a:stretch>
                  <a:fillRect l="-2129" r="-2129" b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2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/>
          <p:nvPr/>
        </p:nvSpPr>
        <p:spPr>
          <a:xfrm>
            <a:off x="-443878" y="842010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499587" y="8107822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254605"/>
            <a:ext cx="7233391" cy="6011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077200" y="1181100"/>
                <a:ext cx="9372600" cy="810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ANC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MDC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(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ANC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 (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MDC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GC là giao tuyến của hai mặt phẳng (ANC) và (MDC).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MQ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</m:oMath>
                </a14:m>
                <a:endParaRPr lang="en-US" sz="3800" i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ANC</m:t>
                          </m:r>
                        </m:e>
                      </m:d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8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MDC</m:t>
                          </m:r>
                        </m:e>
                      </m:d>
                      <m:r>
                        <a:rPr lang="en-US" sz="3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giao tuyến GC của hai mặt phẳng (ANC) và (MDC) đi qua điểm I.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ba điểm C, I, G thẳng hàng.</a:t>
                </a:r>
                <a:endParaRPr lang="en-US" sz="38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181100"/>
                <a:ext cx="9372600" cy="8102218"/>
              </a:xfrm>
              <a:prstGeom prst="rect">
                <a:avLst/>
              </a:prstGeom>
              <a:blipFill>
                <a:blip r:embed="rId9"/>
                <a:stretch>
                  <a:fillRect l="-2146" r="-2081" b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473" y="530663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3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189653"/>
            <a:ext cx="7401500" cy="5063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19576">
            <a:off x="17284836" y="-386941"/>
            <a:ext cx="1779880" cy="1570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0">
            <a:off x="-315071" y="4175920"/>
            <a:ext cx="1565905" cy="10956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77200" y="393674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477" y="133390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tr120)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S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ABCD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 có đáy là hình bình hành.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M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N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BC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SD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. Xác định giao tuyến của mặt phẳng </a:t>
                </a:r>
                <a14:m>
                  <m:oMath xmlns:m="http://schemas.openxmlformats.org/officeDocument/2006/math"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AMN</m:t>
                    </m:r>
                    <m:r>
                      <a:rPr kumimoji="0" lang="en-US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với mỗi mặt </a:t>
                </a: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phẳng </a:t>
                </a:r>
                <a:r>
                  <a:rPr kumimoji="0" lang="en-US" altLang="en-US" sz="3600" b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Open Sans"/>
                    <a:cs typeface="Arial" panose="020B0604020202020204" pitchFamily="34" charset="0"/>
                  </a:rPr>
                  <a:t>sau:</a:t>
                </a:r>
                <a:r>
                  <a:rPr lang="en-US" altLang="en-US" sz="3600">
                    <a:cs typeface="Arial" panose="020B0604020202020204" pitchFamily="34" charset="0"/>
                  </a:rPr>
                  <a:t>	</a:t>
                </a:r>
                <a:r>
                  <a:rPr lang="en-US" altLang="en-US" sz="3600" smtClean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SCD</m:t>
                        </m:r>
                      </m:e>
                    </m:d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	</m:t>
                    </m:r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blipFill>
                <a:blip r:embed="rId6"/>
                <a:stretch>
                  <a:fillRect l="-1125" r="-1089" b="-6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077200" y="4863913"/>
                <a:ext cx="9677400" cy="4862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kéo dài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863913"/>
                <a:ext cx="9677400" cy="4862870"/>
              </a:xfrm>
              <a:prstGeom prst="rect">
                <a:avLst/>
              </a:prstGeom>
              <a:blipFill>
                <a:blip r:embed="rId7"/>
                <a:stretch>
                  <a:fillRect l="-1889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19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484254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1717802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2424724" y="484917"/>
            <a:ext cx="13496449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srgbClr val="C85103"/>
                </a:solidFill>
                <a:cs typeface="Arial" panose="020B0604020202020204" pitchFamily="34" charset="0"/>
              </a:rPr>
              <a:t>CHƯƠNG IV. ĐƯỜNG THẲNG VÀ MẶT PHẲNG TRONG KHÔNG GIAN. QUAN HỆ SONG SONG.</a:t>
            </a:r>
            <a:endParaRPr lang="vi-VN" sz="6500" b="1" dirty="0" smtClean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2354330" y="6867411"/>
            <a:ext cx="3219027" cy="28212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718" y="8280035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32724" y="5048980"/>
            <a:ext cx="15080447" cy="1618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chemeClr val="tx2"/>
                </a:solidFill>
                <a:cs typeface="Arial" panose="020B0604020202020204" pitchFamily="34" charset="0"/>
              </a:rPr>
              <a:t>ÔN TẬP CHƯƠNG </a:t>
            </a:r>
            <a:r>
              <a:rPr lang="en-US" sz="8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8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V </a:t>
            </a:r>
            <a:endParaRPr lang="vi-VN" sz="8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5189653"/>
            <a:ext cx="7401500" cy="5063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19576">
            <a:off x="17284836" y="-386941"/>
            <a:ext cx="1779880" cy="15704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0">
            <a:off x="-315071" y="4175920"/>
            <a:ext cx="1565905" cy="10956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77200" y="393674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4477" y="133390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6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tr120)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S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.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ABCD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 có đáy là hình bình hành.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M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N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BC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SD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. Xác định giao tuyến của mặt phẳng </a:t>
                </a:r>
                <a14:m>
                  <m:oMath xmlns:m="http://schemas.openxmlformats.org/officeDocument/2006/math"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AMN</m:t>
                    </m:r>
                    <m:r>
                      <a:rPr kumimoji="0" lang="en-US" alt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Open Sans"/>
                    <a:cs typeface="Arial" panose="020B0604020202020204" pitchFamily="34" charset="0"/>
                  </a:rPr>
                  <a:t>với mỗi mặt phẳng sau:</a:t>
                </a:r>
                <a:r>
                  <a:rPr kumimoji="0" lang="en-US" altLang="en-US" sz="36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	</a:t>
                </a:r>
                <a:r>
                  <a:rPr kumimoji="0" lang="en-US" alt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kumimoji="0" lang="en-US" sz="36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SCD</m:t>
                        </m:r>
                      </m:e>
                    </m:d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;	                                  		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095814"/>
                <a:ext cx="16803569" cy="2482667"/>
              </a:xfrm>
              <a:prstGeom prst="rect">
                <a:avLst/>
              </a:prstGeom>
              <a:blipFill>
                <a:blip r:embed="rId6"/>
                <a:stretch>
                  <a:fillRect l="-1125" r="-1089" b="-6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077200" y="4931135"/>
                <a:ext cx="9677400" cy="5155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NE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AMN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MF</m:t>
                    </m:r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931135"/>
                <a:ext cx="9677400" cy="5155257"/>
              </a:xfrm>
              <a:prstGeom prst="rect">
                <a:avLst/>
              </a:prstGeom>
              <a:blipFill>
                <a:blip r:embed="rId7"/>
                <a:stretch>
                  <a:fillRect l="-1889" r="-1826" b="-2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8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683735">
            <a:off x="-731449" y="7982995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644897" y="470237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7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387648" y="1485900"/>
                <a:ext cx="15364841" cy="639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chóp S.ABCD có đáy ABCD là hình thang (AB // CD) và AB = 2CD. Gọi M, N lần lượt là trung điểm các cạnh SA, SB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 Chứng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minh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rằng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MN 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SCD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Chứng </a:t>
                </a:r>
                <a:r>
                  <a:rPr lang="vi-VN" sz="4000">
                    <a:solidFill>
                      <a:srgbClr val="000000"/>
                    </a:solidFill>
                    <a:cs typeface="Arial" panose="020B0604020202020204" pitchFamily="34" charset="0"/>
                  </a:rPr>
                  <a:t>minh </a:t>
                </a:r>
                <a:r>
                  <a:rPr lang="vi-VN" sz="400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rằng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SBC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Lấy điểm I thuộc cạnh SD sao cho </a:t>
                </a:r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SD</m:t>
                        </m:r>
                      </m:den>
                    </m:f>
                    <m:r>
                      <a:rPr lang="en-US" sz="40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ker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. Chứng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minh 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 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SB // (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AIC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48" y="1485900"/>
                <a:ext cx="15364841" cy="6393289"/>
              </a:xfrm>
              <a:prstGeom prst="rect">
                <a:avLst/>
              </a:prstGeom>
              <a:blipFill>
                <a:blip r:embed="rId8"/>
                <a:stretch>
                  <a:fillRect l="-1429" r="-1389" b="-3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00" y="1485900"/>
                <a:ext cx="9677400" cy="5898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mp(SAB), xét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∆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SAB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M, N lần lượt là trung điểm của SA, SB nên MN là đường trung bình của tam giác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thiết)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SCD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485900"/>
                <a:ext cx="9677400" cy="5898987"/>
              </a:xfrm>
              <a:prstGeom prst="rect">
                <a:avLst/>
              </a:prstGeom>
              <a:blipFill>
                <a:blip r:embed="rId9"/>
                <a:stretch>
                  <a:fillRect l="-1889" r="-1826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2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15200" y="1638300"/>
                <a:ext cx="9920730" cy="7749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a, MN là đường trung bình của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ΔSAB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MNCD có: MN // CD và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r>
                  <a:rPr kumimoji="0" lang="en-US" sz="3600" b="0" i="0" u="none" strike="noStrike" kern="1200" cap="none" spc="0" normalizeH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CD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MNCD là hình bình hành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DM // CN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638300"/>
                <a:ext cx="9920730" cy="7749622"/>
              </a:xfrm>
              <a:prstGeom prst="rect">
                <a:avLst/>
              </a:prstGeom>
              <a:blipFill>
                <a:blip r:embed="rId9"/>
                <a:stretch>
                  <a:fillRect l="-1844" r="-1844" b="-2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5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2797">
            <a:off x="-711104" y="8123373"/>
            <a:ext cx="3027737" cy="2596852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5048005" flipH="1">
            <a:off x="16995466" y="-189016"/>
            <a:ext cx="1967688" cy="1811242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8382000" y="362662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75" y="1638300"/>
            <a:ext cx="5901036" cy="6403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15200" y="1638300"/>
                <a:ext cx="9920730" cy="8010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Trong mp(ABCD), gọi O là giao điểm của AC và 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theo định lí Thalès ta có</a:t>
                </a: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DO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DO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2+1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mp(SDB), xét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ΔSDB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SI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SD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OB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DB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IO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(theo định lí Thalès đảo)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IO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AIC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AIC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638300"/>
                <a:ext cx="9920730" cy="8010654"/>
              </a:xfrm>
              <a:prstGeom prst="rect">
                <a:avLst/>
              </a:prstGeom>
              <a:blipFill>
                <a:blip r:embed="rId9"/>
                <a:stretch>
                  <a:fillRect l="-1844" r="-1844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21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7" name="Freeform 20"/>
          <p:cNvSpPr/>
          <p:nvPr/>
        </p:nvSpPr>
        <p:spPr>
          <a:xfrm>
            <a:off x="-339797" y="-814150"/>
            <a:ext cx="2259355" cy="217917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7165180" y="5524500"/>
            <a:ext cx="1510678" cy="1542204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sp>
        <p:nvSpPr>
          <p:cNvPr id="21" name="Rectangle 20"/>
          <p:cNvSpPr/>
          <p:nvPr/>
        </p:nvSpPr>
        <p:spPr>
          <a:xfrm>
            <a:off x="6050783" y="275439"/>
            <a:ext cx="6289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8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(SGK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tr121)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46735" y="1384071"/>
                <a:ext cx="17297400" cy="828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hình lăng trụ tam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Lấy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 lượt là trung điểm các đoạn thẳng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lần lượt thuộc các đoạn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vi-VN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 cho</a:t>
                </a: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7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7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  <m:r>
                      <a:rPr lang="en-US" sz="37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7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3700" i="0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7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Chứng minh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BM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Chứng minh rằng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Chứng minh rằng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GG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’).</m:t>
                    </m:r>
                  </m:oMath>
                </a14:m>
                <a:endParaRPr lang="en-US" sz="3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Gọi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7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37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mặt phẳng đi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song song với mặt phẳng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phẳng </a:t>
                </a:r>
                <a14:m>
                  <m:oMath xmlns:m="http://schemas.openxmlformats.org/officeDocument/2006/math"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l-GR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37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 cạnh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CC</m:t>
                    </m:r>
                    <m: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Tính </a:t>
                </a:r>
                <a:r>
                  <a:rPr lang="en-US" sz="37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700" i="0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lang="en-US" sz="37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700" i="0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7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5" y="1384071"/>
                <a:ext cx="17297400" cy="8280857"/>
              </a:xfrm>
              <a:prstGeom prst="rect">
                <a:avLst/>
              </a:prstGeom>
              <a:blipFill>
                <a:blip r:embed="rId7"/>
                <a:stretch>
                  <a:fillRect l="-1128" r="-1093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12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263" y="992080"/>
            <a:ext cx="5373373" cy="6096000"/>
          </a:xfrm>
          <a:prstGeom prst="rect">
            <a:avLst/>
          </a:prstGeom>
        </p:spPr>
      </p:pic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15000" y="992080"/>
                <a:ext cx="12275058" cy="9209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mp(BCC’B’) có tứ giác BCC’B’ là hình bình hành nên BC // B’C’ và BC = B’C’.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M, N lần lượt là trung điểm của BC, B’C’ nên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 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36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BMC’M’ có BM // C’M’ (do BC // B’C’) và BM = C’M’ nên BMC’M’ là hình bình hành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Trong mp(A’BM’), xét 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B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G’K // M’B (theo định lí Thalès đảo)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92080"/>
                <a:ext cx="12275058" cy="9209124"/>
              </a:xfrm>
              <a:prstGeom prst="rect">
                <a:avLst/>
              </a:prstGeom>
              <a:blipFill>
                <a:blip r:embed="rId7"/>
                <a:stretch>
                  <a:fillRect l="-1540" r="-1639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5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27" y="978043"/>
            <a:ext cx="5373373" cy="6096000"/>
          </a:xfrm>
          <a:prstGeom prst="rect">
            <a:avLst/>
          </a:prstGeom>
        </p:spPr>
      </p:pic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27032" y="632241"/>
                <a:ext cx="12725400" cy="9654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CC’M’M là hình bình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 </a:t>
                </a:r>
                <a:endParaRPr lang="en-US" sz="33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C’C // M’M và C’C =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A’A = C’C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A’A // C’C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tứ giác AMM’A’ có: A’A // M’M và A’A =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AMM’A’ là hình bình hành nên A’M’ // AM và A’M’ = AM.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3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3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3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 = </m:t>
                    </m:r>
                    <m:r>
                      <m:rPr>
                        <m:sty m:val="p"/>
                      </m:rP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AG</m:t>
                    </m:r>
                    <m:r>
                      <a:rPr lang="en-US" sz="33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:r>
                  <a:rPr lang="en-US" sz="33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G’M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= GM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 giác GMM’G’ có: G’M’ = GM (do A’M’ // AM)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G’M’ = </a:t>
                </a:r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GM </a:t>
                </a:r>
                <a:endParaRPr lang="en-US" sz="33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GMM’G’ là hình bình hành nên G’G // M’M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M’M ⊂ (BCC’B’) nên G’G // (BCC’B’).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r>
                  <a:rPr lang="en-US" sz="33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 b="0" i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’); 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’).</m:t>
                    </m:r>
                  </m:oMath>
                </a14:m>
                <a:endParaRPr lang="en-US" sz="33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G’K, G’G cắt nhau tại điểm G’ và cùng nằm trong (GG’K)</a:t>
                </a:r>
                <a:endParaRPr lang="en-US" sz="33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3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</a:t>
                </a:r>
                <a14:m>
                  <m:oMath xmlns:m="http://schemas.openxmlformats.org/officeDocument/2006/math">
                    <m:r>
                      <a:rPr lang="en-US" sz="33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(GG’K)</a:t>
                </a:r>
                <a:r>
                  <a:rPr lang="en-US" sz="33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(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BCC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30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’).</m:t>
                    </m:r>
                  </m:oMath>
                </a14:m>
                <a:endParaRPr lang="en-US" sz="33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032" y="632241"/>
                <a:ext cx="12725400" cy="9654759"/>
              </a:xfrm>
              <a:prstGeom prst="rect">
                <a:avLst/>
              </a:prstGeom>
              <a:blipFill>
                <a:blip r:embed="rId7"/>
                <a:stretch>
                  <a:fillRect l="-129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24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791200" y="728374"/>
                <a:ext cx="12027568" cy="9387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thẳng 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song song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lần lượt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 đường thẳng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song song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’;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JK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cùng nằm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IJK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bài,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đi qua K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chính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728374"/>
                <a:ext cx="12027568" cy="9387185"/>
              </a:xfrm>
              <a:prstGeom prst="rect">
                <a:avLst/>
              </a:prstGeom>
              <a:blipFill>
                <a:blip r:embed="rId7"/>
                <a:stretch>
                  <a:fillRect l="-1521" r="-1521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105" y="1082317"/>
            <a:ext cx="531695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0"/>
          <p:cNvSpPr/>
          <p:nvPr/>
        </p:nvSpPr>
        <p:spPr>
          <a:xfrm rot="2824266" flipH="1">
            <a:off x="591694" y="8223409"/>
            <a:ext cx="1959982" cy="191051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51098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7443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867400" y="967824"/>
                <a:ext cx="11887200" cy="923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ba mặt phẳng song song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cát tuyến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bất kì cắt ba mặt phẳng song song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IJK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 lượt tại các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’,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theo định lí Thalès trong không gian ta có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360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KB</m:t>
                        </m:r>
                      </m:den>
                    </m:f>
                  </m:oMath>
                </a14:m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Theo bài,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I</m:t>
                        </m:r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KB</m:t>
                        </m:r>
                      </m:num>
                      <m:den>
                        <m:sSup>
                          <m:sSupPr>
                            <m:ctrlPr>
                              <a:rPr lang="en-US" sz="3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36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967824"/>
                <a:ext cx="11887200" cy="9239965"/>
              </a:xfrm>
              <a:prstGeom prst="rect">
                <a:avLst/>
              </a:prstGeom>
              <a:blipFill>
                <a:blip r:embed="rId7"/>
                <a:stretch>
                  <a:fillRect l="-1590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105" y="1082317"/>
            <a:ext cx="531695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47800" y="4588226"/>
            <a:ext cx="7049362" cy="2687960"/>
            <a:chOff x="577774" y="2865239"/>
            <a:chExt cx="8225750" cy="3230759"/>
          </a:xfrm>
        </p:grpSpPr>
        <p:grpSp>
          <p:nvGrpSpPr>
            <p:cNvPr id="8" name="Group 8"/>
            <p:cNvGrpSpPr/>
            <p:nvPr/>
          </p:nvGrpSpPr>
          <p:grpSpPr>
            <a:xfrm>
              <a:off x="1219200" y="2865239"/>
              <a:ext cx="7584324" cy="3230759"/>
              <a:chOff x="0" y="-38100"/>
              <a:chExt cx="1997518" cy="8509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77774" y="3718802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2000432" y="3009672"/>
              <a:ext cx="6546493" cy="29591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dirty="0" smtClean="0"/>
                <a:t>Hai </a:t>
              </a:r>
              <a:r>
                <a:rPr lang="vi-VN" sz="3200" dirty="0"/>
                <a:t>đường thẳng cùng nằm trong một mặt phẳng và không có điểm chung.</a:t>
              </a:r>
              <a:endParaRPr lang="en-US" sz="3200" b="1" dirty="0">
                <a:solidFill>
                  <a:srgbClr val="6239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49186" y="382396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47800" y="7459740"/>
            <a:ext cx="7049362" cy="2246918"/>
            <a:chOff x="577774" y="6009474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219200" y="6009474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77774" y="6718376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1671902" y="6360759"/>
                  <a:ext cx="6365167" cy="186937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1902" y="6360759"/>
                  <a:ext cx="6365167" cy="186937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3"/>
            <p:cNvSpPr txBox="1"/>
            <p:nvPr/>
          </p:nvSpPr>
          <p:spPr>
            <a:xfrm>
              <a:off x="819898" y="6849490"/>
              <a:ext cx="740026" cy="80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768884" y="4615806"/>
            <a:ext cx="7049362" cy="2687960"/>
            <a:chOff x="9224050" y="2865239"/>
            <a:chExt cx="8225750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865476" y="2865239"/>
              <a:ext cx="7584324" cy="3230759"/>
              <a:chOff x="0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224050" y="3718802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10621443" y="3325481"/>
                  <a:ext cx="6317258" cy="1869370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ó đ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443" y="3325481"/>
                  <a:ext cx="6317258" cy="186937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4"/>
            <p:cNvSpPr txBox="1"/>
            <p:nvPr/>
          </p:nvSpPr>
          <p:spPr>
            <a:xfrm>
              <a:off x="9495462" y="388888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32337" y="7435072"/>
            <a:ext cx="7049362" cy="2246918"/>
            <a:chOff x="9224050" y="6009474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865476" y="6009474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224050" y="6751713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0"/>
                <p:cNvSpPr txBox="1"/>
                <p:nvPr/>
              </p:nvSpPr>
              <p:spPr>
                <a:xfrm>
                  <a:off x="10621443" y="6436104"/>
                  <a:ext cx="6442511" cy="186937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ứ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prstClr val="black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200" b="1" dirty="0">
                    <a:solidFill>
                      <a:srgbClr val="6239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443" y="6436104"/>
                  <a:ext cx="6442511" cy="18693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5"/>
            <p:cNvSpPr txBox="1"/>
            <p:nvPr/>
          </p:nvSpPr>
          <p:spPr>
            <a:xfrm>
              <a:off x="9495460" y="6881934"/>
              <a:ext cx="740026" cy="807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15598" y="418285"/>
            <a:ext cx="95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482" y="-215850"/>
            <a:ext cx="2407518" cy="2124280"/>
          </a:xfrm>
          <a:prstGeom prst="rect">
            <a:avLst/>
          </a:prstGeom>
        </p:spPr>
      </p:pic>
      <p:grpSp>
        <p:nvGrpSpPr>
          <p:cNvPr id="40" name="Group 36"/>
          <p:cNvGrpSpPr/>
          <p:nvPr/>
        </p:nvGrpSpPr>
        <p:grpSpPr>
          <a:xfrm>
            <a:off x="47565" y="1689402"/>
            <a:ext cx="5517952" cy="2569970"/>
            <a:chOff x="-521033" y="-161631"/>
            <a:chExt cx="6916646" cy="5381379"/>
          </a:xfrm>
        </p:grpSpPr>
        <p:sp>
          <p:nvSpPr>
            <p:cNvPr id="46" name="Freeform 37"/>
            <p:cNvSpPr/>
            <p:nvPr/>
          </p:nvSpPr>
          <p:spPr>
            <a:xfrm rot="20551586">
              <a:off x="1735913" y="391436"/>
              <a:ext cx="2402754" cy="4828312"/>
            </a:xfrm>
            <a:custGeom>
              <a:avLst/>
              <a:gdLst/>
              <a:ahLst/>
              <a:cxnLst/>
              <a:rect l="l" t="t" r="r" b="b"/>
              <a:pathLst>
                <a:path w="2964368" h="3809351">
                  <a:moveTo>
                    <a:pt x="0" y="0"/>
                  </a:moveTo>
                  <a:lnTo>
                    <a:pt x="2964367" y="0"/>
                  </a:lnTo>
                  <a:lnTo>
                    <a:pt x="2964367" y="3809351"/>
                  </a:lnTo>
                  <a:lnTo>
                    <a:pt x="0" y="3809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38"/>
            <p:cNvSpPr txBox="1"/>
            <p:nvPr/>
          </p:nvSpPr>
          <p:spPr>
            <a:xfrm rot="20550000">
              <a:off x="-521033" y="-161631"/>
              <a:ext cx="6916646" cy="3830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7211"/>
                </a:lnSpc>
              </a:pPr>
              <a:r>
                <a:rPr lang="en-US" sz="6000" b="1" dirty="0" smtClean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446937" y="2007530"/>
            <a:ext cx="1195169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cs typeface="Arial" panose="020B0604020202020204" pitchFamily="34" charset="0"/>
              </a:rPr>
              <a:t>Trong không gian, hai đường thẳng song song với nhau khi và chỉ khi</a:t>
            </a:r>
            <a:r>
              <a:rPr lang="vi-VN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02" y="4921349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5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15392400" y="7353300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33400" y="876300"/>
                <a:ext cx="17297400" cy="5288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9 (SGK 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4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tr121)</a:t>
                </a:r>
                <a:r>
                  <a:rPr lang="en-US" sz="400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hộp ABCD.A’B’C’D’. Gọi M, N lần lượt là trung điểm của AB, </a:t>
                </a:r>
                <a:r>
                  <a:rPr lang="vi-VN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C’D</a:t>
                </a:r>
                <a:r>
                  <a:rPr lang="vi-VN" sz="4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a) Chứng minh rằng (A’DN) // (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B’CM</a:t>
                </a:r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vi-VN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b) Gọi E, F lần lượt là giao điểm của đường thẳng D’B với các mặt phẳng (A’DN), (B’CM). Chứng minh rằng D’E = BF 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</a:t>
                </a:r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76300"/>
                <a:ext cx="17297400" cy="5288627"/>
              </a:xfrm>
              <a:prstGeom prst="rect">
                <a:avLst/>
              </a:prstGeom>
              <a:blipFill>
                <a:blip r:embed="rId8"/>
                <a:stretch>
                  <a:fillRect l="-1269" r="-1234" b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791200" y="1257300"/>
                <a:ext cx="12344400" cy="7930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CBC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’);(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∩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endParaRPr kumimoji="0" lang="en-US" sz="3600" b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CBC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DCB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tự: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DCC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’);(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∩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kumimoji="0" lang="en-US" sz="3600" b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DCC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DMB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DN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//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⊂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nhau tại điểm D và cùng nằm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6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257300"/>
                <a:ext cx="12344400" cy="7930376"/>
              </a:xfrm>
              <a:prstGeom prst="rect">
                <a:avLst/>
              </a:prstGeom>
              <a:blipFill>
                <a:blip r:embed="rId8"/>
                <a:stretch>
                  <a:fillRect l="-1481" b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28700"/>
                <a:ext cx="11734800" cy="94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r>
                  <a:rPr lang="en-US" sz="36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DJ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’),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DJ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DN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∩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{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⊂(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);(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DN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∩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BDD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’) =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∩ (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BDD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’) = 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’</m:t>
                      </m:r>
                      <m:r>
                        <m:rPr>
                          <m:sty m:val="p"/>
                        </m:rP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sz="36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DJ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28700"/>
                <a:ext cx="11734800" cy="9438481"/>
              </a:xfrm>
              <a:prstGeom prst="rect">
                <a:avLst/>
              </a:prstGeom>
              <a:blipFill>
                <a:blip r:embed="rId10"/>
                <a:stretch>
                  <a:fillRect l="-1610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62789"/>
                <a:ext cx="11734800" cy="7834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IF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//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DE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theo định lí Thalès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den>
                    </m:f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mp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giao điểm của hai đường chéo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hình bình hành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 </a:t>
                </a:r>
                <a14:m>
                  <m:oMath xmlns:m="http://schemas.openxmlformats.org/officeDocument/2006/math"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đường trung tuyến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BO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 nhau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I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trọng tâm của tam giác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BD</m:t>
                    </m:r>
                    <m: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2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BO</m:t>
                    </m:r>
                  </m:oMath>
                </a14:m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6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 (1) và (2) 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den>
                    </m:f>
                    <m:r>
                      <a:rPr lang="en-US" sz="3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62789"/>
                <a:ext cx="11734800" cy="7834645"/>
              </a:xfrm>
              <a:prstGeom prst="rect">
                <a:avLst/>
              </a:prstGeom>
              <a:blipFill>
                <a:blip r:embed="rId10"/>
                <a:stretch>
                  <a:fillRect l="-1610" r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58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0800000" flipH="1">
            <a:off x="-32084" y="7719774"/>
            <a:ext cx="2661680" cy="2567226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8458200" y="320814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333500"/>
            <a:ext cx="5410200" cy="4995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019800" y="1028700"/>
                <a:ext cx="11734800" cy="526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 minh tương tự: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3−1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kumimoji="0" lang="en-US" sz="3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EF</m:t>
                        </m:r>
                      </m:den>
                    </m:f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p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  <m:r>
                      <a:rPr kumimoji="0" lang="en-US" sz="3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28700"/>
                <a:ext cx="11734800" cy="5269263"/>
              </a:xfrm>
              <a:prstGeom prst="rect">
                <a:avLst/>
              </a:prstGeom>
              <a:blipFill>
                <a:blip r:embed="rId10"/>
                <a:stretch>
                  <a:fillRect l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92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970">
            <a:off x="-407337" y="9352865"/>
            <a:ext cx="1565905" cy="1095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9336" y="419100"/>
            <a:ext cx="17297400" cy="350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sz="3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tr121)</a:t>
            </a:r>
            <a:r>
              <a:rPr lang="en-US" sz="380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Một khối gỗ có các mặt đều là một phần của mặt phẳng với (ABCD) // (EFMH), CK // DH. Khối gỗ bị hỏng một góc (Hình 91). Bác thợ mộc muốn làm đẹp khối gỗ bằng cách cắt khối gỗ theo mặt phẳng (R) đi qua K và song song với mặt phẳng (</a:t>
            </a:r>
            <a:r>
              <a:rPr lang="vi-VN" sz="3800">
                <a:solidFill>
                  <a:srgbClr val="000000"/>
                </a:solidFill>
                <a:cs typeface="Arial" panose="020B0604020202020204" pitchFamily="34" charset="0"/>
              </a:rPr>
              <a:t>ABCD</a:t>
            </a:r>
            <a:r>
              <a:rPr lang="vi-VN" sz="3800" smtClean="0">
                <a:solidFill>
                  <a:srgbClr val="000000"/>
                </a:solidFill>
                <a:cs typeface="Arial" panose="020B0604020202020204" pitchFamily="34" charset="0"/>
              </a:rPr>
              <a:t>).</a:t>
            </a:r>
            <a:endParaRPr lang="en-US" sz="3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336" y="3924300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a) Hãy giúp bác thợ mộc xác định giao tuyến của mặt phẳng (R) với các mặt của khối gỗ để cắt được chính xác.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b) Gọi I, J lần lượt là giao điểm DH, BF với mặt phẳng (R). Biết BF = 60 cm</a:t>
            </a: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3800" smtClean="0">
                <a:solidFill>
                  <a:prstClr val="black"/>
                </a:solidFill>
                <a:cs typeface="Arial" panose="020B0604020202020204" pitchFamily="34" charset="0"/>
              </a:rPr>
              <a:t>     </a:t>
            </a:r>
            <a:r>
              <a:rPr lang="vi-VN" sz="3800" smtClean="0">
                <a:solidFill>
                  <a:prstClr val="black"/>
                </a:solidFill>
                <a:cs typeface="Arial" panose="020B0604020202020204" pitchFamily="34" charset="0"/>
              </a:rPr>
              <a:t>DH </a:t>
            </a:r>
            <a:r>
              <a:rPr lang="vi-VN" sz="3800">
                <a:solidFill>
                  <a:prstClr val="black"/>
                </a:solidFill>
                <a:cs typeface="Arial" panose="020B0604020202020204" pitchFamily="34" charset="0"/>
              </a:rPr>
              <a:t>= 75 cm, CK = 40 cm. Tính FJ.</a:t>
            </a:r>
            <a:endParaRPr lang="en-US" sz="3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5592" y="4015588"/>
            <a:ext cx="6120903" cy="5183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7018880" y="3444712"/>
            <a:ext cx="1591018" cy="140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66973" y="457245"/>
                <a:ext cx="10830426" cy="6512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CDHK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K vẽ đường thẳng song song với CD, cắt DH tại N.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BCKF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qua K vẽ đường thẳng song song với BC, cắt BF tại P.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NK // CD, mà CD ⊂ (ACBD) nên NK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KP // BC, mà BC ⊂ (ACBD) nên KP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          NK, KP cắt nhau tại K trong mp(NPK).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// 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973" y="457245"/>
                <a:ext cx="10830426" cy="6512039"/>
              </a:xfrm>
              <a:prstGeom prst="rect">
                <a:avLst/>
              </a:prstGeom>
              <a:blipFill>
                <a:blip r:embed="rId3"/>
                <a:stretch>
                  <a:fillRect l="-1577" r="-2140" b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453966" y="6876834"/>
                <a:ext cx="15901815" cy="330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 mp(R) qua K và song song với (ABCD) trùng với mp</a:t>
                </a:r>
                <a14:m>
                  <m:oMath xmlns:m="http://schemas.openxmlformats.org/officeDocument/2006/math"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NPK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mp(ADHE), qua N vẽ đường thẳng song song với AD, cắt AE tại Q.</a:t>
                </a:r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ADHE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QN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CDHK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NK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NKPQ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 </m:t>
                    </m:r>
                    <m:d>
                      <m:dPr>
                        <m:ctrlPr>
                          <a:rPr lang="en-US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BCKF</m:t>
                        </m:r>
                      </m:e>
                    </m:d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KP</m:t>
                    </m:r>
                    <m:r>
                      <a:rPr lang="en-US" sz="3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40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NKPQ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∩ (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ABFE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PQ</m:t>
                      </m:r>
                      <m:r>
                        <a:rPr lang="en-US" sz="3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4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66" y="6876834"/>
                <a:ext cx="15901815" cy="3308598"/>
              </a:xfrm>
              <a:prstGeom prst="rect">
                <a:avLst/>
              </a:prstGeom>
              <a:blipFill>
                <a:blip r:embed="rId5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46920" y="1062696"/>
                <a:ext cx="11211427" cy="861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34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Ta </a:t>
                </a:r>
                <a:r>
                  <a:rPr lang="en-US" sz="34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DH cắt NK tại N, 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NK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⊂ (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giao điểm của DH và (R) là điểm N.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bài, I là giao điểm của DH và (R)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3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(ABCD) // (EFMH) và (R) // (ABCD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(EFMH) // (R) // (ABCD).</a:t>
                </a:r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 có, hai cát tuyến FB, HD cắt ba mặt phẳng song song (EFMH), (R), (ABCD) lần lượt tại F, J, B và H, I,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Thalès ta có</a:t>
                </a:r>
                <a:r>
                  <a:rPr lang="en-US" sz="3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340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HI</m:t>
                          </m:r>
                        </m:den>
                      </m:f>
                      <m:r>
                        <a:rPr lang="en-US" sz="34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4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HD</m:t>
                          </m:r>
                        </m:den>
                      </m:f>
                    </m:oMath>
                  </m:oMathPara>
                </a14:m>
                <a:endParaRPr lang="en-US" sz="3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920" y="1062696"/>
                <a:ext cx="11211427" cy="8619988"/>
              </a:xfrm>
              <a:prstGeom prst="rect">
                <a:avLst/>
              </a:prstGeom>
              <a:blipFill>
                <a:blip r:embed="rId3"/>
                <a:stretch>
                  <a:fillRect l="-1523" r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66">
            <a:off x="-449637" y="8800077"/>
            <a:ext cx="1661273" cy="1465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60826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62962" y="1068712"/>
                <a:ext cx="11211427" cy="6275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khác, trong mp(CDKH), tứ giác CDIK có CK // DI (do CK // DH) và IK // CD</a:t>
                </a:r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CDIK là hình bình hành, 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CK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40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</a:t>
                </a: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DH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DI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75 – 40 = 35 (</m:t>
                    </m:r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:endParaRPr kumimoji="0" lang="en-US" sz="3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FJ</m:t>
                          </m:r>
                        </m:num>
                        <m:den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  <m: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num>
                        <m:den>
                          <m: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den>
                      </m:f>
                      <m:r>
                        <a:rPr kumimoji="0" lang="en-US" sz="3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FJ</m:t>
                      </m:r>
                      <m:r>
                        <a:rPr kumimoji="0" lang="en-US" sz="3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=28 </m:t>
                      </m:r>
                      <m:d>
                        <m:dPr>
                          <m:ctrl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3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FJ</m:t>
                    </m:r>
                    <m:r>
                      <a:rPr kumimoji="0" lang="en-US" sz="3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=28 </m:t>
                    </m:r>
                    <m:d>
                      <m:dPr>
                        <m:ctrlPr>
                          <a:rPr kumimoji="0" lang="en-US" sz="3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3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endParaRPr kumimoji="0" lang="en-US" sz="3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62" y="1068712"/>
                <a:ext cx="11211427" cy="6275692"/>
              </a:xfrm>
              <a:prstGeom prst="rect">
                <a:avLst/>
              </a:prstGeom>
              <a:blipFill>
                <a:blip r:embed="rId3"/>
                <a:stretch>
                  <a:fillRect l="-1523" r="-1523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" y="1277221"/>
            <a:ext cx="61341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830341" y="929344"/>
            <a:ext cx="10863257" cy="127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vi-VN" sz="66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14400" y="3064359"/>
            <a:ext cx="4876800" cy="5279541"/>
            <a:chOff x="1371600" y="3216760"/>
            <a:chExt cx="4876800" cy="5279541"/>
          </a:xfrm>
        </p:grpSpPr>
        <p:sp>
          <p:nvSpPr>
            <p:cNvPr id="22" name="Rounded Rectangle 21"/>
            <p:cNvSpPr/>
            <p:nvPr/>
          </p:nvSpPr>
          <p:spPr>
            <a:xfrm>
              <a:off x="1371600" y="3907362"/>
              <a:ext cx="4876800" cy="45889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39738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07440" y="5026571"/>
            <a:ext cx="449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Ghi </a:t>
            </a:r>
            <a:r>
              <a:rPr lang="vi-VN" sz="4200" dirty="0">
                <a:cs typeface="Arial" panose="020B0604020202020204" pitchFamily="34" charset="0"/>
              </a:rPr>
              <a:t>nhớ kiến thức trong </a:t>
            </a:r>
            <a:r>
              <a:rPr lang="vi-VN" sz="4200" dirty="0" smtClean="0">
                <a:cs typeface="Arial" panose="020B0604020202020204" pitchFamily="34" charset="0"/>
              </a:rPr>
              <a:t>bài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31669" y="3060038"/>
            <a:ext cx="4876800" cy="5283862"/>
            <a:chOff x="6829721" y="3216760"/>
            <a:chExt cx="4876800" cy="5283862"/>
          </a:xfrm>
        </p:grpSpPr>
        <p:sp>
          <p:nvSpPr>
            <p:cNvPr id="24" name="Rounded Rectangle 23"/>
            <p:cNvSpPr/>
            <p:nvPr/>
          </p:nvSpPr>
          <p:spPr>
            <a:xfrm>
              <a:off x="6829721" y="3907362"/>
              <a:ext cx="4876800" cy="45932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97859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22168" y="5026571"/>
            <a:ext cx="4495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trong SBT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422869" y="3060038"/>
            <a:ext cx="4876800" cy="5283862"/>
            <a:chOff x="12292922" y="3216760"/>
            <a:chExt cx="4876800" cy="5283862"/>
          </a:xfrm>
        </p:grpSpPr>
        <p:sp>
          <p:nvSpPr>
            <p:cNvPr id="27" name="Rounded Rectangle 26"/>
            <p:cNvSpPr/>
            <p:nvPr/>
          </p:nvSpPr>
          <p:spPr>
            <a:xfrm>
              <a:off x="12292922" y="3907362"/>
              <a:ext cx="4876800" cy="45932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4061060" y="3216760"/>
              <a:ext cx="1381205" cy="1381205"/>
            </a:xfrm>
            <a:prstGeom prst="ellipse">
              <a:avLst/>
            </a:prstGeom>
            <a:solidFill>
              <a:srgbClr val="1B6A6D"/>
            </a:solidFill>
            <a:ln>
              <a:solidFill>
                <a:srgbClr val="1B6A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633709" y="5078711"/>
            <a:ext cx="4495800" cy="95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dirty="0" smtClean="0">
                <a:cs typeface="Arial" panose="020B0604020202020204" pitchFamily="34" charset="0"/>
              </a:rPr>
              <a:t>Chuẩn </a:t>
            </a:r>
            <a:r>
              <a:rPr lang="vi-VN" sz="4200" dirty="0">
                <a:cs typeface="Arial" panose="020B0604020202020204" pitchFamily="34" charset="0"/>
              </a:rPr>
              <a:t>bị </a:t>
            </a:r>
            <a:r>
              <a:rPr lang="vi-VN" sz="4200">
                <a:cs typeface="Arial" panose="020B0604020202020204" pitchFamily="34" charset="0"/>
              </a:rPr>
              <a:t>bài </a:t>
            </a:r>
            <a:r>
              <a:rPr lang="vi-VN" sz="4200" smtClean="0">
                <a:cs typeface="Arial" panose="020B0604020202020204" pitchFamily="34" charset="0"/>
              </a:rPr>
              <a:t>mới</a:t>
            </a:r>
            <a:endParaRPr lang="en-US" sz="4200" dirty="0" smtClean="0">
              <a:cs typeface="Arial" panose="020B0604020202020204" pitchFamily="34" charset="0"/>
            </a:endParaRPr>
          </a:p>
        </p:txBody>
      </p:sp>
      <p:sp>
        <p:nvSpPr>
          <p:cNvPr id="18" name="Freeform 20"/>
          <p:cNvSpPr/>
          <p:nvPr/>
        </p:nvSpPr>
        <p:spPr>
          <a:xfrm>
            <a:off x="35561" y="-772645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0"/>
          <p:cNvSpPr/>
          <p:nvPr/>
        </p:nvSpPr>
        <p:spPr>
          <a:xfrm flipH="1">
            <a:off x="15621000" y="-849382"/>
            <a:ext cx="2631440" cy="2538059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13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56629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677926" y="298505"/>
            <a:ext cx="13241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cs typeface="Arial" panose="020B0604020202020204" pitchFamily="34" charset="0"/>
              </a:rPr>
              <a:t>Cho hai đường thẳng phân biệt a và b trong không gian. Có bao nhiêu vị trí tương đối giữa a và b</a:t>
            </a:r>
            <a:r>
              <a:rPr lang="vi-VN" sz="4400" b="1" dirty="0" smtClean="0">
                <a:cs typeface="Arial" panose="020B0604020202020204" pitchFamily="34" charset="0"/>
              </a:rPr>
              <a:t>?</a:t>
            </a:r>
            <a:endParaRPr lang="vi-VN" sz="4400" b="1" dirty="0"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010" y="3830013"/>
            <a:ext cx="8225750" cy="2700655"/>
            <a:chOff x="387274" y="3558071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9564" y="4295984"/>
              <a:ext cx="1365100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136286" y="3685352"/>
            <a:ext cx="8194832" cy="3230759"/>
            <a:chOff x="9033550" y="3413410"/>
            <a:chExt cx="8194832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44058" y="3413410"/>
              <a:ext cx="7584324" cy="3230759"/>
              <a:chOff x="-8143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8143" y="-16191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3166458" y="4261938"/>
              <a:ext cx="2770420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0010" y="6829587"/>
            <a:ext cx="8225750" cy="2700655"/>
            <a:chOff x="387274" y="6557645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557645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05205" y="7258016"/>
              <a:ext cx="2168523" cy="1002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36286" y="6684926"/>
            <a:ext cx="8225750" cy="3230759"/>
            <a:chOff x="9033550" y="6412984"/>
            <a:chExt cx="8225750" cy="3230759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412984"/>
              <a:ext cx="7584324" cy="3230759"/>
              <a:chOff x="0" y="-38100"/>
              <a:chExt cx="1997518" cy="850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166458" y="7292717"/>
              <a:ext cx="1523118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03" y="6978375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165129" y="483265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dirty="0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 smtClean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8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49805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286788" y="669991"/>
            <a:ext cx="138186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  <a:cs typeface="Arial" panose="020B0604020202020204" pitchFamily="34" charset="0"/>
              </a:rPr>
              <a:t>Trong không gian, đường thẳng song song với mặt phẳng khi và chỉ khi</a:t>
            </a:r>
            <a:r>
              <a:rPr lang="vi-VN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87274" y="3558071"/>
            <a:ext cx="8225750" cy="2700655"/>
            <a:chOff x="387274" y="3558071"/>
            <a:chExt cx="8225750" cy="2700655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37274" y="3599819"/>
              <a:ext cx="6072524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cs typeface="Arial" panose="020B0604020202020204" pitchFamily="34" charset="0"/>
                </a:rPr>
                <a:t>Đường thẳng đó song song với một đường thẳng thuộc mặt phẳng.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033550" y="3413410"/>
            <a:ext cx="8225750" cy="3230759"/>
            <a:chOff x="9033550" y="3413410"/>
            <a:chExt cx="8225750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74976" y="3413410"/>
              <a:ext cx="7584324" cy="3230759"/>
              <a:chOff x="0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750278" y="3930679"/>
              <a:ext cx="6355199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và mặt phẳng không có điểm chung.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7274" y="6412984"/>
            <a:ext cx="8225750" cy="3230759"/>
            <a:chOff x="387274" y="6412984"/>
            <a:chExt cx="8225750" cy="3230759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412984"/>
              <a:ext cx="7584324" cy="3230759"/>
              <a:chOff x="0" y="-38100"/>
              <a:chExt cx="1997518" cy="850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09012" y="6585244"/>
              <a:ext cx="6140586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đó không có điểm chung với một đường thẳng thuộc mặt phẳng.</a:t>
              </a:r>
              <a:endPara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033550" y="6557645"/>
            <a:ext cx="8225750" cy="2700655"/>
            <a:chOff x="9033550" y="6557645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557645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F8CF53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50278" y="6644169"/>
              <a:ext cx="5883811" cy="2482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 dirty="0">
                  <a:solidFill>
                    <a:prstClr val="black"/>
                  </a:solidFill>
                  <a:cs typeface="Arial" panose="020B0604020202020204" pitchFamily="34" charset="0"/>
                </a:rPr>
                <a:t>Đường thẳng đó không có điểm chung với hai đường thẳng thuộc mặt phẳng</a:t>
              </a:r>
              <a:r>
                <a:rPr lang="vi-VN" sz="3600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.</a:t>
              </a:r>
              <a:endParaRPr lang="vi-VN" sz="36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615" y="4152501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211499" y="418877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dirty="0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7"/>
          <p:cNvSpPr/>
          <p:nvPr/>
        </p:nvSpPr>
        <p:spPr>
          <a:xfrm rot="20551586">
            <a:off x="435839" y="566295"/>
            <a:ext cx="2223276" cy="2857013"/>
          </a:xfrm>
          <a:custGeom>
            <a:avLst/>
            <a:gdLst/>
            <a:ahLst/>
            <a:cxnLst/>
            <a:rect l="l" t="t" r="r" b="b"/>
            <a:pathLst>
              <a:path w="2964368" h="3809351">
                <a:moveTo>
                  <a:pt x="0" y="0"/>
                </a:moveTo>
                <a:lnTo>
                  <a:pt x="2964367" y="0"/>
                </a:lnTo>
                <a:lnTo>
                  <a:pt x="2964367" y="3809351"/>
                </a:lnTo>
                <a:lnTo>
                  <a:pt x="0" y="38093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Rectangle 38"/>
          <p:cNvSpPr/>
          <p:nvPr/>
        </p:nvSpPr>
        <p:spPr>
          <a:xfrm>
            <a:off x="3031482" y="585146"/>
            <a:ext cx="1423248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không gian, hai mặt phẳng song song với nhau khi và chỉ </a:t>
            </a:r>
            <a:r>
              <a:rPr lang="en-US" sz="4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010" y="3797460"/>
            <a:ext cx="8253449" cy="2733208"/>
            <a:chOff x="387274" y="3525518"/>
            <a:chExt cx="8253449" cy="2733208"/>
          </a:xfrm>
        </p:grpSpPr>
        <p:grpSp>
          <p:nvGrpSpPr>
            <p:cNvPr id="8" name="Group 8"/>
            <p:cNvGrpSpPr/>
            <p:nvPr/>
          </p:nvGrpSpPr>
          <p:grpSpPr>
            <a:xfrm>
              <a:off x="1028700" y="3558071"/>
              <a:ext cx="7584324" cy="2700655"/>
              <a:chOff x="0" y="0"/>
              <a:chExt cx="1997518" cy="7112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87274" y="4266973"/>
              <a:ext cx="1282851" cy="128285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658687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A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Rectangle 39"/>
                <p:cNvSpPr/>
                <p:nvPr/>
              </p:nvSpPr>
              <p:spPr>
                <a:xfrm>
                  <a:off x="1624415" y="3525518"/>
                  <a:ext cx="7016308" cy="27209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ó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đườ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ò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ạ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vi-VN" sz="3600" dirty="0">
                            <a:solidFill>
                              <a:schemeClr val="bg1"/>
                            </a:solidFill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415" y="3525518"/>
                  <a:ext cx="7016308" cy="27209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9136286" y="3685352"/>
            <a:ext cx="8194832" cy="3230759"/>
            <a:chOff x="9033550" y="3413410"/>
            <a:chExt cx="8194832" cy="3230759"/>
          </a:xfrm>
        </p:grpSpPr>
        <p:grpSp>
          <p:nvGrpSpPr>
            <p:cNvPr id="11" name="Group 11"/>
            <p:cNvGrpSpPr/>
            <p:nvPr/>
          </p:nvGrpSpPr>
          <p:grpSpPr>
            <a:xfrm>
              <a:off x="9644058" y="3413410"/>
              <a:ext cx="7584324" cy="3230759"/>
              <a:chOff x="-8143" y="-38100"/>
              <a:chExt cx="1997518" cy="8509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8143" y="-16191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033550" y="4266973"/>
              <a:ext cx="1282851" cy="128285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9304963" y="4479774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B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535228" y="3929121"/>
              <a:ext cx="6157903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vi-VN" sz="3600">
                  <a:solidFill>
                    <a:prstClr val="white"/>
                  </a:solidFill>
                  <a:cs typeface="Arial" panose="020B0604020202020204" pitchFamily="34" charset="0"/>
                </a:rPr>
                <a:t>Hai mặt phẳng cùng song song với một đường thẳng.</a:t>
              </a: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0010" y="6829587"/>
            <a:ext cx="8225750" cy="2700655"/>
            <a:chOff x="387274" y="6557645"/>
            <a:chExt cx="8225750" cy="2700655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6557645"/>
              <a:ext cx="7584324" cy="2700655"/>
              <a:chOff x="0" y="0"/>
              <a:chExt cx="1997518" cy="71128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87274" y="7266547"/>
              <a:ext cx="1282851" cy="128285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658687" y="7479348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C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Rectangle 41"/>
                <p:cNvSpPr/>
                <p:nvPr/>
              </p:nvSpPr>
              <p:spPr>
                <a:xfrm>
                  <a:off x="1768726" y="6932585"/>
                  <a:ext cx="5920903" cy="18447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ứ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8726" y="6932585"/>
                  <a:ext cx="5920903" cy="18447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9136286" y="6829587"/>
            <a:ext cx="8225750" cy="2700655"/>
            <a:chOff x="9033550" y="6557645"/>
            <a:chExt cx="8225750" cy="2700655"/>
          </a:xfrm>
        </p:grpSpPr>
        <p:grpSp>
          <p:nvGrpSpPr>
            <p:cNvPr id="5" name="Group 5"/>
            <p:cNvGrpSpPr/>
            <p:nvPr/>
          </p:nvGrpSpPr>
          <p:grpSpPr>
            <a:xfrm>
              <a:off x="9674976" y="6557645"/>
              <a:ext cx="7584324" cy="2700655"/>
              <a:chOff x="0" y="0"/>
              <a:chExt cx="1997518" cy="7112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97518" cy="711284"/>
              </a:xfrm>
              <a:custGeom>
                <a:avLst/>
                <a:gdLst/>
                <a:ahLst/>
                <a:cxnLst/>
                <a:rect l="l" t="t" r="r" b="b"/>
                <a:pathLst>
                  <a:path w="1997518" h="711284">
                    <a:moveTo>
                      <a:pt x="52060" y="0"/>
                    </a:moveTo>
                    <a:lnTo>
                      <a:pt x="1945458" y="0"/>
                    </a:lnTo>
                    <a:cubicBezTo>
                      <a:pt x="1974210" y="0"/>
                      <a:pt x="1997518" y="23308"/>
                      <a:pt x="1997518" y="52060"/>
                    </a:cubicBezTo>
                    <a:lnTo>
                      <a:pt x="1997518" y="659224"/>
                    </a:lnTo>
                    <a:cubicBezTo>
                      <a:pt x="1997518" y="673031"/>
                      <a:pt x="1992033" y="686273"/>
                      <a:pt x="1982270" y="696036"/>
                    </a:cubicBezTo>
                    <a:cubicBezTo>
                      <a:pt x="1972507" y="705799"/>
                      <a:pt x="1959265" y="711284"/>
                      <a:pt x="1945458" y="711284"/>
                    </a:cubicBezTo>
                    <a:lnTo>
                      <a:pt x="52060" y="711284"/>
                    </a:lnTo>
                    <a:cubicBezTo>
                      <a:pt x="38253" y="711284"/>
                      <a:pt x="25011" y="705799"/>
                      <a:pt x="15248" y="696036"/>
                    </a:cubicBezTo>
                    <a:cubicBezTo>
                      <a:pt x="5485" y="686273"/>
                      <a:pt x="0" y="673031"/>
                      <a:pt x="0" y="659224"/>
                    </a:cubicBezTo>
                    <a:lnTo>
                      <a:pt x="0" y="52060"/>
                    </a:lnTo>
                    <a:cubicBezTo>
                      <a:pt x="0" y="38253"/>
                      <a:pt x="5485" y="25011"/>
                      <a:pt x="15248" y="15248"/>
                    </a:cubicBezTo>
                    <a:cubicBezTo>
                      <a:pt x="25011" y="5485"/>
                      <a:pt x="38253" y="0"/>
                      <a:pt x="52060" y="0"/>
                    </a:cubicBezTo>
                    <a:close/>
                  </a:path>
                </a:pathLst>
              </a:custGeom>
              <a:solidFill>
                <a:srgbClr val="17828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9033550" y="7299884"/>
              <a:ext cx="1282851" cy="1282851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5E4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9304963" y="7512685"/>
              <a:ext cx="740026" cy="80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00"/>
                </a:lnSpc>
              </a:pPr>
              <a:r>
                <a:rPr lang="vi-VN" sz="4500" b="1" dirty="0">
                  <a:solidFill>
                    <a:srgbClr val="FFFDEF"/>
                  </a:solidFill>
                  <a:cs typeface="Arial" panose="020B0604020202020204" pitchFamily="34" charset="0"/>
                </a:rPr>
                <a:t>D</a:t>
              </a:r>
              <a:endParaRPr lang="en-US" sz="4500" b="1" dirty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/>
                <p:cNvSpPr/>
                <p:nvPr/>
              </p:nvSpPr>
              <p:spPr>
                <a:xfrm>
                  <a:off x="10398960" y="6986950"/>
                  <a:ext cx="6489849" cy="18420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Hai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ó đ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chung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white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8960" y="6986950"/>
                  <a:ext cx="6489849" cy="18420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19" y="3509044"/>
            <a:ext cx="2086818" cy="21058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38"/>
          <p:cNvSpPr txBox="1"/>
          <p:nvPr/>
        </p:nvSpPr>
        <p:spPr>
          <a:xfrm rot="20550000">
            <a:off x="-1211499" y="490412"/>
            <a:ext cx="5517952" cy="182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11"/>
              </a:lnSpc>
            </a:pPr>
            <a:r>
              <a:rPr lang="en-US" sz="6000" b="1" smtClean="0">
                <a:solidFill>
                  <a:srgbClr val="FFF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6000" b="1" dirty="0">
              <a:solidFill>
                <a:srgbClr val="FFFD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317157" y="4075396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2743200" y="1866900"/>
            <a:ext cx="1418563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8000" b="1" noProof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KIẾN THỨC ĐÃ HỌC TRONG CHƯƠNG V</a:t>
            </a:r>
            <a:endParaRPr kumimoji="0" lang="vi-VN" sz="8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076" y="6591300"/>
            <a:ext cx="3603048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323089" y="1257300"/>
            <a:ext cx="15493960" cy="7772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Cách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xác định mặt phẳng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khi biết nó chứa ba điểm không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thẳng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hàng.</a:t>
            </a:r>
            <a:endParaRPr lang="en-US" sz="4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nếu biết nó chứa một đường thẳng và một điểm không thuộc đường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thẳng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đó.</a:t>
            </a:r>
            <a:endParaRPr lang="en-US" sz="400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Một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mặt phẳng được xác định nếu biết nó chứa hai đường thẳng cắt nhau.</a:t>
            </a:r>
          </a:p>
        </p:txBody>
      </p:sp>
    </p:spTree>
    <p:extLst>
      <p:ext uri="{BB962C8B-B14F-4D97-AF65-F5344CB8AC3E}">
        <p14:creationId xmlns:p14="http://schemas.microsoft.com/office/powerpoint/2010/main" val="372710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6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17" name="Freeform 9"/>
          <p:cNvSpPr/>
          <p:nvPr/>
        </p:nvSpPr>
        <p:spPr>
          <a:xfrm flipH="1">
            <a:off x="16449733" y="-252420"/>
            <a:ext cx="2059088" cy="1986018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0"/>
                </a:moveTo>
                <a:lnTo>
                  <a:pt x="0" y="0"/>
                </a:lnTo>
                <a:lnTo>
                  <a:pt x="0" y="3469181"/>
                </a:lnTo>
                <a:lnTo>
                  <a:pt x="3596820" y="3469181"/>
                </a:lnTo>
                <a:lnTo>
                  <a:pt x="359682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le 1"/>
          <p:cNvSpPr/>
          <p:nvPr/>
        </p:nvSpPr>
        <p:spPr>
          <a:xfrm>
            <a:off x="1323089" y="1257300"/>
            <a:ext cx="15493960" cy="7772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vi-VN" sz="4000" b="1" smtClean="0">
                <a:solidFill>
                  <a:prstClr val="black"/>
                </a:solidFill>
                <a:cs typeface="Arial" panose="020B0604020202020204" pitchFamily="34" charset="0"/>
              </a:rPr>
              <a:t>Vị </a:t>
            </a:r>
            <a:r>
              <a:rPr lang="vi-VN" sz="4000" b="1">
                <a:solidFill>
                  <a:prstClr val="black"/>
                </a:solidFill>
                <a:cs typeface="Arial" panose="020B0604020202020204" pitchFamily="34" charset="0"/>
              </a:rPr>
              <a:t>trí tương đối giữa hai đường thẳng phân biệt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a và b cùng nằm trong một mặt phẳng thì ta nói a và b đồng phẳng. Khi đó, a và b có thề cắt nhau, song song với nhau hoặc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trùng </a:t>
            </a: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nhau.</a:t>
            </a:r>
            <a:endParaRPr lang="en-US" sz="4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sz="4000" smtClean="0">
                <a:solidFill>
                  <a:prstClr val="black"/>
                </a:solidFill>
                <a:cs typeface="Arial" panose="020B0604020202020204" pitchFamily="34" charset="0"/>
              </a:rPr>
              <a:t>Nếu </a:t>
            </a:r>
            <a:r>
              <a:rPr lang="vi-VN" sz="4000">
                <a:solidFill>
                  <a:prstClr val="black"/>
                </a:solidFill>
                <a:cs typeface="Arial" panose="020B0604020202020204" pitchFamily="34" charset="0"/>
              </a:rPr>
              <a:t>a và b không cùng nằm trong bất kì mắt phẳng nào thì ta nói a và b chéo nhau. Khi đó, ta cũng nói a chéo với b, hoặc b chéo với a. </a:t>
            </a:r>
          </a:p>
        </p:txBody>
      </p:sp>
    </p:spTree>
    <p:extLst>
      <p:ext uri="{BB962C8B-B14F-4D97-AF65-F5344CB8AC3E}">
        <p14:creationId xmlns:p14="http://schemas.microsoft.com/office/powerpoint/2010/main" val="103123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2344</Words>
  <Application>Microsoft Office PowerPoint</Application>
  <PresentationFormat>Custom</PresentationFormat>
  <Paragraphs>240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Wingdings</vt:lpstr>
      <vt:lpstr>Open Sans</vt:lpstr>
      <vt:lpstr>Cambria Math</vt:lpstr>
      <vt:lpstr>Malgun Gothic</vt:lpstr>
      <vt:lpstr>Elsie</vt:lpstr>
      <vt:lpstr>Calibri</vt:lpstr>
      <vt:lpstr>Times New Roman</vt:lpstr>
      <vt:lpstr>等线 Light</vt:lpstr>
      <vt:lpstr>Arial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Xinh Đẹp Dịu Hiền Huế Thị</dc:creator>
  <cp:lastModifiedBy>Admin</cp:lastModifiedBy>
  <cp:revision>126</cp:revision>
  <dcterms:created xsi:type="dcterms:W3CDTF">2006-08-16T00:00:00Z</dcterms:created>
  <dcterms:modified xsi:type="dcterms:W3CDTF">2023-10-10T19:39:05Z</dcterms:modified>
  <dc:identifier>DAFn2dd0_sY</dc:identifier>
</cp:coreProperties>
</file>