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6"/>
  </p:notesMasterIdLst>
  <p:sldIdLst>
    <p:sldId id="257" r:id="rId3"/>
    <p:sldId id="256" r:id="rId4"/>
    <p:sldId id="339" r:id="rId5"/>
    <p:sldId id="340" r:id="rId6"/>
    <p:sldId id="342" r:id="rId7"/>
    <p:sldId id="341" r:id="rId8"/>
    <p:sldId id="343" r:id="rId9"/>
    <p:sldId id="298" r:id="rId10"/>
    <p:sldId id="270" r:id="rId11"/>
    <p:sldId id="344" r:id="rId12"/>
    <p:sldId id="345" r:id="rId13"/>
    <p:sldId id="263" r:id="rId14"/>
    <p:sldId id="314" r:id="rId15"/>
    <p:sldId id="349" r:id="rId16"/>
    <p:sldId id="348" r:id="rId17"/>
    <p:sldId id="347" r:id="rId18"/>
    <p:sldId id="260" r:id="rId19"/>
    <p:sldId id="351" r:id="rId20"/>
    <p:sldId id="350" r:id="rId21"/>
    <p:sldId id="258" r:id="rId22"/>
    <p:sldId id="352" r:id="rId23"/>
    <p:sldId id="353" r:id="rId24"/>
    <p:sldId id="354" r:id="rId25"/>
    <p:sldId id="335" r:id="rId26"/>
    <p:sldId id="355" r:id="rId27"/>
    <p:sldId id="356" r:id="rId28"/>
    <p:sldId id="357" r:id="rId29"/>
    <p:sldId id="358" r:id="rId30"/>
    <p:sldId id="359" r:id="rId31"/>
    <p:sldId id="360" r:id="rId32"/>
    <p:sldId id="361" r:id="rId33"/>
    <p:sldId id="268" r:id="rId34"/>
    <p:sldId id="269" r:id="rId35"/>
  </p:sldIdLst>
  <p:sldSz cx="18288000" cy="10287000"/>
  <p:notesSz cx="6858000" cy="9144000"/>
  <p:embeddedFontLst>
    <p:embeddedFont>
      <p:font typeface="Cambria Math" panose="02040503050406030204" pitchFamily="18" charset="0"/>
      <p:regular r:id="rId37"/>
    </p:embeddedFont>
    <p:embeddedFont>
      <p:font typeface="Malgun Gothic" panose="020B0503020000020004" pitchFamily="34" charset="-127"/>
      <p:regular r:id="rId38"/>
      <p:bold r:id="rId39"/>
    </p:embeddedFont>
    <p:embeddedFont>
      <p:font typeface="Calibri" panose="020F0502020204030204" pitchFamily="34" charset="0"/>
      <p:regular r:id="rId40"/>
      <p:bold r:id="rId41"/>
      <p:italic r:id="rId42"/>
      <p:boldItalic r:id="rId43"/>
    </p:embeddedFont>
    <p:embeddedFont>
      <p:font typeface="Montserrat" panose="020B0604020202020204" charset="0"/>
      <p:regular r:id="rId44"/>
      <p:bold r:id="rId45"/>
      <p:italic r:id="rId46"/>
      <p:boldItalic r:id="rId47"/>
    </p:embeddedFont>
    <p:embeddedFont>
      <p:font typeface="Anton" panose="020B0604020202020204"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7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103" autoAdjust="0"/>
  </p:normalViewPr>
  <p:slideViewPr>
    <p:cSldViewPr>
      <p:cViewPr>
        <p:scale>
          <a:sx n="30" d="100"/>
          <a:sy n="30" d="100"/>
        </p:scale>
        <p:origin x="764"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3DC79-1F9E-4EE1-82D5-4973BF2725BE}"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4DD517-68FC-4A63-A08E-FD122F82A9CA}" type="slidenum">
              <a:rPr lang="en-US" smtClean="0"/>
              <a:t>‹#›</a:t>
            </a:fld>
            <a:endParaRPr lang="en-US"/>
          </a:p>
        </p:txBody>
      </p:sp>
    </p:spTree>
    <p:extLst>
      <p:ext uri="{BB962C8B-B14F-4D97-AF65-F5344CB8AC3E}">
        <p14:creationId xmlns:p14="http://schemas.microsoft.com/office/powerpoint/2010/main" val="2315550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t>17</a:t>
            </a:fld>
            <a:endParaRPr lang="en-US"/>
          </a:p>
        </p:txBody>
      </p:sp>
    </p:spTree>
    <p:extLst>
      <p:ext uri="{BB962C8B-B14F-4D97-AF65-F5344CB8AC3E}">
        <p14:creationId xmlns:p14="http://schemas.microsoft.com/office/powerpoint/2010/main" val="161929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82920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58709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735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99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6"/>
            <a:ext cx="137160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hasCustomPrompt="1"/>
          </p:nvPr>
        </p:nvSpPr>
        <p:spPr>
          <a:xfrm>
            <a:off x="2286000" y="5403062"/>
            <a:ext cx="13716000" cy="2483644"/>
          </a:xfrm>
        </p:spPr>
        <p:txBody>
          <a:bodyPr/>
          <a:lstStyle>
            <a:lvl1pPr marL="0" indent="0" algn="ctr">
              <a:buNone/>
              <a:defRPr sz="3600"/>
            </a:lvl1pPr>
            <a:lvl2pPr marL="685816" indent="0" algn="ctr">
              <a:buNone/>
              <a:defRPr sz="3000"/>
            </a:lvl2pPr>
            <a:lvl3pPr marL="1371636" indent="0" algn="ctr">
              <a:buNone/>
              <a:defRPr sz="2700"/>
            </a:lvl3pPr>
            <a:lvl4pPr marL="2057452" indent="0" algn="ctr">
              <a:buNone/>
              <a:defRPr sz="2400"/>
            </a:lvl4pPr>
            <a:lvl5pPr marL="2743268" indent="0" algn="ctr">
              <a:buNone/>
              <a:defRPr sz="2400"/>
            </a:lvl5pPr>
            <a:lvl6pPr marL="3429088" indent="0" algn="ctr">
              <a:buNone/>
              <a:defRPr sz="2400"/>
            </a:lvl6pPr>
            <a:lvl7pPr marL="4114904" indent="0" algn="ctr">
              <a:buNone/>
              <a:defRPr sz="2400"/>
            </a:lvl7pPr>
            <a:lvl8pPr marL="4800720" indent="0" algn="ctr">
              <a:buNone/>
              <a:defRPr sz="2400"/>
            </a:lvl8pPr>
            <a:lvl9pPr marL="5486536" indent="0" algn="ctr">
              <a:buNone/>
              <a:defRPr sz="24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2023/10/11</a:t>
            </a:fld>
            <a:endParaRPr lang="zh-CN" altLang="en-US" kern="0">
              <a:solidFill>
                <a:prstClr val="black">
                  <a:tint val="75000"/>
                </a:prstClr>
              </a:solidFill>
              <a:cs typeface="Arial"/>
              <a:sym typeface="Arial"/>
            </a:endParaRPr>
          </a:p>
        </p:txBody>
      </p:sp>
      <p:sp>
        <p:nvSpPr>
          <p:cNvPr id="5" name="页脚占位符 4"/>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6" name="灯片编号占位符 5"/>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966997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2023/10/11</a:t>
            </a:fld>
            <a:endParaRPr lang="zh-CN" altLang="en-US" kern="0">
              <a:solidFill>
                <a:prstClr val="black">
                  <a:tint val="75000"/>
                </a:prstClr>
              </a:solidFill>
              <a:cs typeface="Arial"/>
              <a:sym typeface="Arial"/>
            </a:endParaRPr>
          </a:p>
        </p:txBody>
      </p:sp>
      <p:sp>
        <p:nvSpPr>
          <p:cNvPr id="5" name="页脚占位符 4"/>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6" name="灯片编号占位符 5"/>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458128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6" y="2564613"/>
            <a:ext cx="15773400" cy="4279106"/>
          </a:xfrm>
        </p:spPr>
        <p:txBody>
          <a:bodyPr anchor="b"/>
          <a:lstStyle>
            <a:lvl1pPr>
              <a:defRPr sz="9000"/>
            </a:lvl1pPr>
          </a:lstStyle>
          <a:p>
            <a:r>
              <a:rPr lang="zh-CN" altLang="en-US"/>
              <a:t>单击此处编辑母版标题样式</a:t>
            </a:r>
          </a:p>
        </p:txBody>
      </p:sp>
      <p:sp>
        <p:nvSpPr>
          <p:cNvPr id="3" name="文本占位符 2"/>
          <p:cNvSpPr>
            <a:spLocks noGrp="1"/>
          </p:cNvSpPr>
          <p:nvPr>
            <p:ph type="body" idx="1" hasCustomPrompt="1"/>
          </p:nvPr>
        </p:nvSpPr>
        <p:spPr>
          <a:xfrm>
            <a:off x="1247776" y="6884201"/>
            <a:ext cx="15773400" cy="2250282"/>
          </a:xfrm>
        </p:spPr>
        <p:txBody>
          <a:bodyPr/>
          <a:lstStyle>
            <a:lvl1pPr marL="0" indent="0">
              <a:buNone/>
              <a:defRPr sz="3600">
                <a:solidFill>
                  <a:schemeClr val="tx1">
                    <a:tint val="75000"/>
                  </a:schemeClr>
                </a:solidFill>
              </a:defRPr>
            </a:lvl1pPr>
            <a:lvl2pPr marL="685816" indent="0">
              <a:buNone/>
              <a:defRPr sz="3000">
                <a:solidFill>
                  <a:schemeClr val="tx1">
                    <a:tint val="75000"/>
                  </a:schemeClr>
                </a:solidFill>
              </a:defRPr>
            </a:lvl2pPr>
            <a:lvl3pPr marL="1371636" indent="0">
              <a:buNone/>
              <a:defRPr sz="2700">
                <a:solidFill>
                  <a:schemeClr val="tx1">
                    <a:tint val="75000"/>
                  </a:schemeClr>
                </a:solidFill>
              </a:defRPr>
            </a:lvl3pPr>
            <a:lvl4pPr marL="2057452" indent="0">
              <a:buNone/>
              <a:defRPr sz="2400">
                <a:solidFill>
                  <a:schemeClr val="tx1">
                    <a:tint val="75000"/>
                  </a:schemeClr>
                </a:solidFill>
              </a:defRPr>
            </a:lvl4pPr>
            <a:lvl5pPr marL="2743268" indent="0">
              <a:buNone/>
              <a:defRPr sz="2400">
                <a:solidFill>
                  <a:schemeClr val="tx1">
                    <a:tint val="75000"/>
                  </a:schemeClr>
                </a:solidFill>
              </a:defRPr>
            </a:lvl5pPr>
            <a:lvl6pPr marL="3429088" indent="0">
              <a:buNone/>
              <a:defRPr sz="2400">
                <a:solidFill>
                  <a:schemeClr val="tx1">
                    <a:tint val="75000"/>
                  </a:schemeClr>
                </a:solidFill>
              </a:defRPr>
            </a:lvl6pPr>
            <a:lvl7pPr marL="4114904" indent="0">
              <a:buNone/>
              <a:defRPr sz="2400">
                <a:solidFill>
                  <a:schemeClr val="tx1">
                    <a:tint val="75000"/>
                  </a:schemeClr>
                </a:solidFill>
              </a:defRPr>
            </a:lvl7pPr>
            <a:lvl8pPr marL="4800720" indent="0">
              <a:buNone/>
              <a:defRPr sz="2400">
                <a:solidFill>
                  <a:schemeClr val="tx1">
                    <a:tint val="75000"/>
                  </a:schemeClr>
                </a:solidFill>
              </a:defRPr>
            </a:lvl8pPr>
            <a:lvl9pPr marL="5486536" indent="0">
              <a:buNone/>
              <a:defRPr sz="24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2023/10/11</a:t>
            </a:fld>
            <a:endParaRPr lang="zh-CN" altLang="en-US" kern="0">
              <a:solidFill>
                <a:prstClr val="black">
                  <a:tint val="75000"/>
                </a:prstClr>
              </a:solidFill>
              <a:cs typeface="Arial"/>
              <a:sym typeface="Arial"/>
            </a:endParaRPr>
          </a:p>
        </p:txBody>
      </p:sp>
      <p:sp>
        <p:nvSpPr>
          <p:cNvPr id="5" name="页脚占位符 4"/>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6" name="灯片编号占位符 5"/>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784601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1257300" y="2738438"/>
            <a:ext cx="7772400" cy="65270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9258300" y="2738438"/>
            <a:ext cx="7772400" cy="65270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2023/10/11</a:t>
            </a:fld>
            <a:endParaRPr lang="zh-CN" altLang="en-US" kern="0">
              <a:solidFill>
                <a:prstClr val="black">
                  <a:tint val="75000"/>
                </a:prstClr>
              </a:solidFill>
              <a:cs typeface="Arial"/>
              <a:sym typeface="Arial"/>
            </a:endParaRPr>
          </a:p>
        </p:txBody>
      </p:sp>
      <p:sp>
        <p:nvSpPr>
          <p:cNvPr id="6" name="页脚占位符 5"/>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7" name="灯片编号占位符 6"/>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17140683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91"/>
            <a:ext cx="15773400" cy="1988346"/>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1259687" y="2521746"/>
            <a:ext cx="7736682" cy="1235868"/>
          </a:xfrm>
        </p:spPr>
        <p:txBody>
          <a:bodyPr anchor="b"/>
          <a:lstStyle>
            <a:lvl1pPr marL="0" indent="0">
              <a:buNone/>
              <a:defRPr sz="3600" b="1"/>
            </a:lvl1pPr>
            <a:lvl2pPr marL="685816" indent="0">
              <a:buNone/>
              <a:defRPr sz="3000" b="1"/>
            </a:lvl2pPr>
            <a:lvl3pPr marL="1371636" indent="0">
              <a:buNone/>
              <a:defRPr sz="2700" b="1"/>
            </a:lvl3pPr>
            <a:lvl4pPr marL="2057452" indent="0">
              <a:buNone/>
              <a:defRPr sz="2400" b="1"/>
            </a:lvl4pPr>
            <a:lvl5pPr marL="2743268" indent="0">
              <a:buNone/>
              <a:defRPr sz="2400" b="1"/>
            </a:lvl5pPr>
            <a:lvl6pPr marL="3429088" indent="0">
              <a:buNone/>
              <a:defRPr sz="2400" b="1"/>
            </a:lvl6pPr>
            <a:lvl7pPr marL="4114904" indent="0">
              <a:buNone/>
              <a:defRPr sz="2400" b="1"/>
            </a:lvl7pPr>
            <a:lvl8pPr marL="4800720" indent="0">
              <a:buNone/>
              <a:defRPr sz="2400" b="1"/>
            </a:lvl8pPr>
            <a:lvl9pPr marL="5486536" indent="0">
              <a:buNone/>
              <a:defRPr sz="2400" b="1"/>
            </a:lvl9pPr>
          </a:lstStyle>
          <a:p>
            <a:pPr lvl="0"/>
            <a:r>
              <a:rPr lang="zh-CN" altLang="en-US"/>
              <a:t>编辑母版文本样式</a:t>
            </a:r>
          </a:p>
        </p:txBody>
      </p:sp>
      <p:sp>
        <p:nvSpPr>
          <p:cNvPr id="4" name="内容占位符 3"/>
          <p:cNvSpPr>
            <a:spLocks noGrp="1"/>
          </p:cNvSpPr>
          <p:nvPr>
            <p:ph sz="half" idx="2" hasCustomPrompt="1"/>
          </p:nvPr>
        </p:nvSpPr>
        <p:spPr>
          <a:xfrm>
            <a:off x="1259687" y="3757619"/>
            <a:ext cx="7736682" cy="55268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9258305" y="2521746"/>
            <a:ext cx="7774782" cy="1235868"/>
          </a:xfrm>
        </p:spPr>
        <p:txBody>
          <a:bodyPr anchor="b"/>
          <a:lstStyle>
            <a:lvl1pPr marL="0" indent="0">
              <a:buNone/>
              <a:defRPr sz="3600" b="1"/>
            </a:lvl1pPr>
            <a:lvl2pPr marL="685816" indent="0">
              <a:buNone/>
              <a:defRPr sz="3000" b="1"/>
            </a:lvl2pPr>
            <a:lvl3pPr marL="1371636" indent="0">
              <a:buNone/>
              <a:defRPr sz="2700" b="1"/>
            </a:lvl3pPr>
            <a:lvl4pPr marL="2057452" indent="0">
              <a:buNone/>
              <a:defRPr sz="2400" b="1"/>
            </a:lvl4pPr>
            <a:lvl5pPr marL="2743268" indent="0">
              <a:buNone/>
              <a:defRPr sz="2400" b="1"/>
            </a:lvl5pPr>
            <a:lvl6pPr marL="3429088" indent="0">
              <a:buNone/>
              <a:defRPr sz="2400" b="1"/>
            </a:lvl6pPr>
            <a:lvl7pPr marL="4114904" indent="0">
              <a:buNone/>
              <a:defRPr sz="2400" b="1"/>
            </a:lvl7pPr>
            <a:lvl8pPr marL="4800720" indent="0">
              <a:buNone/>
              <a:defRPr sz="2400" b="1"/>
            </a:lvl8pPr>
            <a:lvl9pPr marL="5486536" indent="0">
              <a:buNone/>
              <a:defRPr sz="2400" b="1"/>
            </a:lvl9pPr>
          </a:lstStyle>
          <a:p>
            <a:pPr lvl="0"/>
            <a:r>
              <a:rPr lang="zh-CN" altLang="en-US"/>
              <a:t>编辑母版文本样式</a:t>
            </a:r>
          </a:p>
        </p:txBody>
      </p:sp>
      <p:sp>
        <p:nvSpPr>
          <p:cNvPr id="6" name="内容占位符 5"/>
          <p:cNvSpPr>
            <a:spLocks noGrp="1"/>
          </p:cNvSpPr>
          <p:nvPr>
            <p:ph sz="quarter" idx="4" hasCustomPrompt="1"/>
          </p:nvPr>
        </p:nvSpPr>
        <p:spPr>
          <a:xfrm>
            <a:off x="9258305" y="3757619"/>
            <a:ext cx="7774782" cy="55268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2023/10/11</a:t>
            </a:fld>
            <a:endParaRPr lang="zh-CN" altLang="en-US" kern="0">
              <a:solidFill>
                <a:prstClr val="black">
                  <a:tint val="75000"/>
                </a:prstClr>
              </a:solidFill>
              <a:cs typeface="Arial"/>
              <a:sym typeface="Arial"/>
            </a:endParaRPr>
          </a:p>
        </p:txBody>
      </p:sp>
      <p:sp>
        <p:nvSpPr>
          <p:cNvPr id="8" name="页脚占位符 7"/>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9" name="灯片编号占位符 8"/>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24518547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2023/10/11</a:t>
            </a:fld>
            <a:endParaRPr lang="zh-CN" altLang="en-US" kern="0">
              <a:solidFill>
                <a:prstClr val="black">
                  <a:tint val="75000"/>
                </a:prstClr>
              </a:solidFill>
              <a:cs typeface="Arial"/>
              <a:sym typeface="Arial"/>
            </a:endParaRPr>
          </a:p>
        </p:txBody>
      </p:sp>
      <p:sp>
        <p:nvSpPr>
          <p:cNvPr id="4" name="页脚占位符 3"/>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5" name="灯片编号占位符 4"/>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4106434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2023/10/11</a:t>
            </a:fld>
            <a:endParaRPr lang="zh-CN" altLang="en-US" kern="0">
              <a:solidFill>
                <a:prstClr val="black">
                  <a:tint val="75000"/>
                </a:prstClr>
              </a:solidFill>
              <a:cs typeface="Arial"/>
              <a:sym typeface="Arial"/>
            </a:endParaRPr>
          </a:p>
        </p:txBody>
      </p:sp>
      <p:sp>
        <p:nvSpPr>
          <p:cNvPr id="3" name="页脚占位符 2"/>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4" name="灯片编号占位符 3"/>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10782344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8" y="685800"/>
            <a:ext cx="5898356" cy="2400300"/>
          </a:xfrm>
        </p:spPr>
        <p:txBody>
          <a:bodyPr anchor="b"/>
          <a:lstStyle>
            <a:lvl1pPr>
              <a:defRPr sz="4800"/>
            </a:lvl1pPr>
          </a:lstStyle>
          <a:p>
            <a:r>
              <a:rPr lang="zh-CN" altLang="en-US"/>
              <a:t>单击此处编辑母版标题样式</a:t>
            </a:r>
          </a:p>
        </p:txBody>
      </p:sp>
      <p:sp>
        <p:nvSpPr>
          <p:cNvPr id="3" name="内容占位符 2"/>
          <p:cNvSpPr>
            <a:spLocks noGrp="1"/>
          </p:cNvSpPr>
          <p:nvPr>
            <p:ph idx="1" hasCustomPrompt="1"/>
          </p:nvPr>
        </p:nvSpPr>
        <p:spPr>
          <a:xfrm>
            <a:off x="7774782" y="1481143"/>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1259688" y="3086105"/>
            <a:ext cx="5898356" cy="5717382"/>
          </a:xfrm>
        </p:spPr>
        <p:txBody>
          <a:bodyPr/>
          <a:lstStyle>
            <a:lvl1pPr marL="0" indent="0">
              <a:buNone/>
              <a:defRPr sz="2400"/>
            </a:lvl1pPr>
            <a:lvl2pPr marL="685816" indent="0">
              <a:buNone/>
              <a:defRPr sz="2100"/>
            </a:lvl2pPr>
            <a:lvl3pPr marL="1371636" indent="0">
              <a:buNone/>
              <a:defRPr sz="1800"/>
            </a:lvl3pPr>
            <a:lvl4pPr marL="2057452" indent="0">
              <a:buNone/>
              <a:defRPr sz="1500"/>
            </a:lvl4pPr>
            <a:lvl5pPr marL="2743268" indent="0">
              <a:buNone/>
              <a:defRPr sz="1500"/>
            </a:lvl5pPr>
            <a:lvl6pPr marL="3429088" indent="0">
              <a:buNone/>
              <a:defRPr sz="1500"/>
            </a:lvl6pPr>
            <a:lvl7pPr marL="4114904" indent="0">
              <a:buNone/>
              <a:defRPr sz="1500"/>
            </a:lvl7pPr>
            <a:lvl8pPr marL="4800720" indent="0">
              <a:buNone/>
              <a:defRPr sz="1500"/>
            </a:lvl8pPr>
            <a:lvl9pPr marL="5486536" indent="0">
              <a:buNone/>
              <a:defRPr sz="1500"/>
            </a:lvl9pPr>
          </a:lstStyle>
          <a:p>
            <a:pPr lvl="0"/>
            <a:r>
              <a:rPr lang="zh-CN" altLang="en-US"/>
              <a:t>编辑母版文本样式</a:t>
            </a:r>
          </a:p>
        </p:txBody>
      </p:sp>
      <p:sp>
        <p:nvSpPr>
          <p:cNvPr id="5" name="日期占位符 4"/>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2023/10/11</a:t>
            </a:fld>
            <a:endParaRPr lang="zh-CN" altLang="en-US" kern="0">
              <a:solidFill>
                <a:prstClr val="black">
                  <a:tint val="75000"/>
                </a:prstClr>
              </a:solidFill>
              <a:cs typeface="Arial"/>
              <a:sym typeface="Arial"/>
            </a:endParaRPr>
          </a:p>
        </p:txBody>
      </p:sp>
      <p:sp>
        <p:nvSpPr>
          <p:cNvPr id="6" name="页脚占位符 5"/>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7" name="灯片编号占位符 6"/>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17372990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8" y="685800"/>
            <a:ext cx="5898356" cy="2400300"/>
          </a:xfr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43"/>
            <a:ext cx="9258300" cy="7310438"/>
          </a:xfrm>
        </p:spPr>
        <p:txBody>
          <a:bodyPr/>
          <a:lstStyle>
            <a:lvl1pPr marL="0" indent="0">
              <a:buNone/>
              <a:defRPr sz="4800"/>
            </a:lvl1pPr>
            <a:lvl2pPr marL="685816" indent="0">
              <a:buNone/>
              <a:defRPr sz="4200"/>
            </a:lvl2pPr>
            <a:lvl3pPr marL="1371636" indent="0">
              <a:buNone/>
              <a:defRPr sz="3600"/>
            </a:lvl3pPr>
            <a:lvl4pPr marL="2057452" indent="0">
              <a:buNone/>
              <a:defRPr sz="3000"/>
            </a:lvl4pPr>
            <a:lvl5pPr marL="2743268" indent="0">
              <a:buNone/>
              <a:defRPr sz="3000"/>
            </a:lvl5pPr>
            <a:lvl6pPr marL="3429088" indent="0">
              <a:buNone/>
              <a:defRPr sz="3000"/>
            </a:lvl6pPr>
            <a:lvl7pPr marL="4114904" indent="0">
              <a:buNone/>
              <a:defRPr sz="3000"/>
            </a:lvl7pPr>
            <a:lvl8pPr marL="4800720" indent="0">
              <a:buNone/>
              <a:defRPr sz="3000"/>
            </a:lvl8pPr>
            <a:lvl9pPr marL="5486536" indent="0">
              <a:buNone/>
              <a:defRPr sz="3000"/>
            </a:lvl9pPr>
          </a:lstStyle>
          <a:p>
            <a:endParaRPr lang="zh-CN" altLang="en-US"/>
          </a:p>
        </p:txBody>
      </p:sp>
      <p:sp>
        <p:nvSpPr>
          <p:cNvPr id="4" name="文本占位符 3"/>
          <p:cNvSpPr>
            <a:spLocks noGrp="1"/>
          </p:cNvSpPr>
          <p:nvPr>
            <p:ph type="body" sz="half" idx="2" hasCustomPrompt="1"/>
          </p:nvPr>
        </p:nvSpPr>
        <p:spPr>
          <a:xfrm>
            <a:off x="1259688" y="3086105"/>
            <a:ext cx="5898356" cy="5717382"/>
          </a:xfrm>
        </p:spPr>
        <p:txBody>
          <a:bodyPr/>
          <a:lstStyle>
            <a:lvl1pPr marL="0" indent="0">
              <a:buNone/>
              <a:defRPr sz="2400"/>
            </a:lvl1pPr>
            <a:lvl2pPr marL="685816" indent="0">
              <a:buNone/>
              <a:defRPr sz="2100"/>
            </a:lvl2pPr>
            <a:lvl3pPr marL="1371636" indent="0">
              <a:buNone/>
              <a:defRPr sz="1800"/>
            </a:lvl3pPr>
            <a:lvl4pPr marL="2057452" indent="0">
              <a:buNone/>
              <a:defRPr sz="1500"/>
            </a:lvl4pPr>
            <a:lvl5pPr marL="2743268" indent="0">
              <a:buNone/>
              <a:defRPr sz="1500"/>
            </a:lvl5pPr>
            <a:lvl6pPr marL="3429088" indent="0">
              <a:buNone/>
              <a:defRPr sz="1500"/>
            </a:lvl6pPr>
            <a:lvl7pPr marL="4114904" indent="0">
              <a:buNone/>
              <a:defRPr sz="1500"/>
            </a:lvl7pPr>
            <a:lvl8pPr marL="4800720" indent="0">
              <a:buNone/>
              <a:defRPr sz="1500"/>
            </a:lvl8pPr>
            <a:lvl9pPr marL="5486536" indent="0">
              <a:buNone/>
              <a:defRPr sz="1500"/>
            </a:lvl9pPr>
          </a:lstStyle>
          <a:p>
            <a:pPr lvl="0"/>
            <a:r>
              <a:rPr lang="zh-CN" altLang="en-US"/>
              <a:t>编辑母版文本样式</a:t>
            </a:r>
          </a:p>
        </p:txBody>
      </p:sp>
      <p:sp>
        <p:nvSpPr>
          <p:cNvPr id="5" name="日期占位符 4"/>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2023/10/11</a:t>
            </a:fld>
            <a:endParaRPr lang="zh-CN" altLang="en-US" kern="0">
              <a:solidFill>
                <a:prstClr val="black">
                  <a:tint val="75000"/>
                </a:prstClr>
              </a:solidFill>
              <a:cs typeface="Arial"/>
              <a:sym typeface="Arial"/>
            </a:endParaRPr>
          </a:p>
        </p:txBody>
      </p:sp>
      <p:sp>
        <p:nvSpPr>
          <p:cNvPr id="6" name="页脚占位符 5"/>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7" name="灯片编号占位符 6"/>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34721128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2023/10/11</a:t>
            </a:fld>
            <a:endParaRPr lang="zh-CN" altLang="en-US" kern="0">
              <a:solidFill>
                <a:prstClr val="black">
                  <a:tint val="75000"/>
                </a:prstClr>
              </a:solidFill>
              <a:cs typeface="Arial"/>
              <a:sym typeface="Arial"/>
            </a:endParaRPr>
          </a:p>
        </p:txBody>
      </p:sp>
      <p:sp>
        <p:nvSpPr>
          <p:cNvPr id="5" name="页脚占位符 4"/>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6" name="灯片编号占位符 5"/>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21985429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3" y="547693"/>
            <a:ext cx="3943350" cy="871775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1257305" y="547693"/>
            <a:ext cx="11601450" cy="871775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2023/10/11</a:t>
            </a:fld>
            <a:endParaRPr lang="zh-CN" altLang="en-US" kern="0">
              <a:solidFill>
                <a:prstClr val="black">
                  <a:tint val="75000"/>
                </a:prstClr>
              </a:solidFill>
              <a:cs typeface="Arial"/>
              <a:sym typeface="Arial"/>
            </a:endParaRPr>
          </a:p>
        </p:txBody>
      </p:sp>
      <p:sp>
        <p:nvSpPr>
          <p:cNvPr id="5" name="页脚占位符 4"/>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6" name="灯片编号占位符 5"/>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2090579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300" y="547691"/>
            <a:ext cx="15773400" cy="1988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257300" y="2738438"/>
            <a:ext cx="15773400" cy="652700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257300" y="9534528"/>
            <a:ext cx="4114800" cy="547688"/>
          </a:xfrm>
          <a:prstGeom prst="rect">
            <a:avLst/>
          </a:prstGeom>
        </p:spPr>
        <p:txBody>
          <a:bodyPr vert="horz" lIns="91440" tIns="45720" rIns="91440" bIns="45720" rtlCol="0" anchor="ctr"/>
          <a:lstStyle>
            <a:lvl1pPr algn="l">
              <a:defRPr sz="1800">
                <a:solidFill>
                  <a:schemeClr val="tx1">
                    <a:tint val="75000"/>
                  </a:schemeClr>
                </a:solidFill>
                <a:latin typeface="Elsie" panose="02000000000000000000" charset="0"/>
                <a:ea typeface="Elsie" panose="02000000000000000000" charset="0"/>
              </a:defRPr>
            </a:lvl1pPr>
          </a:lstStyle>
          <a:p>
            <a:pPr defTabSz="1828800">
              <a:defRPr/>
            </a:pPr>
            <a:fld id="{723A3EFB-E5A4-4F85-84D0-3F54949E58B5}" type="datetimeFigureOut">
              <a:rPr lang="zh-CN" altLang="en-US" smtClean="0">
                <a:solidFill>
                  <a:prstClr val="black">
                    <a:tint val="75000"/>
                  </a:prstClr>
                </a:solidFill>
                <a:cs typeface="Arial"/>
                <a:sym typeface="Arial"/>
              </a:rPr>
              <a:pPr defTabSz="1828800">
                <a:defRPr/>
              </a:pPr>
              <a:t>2023/10/11</a:t>
            </a:fld>
            <a:endParaRPr lang="zh-CN" altLang="en-US">
              <a:solidFill>
                <a:prstClr val="black">
                  <a:tint val="75000"/>
                </a:prstClr>
              </a:solidFill>
              <a:cs typeface="Arial"/>
              <a:sym typeface="Arial"/>
            </a:endParaRPr>
          </a:p>
        </p:txBody>
      </p:sp>
      <p:sp>
        <p:nvSpPr>
          <p:cNvPr id="5" name="页脚占位符 4"/>
          <p:cNvSpPr>
            <a:spLocks noGrp="1"/>
          </p:cNvSpPr>
          <p:nvPr>
            <p:ph type="ftr" sz="quarter" idx="3"/>
          </p:nvPr>
        </p:nvSpPr>
        <p:spPr>
          <a:xfrm>
            <a:off x="6057900" y="9534528"/>
            <a:ext cx="6172200" cy="547688"/>
          </a:xfrm>
          <a:prstGeom prst="rect">
            <a:avLst/>
          </a:prstGeom>
        </p:spPr>
        <p:txBody>
          <a:bodyPr vert="horz" lIns="91440" tIns="45720" rIns="91440" bIns="45720" rtlCol="0" anchor="ctr"/>
          <a:lstStyle>
            <a:lvl1pPr algn="ctr">
              <a:defRPr sz="1800">
                <a:solidFill>
                  <a:schemeClr val="tx1">
                    <a:tint val="75000"/>
                  </a:schemeClr>
                </a:solidFill>
                <a:latin typeface="Elsie" panose="02000000000000000000" charset="0"/>
                <a:ea typeface="Elsie" panose="02000000000000000000" charset="0"/>
              </a:defRPr>
            </a:lvl1pPr>
          </a:lstStyle>
          <a:p>
            <a:pPr defTabSz="1828800">
              <a:defRPr/>
            </a:pPr>
            <a:endParaRPr lang="zh-CN" altLang="en-US">
              <a:solidFill>
                <a:prstClr val="black">
                  <a:tint val="75000"/>
                </a:prstClr>
              </a:solidFill>
              <a:cs typeface="Arial"/>
              <a:sym typeface="Arial"/>
            </a:endParaRPr>
          </a:p>
        </p:txBody>
      </p:sp>
      <p:sp>
        <p:nvSpPr>
          <p:cNvPr id="6" name="灯片编号占位符 5"/>
          <p:cNvSpPr>
            <a:spLocks noGrp="1"/>
          </p:cNvSpPr>
          <p:nvPr>
            <p:ph type="sldNum" sz="quarter" idx="4"/>
          </p:nvPr>
        </p:nvSpPr>
        <p:spPr>
          <a:xfrm>
            <a:off x="12915900" y="9534528"/>
            <a:ext cx="4114800" cy="547688"/>
          </a:xfrm>
          <a:prstGeom prst="rect">
            <a:avLst/>
          </a:prstGeom>
        </p:spPr>
        <p:txBody>
          <a:bodyPr vert="horz" lIns="91440" tIns="45720" rIns="91440" bIns="45720" rtlCol="0" anchor="ctr"/>
          <a:lstStyle>
            <a:lvl1pPr algn="r">
              <a:defRPr sz="1800">
                <a:solidFill>
                  <a:schemeClr val="tx1">
                    <a:tint val="75000"/>
                  </a:schemeClr>
                </a:solidFill>
                <a:latin typeface="Elsie" panose="02000000000000000000" charset="0"/>
                <a:ea typeface="Elsie" panose="02000000000000000000" charset="0"/>
              </a:defRPr>
            </a:lvl1pPr>
          </a:lstStyle>
          <a:p>
            <a:pPr defTabSz="1828800">
              <a:defRPr/>
            </a:pPr>
            <a:fld id="{7D41E1E3-0430-46C2-B0D3-2490A70B1299}" type="slidenum">
              <a:rPr lang="zh-CN" altLang="en-US" smtClean="0">
                <a:solidFill>
                  <a:prstClr val="black">
                    <a:tint val="75000"/>
                  </a:prstClr>
                </a:solidFill>
                <a:cs typeface="Arial"/>
                <a:sym typeface="Arial"/>
              </a:rPr>
              <a:pPr defTabSz="1828800">
                <a:defRPr/>
              </a:pPr>
              <a:t>‹#›</a:t>
            </a:fld>
            <a:endParaRPr lang="zh-CN" altLang="en-US">
              <a:solidFill>
                <a:prstClr val="black">
                  <a:tint val="75000"/>
                </a:prstClr>
              </a:solidFill>
              <a:cs typeface="Arial"/>
              <a:sym typeface="Arial"/>
            </a:endParaRPr>
          </a:p>
        </p:txBody>
      </p:sp>
    </p:spTree>
    <p:extLst>
      <p:ext uri="{BB962C8B-B14F-4D97-AF65-F5344CB8AC3E}">
        <p14:creationId xmlns:p14="http://schemas.microsoft.com/office/powerpoint/2010/main" val="133234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1371636"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8" indent="-342908" algn="l" defTabSz="1371636" rtl="0" eaLnBrk="1" latinLnBrk="0" hangingPunct="1">
        <a:lnSpc>
          <a:spcPct val="90000"/>
        </a:lnSpc>
        <a:spcBef>
          <a:spcPts val="1500"/>
        </a:spcBef>
        <a:buFont typeface="Arial" panose="020B0604020202020204" pitchFamily="34" charset="0"/>
        <a:buChar char="•"/>
        <a:defRPr sz="4200" kern="1200">
          <a:solidFill>
            <a:schemeClr val="tx1"/>
          </a:solidFill>
          <a:latin typeface="Elsie" panose="02000000000000000000" charset="0"/>
          <a:ea typeface="Elsie" panose="02000000000000000000" charset="0"/>
          <a:cs typeface="+mn-cs"/>
        </a:defRPr>
      </a:lvl1pPr>
      <a:lvl2pPr marL="1028728" indent="-342908" algn="l" defTabSz="1371636" rtl="0" eaLnBrk="1" latinLnBrk="0" hangingPunct="1">
        <a:lnSpc>
          <a:spcPct val="90000"/>
        </a:lnSpc>
        <a:spcBef>
          <a:spcPts val="750"/>
        </a:spcBef>
        <a:buFont typeface="Arial" panose="020B0604020202020204" pitchFamily="34" charset="0"/>
        <a:buChar char="•"/>
        <a:defRPr sz="3600" kern="1200">
          <a:solidFill>
            <a:schemeClr val="tx1"/>
          </a:solidFill>
          <a:latin typeface="Elsie" panose="02000000000000000000" charset="0"/>
          <a:ea typeface="Elsie" panose="02000000000000000000" charset="0"/>
          <a:cs typeface="+mn-cs"/>
        </a:defRPr>
      </a:lvl2pPr>
      <a:lvl3pPr marL="1714544" indent="-342908" algn="l" defTabSz="1371636" rtl="0" eaLnBrk="1" latinLnBrk="0" hangingPunct="1">
        <a:lnSpc>
          <a:spcPct val="90000"/>
        </a:lnSpc>
        <a:spcBef>
          <a:spcPts val="750"/>
        </a:spcBef>
        <a:buFont typeface="Arial" panose="020B0604020202020204" pitchFamily="34" charset="0"/>
        <a:buChar char="•"/>
        <a:defRPr sz="3000" kern="1200">
          <a:solidFill>
            <a:schemeClr val="tx1"/>
          </a:solidFill>
          <a:latin typeface="Elsie" panose="02000000000000000000" charset="0"/>
          <a:ea typeface="Elsie" panose="02000000000000000000" charset="0"/>
          <a:cs typeface="+mn-cs"/>
        </a:defRPr>
      </a:lvl3pPr>
      <a:lvl4pPr marL="2400360"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Elsie" panose="02000000000000000000" charset="0"/>
          <a:ea typeface="Elsie" panose="02000000000000000000" charset="0"/>
          <a:cs typeface="+mn-cs"/>
        </a:defRPr>
      </a:lvl4pPr>
      <a:lvl5pPr marL="3086176"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Elsie" panose="02000000000000000000" charset="0"/>
          <a:ea typeface="Elsie" panose="02000000000000000000" charset="0"/>
          <a:cs typeface="+mn-cs"/>
        </a:defRPr>
      </a:lvl5pPr>
      <a:lvl6pPr marL="3771996"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812"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628"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448"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36" rtl="0" eaLnBrk="1" latinLnBrk="0" hangingPunct="1">
        <a:defRPr sz="2700" kern="1200">
          <a:solidFill>
            <a:schemeClr val="tx1"/>
          </a:solidFill>
          <a:latin typeface="+mn-lt"/>
          <a:ea typeface="+mn-ea"/>
          <a:cs typeface="+mn-cs"/>
        </a:defRPr>
      </a:lvl1pPr>
      <a:lvl2pPr marL="685816" algn="l" defTabSz="1371636" rtl="0" eaLnBrk="1" latinLnBrk="0" hangingPunct="1">
        <a:defRPr sz="2700" kern="1200">
          <a:solidFill>
            <a:schemeClr val="tx1"/>
          </a:solidFill>
          <a:latin typeface="+mn-lt"/>
          <a:ea typeface="+mn-ea"/>
          <a:cs typeface="+mn-cs"/>
        </a:defRPr>
      </a:lvl2pPr>
      <a:lvl3pPr marL="1371636" algn="l" defTabSz="1371636" rtl="0" eaLnBrk="1" latinLnBrk="0" hangingPunct="1">
        <a:defRPr sz="2700" kern="1200">
          <a:solidFill>
            <a:schemeClr val="tx1"/>
          </a:solidFill>
          <a:latin typeface="+mn-lt"/>
          <a:ea typeface="+mn-ea"/>
          <a:cs typeface="+mn-cs"/>
        </a:defRPr>
      </a:lvl3pPr>
      <a:lvl4pPr marL="2057452" algn="l" defTabSz="1371636" rtl="0" eaLnBrk="1" latinLnBrk="0" hangingPunct="1">
        <a:defRPr sz="2700" kern="1200">
          <a:solidFill>
            <a:schemeClr val="tx1"/>
          </a:solidFill>
          <a:latin typeface="+mn-lt"/>
          <a:ea typeface="+mn-ea"/>
          <a:cs typeface="+mn-cs"/>
        </a:defRPr>
      </a:lvl4pPr>
      <a:lvl5pPr marL="2743268" algn="l" defTabSz="1371636" rtl="0" eaLnBrk="1" latinLnBrk="0" hangingPunct="1">
        <a:defRPr sz="2700" kern="1200">
          <a:solidFill>
            <a:schemeClr val="tx1"/>
          </a:solidFill>
          <a:latin typeface="+mn-lt"/>
          <a:ea typeface="+mn-ea"/>
          <a:cs typeface="+mn-cs"/>
        </a:defRPr>
      </a:lvl5pPr>
      <a:lvl6pPr marL="3429088" algn="l" defTabSz="1371636" rtl="0" eaLnBrk="1" latinLnBrk="0" hangingPunct="1">
        <a:defRPr sz="2700" kern="1200">
          <a:solidFill>
            <a:schemeClr val="tx1"/>
          </a:solidFill>
          <a:latin typeface="+mn-lt"/>
          <a:ea typeface="+mn-ea"/>
          <a:cs typeface="+mn-cs"/>
        </a:defRPr>
      </a:lvl6pPr>
      <a:lvl7pPr marL="4114904" algn="l" defTabSz="1371636" rtl="0" eaLnBrk="1" latinLnBrk="0" hangingPunct="1">
        <a:defRPr sz="2700" kern="1200">
          <a:solidFill>
            <a:schemeClr val="tx1"/>
          </a:solidFill>
          <a:latin typeface="+mn-lt"/>
          <a:ea typeface="+mn-ea"/>
          <a:cs typeface="+mn-cs"/>
        </a:defRPr>
      </a:lvl7pPr>
      <a:lvl8pPr marL="4800720" algn="l" defTabSz="1371636" rtl="0" eaLnBrk="1" latinLnBrk="0" hangingPunct="1">
        <a:defRPr sz="2700" kern="1200">
          <a:solidFill>
            <a:schemeClr val="tx1"/>
          </a:solidFill>
          <a:latin typeface="+mn-lt"/>
          <a:ea typeface="+mn-ea"/>
          <a:cs typeface="+mn-cs"/>
        </a:defRPr>
      </a:lvl8pPr>
      <a:lvl9pPr marL="5486536" algn="l" defTabSz="1371636"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3" Type="http://schemas.openxmlformats.org/officeDocument/2006/relationships/image" Target="../media/image42.svg"/><Relationship Id="rId2" Type="http://schemas.openxmlformats.org/officeDocument/2006/relationships/image" Target="../media/image18.png"/><Relationship Id="rId1" Type="http://schemas.openxmlformats.org/officeDocument/2006/relationships/slideLayout" Target="../slideLayouts/slideLayout7.xml"/><Relationship Id="rId15" Type="http://schemas.microsoft.com/office/2007/relationships/hdphoto" Target="../media/hdphoto1.wdp"/><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13" Type="http://schemas.openxmlformats.org/officeDocument/2006/relationships/image" Target="../media/image42.svg"/><Relationship Id="rId2" Type="http://schemas.openxmlformats.org/officeDocument/2006/relationships/image" Target="../media/image18.png"/><Relationship Id="rId1" Type="http://schemas.openxmlformats.org/officeDocument/2006/relationships/slideLayout" Target="../slideLayouts/slideLayout7.xml"/><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5" Type="http://schemas.openxmlformats.org/officeDocument/2006/relationships/image" Target="../media/image24.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4.sv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4.sv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7"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4.sv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2.svg"/><Relationship Id="rId10" Type="http://schemas.openxmlformats.org/officeDocument/2006/relationships/image" Target="../media/image7.pn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18" Type="http://schemas.openxmlformats.org/officeDocument/2006/relationships/image" Target="../media/image43.png"/><Relationship Id="rId17" Type="http://schemas.openxmlformats.org/officeDocument/2006/relationships/image" Target="../media/image42.png"/><Relationship Id="rId2" Type="http://schemas.openxmlformats.org/officeDocument/2006/relationships/image" Target="../media/image28.png"/><Relationship Id="rId16" Type="http://schemas.openxmlformats.org/officeDocument/2006/relationships/image" Target="../media/image1.png"/><Relationship Id="rId20" Type="http://schemas.openxmlformats.org/officeDocument/2006/relationships/image" Target="../media/image45.png"/><Relationship Id="rId1" Type="http://schemas.openxmlformats.org/officeDocument/2006/relationships/slideLayout" Target="../slideLayouts/slideLayout7.xml"/><Relationship Id="rId15" Type="http://schemas.openxmlformats.org/officeDocument/2006/relationships/image" Target="../media/image24.svg"/><Relationship Id="rId19" Type="http://schemas.openxmlformats.org/officeDocument/2006/relationships/image" Target="../media/image44.png"/></Relationships>
</file>

<file path=ppt/slides/_rels/slide19.xml.rels><?xml version="1.0" encoding="UTF-8" standalone="yes"?>
<Relationships xmlns="http://schemas.openxmlformats.org/package/2006/relationships"><Relationship Id="rId18" Type="http://schemas.openxmlformats.org/officeDocument/2006/relationships/image" Target="../media/image46.png"/><Relationship Id="rId17" Type="http://schemas.openxmlformats.org/officeDocument/2006/relationships/image" Target="../media/image42.png"/><Relationship Id="rId2" Type="http://schemas.openxmlformats.org/officeDocument/2006/relationships/image" Target="../media/image28.png"/><Relationship Id="rId16" Type="http://schemas.openxmlformats.org/officeDocument/2006/relationships/image" Target="../media/image1.png"/><Relationship Id="rId20" Type="http://schemas.openxmlformats.org/officeDocument/2006/relationships/image" Target="../media/image48.png"/><Relationship Id="rId1" Type="http://schemas.openxmlformats.org/officeDocument/2006/relationships/slideLayout" Target="../slideLayouts/slideLayout7.xml"/><Relationship Id="rId15" Type="http://schemas.openxmlformats.org/officeDocument/2006/relationships/image" Target="../media/image24.svg"/><Relationship Id="rId19"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1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7"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4.sv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4.sv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s>
</file>

<file path=ppt/slides/_rels/slide2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7.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60.png"/><Relationship Id="rId5" Type="http://schemas.openxmlformats.org/officeDocument/2006/relationships/image" Target="../media/image2.svg"/><Relationship Id="rId10" Type="http://schemas.openxmlformats.org/officeDocument/2006/relationships/image" Target="../media/image59.png"/><Relationship Id="rId9" Type="http://schemas.openxmlformats.org/officeDocument/2006/relationships/image" Target="../media/image58.png"/></Relationships>
</file>

<file path=ppt/slides/_rels/slide2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37.png"/><Relationship Id="rId7"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65.png"/><Relationship Id="rId5" Type="http://schemas.openxmlformats.org/officeDocument/2006/relationships/image" Target="../media/image2.svg"/><Relationship Id="rId10" Type="http://schemas.openxmlformats.org/officeDocument/2006/relationships/image" Target="../media/image64.png"/><Relationship Id="rId9"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svg"/><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png"/><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sv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sv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3" Type="http://schemas.openxmlformats.org/officeDocument/2006/relationships/image" Target="../media/image42.svg"/><Relationship Id="rId2" Type="http://schemas.openxmlformats.org/officeDocument/2006/relationships/image" Target="../media/image18.png"/><Relationship Id="rId1" Type="http://schemas.openxmlformats.org/officeDocument/2006/relationships/slideLayout" Target="../slideLayouts/slideLayout7.xml"/><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grpSp>
        <p:nvGrpSpPr>
          <p:cNvPr id="2" name="Group 2"/>
          <p:cNvGrpSpPr/>
          <p:nvPr/>
        </p:nvGrpSpPr>
        <p:grpSpPr>
          <a:xfrm>
            <a:off x="1485900" y="1485900"/>
            <a:ext cx="15354300" cy="7543800"/>
            <a:chOff x="0" y="0"/>
            <a:chExt cx="14831039" cy="7519963"/>
          </a:xfrm>
        </p:grpSpPr>
        <p:sp>
          <p:nvSpPr>
            <p:cNvPr id="3" name="Freeform 3"/>
            <p:cNvSpPr/>
            <p:nvPr/>
          </p:nvSpPr>
          <p:spPr>
            <a:xfrm>
              <a:off x="31750" y="31750"/>
              <a:ext cx="14767539" cy="7456463"/>
            </a:xfrm>
            <a:custGeom>
              <a:avLst/>
              <a:gdLst/>
              <a:ahLst/>
              <a:cxnLst/>
              <a:rect l="l" t="t" r="r" b="b"/>
              <a:pathLst>
                <a:path w="14767539" h="7456463">
                  <a:moveTo>
                    <a:pt x="14674828" y="7456463"/>
                  </a:moveTo>
                  <a:lnTo>
                    <a:pt x="92710" y="7456463"/>
                  </a:lnTo>
                  <a:cubicBezTo>
                    <a:pt x="41910" y="7456463"/>
                    <a:pt x="0" y="7414554"/>
                    <a:pt x="0" y="7363754"/>
                  </a:cubicBezTo>
                  <a:lnTo>
                    <a:pt x="0" y="92710"/>
                  </a:lnTo>
                  <a:cubicBezTo>
                    <a:pt x="0" y="41910"/>
                    <a:pt x="41910" y="0"/>
                    <a:pt x="92710" y="0"/>
                  </a:cubicBezTo>
                  <a:lnTo>
                    <a:pt x="14673559" y="0"/>
                  </a:lnTo>
                  <a:cubicBezTo>
                    <a:pt x="14724359" y="0"/>
                    <a:pt x="14766269" y="41910"/>
                    <a:pt x="14766269" y="92710"/>
                  </a:cubicBezTo>
                  <a:lnTo>
                    <a:pt x="14766269" y="7362483"/>
                  </a:lnTo>
                  <a:cubicBezTo>
                    <a:pt x="14767539" y="7414554"/>
                    <a:pt x="14725628" y="7456463"/>
                    <a:pt x="14674828" y="7456463"/>
                  </a:cubicBezTo>
                  <a:close/>
                </a:path>
              </a:pathLst>
            </a:custGeom>
            <a:solidFill>
              <a:srgbClr val="FFFFFF"/>
            </a:solidFill>
          </p:spPr>
        </p:sp>
        <p:sp>
          <p:nvSpPr>
            <p:cNvPr id="4" name="Freeform 4"/>
            <p:cNvSpPr/>
            <p:nvPr/>
          </p:nvSpPr>
          <p:spPr>
            <a:xfrm>
              <a:off x="0" y="0"/>
              <a:ext cx="14831039" cy="7519963"/>
            </a:xfrm>
            <a:custGeom>
              <a:avLst/>
              <a:gdLst/>
              <a:ahLst/>
              <a:cxnLst/>
              <a:rect l="l" t="t" r="r" b="b"/>
              <a:pathLst>
                <a:path w="14831039" h="7519963">
                  <a:moveTo>
                    <a:pt x="14706578" y="59690"/>
                  </a:moveTo>
                  <a:cubicBezTo>
                    <a:pt x="14742139" y="59690"/>
                    <a:pt x="14771350" y="88900"/>
                    <a:pt x="14771350" y="124460"/>
                  </a:cubicBezTo>
                  <a:lnTo>
                    <a:pt x="14771350" y="7395504"/>
                  </a:lnTo>
                  <a:cubicBezTo>
                    <a:pt x="14771350" y="7431063"/>
                    <a:pt x="14742139" y="7460273"/>
                    <a:pt x="14706578" y="7460273"/>
                  </a:cubicBezTo>
                  <a:lnTo>
                    <a:pt x="124460" y="7460273"/>
                  </a:lnTo>
                  <a:cubicBezTo>
                    <a:pt x="88900" y="7460273"/>
                    <a:pt x="59690" y="7431063"/>
                    <a:pt x="59690" y="7395504"/>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7395504"/>
                  </a:lnTo>
                  <a:cubicBezTo>
                    <a:pt x="0" y="7464083"/>
                    <a:pt x="55880" y="7519963"/>
                    <a:pt x="124460" y="7519963"/>
                  </a:cubicBezTo>
                  <a:lnTo>
                    <a:pt x="14706578" y="7519963"/>
                  </a:lnTo>
                  <a:cubicBezTo>
                    <a:pt x="14775159" y="7519963"/>
                    <a:pt x="14831039" y="7464083"/>
                    <a:pt x="14831039" y="7395504"/>
                  </a:cubicBezTo>
                  <a:lnTo>
                    <a:pt x="14831039" y="124460"/>
                  </a:lnTo>
                  <a:cubicBezTo>
                    <a:pt x="14831039" y="55880"/>
                    <a:pt x="14775159" y="0"/>
                    <a:pt x="14706578" y="0"/>
                  </a:cubicBezTo>
                  <a:close/>
                </a:path>
              </a:pathLst>
            </a:custGeom>
            <a:solidFill>
              <a:srgbClr val="4C527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864438">
            <a:off x="15076874" y="1656393"/>
            <a:ext cx="1553507" cy="1747298"/>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188942">
            <a:off x="1827634" y="1501554"/>
            <a:ext cx="1553507" cy="1747298"/>
          </a:xfrm>
          <a:prstGeom prst="rect">
            <a:avLst/>
          </a:prstGeom>
        </p:spPr>
      </p:pic>
      <p:sp>
        <p:nvSpPr>
          <p:cNvPr id="9" name="Rectangle 8"/>
          <p:cNvSpPr/>
          <p:nvPr/>
        </p:nvSpPr>
        <p:spPr>
          <a:xfrm>
            <a:off x="2609850" y="2614769"/>
            <a:ext cx="13106400" cy="5286062"/>
          </a:xfrm>
          <a:prstGeom prst="rect">
            <a:avLst/>
          </a:prstGeom>
        </p:spPr>
        <p:txBody>
          <a:bodyPr wrap="square">
            <a:spAutoFit/>
          </a:bodyPr>
          <a:lstStyle/>
          <a:p>
            <a:pPr lvl="0" algn="ctr">
              <a:lnSpc>
                <a:spcPct val="150000"/>
              </a:lnSpc>
              <a:buClrTx/>
              <a:defRPr/>
            </a:pPr>
            <a:r>
              <a:rPr lang="en-US" sz="7500" b="1">
                <a:solidFill>
                  <a:schemeClr val="accent6"/>
                </a:solidFill>
                <a:latin typeface="Arial" panose="020B0604020202020204" pitchFamily="34" charset="0"/>
                <a:cs typeface="Arial" panose="020B0604020202020204" pitchFamily="34" charset="0"/>
                <a:sym typeface="Montserrat"/>
              </a:rPr>
              <a:t>CHÀO MỪNG CÁC EM </a:t>
            </a:r>
            <a:br>
              <a:rPr lang="en-US" sz="7500" b="1">
                <a:solidFill>
                  <a:schemeClr val="accent6"/>
                </a:solidFill>
                <a:latin typeface="Arial" panose="020B0604020202020204" pitchFamily="34" charset="0"/>
                <a:cs typeface="Arial" panose="020B0604020202020204" pitchFamily="34" charset="0"/>
                <a:sym typeface="Montserrat"/>
              </a:rPr>
            </a:br>
            <a:r>
              <a:rPr lang="en-US" sz="7500" b="1">
                <a:solidFill>
                  <a:schemeClr val="accent6"/>
                </a:solidFill>
                <a:latin typeface="Arial" panose="020B0604020202020204" pitchFamily="34" charset="0"/>
                <a:cs typeface="Arial" panose="020B0604020202020204" pitchFamily="34" charset="0"/>
                <a:sym typeface="Montserrat"/>
              </a:rPr>
              <a:t>ĐẾN VỚI TIẾT HỌC </a:t>
            </a:r>
          </a:p>
          <a:p>
            <a:pPr lvl="0" algn="ctr">
              <a:lnSpc>
                <a:spcPct val="150000"/>
              </a:lnSpc>
              <a:buClrTx/>
              <a:defRPr/>
            </a:pPr>
            <a:r>
              <a:rPr lang="en-US" sz="7500" b="1">
                <a:solidFill>
                  <a:schemeClr val="accent6"/>
                </a:solidFill>
                <a:latin typeface="Arial" panose="020B0604020202020204" pitchFamily="34" charset="0"/>
                <a:cs typeface="Arial" panose="020B0604020202020204" pitchFamily="34" charset="0"/>
                <a:sym typeface="Montserrat"/>
              </a:rPr>
              <a:t>HÔM NAY!</a:t>
            </a:r>
            <a:endParaRPr lang="en-US" sz="7500">
              <a:solidFill>
                <a:schemeClr val="accent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4965848">
            <a:off x="17819565" y="145673"/>
            <a:ext cx="1075409" cy="924851"/>
          </a:xfrm>
          <a:prstGeom prst="rect">
            <a:avLst/>
          </a:prstGeom>
        </p:spPr>
      </p:pic>
      <p:pic>
        <p:nvPicPr>
          <p:cNvPr id="24"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11078">
            <a:off x="-568160" y="9154397"/>
            <a:ext cx="1075409" cy="924851"/>
          </a:xfrm>
          <a:prstGeom prst="rect">
            <a:avLst/>
          </a:prstGeom>
        </p:spPr>
      </p:pic>
      <p:sp>
        <p:nvSpPr>
          <p:cNvPr id="2" name="Rectangle 1"/>
          <p:cNvSpPr/>
          <p:nvPr/>
        </p:nvSpPr>
        <p:spPr>
          <a:xfrm>
            <a:off x="4290023" y="598072"/>
            <a:ext cx="9660041" cy="1061829"/>
          </a:xfrm>
          <a:prstGeom prst="rect">
            <a:avLst/>
          </a:prstGeom>
        </p:spPr>
        <p:txBody>
          <a:bodyPr wrap="square">
            <a:spAutoFit/>
          </a:bodyPr>
          <a:lstStyle/>
          <a:p>
            <a:pPr marL="0" marR="0" lvl="0" indent="0" algn="l" defTabSz="914400" rtl="0" eaLnBrk="1" fontAlgn="auto" latinLnBrk="0" hangingPunct="1">
              <a:lnSpc>
                <a:spcPct val="150000"/>
              </a:lnSpc>
              <a:spcBef>
                <a:spcPts val="100"/>
              </a:spcBef>
              <a:spcAft>
                <a:spcPts val="100"/>
              </a:spcAft>
              <a:buClrTx/>
              <a:buSzTx/>
              <a:buFontTx/>
              <a:buNone/>
              <a:tabLst>
                <a:tab pos="361950" algn="l"/>
              </a:tabLst>
              <a:defRPr/>
            </a:pPr>
            <a:r>
              <a:rPr kumimoji="0" lang="en-US" sz="42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Sơ đồ </a:t>
            </a:r>
            <a:r>
              <a:rPr kumimoji="0" lang="en-US" sz="42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kiến thức </a:t>
            </a:r>
            <a:r>
              <a:rPr kumimoji="0" lang="nl-NL" sz="42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về giới hạn hàm số</a:t>
            </a:r>
            <a:endParaRPr kumimoji="0" lang="en-US" sz="42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2552700"/>
            <a:ext cx="18240088" cy="6619875"/>
          </a:xfrm>
          <a:prstGeom prst="rect">
            <a:avLst/>
          </a:prstGeom>
        </p:spPr>
      </p:pic>
    </p:spTree>
    <p:extLst>
      <p:ext uri="{BB962C8B-B14F-4D97-AF65-F5344CB8AC3E}">
        <p14:creationId xmlns:p14="http://schemas.microsoft.com/office/powerpoint/2010/main" val="1270247760"/>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4965848">
            <a:off x="17819565" y="145673"/>
            <a:ext cx="1075409" cy="924851"/>
          </a:xfrm>
          <a:prstGeom prst="rect">
            <a:avLst/>
          </a:prstGeom>
        </p:spPr>
      </p:pic>
      <p:pic>
        <p:nvPicPr>
          <p:cNvPr id="24"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11078">
            <a:off x="-568160" y="9154397"/>
            <a:ext cx="1075409" cy="924851"/>
          </a:xfrm>
          <a:prstGeom prst="rect">
            <a:avLst/>
          </a:prstGeom>
        </p:spPr>
      </p:pic>
      <p:sp>
        <p:nvSpPr>
          <p:cNvPr id="2" name="Rectangle 1"/>
          <p:cNvSpPr/>
          <p:nvPr/>
        </p:nvSpPr>
        <p:spPr>
          <a:xfrm>
            <a:off x="4343400" y="598072"/>
            <a:ext cx="9660041" cy="942053"/>
          </a:xfrm>
          <a:prstGeom prst="rect">
            <a:avLst/>
          </a:prstGeom>
        </p:spPr>
        <p:txBody>
          <a:bodyPr wrap="square">
            <a:spAutoFit/>
          </a:bodyPr>
          <a:lstStyle/>
          <a:p>
            <a:pPr marL="0" marR="0" lvl="0" indent="0" algn="ctr" defTabSz="914400" rtl="0" eaLnBrk="1" fontAlgn="auto" latinLnBrk="0" hangingPunct="1">
              <a:lnSpc>
                <a:spcPct val="150000"/>
              </a:lnSpc>
              <a:spcBef>
                <a:spcPts val="100"/>
              </a:spcBef>
              <a:spcAft>
                <a:spcPts val="100"/>
              </a:spcAft>
              <a:buClrTx/>
              <a:buSzTx/>
              <a:buFontTx/>
              <a:buNone/>
              <a:tabLst>
                <a:tab pos="361950" algn="l"/>
              </a:tabLst>
              <a:defRPr/>
            </a:pPr>
            <a:r>
              <a:rPr kumimoji="0" lang="en-US" sz="42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Sơ đồ </a:t>
            </a:r>
            <a:r>
              <a:rPr kumimoji="0" lang="en-US" sz="42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kiến thức </a:t>
            </a:r>
            <a:r>
              <a:rPr kumimoji="0" lang="nl-NL" sz="42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về hàm</a:t>
            </a:r>
            <a:r>
              <a:rPr kumimoji="0" lang="nl-NL" sz="4200" b="1" i="0" u="none" strike="noStrike" kern="1200" cap="none" spc="0" normalizeH="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số liên tục</a:t>
            </a:r>
            <a:endParaRPr kumimoji="0" lang="en-US" sz="42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49112" y="1506036"/>
            <a:ext cx="13048616" cy="8345287"/>
          </a:xfrm>
          <a:prstGeom prst="rect">
            <a:avLst/>
          </a:prstGeom>
        </p:spPr>
      </p:pic>
    </p:spTree>
    <p:extLst>
      <p:ext uri="{BB962C8B-B14F-4D97-AF65-F5344CB8AC3E}">
        <p14:creationId xmlns:p14="http://schemas.microsoft.com/office/powerpoint/2010/main" val="1693814884"/>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grpSp>
        <p:nvGrpSpPr>
          <p:cNvPr id="2" name="Group 2"/>
          <p:cNvGrpSpPr/>
          <p:nvPr/>
        </p:nvGrpSpPr>
        <p:grpSpPr>
          <a:xfrm>
            <a:off x="3505200" y="2476500"/>
            <a:ext cx="11582400" cy="4799564"/>
            <a:chOff x="0" y="0"/>
            <a:chExt cx="14831039" cy="6207579"/>
          </a:xfrm>
        </p:grpSpPr>
        <p:sp>
          <p:nvSpPr>
            <p:cNvPr id="3" name="Freeform 3"/>
            <p:cNvSpPr/>
            <p:nvPr/>
          </p:nvSpPr>
          <p:spPr>
            <a:xfrm>
              <a:off x="31750" y="31750"/>
              <a:ext cx="14767539" cy="6144079"/>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4" name="Freeform 4"/>
            <p:cNvSpPr/>
            <p:nvPr/>
          </p:nvSpPr>
          <p:spPr>
            <a:xfrm>
              <a:off x="0" y="0"/>
              <a:ext cx="14831039" cy="6207579"/>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5" name="TextBox 5"/>
          <p:cNvSpPr txBox="1"/>
          <p:nvPr/>
        </p:nvSpPr>
        <p:spPr>
          <a:xfrm>
            <a:off x="3372787" y="3608506"/>
            <a:ext cx="11658600" cy="1834798"/>
          </a:xfrm>
          <a:prstGeom prst="rect">
            <a:avLst/>
          </a:prstGeom>
        </p:spPr>
        <p:txBody>
          <a:bodyPr wrap="square" lIns="0" tIns="0" rIns="0" bIns="0" rtlCol="0" anchor="t">
            <a:spAutoFit/>
          </a:bodyPr>
          <a:lstStyle/>
          <a:p>
            <a:pPr algn="ctr">
              <a:lnSpc>
                <a:spcPts val="16800"/>
              </a:lnSpc>
            </a:pPr>
            <a:r>
              <a:rPr lang="en-US" sz="8000" b="1" smtClean="0">
                <a:solidFill>
                  <a:srgbClr val="4C5270"/>
                </a:solidFill>
                <a:latin typeface="Arial" panose="020B0604020202020204" pitchFamily="34" charset="0"/>
                <a:cs typeface="Arial" panose="020B0604020202020204" pitchFamily="34" charset="0"/>
              </a:rPr>
              <a:t>LUYỆN TẬP</a:t>
            </a:r>
            <a:endParaRPr lang="en-US" sz="8000" b="1">
              <a:solidFill>
                <a:srgbClr val="4C527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09600" y="7328751"/>
            <a:ext cx="2338023" cy="2010699"/>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9305671">
            <a:off x="14917875" y="7349728"/>
            <a:ext cx="2289236" cy="196874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779350">
            <a:off x="1268144" y="768352"/>
            <a:ext cx="2007737" cy="225819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660914">
            <a:off x="15331458" y="919089"/>
            <a:ext cx="2054922" cy="23112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grpSp>
        <p:nvGrpSpPr>
          <p:cNvPr id="42" name="Group 41"/>
          <p:cNvGrpSpPr/>
          <p:nvPr/>
        </p:nvGrpSpPr>
        <p:grpSpPr>
          <a:xfrm>
            <a:off x="573924" y="3412629"/>
            <a:ext cx="8225750" cy="3230759"/>
            <a:chOff x="577774" y="2865239"/>
            <a:chExt cx="8225750" cy="3230759"/>
          </a:xfrm>
        </p:grpSpPr>
        <p:grpSp>
          <p:nvGrpSpPr>
            <p:cNvPr id="8" name="Group 8"/>
            <p:cNvGrpSpPr/>
            <p:nvPr/>
          </p:nvGrpSpPr>
          <p:grpSpPr>
            <a:xfrm>
              <a:off x="1219200" y="2865239"/>
              <a:ext cx="7584324" cy="3230759"/>
              <a:chOff x="0" y="-38100"/>
              <a:chExt cx="1997518" cy="850900"/>
            </a:xfrm>
          </p:grpSpPr>
          <p:sp>
            <p:nvSpPr>
              <p:cNvPr id="9" name="Freeform 9"/>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77774" y="3718802"/>
              <a:ext cx="1282851" cy="1282851"/>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31" name="TextBox 31"/>
                <p:cNvSpPr txBox="1"/>
                <p:nvPr/>
              </p:nvSpPr>
              <p:spPr>
                <a:xfrm>
                  <a:off x="1876977" y="3452411"/>
                  <a:ext cx="6268769" cy="1518685"/>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func>
                          <m:funcPr>
                            <m:ctrlPr>
                              <a:rPr lang="en-US" sz="4300" i="1" smtClean="0">
                                <a:latin typeface="Cambria Math" panose="02040503050406030204" pitchFamily="18" charset="0"/>
                                <a:cs typeface="Times New Roman" panose="02020603050405020304" pitchFamily="18" charset="0"/>
                              </a:rPr>
                            </m:ctrlPr>
                          </m:funcPr>
                          <m:fName>
                            <m:limLow>
                              <m:limLowPr>
                                <m:ctrlPr>
                                  <a:rPr lang="en-US" sz="4300" i="1">
                                    <a:effectLst/>
                                    <a:latin typeface="Cambria Math" panose="02040503050406030204" pitchFamily="18" charset="0"/>
                                    <a:cs typeface="Times New Roman" panose="02020603050405020304" pitchFamily="18" charset="0"/>
                                  </a:rPr>
                                </m:ctrlPr>
                              </m:limLowPr>
                              <m:e>
                                <m:r>
                                  <m:rPr>
                                    <m:sty m:val="p"/>
                                  </m:rPr>
                                  <a:rPr lang="en-US" sz="4300" kern="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43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4300" i="1" kern="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300" i="1" kern="0" smtClean="0">
                                        <a:effectLst/>
                                        <a:latin typeface="Cambria Math" panose="02040503050406030204" pitchFamily="18" charset="0"/>
                                        <a:cs typeface="Times New Roman" panose="02020603050405020304" pitchFamily="18" charset="0"/>
                                      </a:rPr>
                                    </m:ctrlPr>
                                  </m:sSubSupPr>
                                  <m:e>
                                    <m:r>
                                      <a:rPr lang="en-US" sz="4300" b="0" i="1" kern="0" smtClean="0">
                                        <a:effectLst/>
                                        <a:latin typeface="Cambria Math" panose="02040503050406030204" pitchFamily="18" charset="0"/>
                                        <a:cs typeface="Times New Roman" panose="02020603050405020304" pitchFamily="18" charset="0"/>
                                      </a:rPr>
                                      <m:t>𝑥</m:t>
                                    </m:r>
                                  </m:e>
                                  <m:sub>
                                    <m:r>
                                      <a:rPr lang="en-US" sz="4300" b="0" i="1" kern="0" smtClean="0">
                                        <a:effectLst/>
                                        <a:latin typeface="Cambria Math" panose="02040503050406030204" pitchFamily="18" charset="0"/>
                                        <a:cs typeface="Times New Roman" panose="02020603050405020304" pitchFamily="18" charset="0"/>
                                      </a:rPr>
                                      <m:t>𝑜</m:t>
                                    </m:r>
                                  </m:sub>
                                  <m:sup>
                                    <m:r>
                                      <a:rPr lang="en-US" sz="4300" b="0" i="1" kern="0" smtClean="0">
                                        <a:effectLst/>
                                        <a:latin typeface="Cambria Math" panose="02040503050406030204" pitchFamily="18" charset="0"/>
                                        <a:cs typeface="Times New Roman" panose="02020603050405020304" pitchFamily="18" charset="0"/>
                                      </a:rPr>
                                      <m:t>+</m:t>
                                    </m:r>
                                  </m:sup>
                                </m:sSubSup>
                              </m:lim>
                            </m:limLow>
                          </m:fName>
                          <m:e>
                            <m:r>
                              <a:rPr lang="en-US" sz="4300" b="0" i="1" kern="0" smtClean="0">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sz="4300" i="1">
                                    <a:effectLst/>
                                    <a:latin typeface="Cambria Math" panose="02040503050406030204" pitchFamily="18" charset="0"/>
                                    <a:cs typeface="Times New Roman" panose="02020603050405020304" pitchFamily="18" charset="0"/>
                                  </a:rPr>
                                </m:ctrlPr>
                              </m:dPr>
                              <m:e>
                                <m:r>
                                  <a:rPr lang="en-US" sz="4300" i="1" kern="0">
                                    <a:effectLst/>
                                    <a:latin typeface="Cambria Math" panose="02040503050406030204" pitchFamily="18" charset="0"/>
                                    <a:ea typeface="Calibri" panose="020F0502020204030204" pitchFamily="34" charset="0"/>
                                    <a:cs typeface="Times New Roman" panose="02020603050405020304" pitchFamily="18" charset="0"/>
                                  </a:rPr>
                                  <m:t>𝑥</m:t>
                                </m:r>
                              </m:e>
                            </m:d>
                          </m:e>
                        </m:func>
                        <m:r>
                          <a:rPr lang="en-US" sz="4300" b="0" i="1" kern="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0">
                            <a:latin typeface="Cambria Math" panose="02040503050406030204" pitchFamily="18" charset="0"/>
                            <a:ea typeface="Calibri" panose="020F0502020204030204" pitchFamily="34" charset="0"/>
                            <a:cs typeface="Times New Roman" panose="02020603050405020304" pitchFamily="18" charset="0"/>
                          </a:rPr>
                          <m:t>𝑓</m:t>
                        </m:r>
                        <m:d>
                          <m:dPr>
                            <m:ctrlPr>
                              <a:rPr lang="en-US" sz="4300" i="1">
                                <a:latin typeface="Cambria Math" panose="02040503050406030204" pitchFamily="18" charset="0"/>
                                <a:cs typeface="Times New Roman" panose="02020603050405020304" pitchFamily="18" charset="0"/>
                              </a:rPr>
                            </m:ctrlPr>
                          </m:dPr>
                          <m:e>
                            <m:r>
                              <a:rPr lang="en-US" sz="4300" i="1" dirty="0">
                                <a:solidFill>
                                  <a:srgbClr val="000000"/>
                                </a:solidFill>
                                <a:latin typeface="Cambria Math" panose="02040503050406030204" pitchFamily="18" charset="0"/>
                                <a:cs typeface="Arial" panose="020B0604020202020204" pitchFamily="34" charset="0"/>
                              </a:rPr>
                              <m:t>𝑥</m:t>
                            </m:r>
                            <m:r>
                              <a:rPr lang="en-US" sz="4300" i="1" baseline="-25000" dirty="0">
                                <a:solidFill>
                                  <a:srgbClr val="000000"/>
                                </a:solidFill>
                                <a:latin typeface="Cambria Math" panose="02040503050406030204" pitchFamily="18" charset="0"/>
                                <a:cs typeface="Arial" panose="020B0604020202020204" pitchFamily="34" charset="0"/>
                              </a:rPr>
                              <m:t>0</m:t>
                            </m:r>
                          </m:e>
                        </m:d>
                      </m:oMath>
                    </m:oMathPara>
                  </a14:m>
                  <a:endParaRPr kumimoji="0" lang="en-US" sz="4300" b="1" i="0" u="none" strike="noStrike" kern="1200" cap="none" spc="0" normalizeH="0" baseline="0" noProof="0" dirty="0">
                    <a:ln>
                      <a:noFill/>
                    </a:ln>
                    <a:solidFill>
                      <a:srgbClr val="623933"/>
                    </a:solidFill>
                    <a:effectLst/>
                    <a:uLnTx/>
                    <a:uFillTx/>
                    <a:latin typeface="Arial" panose="020B0604020202020204" pitchFamily="34" charset="0"/>
                    <a:cs typeface="Arial" panose="020B0604020202020204" pitchFamily="34" charset="0"/>
                  </a:endParaRPr>
                </a:p>
              </p:txBody>
            </p:sp>
          </mc:Choice>
          <mc:Fallback xmlns="">
            <p:sp>
              <p:nvSpPr>
                <p:cNvPr id="31" name="TextBox 31"/>
                <p:cNvSpPr txBox="1">
                  <a:spLocks noRot="1" noChangeAspect="1" noMove="1" noResize="1" noEditPoints="1" noAdjustHandles="1" noChangeArrowheads="1" noChangeShapeType="1" noTextEdit="1"/>
                </p:cNvSpPr>
                <p:nvPr/>
              </p:nvSpPr>
              <p:spPr>
                <a:xfrm>
                  <a:off x="1876977" y="3452411"/>
                  <a:ext cx="6268769" cy="1518685"/>
                </a:xfrm>
                <a:prstGeom prst="rect">
                  <a:avLst/>
                </a:prstGeom>
                <a:blipFill rotWithShape="0">
                  <a:blip r:embed="rId2"/>
                  <a:stretch>
                    <a:fillRect/>
                  </a:stretch>
                </a:blipFill>
              </p:spPr>
              <p:txBody>
                <a:bodyPr/>
                <a:lstStyle/>
                <a:p>
                  <a:r>
                    <a:rPr lang="en-US">
                      <a:noFill/>
                    </a:rPr>
                    <a:t> </a:t>
                  </a:r>
                </a:p>
              </p:txBody>
            </p:sp>
          </mc:Fallback>
        </mc:AlternateContent>
        <p:sp>
          <p:nvSpPr>
            <p:cNvPr id="32" name="TextBox 32"/>
            <p:cNvSpPr txBox="1"/>
            <p:nvPr/>
          </p:nvSpPr>
          <p:spPr>
            <a:xfrm>
              <a:off x="849187" y="3931603"/>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43" name="Group 42"/>
          <p:cNvGrpSpPr/>
          <p:nvPr/>
        </p:nvGrpSpPr>
        <p:grpSpPr>
          <a:xfrm>
            <a:off x="573924" y="6896100"/>
            <a:ext cx="8225750" cy="2700655"/>
            <a:chOff x="577774" y="6009474"/>
            <a:chExt cx="8225750" cy="2700655"/>
          </a:xfrm>
        </p:grpSpPr>
        <p:grpSp>
          <p:nvGrpSpPr>
            <p:cNvPr id="2" name="Group 2"/>
            <p:cNvGrpSpPr/>
            <p:nvPr/>
          </p:nvGrpSpPr>
          <p:grpSpPr>
            <a:xfrm>
              <a:off x="1219200" y="6009474"/>
              <a:ext cx="7584324" cy="2700655"/>
              <a:chOff x="0" y="0"/>
              <a:chExt cx="1997518" cy="711284"/>
            </a:xfrm>
          </p:grpSpPr>
          <p:sp>
            <p:nvSpPr>
              <p:cNvPr id="3" name="Freeform 3"/>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7" name="Group 17"/>
            <p:cNvGrpSpPr/>
            <p:nvPr/>
          </p:nvGrpSpPr>
          <p:grpSpPr>
            <a:xfrm>
              <a:off x="577774" y="6718376"/>
              <a:ext cx="1282851" cy="1282851"/>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6" name="TextBox 26"/>
                <p:cNvSpPr txBox="1"/>
                <p:nvPr/>
              </p:nvSpPr>
              <p:spPr>
                <a:xfrm>
                  <a:off x="2159969" y="6523674"/>
                  <a:ext cx="6237306" cy="1518685"/>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func>
                          <m:funcPr>
                            <m:ctrlPr>
                              <a:rPr lang="en-US" sz="4300" i="1">
                                <a:solidFill>
                                  <a:prstClr val="black"/>
                                </a:solidFill>
                                <a:latin typeface="Cambria Math" panose="02040503050406030204" pitchFamily="18" charset="0"/>
                                <a:cs typeface="Times New Roman" panose="02020603050405020304" pitchFamily="18" charset="0"/>
                              </a:rPr>
                            </m:ctrlPr>
                          </m:funcPr>
                          <m:fName>
                            <m:limLow>
                              <m:limLowPr>
                                <m:ctrlPr>
                                  <a:rPr lang="en-US" sz="4300" i="1">
                                    <a:solidFill>
                                      <a:prstClr val="black"/>
                                    </a:solidFill>
                                    <a:latin typeface="Cambria Math" panose="02040503050406030204" pitchFamily="18" charset="0"/>
                                    <a:cs typeface="Times New Roman" panose="02020603050405020304" pitchFamily="18" charset="0"/>
                                  </a:rPr>
                                </m:ctrlPr>
                              </m:limLowPr>
                              <m:e>
                                <m:r>
                                  <m:rPr>
                                    <m:sty m:val="p"/>
                                  </m:rPr>
                                  <a:rPr lang="en-US" sz="43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300" i="1" kern="0">
                                        <a:solidFill>
                                          <a:prstClr val="black"/>
                                        </a:solidFill>
                                        <a:latin typeface="Cambria Math" panose="02040503050406030204" pitchFamily="18" charset="0"/>
                                        <a:cs typeface="Times New Roman" panose="02020603050405020304" pitchFamily="18" charset="0"/>
                                      </a:rPr>
                                    </m:ctrlPr>
                                  </m:sSubSupPr>
                                  <m:e>
                                    <m:r>
                                      <a:rPr lang="en-US" sz="4300" i="1" kern="0">
                                        <a:solidFill>
                                          <a:prstClr val="black"/>
                                        </a:solidFill>
                                        <a:latin typeface="Cambria Math" panose="02040503050406030204" pitchFamily="18" charset="0"/>
                                        <a:cs typeface="Times New Roman" panose="02020603050405020304" pitchFamily="18" charset="0"/>
                                      </a:rPr>
                                      <m:t>𝑥</m:t>
                                    </m:r>
                                  </m:e>
                                  <m:sub>
                                    <m:r>
                                      <a:rPr lang="en-US" sz="4300" i="1" kern="0">
                                        <a:solidFill>
                                          <a:prstClr val="black"/>
                                        </a:solidFill>
                                        <a:latin typeface="Cambria Math" panose="02040503050406030204" pitchFamily="18" charset="0"/>
                                        <a:cs typeface="Times New Roman" panose="02020603050405020304" pitchFamily="18" charset="0"/>
                                      </a:rPr>
                                      <m:t>𝑜</m:t>
                                    </m:r>
                                  </m:sub>
                                  <m:sup>
                                    <m:r>
                                      <a:rPr lang="en-US" sz="4300" i="1" kern="0">
                                        <a:solidFill>
                                          <a:prstClr val="black"/>
                                        </a:solidFill>
                                        <a:latin typeface="Cambria Math" panose="02040503050406030204" pitchFamily="18" charset="0"/>
                                        <a:cs typeface="Times New Roman" panose="02020603050405020304" pitchFamily="18" charset="0"/>
                                      </a:rPr>
                                      <m:t>+</m:t>
                                    </m:r>
                                  </m:sup>
                                </m:sSubSup>
                              </m:lim>
                            </m:limLow>
                          </m:fName>
                          <m:e>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4300" i="1">
                                    <a:solidFill>
                                      <a:prstClr val="black"/>
                                    </a:solidFill>
                                    <a:latin typeface="Cambria Math" panose="02040503050406030204" pitchFamily="18" charset="0"/>
                                    <a:cs typeface="Times New Roman" panose="02020603050405020304" pitchFamily="18" charset="0"/>
                                  </a:rPr>
                                </m:ctrlPr>
                              </m:dPr>
                              <m:e>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d>
                          </m:e>
                        </m:func>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unc>
                          <m:funcPr>
                            <m:ctrlPr>
                              <a:rPr lang="en-US" sz="4300" i="1">
                                <a:solidFill>
                                  <a:prstClr val="black"/>
                                </a:solidFill>
                                <a:latin typeface="Cambria Math" panose="02040503050406030204" pitchFamily="18" charset="0"/>
                                <a:cs typeface="Times New Roman" panose="02020603050405020304" pitchFamily="18" charset="0"/>
                              </a:rPr>
                            </m:ctrlPr>
                          </m:funcPr>
                          <m:fName>
                            <m:limLow>
                              <m:limLowPr>
                                <m:ctrlPr>
                                  <a:rPr lang="en-US" sz="4300" i="1">
                                    <a:solidFill>
                                      <a:prstClr val="black"/>
                                    </a:solidFill>
                                    <a:latin typeface="Cambria Math" panose="02040503050406030204" pitchFamily="18" charset="0"/>
                                    <a:cs typeface="Times New Roman" panose="02020603050405020304" pitchFamily="18" charset="0"/>
                                  </a:rPr>
                                </m:ctrlPr>
                              </m:limLowPr>
                              <m:e>
                                <m:r>
                                  <m:rPr>
                                    <m:sty m:val="p"/>
                                  </m:rPr>
                                  <a:rPr lang="en-US" sz="43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300" i="1" kern="0">
                                        <a:solidFill>
                                          <a:prstClr val="black"/>
                                        </a:solidFill>
                                        <a:latin typeface="Cambria Math" panose="02040503050406030204" pitchFamily="18" charset="0"/>
                                        <a:cs typeface="Times New Roman" panose="02020603050405020304" pitchFamily="18" charset="0"/>
                                      </a:rPr>
                                    </m:ctrlPr>
                                  </m:sSubSupPr>
                                  <m:e>
                                    <m:r>
                                      <a:rPr lang="en-US" sz="4300" i="1" kern="0">
                                        <a:solidFill>
                                          <a:prstClr val="black"/>
                                        </a:solidFill>
                                        <a:latin typeface="Cambria Math" panose="02040503050406030204" pitchFamily="18" charset="0"/>
                                        <a:cs typeface="Times New Roman" panose="02020603050405020304" pitchFamily="18" charset="0"/>
                                      </a:rPr>
                                      <m:t>𝑥</m:t>
                                    </m:r>
                                  </m:e>
                                  <m:sub>
                                    <m:r>
                                      <a:rPr lang="en-US" sz="4300" i="1" kern="0">
                                        <a:solidFill>
                                          <a:prstClr val="black"/>
                                        </a:solidFill>
                                        <a:latin typeface="Cambria Math" panose="02040503050406030204" pitchFamily="18" charset="0"/>
                                        <a:cs typeface="Times New Roman" panose="02020603050405020304" pitchFamily="18" charset="0"/>
                                      </a:rPr>
                                      <m:t>𝑜</m:t>
                                    </m:r>
                                  </m:sub>
                                  <m:sup>
                                    <m:r>
                                      <a:rPr lang="en-US" sz="4300" i="1" kern="0">
                                        <a:solidFill>
                                          <a:prstClr val="black"/>
                                        </a:solidFill>
                                        <a:latin typeface="Cambria Math" panose="02040503050406030204" pitchFamily="18" charset="0"/>
                                        <a:cs typeface="Times New Roman" panose="02020603050405020304" pitchFamily="18" charset="0"/>
                                      </a:rPr>
                                      <m:t>−</m:t>
                                    </m:r>
                                  </m:sup>
                                </m:sSubSup>
                              </m:lim>
                            </m:limLow>
                          </m:fName>
                          <m:e>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4300" i="1">
                                    <a:solidFill>
                                      <a:prstClr val="black"/>
                                    </a:solidFill>
                                    <a:latin typeface="Cambria Math" panose="02040503050406030204" pitchFamily="18" charset="0"/>
                                    <a:cs typeface="Times New Roman" panose="02020603050405020304" pitchFamily="18" charset="0"/>
                                  </a:rPr>
                                </m:ctrlPr>
                              </m:dPr>
                              <m:e>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d>
                          </m:e>
                        </m:func>
                      </m:oMath>
                    </m:oMathPara>
                  </a14:m>
                  <a:endParaRPr lang="en-US" sz="4300" b="1" dirty="0">
                    <a:solidFill>
                      <a:srgbClr val="623933"/>
                    </a:solidFill>
                    <a:latin typeface="Arial" panose="020B0604020202020204" pitchFamily="34" charset="0"/>
                    <a:cs typeface="Arial" panose="020B0604020202020204" pitchFamily="34" charset="0"/>
                  </a:endParaRPr>
                </a:p>
              </p:txBody>
            </p:sp>
          </mc:Choice>
          <mc:Fallback xmlns="">
            <p:sp>
              <p:nvSpPr>
                <p:cNvPr id="26" name="TextBox 26"/>
                <p:cNvSpPr txBox="1">
                  <a:spLocks noRot="1" noChangeAspect="1" noMove="1" noResize="1" noEditPoints="1" noAdjustHandles="1" noChangeArrowheads="1" noChangeShapeType="1" noTextEdit="1"/>
                </p:cNvSpPr>
                <p:nvPr/>
              </p:nvSpPr>
              <p:spPr>
                <a:xfrm>
                  <a:off x="2159969" y="6523674"/>
                  <a:ext cx="6237306" cy="1518685"/>
                </a:xfrm>
                <a:prstGeom prst="rect">
                  <a:avLst/>
                </a:prstGeom>
                <a:blipFill rotWithShape="0">
                  <a:blip r:embed="rId3"/>
                  <a:stretch>
                    <a:fillRect/>
                  </a:stretch>
                </a:blipFill>
              </p:spPr>
              <p:txBody>
                <a:bodyPr/>
                <a:lstStyle/>
                <a:p>
                  <a:r>
                    <a:rPr lang="en-US">
                      <a:noFill/>
                    </a:rPr>
                    <a:t> </a:t>
                  </a:r>
                </a:p>
              </p:txBody>
            </p:sp>
          </mc:Fallback>
        </mc:AlternateContent>
        <p:sp>
          <p:nvSpPr>
            <p:cNvPr id="33" name="TextBox 33"/>
            <p:cNvSpPr txBox="1"/>
            <p:nvPr/>
          </p:nvSpPr>
          <p:spPr>
            <a:xfrm>
              <a:off x="849187" y="6931177"/>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44" name="Group 43"/>
          <p:cNvGrpSpPr/>
          <p:nvPr/>
        </p:nvGrpSpPr>
        <p:grpSpPr>
          <a:xfrm>
            <a:off x="9220200" y="3557290"/>
            <a:ext cx="8225750" cy="2700655"/>
            <a:chOff x="9224050" y="3009900"/>
            <a:chExt cx="8225750" cy="2700655"/>
          </a:xfrm>
        </p:grpSpPr>
        <p:grpSp>
          <p:nvGrpSpPr>
            <p:cNvPr id="11" name="Group 11"/>
            <p:cNvGrpSpPr/>
            <p:nvPr/>
          </p:nvGrpSpPr>
          <p:grpSpPr>
            <a:xfrm>
              <a:off x="9865476" y="3009900"/>
              <a:ext cx="7584324" cy="2700655"/>
              <a:chOff x="0" y="0"/>
              <a:chExt cx="1997518" cy="711284"/>
            </a:xfrm>
          </p:grpSpPr>
          <p:sp>
            <p:nvSpPr>
              <p:cNvPr id="12" name="Freeform 12"/>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0" name="Group 20"/>
            <p:cNvGrpSpPr/>
            <p:nvPr/>
          </p:nvGrpSpPr>
          <p:grpSpPr>
            <a:xfrm>
              <a:off x="9224050" y="3718802"/>
              <a:ext cx="1282851" cy="1282851"/>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9" name="TextBox 29"/>
                <p:cNvSpPr txBox="1"/>
                <p:nvPr/>
              </p:nvSpPr>
              <p:spPr>
                <a:xfrm>
                  <a:off x="10823053" y="3447019"/>
                  <a:ext cx="6111514" cy="1434367"/>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func>
                          <m:funcPr>
                            <m:ctrlPr>
                              <a:rPr lang="en-US" sz="4300" i="1" smtClean="0">
                                <a:solidFill>
                                  <a:prstClr val="black"/>
                                </a:solidFill>
                                <a:latin typeface="Cambria Math" panose="02040503050406030204" pitchFamily="18" charset="0"/>
                                <a:cs typeface="Times New Roman" panose="02020603050405020304" pitchFamily="18" charset="0"/>
                              </a:rPr>
                            </m:ctrlPr>
                          </m:funcPr>
                          <m:fName>
                            <m:limLow>
                              <m:limLowPr>
                                <m:ctrlPr>
                                  <a:rPr lang="en-US" sz="4300" i="1">
                                    <a:solidFill>
                                      <a:prstClr val="black"/>
                                    </a:solidFill>
                                    <a:latin typeface="Cambria Math" panose="02040503050406030204" pitchFamily="18" charset="0"/>
                                    <a:cs typeface="Times New Roman" panose="02020603050405020304" pitchFamily="18" charset="0"/>
                                  </a:rPr>
                                </m:ctrlPr>
                              </m:limLowPr>
                              <m:e>
                                <m:r>
                                  <m:rPr>
                                    <m:sty m:val="p"/>
                                  </m:rPr>
                                  <a:rPr lang="en-US" sz="43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300" i="1" kern="0">
                                        <a:solidFill>
                                          <a:prstClr val="black"/>
                                        </a:solidFill>
                                        <a:latin typeface="Cambria Math" panose="02040503050406030204" pitchFamily="18" charset="0"/>
                                        <a:cs typeface="Times New Roman" panose="02020603050405020304" pitchFamily="18" charset="0"/>
                                      </a:rPr>
                                    </m:ctrlPr>
                                  </m:sSubSupPr>
                                  <m:e>
                                    <m:r>
                                      <a:rPr lang="en-US" sz="4300" i="1" kern="0">
                                        <a:solidFill>
                                          <a:prstClr val="black"/>
                                        </a:solidFill>
                                        <a:latin typeface="Cambria Math" panose="02040503050406030204" pitchFamily="18" charset="0"/>
                                        <a:cs typeface="Times New Roman" panose="02020603050405020304" pitchFamily="18" charset="0"/>
                                      </a:rPr>
                                      <m:t>𝑥</m:t>
                                    </m:r>
                                  </m:e>
                                  <m:sub>
                                    <m:r>
                                      <a:rPr lang="en-US" sz="4300" i="1" kern="0">
                                        <a:solidFill>
                                          <a:prstClr val="black"/>
                                        </a:solidFill>
                                        <a:latin typeface="Cambria Math" panose="02040503050406030204" pitchFamily="18" charset="0"/>
                                        <a:cs typeface="Times New Roman" panose="02020603050405020304" pitchFamily="18" charset="0"/>
                                      </a:rPr>
                                      <m:t>𝑜</m:t>
                                    </m:r>
                                  </m:sub>
                                  <m:sup>
                                    <m:r>
                                      <a:rPr lang="en-US" sz="4300" b="0" i="1" kern="0" smtClean="0">
                                        <a:solidFill>
                                          <a:prstClr val="black"/>
                                        </a:solidFill>
                                        <a:latin typeface="Cambria Math" panose="02040503050406030204" pitchFamily="18" charset="0"/>
                                        <a:cs typeface="Times New Roman" panose="02020603050405020304" pitchFamily="18" charset="0"/>
                                      </a:rPr>
                                      <m:t>−</m:t>
                                    </m:r>
                                  </m:sup>
                                </m:sSubSup>
                              </m:lim>
                            </m:limLow>
                          </m:fName>
                          <m:e>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4300" i="1">
                                    <a:solidFill>
                                      <a:prstClr val="black"/>
                                    </a:solidFill>
                                    <a:latin typeface="Cambria Math" panose="02040503050406030204" pitchFamily="18" charset="0"/>
                                    <a:cs typeface="Times New Roman" panose="02020603050405020304" pitchFamily="18" charset="0"/>
                                  </a:rPr>
                                </m:ctrlPr>
                              </m:dPr>
                              <m:e>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d>
                          </m:e>
                        </m:func>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4300" i="1">
                                <a:solidFill>
                                  <a:prstClr val="black"/>
                                </a:solidFill>
                                <a:latin typeface="Cambria Math" panose="02040503050406030204" pitchFamily="18" charset="0"/>
                                <a:cs typeface="Times New Roman" panose="02020603050405020304" pitchFamily="18" charset="0"/>
                              </a:rPr>
                            </m:ctrlPr>
                          </m:dPr>
                          <m:e>
                            <m:r>
                              <a:rPr lang="en-US" sz="4300" i="1" dirty="0">
                                <a:solidFill>
                                  <a:srgbClr val="000000"/>
                                </a:solidFill>
                                <a:latin typeface="Cambria Math" panose="02040503050406030204" pitchFamily="18" charset="0"/>
                                <a:cs typeface="Arial" panose="020B0604020202020204" pitchFamily="34" charset="0"/>
                              </a:rPr>
                              <m:t>𝑥</m:t>
                            </m:r>
                            <m:r>
                              <a:rPr lang="en-US" sz="4300" i="1" baseline="-25000" dirty="0">
                                <a:solidFill>
                                  <a:srgbClr val="000000"/>
                                </a:solidFill>
                                <a:latin typeface="Cambria Math" panose="02040503050406030204" pitchFamily="18" charset="0"/>
                                <a:cs typeface="Arial" panose="020B0604020202020204" pitchFamily="34" charset="0"/>
                              </a:rPr>
                              <m:t>0</m:t>
                            </m:r>
                          </m:e>
                        </m:d>
                      </m:oMath>
                    </m:oMathPara>
                  </a14:m>
                  <a:endParaRPr lang="en-US" sz="4300" b="1" dirty="0">
                    <a:solidFill>
                      <a:srgbClr val="623933"/>
                    </a:solidFill>
                    <a:latin typeface="Arial" panose="020B0604020202020204" pitchFamily="34" charset="0"/>
                    <a:cs typeface="Arial" panose="020B0604020202020204" pitchFamily="34" charset="0"/>
                  </a:endParaRPr>
                </a:p>
              </p:txBody>
            </p:sp>
          </mc:Choice>
          <mc:Fallback xmlns="">
            <p:sp>
              <p:nvSpPr>
                <p:cNvPr id="29" name="TextBox 29"/>
                <p:cNvSpPr txBox="1">
                  <a:spLocks noRot="1" noChangeAspect="1" noMove="1" noResize="1" noEditPoints="1" noAdjustHandles="1" noChangeArrowheads="1" noChangeShapeType="1" noTextEdit="1"/>
                </p:cNvSpPr>
                <p:nvPr/>
              </p:nvSpPr>
              <p:spPr>
                <a:xfrm>
                  <a:off x="10823053" y="3447019"/>
                  <a:ext cx="6111514" cy="1434367"/>
                </a:xfrm>
                <a:prstGeom prst="rect">
                  <a:avLst/>
                </a:prstGeom>
                <a:blipFill rotWithShape="0">
                  <a:blip r:embed="rId4"/>
                  <a:stretch>
                    <a:fillRect/>
                  </a:stretch>
                </a:blipFill>
              </p:spPr>
              <p:txBody>
                <a:bodyPr/>
                <a:lstStyle/>
                <a:p>
                  <a:r>
                    <a:rPr lang="en-US">
                      <a:noFill/>
                    </a:rPr>
                    <a:t> </a:t>
                  </a:r>
                </a:p>
              </p:txBody>
            </p:sp>
          </mc:Fallback>
        </mc:AlternateContent>
        <p:sp>
          <p:nvSpPr>
            <p:cNvPr id="34" name="TextBox 34"/>
            <p:cNvSpPr txBox="1"/>
            <p:nvPr/>
          </p:nvSpPr>
          <p:spPr>
            <a:xfrm>
              <a:off x="9495463" y="3931603"/>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45" name="Group 44"/>
          <p:cNvGrpSpPr/>
          <p:nvPr/>
        </p:nvGrpSpPr>
        <p:grpSpPr>
          <a:xfrm>
            <a:off x="9220200" y="6896100"/>
            <a:ext cx="8515885" cy="2700655"/>
            <a:chOff x="9224050" y="6009474"/>
            <a:chExt cx="8515885" cy="2700655"/>
          </a:xfrm>
        </p:grpSpPr>
        <p:grpSp>
          <p:nvGrpSpPr>
            <p:cNvPr id="5" name="Group 5"/>
            <p:cNvGrpSpPr/>
            <p:nvPr/>
          </p:nvGrpSpPr>
          <p:grpSpPr>
            <a:xfrm>
              <a:off x="9865476" y="6009474"/>
              <a:ext cx="7584324" cy="2700655"/>
              <a:chOff x="0" y="0"/>
              <a:chExt cx="1997518" cy="711284"/>
            </a:xfrm>
          </p:grpSpPr>
          <p:sp>
            <p:nvSpPr>
              <p:cNvPr id="6" name="Freeform 6"/>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3" name="Group 23"/>
            <p:cNvGrpSpPr/>
            <p:nvPr/>
          </p:nvGrpSpPr>
          <p:grpSpPr>
            <a:xfrm>
              <a:off x="9224050" y="6751713"/>
              <a:ext cx="1282851" cy="1282851"/>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30" name="TextBox 30"/>
                <p:cNvSpPr txBox="1"/>
                <p:nvPr/>
              </p:nvSpPr>
              <p:spPr>
                <a:xfrm>
                  <a:off x="10135975" y="6060346"/>
                  <a:ext cx="7603960" cy="2511265"/>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func>
                          <m:funcPr>
                            <m:ctrlPr>
                              <a:rPr lang="en-US" sz="4300" i="1" smtClean="0">
                                <a:solidFill>
                                  <a:prstClr val="black"/>
                                </a:solidFill>
                                <a:latin typeface="Cambria Math" panose="02040503050406030204" pitchFamily="18" charset="0"/>
                                <a:cs typeface="Times New Roman" panose="02020603050405020304" pitchFamily="18" charset="0"/>
                              </a:rPr>
                            </m:ctrlPr>
                          </m:funcPr>
                          <m:fName>
                            <m:limLow>
                              <m:limLowPr>
                                <m:ctrlPr>
                                  <a:rPr lang="en-US" sz="4300" i="1">
                                    <a:solidFill>
                                      <a:prstClr val="black"/>
                                    </a:solidFill>
                                    <a:latin typeface="Cambria Math" panose="02040503050406030204" pitchFamily="18" charset="0"/>
                                    <a:cs typeface="Times New Roman" panose="02020603050405020304" pitchFamily="18" charset="0"/>
                                  </a:rPr>
                                </m:ctrlPr>
                              </m:limLowPr>
                              <m:e>
                                <m:r>
                                  <m:rPr>
                                    <m:sty m:val="p"/>
                                  </m:rPr>
                                  <a:rPr lang="en-US" sz="43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300" i="1" kern="0">
                                        <a:solidFill>
                                          <a:prstClr val="black"/>
                                        </a:solidFill>
                                        <a:latin typeface="Cambria Math" panose="02040503050406030204" pitchFamily="18" charset="0"/>
                                        <a:cs typeface="Times New Roman" panose="02020603050405020304" pitchFamily="18" charset="0"/>
                                      </a:rPr>
                                    </m:ctrlPr>
                                  </m:sSubSupPr>
                                  <m:e>
                                    <m:r>
                                      <a:rPr lang="en-US" sz="4300" i="1" kern="0">
                                        <a:solidFill>
                                          <a:prstClr val="black"/>
                                        </a:solidFill>
                                        <a:latin typeface="Cambria Math" panose="02040503050406030204" pitchFamily="18" charset="0"/>
                                        <a:cs typeface="Times New Roman" panose="02020603050405020304" pitchFamily="18" charset="0"/>
                                      </a:rPr>
                                      <m:t>𝑥</m:t>
                                    </m:r>
                                  </m:e>
                                  <m:sub>
                                    <m:r>
                                      <a:rPr lang="en-US" sz="4300" i="1" kern="0">
                                        <a:solidFill>
                                          <a:prstClr val="black"/>
                                        </a:solidFill>
                                        <a:latin typeface="Cambria Math" panose="02040503050406030204" pitchFamily="18" charset="0"/>
                                        <a:cs typeface="Times New Roman" panose="02020603050405020304" pitchFamily="18" charset="0"/>
                                      </a:rPr>
                                      <m:t>𝑜</m:t>
                                    </m:r>
                                  </m:sub>
                                  <m:sup>
                                    <m:r>
                                      <a:rPr lang="en-US" sz="4300" i="1" kern="0">
                                        <a:solidFill>
                                          <a:prstClr val="black"/>
                                        </a:solidFill>
                                        <a:latin typeface="Cambria Math" panose="02040503050406030204" pitchFamily="18" charset="0"/>
                                        <a:cs typeface="Times New Roman" panose="02020603050405020304" pitchFamily="18" charset="0"/>
                                      </a:rPr>
                                      <m:t>+</m:t>
                                    </m:r>
                                  </m:sup>
                                </m:sSubSup>
                              </m:lim>
                            </m:limLow>
                          </m:fName>
                          <m:e>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4300" i="1">
                                    <a:solidFill>
                                      <a:prstClr val="black"/>
                                    </a:solidFill>
                                    <a:latin typeface="Cambria Math" panose="02040503050406030204" pitchFamily="18" charset="0"/>
                                    <a:cs typeface="Times New Roman" panose="02020603050405020304" pitchFamily="18" charset="0"/>
                                  </a:rPr>
                                </m:ctrlPr>
                              </m:dPr>
                              <m:e>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d>
                          </m:e>
                        </m:func>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unc>
                          <m:funcPr>
                            <m:ctrlPr>
                              <a:rPr lang="en-US" sz="4300" i="1">
                                <a:solidFill>
                                  <a:prstClr val="black"/>
                                </a:solidFill>
                                <a:latin typeface="Cambria Math" panose="02040503050406030204" pitchFamily="18" charset="0"/>
                                <a:cs typeface="Times New Roman" panose="02020603050405020304" pitchFamily="18" charset="0"/>
                              </a:rPr>
                            </m:ctrlPr>
                          </m:funcPr>
                          <m:fName>
                            <m:limLow>
                              <m:limLowPr>
                                <m:ctrlPr>
                                  <a:rPr lang="en-US" sz="4300" i="1">
                                    <a:solidFill>
                                      <a:prstClr val="black"/>
                                    </a:solidFill>
                                    <a:latin typeface="Cambria Math" panose="02040503050406030204" pitchFamily="18" charset="0"/>
                                    <a:cs typeface="Times New Roman" panose="02020603050405020304" pitchFamily="18" charset="0"/>
                                  </a:rPr>
                                </m:ctrlPr>
                              </m:limLowPr>
                              <m:e>
                                <m:r>
                                  <m:rPr>
                                    <m:sty m:val="p"/>
                                  </m:rPr>
                                  <a:rPr lang="en-US" sz="43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300" i="1" kern="0">
                                        <a:solidFill>
                                          <a:prstClr val="black"/>
                                        </a:solidFill>
                                        <a:latin typeface="Cambria Math" panose="02040503050406030204" pitchFamily="18" charset="0"/>
                                        <a:cs typeface="Times New Roman" panose="02020603050405020304" pitchFamily="18" charset="0"/>
                                      </a:rPr>
                                    </m:ctrlPr>
                                  </m:sSubSupPr>
                                  <m:e>
                                    <m:r>
                                      <a:rPr lang="en-US" sz="4300" i="1" kern="0">
                                        <a:solidFill>
                                          <a:prstClr val="black"/>
                                        </a:solidFill>
                                        <a:latin typeface="Cambria Math" panose="02040503050406030204" pitchFamily="18" charset="0"/>
                                        <a:cs typeface="Times New Roman" panose="02020603050405020304" pitchFamily="18" charset="0"/>
                                      </a:rPr>
                                      <m:t>𝑥</m:t>
                                    </m:r>
                                  </m:e>
                                  <m:sub>
                                    <m:r>
                                      <a:rPr lang="en-US" sz="4300" i="1" kern="0">
                                        <a:solidFill>
                                          <a:prstClr val="black"/>
                                        </a:solidFill>
                                        <a:latin typeface="Cambria Math" panose="02040503050406030204" pitchFamily="18" charset="0"/>
                                        <a:cs typeface="Times New Roman" panose="02020603050405020304" pitchFamily="18" charset="0"/>
                                      </a:rPr>
                                      <m:t>𝑜</m:t>
                                    </m:r>
                                  </m:sub>
                                  <m:sup>
                                    <m:r>
                                      <a:rPr lang="en-US" sz="4300" i="1" kern="0">
                                        <a:solidFill>
                                          <a:prstClr val="black"/>
                                        </a:solidFill>
                                        <a:latin typeface="Cambria Math" panose="02040503050406030204" pitchFamily="18" charset="0"/>
                                        <a:cs typeface="Times New Roman" panose="02020603050405020304" pitchFamily="18" charset="0"/>
                                      </a:rPr>
                                      <m:t>−</m:t>
                                    </m:r>
                                  </m:sup>
                                </m:sSubSup>
                              </m:lim>
                            </m:limLow>
                          </m:fName>
                          <m:e>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4300" i="1">
                                    <a:solidFill>
                                      <a:prstClr val="black"/>
                                    </a:solidFill>
                                    <a:latin typeface="Cambria Math" panose="02040503050406030204" pitchFamily="18" charset="0"/>
                                    <a:cs typeface="Times New Roman" panose="02020603050405020304" pitchFamily="18" charset="0"/>
                                  </a:rPr>
                                </m:ctrlPr>
                              </m:dPr>
                              <m:e>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d>
                          </m:e>
                        </m:func>
                      </m:oMath>
                    </m:oMathPara>
                  </a14:m>
                  <a:endParaRPr lang="en-US" sz="4300" i="1" kern="0"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lvl="0" algn="just">
                    <a:lnSpc>
                      <a:spcPct val="150000"/>
                    </a:lnSpc>
                  </a:pPr>
                  <a14:m>
                    <m:oMathPara xmlns:m="http://schemas.openxmlformats.org/officeDocument/2006/math">
                      <m:oMathParaPr>
                        <m:jc m:val="centerGroup"/>
                      </m:oMathParaPr>
                      <m:oMath xmlns:m="http://schemas.openxmlformats.org/officeDocument/2006/math">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4300" i="1">
                                <a:solidFill>
                                  <a:prstClr val="black"/>
                                </a:solidFill>
                                <a:latin typeface="Cambria Math" panose="02040503050406030204" pitchFamily="18" charset="0"/>
                                <a:cs typeface="Times New Roman" panose="02020603050405020304" pitchFamily="18" charset="0"/>
                              </a:rPr>
                            </m:ctrlPr>
                          </m:dPr>
                          <m:e>
                            <m:r>
                              <a:rPr lang="en-US" sz="4300" i="1" dirty="0">
                                <a:solidFill>
                                  <a:srgbClr val="000000"/>
                                </a:solidFill>
                                <a:latin typeface="Cambria Math" panose="02040503050406030204" pitchFamily="18" charset="0"/>
                                <a:cs typeface="Arial" panose="020B0604020202020204" pitchFamily="34" charset="0"/>
                              </a:rPr>
                              <m:t>𝑥</m:t>
                            </m:r>
                            <m:r>
                              <a:rPr lang="en-US" sz="4300" i="1" baseline="-25000" dirty="0">
                                <a:solidFill>
                                  <a:srgbClr val="000000"/>
                                </a:solidFill>
                                <a:latin typeface="Cambria Math" panose="02040503050406030204" pitchFamily="18" charset="0"/>
                                <a:cs typeface="Arial" panose="020B0604020202020204" pitchFamily="34" charset="0"/>
                              </a:rPr>
                              <m:t>0</m:t>
                            </m:r>
                          </m:e>
                        </m:d>
                      </m:oMath>
                    </m:oMathPara>
                  </a14:m>
                  <a:endParaRPr lang="en-US" sz="4300" b="1" dirty="0">
                    <a:solidFill>
                      <a:srgbClr val="623933"/>
                    </a:solidFill>
                    <a:latin typeface="Arial" panose="020B0604020202020204" pitchFamily="34" charset="0"/>
                    <a:cs typeface="Arial" panose="020B0604020202020204" pitchFamily="34" charset="0"/>
                  </a:endParaRPr>
                </a:p>
              </p:txBody>
            </p:sp>
          </mc:Choice>
          <mc:Fallback xmlns="">
            <p:sp>
              <p:nvSpPr>
                <p:cNvPr id="30" name="TextBox 30"/>
                <p:cNvSpPr txBox="1">
                  <a:spLocks noRot="1" noChangeAspect="1" noMove="1" noResize="1" noEditPoints="1" noAdjustHandles="1" noChangeArrowheads="1" noChangeShapeType="1" noTextEdit="1"/>
                </p:cNvSpPr>
                <p:nvPr/>
              </p:nvSpPr>
              <p:spPr>
                <a:xfrm>
                  <a:off x="10135975" y="6060346"/>
                  <a:ext cx="7603960" cy="2511265"/>
                </a:xfrm>
                <a:prstGeom prst="rect">
                  <a:avLst/>
                </a:prstGeom>
                <a:blipFill rotWithShape="0">
                  <a:blip r:embed="rId5"/>
                  <a:stretch>
                    <a:fillRect/>
                  </a:stretch>
                </a:blipFill>
              </p:spPr>
              <p:txBody>
                <a:bodyPr/>
                <a:lstStyle/>
                <a:p>
                  <a:r>
                    <a:rPr lang="en-US">
                      <a:noFill/>
                    </a:rPr>
                    <a:t> </a:t>
                  </a:r>
                </a:p>
              </p:txBody>
            </p:sp>
          </mc:Fallback>
        </mc:AlternateContent>
        <p:sp>
          <p:nvSpPr>
            <p:cNvPr id="35" name="TextBox 35"/>
            <p:cNvSpPr txBox="1"/>
            <p:nvPr/>
          </p:nvSpPr>
          <p:spPr>
            <a:xfrm>
              <a:off x="9495463" y="696451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7" name="Rectangle 26"/>
              <p:cNvSpPr/>
              <p:nvPr/>
            </p:nvSpPr>
            <p:spPr>
              <a:xfrm>
                <a:off x="1213289" y="952500"/>
                <a:ext cx="16902718" cy="2077492"/>
              </a:xfrm>
              <a:prstGeom prst="rect">
                <a:avLst/>
              </a:prstGeom>
            </p:spPr>
            <p:txBody>
              <a:bodyPr wrap="square">
                <a:spAutoFit/>
              </a:bodyPr>
              <a:lstStyle/>
              <a:p>
                <a:pPr lvl="0">
                  <a:lnSpc>
                    <a:spcPct val="150000"/>
                  </a:lnSpc>
                </a:pPr>
                <a:r>
                  <a:rPr lang="en-US" sz="4300" b="1" dirty="0" smtClean="0">
                    <a:solidFill>
                      <a:srgbClr val="C00000"/>
                    </a:solidFill>
                    <a:latin typeface="Arial" panose="020B0604020202020204" pitchFamily="34" charset="0"/>
                    <a:cs typeface="Arial" panose="020B0604020202020204" pitchFamily="34" charset="0"/>
                  </a:rPr>
                  <a:t>1. </a:t>
                </a:r>
                <a:r>
                  <a:rPr lang="en-US" sz="4300" dirty="0" smtClean="0">
                    <a:solidFill>
                      <a:srgbClr val="000000"/>
                    </a:solidFill>
                    <a:latin typeface="Arial" panose="020B0604020202020204" pitchFamily="34" charset="0"/>
                    <a:cs typeface="Arial" panose="020B0604020202020204" pitchFamily="34" charset="0"/>
                  </a:rPr>
                  <a:t>Cho </a:t>
                </a:r>
                <a:r>
                  <a:rPr lang="en-US" sz="4300" dirty="0">
                    <a:solidFill>
                      <a:srgbClr val="000000"/>
                    </a:solidFill>
                    <a:latin typeface="Arial" panose="020B0604020202020204" pitchFamily="34" charset="0"/>
                    <a:cs typeface="Arial" panose="020B0604020202020204" pitchFamily="34" charset="0"/>
                  </a:rPr>
                  <a:t>hàm số </a:t>
                </a:r>
                <a14:m>
                  <m:oMath xmlns:m="http://schemas.openxmlformats.org/officeDocument/2006/math">
                    <m:r>
                      <a:rPr lang="en-US" sz="4300" i="1" dirty="0" smtClean="0">
                        <a:solidFill>
                          <a:srgbClr val="000000"/>
                        </a:solidFill>
                        <a:latin typeface="Cambria Math" panose="02040503050406030204" pitchFamily="18" charset="0"/>
                        <a:cs typeface="Arial" panose="020B0604020202020204" pitchFamily="34" charset="0"/>
                      </a:rPr>
                      <m:t>𝑦</m:t>
                    </m:r>
                    <m:r>
                      <a:rPr lang="en-US" sz="4300" i="1" dirty="0" smtClean="0">
                        <a:solidFill>
                          <a:srgbClr val="000000"/>
                        </a:solidFill>
                        <a:latin typeface="Cambria Math" panose="02040503050406030204" pitchFamily="18" charset="0"/>
                        <a:cs typeface="Arial" panose="020B0604020202020204" pitchFamily="34" charset="0"/>
                      </a:rPr>
                      <m:t>=</m:t>
                    </m:r>
                    <m:r>
                      <a:rPr lang="en-US" sz="4300" i="1" dirty="0" smtClean="0">
                        <a:solidFill>
                          <a:srgbClr val="000000"/>
                        </a:solidFill>
                        <a:latin typeface="Cambria Math" panose="02040503050406030204" pitchFamily="18" charset="0"/>
                        <a:cs typeface="Arial" panose="020B0604020202020204" pitchFamily="34" charset="0"/>
                      </a:rPr>
                      <m:t>𝑓</m:t>
                    </m:r>
                    <m:r>
                      <a:rPr lang="en-US" sz="4300" i="1" dirty="0" smtClean="0">
                        <a:solidFill>
                          <a:srgbClr val="000000"/>
                        </a:solidFill>
                        <a:latin typeface="Cambria Math" panose="02040503050406030204" pitchFamily="18" charset="0"/>
                        <a:cs typeface="Arial" panose="020B0604020202020204" pitchFamily="34" charset="0"/>
                      </a:rPr>
                      <m:t>(</m:t>
                    </m:r>
                    <m:r>
                      <a:rPr lang="en-US" sz="4300" i="1" dirty="0" smtClean="0">
                        <a:solidFill>
                          <a:srgbClr val="000000"/>
                        </a:solidFill>
                        <a:latin typeface="Cambria Math" panose="02040503050406030204" pitchFamily="18" charset="0"/>
                        <a:cs typeface="Arial" panose="020B0604020202020204" pitchFamily="34" charset="0"/>
                      </a:rPr>
                      <m:t>𝑥</m:t>
                    </m:r>
                    <m:r>
                      <a:rPr lang="en-US" sz="4300" i="1" dirty="0" smtClean="0">
                        <a:solidFill>
                          <a:srgbClr val="000000"/>
                        </a:solidFill>
                        <a:latin typeface="Cambria Math" panose="02040503050406030204" pitchFamily="18" charset="0"/>
                        <a:cs typeface="Arial" panose="020B0604020202020204" pitchFamily="34" charset="0"/>
                      </a:rPr>
                      <m:t>) </m:t>
                    </m:r>
                  </m:oMath>
                </a14:m>
                <a:r>
                  <a:rPr lang="en-US" sz="4300" dirty="0" smtClean="0">
                    <a:solidFill>
                      <a:srgbClr val="000000"/>
                    </a:solidFill>
                    <a:latin typeface="Arial" panose="020B0604020202020204" pitchFamily="34" charset="0"/>
                    <a:cs typeface="Arial" panose="020B0604020202020204" pitchFamily="34" charset="0"/>
                  </a:rPr>
                  <a:t>xác </a:t>
                </a:r>
                <a:r>
                  <a:rPr lang="en-US" sz="4300" dirty="0">
                    <a:solidFill>
                      <a:srgbClr val="000000"/>
                    </a:solidFill>
                    <a:latin typeface="Arial" panose="020B0604020202020204" pitchFamily="34" charset="0"/>
                    <a:cs typeface="Arial" panose="020B0604020202020204" pitchFamily="34" charset="0"/>
                  </a:rPr>
                  <a:t>định trên khoảng </a:t>
                </a:r>
                <a14:m>
                  <m:oMath xmlns:m="http://schemas.openxmlformats.org/officeDocument/2006/math">
                    <m:d>
                      <m:dPr>
                        <m:ctrlPr>
                          <a:rPr lang="en-US" sz="4300" i="1" dirty="0" smtClean="0">
                            <a:solidFill>
                              <a:srgbClr val="000000"/>
                            </a:solidFill>
                            <a:latin typeface="Cambria Math" panose="02040503050406030204" pitchFamily="18" charset="0"/>
                            <a:cs typeface="Arial" panose="020B0604020202020204" pitchFamily="34" charset="0"/>
                          </a:rPr>
                        </m:ctrlPr>
                      </m:dPr>
                      <m:e>
                        <m:r>
                          <a:rPr lang="en-US" sz="4300" i="1" dirty="0" smtClean="0">
                            <a:solidFill>
                              <a:srgbClr val="000000"/>
                            </a:solidFill>
                            <a:latin typeface="Cambria Math" panose="02040503050406030204" pitchFamily="18" charset="0"/>
                            <a:cs typeface="Arial" panose="020B0604020202020204" pitchFamily="34" charset="0"/>
                          </a:rPr>
                          <m:t>𝑎</m:t>
                        </m:r>
                        <m:r>
                          <a:rPr lang="en-US" sz="4300" i="1" dirty="0" smtClean="0">
                            <a:solidFill>
                              <a:srgbClr val="000000"/>
                            </a:solidFill>
                            <a:latin typeface="Cambria Math" panose="02040503050406030204" pitchFamily="18" charset="0"/>
                            <a:cs typeface="Arial" panose="020B0604020202020204" pitchFamily="34" charset="0"/>
                          </a:rPr>
                          <m:t>;</m:t>
                        </m:r>
                        <m:r>
                          <a:rPr lang="en-US" sz="4300" i="1" dirty="0" smtClean="0">
                            <a:solidFill>
                              <a:srgbClr val="000000"/>
                            </a:solidFill>
                            <a:latin typeface="Cambria Math" panose="02040503050406030204" pitchFamily="18" charset="0"/>
                            <a:cs typeface="Arial" panose="020B0604020202020204" pitchFamily="34" charset="0"/>
                          </a:rPr>
                          <m:t>𝑏</m:t>
                        </m:r>
                      </m:e>
                    </m:d>
                  </m:oMath>
                </a14:m>
                <a:r>
                  <a:rPr lang="en-US" sz="4300" dirty="0" smtClean="0">
                    <a:solidFill>
                      <a:srgbClr val="000000"/>
                    </a:solidFill>
                    <a:latin typeface="Arial" panose="020B0604020202020204" pitchFamily="34" charset="0"/>
                    <a:cs typeface="Arial" panose="020B0604020202020204" pitchFamily="34" charset="0"/>
                  </a:rPr>
                  <a:t> và </a:t>
                </a:r>
                <a14:m>
                  <m:oMath xmlns:m="http://schemas.openxmlformats.org/officeDocument/2006/math">
                    <m:r>
                      <a:rPr lang="en-US" sz="4300" i="1" dirty="0" smtClean="0">
                        <a:solidFill>
                          <a:srgbClr val="000000"/>
                        </a:solidFill>
                        <a:latin typeface="Cambria Math" panose="02040503050406030204" pitchFamily="18" charset="0"/>
                        <a:cs typeface="Arial" panose="020B0604020202020204" pitchFamily="34" charset="0"/>
                      </a:rPr>
                      <m:t>𝑥</m:t>
                    </m:r>
                    <m:r>
                      <a:rPr lang="en-US" sz="4300" i="1" baseline="-25000" dirty="0">
                        <a:solidFill>
                          <a:srgbClr val="000000"/>
                        </a:solidFill>
                        <a:latin typeface="Cambria Math" panose="02040503050406030204" pitchFamily="18" charset="0"/>
                        <a:cs typeface="Arial" panose="020B0604020202020204" pitchFamily="34" charset="0"/>
                      </a:rPr>
                      <m:t>0</m:t>
                    </m:r>
                    <m:r>
                      <a:rPr lang="en-US" sz="4300" i="1" dirty="0">
                        <a:solidFill>
                          <a:srgbClr val="000000"/>
                        </a:solidFill>
                        <a:latin typeface="Cambria Math" panose="02040503050406030204" pitchFamily="18" charset="0"/>
                        <a:cs typeface="Arial" panose="020B0604020202020204" pitchFamily="34" charset="0"/>
                      </a:rPr>
                      <m:t>∈(</m:t>
                    </m:r>
                    <m:r>
                      <a:rPr lang="en-US" sz="4300" i="1" dirty="0">
                        <a:solidFill>
                          <a:srgbClr val="000000"/>
                        </a:solidFill>
                        <a:latin typeface="Cambria Math" panose="02040503050406030204" pitchFamily="18" charset="0"/>
                        <a:cs typeface="Arial" panose="020B0604020202020204" pitchFamily="34" charset="0"/>
                      </a:rPr>
                      <m:t>𝑎</m:t>
                    </m:r>
                    <m:r>
                      <a:rPr lang="en-US" sz="4300" i="1" dirty="0">
                        <a:solidFill>
                          <a:srgbClr val="000000"/>
                        </a:solidFill>
                        <a:latin typeface="Cambria Math" panose="02040503050406030204" pitchFamily="18" charset="0"/>
                        <a:cs typeface="Arial" panose="020B0604020202020204" pitchFamily="34" charset="0"/>
                      </a:rPr>
                      <m:t>;</m:t>
                    </m:r>
                    <m:r>
                      <a:rPr lang="en-US" sz="4300" i="1" dirty="0">
                        <a:solidFill>
                          <a:srgbClr val="000000"/>
                        </a:solidFill>
                        <a:latin typeface="Cambria Math" panose="02040503050406030204" pitchFamily="18" charset="0"/>
                        <a:cs typeface="Arial" panose="020B0604020202020204" pitchFamily="34" charset="0"/>
                      </a:rPr>
                      <m:t>𝑏</m:t>
                    </m:r>
                    <m:r>
                      <a:rPr lang="en-US" sz="4300" i="1" dirty="0">
                        <a:solidFill>
                          <a:srgbClr val="000000"/>
                        </a:solidFill>
                        <a:latin typeface="Cambria Math" panose="02040503050406030204" pitchFamily="18" charset="0"/>
                        <a:cs typeface="Arial" panose="020B0604020202020204" pitchFamily="34" charset="0"/>
                      </a:rPr>
                      <m:t>).</m:t>
                    </m:r>
                  </m:oMath>
                </a14:m>
                <a:r>
                  <a:rPr lang="en-US" sz="4300" dirty="0" smtClean="0">
                    <a:solidFill>
                      <a:srgbClr val="000000"/>
                    </a:solidFill>
                    <a:latin typeface="Arial" panose="020B0604020202020204" pitchFamily="34" charset="0"/>
                    <a:cs typeface="Arial" panose="020B0604020202020204" pitchFamily="34" charset="0"/>
                  </a:rPr>
                  <a:t> </a:t>
                </a:r>
                <a:r>
                  <a:rPr lang="en-US" sz="4300" dirty="0">
                    <a:solidFill>
                      <a:srgbClr val="000000"/>
                    </a:solidFill>
                    <a:latin typeface="Arial" panose="020B0604020202020204" pitchFamily="34" charset="0"/>
                    <a:cs typeface="Arial" panose="020B0604020202020204" pitchFamily="34" charset="0"/>
                  </a:rPr>
                  <a:t>Điều kiện cần và đủ để hàm số </a:t>
                </a:r>
                <a14:m>
                  <m:oMath xmlns:m="http://schemas.openxmlformats.org/officeDocument/2006/math">
                    <m:r>
                      <a:rPr lang="en-US" sz="4300" i="1" dirty="0" smtClean="0">
                        <a:solidFill>
                          <a:srgbClr val="000000"/>
                        </a:solidFill>
                        <a:latin typeface="Cambria Math" panose="02040503050406030204" pitchFamily="18" charset="0"/>
                        <a:cs typeface="Arial" panose="020B0604020202020204" pitchFamily="34" charset="0"/>
                      </a:rPr>
                      <m:t>𝑦</m:t>
                    </m:r>
                    <m:r>
                      <a:rPr lang="en-US" sz="4300" i="1" dirty="0" smtClean="0">
                        <a:solidFill>
                          <a:srgbClr val="000000"/>
                        </a:solidFill>
                        <a:latin typeface="Cambria Math" panose="02040503050406030204" pitchFamily="18" charset="0"/>
                        <a:cs typeface="Arial" panose="020B0604020202020204" pitchFamily="34" charset="0"/>
                      </a:rPr>
                      <m:t> = </m:t>
                    </m:r>
                    <m:r>
                      <a:rPr lang="en-US" sz="4300" i="1" dirty="0" smtClean="0">
                        <a:solidFill>
                          <a:srgbClr val="000000"/>
                        </a:solidFill>
                        <a:latin typeface="Cambria Math" panose="02040503050406030204" pitchFamily="18" charset="0"/>
                        <a:cs typeface="Arial" panose="020B0604020202020204" pitchFamily="34" charset="0"/>
                      </a:rPr>
                      <m:t>𝑓</m:t>
                    </m:r>
                    <m:r>
                      <a:rPr lang="en-US" sz="4300" i="1" dirty="0" smtClean="0">
                        <a:solidFill>
                          <a:srgbClr val="000000"/>
                        </a:solidFill>
                        <a:latin typeface="Cambria Math" panose="02040503050406030204" pitchFamily="18" charset="0"/>
                        <a:cs typeface="Arial" panose="020B0604020202020204" pitchFamily="34" charset="0"/>
                      </a:rPr>
                      <m:t>(</m:t>
                    </m:r>
                    <m:r>
                      <a:rPr lang="en-US" sz="4300" i="1" dirty="0" smtClean="0">
                        <a:solidFill>
                          <a:srgbClr val="000000"/>
                        </a:solidFill>
                        <a:latin typeface="Cambria Math" panose="02040503050406030204" pitchFamily="18" charset="0"/>
                        <a:cs typeface="Arial" panose="020B0604020202020204" pitchFamily="34" charset="0"/>
                      </a:rPr>
                      <m:t>𝑥</m:t>
                    </m:r>
                    <m:r>
                      <a:rPr lang="en-US" sz="4300" i="1" dirty="0" smtClean="0">
                        <a:solidFill>
                          <a:srgbClr val="000000"/>
                        </a:solidFill>
                        <a:latin typeface="Cambria Math" panose="02040503050406030204" pitchFamily="18" charset="0"/>
                        <a:cs typeface="Arial" panose="020B0604020202020204" pitchFamily="34" charset="0"/>
                      </a:rPr>
                      <m:t>) </m:t>
                    </m:r>
                  </m:oMath>
                </a14:m>
                <a:r>
                  <a:rPr lang="en-US" sz="4300" dirty="0">
                    <a:solidFill>
                      <a:srgbClr val="000000"/>
                    </a:solidFill>
                    <a:latin typeface="Arial" panose="020B0604020202020204" pitchFamily="34" charset="0"/>
                    <a:cs typeface="Arial" panose="020B0604020202020204" pitchFamily="34" charset="0"/>
                  </a:rPr>
                  <a:t>liên tục tại </a:t>
                </a:r>
                <a14:m>
                  <m:oMath xmlns:m="http://schemas.openxmlformats.org/officeDocument/2006/math">
                    <m:r>
                      <a:rPr lang="en-US" sz="4300" i="1" dirty="0">
                        <a:solidFill>
                          <a:srgbClr val="000000"/>
                        </a:solidFill>
                        <a:latin typeface="Cambria Math" panose="02040503050406030204" pitchFamily="18" charset="0"/>
                        <a:cs typeface="Arial" panose="020B0604020202020204" pitchFamily="34" charset="0"/>
                      </a:rPr>
                      <m:t>𝑥</m:t>
                    </m:r>
                    <m:r>
                      <a:rPr lang="en-US" sz="4300" i="1" baseline="-25000" dirty="0">
                        <a:solidFill>
                          <a:srgbClr val="000000"/>
                        </a:solidFill>
                        <a:latin typeface="Cambria Math" panose="02040503050406030204" pitchFamily="18" charset="0"/>
                        <a:cs typeface="Arial" panose="020B0604020202020204" pitchFamily="34" charset="0"/>
                      </a:rPr>
                      <m:t>0 </m:t>
                    </m:r>
                  </m:oMath>
                </a14:m>
                <a:r>
                  <a:rPr lang="en-US" sz="4300" dirty="0">
                    <a:solidFill>
                      <a:srgbClr val="000000"/>
                    </a:solidFill>
                    <a:latin typeface="Arial" panose="020B0604020202020204" pitchFamily="34" charset="0"/>
                    <a:cs typeface="Arial" panose="020B0604020202020204" pitchFamily="34" charset="0"/>
                  </a:rPr>
                  <a:t> là:</a:t>
                </a:r>
                <a:endParaRPr kumimoji="0" lang="en-US" sz="43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1213289" y="952500"/>
                <a:ext cx="16902718" cy="2077492"/>
              </a:xfrm>
              <a:prstGeom prst="rect">
                <a:avLst/>
              </a:prstGeom>
              <a:blipFill rotWithShape="0">
                <a:blip r:embed="rId6"/>
                <a:stretch>
                  <a:fillRect l="-1406" b="-7038"/>
                </a:stretch>
              </a:blipFill>
            </p:spPr>
            <p:txBody>
              <a:bodyPr/>
              <a:lstStyle/>
              <a:p>
                <a:r>
                  <a:rPr lang="en-US">
                    <a:noFill/>
                  </a:rPr>
                  <a:t> </a:t>
                </a:r>
              </a:p>
            </p:txBody>
          </p:sp>
        </mc:Fallback>
      </mc:AlternateContent>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54400" y="7605002"/>
            <a:ext cx="2086818" cy="2105876"/>
          </a:xfrm>
          <a:prstGeom prst="rect">
            <a:avLst/>
          </a:prstGeom>
          <a:effectLst>
            <a:outerShdw blurRad="50800" dist="38100" dir="13500000" algn="br" rotWithShape="0">
              <a:prstClr val="black">
                <a:alpha val="40000"/>
              </a:prstClr>
            </a:outerShdw>
          </a:effectLst>
        </p:spPr>
      </p:pic>
      <p:pic>
        <p:nvPicPr>
          <p:cNvPr id="4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3779350">
            <a:off x="335360" y="31427"/>
            <a:ext cx="1278094" cy="1437529"/>
          </a:xfrm>
          <a:prstGeom prst="rect">
            <a:avLst/>
          </a:prstGeom>
        </p:spPr>
      </p:pic>
      <p:pic>
        <p:nvPicPr>
          <p:cNvPr id="49" name="Picture 4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9660914">
            <a:off x="16740199" y="169106"/>
            <a:ext cx="1411502" cy="1587579"/>
          </a:xfrm>
          <a:prstGeom prst="rect">
            <a:avLst/>
          </a:prstGeom>
        </p:spPr>
      </p:pic>
    </p:spTree>
    <p:extLst>
      <p:ext uri="{BB962C8B-B14F-4D97-AF65-F5344CB8AC3E}">
        <p14:creationId xmlns:p14="http://schemas.microsoft.com/office/powerpoint/2010/main" val="22825130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anim calcmode="lin" valueType="num">
                                      <p:cBhvr>
                                        <p:cTn id="12" dur="500" fill="hold"/>
                                        <p:tgtEl>
                                          <p:spTgt spid="42"/>
                                        </p:tgtEl>
                                        <p:attrNameLst>
                                          <p:attrName>ppt_x</p:attrName>
                                        </p:attrNameLst>
                                      </p:cBhvr>
                                      <p:tavLst>
                                        <p:tav tm="0">
                                          <p:val>
                                            <p:strVal val="#ppt_x"/>
                                          </p:val>
                                        </p:tav>
                                        <p:tav tm="100000">
                                          <p:val>
                                            <p:strVal val="#ppt_x"/>
                                          </p:val>
                                        </p:tav>
                                      </p:tavLst>
                                    </p:anim>
                                    <p:anim calcmode="lin" valueType="num">
                                      <p:cBhvr>
                                        <p:cTn id="13" dur="500" fill="hold"/>
                                        <p:tgtEl>
                                          <p:spTgt spid="4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anim calcmode="lin" valueType="num">
                                      <p:cBhvr>
                                        <p:cTn id="24" dur="500" fill="hold"/>
                                        <p:tgtEl>
                                          <p:spTgt spid="43"/>
                                        </p:tgtEl>
                                        <p:attrNameLst>
                                          <p:attrName>ppt_x</p:attrName>
                                        </p:attrNameLst>
                                      </p:cBhvr>
                                      <p:tavLst>
                                        <p:tav tm="0">
                                          <p:val>
                                            <p:strVal val="#ppt_x"/>
                                          </p:val>
                                        </p:tav>
                                        <p:tav tm="100000">
                                          <p:val>
                                            <p:strVal val="#ppt_x"/>
                                          </p:val>
                                        </p:tav>
                                      </p:tavLst>
                                    </p:anim>
                                    <p:anim calcmode="lin" valueType="num">
                                      <p:cBhvr>
                                        <p:cTn id="25" dur="50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anim calcmode="lin" valueType="num">
                                      <p:cBhvr>
                                        <p:cTn id="30" dur="500" fill="hold"/>
                                        <p:tgtEl>
                                          <p:spTgt spid="45"/>
                                        </p:tgtEl>
                                        <p:attrNameLst>
                                          <p:attrName>ppt_x</p:attrName>
                                        </p:attrNameLst>
                                      </p:cBhvr>
                                      <p:tavLst>
                                        <p:tav tm="0">
                                          <p:val>
                                            <p:strVal val="#ppt_x"/>
                                          </p:val>
                                        </p:tav>
                                        <p:tav tm="100000">
                                          <p:val>
                                            <p:strVal val="#ppt_x"/>
                                          </p:val>
                                        </p:tav>
                                      </p:tavLst>
                                    </p:anim>
                                    <p:anim calcmode="lin" valueType="num">
                                      <p:cBhvr>
                                        <p:cTn id="31"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15"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a:off x="17404517" y="346847"/>
            <a:ext cx="974039" cy="837674"/>
          </a:xfrm>
          <a:prstGeom prst="rect">
            <a:avLst/>
          </a:prstGeom>
        </p:spPr>
      </p:pic>
      <p:pic>
        <p:nvPicPr>
          <p:cNvPr id="37"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168788">
            <a:off x="-487020" y="9190874"/>
            <a:ext cx="974039" cy="837674"/>
          </a:xfrm>
          <a:prstGeom prst="rect">
            <a:avLst/>
          </a:prstGeom>
        </p:spPr>
      </p:pic>
      <p:sp>
        <p:nvSpPr>
          <p:cNvPr id="8" name="Rectangle 7"/>
          <p:cNvSpPr/>
          <p:nvPr/>
        </p:nvSpPr>
        <p:spPr>
          <a:xfrm>
            <a:off x="381000" y="342900"/>
            <a:ext cx="6613709" cy="1084912"/>
          </a:xfrm>
          <a:prstGeom prst="rect">
            <a:avLst/>
          </a:prstGeom>
        </p:spPr>
        <p:txBody>
          <a:bodyPr wrap="square">
            <a:spAutoFit/>
          </a:bodyPr>
          <a:lstStyle/>
          <a:p>
            <a:pPr algn="just">
              <a:lnSpc>
                <a:spcPct val="150000"/>
              </a:lnSpc>
            </a:pPr>
            <a:r>
              <a:rPr lang="en-US" sz="4300" b="1" dirty="0" smtClean="0">
                <a:solidFill>
                  <a:srgbClr val="C00000"/>
                </a:solidFill>
                <a:latin typeface="Arial" panose="020B0604020202020204" pitchFamily="34" charset="0"/>
                <a:cs typeface="Arial" panose="020B0604020202020204" pitchFamily="34" charset="0"/>
              </a:rPr>
              <a:t>2. </a:t>
            </a:r>
            <a:r>
              <a:rPr lang="vi-VN" sz="4300" dirty="0" smtClean="0">
                <a:solidFill>
                  <a:srgbClr val="000000"/>
                </a:solidFill>
                <a:cs typeface="Arial" panose="020B0604020202020204" pitchFamily="34" charset="0"/>
              </a:rPr>
              <a:t>Tính </a:t>
            </a:r>
            <a:r>
              <a:rPr lang="vi-VN" sz="4300" dirty="0">
                <a:solidFill>
                  <a:srgbClr val="000000"/>
                </a:solidFill>
                <a:cs typeface="Arial" panose="020B0604020202020204" pitchFamily="34" charset="0"/>
              </a:rPr>
              <a:t>các giới hạn sau:</a:t>
            </a:r>
            <a:endParaRPr lang="en-US" sz="4300" dirty="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102704" y="1422091"/>
                <a:ext cx="9144000" cy="8663590"/>
              </a:xfrm>
              <a:prstGeom prst="rect">
                <a:avLst/>
              </a:prstGeom>
            </p:spPr>
            <p:txBody>
              <a:bodyPr>
                <a:spAutoFit/>
              </a:bodyPr>
              <a:lstStyle/>
              <a:p>
                <a:pPr>
                  <a:lnSpc>
                    <a:spcPct val="150000"/>
                  </a:lnSpc>
                </a:pPr>
                <a:r>
                  <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oMath>
                </a14:m>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i="1" kern="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rad>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oMath>
                </a14:m>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p>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e>
                    </m:d>
                  </m:oMath>
                </a14:m>
                <a:endPar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e</a:t>
                </a: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oMath>
                </a14:m>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g)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den>
                        </m:f>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oMath>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02704" y="1422091"/>
                <a:ext cx="9144000" cy="8663590"/>
              </a:xfrm>
              <a:prstGeom prst="rect">
                <a:avLst/>
              </a:prstGeom>
              <a:blipFill rotWithShape="0">
                <a:blip r:embed="rId6"/>
                <a:stretch>
                  <a:fillRect l="-2200"/>
                </a:stretch>
              </a:blipFill>
            </p:spPr>
            <p:txBody>
              <a:bodyPr/>
              <a:lstStyle/>
              <a:p>
                <a:r>
                  <a:rPr lang="en-US">
                    <a:noFill/>
                  </a:rPr>
                  <a:t> </a:t>
                </a:r>
              </a:p>
            </p:txBody>
          </p:sp>
        </mc:Fallback>
      </mc:AlternateContent>
      <p:cxnSp>
        <p:nvCxnSpPr>
          <p:cNvPr id="5" name="Straight Connector 4"/>
          <p:cNvCxnSpPr/>
          <p:nvPr/>
        </p:nvCxnSpPr>
        <p:spPr>
          <a:xfrm>
            <a:off x="8077200" y="879635"/>
            <a:ext cx="0" cy="93100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663583" y="656392"/>
            <a:ext cx="1265091" cy="677108"/>
          </a:xfrm>
          <a:prstGeom prst="rect">
            <a:avLst/>
          </a:prstGeom>
        </p:spPr>
        <p:txBody>
          <a:bodyPr wrap="none">
            <a:spAutoFit/>
          </a:bodyPr>
          <a:lstStyle/>
          <a:p>
            <a:pPr algn="ctr">
              <a:defRPr/>
            </a:pPr>
            <a:r>
              <a:rPr lang="en-US" sz="3800" b="1" i="1" u="sng" dirty="0" smtClean="0">
                <a:solidFill>
                  <a:srgbClr val="1F497D">
                    <a:lumMod val="75000"/>
                  </a:srgbClr>
                </a:solidFill>
                <a:latin typeface="Arial" panose="020B0604020202020204" pitchFamily="34" charset="0"/>
                <a:cs typeface="Arial" panose="020B0604020202020204" pitchFamily="34" charset="0"/>
              </a:rPr>
              <a:t>Giải:</a:t>
            </a:r>
            <a:endParaRPr lang="en-US" sz="3800" b="1" i="1" u="sng" dirty="0">
              <a:solidFill>
                <a:srgbClr val="1F497D">
                  <a:lumMod val="75000"/>
                </a:srgb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9123528" y="1443118"/>
                <a:ext cx="9144000" cy="4459747"/>
              </a:xfrm>
              <a:prstGeom prst="rect">
                <a:avLst/>
              </a:prstGeom>
            </p:spPr>
            <p:txBody>
              <a:bodyPr>
                <a:spAutoFit/>
              </a:bodyPr>
              <a:lstStyle/>
              <a:p>
                <a:pPr>
                  <a:lnSpc>
                    <a:spcPct val="150000"/>
                  </a:lnSpc>
                </a:pPr>
                <a:r>
                  <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e>
                        </m:d>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e>
                        </m:d>
                      </m:den>
                    </m:f>
                  </m:oMath>
                </a14:m>
                <a:endParaRPr lang="en-US" sz="3800" i="1" kern="0"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14:m>
                  <m:oMath xmlns:m="http://schemas.openxmlformats.org/officeDocument/2006/math">
                    <m:r>
                      <a:rPr lang="en-US" sz="3800" b="0" i="0" kern="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en>
                        </m:f>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en>
                        </m:f>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9123528" y="1443118"/>
                <a:ext cx="9144000" cy="4459747"/>
              </a:xfrm>
              <a:prstGeom prst="rect">
                <a:avLst/>
              </a:prstGeom>
              <a:blipFill rotWithShape="0">
                <a:blip r:embed="rId7"/>
                <a:stretch>
                  <a:fillRect l="-22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9123528" y="5676900"/>
                <a:ext cx="9144000" cy="3967496"/>
              </a:xfrm>
              <a:prstGeom prst="rect">
                <a:avLst/>
              </a:prstGeom>
            </p:spPr>
            <p:txBody>
              <a:bodyPr>
                <a:spAutoFit/>
              </a:bodyPr>
              <a:lstStyle/>
              <a:p>
                <a:pPr>
                  <a:lnSpc>
                    <a:spcPct val="150000"/>
                  </a:lnSpc>
                </a:pPr>
                <a:r>
                  <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b="0" i="0" kern="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d>
                          <m:dPr>
                            <m:ctrlPr>
                              <a:rPr lang="en-US" sz="3800" i="1">
                                <a:solidFill>
                                  <a:prstClr val="black"/>
                                </a:solidFill>
                                <a:latin typeface="Cambria Math" panose="02040503050406030204" pitchFamily="18" charset="0"/>
                                <a:cs typeface="Times New Roman" panose="02020603050405020304" pitchFamily="18" charset="0"/>
                              </a:rPr>
                            </m:ctrlPr>
                          </m:dPr>
                          <m:e>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en>
                            </m:f>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den>
                            </m:f>
                          </m:e>
                        </m:d>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b="0" i="0" smtClean="0">
                                <a:solidFill>
                                  <a:prstClr val="black"/>
                                </a:solidFill>
                                <a:latin typeface="Cambria Math" panose="02040503050406030204" pitchFamily="18"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en>
                            </m:f>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den>
                            </m:f>
                          </m:e>
                        </m:d>
                      </m:den>
                    </m:f>
                  </m:oMath>
                </a14:m>
                <a:endParaRPr lang="en-US" sz="3800" i="1" kern="0"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14:m>
                  <m:oMath xmlns:m="http://schemas.openxmlformats.org/officeDocument/2006/math">
                    <m:r>
                      <a:rPr lang="en-US" sz="3800" b="0" i="0" kern="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en>
                        </m:f>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den>
                        </m:f>
                      </m:num>
                      <m:den>
                        <m:r>
                          <a:rPr lang="en-US" sz="3800" b="0" i="0" kern="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en>
                        </m:f>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den>
                        </m:f>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oMath>
                </a14:m>
                <a:r>
                  <a:rPr lang="en-US" dirty="0" smtClean="0"/>
                  <a:t> </a:t>
                </a:r>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9123528" y="5676900"/>
                <a:ext cx="9144000" cy="3967496"/>
              </a:xfrm>
              <a:prstGeom prst="rect">
                <a:avLst/>
              </a:prstGeom>
              <a:blipFill rotWithShape="0">
                <a:blip r:embed="rId8"/>
                <a:stretch>
                  <a:fillRect l="-2200"/>
                </a:stretch>
              </a:blipFill>
            </p:spPr>
            <p:txBody>
              <a:bodyPr/>
              <a:lstStyle/>
              <a:p>
                <a:r>
                  <a:rPr lang="en-US">
                    <a:noFill/>
                  </a:rPr>
                  <a:t> </a:t>
                </a:r>
              </a:p>
            </p:txBody>
          </p:sp>
        </mc:Fallback>
      </mc:AlternateContent>
    </p:spTree>
    <p:extLst>
      <p:ext uri="{BB962C8B-B14F-4D97-AF65-F5344CB8AC3E}">
        <p14:creationId xmlns:p14="http://schemas.microsoft.com/office/powerpoint/2010/main" val="133370964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par>
                                <p:cTn id="20" presetID="22" presetClass="entr" presetSubtype="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7"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15"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a:off x="17404517" y="346847"/>
            <a:ext cx="974039" cy="837674"/>
          </a:xfrm>
          <a:prstGeom prst="rect">
            <a:avLst/>
          </a:prstGeom>
        </p:spPr>
      </p:pic>
      <p:pic>
        <p:nvPicPr>
          <p:cNvPr id="37"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168788">
            <a:off x="-487020" y="9190874"/>
            <a:ext cx="974039" cy="837674"/>
          </a:xfrm>
          <a:prstGeom prst="rect">
            <a:avLst/>
          </a:prstGeom>
        </p:spPr>
      </p:pic>
      <p:sp>
        <p:nvSpPr>
          <p:cNvPr id="8" name="Rectangle 7"/>
          <p:cNvSpPr/>
          <p:nvPr/>
        </p:nvSpPr>
        <p:spPr>
          <a:xfrm>
            <a:off x="381000" y="342900"/>
            <a:ext cx="6613709" cy="1084912"/>
          </a:xfrm>
          <a:prstGeom prst="rect">
            <a:avLst/>
          </a:prstGeom>
        </p:spPr>
        <p:txBody>
          <a:bodyPr wrap="square">
            <a:spAutoFit/>
          </a:bodyPr>
          <a:lstStyle/>
          <a:p>
            <a:pPr algn="just">
              <a:lnSpc>
                <a:spcPct val="150000"/>
              </a:lnSpc>
            </a:pPr>
            <a:r>
              <a:rPr lang="en-US" sz="4300" b="1" dirty="0" smtClean="0">
                <a:solidFill>
                  <a:srgbClr val="C00000"/>
                </a:solidFill>
                <a:latin typeface="Arial" panose="020B0604020202020204" pitchFamily="34" charset="0"/>
                <a:cs typeface="Arial" panose="020B0604020202020204" pitchFamily="34" charset="0"/>
              </a:rPr>
              <a:t>2. </a:t>
            </a:r>
            <a:r>
              <a:rPr lang="vi-VN" sz="4300" dirty="0" smtClean="0">
                <a:solidFill>
                  <a:srgbClr val="000000"/>
                </a:solidFill>
                <a:cs typeface="Arial" panose="020B0604020202020204" pitchFamily="34" charset="0"/>
              </a:rPr>
              <a:t>Tính </a:t>
            </a:r>
            <a:r>
              <a:rPr lang="vi-VN" sz="4300" dirty="0">
                <a:solidFill>
                  <a:srgbClr val="000000"/>
                </a:solidFill>
                <a:cs typeface="Arial" panose="020B0604020202020204" pitchFamily="34" charset="0"/>
              </a:rPr>
              <a:t>các giới hạn sau:</a:t>
            </a:r>
            <a:endParaRPr lang="en-US" sz="4300" dirty="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102704" y="1422091"/>
                <a:ext cx="9144000" cy="8663590"/>
              </a:xfrm>
              <a:prstGeom prst="rect">
                <a:avLst/>
              </a:prstGeom>
            </p:spPr>
            <p:txBody>
              <a:bodyPr>
                <a:spAutoFit/>
              </a:bodyPr>
              <a:lstStyle/>
              <a:p>
                <a:pPr>
                  <a:lnSpc>
                    <a:spcPct val="150000"/>
                  </a:lnSpc>
                </a:pPr>
                <a:r>
                  <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oMath>
                </a14:m>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i="1" kern="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rad>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oMath>
                </a14:m>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p>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e>
                    </m:d>
                  </m:oMath>
                </a14:m>
                <a:endPar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e</a:t>
                </a: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oMath>
                </a14:m>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g)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den>
                        </m:f>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oMath>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02704" y="1422091"/>
                <a:ext cx="9144000" cy="8663590"/>
              </a:xfrm>
              <a:prstGeom prst="rect">
                <a:avLst/>
              </a:prstGeom>
              <a:blipFill rotWithShape="0">
                <a:blip r:embed="rId6"/>
                <a:stretch>
                  <a:fillRect l="-2200"/>
                </a:stretch>
              </a:blipFill>
            </p:spPr>
            <p:txBody>
              <a:bodyPr/>
              <a:lstStyle/>
              <a:p>
                <a:r>
                  <a:rPr lang="en-US">
                    <a:noFill/>
                  </a:rPr>
                  <a:t> </a:t>
                </a:r>
              </a:p>
            </p:txBody>
          </p:sp>
        </mc:Fallback>
      </mc:AlternateContent>
      <p:cxnSp>
        <p:nvCxnSpPr>
          <p:cNvPr id="5" name="Straight Connector 4"/>
          <p:cNvCxnSpPr/>
          <p:nvPr/>
        </p:nvCxnSpPr>
        <p:spPr>
          <a:xfrm>
            <a:off x="8077200" y="879635"/>
            <a:ext cx="0" cy="93100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663583" y="656392"/>
            <a:ext cx="1265091" cy="677108"/>
          </a:xfrm>
          <a:prstGeom prst="rect">
            <a:avLst/>
          </a:prstGeom>
        </p:spPr>
        <p:txBody>
          <a:bodyPr wrap="none">
            <a:spAutoFit/>
          </a:bodyPr>
          <a:lstStyle/>
          <a:p>
            <a:pPr algn="ctr">
              <a:defRPr/>
            </a:pPr>
            <a:r>
              <a:rPr lang="en-US" sz="3800" b="1" i="1" u="sng" dirty="0" smtClean="0">
                <a:solidFill>
                  <a:srgbClr val="1F497D">
                    <a:lumMod val="75000"/>
                  </a:srgbClr>
                </a:solidFill>
                <a:latin typeface="Arial" panose="020B0604020202020204" pitchFamily="34" charset="0"/>
                <a:cs typeface="Arial" panose="020B0604020202020204" pitchFamily="34" charset="0"/>
              </a:rPr>
              <a:t>Giải:</a:t>
            </a:r>
            <a:endParaRPr lang="en-US" sz="3800" b="1" i="1" u="sng" dirty="0">
              <a:solidFill>
                <a:srgbClr val="1F497D">
                  <a:lumMod val="75000"/>
                </a:srgb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8991600" y="1584014"/>
                <a:ext cx="9144000" cy="4094839"/>
              </a:xfrm>
              <a:prstGeom prst="rect">
                <a:avLst/>
              </a:prstGeom>
            </p:spPr>
            <p:txBody>
              <a:bodyPr>
                <a:spAutoFit/>
              </a:bodyPr>
              <a:lstStyle/>
              <a:p>
                <a:pPr>
                  <a:lnSpc>
                    <a:spcPct val="150000"/>
                  </a:lnSpc>
                </a:pPr>
                <a:r>
                  <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rad>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e>
                        </m:rad>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en>
                            </m:f>
                          </m:e>
                        </m:d>
                      </m:den>
                    </m:f>
                  </m:oMath>
                </a14:m>
                <a:endParaRPr lang="en-US" sz="3800" i="1" kern="0"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oMath>
                  </m:oMathPara>
                </a14:m>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endParaRPr lang="en-US" dirty="0">
                  <a:solidFill>
                    <a:prstClr val="black"/>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8991600" y="1584014"/>
                <a:ext cx="9144000" cy="4094839"/>
              </a:xfrm>
              <a:prstGeom prst="rect">
                <a:avLst/>
              </a:prstGeom>
              <a:blipFill rotWithShape="0">
                <a:blip r:embed="rId7"/>
                <a:stretch>
                  <a:fillRect l="-22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8991600" y="6221309"/>
                <a:ext cx="9144000" cy="2384114"/>
              </a:xfrm>
              <a:prstGeom prst="rect">
                <a:avLst/>
              </a:prstGeom>
            </p:spPr>
            <p:txBody>
              <a:bodyPr>
                <a:spAutoFit/>
              </a:bodyPr>
              <a:lstStyle/>
              <a:p>
                <a:pPr>
                  <a:lnSpc>
                    <a:spcPct val="150000"/>
                  </a:lnSpc>
                </a:pPr>
                <a:r>
                  <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p>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e>
                    </m:d>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solidFill>
                                  <a:prstClr val="black"/>
                                </a:solidFill>
                                <a:latin typeface="Cambria Math" panose="02040503050406030204" pitchFamily="18" charset="0"/>
                                <a:cs typeface="Times New Roman" panose="02020603050405020304" pitchFamily="18" charset="0"/>
                              </a:rPr>
                            </m:ctrlPr>
                          </m:sSupPr>
                          <m:e>
                            <m:d>
                              <m:dPr>
                                <m:ctrlPr>
                                  <a:rPr lang="en-US" sz="3800" i="1">
                                    <a:solidFill>
                                      <a:prstClr val="black"/>
                                    </a:solidFill>
                                    <a:latin typeface="Cambria Math" panose="02040503050406030204" pitchFamily="18" charset="0"/>
                                    <a:cs typeface="Times New Roman" panose="02020603050405020304" pitchFamily="18" charset="0"/>
                                  </a:rPr>
                                </m:ctrlPr>
                              </m:dPr>
                              <m:e>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e>
                            </m:d>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e>
                    </m:d>
                  </m:oMath>
                </a14:m>
                <a:endParaRPr lang="en-US" sz="3800" i="1" kern="0"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r>
                  <a:rPr lang="en-US" sz="3800" kern="0" dirty="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oMath>
                </a14:m>
                <a:endParaRPr lang="en-US" dirty="0">
                  <a:solidFill>
                    <a:prstClr val="black"/>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8991600" y="6221309"/>
                <a:ext cx="9144000" cy="2384114"/>
              </a:xfrm>
              <a:prstGeom prst="rect">
                <a:avLst/>
              </a:prstGeom>
              <a:blipFill rotWithShape="0">
                <a:blip r:embed="rId8"/>
                <a:stretch>
                  <a:fillRect l="-2200"/>
                </a:stretch>
              </a:blipFill>
            </p:spPr>
            <p:txBody>
              <a:bodyPr/>
              <a:lstStyle/>
              <a:p>
                <a:r>
                  <a:rPr lang="en-US">
                    <a:noFill/>
                  </a:rPr>
                  <a:t> </a:t>
                </a:r>
              </a:p>
            </p:txBody>
          </p:sp>
        </mc:Fallback>
      </mc:AlternateContent>
    </p:spTree>
    <p:extLst>
      <p:ext uri="{BB962C8B-B14F-4D97-AF65-F5344CB8AC3E}">
        <p14:creationId xmlns:p14="http://schemas.microsoft.com/office/powerpoint/2010/main" val="17596185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15"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a:off x="17404517" y="346847"/>
            <a:ext cx="974039" cy="837674"/>
          </a:xfrm>
          <a:prstGeom prst="rect">
            <a:avLst/>
          </a:prstGeom>
        </p:spPr>
      </p:pic>
      <p:pic>
        <p:nvPicPr>
          <p:cNvPr id="37"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168788">
            <a:off x="-487020" y="9190874"/>
            <a:ext cx="974039" cy="837674"/>
          </a:xfrm>
          <a:prstGeom prst="rect">
            <a:avLst/>
          </a:prstGeom>
        </p:spPr>
      </p:pic>
      <p:sp>
        <p:nvSpPr>
          <p:cNvPr id="8" name="Rectangle 7"/>
          <p:cNvSpPr/>
          <p:nvPr/>
        </p:nvSpPr>
        <p:spPr>
          <a:xfrm>
            <a:off x="381000" y="342900"/>
            <a:ext cx="6613709" cy="1084912"/>
          </a:xfrm>
          <a:prstGeom prst="rect">
            <a:avLst/>
          </a:prstGeom>
        </p:spPr>
        <p:txBody>
          <a:bodyPr wrap="square">
            <a:spAutoFit/>
          </a:bodyPr>
          <a:lstStyle/>
          <a:p>
            <a:pPr algn="just">
              <a:lnSpc>
                <a:spcPct val="150000"/>
              </a:lnSpc>
            </a:pPr>
            <a:r>
              <a:rPr lang="en-US" sz="4300" b="1" dirty="0" smtClean="0">
                <a:solidFill>
                  <a:srgbClr val="C00000"/>
                </a:solidFill>
                <a:latin typeface="Arial" panose="020B0604020202020204" pitchFamily="34" charset="0"/>
                <a:cs typeface="Arial" panose="020B0604020202020204" pitchFamily="34" charset="0"/>
              </a:rPr>
              <a:t>2. </a:t>
            </a:r>
            <a:r>
              <a:rPr lang="vi-VN" sz="4300" dirty="0" smtClean="0">
                <a:solidFill>
                  <a:srgbClr val="000000"/>
                </a:solidFill>
                <a:cs typeface="Arial" panose="020B0604020202020204" pitchFamily="34" charset="0"/>
              </a:rPr>
              <a:t>Tính </a:t>
            </a:r>
            <a:r>
              <a:rPr lang="vi-VN" sz="4300" dirty="0">
                <a:solidFill>
                  <a:srgbClr val="000000"/>
                </a:solidFill>
                <a:cs typeface="Arial" panose="020B0604020202020204" pitchFamily="34" charset="0"/>
              </a:rPr>
              <a:t>các giới hạn sau:</a:t>
            </a:r>
            <a:endParaRPr lang="en-US" sz="4300" dirty="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102704" y="1422091"/>
                <a:ext cx="9144000" cy="8663590"/>
              </a:xfrm>
              <a:prstGeom prst="rect">
                <a:avLst/>
              </a:prstGeom>
            </p:spPr>
            <p:txBody>
              <a:bodyPr>
                <a:spAutoFit/>
              </a:bodyPr>
              <a:lstStyle/>
              <a:p>
                <a:pPr>
                  <a:lnSpc>
                    <a:spcPct val="150000"/>
                  </a:lnSpc>
                </a:pPr>
                <a:r>
                  <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oMath>
                </a14:m>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b="0" i="1" kern="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rad>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oMath>
                </a14:m>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p>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e>
                    </m:d>
                  </m:oMath>
                </a14:m>
                <a:endPar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e</a:t>
                </a: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oMath>
                </a14:m>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g)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den>
                        </m:f>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oMath>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02704" y="1422091"/>
                <a:ext cx="9144000" cy="8663590"/>
              </a:xfrm>
              <a:prstGeom prst="rect">
                <a:avLst/>
              </a:prstGeom>
              <a:blipFill rotWithShape="0">
                <a:blip r:embed="rId6"/>
                <a:stretch>
                  <a:fillRect l="-2200"/>
                </a:stretch>
              </a:blipFill>
            </p:spPr>
            <p:txBody>
              <a:bodyPr/>
              <a:lstStyle/>
              <a:p>
                <a:r>
                  <a:rPr lang="en-US">
                    <a:noFill/>
                  </a:rPr>
                  <a:t> </a:t>
                </a:r>
              </a:p>
            </p:txBody>
          </p:sp>
        </mc:Fallback>
      </mc:AlternateContent>
      <p:cxnSp>
        <p:nvCxnSpPr>
          <p:cNvPr id="5" name="Straight Connector 4"/>
          <p:cNvCxnSpPr/>
          <p:nvPr/>
        </p:nvCxnSpPr>
        <p:spPr>
          <a:xfrm>
            <a:off x="8077200" y="879635"/>
            <a:ext cx="0" cy="93100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663583" y="656392"/>
            <a:ext cx="1265091" cy="677108"/>
          </a:xfrm>
          <a:prstGeom prst="rect">
            <a:avLst/>
          </a:prstGeom>
        </p:spPr>
        <p:txBody>
          <a:bodyPr wrap="none">
            <a:spAutoFit/>
          </a:bodyPr>
          <a:lstStyle/>
          <a:p>
            <a:pPr algn="ctr">
              <a:defRPr/>
            </a:pPr>
            <a:r>
              <a:rPr lang="en-US" sz="3800" b="1" i="1" u="sng" dirty="0" smtClean="0">
                <a:solidFill>
                  <a:schemeClr val="tx2">
                    <a:lumMod val="75000"/>
                  </a:schemeClr>
                </a:solidFill>
                <a:latin typeface="Arial" panose="020B0604020202020204" pitchFamily="34" charset="0"/>
                <a:cs typeface="Arial" panose="020B0604020202020204" pitchFamily="34" charset="0"/>
              </a:rPr>
              <a:t>Giải:</a:t>
            </a:r>
            <a:endParaRPr lang="en-US" sz="3800" b="1" i="1" u="sng" dirty="0">
              <a:solidFill>
                <a:schemeClr val="tx2">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9356674" y="2017726"/>
                <a:ext cx="9144000" cy="3206968"/>
              </a:xfrm>
              <a:prstGeom prst="rect">
                <a:avLst/>
              </a:prstGeom>
            </p:spPr>
            <p:txBody>
              <a:bodyPr>
                <a:spAutoFit/>
              </a:bodyPr>
              <a:lstStyle/>
              <a:p>
                <a:pPr>
                  <a:lnSpc>
                    <a:spcPct val="150000"/>
                  </a:lnSpc>
                </a:pPr>
                <a:r>
                  <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e</a:t>
                </a: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oMath>
                </a14:m>
                <a:endParaRPr lang="en-US" sz="3800" i="1" kern="0"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r>
                  <a:rPr lang="en-US" sz="3800" kern="0" dirty="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4+2⋅</m:t>
                        </m:r>
                        <m:sSup>
                          <m:sSupPr>
                            <m:ctrlPr>
                              <a:rPr lang="en-US" sz="3800" i="1">
                                <a:solidFill>
                                  <a:prstClr val="black"/>
                                </a:solidFill>
                                <a:latin typeface="Cambria Math" panose="02040503050406030204" pitchFamily="18" charset="0"/>
                                <a:cs typeface="Times New Roman" panose="02020603050405020304" pitchFamily="18" charset="0"/>
                              </a:rPr>
                            </m:ctrlPr>
                          </m:sSupPr>
                          <m:e>
                            <m:d>
                              <m:dPr>
                                <m:ctrlPr>
                                  <a:rPr lang="en-US" sz="3800" i="1">
                                    <a:solidFill>
                                      <a:prstClr val="black"/>
                                    </a:solidFill>
                                    <a:latin typeface="Cambria Math" panose="02040503050406030204" pitchFamily="18" charset="0"/>
                                    <a:cs typeface="Times New Roman" panose="02020603050405020304" pitchFamily="18" charset="0"/>
                                  </a:rPr>
                                </m:ctrlPr>
                              </m:dPr>
                              <m:e>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e>
                            </m:d>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oMath>
                </a14:m>
                <a:r>
                  <a:rPr lang="en-US" dirty="0" smtClean="0">
                    <a:solidFill>
                      <a:prstClr val="black"/>
                    </a:solidFill>
                  </a:rPr>
                  <a:t> </a:t>
                </a:r>
                <a:endParaRPr lang="en-US" dirty="0">
                  <a:solidFill>
                    <a:prstClr val="black"/>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9356674" y="2017726"/>
                <a:ext cx="9144000" cy="3206968"/>
              </a:xfrm>
              <a:prstGeom prst="rect">
                <a:avLst/>
              </a:prstGeom>
              <a:blipFill rotWithShape="0">
                <a:blip r:embed="rId7"/>
                <a:stretch>
                  <a:fillRect l="-22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9525000" y="5912913"/>
                <a:ext cx="9144000" cy="2621102"/>
              </a:xfrm>
              <a:prstGeom prst="rect">
                <a:avLst/>
              </a:prstGeom>
            </p:spPr>
            <p:txBody>
              <a:bodyPr>
                <a:spAutoFit/>
              </a:bodyPr>
              <a:lstStyle/>
              <a:p>
                <a:pPr>
                  <a:lnSpc>
                    <a:spcPct val="150000"/>
                  </a:lnSpc>
                </a:pPr>
                <a:r>
                  <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g)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den>
                        </m:f>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den>
                        </m:f>
                      </m:e>
                    </m:d>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sSup>
                      <m:sSupPr>
                        <m:ctrlPr>
                          <a:rPr lang="en-US" sz="3800" i="1">
                            <a:solidFill>
                              <a:prstClr val="black"/>
                            </a:solidFill>
                            <a:latin typeface="Cambria Math" panose="02040503050406030204" pitchFamily="18" charset="0"/>
                            <a:cs typeface="Times New Roman" panose="02020603050405020304" pitchFamily="18" charset="0"/>
                          </a:rPr>
                        </m:ctrlPr>
                      </m:sSupPr>
                      <m:e>
                        <m:d>
                          <m:dPr>
                            <m:ctrlPr>
                              <a:rPr lang="en-US" sz="3800" i="1">
                                <a:solidFill>
                                  <a:prstClr val="black"/>
                                </a:solidFill>
                                <a:latin typeface="Cambria Math" panose="02040503050406030204" pitchFamily="18" charset="0"/>
                                <a:cs typeface="Times New Roman" panose="02020603050405020304" pitchFamily="18" charset="0"/>
                              </a:rPr>
                            </m:ctrlPr>
                          </m:dPr>
                          <m:e>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den>
                            </m:f>
                          </m:e>
                        </m:d>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oMath>
                </a14:m>
                <a:endParaRPr lang="en-US" sz="3800" i="1" kern="0"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r>
                  <a:rPr lang="en-US" sz="3800" kern="0" dirty="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=2⋅0=0</m:t>
                    </m:r>
                  </m:oMath>
                </a14:m>
                <a:endParaRPr lang="en-US" dirty="0">
                  <a:solidFill>
                    <a:prstClr val="black"/>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9525000" y="5912913"/>
                <a:ext cx="9144000" cy="2621102"/>
              </a:xfrm>
              <a:prstGeom prst="rect">
                <a:avLst/>
              </a:prstGeom>
              <a:blipFill rotWithShape="0">
                <a:blip r:embed="rId8"/>
                <a:stretch>
                  <a:fillRect l="-2200"/>
                </a:stretch>
              </a:blipFill>
            </p:spPr>
            <p:txBody>
              <a:bodyPr/>
              <a:lstStyle/>
              <a:p>
                <a:r>
                  <a:rPr lang="en-US">
                    <a:noFill/>
                  </a:rPr>
                  <a:t> </a:t>
                </a:r>
              </a:p>
            </p:txBody>
          </p:sp>
        </mc:Fallback>
      </mc:AlternateContent>
    </p:spTree>
    <p:extLst>
      <p:ext uri="{BB962C8B-B14F-4D97-AF65-F5344CB8AC3E}">
        <p14:creationId xmlns:p14="http://schemas.microsoft.com/office/powerpoint/2010/main" val="1736303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228598" y="1325010"/>
            <a:ext cx="17830800" cy="8847690"/>
            <a:chOff x="0" y="0"/>
            <a:chExt cx="6038063" cy="6076340"/>
          </a:xfrm>
          <a:solidFill>
            <a:schemeClr val="bg1"/>
          </a:solidFill>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grp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grpFill/>
          </p:spPr>
        </p: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660914" flipH="1">
            <a:off x="-33568" y="3892536"/>
            <a:ext cx="759351" cy="854075"/>
          </a:xfrm>
          <a:prstGeom prst="rect">
            <a:avLst/>
          </a:prstGeom>
        </p:spPr>
      </p:pic>
      <p:sp>
        <p:nvSpPr>
          <p:cNvPr id="19" name="Rectangle 18"/>
          <p:cNvSpPr/>
          <p:nvPr/>
        </p:nvSpPr>
        <p:spPr>
          <a:xfrm>
            <a:off x="457200" y="150658"/>
            <a:ext cx="6613709" cy="1084912"/>
          </a:xfrm>
          <a:prstGeom prst="rect">
            <a:avLst/>
          </a:prstGeom>
        </p:spPr>
        <p:txBody>
          <a:bodyPr wrap="square">
            <a:spAutoFit/>
          </a:bodyPr>
          <a:lstStyle/>
          <a:p>
            <a:pPr algn="just">
              <a:lnSpc>
                <a:spcPct val="150000"/>
              </a:lnSpc>
            </a:pPr>
            <a:r>
              <a:rPr lang="en-US" sz="4300" b="1" dirty="0" smtClean="0">
                <a:solidFill>
                  <a:srgbClr val="C00000"/>
                </a:solidFill>
                <a:latin typeface="Arial" panose="020B0604020202020204" pitchFamily="34" charset="0"/>
                <a:cs typeface="Arial" panose="020B0604020202020204" pitchFamily="34" charset="0"/>
              </a:rPr>
              <a:t>3. </a:t>
            </a:r>
            <a:r>
              <a:rPr lang="vi-VN" sz="4300" dirty="0" smtClean="0">
                <a:solidFill>
                  <a:srgbClr val="000000"/>
                </a:solidFill>
                <a:cs typeface="Arial" panose="020B0604020202020204" pitchFamily="34" charset="0"/>
              </a:rPr>
              <a:t>Tính </a:t>
            </a:r>
            <a:r>
              <a:rPr lang="vi-VN" sz="4300" dirty="0">
                <a:solidFill>
                  <a:srgbClr val="000000"/>
                </a:solidFill>
                <a:cs typeface="Arial" panose="020B0604020202020204" pitchFamily="34" charset="0"/>
              </a:rPr>
              <a:t>các giới hạn sau:</a:t>
            </a:r>
            <a:endParaRPr lang="en-US" sz="4300" dirty="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787852" y="4229100"/>
                <a:ext cx="16357979" cy="5583323"/>
              </a:xfrm>
              <a:prstGeom prst="rect">
                <a:avLst/>
              </a:prstGeom>
            </p:spPr>
            <p:txBody>
              <a:bodyPr wrap="square">
                <a:spAutoFit/>
              </a:bodyPr>
              <a:lstStyle/>
              <a:p>
                <a:pPr>
                  <a:lnSpc>
                    <a:spcPct val="200000"/>
                  </a:lnSpc>
                  <a:spcBef>
                    <a:spcPts val="100"/>
                  </a:spcBef>
                  <a:spcAft>
                    <a:spcPts val="100"/>
                  </a:spcAft>
                </a:pPr>
                <a:r>
                  <a:rPr lang="en-US" sz="3800" smtClean="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unc>
                      <m:func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→−3 </m:t>
                            </m:r>
                          </m:lim>
                        </m:limLow>
                      </m:fName>
                      <m:e>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5</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a:effectLst/>
                                <a:latin typeface="Cambria Math" panose="02040503050406030204" pitchFamily="18" charset="0"/>
                                <a:ea typeface="Calibri" panose="020F0502020204030204" pitchFamily="34" charset="0"/>
                                <a:cs typeface="Times New Roman" panose="02020603050405020304" pitchFamily="18" charset="0"/>
                              </a:rPr>
                              <m:t>+6</m:t>
                            </m:r>
                          </m:e>
                        </m:d>
                      </m:e>
                    </m:func>
                    <m:r>
                      <a:rPr lang="en-US" sz="3800">
                        <a:effectLst/>
                        <a:latin typeface="Cambria Math" panose="02040503050406030204" pitchFamily="18" charset="0"/>
                        <a:ea typeface="Calibri" panose="020F0502020204030204" pitchFamily="34" charset="0"/>
                        <a:cs typeface="Times New Roman" panose="02020603050405020304" pitchFamily="18" charset="0"/>
                      </a:rPr>
                      <m:t> =4(</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a:effectLst/>
                            <a:latin typeface="Cambria Math" panose="02040503050406030204" pitchFamily="18" charset="0"/>
                            <a:ea typeface="Calibri" panose="020F0502020204030204" pitchFamily="34" charset="0"/>
                            <a:cs typeface="Times New Roman" panose="02020603050405020304" pitchFamily="18" charset="0"/>
                          </a:rPr>
                          <m:t>)</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5⋅(</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3)+6=</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3800" smtClean="0">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Bef>
                    <a:spcPts val="100"/>
                  </a:spcBef>
                  <a:spcAft>
                    <a:spcPts val="100"/>
                  </a:spcAft>
                </a:pPr>
                <a:r>
                  <a:rPr lang="en-US" sz="3800" smtClean="0">
                    <a:effectLst/>
                    <a:latin typeface="Arial" panose="020B0604020202020204" pitchFamily="34" charset="0"/>
                    <a:ea typeface="Calibri" panose="020F0502020204030204" pitchFamily="34" charset="0"/>
                    <a:cs typeface="Arial" panose="020B0604020202020204" pitchFamily="34" charset="0"/>
                  </a:rPr>
                  <a:t>b</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limLow>
                      <m:limLow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→2 </m:t>
                        </m:r>
                      </m:lim>
                    </m:limLow>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5</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8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→2 </m:t>
                        </m:r>
                      </m:lim>
                    </m:limLow>
                    <m:r>
                      <a:rPr lang="en-US" sz="380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2)(2</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8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→2 </m:t>
                        </m:r>
                      </m:lim>
                    </m:limLow>
                    <m:r>
                      <a:rPr lang="en-US" sz="3800">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1)=3</m:t>
                    </m:r>
                  </m:oMath>
                </a14:m>
                <a:endParaRPr lang="en-US" sz="3800" smtClean="0">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Bef>
                    <a:spcPts val="100"/>
                  </a:spcBef>
                  <a:spcAft>
                    <a:spcPts val="100"/>
                  </a:spcAft>
                </a:pPr>
                <a:r>
                  <a:rPr lang="en-US" sz="3800" smtClean="0">
                    <a:effectLst/>
                    <a:latin typeface="Arial" panose="020B0604020202020204" pitchFamily="34" charset="0"/>
                    <a:ea typeface="Calibri" panose="020F0502020204030204" pitchFamily="34" charset="0"/>
                    <a:cs typeface="Arial" panose="020B0604020202020204" pitchFamily="34" charset="0"/>
                  </a:rPr>
                  <a:t>c</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limLow>
                      <m:limLow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→4 </m:t>
                        </m:r>
                      </m:lim>
                    </m:limLow>
                    <m:r>
                      <a:rPr lang="en-US" sz="380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ra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16</m:t>
                        </m:r>
                      </m:den>
                    </m:f>
                    <m:r>
                      <a:rPr lang="en-US" sz="38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→4 </m:t>
                        </m:r>
                      </m:lim>
                    </m:limLow>
                    <m:r>
                      <a:rPr lang="en-US" sz="380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ra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8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4)(</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a:effectLst/>
                            <a:latin typeface="Cambria Math" panose="02040503050406030204" pitchFamily="18" charset="0"/>
                            <a:ea typeface="Calibri" panose="020F0502020204030204" pitchFamily="34" charset="0"/>
                            <a:cs typeface="Times New Roman" panose="02020603050405020304" pitchFamily="18" charset="0"/>
                          </a:rPr>
                          <m:t>+4)</m:t>
                        </m:r>
                      </m:den>
                    </m:f>
                    <m:r>
                      <a:rPr lang="en-US" sz="38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→4 </m:t>
                        </m:r>
                      </m:lim>
                    </m:limLow>
                    <m:r>
                      <a:rPr lang="en-US" sz="380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ra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80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ra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rad>
                        <m:r>
                          <a:rPr lang="en-US" sz="3800">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a:effectLst/>
                            <a:latin typeface="Cambria Math" panose="02040503050406030204" pitchFamily="18" charset="0"/>
                            <a:ea typeface="Calibri" panose="020F0502020204030204" pitchFamily="34" charset="0"/>
                            <a:cs typeface="Times New Roman" panose="02020603050405020304" pitchFamily="18" charset="0"/>
                          </a:rPr>
                          <m:t>+4)</m:t>
                        </m:r>
                      </m:den>
                    </m:f>
                    <m:r>
                      <a:rPr lang="en-US" sz="38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→4 </m:t>
                        </m:r>
                      </m:lim>
                    </m:limLow>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rad>
                        <m:r>
                          <a:rPr lang="en-US" sz="3800">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a:effectLst/>
                            <a:latin typeface="Cambria Math" panose="02040503050406030204" pitchFamily="18" charset="0"/>
                            <a:ea typeface="Calibri" panose="020F0502020204030204" pitchFamily="34" charset="0"/>
                            <a:cs typeface="Times New Roman" panose="02020603050405020304" pitchFamily="18" charset="0"/>
                          </a:rPr>
                          <m:t>+4)</m:t>
                        </m:r>
                      </m:den>
                    </m:f>
                    <m:r>
                      <a:rPr lang="en-US" sz="3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a:effectLst/>
                            <a:latin typeface="Cambria Math" panose="02040503050406030204" pitchFamily="18" charset="0"/>
                            <a:ea typeface="Calibri" panose="020F0502020204030204" pitchFamily="34" charset="0"/>
                            <a:cs typeface="Times New Roman" panose="02020603050405020304" pitchFamily="18" charset="0"/>
                          </a:rPr>
                          <m:t>32</m:t>
                        </m:r>
                      </m:den>
                    </m:f>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787852" y="4229100"/>
                <a:ext cx="16357979" cy="5583323"/>
              </a:xfrm>
              <a:prstGeom prst="rect">
                <a:avLst/>
              </a:prstGeom>
              <a:blipFill>
                <a:blip r:embed="rId6"/>
                <a:stretch>
                  <a:fillRect l="-1230"/>
                </a:stretch>
              </a:blipFill>
            </p:spPr>
            <p:txBody>
              <a:bodyPr/>
              <a:lstStyle/>
              <a:p>
                <a:r>
                  <a:rPr lang="en-US">
                    <a:noFill/>
                  </a:rPr>
                  <a:t> </a:t>
                </a:r>
              </a:p>
            </p:txBody>
          </p:sp>
        </mc:Fallback>
      </mc:AlternateContent>
      <p:grpSp>
        <p:nvGrpSpPr>
          <p:cNvPr id="13" name="Group 12"/>
          <p:cNvGrpSpPr/>
          <p:nvPr/>
        </p:nvGrpSpPr>
        <p:grpSpPr>
          <a:xfrm>
            <a:off x="844054" y="1555574"/>
            <a:ext cx="15044821" cy="1073326"/>
            <a:chOff x="844054" y="1555574"/>
            <a:chExt cx="15044821" cy="1073326"/>
          </a:xfrm>
        </p:grpSpPr>
        <mc:AlternateContent xmlns:mc="http://schemas.openxmlformats.org/markup-compatibility/2006" xmlns:a14="http://schemas.microsoft.com/office/drawing/2010/main">
          <mc:Choice Requires="a14">
            <p:sp>
              <p:nvSpPr>
                <p:cNvPr id="10" name="Rectangle 9"/>
                <p:cNvSpPr/>
                <p:nvPr/>
              </p:nvSpPr>
              <p:spPr>
                <a:xfrm>
                  <a:off x="844054" y="1670303"/>
                  <a:ext cx="4971169" cy="865301"/>
                </a:xfrm>
                <a:prstGeom prst="rect">
                  <a:avLst/>
                </a:prstGeom>
              </p:spPr>
              <p:txBody>
                <a:bodyPr wrap="none">
                  <a:spAutoFit/>
                </a:bodyPr>
                <a:lstStyle/>
                <a:p>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unc>
                        <m:func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 </m:t>
                              </m:r>
                            </m:lim>
                          </m:limLow>
                        </m:fName>
                        <m:e>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e>
                          </m:d>
                        </m:e>
                      </m:func>
                    </m:oMath>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844054" y="1670303"/>
                  <a:ext cx="4971169" cy="865301"/>
                </a:xfrm>
                <a:prstGeom prst="rect">
                  <a:avLst/>
                </a:prstGeom>
                <a:blipFill rotWithShape="0">
                  <a:blip r:embed="rId7"/>
                  <a:stretch>
                    <a:fillRect l="-4044" t="-11972" b="-5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793038" y="1555574"/>
                  <a:ext cx="3400418" cy="1054263"/>
                </a:xfrm>
                <a:prstGeom prst="rect">
                  <a:avLst/>
                </a:prstGeom>
              </p:spPr>
              <p:txBody>
                <a:bodyPr wrap="none">
                  <a:spAutoFit/>
                </a:bodyPr>
                <a:lstStyle/>
                <a:p>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limLow>
                        <m:limLow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 </m:t>
                          </m:r>
                        </m:lim>
                      </m:limLow>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7793038" y="1555574"/>
                  <a:ext cx="3400418" cy="1054263"/>
                </a:xfrm>
                <a:prstGeom prst="rect">
                  <a:avLst/>
                </a:prstGeom>
                <a:blipFill rotWithShape="0">
                  <a:blip r:embed="rId8"/>
                  <a:stretch>
                    <a:fillRect l="-5914" b="-52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3171272" y="1577009"/>
                  <a:ext cx="2717603" cy="1051891"/>
                </a:xfrm>
                <a:prstGeom prst="rect">
                  <a:avLst/>
                </a:prstGeom>
              </p:spPr>
              <p:txBody>
                <a:bodyPr wrap="none">
                  <a:spAutoFit/>
                </a:bodyPr>
                <a:lstStyle/>
                <a:p>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limLow>
                        <m:limLow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 </m:t>
                          </m:r>
                        </m:lim>
                      </m:limLow>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rad>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16</m:t>
                          </m:r>
                        </m:den>
                      </m:f>
                    </m:oMath>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3171272" y="1577009"/>
                  <a:ext cx="2717603" cy="1051891"/>
                </a:xfrm>
                <a:prstGeom prst="rect">
                  <a:avLst/>
                </a:prstGeom>
                <a:blipFill rotWithShape="0">
                  <a:blip r:embed="rId9"/>
                  <a:stretch>
                    <a:fillRect l="-7416" b="-4651"/>
                  </a:stretch>
                </a:blipFill>
              </p:spPr>
              <p:txBody>
                <a:bodyPr/>
                <a:lstStyle/>
                <a:p>
                  <a:r>
                    <a:rPr lang="en-US">
                      <a:noFill/>
                    </a:rPr>
                    <a:t> </a:t>
                  </a:r>
                </a:p>
              </p:txBody>
            </p:sp>
          </mc:Fallback>
        </mc:AlternateContent>
      </p:grpSp>
      <p:sp>
        <p:nvSpPr>
          <p:cNvPr id="24" name="Rectangle 23"/>
          <p:cNvSpPr/>
          <p:nvPr/>
        </p:nvSpPr>
        <p:spPr>
          <a:xfrm>
            <a:off x="8511450" y="3278983"/>
            <a:ext cx="1265091" cy="677108"/>
          </a:xfrm>
          <a:prstGeom prst="rect">
            <a:avLst/>
          </a:prstGeom>
        </p:spPr>
        <p:txBody>
          <a:bodyPr wrap="none">
            <a:spAutoFit/>
          </a:bodyPr>
          <a:lstStyle/>
          <a:p>
            <a:pPr algn="ctr">
              <a:defRPr/>
            </a:pPr>
            <a:r>
              <a:rPr lang="en-US" sz="3800" b="1" i="1" u="sng" dirty="0" smtClean="0">
                <a:solidFill>
                  <a:schemeClr val="tx2">
                    <a:lumMod val="75000"/>
                  </a:schemeClr>
                </a:solidFill>
                <a:latin typeface="Arial" panose="020B0604020202020204" pitchFamily="34" charset="0"/>
                <a:cs typeface="Arial" panose="020B0604020202020204" pitchFamily="34" charset="0"/>
              </a:rPr>
              <a:t>Giải:</a:t>
            </a:r>
            <a:endParaRPr lang="en-US" sz="3800" b="1" i="1" u="sng" dirty="0">
              <a:solidFill>
                <a:schemeClr val="tx2">
                  <a:lumMod val="75000"/>
                </a:schemeClr>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10"/>
          <a:stretch>
            <a:fillRect/>
          </a:stretch>
        </p:blipFill>
        <p:spPr>
          <a:xfrm rot="4829333" flipH="1">
            <a:off x="15901321" y="3963084"/>
            <a:ext cx="2669024" cy="26729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left)">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4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0312802">
            <a:off x="218608" y="8670660"/>
            <a:ext cx="1278094" cy="1437529"/>
          </a:xfrm>
          <a:prstGeom prst="rect">
            <a:avLst/>
          </a:prstGeom>
        </p:spPr>
      </p:pic>
      <p:pic>
        <p:nvPicPr>
          <p:cNvPr id="49" name="Picture 4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4485418">
            <a:off x="16547577" y="8692412"/>
            <a:ext cx="1411502" cy="1587579"/>
          </a:xfrm>
          <a:prstGeom prst="rect">
            <a:avLst/>
          </a:prstGeom>
        </p:spPr>
      </p:pic>
      <p:sp>
        <p:nvSpPr>
          <p:cNvPr id="46" name="Rectangle 45"/>
          <p:cNvSpPr/>
          <p:nvPr/>
        </p:nvSpPr>
        <p:spPr>
          <a:xfrm>
            <a:off x="663053" y="228685"/>
            <a:ext cx="6613709" cy="1084912"/>
          </a:xfrm>
          <a:prstGeom prst="rect">
            <a:avLst/>
          </a:prstGeom>
        </p:spPr>
        <p:txBody>
          <a:bodyPr wrap="square">
            <a:spAutoFit/>
          </a:bodyPr>
          <a:lstStyle/>
          <a:p>
            <a:pPr algn="just">
              <a:lnSpc>
                <a:spcPct val="150000"/>
              </a:lnSpc>
            </a:pPr>
            <a:r>
              <a:rPr lang="en-US" sz="4300" b="1" dirty="0" smtClean="0">
                <a:solidFill>
                  <a:srgbClr val="C00000"/>
                </a:solidFill>
                <a:latin typeface="Arial" panose="020B0604020202020204" pitchFamily="34" charset="0"/>
                <a:cs typeface="Arial" panose="020B0604020202020204" pitchFamily="34" charset="0"/>
              </a:rPr>
              <a:t>4. </a:t>
            </a:r>
            <a:r>
              <a:rPr lang="vi-VN" sz="4300" dirty="0" smtClean="0">
                <a:solidFill>
                  <a:srgbClr val="000000"/>
                </a:solidFill>
                <a:cs typeface="Arial" panose="020B0604020202020204" pitchFamily="34" charset="0"/>
              </a:rPr>
              <a:t>Tính </a:t>
            </a:r>
            <a:r>
              <a:rPr lang="vi-VN" sz="4300" dirty="0">
                <a:solidFill>
                  <a:srgbClr val="000000"/>
                </a:solidFill>
                <a:cs typeface="Arial" panose="020B0604020202020204" pitchFamily="34" charset="0"/>
              </a:rPr>
              <a:t>các giới hạn sau:</a:t>
            </a:r>
            <a:endParaRPr lang="en-US" sz="4300" dirty="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7" name="Rectangle 36"/>
              <p:cNvSpPr/>
              <p:nvPr/>
            </p:nvSpPr>
            <p:spPr>
              <a:xfrm>
                <a:off x="2072416" y="1333500"/>
                <a:ext cx="5013509" cy="8429552"/>
              </a:xfrm>
              <a:prstGeom prst="rect">
                <a:avLst/>
              </a:prstGeom>
            </p:spPr>
            <p:txBody>
              <a:bodyPr wrap="square">
                <a:spAutoFit/>
              </a:bodyPr>
              <a:lstStyle/>
              <a:p>
                <a:pPr>
                  <a:lnSpc>
                    <a:spcPct val="150000"/>
                  </a:lnSpc>
                </a:pPr>
                <a:r>
                  <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3800" kern="0" dirty="0" smtClean="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c</a:t>
                </a: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rad>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3800" kern="0" dirty="0" smtClean="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d</a:t>
                </a: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rad>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e</a:t>
                </a: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oMath>
                </a14:m>
                <a:endPar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g</a:t>
                </a: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oMath>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2072416" y="1333500"/>
                <a:ext cx="5013509" cy="8429552"/>
              </a:xfrm>
              <a:prstGeom prst="rect">
                <a:avLst/>
              </a:prstGeom>
              <a:blipFill rotWithShape="0">
                <a:blip r:embed="rId17"/>
                <a:stretch>
                  <a:fillRect l="-4015"/>
                </a:stretch>
              </a:blipFill>
            </p:spPr>
            <p:txBody>
              <a:bodyPr/>
              <a:lstStyle/>
              <a:p>
                <a:r>
                  <a:rPr lang="en-US">
                    <a:noFill/>
                  </a:rPr>
                  <a:t> </a:t>
                </a:r>
              </a:p>
            </p:txBody>
          </p:sp>
        </mc:Fallback>
      </mc:AlternateContent>
      <p:cxnSp>
        <p:nvCxnSpPr>
          <p:cNvPr id="47" name="Straight Connector 46"/>
          <p:cNvCxnSpPr/>
          <p:nvPr/>
        </p:nvCxnSpPr>
        <p:spPr>
          <a:xfrm>
            <a:off x="7467600" y="656392"/>
            <a:ext cx="0" cy="9310088"/>
          </a:xfrm>
          <a:prstGeom prst="line">
            <a:avLst/>
          </a:prstGeom>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2396506" y="534817"/>
            <a:ext cx="1265091" cy="677108"/>
          </a:xfrm>
          <a:prstGeom prst="rect">
            <a:avLst/>
          </a:prstGeom>
        </p:spPr>
        <p:txBody>
          <a:bodyPr wrap="none">
            <a:spAutoFit/>
          </a:bodyPr>
          <a:lstStyle/>
          <a:p>
            <a:pPr algn="ctr">
              <a:defRPr/>
            </a:pPr>
            <a:r>
              <a:rPr lang="en-US" sz="3800" b="1" i="1" u="sng" dirty="0" smtClean="0">
                <a:solidFill>
                  <a:srgbClr val="1F497D">
                    <a:lumMod val="75000"/>
                  </a:srgbClr>
                </a:solidFill>
                <a:latin typeface="Arial" panose="020B0604020202020204" pitchFamily="34" charset="0"/>
                <a:cs typeface="Arial" panose="020B0604020202020204" pitchFamily="34" charset="0"/>
              </a:rPr>
              <a:t>Giải:</a:t>
            </a:r>
            <a:endParaRPr lang="en-US" sz="3800" b="1" i="1" u="sng" dirty="0">
              <a:solidFill>
                <a:srgbClr val="1F497D">
                  <a:lumMod val="75000"/>
                </a:srgb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7860649" y="1866900"/>
                <a:ext cx="6914970" cy="1432252"/>
              </a:xfrm>
              <a:prstGeom prst="rect">
                <a:avLst/>
              </a:prstGeom>
            </p:spPr>
            <p:txBody>
              <a:bodyPr wrap="none">
                <a:spAutoFit/>
              </a:bodyPr>
              <a:lstStyle/>
              <a:p>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e>
                        </m:d>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e>
                        </m:d>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7860649" y="1866900"/>
                <a:ext cx="6914970" cy="1432252"/>
              </a:xfrm>
              <a:prstGeom prst="rect">
                <a:avLst/>
              </a:prstGeom>
              <a:blipFill rotWithShape="0">
                <a:blip r:embed="rId18"/>
                <a:stretch>
                  <a:fillRect l="-2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860649" y="4071361"/>
                <a:ext cx="9766110" cy="1432252"/>
              </a:xfrm>
              <a:prstGeom prst="rect">
                <a:avLst/>
              </a:prstGeom>
            </p:spPr>
            <p:txBody>
              <a:bodyPr wrap="square">
                <a:spAutoFit/>
              </a:bodyPr>
              <a:lstStyle/>
              <a:p>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e>
                        </m:d>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e>
                        </m:d>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7860649" y="4071361"/>
                <a:ext cx="9766110" cy="1432252"/>
              </a:xfrm>
              <a:prstGeom prst="rect">
                <a:avLst/>
              </a:prstGeom>
              <a:blipFill rotWithShape="0">
                <a:blip r:embed="rId19"/>
                <a:stretch>
                  <a:fillRect l="-2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889764" y="6318095"/>
                <a:ext cx="10370940" cy="1662058"/>
              </a:xfrm>
              <a:prstGeom prst="rect">
                <a:avLst/>
              </a:prstGeom>
            </p:spPr>
            <p:txBody>
              <a:bodyPr wrap="square">
                <a:spAutoFit/>
              </a:bodyPr>
              <a:lstStyle/>
              <a:p>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rad>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e>
                        </m:rad>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e>
                        </m:d>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7889764" y="6318095"/>
                <a:ext cx="10370940" cy="1662058"/>
              </a:xfrm>
              <a:prstGeom prst="rect">
                <a:avLst/>
              </a:prstGeom>
              <a:blipFill rotWithShape="0">
                <a:blip r:embed="rId20"/>
                <a:stretch>
                  <a:fillRect l="-1939"/>
                </a:stretch>
              </a:blipFill>
            </p:spPr>
            <p:txBody>
              <a:bodyPr/>
              <a:lstStyle/>
              <a:p>
                <a:r>
                  <a:rPr lang="en-US">
                    <a:noFill/>
                  </a:rPr>
                  <a:t> </a:t>
                </a:r>
              </a:p>
            </p:txBody>
          </p:sp>
        </mc:Fallback>
      </mc:AlternateContent>
    </p:spTree>
    <p:extLst>
      <p:ext uri="{BB962C8B-B14F-4D97-AF65-F5344CB8AC3E}">
        <p14:creationId xmlns:p14="http://schemas.microsoft.com/office/powerpoint/2010/main" val="1579061162"/>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inVertical)">
                                      <p:cBhvr>
                                        <p:cTn id="19" dur="5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37" grpId="0"/>
      <p:bldP spid="5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4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0312802">
            <a:off x="218608" y="8670660"/>
            <a:ext cx="1278094" cy="1437529"/>
          </a:xfrm>
          <a:prstGeom prst="rect">
            <a:avLst/>
          </a:prstGeom>
        </p:spPr>
      </p:pic>
      <p:pic>
        <p:nvPicPr>
          <p:cNvPr id="49" name="Picture 4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4485418">
            <a:off x="16547577" y="8692412"/>
            <a:ext cx="1411502" cy="1587579"/>
          </a:xfrm>
          <a:prstGeom prst="rect">
            <a:avLst/>
          </a:prstGeom>
        </p:spPr>
      </p:pic>
      <p:sp>
        <p:nvSpPr>
          <p:cNvPr id="46" name="Rectangle 45"/>
          <p:cNvSpPr/>
          <p:nvPr/>
        </p:nvSpPr>
        <p:spPr>
          <a:xfrm>
            <a:off x="663053" y="228685"/>
            <a:ext cx="6613709" cy="1084912"/>
          </a:xfrm>
          <a:prstGeom prst="rect">
            <a:avLst/>
          </a:prstGeom>
        </p:spPr>
        <p:txBody>
          <a:bodyPr wrap="square">
            <a:spAutoFit/>
          </a:bodyPr>
          <a:lstStyle/>
          <a:p>
            <a:pPr algn="just">
              <a:lnSpc>
                <a:spcPct val="150000"/>
              </a:lnSpc>
            </a:pPr>
            <a:r>
              <a:rPr lang="en-US" sz="4300" b="1" dirty="0" smtClean="0">
                <a:solidFill>
                  <a:srgbClr val="C00000"/>
                </a:solidFill>
                <a:latin typeface="Arial" panose="020B0604020202020204" pitchFamily="34" charset="0"/>
                <a:cs typeface="Arial" panose="020B0604020202020204" pitchFamily="34" charset="0"/>
              </a:rPr>
              <a:t>4. </a:t>
            </a:r>
            <a:r>
              <a:rPr lang="vi-VN" sz="4300" dirty="0" smtClean="0">
                <a:solidFill>
                  <a:srgbClr val="000000"/>
                </a:solidFill>
                <a:cs typeface="Arial" panose="020B0604020202020204" pitchFamily="34" charset="0"/>
              </a:rPr>
              <a:t>Tính </a:t>
            </a:r>
            <a:r>
              <a:rPr lang="vi-VN" sz="4300" dirty="0">
                <a:solidFill>
                  <a:srgbClr val="000000"/>
                </a:solidFill>
                <a:cs typeface="Arial" panose="020B0604020202020204" pitchFamily="34" charset="0"/>
              </a:rPr>
              <a:t>các giới hạn sau:</a:t>
            </a:r>
            <a:endParaRPr lang="en-US" sz="4300" dirty="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7" name="Rectangle 36"/>
              <p:cNvSpPr/>
              <p:nvPr/>
            </p:nvSpPr>
            <p:spPr>
              <a:xfrm>
                <a:off x="2072416" y="1333500"/>
                <a:ext cx="5013509" cy="8429552"/>
              </a:xfrm>
              <a:prstGeom prst="rect">
                <a:avLst/>
              </a:prstGeom>
            </p:spPr>
            <p:txBody>
              <a:bodyPr wrap="square">
                <a:spAutoFit/>
              </a:bodyPr>
              <a:lstStyle/>
              <a:p>
                <a:pPr>
                  <a:lnSpc>
                    <a:spcPct val="150000"/>
                  </a:lnSpc>
                </a:pPr>
                <a:r>
                  <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3800" kern="0" dirty="0" smtClean="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c</a:t>
                </a: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rad>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3800" kern="0" dirty="0" smtClean="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d</a:t>
                </a: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rad>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e</a:t>
                </a: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oMath>
                </a14:m>
                <a:endPar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g</a:t>
                </a: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oMath>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2072416" y="1333500"/>
                <a:ext cx="5013509" cy="8429552"/>
              </a:xfrm>
              <a:prstGeom prst="rect">
                <a:avLst/>
              </a:prstGeom>
              <a:blipFill rotWithShape="0">
                <a:blip r:embed="rId17"/>
                <a:stretch>
                  <a:fillRect l="-4015"/>
                </a:stretch>
              </a:blipFill>
            </p:spPr>
            <p:txBody>
              <a:bodyPr/>
              <a:lstStyle/>
              <a:p>
                <a:r>
                  <a:rPr lang="en-US">
                    <a:noFill/>
                  </a:rPr>
                  <a:t> </a:t>
                </a:r>
              </a:p>
            </p:txBody>
          </p:sp>
        </mc:Fallback>
      </mc:AlternateContent>
      <p:cxnSp>
        <p:nvCxnSpPr>
          <p:cNvPr id="47" name="Straight Connector 46"/>
          <p:cNvCxnSpPr/>
          <p:nvPr/>
        </p:nvCxnSpPr>
        <p:spPr>
          <a:xfrm>
            <a:off x="7467600" y="656392"/>
            <a:ext cx="0" cy="9310088"/>
          </a:xfrm>
          <a:prstGeom prst="line">
            <a:avLst/>
          </a:prstGeom>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2396506" y="534817"/>
            <a:ext cx="1265091" cy="677108"/>
          </a:xfrm>
          <a:prstGeom prst="rect">
            <a:avLst/>
          </a:prstGeom>
        </p:spPr>
        <p:txBody>
          <a:bodyPr wrap="none">
            <a:spAutoFit/>
          </a:bodyPr>
          <a:lstStyle/>
          <a:p>
            <a:pPr algn="ctr">
              <a:defRPr/>
            </a:pPr>
            <a:r>
              <a:rPr lang="en-US" sz="3800" b="1" i="1" u="sng" dirty="0" smtClean="0">
                <a:solidFill>
                  <a:srgbClr val="1F497D">
                    <a:lumMod val="75000"/>
                  </a:srgbClr>
                </a:solidFill>
                <a:latin typeface="Arial" panose="020B0604020202020204" pitchFamily="34" charset="0"/>
                <a:cs typeface="Arial" panose="020B0604020202020204" pitchFamily="34" charset="0"/>
              </a:rPr>
              <a:t>Giải:</a:t>
            </a:r>
            <a:endParaRPr lang="en-US" sz="3800" b="1" i="1" u="sng" dirty="0">
              <a:solidFill>
                <a:srgbClr val="1F497D">
                  <a:lumMod val="75000"/>
                </a:srgb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8" name="Rectangle 37"/>
              <p:cNvSpPr/>
              <p:nvPr/>
            </p:nvSpPr>
            <p:spPr>
              <a:xfrm>
                <a:off x="8211628" y="2149238"/>
                <a:ext cx="9253174" cy="1662058"/>
              </a:xfrm>
              <a:prstGeom prst="rect">
                <a:avLst/>
              </a:prstGeom>
            </p:spPr>
            <p:txBody>
              <a:bodyPr wrap="none">
                <a:spAutoFit/>
              </a:bodyPr>
              <a:lstStyle/>
              <a:p>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rad>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e>
                        </m:rad>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e>
                        </m:d>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dirty="0">
                  <a:solidFill>
                    <a:prstClr val="black"/>
                  </a:solidFill>
                </a:endParaRPr>
              </a:p>
            </p:txBody>
          </p:sp>
        </mc:Choice>
        <mc:Fallback xmlns="">
          <p:sp>
            <p:nvSpPr>
              <p:cNvPr id="38" name="Rectangle 37"/>
              <p:cNvSpPr>
                <a:spLocks noRot="1" noChangeAspect="1" noMove="1" noResize="1" noEditPoints="1" noAdjustHandles="1" noChangeArrowheads="1" noChangeShapeType="1" noTextEdit="1"/>
              </p:cNvSpPr>
              <p:nvPr/>
            </p:nvSpPr>
            <p:spPr>
              <a:xfrm>
                <a:off x="8211628" y="2149238"/>
                <a:ext cx="9253174" cy="1662058"/>
              </a:xfrm>
              <a:prstGeom prst="rect">
                <a:avLst/>
              </a:prstGeom>
              <a:blipFill rotWithShape="0">
                <a:blip r:embed="rId18"/>
                <a:stretch>
                  <a:fillRect l="-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8211628" y="5063303"/>
                <a:ext cx="4660710" cy="969946"/>
              </a:xfrm>
              <a:prstGeom prst="rect">
                <a:avLst/>
              </a:prstGeom>
            </p:spPr>
            <p:txBody>
              <a:bodyPr wrap="square">
                <a:spAutoFit/>
              </a:bodyPr>
              <a:lstStyle/>
              <a:p>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e)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dirty="0">
                  <a:solidFill>
                    <a:prstClr val="black"/>
                  </a:solidFill>
                </a:endParaRPr>
              </a:p>
            </p:txBody>
          </p:sp>
        </mc:Choice>
        <mc:Fallback xmlns="">
          <p:sp>
            <p:nvSpPr>
              <p:cNvPr id="39" name="Rectangle 38"/>
              <p:cNvSpPr>
                <a:spLocks noRot="1" noChangeAspect="1" noMove="1" noResize="1" noEditPoints="1" noAdjustHandles="1" noChangeArrowheads="1" noChangeShapeType="1" noTextEdit="1"/>
              </p:cNvSpPr>
              <p:nvPr/>
            </p:nvSpPr>
            <p:spPr>
              <a:xfrm>
                <a:off x="8211628" y="5063303"/>
                <a:ext cx="4660710" cy="969946"/>
              </a:xfrm>
              <a:prstGeom prst="rect">
                <a:avLst/>
              </a:prstGeom>
              <a:blipFill rotWithShape="0">
                <a:blip r:embed="rId19"/>
                <a:stretch>
                  <a:fillRect l="-4314" b="-50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8211628" y="7471540"/>
                <a:ext cx="9144000" cy="985719"/>
              </a:xfrm>
              <a:prstGeom prst="rect">
                <a:avLst/>
              </a:prstGeom>
            </p:spPr>
            <p:txBody>
              <a:bodyPr>
                <a:spAutoFit/>
              </a:bodyPr>
              <a:lstStyle/>
              <a:p>
                <a:pPr lvl="0"/>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g)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8211628" y="7471540"/>
                <a:ext cx="9144000" cy="985719"/>
              </a:xfrm>
              <a:prstGeom prst="rect">
                <a:avLst/>
              </a:prstGeom>
              <a:blipFill rotWithShape="0">
                <a:blip r:embed="rId20"/>
                <a:stretch>
                  <a:fillRect l="-2200" b="-3727"/>
                </a:stretch>
              </a:blipFill>
            </p:spPr>
            <p:txBody>
              <a:bodyPr/>
              <a:lstStyle/>
              <a:p>
                <a:r>
                  <a:rPr lang="en-US">
                    <a:noFill/>
                  </a:rPr>
                  <a:t> </a:t>
                </a:r>
              </a:p>
            </p:txBody>
          </p:sp>
        </mc:Fallback>
      </mc:AlternateContent>
    </p:spTree>
    <p:extLst>
      <p:ext uri="{BB962C8B-B14F-4D97-AF65-F5344CB8AC3E}">
        <p14:creationId xmlns:p14="http://schemas.microsoft.com/office/powerpoint/2010/main" val="169921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5114720" y="-3698243"/>
            <a:ext cx="8077198" cy="1653779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957496">
            <a:off x="14879487" y="6661823"/>
            <a:ext cx="2607762" cy="2933066"/>
          </a:xfrm>
          <a:prstGeom prst="rect">
            <a:avLst/>
          </a:prstGeom>
        </p:spPr>
      </p:pic>
      <p:sp>
        <p:nvSpPr>
          <p:cNvPr id="10" name="TextBox 9"/>
          <p:cNvSpPr txBox="1"/>
          <p:nvPr/>
        </p:nvSpPr>
        <p:spPr>
          <a:xfrm>
            <a:off x="3362119" y="5099060"/>
            <a:ext cx="11582400" cy="1615827"/>
          </a:xfrm>
          <a:prstGeom prst="rect">
            <a:avLst/>
          </a:prstGeom>
        </p:spPr>
        <p:txBody>
          <a:bodyPr wrap="square" lIns="0" tIns="0" rIns="0" bIns="0" rtlCol="0" anchor="t">
            <a:spAutoFit/>
          </a:bodyPr>
          <a:lstStyle/>
          <a:p>
            <a:pPr algn="ctr">
              <a:lnSpc>
                <a:spcPct val="150000"/>
              </a:lnSpc>
            </a:pPr>
            <a:r>
              <a:rPr lang="en-US" sz="7000" b="1" smtClean="0">
                <a:solidFill>
                  <a:srgbClr val="C00000"/>
                </a:solidFill>
                <a:latin typeface="Arial" panose="020B0604020202020204" pitchFamily="34" charset="0"/>
                <a:cs typeface="Arial" panose="020B0604020202020204" pitchFamily="34" charset="0"/>
              </a:rPr>
              <a:t>BÀI TẬP CUỐI CHƯƠNG III</a:t>
            </a:r>
            <a:endParaRPr lang="en-US" sz="7000" b="1">
              <a:solidFill>
                <a:srgbClr val="C00000"/>
              </a:solidFill>
              <a:latin typeface="Arial" panose="020B0604020202020204" pitchFamily="34" charset="0"/>
              <a:cs typeface="Arial" panose="020B0604020202020204" pitchFamily="34" charset="0"/>
            </a:endParaRPr>
          </a:p>
        </p:txBody>
      </p:sp>
      <p:sp>
        <p:nvSpPr>
          <p:cNvPr id="6" name="Rectangle 5"/>
          <p:cNvSpPr/>
          <p:nvPr/>
        </p:nvSpPr>
        <p:spPr>
          <a:xfrm>
            <a:off x="3838968" y="1714500"/>
            <a:ext cx="10628701" cy="3323987"/>
          </a:xfrm>
          <a:prstGeom prst="rect">
            <a:avLst/>
          </a:prstGeom>
        </p:spPr>
        <p:txBody>
          <a:bodyPr wrap="square">
            <a:spAutoFit/>
          </a:bodyPr>
          <a:lstStyle/>
          <a:p>
            <a:pPr algn="ctr">
              <a:lnSpc>
                <a:spcPct val="150000"/>
              </a:lnSpc>
              <a:spcAft>
                <a:spcPts val="0"/>
              </a:spcAft>
            </a:pPr>
            <a:r>
              <a:rPr lang="vi-VN" sz="7000" b="1" kern="0" cap="all">
                <a:solidFill>
                  <a:schemeClr val="tx2"/>
                </a:solidFill>
                <a:ea typeface="Times New Roman" panose="02020603050405020304" pitchFamily="18" charset="0"/>
                <a:cs typeface="Arial" panose="020B0604020202020204" pitchFamily="34" charset="0"/>
              </a:rPr>
              <a:t>CHƯƠNG III. GIỚI HẠN. HÀM SỐ LIÊN TỤC</a:t>
            </a:r>
          </a:p>
        </p:txBody>
      </p:sp>
      <p:pic>
        <p:nvPicPr>
          <p:cNvPr id="11" name="Picture 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11498" y="6437616"/>
            <a:ext cx="2824767" cy="31771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4170054" y="-3827154"/>
            <a:ext cx="9947892" cy="1798320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2133600" y="1257300"/>
                <a:ext cx="14441774" cy="6311664"/>
              </a:xfrm>
              <a:prstGeom prst="rect">
                <a:avLst/>
              </a:prstGeom>
            </p:spPr>
            <p:txBody>
              <a:bodyPr wrap="none">
                <a:spAutoFit/>
              </a:bodyPr>
              <a:lstStyle/>
              <a:p>
                <a:pPr>
                  <a:lnSpc>
                    <a:spcPct val="150000"/>
                  </a:lnSpc>
                  <a:spcBef>
                    <a:spcPts val="1200"/>
                  </a:spcBef>
                  <a:spcAft>
                    <a:spcPts val="1200"/>
                  </a:spcAft>
                </a:pPr>
                <a:r>
                  <a:rPr lang="en-US" sz="4000" b="1" dirty="0" smtClean="0">
                    <a:solidFill>
                      <a:srgbClr val="C00000"/>
                    </a:solidFill>
                    <a:latin typeface="Arial" panose="020B0604020202020204" pitchFamily="34" charset="0"/>
                    <a:cs typeface="Arial" panose="020B0604020202020204" pitchFamily="34" charset="0"/>
                  </a:rPr>
                  <a:t>5. </a:t>
                </a:r>
                <a:r>
                  <a:rPr lang="en-US" sz="4000" dirty="0" smtClean="0">
                    <a:solidFill>
                      <a:srgbClr val="000000"/>
                    </a:solidFill>
                    <a:latin typeface="Arial" panose="020B0604020202020204" pitchFamily="34" charset="0"/>
                    <a:cs typeface="Arial" panose="020B0604020202020204" pitchFamily="34" charset="0"/>
                  </a:rPr>
                  <a:t>Cho </a:t>
                </a:r>
                <a:r>
                  <a:rPr lang="en-US" sz="4000" dirty="0">
                    <a:solidFill>
                      <a:srgbClr val="000000"/>
                    </a:solidFill>
                    <a:latin typeface="Arial" panose="020B0604020202020204" pitchFamily="34" charset="0"/>
                    <a:cs typeface="Arial" panose="020B0604020202020204" pitchFamily="34" charset="0"/>
                  </a:rPr>
                  <a:t>hàm số </a:t>
                </a:r>
                <a14:m>
                  <m:oMath xmlns:m="http://schemas.openxmlformats.org/officeDocument/2006/math">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𝑓</m:t>
                    </m:r>
                    <m:r>
                      <a:rPr lang="en-US" sz="4000" kern="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000" i="1">
                            <a:effectLst/>
                            <a:latin typeface="Cambria Math" panose="02040503050406030204" pitchFamily="18" charset="0"/>
                            <a:cs typeface="Times New Roman" panose="02020603050405020304" pitchFamily="18" charset="0"/>
                          </a:rPr>
                        </m:ctrlPr>
                      </m:dPr>
                      <m:e>
                        <m:m>
                          <m:mPr>
                            <m:plcHide m:val="on"/>
                            <m:mcs>
                              <m:mc>
                                <m:mcPr>
                                  <m:count m:val="2"/>
                                  <m:mcJc m:val="center"/>
                                </m:mcPr>
                              </m:mc>
                            </m:mcs>
                            <m:ctrlPr>
                              <a:rPr lang="en-US" sz="4000" i="1">
                                <a:effectLst/>
                                <a:latin typeface="Cambria Math" panose="02040503050406030204" pitchFamily="18" charset="0"/>
                                <a:cs typeface="Times New Roman" panose="02020603050405020304" pitchFamily="18" charset="0"/>
                              </a:rPr>
                            </m:ctrlPr>
                          </m:mPr>
                          <m:mr>
                            <m:e>
                              <m:r>
                                <a:rPr lang="en-US" sz="4000" kern="0">
                                  <a:effectLst/>
                                  <a:latin typeface="Cambria Math" panose="02040503050406030204" pitchFamily="18" charset="0"/>
                                  <a:ea typeface="Calibri" panose="020F0502020204030204" pitchFamily="34" charset="0"/>
                                  <a:cs typeface="Times New Roman" panose="02020603050405020304" pitchFamily="18" charset="0"/>
                                </a:rPr>
                                <m:t>2</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b="0" i="1" kern="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b="0" i="1" kern="0" smtClean="0">
                                  <a:effectLst/>
                                  <a:latin typeface="Cambria Math" panose="02040503050406030204" pitchFamily="18" charset="0"/>
                                  <a:ea typeface="Calibri" panose="020F0502020204030204" pitchFamily="34" charset="0"/>
                                  <a:cs typeface="Times New Roman" panose="02020603050405020304" pitchFamily="18" charset="0"/>
                                </a:rPr>
                                <m:t>𝑎</m:t>
                              </m:r>
                            </m:e>
                            <m:e>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𝑛</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ế</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𝑢</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 </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0">
                                  <a:effectLst/>
                                  <a:latin typeface="Cambria Math" panose="02040503050406030204" pitchFamily="18" charset="0"/>
                                  <a:ea typeface="Calibri" panose="020F0502020204030204" pitchFamily="34" charset="0"/>
                                  <a:cs typeface="Times New Roman" panose="02020603050405020304" pitchFamily="18" charset="0"/>
                                </a:rPr>
                                <m:t>&lt;2</m:t>
                              </m:r>
                            </m:e>
                          </m:mr>
                          <m:mr>
                            <m:e>
                              <m:r>
                                <a:rPr lang="en-US" sz="4000" kern="0">
                                  <a:effectLst/>
                                  <a:latin typeface="Cambria Math" panose="02040503050406030204" pitchFamily="18" charset="0"/>
                                  <a:ea typeface="Calibri" panose="020F0502020204030204" pitchFamily="34" charset="0"/>
                                  <a:cs typeface="Times New Roman" panose="02020603050405020304" pitchFamily="18" charset="0"/>
                                </a:rPr>
                                <m:t>4</m:t>
                              </m:r>
                            </m:e>
                            <m:e>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𝑛</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ế</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𝑢</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 </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0">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US" sz="4000" i="1" kern="0">
                                  <a:effectLst/>
                                  <a:latin typeface="Cambria Math" panose="02040503050406030204" pitchFamily="18" charset="0"/>
                                  <a:ea typeface="Calibri" panose="020F0502020204030204" pitchFamily="34" charset="0"/>
                                  <a:cs typeface="Times New Roman" panose="02020603050405020304" pitchFamily="18" charset="0"/>
                                </a:rPr>
                                <m:t>−</m:t>
                              </m:r>
                              <m:r>
                                <a:rPr lang="en-US" sz="4000" kern="0">
                                  <a:effectLst/>
                                  <a:latin typeface="Cambria Math" panose="02040503050406030204" pitchFamily="18" charset="0"/>
                                  <a:ea typeface="Calibri" panose="020F0502020204030204" pitchFamily="34" charset="0"/>
                                  <a:cs typeface="Times New Roman" panose="02020603050405020304" pitchFamily="18" charset="0"/>
                                </a:rPr>
                                <m:t>3</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0">
                                  <a:effectLst/>
                                  <a:latin typeface="Cambria Math" panose="02040503050406030204" pitchFamily="18" charset="0"/>
                                  <a:ea typeface="Calibri" panose="020F0502020204030204" pitchFamily="34" charset="0"/>
                                  <a:cs typeface="Times New Roman" panose="02020603050405020304" pitchFamily="18" charset="0"/>
                                </a:rPr>
                                <m:t>+</m:t>
                              </m:r>
                              <m:r>
                                <a:rPr lang="en-US" sz="4000" b="0" i="1" kern="0" smtClean="0">
                                  <a:effectLst/>
                                  <a:latin typeface="Cambria Math" panose="02040503050406030204" pitchFamily="18" charset="0"/>
                                  <a:ea typeface="Calibri" panose="020F0502020204030204" pitchFamily="34" charset="0"/>
                                  <a:cs typeface="Times New Roman" panose="02020603050405020304" pitchFamily="18" charset="0"/>
                                </a:rPr>
                                <m:t>𝑏</m:t>
                              </m:r>
                            </m:e>
                            <m:e>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𝑛</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ế</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𝑢</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 </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0">
                                  <a:effectLst/>
                                  <a:latin typeface="Cambria Math" panose="02040503050406030204" pitchFamily="18" charset="0"/>
                                  <a:ea typeface="Calibri" panose="020F0502020204030204" pitchFamily="34" charset="0"/>
                                  <a:cs typeface="Times New Roman" panose="02020603050405020304" pitchFamily="18" charset="0"/>
                                </a:rPr>
                                <m:t>&gt;2</m:t>
                              </m:r>
                            </m:e>
                          </m:mr>
                        </m:m>
                      </m:e>
                    </m:d>
                  </m:oMath>
                </a14:m>
                <a:r>
                  <a:rPr lang="en-US" sz="4000" kern="0" dirty="0">
                    <a:effectLst/>
                    <a:latin typeface="Arial" panose="020B0604020202020204" pitchFamily="34" charset="0"/>
                    <a:ea typeface="Calibri" panose="020F0502020204030204" pitchFamily="34" charset="0"/>
                    <a:cs typeface="Arial" panose="020B0604020202020204" pitchFamily="34" charset="0"/>
                  </a:rPr>
                  <a:t/>
                </a:r>
                <a:br>
                  <a:rPr lang="en-US" sz="4000" kern="0" dirty="0">
                    <a:effectLst/>
                    <a:latin typeface="Arial" panose="020B0604020202020204" pitchFamily="34" charset="0"/>
                    <a:ea typeface="Calibri" panose="020F0502020204030204" pitchFamily="34" charset="0"/>
                    <a:cs typeface="Arial" panose="020B0604020202020204" pitchFamily="34" charset="0"/>
                  </a:rPr>
                </a:br>
                <a:r>
                  <a:rPr lang="en-US" sz="4000" kern="0" dirty="0" smtClean="0">
                    <a:effectLst/>
                    <a:latin typeface="Arial" panose="020B0604020202020204" pitchFamily="34" charset="0"/>
                    <a:ea typeface="Calibri" panose="020F0502020204030204" pitchFamily="34" charset="0"/>
                    <a:cs typeface="Arial" panose="020B0604020202020204" pitchFamily="34" charset="0"/>
                  </a:rPr>
                  <a:t>a</a:t>
                </a:r>
                <a:r>
                  <a:rPr lang="en-US" sz="4000" kern="0" dirty="0" smtClean="0">
                    <a:latin typeface="Arial" panose="020B0604020202020204" pitchFamily="34" charset="0"/>
                    <a:ea typeface="Calibri" panose="020F0502020204030204" pitchFamily="34" charset="0"/>
                    <a:cs typeface="Arial" panose="020B0604020202020204" pitchFamily="34" charset="0"/>
                  </a:rPr>
                  <a:t>) </a:t>
                </a:r>
                <a:r>
                  <a:rPr lang="en-US" sz="4000" kern="0" dirty="0">
                    <a:latin typeface="Arial" panose="020B0604020202020204" pitchFamily="34" charset="0"/>
                    <a:ea typeface="Calibri" panose="020F0502020204030204" pitchFamily="34" charset="0"/>
                    <a:cs typeface="Arial" panose="020B0604020202020204" pitchFamily="34" charset="0"/>
                  </a:rPr>
                  <a:t>Với a = 0, b = 1, xét tính liên tục của hàm số tại x = 2</a:t>
                </a:r>
                <a:r>
                  <a:rPr lang="en-US" sz="4000" kern="0" dirty="0" smtClean="0">
                    <a:latin typeface="Arial" panose="020B0604020202020204" pitchFamily="34" charset="0"/>
                    <a:ea typeface="Calibri" panose="020F0502020204030204" pitchFamily="34" charset="0"/>
                    <a:cs typeface="Arial" panose="020B0604020202020204" pitchFamily="34" charset="0"/>
                  </a:rPr>
                  <a:t>.</a:t>
                </a:r>
                <a:endParaRPr lang="en-US" sz="4000" kern="0" dirty="0">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200"/>
                  </a:spcBef>
                  <a:spcAft>
                    <a:spcPts val="1200"/>
                  </a:spcAft>
                </a:pPr>
                <a:r>
                  <a:rPr lang="en-US" sz="4000" kern="0" dirty="0">
                    <a:latin typeface="Arial" panose="020B0604020202020204" pitchFamily="34" charset="0"/>
                    <a:ea typeface="Calibri" panose="020F0502020204030204" pitchFamily="34" charset="0"/>
                    <a:cs typeface="Arial" panose="020B0604020202020204" pitchFamily="34" charset="0"/>
                  </a:rPr>
                  <a:t>b) Với giá trị nào của a, b thì hàm số liên tục tại x = 2</a:t>
                </a:r>
                <a:r>
                  <a:rPr lang="en-US" sz="4000" kern="0" dirty="0" smtClean="0">
                    <a:latin typeface="Arial" panose="020B0604020202020204" pitchFamily="34" charset="0"/>
                    <a:ea typeface="Calibri" panose="020F0502020204030204" pitchFamily="34" charset="0"/>
                    <a:cs typeface="Arial" panose="020B0604020202020204" pitchFamily="34" charset="0"/>
                  </a:rPr>
                  <a:t>?</a:t>
                </a:r>
                <a:endParaRPr lang="en-US" sz="4000" kern="0" dirty="0">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200"/>
                  </a:spcBef>
                  <a:spcAft>
                    <a:spcPts val="1200"/>
                  </a:spcAft>
                </a:pPr>
                <a:r>
                  <a:rPr lang="en-US" sz="4000" kern="0" dirty="0">
                    <a:latin typeface="Arial" panose="020B0604020202020204" pitchFamily="34" charset="0"/>
                    <a:ea typeface="Calibri" panose="020F0502020204030204" pitchFamily="34" charset="0"/>
                    <a:cs typeface="Arial" panose="020B0604020202020204" pitchFamily="34" charset="0"/>
                  </a:rPr>
                  <a:t>c) Với giá trị nào của a, b thì hàm số liên tục trên tập xác định?</a:t>
                </a:r>
                <a:endParaRPr lang="en-US" sz="4000" dirty="0">
                  <a:latin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133600" y="1257300"/>
                <a:ext cx="14441774" cy="6311664"/>
              </a:xfrm>
              <a:prstGeom prst="rect">
                <a:avLst/>
              </a:prstGeom>
              <a:blipFill rotWithShape="0">
                <a:blip r:embed="rId4"/>
                <a:stretch>
                  <a:fillRect l="-1477" r="-422" b="-3089"/>
                </a:stretch>
              </a:blipFill>
            </p:spPr>
            <p:txBody>
              <a:bodyPr/>
              <a:lstStyle/>
              <a:p>
                <a:r>
                  <a:rPr lang="en-US">
                    <a:noFill/>
                  </a:rPr>
                  <a:t> </a:t>
                </a:r>
              </a:p>
            </p:txBody>
          </p:sp>
        </mc:Fallback>
      </mc:AlternateContent>
      <p:pic>
        <p:nvPicPr>
          <p:cNvPr id="14" name="Picture 13"/>
          <p:cNvPicPr>
            <a:picLocks noChangeAspect="1"/>
          </p:cNvPicPr>
          <p:nvPr/>
        </p:nvPicPr>
        <p:blipFill>
          <a:blip r:embed="rId5"/>
          <a:stretch>
            <a:fillRect/>
          </a:stretch>
        </p:blipFill>
        <p:spPr>
          <a:xfrm>
            <a:off x="15316200" y="1714500"/>
            <a:ext cx="1524000" cy="1581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4170054" y="-3827154"/>
            <a:ext cx="9947892" cy="17983200"/>
          </a:xfrm>
          <a:prstGeom prst="rect">
            <a:avLst/>
          </a:prstGeom>
        </p:spPr>
      </p:pic>
      <p:sp>
        <p:nvSpPr>
          <p:cNvPr id="4" name="Rectangle 3"/>
          <p:cNvSpPr/>
          <p:nvPr/>
        </p:nvSpPr>
        <p:spPr>
          <a:xfrm>
            <a:off x="8592407" y="495300"/>
            <a:ext cx="1103186"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mc:Choice xmlns:a14="http://schemas.microsoft.com/office/drawing/2010/main" Requires="a14">
          <p:sp>
            <p:nvSpPr>
              <p:cNvPr id="2" name="Rectangle 1"/>
              <p:cNvSpPr/>
              <p:nvPr/>
            </p:nvSpPr>
            <p:spPr>
              <a:xfrm>
                <a:off x="2209800" y="1086657"/>
                <a:ext cx="14401800" cy="7670561"/>
              </a:xfrm>
              <a:prstGeom prst="rect">
                <a:avLst/>
              </a:prstGeom>
            </p:spPr>
            <p:txBody>
              <a:bodyPr wrap="square">
                <a:spAutoFit/>
              </a:bodyPr>
              <a:lstStyle/>
              <a:p>
                <a:pPr>
                  <a:lnSpc>
                    <a:spcPct val="150000"/>
                  </a:lnSpc>
                  <a:spcBef>
                    <a:spcPts val="600"/>
                  </a:spcBef>
                  <a:spcAft>
                    <a:spcPts val="600"/>
                  </a:spcAft>
                </a:pPr>
                <a:r>
                  <a:rPr lang="en-US" sz="3700" smtClean="0">
                    <a:latin typeface="Arial" panose="020B0604020202020204" pitchFamily="34" charset="0"/>
                    <a:ea typeface="Calibri" panose="020F0502020204030204" pitchFamily="34" charset="0"/>
                    <a:cs typeface="Arial" panose="020B0604020202020204" pitchFamily="34" charset="0"/>
                  </a:rPr>
                  <a:t>a) </a:t>
                </a:r>
                <a:r>
                  <a:rPr lang="en-US" sz="3700" smtClean="0">
                    <a:effectLst/>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a</m:t>
                    </m:r>
                    <m:r>
                      <a:rPr lang="en-US" sz="3700">
                        <a:effectLst/>
                        <a:latin typeface="Cambria Math" panose="02040503050406030204" pitchFamily="18" charset="0"/>
                        <a:ea typeface="Calibri" panose="020F0502020204030204" pitchFamily="34" charset="0"/>
                        <a:cs typeface="Times New Roman" panose="02020603050405020304" pitchFamily="18" charset="0"/>
                      </a:rPr>
                      <m:t>=0, </m:t>
                    </m:r>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b</m:t>
                    </m:r>
                    <m:r>
                      <a:rPr lang="en-US" sz="37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700" dirty="0">
                    <a:effectLst/>
                    <a:latin typeface="Arial" panose="020B0604020202020204" pitchFamily="34" charset="0"/>
                    <a:ea typeface="Calibri" panose="020F0502020204030204" pitchFamily="34" charset="0"/>
                    <a:cs typeface="Arial" panose="020B0604020202020204" pitchFamily="34" charset="0"/>
                  </a:rPr>
                  <a:t>, hàm số </a:t>
                </a:r>
                <a14:m>
                  <m:oMath xmlns:m="http://schemas.openxmlformats.org/officeDocument/2006/math">
                    <m:r>
                      <a:rPr lang="en-US" sz="3700" i="1">
                        <a:effectLst/>
                        <a:latin typeface="Cambria Math" panose="02040503050406030204" pitchFamily="18" charset="0"/>
                        <a:ea typeface="Calibri" panose="020F0502020204030204" pitchFamily="34" charset="0"/>
                        <a:cs typeface="Times New Roman" panose="02020603050405020304" pitchFamily="18" charset="0"/>
                      </a:rPr>
                      <m:t>𝑓</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3700">
                                  <a:effectLst/>
                                  <a:latin typeface="Cambria Math" panose="02040503050406030204" pitchFamily="18" charset="0"/>
                                  <a:ea typeface="Calibri" panose="020F0502020204030204" pitchFamily="34" charset="0"/>
                                  <a:cs typeface="Times New Roman" panose="02020603050405020304" pitchFamily="18" charset="0"/>
                                </a:rPr>
                                <m:t>2</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e>
                            <m:e>
                              <m:r>
                                <a:rPr lang="en-US" sz="3700" i="1">
                                  <a:effectLst/>
                                  <a:latin typeface="Cambria Math" panose="02040503050406030204" pitchFamily="18" charset="0"/>
                                  <a:ea typeface="Calibri" panose="020F0502020204030204" pitchFamily="34" charset="0"/>
                                  <a:cs typeface="Times New Roman" panose="02020603050405020304" pitchFamily="18" charset="0"/>
                                </a:rPr>
                                <m:t>𝑛</m:t>
                              </m:r>
                              <m:r>
                                <a:rPr lang="en-US" sz="3700" i="1">
                                  <a:effectLst/>
                                  <a:latin typeface="Cambria Math" panose="02040503050406030204" pitchFamily="18" charset="0"/>
                                  <a:ea typeface="Calibri" panose="020F0502020204030204" pitchFamily="34" charset="0"/>
                                  <a:cs typeface="Times New Roman" panose="02020603050405020304" pitchFamily="18" charset="0"/>
                                </a:rPr>
                                <m:t>ế</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𝑢</m:t>
                              </m:r>
                              <m:r>
                                <a:rPr lang="en-US" sz="3700" i="1">
                                  <a:effectLst/>
                                  <a:latin typeface="Cambria Math" panose="02040503050406030204" pitchFamily="18" charset="0"/>
                                  <a:ea typeface="Calibri" panose="020F0502020204030204" pitchFamily="34" charset="0"/>
                                  <a:cs typeface="Times New Roman" panose="02020603050405020304" pitchFamily="18" charset="0"/>
                                </a:rPr>
                                <m:t> </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&lt;2</m:t>
                              </m:r>
                            </m:e>
                          </m:mr>
                          <m:mr>
                            <m:e>
                              <m:r>
                                <a:rPr lang="en-US" sz="3700">
                                  <a:effectLst/>
                                  <a:latin typeface="Cambria Math" panose="02040503050406030204" pitchFamily="18" charset="0"/>
                                  <a:ea typeface="Calibri" panose="020F0502020204030204" pitchFamily="34" charset="0"/>
                                  <a:cs typeface="Times New Roman" panose="02020603050405020304" pitchFamily="18" charset="0"/>
                                </a:rPr>
                                <m:t>4</m:t>
                              </m:r>
                            </m:e>
                            <m:e>
                              <m:r>
                                <a:rPr lang="en-US" sz="3700" i="1">
                                  <a:effectLst/>
                                  <a:latin typeface="Cambria Math" panose="02040503050406030204" pitchFamily="18" charset="0"/>
                                  <a:ea typeface="Calibri" panose="020F0502020204030204" pitchFamily="34" charset="0"/>
                                  <a:cs typeface="Times New Roman" panose="02020603050405020304" pitchFamily="18" charset="0"/>
                                </a:rPr>
                                <m:t>𝑛</m:t>
                              </m:r>
                              <m:r>
                                <a:rPr lang="en-US" sz="3700" i="1">
                                  <a:effectLst/>
                                  <a:latin typeface="Cambria Math" panose="02040503050406030204" pitchFamily="18" charset="0"/>
                                  <a:ea typeface="Calibri" panose="020F0502020204030204" pitchFamily="34" charset="0"/>
                                  <a:cs typeface="Times New Roman" panose="02020603050405020304" pitchFamily="18" charset="0"/>
                                </a:rPr>
                                <m:t>ế</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𝑢</m:t>
                              </m:r>
                              <m:r>
                                <a:rPr lang="en-US" sz="3700" i="1">
                                  <a:effectLst/>
                                  <a:latin typeface="Cambria Math" panose="02040503050406030204" pitchFamily="18" charset="0"/>
                                  <a:ea typeface="Calibri" panose="020F0502020204030204" pitchFamily="34" charset="0"/>
                                  <a:cs typeface="Times New Roman" panose="02020603050405020304" pitchFamily="18" charset="0"/>
                                </a:rPr>
                                <m:t> </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US" sz="3700" i="1">
                                  <a:effectLst/>
                                  <a:latin typeface="Cambria Math" panose="02040503050406030204" pitchFamily="18" charset="0"/>
                                  <a:ea typeface="Calibri" panose="020F0502020204030204" pitchFamily="34" charset="0"/>
                                  <a:cs typeface="Times New Roman" panose="02020603050405020304" pitchFamily="18" charset="0"/>
                                </a:rPr>
                                <m:t>−</m:t>
                              </m:r>
                              <m:r>
                                <a:rPr lang="en-US" sz="3700">
                                  <a:effectLst/>
                                  <a:latin typeface="Cambria Math" panose="02040503050406030204" pitchFamily="18" charset="0"/>
                                  <a:ea typeface="Calibri" panose="020F0502020204030204" pitchFamily="34" charset="0"/>
                                  <a:cs typeface="Times New Roman" panose="02020603050405020304" pitchFamily="18" charset="0"/>
                                </a:rPr>
                                <m:t>3</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+1</m:t>
                              </m:r>
                            </m:e>
                            <m:e>
                              <m:r>
                                <a:rPr lang="en-US" sz="3700" i="1">
                                  <a:effectLst/>
                                  <a:latin typeface="Cambria Math" panose="02040503050406030204" pitchFamily="18" charset="0"/>
                                  <a:ea typeface="Calibri" panose="020F0502020204030204" pitchFamily="34" charset="0"/>
                                  <a:cs typeface="Times New Roman" panose="02020603050405020304" pitchFamily="18" charset="0"/>
                                </a:rPr>
                                <m:t>𝑛</m:t>
                              </m:r>
                              <m:r>
                                <a:rPr lang="en-US" sz="3700" i="1">
                                  <a:effectLst/>
                                  <a:latin typeface="Cambria Math" panose="02040503050406030204" pitchFamily="18" charset="0"/>
                                  <a:ea typeface="Calibri" panose="020F0502020204030204" pitchFamily="34" charset="0"/>
                                  <a:cs typeface="Times New Roman" panose="02020603050405020304" pitchFamily="18" charset="0"/>
                                </a:rPr>
                                <m:t>ế</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𝑢</m:t>
                              </m:r>
                              <m:r>
                                <a:rPr lang="en-US" sz="3700" i="1">
                                  <a:effectLst/>
                                  <a:latin typeface="Cambria Math" panose="02040503050406030204" pitchFamily="18" charset="0"/>
                                  <a:ea typeface="Calibri" panose="020F0502020204030204" pitchFamily="34" charset="0"/>
                                  <a:cs typeface="Times New Roman" panose="02020603050405020304" pitchFamily="18" charset="0"/>
                                </a:rPr>
                                <m:t> </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&gt;2</m:t>
                              </m:r>
                            </m:e>
                          </m:mr>
                        </m:m>
                      </m:e>
                    </m:d>
                  </m:oMath>
                </a14:m>
                <a:endParaRPr lang="en-US" sz="37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r>
                  <a:rPr lang="en-US" sz="3700" smtClean="0">
                    <a:effectLst/>
                    <a:latin typeface="Arial" panose="020B0604020202020204" pitchFamily="34" charset="0"/>
                    <a:ea typeface="Calibri" panose="020F0502020204030204" pitchFamily="34" charset="0"/>
                    <a:cs typeface="Arial" panose="020B0604020202020204" pitchFamily="34" charset="0"/>
                  </a:rPr>
                  <a:t>Ta </a:t>
                </a:r>
                <a:r>
                  <a:rPr lang="en-US" sz="3700" dirty="0">
                    <a:effectLst/>
                    <a:latin typeface="Arial" panose="020B0604020202020204" pitchFamily="34" charset="0"/>
                    <a:ea typeface="Calibri" panose="020F0502020204030204" pitchFamily="34" charset="0"/>
                    <a:cs typeface="Arial" panose="020B0604020202020204" pitchFamily="34" charset="0"/>
                  </a:rPr>
                  <a:t>có</a:t>
                </a:r>
                <a:r>
                  <a:rPr lang="en-US" sz="3700" dirty="0" smtClean="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limLow>
                      <m:limLow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700">
                                <a:effectLst/>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effectLst/>
                        <a:latin typeface="Cambria Math" panose="02040503050406030204" pitchFamily="18" charset="0"/>
                        <a:ea typeface="Calibri" panose="020F0502020204030204" pitchFamily="34" charset="0"/>
                        <a:cs typeface="Times New Roman" panose="02020603050405020304" pitchFamily="18" charset="0"/>
                      </a:rPr>
                      <m:t> </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𝑓</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700">
                                <a:effectLst/>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effectLst/>
                        <a:latin typeface="Cambria Math" panose="02040503050406030204" pitchFamily="18" charset="0"/>
                        <a:ea typeface="Calibri" panose="020F0502020204030204" pitchFamily="34" charset="0"/>
                        <a:cs typeface="Times New Roman" panose="02020603050405020304" pitchFamily="18" charset="0"/>
                      </a:rPr>
                      <m:t> (</m:t>
                    </m:r>
                    <m:r>
                      <a:rPr lang="en-US" sz="3700" i="1">
                        <a:effectLst/>
                        <a:latin typeface="Cambria Math" panose="02040503050406030204" pitchFamily="18" charset="0"/>
                        <a:ea typeface="Calibri" panose="020F0502020204030204" pitchFamily="34" charset="0"/>
                        <a:cs typeface="Times New Roman" panose="02020603050405020304" pitchFamily="18" charset="0"/>
                      </a:rPr>
                      <m:t>−</m:t>
                    </m:r>
                    <m:r>
                      <a:rPr lang="en-US" sz="3700">
                        <a:effectLst/>
                        <a:latin typeface="Cambria Math" panose="02040503050406030204" pitchFamily="18" charset="0"/>
                        <a:ea typeface="Calibri" panose="020F0502020204030204" pitchFamily="34" charset="0"/>
                        <a:cs typeface="Times New Roman" panose="02020603050405020304" pitchFamily="18" charset="0"/>
                      </a:rPr>
                      <m:t>3</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+1)=</m:t>
                    </m:r>
                    <m:r>
                      <a:rPr lang="en-US" sz="3700" i="1">
                        <a:effectLst/>
                        <a:latin typeface="Cambria Math" panose="02040503050406030204" pitchFamily="18" charset="0"/>
                        <a:ea typeface="Calibri" panose="020F0502020204030204" pitchFamily="34" charset="0"/>
                        <a:cs typeface="Times New Roman" panose="02020603050405020304" pitchFamily="18" charset="0"/>
                      </a:rPr>
                      <m:t>−</m:t>
                    </m:r>
                    <m:r>
                      <a:rPr lang="en-US" sz="3700">
                        <a:effectLst/>
                        <a:latin typeface="Cambria Math" panose="02040503050406030204" pitchFamily="18" charset="0"/>
                        <a:ea typeface="Calibri" panose="020F0502020204030204" pitchFamily="34" charset="0"/>
                        <a:cs typeface="Times New Roman" panose="02020603050405020304" pitchFamily="18" charset="0"/>
                      </a:rPr>
                      <m:t>3.2+1=</m:t>
                    </m:r>
                    <m:r>
                      <a:rPr lang="en-US" sz="3700" i="1">
                        <a:effectLst/>
                        <a:latin typeface="Cambria Math" panose="02040503050406030204" pitchFamily="18" charset="0"/>
                        <a:ea typeface="Calibri" panose="020F0502020204030204" pitchFamily="34" charset="0"/>
                        <a:cs typeface="Times New Roman" panose="02020603050405020304" pitchFamily="18" charset="0"/>
                      </a:rPr>
                      <m:t>−</m:t>
                    </m:r>
                    <m:r>
                      <a:rPr lang="en-US" sz="3700">
                        <a:effectLst/>
                        <a:latin typeface="Cambria Math" panose="02040503050406030204" pitchFamily="18" charset="0"/>
                        <a:ea typeface="Calibri" panose="020F0502020204030204" pitchFamily="34" charset="0"/>
                        <a:cs typeface="Times New Roman" panose="02020603050405020304" pitchFamily="18" charset="0"/>
                      </a:rPr>
                      <m:t>5</m:t>
                    </m:r>
                  </m:oMath>
                </a14:m>
                <a:endParaRPr lang="en-US" sz="37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r>
                  <a:rPr lang="en-US" sz="3700" dirty="0" smtClean="0">
                    <a:effectLst/>
                    <a:ea typeface="Calibri" panose="020F0502020204030204" pitchFamily="34" charset="0"/>
                    <a:cs typeface="Times New Roman" panose="02020603050405020304" pitchFamily="18" charset="0"/>
                  </a:rPr>
                  <a:t>            </a:t>
                </a:r>
                <a14:m>
                  <m:oMath xmlns:m="http://schemas.openxmlformats.org/officeDocument/2006/math">
                    <m:limLow>
                      <m:limLow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700" i="1">
                                <a:effectLst/>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effectLst/>
                        <a:latin typeface="Cambria Math" panose="02040503050406030204" pitchFamily="18" charset="0"/>
                        <a:ea typeface="Calibri" panose="020F0502020204030204" pitchFamily="34" charset="0"/>
                        <a:cs typeface="Times New Roman" panose="02020603050405020304" pitchFamily="18" charset="0"/>
                      </a:rPr>
                      <m:t> </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37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700" i="1">
                                <a:effectLst/>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700">
                            <a:effectLst/>
                            <a:latin typeface="Cambria Math" panose="02040503050406030204" pitchFamily="18" charset="0"/>
                            <a:ea typeface="Calibri" panose="020F0502020204030204" pitchFamily="34" charset="0"/>
                            <a:cs typeface="Times New Roman" panose="02020603050405020304" pitchFamily="18" charset="0"/>
                          </a:rPr>
                          <m:t>2</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3700">
                        <a:effectLst/>
                        <a:latin typeface="Cambria Math" panose="02040503050406030204" pitchFamily="18" charset="0"/>
                        <a:ea typeface="Calibri" panose="020F0502020204030204" pitchFamily="34" charset="0"/>
                        <a:cs typeface="Times New Roman" panose="02020603050405020304" pitchFamily="18" charset="0"/>
                      </a:rPr>
                      <m:t>=2.2=4</m:t>
                    </m:r>
                  </m:oMath>
                </a14:m>
                <a:endParaRPr lang="en-US" sz="3700" dirty="0" smtClean="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3700" dirty="0" smtClean="0">
                    <a:effectLst/>
                    <a:ea typeface="Calibri" panose="020F0502020204030204" pitchFamily="34" charset="0"/>
                    <a:cs typeface="Times New Roman" panose="02020603050405020304" pitchFamily="18" charset="0"/>
                  </a:rPr>
                  <a:t>       </a:t>
                </a:r>
                <a14:m>
                  <m:oMath xmlns:m="http://schemas.openxmlformats.org/officeDocument/2006/math">
                    <m:r>
                      <a:rPr lang="en-US" sz="37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700" i="1">
                                <a:effectLst/>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effectLst/>
                        <a:latin typeface="Cambria Math" panose="02040503050406030204" pitchFamily="18" charset="0"/>
                        <a:ea typeface="Calibri" panose="020F0502020204030204" pitchFamily="34" charset="0"/>
                        <a:cs typeface="Times New Roman" panose="02020603050405020304" pitchFamily="18" charset="0"/>
                      </a:rPr>
                      <m:t> </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𝑓</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700">
                                <a:effectLst/>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effectLst/>
                        <a:latin typeface="Cambria Math" panose="02040503050406030204" pitchFamily="18" charset="0"/>
                        <a:ea typeface="Calibri" panose="020F0502020204030204" pitchFamily="34" charset="0"/>
                        <a:cs typeface="Times New Roman" panose="02020603050405020304" pitchFamily="18" charset="0"/>
                      </a:rPr>
                      <m:t> </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3700" b="0" i="1"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700" kern="0" dirty="0" smtClean="0">
                    <a:effectLst/>
                    <a:latin typeface="Arial" panose="020B0604020202020204" pitchFamily="34" charset="0"/>
                    <a:ea typeface="Calibri" panose="020F0502020204030204" pitchFamily="34" charset="0"/>
                    <a:cs typeface="Arial" panose="020B0604020202020204" pitchFamily="34" charset="0"/>
                  </a:rPr>
                  <a:t> Do </a:t>
                </a:r>
                <a:r>
                  <a:rPr lang="en-US" sz="3700" kern="0" dirty="0">
                    <a:effectLst/>
                    <a:latin typeface="Arial" panose="020B0604020202020204" pitchFamily="34" charset="0"/>
                    <a:ea typeface="Calibri" panose="020F0502020204030204" pitchFamily="34" charset="0"/>
                    <a:cs typeface="Arial" panose="020B0604020202020204" pitchFamily="34" charset="0"/>
                  </a:rPr>
                  <a:t>đó không tồn tại giới hạn </a:t>
                </a:r>
                <a14:m>
                  <m:oMath xmlns:m="http://schemas.openxmlformats.org/officeDocument/2006/math">
                    <m:limLow>
                      <m:limLowPr>
                        <m:ctrlPr>
                          <a:rPr lang="en-US" sz="3700" i="1">
                            <a:effectLst/>
                            <a:latin typeface="Cambria Math" panose="02040503050406030204" pitchFamily="18" charset="0"/>
                            <a:cs typeface="Times New Roman" panose="02020603050405020304" pitchFamily="18" charset="0"/>
                          </a:rPr>
                        </m:ctrlPr>
                      </m:limLowPr>
                      <m:e>
                        <m:r>
                          <m:rPr>
                            <m:sty m:val="p"/>
                          </m:rPr>
                          <a:rPr lang="en-US" sz="3700" kern="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7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3700" kern="0">
                            <a:effectLst/>
                            <a:latin typeface="Cambria Math" panose="02040503050406030204" pitchFamily="18" charset="0"/>
                            <a:ea typeface="Calibri" panose="020F0502020204030204" pitchFamily="34" charset="0"/>
                            <a:cs typeface="Times New Roman" panose="02020603050405020304" pitchFamily="18" charset="0"/>
                          </a:rPr>
                          <m:t>→2</m:t>
                        </m:r>
                      </m:lim>
                    </m:limLow>
                    <m:r>
                      <a:rPr lang="en-US" sz="3700" kern="0">
                        <a:effectLst/>
                        <a:latin typeface="Cambria Math" panose="02040503050406030204" pitchFamily="18" charset="0"/>
                        <a:ea typeface="Calibri" panose="020F0502020204030204" pitchFamily="34" charset="0"/>
                        <a:cs typeface="Times New Roman" panose="02020603050405020304" pitchFamily="18" charset="0"/>
                      </a:rPr>
                      <m:t> </m:t>
                    </m:r>
                    <m:r>
                      <a:rPr lang="en-US" sz="3700" i="1" kern="0">
                        <a:effectLst/>
                        <a:latin typeface="Cambria Math" panose="02040503050406030204" pitchFamily="18" charset="0"/>
                        <a:ea typeface="Calibri" panose="020F0502020204030204" pitchFamily="34" charset="0"/>
                        <a:cs typeface="Times New Roman" panose="02020603050405020304" pitchFamily="18" charset="0"/>
                      </a:rPr>
                      <m:t>𝑓</m:t>
                    </m:r>
                    <m:r>
                      <a:rPr lang="en-US" sz="3700" kern="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3700" ker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700" kern="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r>
                  <a:rPr lang="en-US" sz="3700" kern="0" smtClean="0">
                    <a:effectLst/>
                    <a:latin typeface="Arial" panose="020B0604020202020204" pitchFamily="34" charset="0"/>
                    <a:ea typeface="Calibri" panose="020F0502020204030204" pitchFamily="34" charset="0"/>
                    <a:cs typeface="Arial" panose="020B0604020202020204" pitchFamily="34" charset="0"/>
                  </a:rPr>
                  <a:t>Vậy </a:t>
                </a:r>
                <a:r>
                  <a:rPr lang="en-US" sz="3700" kern="0" dirty="0">
                    <a:effectLst/>
                    <a:latin typeface="Arial" panose="020B0604020202020204" pitchFamily="34" charset="0"/>
                    <a:ea typeface="Calibri" panose="020F0502020204030204" pitchFamily="34" charset="0"/>
                    <a:cs typeface="Arial" panose="020B0604020202020204" pitchFamily="34" charset="0"/>
                  </a:rPr>
                  <a:t>hàm số không liên tục tại </a:t>
                </a:r>
                <a14:m>
                  <m:oMath xmlns:m="http://schemas.openxmlformats.org/officeDocument/2006/math">
                    <m:r>
                      <a:rPr lang="en-US" sz="37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3700" kern="0">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3700" kern="0" dirty="0" smtClean="0">
                    <a:effectLst/>
                    <a:latin typeface="Arial" panose="020B0604020202020204" pitchFamily="34" charset="0"/>
                    <a:ea typeface="Calibri" panose="020F0502020204030204" pitchFamily="34" charset="0"/>
                    <a:cs typeface="Arial" panose="020B0604020202020204" pitchFamily="34" charset="0"/>
                  </a:rPr>
                  <a:t>.</a:t>
                </a:r>
                <a:endParaRPr lang="en-US" sz="3700" dirty="0">
                  <a:latin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2209800" y="1086657"/>
                <a:ext cx="14401800" cy="7670561"/>
              </a:xfrm>
              <a:prstGeom prst="rect">
                <a:avLst/>
              </a:prstGeom>
              <a:blipFill>
                <a:blip r:embed="rId4"/>
                <a:stretch>
                  <a:fillRect l="-1355" b="-635"/>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rot="4829333" flipH="1">
            <a:off x="15596522" y="1991217"/>
            <a:ext cx="2669024" cy="2672984"/>
          </a:xfrm>
          <a:prstGeom prst="rect">
            <a:avLst/>
          </a:prstGeom>
        </p:spPr>
      </p:pic>
    </p:spTree>
    <p:extLst>
      <p:ext uri="{BB962C8B-B14F-4D97-AF65-F5344CB8AC3E}">
        <p14:creationId xmlns:p14="http://schemas.microsoft.com/office/powerpoint/2010/main" val="3256408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down)">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left)">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4170054" y="-3827154"/>
            <a:ext cx="9947892" cy="17983200"/>
          </a:xfrm>
          <a:prstGeom prst="rect">
            <a:avLst/>
          </a:prstGeom>
        </p:spPr>
      </p:pic>
      <p:sp>
        <p:nvSpPr>
          <p:cNvPr id="4" name="Rectangle 3"/>
          <p:cNvSpPr/>
          <p:nvPr/>
        </p:nvSpPr>
        <p:spPr>
          <a:xfrm>
            <a:off x="8592407" y="495300"/>
            <a:ext cx="1103186" cy="677108"/>
          </a:xfrm>
          <a:prstGeom prst="rect">
            <a:avLst/>
          </a:prstGeom>
        </p:spPr>
        <p:txBody>
          <a:bodyPr wrap="none">
            <a:spAutoFit/>
          </a:bodyPr>
          <a:lstStyle/>
          <a:p>
            <a:pPr algn="ctr">
              <a:defRPr/>
            </a:pPr>
            <a:r>
              <a:rPr lang="en-US" sz="3800" b="1" i="1" dirty="0">
                <a:solidFill>
                  <a:srgbClr val="C0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2" name="Rectangle 1"/>
              <p:cNvSpPr/>
              <p:nvPr/>
            </p:nvSpPr>
            <p:spPr>
              <a:xfrm>
                <a:off x="2494693" y="1333500"/>
                <a:ext cx="14401800" cy="8495467"/>
              </a:xfrm>
              <a:prstGeom prst="rect">
                <a:avLst/>
              </a:prstGeom>
            </p:spPr>
            <p:txBody>
              <a:bodyPr wrap="square">
                <a:spAutoFit/>
              </a:bodyPr>
              <a:lstStyle/>
              <a:p>
                <a:pPr>
                  <a:lnSpc>
                    <a:spcPct val="150000"/>
                  </a:lnSpc>
                  <a:spcBef>
                    <a:spcPts val="300"/>
                  </a:spcBef>
                  <a:spcAft>
                    <a:spcPts val="300"/>
                  </a:spcAft>
                </a:pPr>
                <a:r>
                  <a:rPr lang="en-US" sz="3700" dirty="0" smtClean="0">
                    <a:latin typeface="Arial" panose="020B0604020202020204" pitchFamily="34" charset="0"/>
                    <a:ea typeface="Calibri" panose="020F0502020204030204" pitchFamily="34" charset="0"/>
                    <a:cs typeface="Arial" panose="020B0604020202020204" pitchFamily="34" charset="0"/>
                  </a:rPr>
                  <a:t>b) Ta có: </a:t>
                </a:r>
                <a14:m>
                  <m:oMath xmlns:m="http://schemas.openxmlformats.org/officeDocument/2006/math">
                    <m:limLow>
                      <m:limLow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3.2+</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en-US" sz="3700" i="1">
                        <a:latin typeface="Cambria Math" panose="02040503050406030204" pitchFamily="18" charset="0"/>
                        <a:ea typeface="Calibri" panose="020F0502020204030204" pitchFamily="34" charset="0"/>
                        <a:cs typeface="Times New Roman" panose="02020603050405020304" pitchFamily="18" charset="0"/>
                      </a:rPr>
                      <m:t>𝑏</m:t>
                    </m:r>
                  </m:oMath>
                </a14:m>
                <a:endParaRPr lang="en-US" sz="3700"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r>
                  <a:rPr lang="en-US" sz="3700" dirty="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limLow>
                      <m:limLow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 (2</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)=2.2+</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oMath>
                </a14:m>
                <a:endParaRPr lang="en-US" sz="3700"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r>
                  <a:rPr lang="en-US" sz="3700" dirty="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(2)=4</m:t>
                    </m:r>
                  </m:oMath>
                </a14:m>
                <a:endParaRPr lang="en-US" sz="37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r>
                  <a:rPr lang="en-US" sz="3700" dirty="0" smtClean="0">
                    <a:effectLst/>
                    <a:latin typeface="Arial" panose="020B0604020202020204" pitchFamily="34" charset="0"/>
                    <a:ea typeface="Calibri" panose="020F0502020204030204" pitchFamily="34" charset="0"/>
                    <a:cs typeface="Arial" panose="020B0604020202020204" pitchFamily="34" charset="0"/>
                  </a:rPr>
                  <a:t>Để </a:t>
                </a:r>
                <a:r>
                  <a:rPr lang="en-US" sz="3700" dirty="0">
                    <a:effectLst/>
                    <a:latin typeface="Arial" panose="020B0604020202020204" pitchFamily="34" charset="0"/>
                    <a:ea typeface="Calibri" panose="020F0502020204030204" pitchFamily="34" charset="0"/>
                    <a:cs typeface="Arial" panose="020B0604020202020204" pitchFamily="34" charset="0"/>
                  </a:rPr>
                  <a:t>hàm số liên tục tại </a:t>
                </a:r>
                <a14:m>
                  <m:oMath xmlns:m="http://schemas.openxmlformats.org/officeDocument/2006/math">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3700" dirty="0">
                    <a:effectLst/>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limLow>
                      <m:limLow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700" i="1">
                                <a:effectLst/>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effectLst/>
                        <a:latin typeface="Cambria Math" panose="02040503050406030204" pitchFamily="18" charset="0"/>
                        <a:ea typeface="Calibri" panose="020F0502020204030204" pitchFamily="34" charset="0"/>
                        <a:cs typeface="Times New Roman" panose="02020603050405020304" pitchFamily="18" charset="0"/>
                      </a:rPr>
                      <m:t>  </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𝑓</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700">
                                <a:effectLst/>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effectLst/>
                        <a:latin typeface="Cambria Math" panose="02040503050406030204" pitchFamily="18" charset="0"/>
                        <a:ea typeface="Calibri" panose="020F0502020204030204" pitchFamily="34" charset="0"/>
                        <a:cs typeface="Times New Roman" panose="02020603050405020304" pitchFamily="18" charset="0"/>
                      </a:rPr>
                      <m:t> </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𝑓</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𝑓</m:t>
                    </m:r>
                    <m:r>
                      <a:rPr lang="en-US" sz="3700">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US" sz="37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m:t>
                      </m:r>
                      <m:r>
                        <a:rPr lang="en-US" sz="3700">
                          <a:effectLst/>
                          <a:latin typeface="Cambria Math" panose="02040503050406030204" pitchFamily="18" charset="0"/>
                          <a:ea typeface="Calibri" panose="020F0502020204030204" pitchFamily="34" charset="0"/>
                          <a:cs typeface="Times New Roman" panose="02020603050405020304" pitchFamily="18" charset="0"/>
                        </a:rPr>
                        <m:t>6+</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𝑏</m:t>
                      </m:r>
                      <m:r>
                        <a:rPr lang="en-US" sz="3700">
                          <a:effectLst/>
                          <a:latin typeface="Cambria Math" panose="02040503050406030204" pitchFamily="18" charset="0"/>
                          <a:ea typeface="Calibri" panose="020F0502020204030204" pitchFamily="34" charset="0"/>
                          <a:cs typeface="Times New Roman" panose="02020603050405020304" pitchFamily="18" charset="0"/>
                        </a:rPr>
                        <m:t>=4+</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𝑎</m:t>
                      </m:r>
                      <m:r>
                        <a:rPr lang="en-US" sz="3700">
                          <a:effectLst/>
                          <a:latin typeface="Cambria Math" panose="02040503050406030204" pitchFamily="18" charset="0"/>
                          <a:ea typeface="Calibri" panose="020F0502020204030204" pitchFamily="34" charset="0"/>
                          <a:cs typeface="Times New Roman" panose="02020603050405020304" pitchFamily="18" charset="0"/>
                        </a:rPr>
                        <m:t>=4⇔</m:t>
                      </m:r>
                      <m:d>
                        <m:dPr>
                          <m:begChr m:val="{"/>
                          <m:endChr m:val=""/>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3700">
                                    <a:effectLst/>
                                    <a:latin typeface="Cambria Math" panose="02040503050406030204" pitchFamily="18" charset="0"/>
                                    <a:ea typeface="Calibri" panose="020F0502020204030204" pitchFamily="34" charset="0"/>
                                    <a:cs typeface="Times New Roman" panose="02020603050405020304" pitchFamily="18" charset="0"/>
                                  </a:rPr>
                                  <m:t>4+</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𝑎</m:t>
                                </m:r>
                                <m:r>
                                  <a:rPr lang="en-US" sz="3700">
                                    <a:effectLst/>
                                    <a:latin typeface="Cambria Math" panose="02040503050406030204" pitchFamily="18" charset="0"/>
                                    <a:ea typeface="Calibri" panose="020F0502020204030204" pitchFamily="34" charset="0"/>
                                    <a:cs typeface="Times New Roman" panose="02020603050405020304" pitchFamily="18" charset="0"/>
                                  </a:rPr>
                                  <m:t>=4</m:t>
                                </m:r>
                              </m:e>
                            </m:mr>
                            <m:mr>
                              <m:e>
                                <m:r>
                                  <a:rPr lang="en-US" sz="3700" i="1">
                                    <a:effectLst/>
                                    <a:latin typeface="Cambria Math" panose="02040503050406030204" pitchFamily="18" charset="0"/>
                                    <a:ea typeface="Calibri" panose="020F0502020204030204" pitchFamily="34" charset="0"/>
                                    <a:cs typeface="Times New Roman" panose="02020603050405020304" pitchFamily="18" charset="0"/>
                                  </a:rPr>
                                  <m:t>−</m:t>
                                </m:r>
                                <m:r>
                                  <a:rPr lang="en-US" sz="3700">
                                    <a:effectLst/>
                                    <a:latin typeface="Cambria Math" panose="02040503050406030204" pitchFamily="18" charset="0"/>
                                    <a:ea typeface="Calibri" panose="020F0502020204030204" pitchFamily="34" charset="0"/>
                                    <a:cs typeface="Times New Roman" panose="02020603050405020304" pitchFamily="18" charset="0"/>
                                  </a:rPr>
                                  <m:t>6+</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𝑏</m:t>
                                </m:r>
                                <m:r>
                                  <a:rPr lang="en-US" sz="3700">
                                    <a:effectLst/>
                                    <a:latin typeface="Cambria Math" panose="02040503050406030204" pitchFamily="18" charset="0"/>
                                    <a:ea typeface="Calibri" panose="020F0502020204030204" pitchFamily="34" charset="0"/>
                                    <a:cs typeface="Times New Roman" panose="02020603050405020304" pitchFamily="18" charset="0"/>
                                  </a:rPr>
                                  <m:t>=4</m:t>
                                </m:r>
                              </m:e>
                            </m:mr>
                          </m:m>
                          <m:r>
                            <a:rPr lang="en-US" sz="37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3700" i="1">
                                        <a:effectLst/>
                                        <a:latin typeface="Cambria Math" panose="02040503050406030204" pitchFamily="18" charset="0"/>
                                        <a:ea typeface="Calibri" panose="020F0502020204030204" pitchFamily="34" charset="0"/>
                                        <a:cs typeface="Times New Roman" panose="02020603050405020304" pitchFamily="18" charset="0"/>
                                      </a:rPr>
                                      <m:t>𝑎</m:t>
                                    </m:r>
                                    <m:r>
                                      <a:rPr lang="en-US" sz="3700">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3700" i="1">
                                        <a:effectLst/>
                                        <a:latin typeface="Cambria Math" panose="02040503050406030204" pitchFamily="18" charset="0"/>
                                        <a:ea typeface="Calibri" panose="020F0502020204030204" pitchFamily="34" charset="0"/>
                                        <a:cs typeface="Times New Roman" panose="02020603050405020304" pitchFamily="18" charset="0"/>
                                      </a:rPr>
                                      <m:t>𝑏</m:t>
                                    </m:r>
                                    <m:r>
                                      <a:rPr lang="en-US" sz="3700">
                                        <a:effectLst/>
                                        <a:latin typeface="Cambria Math" panose="02040503050406030204" pitchFamily="18" charset="0"/>
                                        <a:ea typeface="Calibri" panose="020F0502020204030204" pitchFamily="34" charset="0"/>
                                        <a:cs typeface="Times New Roman" panose="02020603050405020304" pitchFamily="18" charset="0"/>
                                      </a:rPr>
                                      <m:t>=10</m:t>
                                    </m:r>
                                  </m:e>
                                </m:mr>
                              </m:m>
                            </m:e>
                          </m:d>
                        </m:e>
                      </m:d>
                    </m:oMath>
                  </m:oMathPara>
                </a14:m>
                <a:endParaRPr lang="en-US" sz="37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r>
                  <a:rPr lang="en-US" sz="3700" dirty="0">
                    <a:effectLst/>
                    <a:latin typeface="Arial" panose="020B0604020202020204" pitchFamily="34" charset="0"/>
                    <a:ea typeface="Calibri" panose="020F0502020204030204" pitchFamily="34" charset="0"/>
                    <a:cs typeface="Arial" panose="020B0604020202020204" pitchFamily="34" charset="0"/>
                  </a:rPr>
                  <a:t>Vậy với </a:t>
                </a:r>
                <a14:m>
                  <m:oMath xmlns:m="http://schemas.openxmlformats.org/officeDocument/2006/math">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a</m:t>
                    </m:r>
                    <m:r>
                      <a:rPr lang="en-US" sz="3700">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37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b</m:t>
                    </m:r>
                    <m:r>
                      <a:rPr lang="en-US" sz="3700">
                        <a:effectLst/>
                        <a:latin typeface="Cambria Math" panose="02040503050406030204" pitchFamily="18" charset="0"/>
                        <a:ea typeface="Calibri" panose="020F0502020204030204" pitchFamily="34" charset="0"/>
                        <a:cs typeface="Times New Roman" panose="02020603050405020304" pitchFamily="18" charset="0"/>
                      </a:rPr>
                      <m:t>=10</m:t>
                    </m:r>
                  </m:oMath>
                </a14:m>
                <a:r>
                  <a:rPr lang="en-US" sz="3700" dirty="0">
                    <a:effectLst/>
                    <a:latin typeface="Arial" panose="020B0604020202020204" pitchFamily="34" charset="0"/>
                    <a:ea typeface="Calibri" panose="020F0502020204030204" pitchFamily="34" charset="0"/>
                    <a:cs typeface="Arial" panose="020B0604020202020204" pitchFamily="34" charset="0"/>
                  </a:rPr>
                  <a:t> thì hàm số liên tục tại </a:t>
                </a:r>
                <a14:m>
                  <m:oMath xmlns:m="http://schemas.openxmlformats.org/officeDocument/2006/math">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3700" dirty="0">
                    <a:effectLst/>
                    <a:latin typeface="Arial" panose="020B0604020202020204" pitchFamily="34" charset="0"/>
                    <a:ea typeface="Calibri" panose="020F0502020204030204" pitchFamily="34" charset="0"/>
                    <a:cs typeface="Arial" panose="020B0604020202020204" pitchFamily="34" charset="0"/>
                  </a:rPr>
                  <a:t>.</a:t>
                </a:r>
                <a:br>
                  <a:rPr lang="en-US" sz="3700" dirty="0">
                    <a:effectLst/>
                    <a:latin typeface="Arial" panose="020B0604020202020204" pitchFamily="34" charset="0"/>
                    <a:ea typeface="Calibri" panose="020F0502020204030204" pitchFamily="34" charset="0"/>
                    <a:cs typeface="Arial" panose="020B0604020202020204" pitchFamily="34" charset="0"/>
                  </a:rPr>
                </a:br>
                <a:endParaRPr lang="en-US" sz="3700" dirty="0">
                  <a:solidFill>
                    <a:prstClr val="black"/>
                  </a:solidFill>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494693" y="1333500"/>
                <a:ext cx="14401800" cy="8495467"/>
              </a:xfrm>
              <a:prstGeom prst="rect">
                <a:avLst/>
              </a:prstGeom>
              <a:blipFill rotWithShape="0">
                <a:blip r:embed="rId4"/>
                <a:stretch>
                  <a:fillRect l="-1312"/>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rot="4829333" flipH="1">
            <a:off x="15596522" y="1991217"/>
            <a:ext cx="2669024" cy="2672984"/>
          </a:xfrm>
          <a:prstGeom prst="rect">
            <a:avLst/>
          </a:prstGeom>
        </p:spPr>
      </p:pic>
    </p:spTree>
    <p:extLst>
      <p:ext uri="{BB962C8B-B14F-4D97-AF65-F5344CB8AC3E}">
        <p14:creationId xmlns:p14="http://schemas.microsoft.com/office/powerpoint/2010/main" val="22414201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4170054" y="-3827154"/>
            <a:ext cx="9947892" cy="17983200"/>
          </a:xfrm>
          <a:prstGeom prst="rect">
            <a:avLst/>
          </a:prstGeom>
        </p:spPr>
      </p:pic>
      <p:sp>
        <p:nvSpPr>
          <p:cNvPr id="4" name="Rectangle 3"/>
          <p:cNvSpPr/>
          <p:nvPr/>
        </p:nvSpPr>
        <p:spPr>
          <a:xfrm>
            <a:off x="8592407" y="495300"/>
            <a:ext cx="1103186" cy="677108"/>
          </a:xfrm>
          <a:prstGeom prst="rect">
            <a:avLst/>
          </a:prstGeom>
        </p:spPr>
        <p:txBody>
          <a:bodyPr wrap="none">
            <a:spAutoFit/>
          </a:bodyPr>
          <a:lstStyle/>
          <a:p>
            <a:pPr algn="ctr">
              <a:defRPr/>
            </a:pPr>
            <a:r>
              <a:rPr lang="en-US" sz="3800" b="1" i="1" dirty="0">
                <a:solidFill>
                  <a:srgbClr val="C0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2" name="Rectangle 1"/>
              <p:cNvSpPr/>
              <p:nvPr/>
            </p:nvSpPr>
            <p:spPr>
              <a:xfrm>
                <a:off x="2362200" y="2019300"/>
                <a:ext cx="14401800" cy="4062651"/>
              </a:xfrm>
              <a:prstGeom prst="rect">
                <a:avLst/>
              </a:prstGeom>
            </p:spPr>
            <p:txBody>
              <a:bodyPr wrap="square">
                <a:spAutoFit/>
              </a:bodyPr>
              <a:lstStyle/>
              <a:p>
                <a:pPr>
                  <a:lnSpc>
                    <a:spcPct val="150000"/>
                  </a:lnSpc>
                  <a:spcBef>
                    <a:spcPts val="600"/>
                  </a:spcBef>
                  <a:spcAft>
                    <a:spcPts val="600"/>
                  </a:spcAft>
                </a:pPr>
                <a:r>
                  <a:rPr lang="en-US" sz="3800" dirty="0" smtClean="0">
                    <a:solidFill>
                      <a:prstClr val="black"/>
                    </a:solidFill>
                    <a:latin typeface="Arial" panose="020B0604020202020204" pitchFamily="34" charset="0"/>
                    <a:ea typeface="Calibri" panose="020F0502020204030204" pitchFamily="34" charset="0"/>
                    <a:cs typeface="Arial" panose="020B0604020202020204" pitchFamily="34" charset="0"/>
                  </a:rPr>
                  <a:t>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Hàm </a:t>
                </a:r>
                <a:r>
                  <a:rPr lang="en-US" sz="3800" dirty="0" smtClean="0">
                    <a:solidFill>
                      <a:prstClr val="black"/>
                    </a:solidFill>
                    <a:latin typeface="Arial" panose="020B0604020202020204" pitchFamily="34" charset="0"/>
                    <a:ea typeface="Calibri" panose="020F0502020204030204" pitchFamily="34" charset="0"/>
                    <a:cs typeface="Arial" panose="020B0604020202020204" pitchFamily="34" charset="0"/>
                  </a:rPr>
                  <a:t>số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d>
                  </m:oMath>
                </a14:m>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có tập xác định </a:t>
                </a:r>
                <a14:m>
                  <m:oMath xmlns:m="http://schemas.openxmlformats.org/officeDocument/2006/math">
                    <m:r>
                      <a:rPr lang="en-US" sz="3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ℝ</m:t>
                    </m:r>
                    <m:r>
                      <a:rPr lang="en-US" sz="3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Hàm số liên tục trên các khoảng </a:t>
                </a:r>
                <a14:m>
                  <m:oMath xmlns:m="http://schemas.openxmlformats.org/officeDocument/2006/math">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oMath>
                </a14:m>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Để hàm số liên tục trên </a:t>
                </a:r>
                <a14:m>
                  <m:oMath xmlns:m="http://schemas.openxmlformats.org/officeDocument/2006/math">
                    <m:r>
                      <a:rPr lang="en-US" sz="3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ℝ</m:t>
                    </m:r>
                    <m:r>
                      <a:rPr lang="en-US" sz="3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thì hàm số phải liên tục tại </a:t>
                </a:r>
                <a14:m>
                  <m:oMath xmlns:m="http://schemas.openxmlformats.org/officeDocument/2006/math">
                    <m:r>
                      <a:rPr lang="en-US" sz="3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Vậy với </a:t>
                </a:r>
                <a14:m>
                  <m:oMath xmlns:m="http://schemas.openxmlformats.org/officeDocument/2006/math">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oMath>
                </a14:m>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oMath>
                </a14:m>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thỏa mãn điều kiện</a:t>
                </a:r>
                <a:r>
                  <a:rPr lang="en-US" sz="3800"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362200" y="2019300"/>
                <a:ext cx="14401800" cy="4062651"/>
              </a:xfrm>
              <a:prstGeom prst="rect">
                <a:avLst/>
              </a:prstGeom>
              <a:blipFill rotWithShape="0">
                <a:blip r:embed="rId4"/>
                <a:stretch>
                  <a:fillRect l="-1397" b="-2399"/>
                </a:stretch>
              </a:blipFill>
            </p:spPr>
            <p:txBody>
              <a:bodyPr/>
              <a:lstStyle/>
              <a:p>
                <a:r>
                  <a:rPr lang="en-US">
                    <a:noFill/>
                  </a:rPr>
                  <a:t> </a:t>
                </a:r>
              </a:p>
            </p:txBody>
          </p:sp>
        </mc:Fallback>
      </mc:AlternateContent>
      <p:pic>
        <p:nvPicPr>
          <p:cNvPr id="5" name="Picture 4"/>
          <p:cNvPicPr>
            <a:picLocks noChangeAspect="1"/>
          </p:cNvPicPr>
          <p:nvPr/>
        </p:nvPicPr>
        <p:blipFill>
          <a:blip r:embed="rId5"/>
          <a:stretch>
            <a:fillRect/>
          </a:stretch>
        </p:blipFill>
        <p:spPr>
          <a:xfrm rot="4829333" flipH="1">
            <a:off x="14576654" y="5877415"/>
            <a:ext cx="2669024" cy="2672984"/>
          </a:xfrm>
          <a:prstGeom prst="rect">
            <a:avLst/>
          </a:prstGeom>
        </p:spPr>
      </p:pic>
    </p:spTree>
    <p:extLst>
      <p:ext uri="{BB962C8B-B14F-4D97-AF65-F5344CB8AC3E}">
        <p14:creationId xmlns:p14="http://schemas.microsoft.com/office/powerpoint/2010/main" val="557143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168788">
            <a:off x="-284089" y="9063367"/>
            <a:ext cx="974039" cy="837674"/>
          </a:xfrm>
          <a:prstGeom prst="rect">
            <a:avLst/>
          </a:prstGeom>
        </p:spPr>
      </p:pic>
      <p:sp>
        <p:nvSpPr>
          <p:cNvPr id="9" name="Rectangle 8"/>
          <p:cNvSpPr/>
          <p:nvPr/>
        </p:nvSpPr>
        <p:spPr>
          <a:xfrm>
            <a:off x="810904" y="677243"/>
            <a:ext cx="16634347" cy="1846659"/>
          </a:xfrm>
          <a:prstGeom prst="rect">
            <a:avLst/>
          </a:prstGeom>
        </p:spPr>
        <p:txBody>
          <a:bodyPr wrap="square">
            <a:spAutoFit/>
          </a:bodyPr>
          <a:lstStyle/>
          <a:p>
            <a:pPr algn="just">
              <a:lnSpc>
                <a:spcPct val="150000"/>
              </a:lnSpc>
            </a:pPr>
            <a:r>
              <a:rPr lang="en-US" sz="3800" b="1" dirty="0" smtClean="0">
                <a:solidFill>
                  <a:srgbClr val="C00000"/>
                </a:solidFill>
                <a:latin typeface="Arial" panose="020B0604020202020204" pitchFamily="34" charset="0"/>
                <a:cs typeface="Arial" panose="020B0604020202020204" pitchFamily="34" charset="0"/>
              </a:rPr>
              <a:t>6. </a:t>
            </a:r>
            <a:r>
              <a:rPr lang="vi-VN" sz="3800" dirty="0">
                <a:solidFill>
                  <a:srgbClr val="000000"/>
                </a:solidFill>
                <a:cs typeface="Arial" panose="020B0604020202020204" pitchFamily="34" charset="0"/>
              </a:rPr>
              <a:t>Từ độ cao 55,8 m của tháp nghiêng Pisa nước Ý, người ta thả một quả bóng cao su chạm xuống đất (Hình 18). Giả sử mỗi lần chạm đất quả </a:t>
            </a:r>
            <a:r>
              <a:rPr lang="vi-VN" sz="3800" dirty="0" smtClean="0">
                <a:solidFill>
                  <a:srgbClr val="000000"/>
                </a:solidFill>
                <a:cs typeface="Arial" panose="020B0604020202020204" pitchFamily="34" charset="0"/>
              </a:rPr>
              <a:t>bóng</a:t>
            </a:r>
            <a:endParaRPr lang="en-US" sz="3800" dirty="0">
              <a:solidFill>
                <a:srgbClr val="0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Effect>
                      <a14:brightnessContrast contrast="-20000"/>
                    </a14:imgEffect>
                  </a14:imgLayer>
                </a14:imgProps>
              </a:ext>
            </a:extLst>
          </a:blip>
          <a:stretch>
            <a:fillRect/>
          </a:stretch>
        </p:blipFill>
        <p:spPr>
          <a:xfrm>
            <a:off x="11581263" y="2899940"/>
            <a:ext cx="5862851" cy="6939015"/>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810904" y="2315458"/>
                <a:ext cx="10003018" cy="4960461"/>
              </a:xfrm>
              <a:prstGeom prst="rect">
                <a:avLst/>
              </a:prstGeom>
            </p:spPr>
            <p:txBody>
              <a:bodyPr wrap="square">
                <a:spAutoFit/>
              </a:bodyPr>
              <a:lstStyle/>
              <a:p>
                <a:pPr lvl="0" algn="just">
                  <a:lnSpc>
                    <a:spcPct val="150000"/>
                  </a:lnSpc>
                </a:pPr>
                <a:r>
                  <a:rPr lang="vi-VN" sz="3800" dirty="0">
                    <a:solidFill>
                      <a:srgbClr val="000000"/>
                    </a:solidFill>
                    <a:cs typeface="Arial" panose="020B0604020202020204" pitchFamily="34" charset="0"/>
                  </a:rPr>
                  <a:t>lại n</a:t>
                </a:r>
                <a:r>
                  <a:rPr lang="en-US" sz="3800" dirty="0">
                    <a:solidFill>
                      <a:srgbClr val="000000"/>
                    </a:solidFill>
                    <a:latin typeface="Arial" panose="020B0604020202020204" pitchFamily="34" charset="0"/>
                    <a:cs typeface="Arial" panose="020B0604020202020204" pitchFamily="34" charset="0"/>
                  </a:rPr>
                  <a:t>ả</a:t>
                </a:r>
                <a:r>
                  <a:rPr lang="vi-VN" sz="3800" dirty="0">
                    <a:solidFill>
                      <a:srgbClr val="000000"/>
                    </a:solidFill>
                    <a:cs typeface="Arial" panose="020B0604020202020204" pitchFamily="34" charset="0"/>
                  </a:rPr>
                  <a:t>y lên độ cao bằng </a:t>
                </a:r>
                <a14:m>
                  <m:oMath xmlns:m="http://schemas.openxmlformats.org/officeDocument/2006/math">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0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den>
                    </m:f>
                  </m:oMath>
                </a14:m>
                <a:r>
                  <a:rPr lang="en-US" sz="3800" dirty="0">
                    <a:solidFill>
                      <a:srgbClr val="000000"/>
                    </a:solidFill>
                    <a:cs typeface="Arial" panose="020B0604020202020204" pitchFamily="34" charset="0"/>
                  </a:rPr>
                  <a:t> </a:t>
                </a:r>
                <a:r>
                  <a:rPr lang="vi-VN" sz="3800" dirty="0">
                    <a:solidFill>
                      <a:srgbClr val="000000"/>
                    </a:solidFill>
                    <a:cs typeface="Arial" panose="020B0604020202020204" pitchFamily="34" charset="0"/>
                  </a:rPr>
                  <a:t>độ cao mà quả bóng đạt được trước đó. Gọi </a:t>
                </a:r>
                <a14:m>
                  <m:oMath xmlns:m="http://schemas.openxmlformats.org/officeDocument/2006/math">
                    <m:sSub>
                      <m:sSubPr>
                        <m:ctrlPr>
                          <a:rPr lang="en-US" sz="4000" i="1">
                            <a:solidFill>
                              <a:prstClr val="black"/>
                            </a:solidFill>
                            <a:latin typeface="Cambria Math" panose="02040503050406030204" pitchFamily="18" charset="0"/>
                            <a:cs typeface="Times New Roman" panose="02020603050405020304" pitchFamily="18" charset="0"/>
                          </a:rPr>
                        </m:ctrlPr>
                      </m:sSubPr>
                      <m:e>
                        <m:r>
                          <a:rPr lang="en-US" sz="40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40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3800" dirty="0">
                    <a:solidFill>
                      <a:srgbClr val="000000"/>
                    </a:solidFill>
                    <a:cs typeface="Arial" panose="020B0604020202020204" pitchFamily="34" charset="0"/>
                  </a:rPr>
                  <a:t> </a:t>
                </a:r>
                <a:r>
                  <a:rPr lang="vi-VN" sz="3800" dirty="0">
                    <a:solidFill>
                      <a:srgbClr val="000000"/>
                    </a:solidFill>
                    <a:cs typeface="Arial" panose="020B0604020202020204" pitchFamily="34" charset="0"/>
                  </a:rPr>
                  <a:t>là tổng </a:t>
                </a:r>
                <a:r>
                  <a:rPr lang="en-US" sz="3800" dirty="0">
                    <a:solidFill>
                      <a:srgbClr val="000000"/>
                    </a:solidFill>
                    <a:latin typeface="Arial" panose="020B0604020202020204" pitchFamily="34" charset="0"/>
                    <a:cs typeface="Arial" panose="020B0604020202020204" pitchFamily="34" charset="0"/>
                  </a:rPr>
                  <a:t>độ dài </a:t>
                </a:r>
                <a:r>
                  <a:rPr lang="vi-VN" sz="3800" dirty="0">
                    <a:solidFill>
                      <a:srgbClr val="000000"/>
                    </a:solidFill>
                    <a:cs typeface="Arial" panose="020B0604020202020204" pitchFamily="34" charset="0"/>
                  </a:rPr>
                  <a:t>quãng đường di chuyển của quả bóng tính từ lúc thả vật bạn đầu cho đến khi quả bóng đó chạm đất </a:t>
                </a:r>
                <a14:m>
                  <m:oMath xmlns:m="http://schemas.openxmlformats.org/officeDocument/2006/math">
                    <m:r>
                      <a:rPr lang="vi-VN" sz="3800" i="1" dirty="0">
                        <a:solidFill>
                          <a:srgbClr val="000000"/>
                        </a:solidFill>
                        <a:latin typeface="Cambria Math" panose="02040503050406030204" pitchFamily="18" charset="0"/>
                        <a:cs typeface="Arial" panose="020B0604020202020204" pitchFamily="34" charset="0"/>
                      </a:rPr>
                      <m:t>𝑛</m:t>
                    </m:r>
                  </m:oMath>
                </a14:m>
                <a:r>
                  <a:rPr lang="vi-VN" sz="3800" dirty="0">
                    <a:solidFill>
                      <a:srgbClr val="000000"/>
                    </a:solidFill>
                    <a:cs typeface="Arial" panose="020B0604020202020204" pitchFamily="34" charset="0"/>
                  </a:rPr>
                  <a:t> lần. Tính </a:t>
                </a:r>
                <a14:m>
                  <m:oMath xmlns:m="http://schemas.openxmlformats.org/officeDocument/2006/math">
                    <m:func>
                      <m:funcPr>
                        <m:ctrlPr>
                          <a:rPr lang="en-US" sz="4000" i="1">
                            <a:solidFill>
                              <a:prstClr val="black"/>
                            </a:solidFill>
                            <a:latin typeface="Cambria Math" panose="02040503050406030204" pitchFamily="18" charset="0"/>
                            <a:cs typeface="Times New Roman" panose="02020603050405020304" pitchFamily="18" charset="0"/>
                          </a:rPr>
                        </m:ctrlPr>
                      </m:funcPr>
                      <m:fName>
                        <m:r>
                          <m:rPr>
                            <m:sty m:val="p"/>
                          </m:rPr>
                          <a:rPr lang="en-US" sz="40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Name>
                      <m:e>
                        <m:sSub>
                          <m:sSubPr>
                            <m:ctrlPr>
                              <a:rPr lang="en-US" sz="4000" i="1">
                                <a:solidFill>
                                  <a:prstClr val="black"/>
                                </a:solidFill>
                                <a:latin typeface="Cambria Math" panose="02040503050406030204" pitchFamily="18" charset="0"/>
                                <a:cs typeface="Times New Roman" panose="02020603050405020304" pitchFamily="18" charset="0"/>
                              </a:rPr>
                            </m:ctrlPr>
                          </m:sSubPr>
                          <m:e>
                            <m:r>
                              <a:rPr lang="en-US" sz="40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40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e>
                    </m:func>
                  </m:oMath>
                </a14:m>
                <a:r>
                  <a:rPr lang="en-US" sz="3800" dirty="0">
                    <a:solidFill>
                      <a:srgbClr val="000000"/>
                    </a:solidFill>
                    <a:latin typeface="Arial" panose="020B0604020202020204" pitchFamily="34" charset="0"/>
                    <a:cs typeface="Arial" panose="020B060402020202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810904" y="2315458"/>
                <a:ext cx="10003018" cy="4960461"/>
              </a:xfrm>
              <a:prstGeom prst="rect">
                <a:avLst/>
              </a:prstGeom>
              <a:blipFill rotWithShape="0">
                <a:blip r:embed="rId8"/>
                <a:stretch>
                  <a:fillRect l="-2011" r="-2011" b="-1597"/>
                </a:stretch>
              </a:blipFill>
            </p:spPr>
            <p:txBody>
              <a:bodyPr/>
              <a:lstStyle/>
              <a:p>
                <a:r>
                  <a:rPr lang="en-US">
                    <a:noFill/>
                  </a:rPr>
                  <a:t> </a:t>
                </a:r>
              </a:p>
            </p:txBody>
          </p:sp>
        </mc:Fallback>
      </mc:AlternateContent>
      <p:pic>
        <p:nvPicPr>
          <p:cNvPr id="1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a:off x="17678400" y="2062265"/>
            <a:ext cx="974039" cy="837674"/>
          </a:xfrm>
          <a:prstGeom prst="rect">
            <a:avLst/>
          </a:prstGeom>
        </p:spPr>
      </p:pic>
    </p:spTree>
    <p:extLst>
      <p:ext uri="{BB962C8B-B14F-4D97-AF65-F5344CB8AC3E}">
        <p14:creationId xmlns:p14="http://schemas.microsoft.com/office/powerpoint/2010/main" val="2656507436"/>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168788">
            <a:off x="-284089" y="9063367"/>
            <a:ext cx="974039" cy="837674"/>
          </a:xfrm>
          <a:prstGeom prst="rect">
            <a:avLst/>
          </a:prstGeom>
        </p:spPr>
      </p:pic>
      <p:pic>
        <p:nvPicPr>
          <p:cNvPr id="1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a:off x="17678400" y="2062265"/>
            <a:ext cx="974039" cy="837674"/>
          </a:xfrm>
          <a:prstGeom prst="rect">
            <a:avLst/>
          </a:prstGeom>
        </p:spPr>
      </p:pic>
      <p:sp>
        <p:nvSpPr>
          <p:cNvPr id="8" name="Rectangle 7"/>
          <p:cNvSpPr/>
          <p:nvPr/>
        </p:nvSpPr>
        <p:spPr>
          <a:xfrm>
            <a:off x="8580026" y="571500"/>
            <a:ext cx="1103186"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mc:Choice xmlns:a14="http://schemas.microsoft.com/office/drawing/2010/main" Requires="a14">
          <p:sp>
            <p:nvSpPr>
              <p:cNvPr id="2" name="Rectangle 1"/>
              <p:cNvSpPr/>
              <p:nvPr/>
            </p:nvSpPr>
            <p:spPr>
              <a:xfrm>
                <a:off x="1321119" y="1501237"/>
                <a:ext cx="15621000" cy="7827079"/>
              </a:xfrm>
              <a:prstGeom prst="rect">
                <a:avLst/>
              </a:prstGeom>
            </p:spPr>
            <p:txBody>
              <a:bodyPr wrap="square">
                <a:spAutoFit/>
              </a:bodyPr>
              <a:lstStyle/>
              <a:p>
                <a:pPr>
                  <a:lnSpc>
                    <a:spcPct val="150000"/>
                  </a:lnSpc>
                </a:pPr>
                <a:r>
                  <a:rPr lang="en-US" sz="3800" dirty="0">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i="1">
                                <a:effectLst/>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3800" dirty="0">
                    <a:effectLst/>
                    <a:latin typeface="Arial" panose="020B0604020202020204" pitchFamily="34" charset="0"/>
                    <a:ea typeface="Calibri" panose="020F0502020204030204" pitchFamily="34" charset="0"/>
                    <a:cs typeface="Arial" panose="020B0604020202020204" pitchFamily="34" charset="0"/>
                  </a:rPr>
                  <a:t> là dãy số thể hiện quãng đường di chuyển của quả bóng sau mỗi lần chạm </a:t>
                </a:r>
                <a:r>
                  <a:rPr lang="en-US" sz="3800">
                    <a:effectLst/>
                    <a:latin typeface="Arial" panose="020B0604020202020204" pitchFamily="34" charset="0"/>
                    <a:ea typeface="Calibri" panose="020F0502020204030204" pitchFamily="34" charset="0"/>
                    <a:cs typeface="Arial" panose="020B0604020202020204" pitchFamily="34" charset="0"/>
                  </a:rPr>
                  <a:t>đất</a:t>
                </a:r>
                <a:r>
                  <a:rPr lang="en-US" sz="3800" smtClean="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800" smtClean="0">
                    <a:effectLst/>
                    <a:latin typeface="Arial" panose="020B0604020202020204" pitchFamily="34" charset="0"/>
                    <a:ea typeface="Calibri" panose="020F0502020204030204" pitchFamily="34" charset="0"/>
                    <a:cs typeface="Arial" panose="020B0604020202020204" pitchFamily="34" charset="0"/>
                  </a:rPr>
                  <a:t>Ta </a:t>
                </a:r>
                <a:r>
                  <a:rPr lang="en-US" sz="3800" dirty="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=55,8;</m:t>
                    </m:r>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3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a:effectLst/>
                                    <a:latin typeface="Cambria Math" panose="02040503050406030204" pitchFamily="18" charset="0"/>
                                    <a:ea typeface="Calibri" panose="020F0502020204030204" pitchFamily="34" charset="0"/>
                                    <a:cs typeface="Times New Roman" panose="02020603050405020304" pitchFamily="18" charset="0"/>
                                  </a:rPr>
                                  <m:t>10</m:t>
                                </m:r>
                              </m:den>
                            </m:f>
                          </m:e>
                        </m:d>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a:effectLst/>
                                    <a:latin typeface="Cambria Math" panose="02040503050406030204" pitchFamily="18" charset="0"/>
                                    <a:ea typeface="Calibri" panose="020F0502020204030204" pitchFamily="34" charset="0"/>
                                    <a:cs typeface="Times New Roman" panose="02020603050405020304" pitchFamily="18" charset="0"/>
                                  </a:rPr>
                                  <m:t>10</m:t>
                                </m:r>
                              </m:den>
                            </m:f>
                          </m:e>
                        </m:d>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𝑛</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1</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1</m:t>
                        </m:r>
                      </m:sub>
                    </m:sSub>
                  </m:oMath>
                </a14:m>
                <a:endParaRPr lang="en-US" sz="38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smtClean="0">
                    <a:effectLst/>
                    <a:latin typeface="Arial" panose="020B0604020202020204" pitchFamily="34" charset="0"/>
                    <a:ea typeface="Calibri" panose="020F0502020204030204" pitchFamily="34" charset="0"/>
                    <a:cs typeface="Arial" panose="020B0604020202020204" pitchFamily="34" charset="0"/>
                  </a:rPr>
                  <a:t>Khi </a:t>
                </a:r>
                <a:r>
                  <a:rPr lang="en-US" sz="3800" dirty="0">
                    <a:effectLst/>
                    <a:latin typeface="Arial" panose="020B0604020202020204" pitchFamily="34" charset="0"/>
                    <a:ea typeface="Calibri" panose="020F0502020204030204" pitchFamily="34" charset="0"/>
                    <a:cs typeface="Arial" panose="020B0604020202020204" pitchFamily="34" charset="0"/>
                  </a:rPr>
                  <a:t>đó dãy </a:t>
                </a:r>
                <a14:m>
                  <m:oMath xmlns:m="http://schemas.openxmlformats.org/officeDocument/2006/math">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i="1">
                                <a:effectLst/>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3800" dirty="0">
                    <a:effectLst/>
                    <a:latin typeface="Arial" panose="020B0604020202020204" pitchFamily="34" charset="0"/>
                    <a:ea typeface="Calibri" panose="020F0502020204030204" pitchFamily="34" charset="0"/>
                    <a:cs typeface="Arial" panose="020B0604020202020204" pitchFamily="34" charset="0"/>
                  </a:rPr>
                  <a:t> lập thành một cấp số nhân lùi vô hạn có số hạng đầu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=55,8</m:t>
                    </m:r>
                  </m:oMath>
                </a14:m>
                <a:r>
                  <a:rPr lang="en-US" sz="3800" dirty="0">
                    <a:effectLst/>
                    <a:latin typeface="Arial" panose="020B0604020202020204" pitchFamily="34" charset="0"/>
                    <a:ea typeface="Calibri" panose="020F0502020204030204" pitchFamily="34" charset="0"/>
                    <a:cs typeface="Arial" panose="020B0604020202020204" pitchFamily="34" charset="0"/>
                  </a:rPr>
                  <a:t> và công bội </a:t>
                </a:r>
                <a14:m>
                  <m:oMath xmlns:m="http://schemas.openxmlformats.org/officeDocument/2006/math">
                    <m:r>
                      <a:rPr lang="en-US" sz="3800" i="1">
                        <a:effectLst/>
                        <a:latin typeface="Cambria Math" panose="02040503050406030204" pitchFamily="18" charset="0"/>
                        <a:ea typeface="Calibri" panose="020F0502020204030204" pitchFamily="34" charset="0"/>
                        <a:cs typeface="Times New Roman" panose="02020603050405020304" pitchFamily="18" charset="0"/>
                      </a:rPr>
                      <m:t>𝑞</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a:effectLst/>
                            <a:latin typeface="Cambria Math" panose="02040503050406030204" pitchFamily="18" charset="0"/>
                            <a:ea typeface="Calibri" panose="020F0502020204030204" pitchFamily="34" charset="0"/>
                            <a:cs typeface="Times New Roman" panose="02020603050405020304" pitchFamily="18" charset="0"/>
                          </a:rPr>
                          <m:t>10</m:t>
                        </m:r>
                      </m:den>
                    </m:f>
                  </m:oMath>
                </a14:m>
                <a:r>
                  <a:rPr lang="en-US" sz="3800" dirty="0">
                    <a:effectLst/>
                    <a:latin typeface="Arial" panose="020B0604020202020204" pitchFamily="34" charset="0"/>
                    <a:ea typeface="Calibri" panose="020F0502020204030204" pitchFamily="34" charset="0"/>
                    <a:cs typeface="Arial" panose="020B0604020202020204" pitchFamily="34" charset="0"/>
                  </a:rPr>
                  <a:t> thỏa mãn </a:t>
                </a:r>
                <a14:m>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𝑞</m:t>
                    </m:r>
                    <m:r>
                      <a:rPr lang="en-US" sz="3800">
                        <a:effectLst/>
                        <a:latin typeface="Cambria Math" panose="02040503050406030204" pitchFamily="18" charset="0"/>
                        <a:ea typeface="Calibri" panose="020F0502020204030204" pitchFamily="34" charset="0"/>
                        <a:cs typeface="Times New Roman" panose="02020603050405020304" pitchFamily="18" charset="0"/>
                      </a:rPr>
                      <m:t>|&lt;1</m:t>
                    </m:r>
                  </m:oMath>
                </a14:m>
                <a:r>
                  <a:rPr lang="en-US" sz="38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14:m>
                  <m:oMathPara xmlns:m="http://schemas.openxmlformats.org/officeDocument/2006/math">
                    <m:oMathParaPr>
                      <m:jc m:val="centerGroup"/>
                    </m:oMathParaPr>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lim</m:t>
                          </m:r>
                        </m:fName>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3800" i="1">
                                  <a:effectLst/>
                                  <a:latin typeface="Cambria Math" panose="02040503050406030204" pitchFamily="18" charset="0"/>
                                  <a:ea typeface="Calibri" panose="020F0502020204030204" pitchFamily="34" charset="0"/>
                                  <a:cs typeface="Times New Roman" panose="02020603050405020304" pitchFamily="18" charset="0"/>
                                </a:rPr>
                                <m:t>𝑛</m:t>
                              </m:r>
                            </m:sub>
                          </m:sSub>
                        </m:e>
                      </m:func>
                      <m:r>
                        <a:rPr lang="en-US" sz="3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a:effectLst/>
                              <a:latin typeface="Cambria Math" panose="02040503050406030204" pitchFamily="18" charset="0"/>
                              <a:ea typeface="Calibri" panose="020F0502020204030204" pitchFamily="34" charset="0"/>
                              <a:cs typeface="Times New Roman" panose="02020603050405020304" pitchFamily="18" charset="0"/>
                            </a:rPr>
                            <m:t>55,8</m:t>
                          </m:r>
                        </m:num>
                        <m:den>
                          <m:r>
                            <a:rPr lang="en-US" sz="3800">
                              <a:effectLst/>
                              <a:latin typeface="Cambria Math" panose="02040503050406030204" pitchFamily="18" charset="0"/>
                              <a:ea typeface="Calibri" panose="020F0502020204030204" pitchFamily="34" charset="0"/>
                              <a:cs typeface="Times New Roman" panose="02020603050405020304" pitchFamily="18" charset="0"/>
                            </a:rPr>
                            <m:t>1</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a:effectLst/>
                                  <a:latin typeface="Cambria Math" panose="02040503050406030204" pitchFamily="18" charset="0"/>
                                  <a:ea typeface="Calibri" panose="020F0502020204030204" pitchFamily="34" charset="0"/>
                                  <a:cs typeface="Times New Roman" panose="02020603050405020304" pitchFamily="18" charset="0"/>
                                </a:rPr>
                                <m:t>10</m:t>
                              </m:r>
                            </m:den>
                          </m:f>
                        </m:den>
                      </m:f>
                      <m:r>
                        <a:rPr lang="en-US" sz="3800">
                          <a:effectLst/>
                          <a:latin typeface="Cambria Math" panose="02040503050406030204" pitchFamily="18" charset="0"/>
                          <a:ea typeface="Calibri" panose="020F0502020204030204" pitchFamily="34" charset="0"/>
                          <a:cs typeface="Times New Roman" panose="02020603050405020304" pitchFamily="18" charset="0"/>
                        </a:rPr>
                        <m:t>=62( </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m</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321119" y="1501237"/>
                <a:ext cx="15621000" cy="7827079"/>
              </a:xfrm>
              <a:prstGeom prst="rect">
                <a:avLst/>
              </a:prstGeom>
              <a:blipFill>
                <a:blip r:embed="rId6"/>
                <a:stretch>
                  <a:fillRect l="-1288"/>
                </a:stretch>
              </a:blipFill>
            </p:spPr>
            <p:txBody>
              <a:bodyPr/>
              <a:lstStyle/>
              <a:p>
                <a:r>
                  <a:rPr lang="en-US">
                    <a:noFill/>
                  </a:rPr>
                  <a:t> </a:t>
                </a:r>
              </a:p>
            </p:txBody>
          </p:sp>
        </mc:Fallback>
      </mc:AlternateContent>
    </p:spTree>
    <p:extLst>
      <p:ext uri="{BB962C8B-B14F-4D97-AF65-F5344CB8AC3E}">
        <p14:creationId xmlns:p14="http://schemas.microsoft.com/office/powerpoint/2010/main" val="844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228600" y="226325"/>
            <a:ext cx="17830800" cy="9829800"/>
            <a:chOff x="0" y="0"/>
            <a:chExt cx="6038063" cy="6076340"/>
          </a:xfrm>
          <a:solidFill>
            <a:schemeClr val="bg1"/>
          </a:solidFill>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grp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grpFill/>
          </p:spPr>
        </p: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821168" flipH="1">
            <a:off x="200308" y="9340719"/>
            <a:ext cx="759351" cy="854075"/>
          </a:xfrm>
          <a:prstGeom prst="rect">
            <a:avLst/>
          </a:prstGeom>
        </p:spPr>
      </p:pic>
      <p:sp>
        <p:nvSpPr>
          <p:cNvPr id="19" name="Rectangle 18"/>
          <p:cNvSpPr/>
          <p:nvPr/>
        </p:nvSpPr>
        <p:spPr>
          <a:xfrm>
            <a:off x="656480" y="521799"/>
            <a:ext cx="16975035" cy="7478970"/>
          </a:xfrm>
          <a:prstGeom prst="rect">
            <a:avLst/>
          </a:prstGeom>
        </p:spPr>
        <p:txBody>
          <a:bodyPr wrap="square">
            <a:spAutoFit/>
          </a:bodyPr>
          <a:lstStyle/>
          <a:p>
            <a:pPr algn="just">
              <a:lnSpc>
                <a:spcPct val="150000"/>
              </a:lnSpc>
            </a:pPr>
            <a:r>
              <a:rPr lang="en-US" sz="4000" b="1" dirty="0" smtClean="0">
                <a:solidFill>
                  <a:srgbClr val="C00000"/>
                </a:solidFill>
                <a:latin typeface="Arial" panose="020B0604020202020204" pitchFamily="34" charset="0"/>
                <a:cs typeface="Arial" panose="020B0604020202020204" pitchFamily="34" charset="0"/>
              </a:rPr>
              <a:t>7. </a:t>
            </a:r>
            <a:r>
              <a:rPr lang="en-US" sz="4000" dirty="0">
                <a:solidFill>
                  <a:srgbClr val="000000"/>
                </a:solidFill>
                <a:latin typeface="Open Sans"/>
              </a:rPr>
              <a:t>Cho một tam giác đều ABC cạnh a. Tam giác A</a:t>
            </a:r>
            <a:r>
              <a:rPr lang="en-US" sz="4000" baseline="-25000" dirty="0">
                <a:solidFill>
                  <a:srgbClr val="000000"/>
                </a:solidFill>
                <a:latin typeface="Open Sans"/>
              </a:rPr>
              <a:t>1</a:t>
            </a:r>
            <a:r>
              <a:rPr lang="en-US" sz="4000" dirty="0">
                <a:solidFill>
                  <a:srgbClr val="000000"/>
                </a:solidFill>
                <a:latin typeface="Open Sans"/>
              </a:rPr>
              <a:t>B</a:t>
            </a:r>
            <a:r>
              <a:rPr lang="en-US" sz="4000" baseline="-25000" dirty="0">
                <a:solidFill>
                  <a:srgbClr val="000000"/>
                </a:solidFill>
                <a:latin typeface="Open Sans"/>
              </a:rPr>
              <a:t>1</a:t>
            </a:r>
            <a:r>
              <a:rPr lang="en-US" sz="4000" dirty="0">
                <a:solidFill>
                  <a:srgbClr val="000000"/>
                </a:solidFill>
                <a:latin typeface="Open Sans"/>
              </a:rPr>
              <a:t>C</a:t>
            </a:r>
            <a:r>
              <a:rPr lang="en-US" sz="4000" baseline="-25000" dirty="0">
                <a:solidFill>
                  <a:srgbClr val="000000"/>
                </a:solidFill>
                <a:latin typeface="Open Sans"/>
              </a:rPr>
              <a:t>1</a:t>
            </a:r>
            <a:r>
              <a:rPr lang="en-US" sz="4000" dirty="0">
                <a:solidFill>
                  <a:srgbClr val="000000"/>
                </a:solidFill>
                <a:latin typeface="Open Sans"/>
              </a:rPr>
              <a:t> có các đỉnh là trung điểm các cạnh của tam giác ABC, tam giác A</a:t>
            </a:r>
            <a:r>
              <a:rPr lang="en-US" sz="4000" baseline="-25000" dirty="0">
                <a:solidFill>
                  <a:srgbClr val="000000"/>
                </a:solidFill>
                <a:latin typeface="Open Sans"/>
              </a:rPr>
              <a:t>2</a:t>
            </a:r>
            <a:r>
              <a:rPr lang="en-US" sz="4000" dirty="0">
                <a:solidFill>
                  <a:srgbClr val="000000"/>
                </a:solidFill>
                <a:latin typeface="Open Sans"/>
              </a:rPr>
              <a:t>B</a:t>
            </a:r>
            <a:r>
              <a:rPr lang="en-US" sz="4000" baseline="-25000" dirty="0">
                <a:solidFill>
                  <a:srgbClr val="000000"/>
                </a:solidFill>
                <a:latin typeface="Open Sans"/>
              </a:rPr>
              <a:t>2</a:t>
            </a:r>
            <a:r>
              <a:rPr lang="en-US" sz="4000" dirty="0">
                <a:solidFill>
                  <a:srgbClr val="000000"/>
                </a:solidFill>
                <a:latin typeface="Open Sans"/>
              </a:rPr>
              <a:t>C</a:t>
            </a:r>
            <a:r>
              <a:rPr lang="en-US" sz="4000" baseline="-25000" dirty="0">
                <a:solidFill>
                  <a:srgbClr val="000000"/>
                </a:solidFill>
                <a:latin typeface="Open Sans"/>
              </a:rPr>
              <a:t>2</a:t>
            </a:r>
            <a:r>
              <a:rPr lang="en-US" sz="4000" dirty="0">
                <a:solidFill>
                  <a:srgbClr val="000000"/>
                </a:solidFill>
                <a:latin typeface="Open Sans"/>
              </a:rPr>
              <a:t> có các đỉnh là trung điểm các cạnh của tam giác A</a:t>
            </a:r>
            <a:r>
              <a:rPr lang="en-US" sz="4000" baseline="-25000" dirty="0">
                <a:solidFill>
                  <a:srgbClr val="000000"/>
                </a:solidFill>
                <a:latin typeface="Open Sans"/>
              </a:rPr>
              <a:t>1</a:t>
            </a:r>
            <a:r>
              <a:rPr lang="en-US" sz="4000" dirty="0">
                <a:solidFill>
                  <a:srgbClr val="000000"/>
                </a:solidFill>
                <a:latin typeface="Open Sans"/>
              </a:rPr>
              <a:t>B</a:t>
            </a:r>
            <a:r>
              <a:rPr lang="en-US" sz="4000" baseline="-25000" dirty="0">
                <a:solidFill>
                  <a:srgbClr val="000000"/>
                </a:solidFill>
                <a:latin typeface="Open Sans"/>
              </a:rPr>
              <a:t>1</a:t>
            </a:r>
            <a:r>
              <a:rPr lang="en-US" sz="4000" dirty="0">
                <a:solidFill>
                  <a:srgbClr val="000000"/>
                </a:solidFill>
                <a:latin typeface="Open Sans"/>
              </a:rPr>
              <a:t>C</a:t>
            </a:r>
            <a:r>
              <a:rPr lang="en-US" sz="4000" baseline="-25000" dirty="0">
                <a:solidFill>
                  <a:srgbClr val="000000"/>
                </a:solidFill>
                <a:latin typeface="Open Sans"/>
              </a:rPr>
              <a:t>1</a:t>
            </a:r>
            <a:r>
              <a:rPr lang="en-US" sz="4000" dirty="0" smtClean="0">
                <a:solidFill>
                  <a:srgbClr val="000000"/>
                </a:solidFill>
                <a:latin typeface="Open Sans"/>
              </a:rPr>
              <a:t>, </a:t>
            </a:r>
            <a:r>
              <a:rPr lang="en-US" sz="4000" dirty="0">
                <a:solidFill>
                  <a:srgbClr val="000000"/>
                </a:solidFill>
                <a:latin typeface="Open Sans"/>
              </a:rPr>
              <a:t>..., Tam giác A</a:t>
            </a:r>
            <a:r>
              <a:rPr lang="en-US" sz="4000" baseline="-25000" dirty="0">
                <a:solidFill>
                  <a:srgbClr val="000000"/>
                </a:solidFill>
                <a:latin typeface="Open Sans"/>
              </a:rPr>
              <a:t>n+1</a:t>
            </a:r>
            <a:r>
              <a:rPr lang="en-US" sz="4000" dirty="0">
                <a:solidFill>
                  <a:srgbClr val="000000"/>
                </a:solidFill>
                <a:latin typeface="Open Sans"/>
              </a:rPr>
              <a:t>B</a:t>
            </a:r>
            <a:r>
              <a:rPr lang="en-US" sz="4000" baseline="-25000" dirty="0">
                <a:solidFill>
                  <a:srgbClr val="000000"/>
                </a:solidFill>
                <a:latin typeface="Open Sans"/>
              </a:rPr>
              <a:t>n+1</a:t>
            </a:r>
            <a:r>
              <a:rPr lang="en-US" sz="4000" dirty="0">
                <a:solidFill>
                  <a:srgbClr val="000000"/>
                </a:solidFill>
                <a:latin typeface="Open Sans"/>
              </a:rPr>
              <a:t>C</a:t>
            </a:r>
            <a:r>
              <a:rPr lang="en-US" sz="4000" baseline="-25000" dirty="0">
                <a:solidFill>
                  <a:srgbClr val="000000"/>
                </a:solidFill>
                <a:latin typeface="Open Sans"/>
              </a:rPr>
              <a:t>n+1</a:t>
            </a:r>
            <a:r>
              <a:rPr lang="en-US" sz="4000" dirty="0">
                <a:solidFill>
                  <a:srgbClr val="000000"/>
                </a:solidFill>
                <a:latin typeface="Open Sans"/>
              </a:rPr>
              <a:t> có các đỉnh là trung điểm các cạnh của tam giác A</a:t>
            </a:r>
            <a:r>
              <a:rPr lang="en-US" sz="4000" baseline="-25000" dirty="0">
                <a:solidFill>
                  <a:srgbClr val="000000"/>
                </a:solidFill>
                <a:latin typeface="Open Sans"/>
              </a:rPr>
              <a:t>n</a:t>
            </a:r>
            <a:r>
              <a:rPr lang="en-US" sz="4000" dirty="0">
                <a:solidFill>
                  <a:srgbClr val="000000"/>
                </a:solidFill>
                <a:latin typeface="Open Sans"/>
              </a:rPr>
              <a:t>B</a:t>
            </a:r>
            <a:r>
              <a:rPr lang="en-US" sz="4000" baseline="-25000" dirty="0">
                <a:solidFill>
                  <a:srgbClr val="000000"/>
                </a:solidFill>
                <a:latin typeface="Open Sans"/>
              </a:rPr>
              <a:t>n</a:t>
            </a:r>
            <a:r>
              <a:rPr lang="en-US" sz="4000" dirty="0">
                <a:solidFill>
                  <a:srgbClr val="000000"/>
                </a:solidFill>
                <a:latin typeface="Open Sans"/>
              </a:rPr>
              <a:t>C</a:t>
            </a:r>
            <a:r>
              <a:rPr lang="en-US" sz="4000" baseline="-25000" dirty="0">
                <a:solidFill>
                  <a:srgbClr val="000000"/>
                </a:solidFill>
                <a:latin typeface="Open Sans"/>
              </a:rPr>
              <a:t>n</a:t>
            </a:r>
            <a:r>
              <a:rPr lang="en-US" sz="4000" dirty="0">
                <a:solidFill>
                  <a:srgbClr val="000000"/>
                </a:solidFill>
                <a:latin typeface="Open Sans"/>
              </a:rPr>
              <a:t>, ... Gọi p</a:t>
            </a:r>
            <a:r>
              <a:rPr lang="en-US" sz="4000" baseline="-25000" dirty="0">
                <a:solidFill>
                  <a:srgbClr val="000000"/>
                </a:solidFill>
                <a:latin typeface="Open Sans"/>
              </a:rPr>
              <a:t>1</a:t>
            </a:r>
            <a:r>
              <a:rPr lang="en-US" sz="4000" dirty="0">
                <a:solidFill>
                  <a:srgbClr val="000000"/>
                </a:solidFill>
                <a:latin typeface="Open Sans"/>
              </a:rPr>
              <a:t>, p</a:t>
            </a:r>
            <a:r>
              <a:rPr lang="en-US" sz="4000" baseline="-25000" dirty="0">
                <a:solidFill>
                  <a:srgbClr val="000000"/>
                </a:solidFill>
                <a:latin typeface="Open Sans"/>
              </a:rPr>
              <a:t>2</a:t>
            </a:r>
            <a:r>
              <a:rPr lang="en-US" sz="4000" dirty="0">
                <a:solidFill>
                  <a:srgbClr val="000000"/>
                </a:solidFill>
                <a:latin typeface="Open Sans"/>
              </a:rPr>
              <a:t>, ..., p</a:t>
            </a:r>
            <a:r>
              <a:rPr lang="en-US" sz="4000" baseline="-25000" dirty="0">
                <a:solidFill>
                  <a:srgbClr val="000000"/>
                </a:solidFill>
                <a:latin typeface="Open Sans"/>
              </a:rPr>
              <a:t>n</a:t>
            </a:r>
            <a:r>
              <a:rPr lang="en-US" sz="4000" dirty="0">
                <a:solidFill>
                  <a:srgbClr val="000000"/>
                </a:solidFill>
                <a:latin typeface="Open Sans"/>
              </a:rPr>
              <a:t>, ... và S</a:t>
            </a:r>
            <a:r>
              <a:rPr lang="en-US" sz="4000" baseline="-25000" dirty="0">
                <a:solidFill>
                  <a:srgbClr val="000000"/>
                </a:solidFill>
                <a:latin typeface="Open Sans"/>
              </a:rPr>
              <a:t>1</a:t>
            </a:r>
            <a:r>
              <a:rPr lang="en-US" sz="4000" dirty="0">
                <a:solidFill>
                  <a:srgbClr val="000000"/>
                </a:solidFill>
                <a:latin typeface="Open Sans"/>
              </a:rPr>
              <a:t>, S</a:t>
            </a:r>
            <a:r>
              <a:rPr lang="en-US" sz="4000" baseline="-25000" dirty="0">
                <a:solidFill>
                  <a:srgbClr val="000000"/>
                </a:solidFill>
                <a:latin typeface="Open Sans"/>
              </a:rPr>
              <a:t>2</a:t>
            </a:r>
            <a:r>
              <a:rPr lang="en-US" sz="4000" dirty="0">
                <a:solidFill>
                  <a:srgbClr val="000000"/>
                </a:solidFill>
                <a:latin typeface="Open Sans"/>
              </a:rPr>
              <a:t>, ..., S</a:t>
            </a:r>
            <a:r>
              <a:rPr lang="en-US" sz="4000" baseline="-25000" dirty="0">
                <a:solidFill>
                  <a:srgbClr val="000000"/>
                </a:solidFill>
                <a:latin typeface="Open Sans"/>
              </a:rPr>
              <a:t>n</a:t>
            </a:r>
            <a:r>
              <a:rPr lang="en-US" sz="4000" dirty="0">
                <a:solidFill>
                  <a:srgbClr val="000000"/>
                </a:solidFill>
                <a:latin typeface="Open Sans"/>
              </a:rPr>
              <a:t>, ... theo thứ tự là chu vi và diện tích của tam giác A</a:t>
            </a:r>
            <a:r>
              <a:rPr lang="en-US" sz="4000" baseline="-25000" dirty="0">
                <a:solidFill>
                  <a:srgbClr val="000000"/>
                </a:solidFill>
                <a:latin typeface="Open Sans"/>
              </a:rPr>
              <a:t>1</a:t>
            </a:r>
            <a:r>
              <a:rPr lang="en-US" sz="4000" dirty="0">
                <a:solidFill>
                  <a:srgbClr val="000000"/>
                </a:solidFill>
                <a:latin typeface="Open Sans"/>
              </a:rPr>
              <a:t>B</a:t>
            </a:r>
            <a:r>
              <a:rPr lang="en-US" sz="4000" baseline="-25000" dirty="0">
                <a:solidFill>
                  <a:srgbClr val="000000"/>
                </a:solidFill>
                <a:latin typeface="Open Sans"/>
              </a:rPr>
              <a:t>1</a:t>
            </a:r>
            <a:r>
              <a:rPr lang="en-US" sz="4000" dirty="0">
                <a:solidFill>
                  <a:srgbClr val="000000"/>
                </a:solidFill>
                <a:latin typeface="Open Sans"/>
              </a:rPr>
              <a:t>C</a:t>
            </a:r>
            <a:r>
              <a:rPr lang="en-US" sz="4000" baseline="-25000" dirty="0">
                <a:solidFill>
                  <a:srgbClr val="000000"/>
                </a:solidFill>
                <a:latin typeface="Open Sans"/>
              </a:rPr>
              <a:t>1</a:t>
            </a:r>
            <a:r>
              <a:rPr lang="en-US" sz="4000" dirty="0">
                <a:solidFill>
                  <a:srgbClr val="000000"/>
                </a:solidFill>
                <a:latin typeface="Open Sans"/>
              </a:rPr>
              <a:t>, A</a:t>
            </a:r>
            <a:r>
              <a:rPr lang="en-US" sz="4000" baseline="-25000" dirty="0">
                <a:solidFill>
                  <a:srgbClr val="000000"/>
                </a:solidFill>
                <a:latin typeface="Open Sans"/>
              </a:rPr>
              <a:t>2</a:t>
            </a:r>
            <a:r>
              <a:rPr lang="en-US" sz="4000" dirty="0">
                <a:solidFill>
                  <a:srgbClr val="000000"/>
                </a:solidFill>
                <a:latin typeface="Open Sans"/>
              </a:rPr>
              <a:t>B</a:t>
            </a:r>
            <a:r>
              <a:rPr lang="en-US" sz="4000" baseline="-25000" dirty="0">
                <a:solidFill>
                  <a:srgbClr val="000000"/>
                </a:solidFill>
                <a:latin typeface="Open Sans"/>
              </a:rPr>
              <a:t>2</a:t>
            </a:r>
            <a:r>
              <a:rPr lang="en-US" sz="4000" dirty="0">
                <a:solidFill>
                  <a:srgbClr val="000000"/>
                </a:solidFill>
                <a:latin typeface="Open Sans"/>
              </a:rPr>
              <a:t>C</a:t>
            </a:r>
            <a:r>
              <a:rPr lang="en-US" sz="4000" baseline="-25000" dirty="0">
                <a:solidFill>
                  <a:srgbClr val="000000"/>
                </a:solidFill>
                <a:latin typeface="Open Sans"/>
              </a:rPr>
              <a:t>2</a:t>
            </a:r>
            <a:r>
              <a:rPr lang="en-US" sz="4000" dirty="0">
                <a:solidFill>
                  <a:srgbClr val="000000"/>
                </a:solidFill>
                <a:latin typeface="Open Sans"/>
              </a:rPr>
              <a:t>, ..., A</a:t>
            </a:r>
            <a:r>
              <a:rPr lang="en-US" sz="4000" baseline="-25000" dirty="0">
                <a:solidFill>
                  <a:srgbClr val="000000"/>
                </a:solidFill>
                <a:latin typeface="Open Sans"/>
              </a:rPr>
              <a:t>n</a:t>
            </a:r>
            <a:r>
              <a:rPr lang="en-US" sz="4000" dirty="0">
                <a:solidFill>
                  <a:srgbClr val="000000"/>
                </a:solidFill>
                <a:latin typeface="Open Sans"/>
              </a:rPr>
              <a:t>B</a:t>
            </a:r>
            <a:r>
              <a:rPr lang="en-US" sz="4000" baseline="-25000" dirty="0">
                <a:solidFill>
                  <a:srgbClr val="000000"/>
                </a:solidFill>
                <a:latin typeface="Open Sans"/>
              </a:rPr>
              <a:t>n</a:t>
            </a:r>
            <a:r>
              <a:rPr lang="en-US" sz="4000" dirty="0">
                <a:solidFill>
                  <a:srgbClr val="000000"/>
                </a:solidFill>
                <a:latin typeface="Open Sans"/>
              </a:rPr>
              <a:t>C</a:t>
            </a:r>
            <a:r>
              <a:rPr lang="en-US" sz="4000" baseline="-25000" dirty="0">
                <a:solidFill>
                  <a:srgbClr val="000000"/>
                </a:solidFill>
                <a:latin typeface="Open Sans"/>
              </a:rPr>
              <a:t>n</a:t>
            </a:r>
            <a:r>
              <a:rPr lang="en-US" sz="4000" dirty="0">
                <a:solidFill>
                  <a:srgbClr val="000000"/>
                </a:solidFill>
                <a:latin typeface="Open Sans"/>
              </a:rPr>
              <a:t>, ...</a:t>
            </a:r>
          </a:p>
          <a:p>
            <a:pPr algn="just">
              <a:lnSpc>
                <a:spcPct val="150000"/>
              </a:lnSpc>
            </a:pPr>
            <a:r>
              <a:rPr lang="en-US" sz="4000" dirty="0">
                <a:solidFill>
                  <a:srgbClr val="000000"/>
                </a:solidFill>
                <a:latin typeface="Open Sans"/>
              </a:rPr>
              <a:t>a) Tìm giới hạn của dãy số (p</a:t>
            </a:r>
            <a:r>
              <a:rPr lang="en-US" sz="4000" baseline="-25000" dirty="0">
                <a:solidFill>
                  <a:srgbClr val="000000"/>
                </a:solidFill>
                <a:latin typeface="Open Sans"/>
              </a:rPr>
              <a:t>n</a:t>
            </a:r>
            <a:r>
              <a:rPr lang="en-US" sz="4000" dirty="0">
                <a:solidFill>
                  <a:srgbClr val="000000"/>
                </a:solidFill>
                <a:latin typeface="Open Sans"/>
              </a:rPr>
              <a:t>) và (S</a:t>
            </a:r>
            <a:r>
              <a:rPr lang="en-US" sz="4000" baseline="-25000" dirty="0">
                <a:solidFill>
                  <a:srgbClr val="000000"/>
                </a:solidFill>
                <a:latin typeface="Open Sans"/>
              </a:rPr>
              <a:t>n</a:t>
            </a:r>
            <a:r>
              <a:rPr lang="en-US" sz="4000" dirty="0">
                <a:solidFill>
                  <a:srgbClr val="000000"/>
                </a:solidFill>
                <a:latin typeface="Open Sans"/>
              </a:rPr>
              <a:t>).</a:t>
            </a:r>
          </a:p>
          <a:p>
            <a:pPr algn="just">
              <a:lnSpc>
                <a:spcPct val="150000"/>
              </a:lnSpc>
            </a:pPr>
            <a:r>
              <a:rPr lang="en-US" sz="4000" dirty="0">
                <a:solidFill>
                  <a:srgbClr val="000000"/>
                </a:solidFill>
                <a:latin typeface="Open Sans"/>
              </a:rPr>
              <a:t>b) Tính các tổng p</a:t>
            </a:r>
            <a:r>
              <a:rPr lang="en-US" sz="4000" baseline="-25000" dirty="0">
                <a:solidFill>
                  <a:srgbClr val="000000"/>
                </a:solidFill>
                <a:latin typeface="Open Sans"/>
              </a:rPr>
              <a:t>1</a:t>
            </a:r>
            <a:r>
              <a:rPr lang="en-US" sz="4000" dirty="0">
                <a:solidFill>
                  <a:srgbClr val="000000"/>
                </a:solidFill>
                <a:latin typeface="Open Sans"/>
              </a:rPr>
              <a:t> + p</a:t>
            </a:r>
            <a:r>
              <a:rPr lang="en-US" sz="4000" baseline="-25000" dirty="0">
                <a:solidFill>
                  <a:srgbClr val="000000"/>
                </a:solidFill>
                <a:latin typeface="Open Sans"/>
              </a:rPr>
              <a:t>2</a:t>
            </a:r>
            <a:r>
              <a:rPr lang="en-US" sz="4000" dirty="0">
                <a:solidFill>
                  <a:srgbClr val="000000"/>
                </a:solidFill>
                <a:latin typeface="Open Sans"/>
              </a:rPr>
              <a:t> + ... + p</a:t>
            </a:r>
            <a:r>
              <a:rPr lang="en-US" sz="4000" baseline="-25000" dirty="0">
                <a:solidFill>
                  <a:srgbClr val="000000"/>
                </a:solidFill>
                <a:latin typeface="Open Sans"/>
              </a:rPr>
              <a:t>n</a:t>
            </a:r>
            <a:r>
              <a:rPr lang="en-US" sz="4000" dirty="0">
                <a:solidFill>
                  <a:srgbClr val="000000"/>
                </a:solidFill>
                <a:latin typeface="Open Sans"/>
              </a:rPr>
              <a:t> + ... và S</a:t>
            </a:r>
            <a:r>
              <a:rPr lang="en-US" sz="4000" baseline="-25000" dirty="0">
                <a:solidFill>
                  <a:srgbClr val="000000"/>
                </a:solidFill>
                <a:latin typeface="Open Sans"/>
              </a:rPr>
              <a:t>1</a:t>
            </a:r>
            <a:r>
              <a:rPr lang="en-US" sz="4000" dirty="0">
                <a:solidFill>
                  <a:srgbClr val="000000"/>
                </a:solidFill>
                <a:latin typeface="Open Sans"/>
              </a:rPr>
              <a:t> + S</a:t>
            </a:r>
            <a:r>
              <a:rPr lang="en-US" sz="4000" baseline="-25000" dirty="0">
                <a:solidFill>
                  <a:srgbClr val="000000"/>
                </a:solidFill>
                <a:latin typeface="Open Sans"/>
              </a:rPr>
              <a:t>2</a:t>
            </a:r>
            <a:r>
              <a:rPr lang="en-US" sz="4000" dirty="0">
                <a:solidFill>
                  <a:srgbClr val="000000"/>
                </a:solidFill>
                <a:latin typeface="Open Sans"/>
              </a:rPr>
              <a:t> + ... + S</a:t>
            </a:r>
            <a:r>
              <a:rPr lang="en-US" sz="4000" baseline="-25000" dirty="0">
                <a:solidFill>
                  <a:srgbClr val="000000"/>
                </a:solidFill>
                <a:latin typeface="Open Sans"/>
              </a:rPr>
              <a:t>n</a:t>
            </a:r>
            <a:r>
              <a:rPr lang="en-US" sz="4000" dirty="0">
                <a:solidFill>
                  <a:srgbClr val="000000"/>
                </a:solidFill>
                <a:latin typeface="Open Sans"/>
              </a:rPr>
              <a:t> + ... .</a:t>
            </a:r>
            <a:endParaRPr lang="en-US" sz="4000" b="0" i="0" dirty="0">
              <a:solidFill>
                <a:srgbClr val="000000"/>
              </a:solidFill>
              <a:effectLst/>
              <a:latin typeface="Open Sans"/>
            </a:endParaRPr>
          </a:p>
        </p:txBody>
      </p:sp>
      <p:pic>
        <p:nvPicPr>
          <p:cNvPr id="25" name="Picture 24"/>
          <p:cNvPicPr>
            <a:picLocks noChangeAspect="1"/>
          </p:cNvPicPr>
          <p:nvPr/>
        </p:nvPicPr>
        <p:blipFill>
          <a:blip r:embed="rId6"/>
          <a:stretch>
            <a:fillRect/>
          </a:stretch>
        </p:blipFill>
        <p:spPr>
          <a:xfrm rot="4829333" flipH="1">
            <a:off x="16129922" y="6563216"/>
            <a:ext cx="2669024" cy="2672984"/>
          </a:xfrm>
          <a:prstGeom prst="rect">
            <a:avLst/>
          </a:prstGeom>
        </p:spPr>
      </p:pic>
    </p:spTree>
    <p:extLst>
      <p:ext uri="{BB962C8B-B14F-4D97-AF65-F5344CB8AC3E}">
        <p14:creationId xmlns:p14="http://schemas.microsoft.com/office/powerpoint/2010/main" val="50578507"/>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228600" y="226325"/>
            <a:ext cx="17830800" cy="9829800"/>
            <a:chOff x="0" y="0"/>
            <a:chExt cx="6038063" cy="6076340"/>
          </a:xfrm>
          <a:solidFill>
            <a:schemeClr val="bg1"/>
          </a:solidFill>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grp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grpFill/>
          </p:spPr>
        </p: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821168" flipH="1">
            <a:off x="200308" y="9340719"/>
            <a:ext cx="759351" cy="854075"/>
          </a:xfrm>
          <a:prstGeom prst="rect">
            <a:avLst/>
          </a:prstGeom>
        </p:spPr>
      </p:pic>
      <p:pic>
        <p:nvPicPr>
          <p:cNvPr id="25" name="Picture 24"/>
          <p:cNvPicPr>
            <a:picLocks noChangeAspect="1"/>
          </p:cNvPicPr>
          <p:nvPr/>
        </p:nvPicPr>
        <p:blipFill>
          <a:blip r:embed="rId6"/>
          <a:stretch>
            <a:fillRect/>
          </a:stretch>
        </p:blipFill>
        <p:spPr>
          <a:xfrm rot="4829333" flipH="1">
            <a:off x="16129922" y="6563216"/>
            <a:ext cx="2669024" cy="2672984"/>
          </a:xfrm>
          <a:prstGeom prst="rect">
            <a:avLst/>
          </a:prstGeom>
        </p:spPr>
      </p:pic>
      <p:sp>
        <p:nvSpPr>
          <p:cNvPr id="8" name="Rectangle 7"/>
          <p:cNvSpPr/>
          <p:nvPr/>
        </p:nvSpPr>
        <p:spPr>
          <a:xfrm>
            <a:off x="8592405" y="615641"/>
            <a:ext cx="1103186"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983" y="1485900"/>
            <a:ext cx="6793024" cy="3900510"/>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7208279" y="1431507"/>
                <a:ext cx="10641261" cy="2610971"/>
              </a:xfrm>
              <a:prstGeom prst="rect">
                <a:avLst/>
              </a:prstGeom>
            </p:spPr>
            <p:txBody>
              <a:bodyPr wrap="square">
                <a:spAutoFit/>
              </a:bodyPr>
              <a:lstStyle/>
              <a:p>
                <a:pPr>
                  <a:lnSpc>
                    <a:spcPct val="150000"/>
                  </a:lnSpc>
                  <a:spcBef>
                    <a:spcPts val="100"/>
                  </a:spcBef>
                  <a:spcAft>
                    <a:spcPts val="100"/>
                  </a:spcAft>
                </a:pPr>
                <a:r>
                  <a:rPr lang="en-US" sz="3600" smtClean="0">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3600" dirty="0">
                    <a:effectLst/>
                    <a:latin typeface="Arial" panose="020B0604020202020204" pitchFamily="34" charset="0"/>
                    <a:ea typeface="Calibri" panose="020F0502020204030204" pitchFamily="34" charset="0"/>
                    <a:cs typeface="Arial" panose="020B0604020202020204" pitchFamily="34" charset="0"/>
                  </a:rPr>
                  <a:t> là dãy số thể hiện giá trị chu vi các tam giác theo thứ tự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00"/>
                  </a:spcBef>
                  <a:spcAft>
                    <a:spcPts val="100"/>
                  </a:spcAft>
                </a:pPr>
                <a:r>
                  <a:rPr lang="en-US" sz="3600" smtClean="0">
                    <a:effectLst/>
                    <a:latin typeface="Arial" panose="020B0604020202020204" pitchFamily="34" charset="0"/>
                    <a:ea typeface="Calibri" panose="020F0502020204030204" pitchFamily="34" charset="0"/>
                    <a:cs typeface="Arial" panose="020B0604020202020204" pitchFamily="34" charset="0"/>
                  </a:rPr>
                  <a:t>Ta </a:t>
                </a:r>
                <a:r>
                  <a:rPr lang="en-US" sz="3600" dirty="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p</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p</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ABC</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a</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a</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a</m:t>
                    </m:r>
                    <m:r>
                      <a:rPr lang="en-US" sz="36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a</m:t>
                    </m:r>
                  </m:oMath>
                </a14:m>
                <a:r>
                  <a:rPr lang="en-US" sz="3600" dirty="0" smtClean="0">
                    <a:effectLst/>
                    <a:latin typeface="Arial" panose="020B0604020202020204" pitchFamily="34" charset="0"/>
                    <a:ea typeface="Calibri" panose="020F0502020204030204" pitchFamily="34"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7208279" y="1431507"/>
                <a:ext cx="10641261" cy="2610971"/>
              </a:xfrm>
              <a:prstGeom prst="rect">
                <a:avLst/>
              </a:prstGeom>
              <a:blipFill>
                <a:blip r:embed="rId8"/>
                <a:stretch>
                  <a:fillRect l="-1718" r="-2005" b="-397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8580026" y="4140004"/>
                <a:ext cx="8927957" cy="874663"/>
              </a:xfrm>
              <a:prstGeom prst="rect">
                <a:avLst/>
              </a:prstGeom>
            </p:spPr>
            <p:txBody>
              <a:bodyPr wrap="none">
                <a:spAutoFit/>
              </a:bodyPr>
              <a:lstStyle/>
              <a:p>
                <a14:m>
                  <m:oMath xmlns:m="http://schemas.openxmlformats.org/officeDocument/2006/math">
                    <m:sSub>
                      <m:sSub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e>
                      <m:sub>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𝑝</m:t>
                        </m:r>
                      </m:e>
                      <m:sub>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e>
                          <m:sub>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b>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sub>
                    </m:sSub>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num>
                      <m:den>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num>
                      <m:den>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num>
                      <m:den>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d>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𝑝</m:t>
                        </m:r>
                      </m:e>
                      <m:sub>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mtClean="0"/>
                  <a:t> </a:t>
                </a:r>
                <a:endParaRPr lang="en-US"/>
              </a:p>
            </p:txBody>
          </p:sp>
        </mc:Choice>
        <mc:Fallback>
          <p:sp>
            <p:nvSpPr>
              <p:cNvPr id="7" name="Rectangle 6"/>
              <p:cNvSpPr>
                <a:spLocks noRot="1" noChangeAspect="1" noMove="1" noResize="1" noEditPoints="1" noAdjustHandles="1" noChangeArrowheads="1" noChangeShapeType="1" noTextEdit="1"/>
              </p:cNvSpPr>
              <p:nvPr/>
            </p:nvSpPr>
            <p:spPr>
              <a:xfrm>
                <a:off x="8580026" y="4140004"/>
                <a:ext cx="8927957" cy="87466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7373007" y="6619391"/>
                <a:ext cx="5290038" cy="1029769"/>
              </a:xfrm>
              <a:prstGeom prst="rect">
                <a:avLst/>
              </a:prstGeom>
            </p:spPr>
            <p:txBody>
              <a:bodyPr wrap="none">
                <a:spAutoFit/>
              </a:bodyPr>
              <a:lstStyle/>
              <a:p>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𝑝</m:t>
                        </m:r>
                      </m:e>
                      <m:sub>
                        <m:r>
                          <m:rPr>
                            <m:sty m:val="p"/>
                          </m:rPr>
                          <a:rPr lang="en-US" sz="3600" i="0">
                            <a:latin typeface="Cambria Math" panose="02040503050406030204" pitchFamily="18" charset="0"/>
                          </a:rPr>
                          <m:t>Δ</m:t>
                        </m:r>
                        <m:sSub>
                          <m:sSubPr>
                            <m:ctrlPr>
                              <a:rPr lang="en-US" sz="3600" i="1">
                                <a:latin typeface="Cambria Math" panose="02040503050406030204" pitchFamily="18" charset="0"/>
                              </a:rPr>
                            </m:ctrlPr>
                          </m:sSubPr>
                          <m:e>
                            <m:r>
                              <a:rPr lang="en-US" sz="3600" i="1">
                                <a:latin typeface="Cambria Math" panose="02040503050406030204" pitchFamily="18" charset="0"/>
                              </a:rPr>
                              <m:t>𝐴</m:t>
                            </m:r>
                          </m:e>
                          <m:sub>
                            <m:r>
                              <a:rPr lang="en-US" sz="3600" i="1">
                                <a:latin typeface="Cambria Math" panose="02040503050406030204" pitchFamily="18" charset="0"/>
                              </a:rPr>
                              <m:t>𝑛</m:t>
                            </m:r>
                          </m:sub>
                        </m:sSub>
                        <m:sSub>
                          <m:sSubPr>
                            <m:ctrlPr>
                              <a:rPr lang="en-US" sz="3600" i="1">
                                <a:latin typeface="Cambria Math" panose="02040503050406030204" pitchFamily="18" charset="0"/>
                              </a:rPr>
                            </m:ctrlPr>
                          </m:sSubPr>
                          <m:e>
                            <m:r>
                              <a:rPr lang="en-US" sz="3600" i="1">
                                <a:latin typeface="Cambria Math" panose="02040503050406030204" pitchFamily="18" charset="0"/>
                              </a:rPr>
                              <m:t>𝐵</m:t>
                            </m:r>
                          </m:e>
                          <m:sub>
                            <m:r>
                              <a:rPr lang="en-US" sz="3600" i="1">
                                <a:latin typeface="Cambria Math" panose="02040503050406030204" pitchFamily="18" charset="0"/>
                              </a:rPr>
                              <m:t>𝑛</m:t>
                            </m:r>
                          </m:sub>
                        </m:sSub>
                        <m:sSub>
                          <m:sSubPr>
                            <m:ctrlPr>
                              <a:rPr lang="en-US" sz="3600" i="1">
                                <a:latin typeface="Cambria Math" panose="02040503050406030204" pitchFamily="18" charset="0"/>
                              </a:rPr>
                            </m:ctrlPr>
                          </m:sSubPr>
                          <m:e>
                            <m:r>
                              <a:rPr lang="en-US" sz="3600" i="1">
                                <a:latin typeface="Cambria Math" panose="02040503050406030204" pitchFamily="18" charset="0"/>
                              </a:rPr>
                              <m:t>𝐶</m:t>
                            </m:r>
                          </m:e>
                          <m:sub>
                            <m:r>
                              <a:rPr lang="en-US" sz="3600" i="1">
                                <a:latin typeface="Cambria Math" panose="02040503050406030204" pitchFamily="18" charset="0"/>
                              </a:rPr>
                              <m:t>𝑛</m:t>
                            </m:r>
                          </m:sub>
                        </m:sSub>
                      </m:sub>
                    </m:sSub>
                    <m:r>
                      <a:rPr lang="en-US" sz="3600" i="0">
                        <a:latin typeface="Cambria Math" panose="02040503050406030204" pitchFamily="18" charset="0"/>
                      </a:rPr>
                      <m:t>=</m:t>
                    </m:r>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e>
                        </m:d>
                      </m:e>
                      <m:sup>
                        <m:r>
                          <a:rPr lang="en-US" sz="3600" i="1">
                            <a:latin typeface="Cambria Math" panose="02040503050406030204" pitchFamily="18" charset="0"/>
                          </a:rPr>
                          <m:t>𝑛</m:t>
                        </m:r>
                        <m:r>
                          <a:rPr lang="en-US" sz="3600" i="0">
                            <a:latin typeface="Cambria Math" panose="02040503050406030204" pitchFamily="18" charset="0"/>
                          </a:rPr>
                          <m:t>−1</m:t>
                        </m:r>
                      </m:sup>
                    </m:sSup>
                    <m:r>
                      <a:rPr lang="en-US" sz="3600" i="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𝑝</m:t>
                        </m:r>
                      </m:e>
                      <m:sub>
                        <m:r>
                          <a:rPr lang="en-US" sz="3600" i="0">
                            <a:latin typeface="Cambria Math" panose="02040503050406030204" pitchFamily="18" charset="0"/>
                          </a:rPr>
                          <m:t>1</m:t>
                        </m:r>
                      </m:sub>
                    </m:sSub>
                    <m:r>
                      <a:rPr lang="en-US" sz="3600" i="0">
                        <a:latin typeface="Cambria Math" panose="02040503050406030204" pitchFamily="18" charset="0"/>
                      </a:rPr>
                      <m:t>;</m:t>
                    </m:r>
                    <m:r>
                      <a:rPr lang="en-US" sz="3600" b="0" i="0" smtClean="0">
                        <a:latin typeface="Cambria Math" panose="02040503050406030204" pitchFamily="18" charset="0"/>
                      </a:rPr>
                      <m:t>…</m:t>
                    </m:r>
                  </m:oMath>
                </a14:m>
                <a:r>
                  <a:rPr lang="en-US" sz="3600" smtClean="0"/>
                  <a:t> </a:t>
                </a:r>
                <a:endParaRPr lang="en-US" sz="3600"/>
              </a:p>
            </p:txBody>
          </p:sp>
        </mc:Choice>
        <mc:Fallback>
          <p:sp>
            <p:nvSpPr>
              <p:cNvPr id="10" name="Rectangle 9"/>
              <p:cNvSpPr>
                <a:spLocks noRot="1" noChangeAspect="1" noMove="1" noResize="1" noEditPoints="1" noAdjustHandles="1" noChangeArrowheads="1" noChangeShapeType="1" noTextEdit="1"/>
              </p:cNvSpPr>
              <p:nvPr/>
            </p:nvSpPr>
            <p:spPr>
              <a:xfrm>
                <a:off x="7373007" y="6619391"/>
                <a:ext cx="5290038" cy="102976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7373007" y="5227861"/>
                <a:ext cx="12050136" cy="1030860"/>
              </a:xfrm>
              <a:prstGeom prst="rect">
                <a:avLst/>
              </a:prstGeom>
            </p:spPr>
            <p:txBody>
              <a:bodyPr wrap="square">
                <a:spAutoFit/>
              </a:bodyPr>
              <a:lstStyle/>
              <a:p>
                <a:pPr lvl="0"/>
                <a14:m>
                  <m:oMath xmlns:m="http://schemas.openxmlformats.org/officeDocument/2006/math">
                    <m:sSub>
                      <m:sSubPr>
                        <m:ctrlPr>
                          <a:rPr lang="en-US" sz="3600" i="1">
                            <a:solidFill>
                              <a:prstClr val="black"/>
                            </a:solidFill>
                            <a:latin typeface="Cambria Math" panose="02040503050406030204" pitchFamily="18" charset="0"/>
                          </a:rPr>
                        </m:ctrlPr>
                      </m:sSubPr>
                      <m:e>
                        <m:r>
                          <m:rPr>
                            <m:sty m:val="p"/>
                          </m:rPr>
                          <a:rPr lang="en-US" sz="3600">
                            <a:solidFill>
                              <a:prstClr val="black"/>
                            </a:solidFill>
                            <a:latin typeface="Cambria Math" panose="02040503050406030204" pitchFamily="18" charset="0"/>
                          </a:rPr>
                          <m:t>p</m:t>
                        </m:r>
                      </m:e>
                      <m:sub>
                        <m:r>
                          <a:rPr lang="en-US" sz="3600">
                            <a:solidFill>
                              <a:prstClr val="black"/>
                            </a:solidFill>
                            <a:latin typeface="Cambria Math" panose="02040503050406030204" pitchFamily="18" charset="0"/>
                          </a:rPr>
                          <m:t>3</m:t>
                        </m:r>
                      </m:sub>
                    </m:sSub>
                    <m:r>
                      <a:rPr lang="en-US" sz="3600">
                        <a:solidFill>
                          <a:prstClr val="black"/>
                        </a:solidFill>
                        <a:latin typeface="Cambria Math" panose="02040503050406030204" pitchFamily="18" charset="0"/>
                      </a:rPr>
                      <m:t>=</m:t>
                    </m:r>
                    <m:sSub>
                      <m:sSubPr>
                        <m:ctrlPr>
                          <a:rPr lang="en-US"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𝑝</m:t>
                        </m:r>
                      </m:e>
                      <m:sub>
                        <m:r>
                          <m:rPr>
                            <m:sty m:val="p"/>
                          </m:rPr>
                          <a:rPr lang="en-US" sz="3600">
                            <a:solidFill>
                              <a:prstClr val="black"/>
                            </a:solidFill>
                            <a:latin typeface="Cambria Math" panose="02040503050406030204" pitchFamily="18" charset="0"/>
                          </a:rPr>
                          <m:t>Δ</m:t>
                        </m:r>
                        <m:sSub>
                          <m:sSubPr>
                            <m:ctrlPr>
                              <a:rPr lang="en-US"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𝐴</m:t>
                            </m:r>
                          </m:e>
                          <m:sub>
                            <m:r>
                              <a:rPr lang="en-US" sz="3600">
                                <a:solidFill>
                                  <a:prstClr val="black"/>
                                </a:solidFill>
                                <a:latin typeface="Cambria Math" panose="02040503050406030204" pitchFamily="18" charset="0"/>
                              </a:rPr>
                              <m:t>2</m:t>
                            </m:r>
                          </m:sub>
                        </m:sSub>
                        <m:sSub>
                          <m:sSubPr>
                            <m:ctrlPr>
                              <a:rPr lang="en-US"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𝐵</m:t>
                            </m:r>
                          </m:e>
                          <m:sub>
                            <m:r>
                              <a:rPr lang="en-US" sz="3600">
                                <a:solidFill>
                                  <a:prstClr val="black"/>
                                </a:solidFill>
                                <a:latin typeface="Cambria Math" panose="02040503050406030204" pitchFamily="18" charset="0"/>
                              </a:rPr>
                              <m:t>2</m:t>
                            </m:r>
                          </m:sub>
                        </m:sSub>
                        <m:sSub>
                          <m:sSubPr>
                            <m:ctrlPr>
                              <a:rPr lang="en-US"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𝐶</m:t>
                            </m:r>
                          </m:e>
                          <m:sub>
                            <m:r>
                              <a:rPr lang="en-US" sz="3600">
                                <a:solidFill>
                                  <a:prstClr val="black"/>
                                </a:solidFill>
                                <a:latin typeface="Cambria Math" panose="02040503050406030204" pitchFamily="18" charset="0"/>
                              </a:rPr>
                              <m:t>2</m:t>
                            </m:r>
                          </m:sub>
                        </m:sSub>
                      </m:sub>
                    </m:sSub>
                    <m:r>
                      <a:rPr lang="en-US" sz="3600">
                        <a:solidFill>
                          <a:prstClr val="black"/>
                        </a:solidFill>
                        <a:latin typeface="Cambria Math" panose="02040503050406030204" pitchFamily="18" charset="0"/>
                      </a:rPr>
                      <m:t>=</m:t>
                    </m:r>
                    <m:f>
                      <m:fPr>
                        <m:ctrlPr>
                          <a:rPr lang="en-US" sz="3600" i="1">
                            <a:solidFill>
                              <a:prstClr val="black"/>
                            </a:solidFill>
                            <a:latin typeface="Cambria Math" panose="02040503050406030204" pitchFamily="18" charset="0"/>
                          </a:rPr>
                        </m:ctrlPr>
                      </m:fPr>
                      <m:num>
                        <m:r>
                          <a:rPr lang="en-US" sz="3600" i="1">
                            <a:solidFill>
                              <a:prstClr val="black"/>
                            </a:solidFill>
                            <a:latin typeface="Cambria Math" panose="02040503050406030204" pitchFamily="18" charset="0"/>
                          </a:rPr>
                          <m:t>𝑎</m:t>
                        </m:r>
                      </m:num>
                      <m:den>
                        <m:r>
                          <a:rPr lang="en-US" sz="3600">
                            <a:solidFill>
                              <a:prstClr val="black"/>
                            </a:solidFill>
                            <a:latin typeface="Cambria Math" panose="02040503050406030204" pitchFamily="18" charset="0"/>
                          </a:rPr>
                          <m:t>4</m:t>
                        </m:r>
                      </m:den>
                    </m:f>
                    <m:r>
                      <a:rPr lang="en-US" sz="3600">
                        <a:solidFill>
                          <a:prstClr val="black"/>
                        </a:solidFill>
                        <a:latin typeface="Cambria Math" panose="02040503050406030204" pitchFamily="18" charset="0"/>
                      </a:rPr>
                      <m:t>+</m:t>
                    </m:r>
                    <m:f>
                      <m:fPr>
                        <m:ctrlPr>
                          <a:rPr lang="en-US" sz="3600" i="1">
                            <a:solidFill>
                              <a:prstClr val="black"/>
                            </a:solidFill>
                            <a:latin typeface="Cambria Math" panose="02040503050406030204" pitchFamily="18" charset="0"/>
                          </a:rPr>
                        </m:ctrlPr>
                      </m:fPr>
                      <m:num>
                        <m:r>
                          <a:rPr lang="en-US" sz="3600" i="1">
                            <a:solidFill>
                              <a:prstClr val="black"/>
                            </a:solidFill>
                            <a:latin typeface="Cambria Math" panose="02040503050406030204" pitchFamily="18" charset="0"/>
                          </a:rPr>
                          <m:t>𝑎</m:t>
                        </m:r>
                      </m:num>
                      <m:den>
                        <m:r>
                          <a:rPr lang="en-US" sz="3600">
                            <a:solidFill>
                              <a:prstClr val="black"/>
                            </a:solidFill>
                            <a:latin typeface="Cambria Math" panose="02040503050406030204" pitchFamily="18" charset="0"/>
                          </a:rPr>
                          <m:t>4</m:t>
                        </m:r>
                      </m:den>
                    </m:f>
                    <m:r>
                      <a:rPr lang="en-US" sz="3600">
                        <a:solidFill>
                          <a:prstClr val="black"/>
                        </a:solidFill>
                        <a:latin typeface="Cambria Math" panose="02040503050406030204" pitchFamily="18" charset="0"/>
                      </a:rPr>
                      <m:t>+</m:t>
                    </m:r>
                    <m:f>
                      <m:fPr>
                        <m:ctrlPr>
                          <a:rPr lang="en-US" sz="3600" i="1">
                            <a:solidFill>
                              <a:prstClr val="black"/>
                            </a:solidFill>
                            <a:latin typeface="Cambria Math" panose="02040503050406030204" pitchFamily="18" charset="0"/>
                          </a:rPr>
                        </m:ctrlPr>
                      </m:fPr>
                      <m:num>
                        <m:r>
                          <a:rPr lang="en-US" sz="3600" i="1">
                            <a:solidFill>
                              <a:prstClr val="black"/>
                            </a:solidFill>
                            <a:latin typeface="Cambria Math" panose="02040503050406030204" pitchFamily="18" charset="0"/>
                          </a:rPr>
                          <m:t>𝑎</m:t>
                        </m:r>
                      </m:num>
                      <m:den>
                        <m:r>
                          <a:rPr lang="en-US" sz="3600">
                            <a:solidFill>
                              <a:prstClr val="black"/>
                            </a:solidFill>
                            <a:latin typeface="Cambria Math" panose="02040503050406030204" pitchFamily="18" charset="0"/>
                          </a:rPr>
                          <m:t>4</m:t>
                        </m:r>
                      </m:den>
                    </m:f>
                    <m:r>
                      <a:rPr lang="en-US" sz="3600">
                        <a:solidFill>
                          <a:prstClr val="black"/>
                        </a:solidFill>
                        <a:latin typeface="Cambria Math" panose="02040503050406030204" pitchFamily="18" charset="0"/>
                      </a:rPr>
                      <m:t>=</m:t>
                    </m:r>
                    <m:sSup>
                      <m:sSupPr>
                        <m:ctrlPr>
                          <a:rPr lang="en-US" sz="3600" i="1">
                            <a:solidFill>
                              <a:prstClr val="black"/>
                            </a:solidFill>
                            <a:latin typeface="Cambria Math" panose="02040503050406030204" pitchFamily="18" charset="0"/>
                          </a:rPr>
                        </m:ctrlPr>
                      </m:sSupPr>
                      <m:e>
                        <m:d>
                          <m:dPr>
                            <m:ctrlPr>
                              <a:rPr lang="en-US" sz="3600" i="1">
                                <a:solidFill>
                                  <a:prstClr val="black"/>
                                </a:solidFill>
                                <a:latin typeface="Cambria Math" panose="02040503050406030204" pitchFamily="18" charset="0"/>
                              </a:rPr>
                            </m:ctrlPr>
                          </m:dPr>
                          <m:e>
                            <m:f>
                              <m:fPr>
                                <m:ctrlPr>
                                  <a:rPr lang="en-US" sz="3600" i="1">
                                    <a:solidFill>
                                      <a:prstClr val="black"/>
                                    </a:solidFill>
                                    <a:latin typeface="Cambria Math" panose="02040503050406030204" pitchFamily="18" charset="0"/>
                                  </a:rPr>
                                </m:ctrlPr>
                              </m:fPr>
                              <m:num>
                                <m:r>
                                  <a:rPr lang="en-US" sz="3600">
                                    <a:solidFill>
                                      <a:prstClr val="black"/>
                                    </a:solidFill>
                                    <a:latin typeface="Cambria Math" panose="02040503050406030204" pitchFamily="18" charset="0"/>
                                  </a:rPr>
                                  <m:t>1</m:t>
                                </m:r>
                              </m:num>
                              <m:den>
                                <m:r>
                                  <a:rPr lang="en-US" sz="3600">
                                    <a:solidFill>
                                      <a:prstClr val="black"/>
                                    </a:solidFill>
                                    <a:latin typeface="Cambria Math" panose="02040503050406030204" pitchFamily="18" charset="0"/>
                                  </a:rPr>
                                  <m:t>2</m:t>
                                </m:r>
                              </m:den>
                            </m:f>
                          </m:e>
                        </m:d>
                      </m:e>
                      <m:sup>
                        <m:r>
                          <a:rPr lang="en-US" sz="3600">
                            <a:solidFill>
                              <a:prstClr val="black"/>
                            </a:solidFill>
                            <a:latin typeface="Cambria Math" panose="02040503050406030204" pitchFamily="18" charset="0"/>
                          </a:rPr>
                          <m:t>2</m:t>
                        </m:r>
                      </m:sup>
                    </m:sSup>
                    <m:r>
                      <a:rPr lang="en-US" sz="3600">
                        <a:solidFill>
                          <a:prstClr val="black"/>
                        </a:solidFill>
                        <a:latin typeface="Cambria Math" panose="02040503050406030204" pitchFamily="18" charset="0"/>
                      </a:rPr>
                      <m:t>⋅</m:t>
                    </m:r>
                    <m:d>
                      <m:dPr>
                        <m:ctrlPr>
                          <a:rPr lang="en-US" sz="3600" i="1">
                            <a:solidFill>
                              <a:prstClr val="black"/>
                            </a:solidFill>
                            <a:latin typeface="Cambria Math" panose="02040503050406030204" pitchFamily="18" charset="0"/>
                          </a:rPr>
                        </m:ctrlPr>
                      </m:dPr>
                      <m:e>
                        <m:r>
                          <a:rPr lang="en-US" sz="3600">
                            <a:solidFill>
                              <a:prstClr val="black"/>
                            </a:solidFill>
                            <a:latin typeface="Cambria Math" panose="02040503050406030204" pitchFamily="18" charset="0"/>
                          </a:rPr>
                          <m:t>3</m:t>
                        </m:r>
                        <m:r>
                          <a:rPr lang="en-US" sz="3600" i="1">
                            <a:solidFill>
                              <a:prstClr val="black"/>
                            </a:solidFill>
                            <a:latin typeface="Cambria Math" panose="02040503050406030204" pitchFamily="18" charset="0"/>
                          </a:rPr>
                          <m:t>𝑎</m:t>
                        </m:r>
                      </m:e>
                    </m:d>
                    <m:r>
                      <a:rPr lang="en-US" sz="3600">
                        <a:solidFill>
                          <a:prstClr val="black"/>
                        </a:solidFill>
                        <a:latin typeface="Cambria Math" panose="02040503050406030204" pitchFamily="18" charset="0"/>
                      </a:rPr>
                      <m:t>=</m:t>
                    </m:r>
                    <m:sSup>
                      <m:sSupPr>
                        <m:ctrlPr>
                          <a:rPr lang="en-US" sz="3600" i="1">
                            <a:solidFill>
                              <a:prstClr val="black"/>
                            </a:solidFill>
                            <a:latin typeface="Cambria Math" panose="02040503050406030204" pitchFamily="18" charset="0"/>
                          </a:rPr>
                        </m:ctrlPr>
                      </m:sSupPr>
                      <m:e>
                        <m:d>
                          <m:dPr>
                            <m:ctrlPr>
                              <a:rPr lang="en-US" sz="3600" i="1">
                                <a:solidFill>
                                  <a:prstClr val="black"/>
                                </a:solidFill>
                                <a:latin typeface="Cambria Math" panose="02040503050406030204" pitchFamily="18" charset="0"/>
                              </a:rPr>
                            </m:ctrlPr>
                          </m:dPr>
                          <m:e>
                            <m:f>
                              <m:fPr>
                                <m:ctrlPr>
                                  <a:rPr lang="en-US" sz="3600" i="1">
                                    <a:solidFill>
                                      <a:prstClr val="black"/>
                                    </a:solidFill>
                                    <a:latin typeface="Cambria Math" panose="02040503050406030204" pitchFamily="18" charset="0"/>
                                  </a:rPr>
                                </m:ctrlPr>
                              </m:fPr>
                              <m:num>
                                <m:r>
                                  <a:rPr lang="en-US" sz="3600">
                                    <a:solidFill>
                                      <a:prstClr val="black"/>
                                    </a:solidFill>
                                    <a:latin typeface="Cambria Math" panose="02040503050406030204" pitchFamily="18" charset="0"/>
                                  </a:rPr>
                                  <m:t>1</m:t>
                                </m:r>
                              </m:num>
                              <m:den>
                                <m:r>
                                  <a:rPr lang="en-US" sz="3600">
                                    <a:solidFill>
                                      <a:prstClr val="black"/>
                                    </a:solidFill>
                                    <a:latin typeface="Cambria Math" panose="02040503050406030204" pitchFamily="18" charset="0"/>
                                  </a:rPr>
                                  <m:t>2</m:t>
                                </m:r>
                              </m:den>
                            </m:f>
                          </m:e>
                        </m:d>
                      </m:e>
                      <m:sup>
                        <m:r>
                          <a:rPr lang="en-US" sz="3600">
                            <a:solidFill>
                              <a:prstClr val="black"/>
                            </a:solidFill>
                            <a:latin typeface="Cambria Math" panose="02040503050406030204" pitchFamily="18" charset="0"/>
                          </a:rPr>
                          <m:t>2</m:t>
                        </m:r>
                      </m:sup>
                    </m:sSup>
                    <m:r>
                      <a:rPr lang="en-US" sz="3600">
                        <a:solidFill>
                          <a:prstClr val="black"/>
                        </a:solidFill>
                        <a:latin typeface="Cambria Math" panose="02040503050406030204" pitchFamily="18" charset="0"/>
                      </a:rPr>
                      <m:t>⋅</m:t>
                    </m:r>
                    <m:sSub>
                      <m:sSubPr>
                        <m:ctrlPr>
                          <a:rPr lang="en-US"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𝑝</m:t>
                        </m:r>
                      </m:e>
                      <m:sub>
                        <m:r>
                          <a:rPr lang="en-US" sz="3600">
                            <a:solidFill>
                              <a:prstClr val="black"/>
                            </a:solidFill>
                            <a:latin typeface="Cambria Math" panose="02040503050406030204" pitchFamily="18" charset="0"/>
                          </a:rPr>
                          <m:t>1</m:t>
                        </m:r>
                      </m:sub>
                    </m:sSub>
                  </m:oMath>
                </a14:m>
                <a:r>
                  <a:rPr lang="en-US" sz="3600" smtClean="0">
                    <a:solidFill>
                      <a:prstClr val="black"/>
                    </a:solidFill>
                    <a:latin typeface="Cambria Math" panose="02040503050406030204" pitchFamily="18" charset="0"/>
                  </a:rPr>
                  <a:t> </a:t>
                </a:r>
                <a:endParaRPr lang="en-US" sz="3600">
                  <a:solidFill>
                    <a:prstClr val="black"/>
                  </a:solidFill>
                  <a:latin typeface="Cambria Math" panose="020405030504060302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7373007" y="5227861"/>
                <a:ext cx="12050136" cy="103086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621918" y="7528995"/>
                <a:ext cx="15983984" cy="1959575"/>
              </a:xfrm>
              <a:prstGeom prst="rect">
                <a:avLst/>
              </a:prstGeom>
            </p:spPr>
            <p:txBody>
              <a:bodyPr wrap="square">
                <a:spAutoFit/>
              </a:bodyPr>
              <a:lstStyle/>
              <a:p>
                <a:pPr>
                  <a:lnSpc>
                    <a:spcPct val="150000"/>
                  </a:lnSpc>
                  <a:spcBef>
                    <a:spcPts val="100"/>
                  </a:spcBef>
                  <a:spcAft>
                    <a:spcPts val="100"/>
                  </a:spcAft>
                </a:pPr>
                <a:r>
                  <a:rPr lang="en-US" sz="3600">
                    <a:latin typeface="Arial" panose="020B0604020202020204" pitchFamily="34" charset="0"/>
                    <a:ea typeface="Calibri" panose="020F0502020204030204" pitchFamily="34" charset="0"/>
                    <a:cs typeface="Arial" panose="020B0604020202020204" pitchFamily="34" charset="0"/>
                  </a:rPr>
                  <a:t>Suy </a:t>
                </a:r>
                <a:r>
                  <a:rPr lang="en-US" sz="3600">
                    <a:latin typeface="Arial" panose="020B0604020202020204" pitchFamily="34" charset="0"/>
                    <a:ea typeface="Calibri" panose="020F0502020204030204" pitchFamily="34" charset="0"/>
                    <a:cs typeface="Arial" panose="020B0604020202020204" pitchFamily="34" charset="0"/>
                  </a:rPr>
                  <a:t>ra</a:t>
                </a:r>
                <a:r>
                  <a:rPr lang="en-US" sz="360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limLow>
                      <m:limLow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lim>
                    </m:limLow>
                    <m:r>
                      <a:rPr lang="en-US" sz="360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lim>
                    </m:limLow>
                    <m:r>
                      <a:rPr lang="en-US" sz="360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m:t>
                                    </m:r>
                                  </m:den>
                                </m:f>
                              </m:e>
                            </m:d>
                          </m:e>
                          <m:sup>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1</m:t>
                            </m:r>
                          </m:sup>
                        </m:sSup>
                        <m:r>
                          <a:rPr lang="en-US" sz="3600">
                            <a:effectLst/>
                            <a:latin typeface="Cambria Math" panose="02040503050406030204" pitchFamily="18" charset="0"/>
                            <a:ea typeface="Calibri" panose="020F0502020204030204" pitchFamily="34" charset="0"/>
                            <a:cs typeface="Times New Roman" panose="02020603050405020304" pitchFamily="18" charset="0"/>
                          </a:rPr>
                          <m:t>⋅(3</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𝑎</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e>
                    </m:d>
                    <m:r>
                      <a:rPr lang="en-US" sz="36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lim>
                    </m:limLow>
                    <m:r>
                      <a:rPr lang="en-US" sz="360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m:t>
                                </m:r>
                              </m:den>
                            </m:f>
                          </m:e>
                        </m:d>
                      </m:e>
                      <m:sup>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1</m:t>
                        </m:r>
                      </m:sup>
                    </m:sSup>
                    <m:r>
                      <a:rPr lang="en-US" sz="36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lim>
                    </m:limLow>
                    <m:r>
                      <a:rPr lang="en-US" sz="3600">
                        <a:effectLst/>
                        <a:latin typeface="Cambria Math" panose="02040503050406030204" pitchFamily="18" charset="0"/>
                        <a:ea typeface="Calibri" panose="020F0502020204030204" pitchFamily="34" charset="0"/>
                        <a:cs typeface="Times New Roman" panose="02020603050405020304" pitchFamily="18" charset="0"/>
                      </a:rPr>
                      <m:t>3</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𝑎</m:t>
                    </m:r>
                    <m:r>
                      <a:rPr lang="en-US" sz="3600">
                        <a:effectLst/>
                        <a:latin typeface="Cambria Math" panose="02040503050406030204" pitchFamily="18" charset="0"/>
                        <a:ea typeface="Calibri" panose="020F0502020204030204" pitchFamily="34" charset="0"/>
                        <a:cs typeface="Times New Roman" panose="02020603050405020304" pitchFamily="18" charset="0"/>
                      </a:rPr>
                      <m:t>)=0.3</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𝑎</m:t>
                    </m:r>
                    <m:r>
                      <a:rPr lang="en-US" sz="3600">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3600" smtClean="0">
                    <a:effectLst/>
                    <a:latin typeface="Arial" panose="020B0604020202020204" pitchFamily="34" charset="0"/>
                    <a:ea typeface="Calibri" panose="020F0502020204030204" pitchFamily="34" charset="0"/>
                    <a:cs typeface="Arial" panose="020B0604020202020204" pitchFamily="34" charset="0"/>
                  </a:rPr>
                  <a:t> </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621918" y="7528995"/>
                <a:ext cx="15983984" cy="1959575"/>
              </a:xfrm>
              <a:prstGeom prst="rect">
                <a:avLst/>
              </a:prstGeom>
              <a:blipFill>
                <a:blip r:embed="rId12"/>
                <a:stretch>
                  <a:fillRect l="-1144"/>
                </a:stretch>
              </a:blipFill>
            </p:spPr>
            <p:txBody>
              <a:bodyPr/>
              <a:lstStyle/>
              <a:p>
                <a:r>
                  <a:rPr lang="en-US">
                    <a:noFill/>
                  </a:rPr>
                  <a:t> </a:t>
                </a:r>
              </a:p>
            </p:txBody>
          </p:sp>
        </mc:Fallback>
      </mc:AlternateContent>
    </p:spTree>
    <p:extLst>
      <p:ext uri="{BB962C8B-B14F-4D97-AF65-F5344CB8AC3E}">
        <p14:creationId xmlns:p14="http://schemas.microsoft.com/office/powerpoint/2010/main" val="26456112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228600" y="226325"/>
            <a:ext cx="17830800" cy="9829800"/>
            <a:chOff x="0" y="0"/>
            <a:chExt cx="6038063" cy="6076340"/>
          </a:xfrm>
          <a:solidFill>
            <a:schemeClr val="bg1"/>
          </a:solidFill>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grp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grpFill/>
          </p:spPr>
        </p: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821168" flipH="1">
            <a:off x="200308" y="9340719"/>
            <a:ext cx="759351" cy="854075"/>
          </a:xfrm>
          <a:prstGeom prst="rect">
            <a:avLst/>
          </a:prstGeom>
        </p:spPr>
      </p:pic>
      <p:pic>
        <p:nvPicPr>
          <p:cNvPr id="25" name="Picture 24"/>
          <p:cNvPicPr>
            <a:picLocks noChangeAspect="1"/>
          </p:cNvPicPr>
          <p:nvPr/>
        </p:nvPicPr>
        <p:blipFill>
          <a:blip r:embed="rId6"/>
          <a:stretch>
            <a:fillRect/>
          </a:stretch>
        </p:blipFill>
        <p:spPr>
          <a:xfrm rot="4829333" flipH="1">
            <a:off x="16737439" y="4613393"/>
            <a:ext cx="2117656" cy="2120798"/>
          </a:xfrm>
          <a:prstGeom prst="rect">
            <a:avLst/>
          </a:prstGeom>
        </p:spPr>
      </p:pic>
      <p:sp>
        <p:nvSpPr>
          <p:cNvPr id="8" name="Rectangle 7"/>
          <p:cNvSpPr/>
          <p:nvPr/>
        </p:nvSpPr>
        <p:spPr>
          <a:xfrm>
            <a:off x="8592405" y="615641"/>
            <a:ext cx="1103186"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983" y="1485900"/>
            <a:ext cx="6793024" cy="3900510"/>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7327192" y="1753384"/>
                <a:ext cx="10299704" cy="3076355"/>
              </a:xfrm>
              <a:prstGeom prst="rect">
                <a:avLst/>
              </a:prstGeom>
            </p:spPr>
            <p:txBody>
              <a:bodyPr wrap="square">
                <a:spAutoFit/>
              </a:bodyPr>
              <a:lstStyle/>
              <a:p>
                <a:pPr algn="just">
                  <a:lnSpc>
                    <a:spcPct val="150000"/>
                  </a:lnSpc>
                </a:pPr>
                <a14:m>
                  <m:oMath xmlns:m="http://schemas.openxmlformats.org/officeDocument/2006/math">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3600">
                    <a:effectLst/>
                    <a:latin typeface="Arial" panose="020B0604020202020204" pitchFamily="34" charset="0"/>
                    <a:ea typeface="Calibri" panose="020F0502020204030204" pitchFamily="34" charset="0"/>
                    <a:cs typeface="Arial" panose="020B0604020202020204" pitchFamily="34" charset="0"/>
                  </a:rPr>
                  <a:t> là là dãy số thể hiện giá trị diện tích </a:t>
                </a:r>
                <a:r>
                  <a:rPr lang="en-US" sz="3600">
                    <a:effectLst/>
                    <a:latin typeface="Arial" panose="020B0604020202020204" pitchFamily="34" charset="0"/>
                    <a:ea typeface="Calibri" panose="020F0502020204030204" pitchFamily="34" charset="0"/>
                    <a:cs typeface="Arial" panose="020B0604020202020204" pitchFamily="34" charset="0"/>
                  </a:rPr>
                  <a:t>các </a:t>
                </a:r>
                <a:r>
                  <a:rPr lang="en-US" sz="3600" smtClean="0">
                    <a:effectLst/>
                    <a:latin typeface="Arial" panose="020B0604020202020204" pitchFamily="34" charset="0"/>
                    <a:ea typeface="Calibri" panose="020F0502020204030204" pitchFamily="34" charset="0"/>
                    <a:cs typeface="Arial" panose="020B0604020202020204" pitchFamily="34" charset="0"/>
                  </a:rPr>
                  <a:t>     tam </a:t>
                </a:r>
                <a:r>
                  <a:rPr lang="en-US" sz="3600">
                    <a:effectLst/>
                    <a:latin typeface="Arial" panose="020B0604020202020204" pitchFamily="34" charset="0"/>
                    <a:ea typeface="Calibri" panose="020F0502020204030204" pitchFamily="34" charset="0"/>
                    <a:cs typeface="Arial" panose="020B0604020202020204" pitchFamily="34" charset="0"/>
                  </a:rPr>
                  <a:t>giác theo thứ tự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600" smtClean="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h</m:t>
                    </m:r>
                  </m:oMath>
                </a14:m>
                <a:r>
                  <a:rPr lang="en-US" sz="3600">
                    <a:effectLst/>
                    <a:latin typeface="Arial" panose="020B0604020202020204" pitchFamily="34" charset="0"/>
                    <a:ea typeface="Calibri" panose="020F0502020204030204" pitchFamily="34" charset="0"/>
                    <a:cs typeface="Arial" panose="020B0604020202020204" pitchFamily="34" charset="0"/>
                  </a:rPr>
                  <a:t> là chiều cao của tam giác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en-US" sz="36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h</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𝑎</m:t>
                        </m:r>
                        <m:rad>
                          <m:radPr>
                            <m:degHide m:val="on"/>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600">
                                <a:effectLst/>
                                <a:latin typeface="Cambria Math" panose="02040503050406030204" pitchFamily="18" charset="0"/>
                                <a:ea typeface="Calibri" panose="020F0502020204030204" pitchFamily="34" charset="0"/>
                                <a:cs typeface="Times New Roman" panose="02020603050405020304" pitchFamily="18" charset="0"/>
                              </a:rPr>
                              <m:t>3</m:t>
                            </m:r>
                          </m:e>
                        </m:rad>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60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3" name="Rectangle 2"/>
              <p:cNvSpPr>
                <a:spLocks noRot="1" noChangeAspect="1" noMove="1" noResize="1" noEditPoints="1" noAdjustHandles="1" noChangeArrowheads="1" noChangeShapeType="1" noTextEdit="1"/>
              </p:cNvSpPr>
              <p:nvPr/>
            </p:nvSpPr>
            <p:spPr>
              <a:xfrm>
                <a:off x="7327192" y="1753384"/>
                <a:ext cx="10299704" cy="3076355"/>
              </a:xfrm>
              <a:prstGeom prst="rect">
                <a:avLst/>
              </a:prstGeom>
              <a:blipFill>
                <a:blip r:embed="rId8"/>
                <a:stretch>
                  <a:fillRect l="-1834" r="-171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p:cNvSpPr/>
              <p:nvPr/>
            </p:nvSpPr>
            <p:spPr>
              <a:xfrm>
                <a:off x="608614" y="5773561"/>
                <a:ext cx="13890213" cy="921471"/>
              </a:xfrm>
              <a:prstGeom prst="rect">
                <a:avLst/>
              </a:prstGeom>
            </p:spPr>
            <p:txBody>
              <a:bodyPr wrap="none">
                <a:spAutoFit/>
              </a:bodyPr>
              <a:lstStyle/>
              <a:p>
                <a:r>
                  <a:rPr lang="en-US" sz="3600" smtClean="0">
                    <a:latin typeface="Arial" panose="020B0604020202020204" pitchFamily="34" charset="0"/>
                    <a:cs typeface="Arial" panose="020B0604020202020204" pitchFamily="34" charset="0"/>
                  </a:rPr>
                  <a:t>Ta có</a:t>
                </a:r>
                <a:r>
                  <a:rPr lang="en-US" sz="3600" smtClean="0">
                    <a:latin typeface="Arial" panose="020B0604020202020204" pitchFamily="34" charset="0"/>
                    <a:cs typeface="Arial" panose="020B0604020202020204" pitchFamily="34" charset="0"/>
                  </a:rPr>
                  <a:t>: </a:t>
                </a:r>
                <a14:m>
                  <m:oMath xmlns:m="http://schemas.openxmlformats.org/officeDocument/2006/math">
                    <m:sSub>
                      <m:sSubPr>
                        <m:ctrlPr>
                          <a:rPr lang="en-US" sz="3600" i="1">
                            <a:latin typeface="Cambria Math" panose="02040503050406030204" pitchFamily="18" charset="0"/>
                          </a:rPr>
                        </m:ctrlPr>
                      </m:sSubPr>
                      <m:e>
                        <m:r>
                          <m:rPr>
                            <m:sty m:val="p"/>
                          </m:rPr>
                          <a:rPr lang="en-US" sz="3600" i="0">
                            <a:latin typeface="Cambria Math" panose="02040503050406030204" pitchFamily="18" charset="0"/>
                          </a:rPr>
                          <m:t>S</m:t>
                        </m:r>
                      </m:e>
                      <m:sub>
                        <m:r>
                          <a:rPr lang="en-US" sz="3600" i="0">
                            <a:latin typeface="Cambria Math" panose="02040503050406030204" pitchFamily="18" charset="0"/>
                          </a:rPr>
                          <m:t>1</m:t>
                        </m:r>
                      </m:sub>
                    </m:sSub>
                    <m:r>
                      <a:rPr lang="en-US" sz="3600" i="0">
                        <a:latin typeface="Cambria Math" panose="02040503050406030204" pitchFamily="18" charset="0"/>
                      </a:rPr>
                      <m:t>=</m:t>
                    </m:r>
                    <m:sSub>
                      <m:sSubPr>
                        <m:ctrlPr>
                          <a:rPr lang="en-US" sz="3600" i="1">
                            <a:latin typeface="Cambria Math" panose="02040503050406030204" pitchFamily="18" charset="0"/>
                          </a:rPr>
                        </m:ctrlPr>
                      </m:sSubPr>
                      <m:e>
                        <m:r>
                          <m:rPr>
                            <m:sty m:val="p"/>
                          </m:rPr>
                          <a:rPr lang="en-US" sz="3600" i="0">
                            <a:latin typeface="Cambria Math" panose="02040503050406030204" pitchFamily="18" charset="0"/>
                          </a:rPr>
                          <m:t>S</m:t>
                        </m:r>
                      </m:e>
                      <m:sub>
                        <m:r>
                          <a:rPr lang="en-US" sz="3600" i="0">
                            <a:latin typeface="Cambria Math" panose="02040503050406030204" pitchFamily="18" charset="0"/>
                          </a:rPr>
                          <m:t>△</m:t>
                        </m:r>
                        <m:r>
                          <m:rPr>
                            <m:sty m:val="p"/>
                          </m:rPr>
                          <a:rPr lang="en-US" sz="3600" i="0">
                            <a:latin typeface="Cambria Math" panose="02040503050406030204" pitchFamily="18" charset="0"/>
                          </a:rPr>
                          <m:t>ABC</m:t>
                        </m:r>
                      </m:sub>
                    </m:sSub>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r>
                      <a:rPr lang="en-US" sz="3600" i="1">
                        <a:latin typeface="Cambria Math" panose="02040503050406030204" pitchFamily="18" charset="0"/>
                      </a:rPr>
                      <m:t>𝑎h</m:t>
                    </m:r>
                    <m:r>
                      <a:rPr lang="en-US" sz="3600" i="0">
                        <a:latin typeface="Cambria Math" panose="02040503050406030204" pitchFamily="18" charset="0"/>
                      </a:rPr>
                      <m:t>;</m:t>
                    </m:r>
                    <m:r>
                      <a:rPr lang="en-US" sz="3600" b="0" i="0" smtClean="0">
                        <a:latin typeface="Cambria Math" panose="02040503050406030204" pitchFamily="18" charset="0"/>
                      </a:rPr>
                      <m:t> </m:t>
                    </m:r>
                    <m:sSub>
                      <m:sSubPr>
                        <m:ctrlPr>
                          <a:rPr lang="en-US" sz="3600" i="1">
                            <a:latin typeface="Cambria Math" panose="02040503050406030204" pitchFamily="18" charset="0"/>
                          </a:rPr>
                        </m:ctrlPr>
                      </m:sSubPr>
                      <m:e>
                        <m:r>
                          <m:rPr>
                            <m:sty m:val="p"/>
                          </m:rPr>
                          <a:rPr lang="en-US" sz="3600" i="0">
                            <a:latin typeface="Cambria Math" panose="02040503050406030204" pitchFamily="18" charset="0"/>
                          </a:rPr>
                          <m:t>S</m:t>
                        </m:r>
                      </m:e>
                      <m:sub>
                        <m:r>
                          <a:rPr lang="en-US" sz="3600" i="0">
                            <a:latin typeface="Cambria Math" panose="02040503050406030204" pitchFamily="18" charset="0"/>
                          </a:rPr>
                          <m:t>2</m:t>
                        </m:r>
                      </m:sub>
                    </m:sSub>
                    <m:r>
                      <a:rPr lang="en-US" sz="3600" i="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𝑆</m:t>
                        </m:r>
                      </m:e>
                      <m:sub>
                        <m:r>
                          <m:rPr>
                            <m:sty m:val="p"/>
                          </m:rPr>
                          <a:rPr lang="en-US" sz="3600" i="0">
                            <a:latin typeface="Cambria Math" panose="02040503050406030204" pitchFamily="18" charset="0"/>
                          </a:rPr>
                          <m:t>Δ</m:t>
                        </m:r>
                        <m:sSub>
                          <m:sSubPr>
                            <m:ctrlPr>
                              <a:rPr lang="en-US" sz="3600" i="1">
                                <a:latin typeface="Cambria Math" panose="02040503050406030204" pitchFamily="18" charset="0"/>
                              </a:rPr>
                            </m:ctrlPr>
                          </m:sSubPr>
                          <m:e>
                            <m:r>
                              <a:rPr lang="en-US" sz="3600" i="1">
                                <a:latin typeface="Cambria Math" panose="02040503050406030204" pitchFamily="18" charset="0"/>
                              </a:rPr>
                              <m:t>𝐴</m:t>
                            </m:r>
                          </m:e>
                          <m:sub>
                            <m:r>
                              <a:rPr lang="en-US" sz="3600" i="0">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𝐵</m:t>
                            </m:r>
                          </m:e>
                          <m:sub>
                            <m:r>
                              <a:rPr lang="en-US" sz="3600" i="0">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𝐶</m:t>
                            </m:r>
                          </m:e>
                          <m:sub>
                            <m:r>
                              <a:rPr lang="en-US" sz="3600" i="0">
                                <a:latin typeface="Cambria Math" panose="02040503050406030204" pitchFamily="18" charset="0"/>
                              </a:rPr>
                              <m:t>1</m:t>
                            </m:r>
                          </m:sub>
                        </m:sSub>
                      </m:sub>
                    </m:sSub>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𝑎</m:t>
                        </m:r>
                      </m:num>
                      <m:den>
                        <m:r>
                          <a:rPr lang="en-US" sz="3600" i="0">
                            <a:latin typeface="Cambria Math" panose="02040503050406030204" pitchFamily="18" charset="0"/>
                          </a:rPr>
                          <m:t>2</m:t>
                        </m:r>
                      </m:den>
                    </m:f>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h</m:t>
                        </m:r>
                      </m:num>
                      <m:den>
                        <m:r>
                          <a:rPr lang="en-US" sz="3600" i="0">
                            <a:latin typeface="Cambria Math" panose="02040503050406030204" pitchFamily="18" charset="0"/>
                          </a:rPr>
                          <m:t>2</m:t>
                        </m:r>
                      </m:den>
                    </m:f>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4</m:t>
                        </m:r>
                      </m:den>
                    </m:f>
                    <m:r>
                      <a:rPr lang="en-US" sz="3600" i="0">
                        <a:latin typeface="Cambria Math" panose="02040503050406030204" pitchFamily="18" charset="0"/>
                      </a:rPr>
                      <m:t>⋅</m:t>
                    </m:r>
                    <m:d>
                      <m:dPr>
                        <m:ctrlPr>
                          <a:rPr lang="en-US" sz="3600" i="1">
                            <a:latin typeface="Cambria Math" panose="02040503050406030204" pitchFamily="18" charset="0"/>
                          </a:rPr>
                        </m:ctrlPr>
                      </m:dPr>
                      <m:e>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r>
                          <a:rPr lang="en-US" sz="3600" i="1">
                            <a:latin typeface="Cambria Math" panose="02040503050406030204" pitchFamily="18" charset="0"/>
                          </a:rPr>
                          <m:t>𝑎h</m:t>
                        </m:r>
                      </m:e>
                    </m:d>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4</m:t>
                        </m:r>
                      </m:den>
                    </m:f>
                    <m:r>
                      <a:rPr lang="en-US" sz="3600" i="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𝑆</m:t>
                        </m:r>
                      </m:e>
                      <m:sub>
                        <m:r>
                          <a:rPr lang="en-US" sz="3600" i="0">
                            <a:latin typeface="Cambria Math" panose="02040503050406030204" pitchFamily="18" charset="0"/>
                          </a:rPr>
                          <m:t>1</m:t>
                        </m:r>
                      </m:sub>
                    </m:sSub>
                  </m:oMath>
                </a14:m>
                <a:endParaRPr lang="en-US" sz="3600"/>
              </a:p>
            </p:txBody>
          </p:sp>
        </mc:Choice>
        <mc:Fallback>
          <p:sp>
            <p:nvSpPr>
              <p:cNvPr id="13" name="Rectangle 12"/>
              <p:cNvSpPr>
                <a:spLocks noRot="1" noChangeAspect="1" noMove="1" noResize="1" noEditPoints="1" noAdjustHandles="1" noChangeArrowheads="1" noChangeShapeType="1" noTextEdit="1"/>
              </p:cNvSpPr>
              <p:nvPr/>
            </p:nvSpPr>
            <p:spPr>
              <a:xfrm>
                <a:off x="608614" y="5773561"/>
                <a:ext cx="13890213" cy="921471"/>
              </a:xfrm>
              <a:prstGeom prst="rect">
                <a:avLst/>
              </a:prstGeom>
              <a:blipFill>
                <a:blip r:embed="rId9"/>
                <a:stretch>
                  <a:fillRect l="-1361" b="-86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p:cNvSpPr/>
              <p:nvPr/>
            </p:nvSpPr>
            <p:spPr>
              <a:xfrm>
                <a:off x="596209" y="7008240"/>
                <a:ext cx="15992391" cy="1030860"/>
              </a:xfrm>
              <a:prstGeom prst="rect">
                <a:avLst/>
              </a:prstGeom>
            </p:spPr>
            <p:txBody>
              <a:bodyPr wrap="none">
                <a:spAutoFit/>
              </a:bodyPr>
              <a:lstStyle/>
              <a:p>
                <a14:m>
                  <m:oMath xmlns:m="http://schemas.openxmlformats.org/officeDocument/2006/math">
                    <m:sSub>
                      <m:sSubPr>
                        <m:ctrlPr>
                          <a:rPr lang="en-US" sz="3600" smtClean="0">
                            <a:latin typeface="Cambria Math" panose="02040503050406030204" pitchFamily="18" charset="0"/>
                          </a:rPr>
                        </m:ctrlPr>
                      </m:sSubPr>
                      <m:e>
                        <m:r>
                          <a:rPr lang="en-US" sz="3600">
                            <a:latin typeface="Cambria Math" panose="02040503050406030204" pitchFamily="18" charset="0"/>
                          </a:rPr>
                          <m:t> </m:t>
                        </m:r>
                        <m:r>
                          <m:rPr>
                            <m:sty m:val="p"/>
                          </m:rPr>
                          <a:rPr lang="en-US" sz="3600" i="0">
                            <a:latin typeface="Cambria Math" panose="02040503050406030204" pitchFamily="18" charset="0"/>
                          </a:rPr>
                          <m:t>S</m:t>
                        </m:r>
                      </m:e>
                      <m:sub>
                        <m:r>
                          <a:rPr lang="en-US" sz="3600" i="0">
                            <a:latin typeface="Cambria Math" panose="02040503050406030204" pitchFamily="18" charset="0"/>
                          </a:rPr>
                          <m:t>3</m:t>
                        </m:r>
                      </m:sub>
                    </m:sSub>
                    <m:r>
                      <a:rPr lang="en-US" sz="3600" b="0" i="0" smtClean="0">
                        <a:latin typeface="Cambria Math" panose="02040503050406030204" pitchFamily="18" charset="0"/>
                      </a:rPr>
                      <m:t> </m:t>
                    </m:r>
                    <m:r>
                      <a:rPr lang="en-US" sz="3600" i="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𝑆</m:t>
                        </m:r>
                      </m:e>
                      <m:sub>
                        <m:r>
                          <m:rPr>
                            <m:sty m:val="p"/>
                          </m:rPr>
                          <a:rPr lang="en-US" sz="3600" i="0">
                            <a:latin typeface="Cambria Math" panose="02040503050406030204" pitchFamily="18" charset="0"/>
                          </a:rPr>
                          <m:t>Δ</m:t>
                        </m:r>
                        <m:sSub>
                          <m:sSubPr>
                            <m:ctrlPr>
                              <a:rPr lang="en-US" sz="3600" i="1">
                                <a:latin typeface="Cambria Math" panose="02040503050406030204" pitchFamily="18" charset="0"/>
                              </a:rPr>
                            </m:ctrlPr>
                          </m:sSubPr>
                          <m:e>
                            <m:r>
                              <a:rPr lang="en-US" sz="3600" i="1">
                                <a:latin typeface="Cambria Math" panose="02040503050406030204" pitchFamily="18" charset="0"/>
                              </a:rPr>
                              <m:t>𝐴</m:t>
                            </m:r>
                          </m:e>
                          <m:sub>
                            <m:r>
                              <a:rPr lang="en-US" sz="3600" i="0">
                                <a:latin typeface="Cambria Math" panose="02040503050406030204" pitchFamily="18" charset="0"/>
                              </a:rPr>
                              <m:t>2</m:t>
                            </m:r>
                          </m:sub>
                        </m:sSub>
                        <m:sSub>
                          <m:sSubPr>
                            <m:ctrlPr>
                              <a:rPr lang="en-US" sz="3600" i="1">
                                <a:latin typeface="Cambria Math" panose="02040503050406030204" pitchFamily="18" charset="0"/>
                              </a:rPr>
                            </m:ctrlPr>
                          </m:sSubPr>
                          <m:e>
                            <m:r>
                              <a:rPr lang="en-US" sz="3600" i="1">
                                <a:latin typeface="Cambria Math" panose="02040503050406030204" pitchFamily="18" charset="0"/>
                              </a:rPr>
                              <m:t>𝐵</m:t>
                            </m:r>
                          </m:e>
                          <m:sub>
                            <m:r>
                              <a:rPr lang="en-US" sz="3600" i="0">
                                <a:latin typeface="Cambria Math" panose="02040503050406030204" pitchFamily="18" charset="0"/>
                              </a:rPr>
                              <m:t>2</m:t>
                            </m:r>
                          </m:sub>
                        </m:sSub>
                        <m:sSub>
                          <m:sSubPr>
                            <m:ctrlPr>
                              <a:rPr lang="en-US" sz="3600" i="1">
                                <a:latin typeface="Cambria Math" panose="02040503050406030204" pitchFamily="18" charset="0"/>
                              </a:rPr>
                            </m:ctrlPr>
                          </m:sSubPr>
                          <m:e>
                            <m:r>
                              <a:rPr lang="en-US" sz="3600" i="1">
                                <a:latin typeface="Cambria Math" panose="02040503050406030204" pitchFamily="18" charset="0"/>
                              </a:rPr>
                              <m:t>𝐶</m:t>
                            </m:r>
                          </m:e>
                          <m:sub>
                            <m:r>
                              <a:rPr lang="en-US" sz="3600" i="0">
                                <a:latin typeface="Cambria Math" panose="02040503050406030204" pitchFamily="18" charset="0"/>
                              </a:rPr>
                              <m:t>2</m:t>
                            </m:r>
                          </m:sub>
                        </m:sSub>
                      </m:sub>
                    </m:sSub>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𝑎</m:t>
                        </m:r>
                      </m:num>
                      <m:den>
                        <m:r>
                          <a:rPr lang="en-US" sz="3600" i="0">
                            <a:latin typeface="Cambria Math" panose="02040503050406030204" pitchFamily="18" charset="0"/>
                          </a:rPr>
                          <m:t>4</m:t>
                        </m:r>
                      </m:den>
                    </m:f>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h</m:t>
                        </m:r>
                      </m:num>
                      <m:den>
                        <m:r>
                          <a:rPr lang="en-US" sz="3600" i="0">
                            <a:latin typeface="Cambria Math" panose="02040503050406030204" pitchFamily="18" charset="0"/>
                          </a:rPr>
                          <m:t>4</m:t>
                        </m:r>
                      </m:den>
                    </m:f>
                    <m:r>
                      <a:rPr lang="en-US" sz="3600" i="0">
                        <a:latin typeface="Cambria Math" panose="02040503050406030204" pitchFamily="18" charset="0"/>
                      </a:rPr>
                      <m:t>=</m:t>
                    </m:r>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4</m:t>
                                </m:r>
                              </m:den>
                            </m:f>
                          </m:e>
                        </m:d>
                      </m:e>
                      <m:sup>
                        <m:r>
                          <a:rPr lang="en-US" sz="3600" i="0">
                            <a:latin typeface="Cambria Math" panose="02040503050406030204" pitchFamily="18" charset="0"/>
                          </a:rPr>
                          <m:t>2</m:t>
                        </m:r>
                      </m:sup>
                    </m:sSup>
                    <m:r>
                      <a:rPr lang="en-US" sz="3600" i="0">
                        <a:latin typeface="Cambria Math" panose="02040503050406030204" pitchFamily="18" charset="0"/>
                      </a:rPr>
                      <m:t>⋅</m:t>
                    </m:r>
                    <m:d>
                      <m:dPr>
                        <m:ctrlPr>
                          <a:rPr lang="en-US" sz="3600" i="1">
                            <a:latin typeface="Cambria Math" panose="02040503050406030204" pitchFamily="18" charset="0"/>
                          </a:rPr>
                        </m:ctrlPr>
                      </m:dPr>
                      <m:e>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r>
                          <a:rPr lang="en-US" sz="3600" i="1">
                            <a:latin typeface="Cambria Math" panose="02040503050406030204" pitchFamily="18" charset="0"/>
                          </a:rPr>
                          <m:t>𝑎h</m:t>
                        </m:r>
                      </m:e>
                    </m:d>
                    <m:r>
                      <a:rPr lang="en-US" sz="3600" i="0">
                        <a:latin typeface="Cambria Math" panose="02040503050406030204" pitchFamily="18" charset="0"/>
                      </a:rPr>
                      <m:t>=</m:t>
                    </m:r>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4</m:t>
                                </m:r>
                              </m:den>
                            </m:f>
                          </m:e>
                        </m:d>
                      </m:e>
                      <m:sup>
                        <m:r>
                          <a:rPr lang="en-US" sz="3600" i="0">
                            <a:latin typeface="Cambria Math" panose="02040503050406030204" pitchFamily="18" charset="0"/>
                          </a:rPr>
                          <m:t>2</m:t>
                        </m:r>
                      </m:sup>
                    </m:sSup>
                    <m:r>
                      <a:rPr lang="en-US" sz="3600" i="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𝑆</m:t>
                        </m:r>
                      </m:e>
                      <m:sub>
                        <m:r>
                          <a:rPr lang="en-US" sz="3600" i="0">
                            <a:latin typeface="Cambria Math" panose="02040503050406030204" pitchFamily="18" charset="0"/>
                          </a:rPr>
                          <m:t>1</m:t>
                        </m:r>
                      </m:sub>
                    </m:sSub>
                    <m:r>
                      <a:rPr lang="en-US" sz="3600" i="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𝑆</m:t>
                        </m:r>
                      </m:e>
                      <m:sub>
                        <m:r>
                          <m:rPr>
                            <m:sty m:val="p"/>
                          </m:rPr>
                          <a:rPr lang="en-US" sz="3600" i="0">
                            <a:latin typeface="Cambria Math" panose="02040503050406030204" pitchFamily="18" charset="0"/>
                          </a:rPr>
                          <m:t>Δ</m:t>
                        </m:r>
                        <m:sSub>
                          <m:sSubPr>
                            <m:ctrlPr>
                              <a:rPr lang="en-US" sz="3600" i="1">
                                <a:latin typeface="Cambria Math" panose="02040503050406030204" pitchFamily="18" charset="0"/>
                              </a:rPr>
                            </m:ctrlPr>
                          </m:sSubPr>
                          <m:e>
                            <m:r>
                              <a:rPr lang="en-US" sz="3600" i="1">
                                <a:latin typeface="Cambria Math" panose="02040503050406030204" pitchFamily="18" charset="0"/>
                              </a:rPr>
                              <m:t>𝐴</m:t>
                            </m:r>
                          </m:e>
                          <m:sub>
                            <m:r>
                              <a:rPr lang="en-US" sz="3600" i="1">
                                <a:latin typeface="Cambria Math" panose="02040503050406030204" pitchFamily="18" charset="0"/>
                              </a:rPr>
                              <m:t>𝑛</m:t>
                            </m:r>
                          </m:sub>
                        </m:sSub>
                        <m:sSub>
                          <m:sSubPr>
                            <m:ctrlPr>
                              <a:rPr lang="en-US" sz="3600" i="1">
                                <a:latin typeface="Cambria Math" panose="02040503050406030204" pitchFamily="18" charset="0"/>
                              </a:rPr>
                            </m:ctrlPr>
                          </m:sSubPr>
                          <m:e>
                            <m:r>
                              <a:rPr lang="en-US" sz="3600" i="1">
                                <a:latin typeface="Cambria Math" panose="02040503050406030204" pitchFamily="18" charset="0"/>
                              </a:rPr>
                              <m:t>𝐵</m:t>
                            </m:r>
                          </m:e>
                          <m:sub>
                            <m:r>
                              <a:rPr lang="en-US" sz="3600" i="1">
                                <a:latin typeface="Cambria Math" panose="02040503050406030204" pitchFamily="18" charset="0"/>
                              </a:rPr>
                              <m:t>𝑛</m:t>
                            </m:r>
                          </m:sub>
                        </m:sSub>
                        <m:sSub>
                          <m:sSubPr>
                            <m:ctrlPr>
                              <a:rPr lang="en-US" sz="3600" i="1">
                                <a:latin typeface="Cambria Math" panose="02040503050406030204" pitchFamily="18" charset="0"/>
                              </a:rPr>
                            </m:ctrlPr>
                          </m:sSubPr>
                          <m:e>
                            <m:r>
                              <a:rPr lang="en-US" sz="3600" i="1">
                                <a:latin typeface="Cambria Math" panose="02040503050406030204" pitchFamily="18" charset="0"/>
                              </a:rPr>
                              <m:t>𝐶</m:t>
                            </m:r>
                          </m:e>
                          <m:sub>
                            <m:r>
                              <a:rPr lang="en-US" sz="3600" i="1">
                                <a:latin typeface="Cambria Math" panose="02040503050406030204" pitchFamily="18" charset="0"/>
                              </a:rPr>
                              <m:t>𝑛</m:t>
                            </m:r>
                          </m:sub>
                        </m:sSub>
                      </m:sub>
                    </m:sSub>
                    <m:r>
                      <a:rPr lang="en-US" sz="3600" i="0">
                        <a:latin typeface="Cambria Math" panose="02040503050406030204" pitchFamily="18" charset="0"/>
                      </a:rPr>
                      <m:t>=</m:t>
                    </m:r>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e>
                        </m:d>
                      </m:e>
                      <m:sup>
                        <m:r>
                          <a:rPr lang="en-US" sz="3600" i="1">
                            <a:latin typeface="Cambria Math" panose="02040503050406030204" pitchFamily="18" charset="0"/>
                          </a:rPr>
                          <m:t>𝑛</m:t>
                        </m:r>
                        <m:r>
                          <a:rPr lang="en-US" sz="3600" i="0">
                            <a:latin typeface="Cambria Math" panose="02040503050406030204" pitchFamily="18" charset="0"/>
                          </a:rPr>
                          <m:t>−1</m:t>
                        </m:r>
                      </m:sup>
                    </m:sSup>
                    <m:r>
                      <a:rPr lang="en-US" sz="3600" i="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𝑆</m:t>
                        </m:r>
                      </m:e>
                      <m:sub>
                        <m:r>
                          <a:rPr lang="en-US" sz="3600" i="0">
                            <a:latin typeface="Cambria Math" panose="02040503050406030204" pitchFamily="18" charset="0"/>
                          </a:rPr>
                          <m:t>1</m:t>
                        </m:r>
                      </m:sub>
                    </m:sSub>
                    <m:r>
                      <a:rPr lang="en-US" sz="3600" i="0">
                        <a:latin typeface="Cambria Math" panose="02040503050406030204" pitchFamily="18" charset="0"/>
                      </a:rPr>
                      <m:t>;…</m:t>
                    </m:r>
                  </m:oMath>
                </a14:m>
                <a:r>
                  <a:rPr lang="en-US" sz="3600" smtClean="0"/>
                  <a:t> </a:t>
                </a:r>
                <a:endParaRPr lang="en-US" sz="3600"/>
              </a:p>
            </p:txBody>
          </p:sp>
        </mc:Choice>
        <mc:Fallback>
          <p:sp>
            <p:nvSpPr>
              <p:cNvPr id="14" name="Rectangle 13"/>
              <p:cNvSpPr>
                <a:spLocks noRot="1" noChangeAspect="1" noMove="1" noResize="1" noEditPoints="1" noAdjustHandles="1" noChangeArrowheads="1" noChangeShapeType="1" noTextEdit="1"/>
              </p:cNvSpPr>
              <p:nvPr/>
            </p:nvSpPr>
            <p:spPr>
              <a:xfrm>
                <a:off x="596209" y="7008240"/>
                <a:ext cx="15992391" cy="103086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636967" y="8378339"/>
                <a:ext cx="16286190" cy="1337161"/>
              </a:xfrm>
              <a:prstGeom prst="rect">
                <a:avLst/>
              </a:prstGeom>
            </p:spPr>
            <p:txBody>
              <a:bodyPr wrap="none">
                <a:spAutoFit/>
              </a:bodyPr>
              <a:lstStyle/>
              <a:p>
                <a:r>
                  <a:rPr lang="en-US" sz="3600" smtClean="0">
                    <a:latin typeface="Arial" panose="020B0604020202020204" pitchFamily="34" charset="0"/>
                    <a:cs typeface="Arial" panose="020B0604020202020204" pitchFamily="34" charset="0"/>
                  </a:rPr>
                  <a:t>Suy ra </a:t>
                </a:r>
                <a14:m>
                  <m:oMath xmlns:m="http://schemas.openxmlformats.org/officeDocument/2006/math">
                    <m:limLow>
                      <m:limLowPr>
                        <m:ctrlPr>
                          <a:rPr lang="en-US" sz="3600" i="1">
                            <a:latin typeface="Cambria Math" panose="02040503050406030204" pitchFamily="18" charset="0"/>
                          </a:rPr>
                        </m:ctrlPr>
                      </m:limLowPr>
                      <m:e>
                        <m:r>
                          <m:rPr>
                            <m:sty m:val="p"/>
                          </m:rPr>
                          <a:rPr lang="en-US" sz="3600" i="0">
                            <a:latin typeface="Cambria Math" panose="02040503050406030204" pitchFamily="18" charset="0"/>
                          </a:rPr>
                          <m:t>lim</m:t>
                        </m:r>
                      </m:e>
                      <m:lim>
                        <m:r>
                          <a:rPr lang="en-US" sz="3600" i="1">
                            <a:latin typeface="Cambria Math" panose="02040503050406030204" pitchFamily="18" charset="0"/>
                          </a:rPr>
                          <m:t>𝑛</m:t>
                        </m:r>
                        <m:r>
                          <a:rPr lang="en-US" sz="3600" i="0">
                            <a:latin typeface="Cambria Math" panose="02040503050406030204" pitchFamily="18" charset="0"/>
                          </a:rPr>
                          <m:t>→+∞</m:t>
                        </m:r>
                      </m:lim>
                    </m:limLow>
                    <m:r>
                      <a:rPr lang="en-US" sz="3600" i="0">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𝑆</m:t>
                        </m:r>
                      </m:e>
                      <m:sub>
                        <m:r>
                          <a:rPr lang="en-US" sz="3600" i="1">
                            <a:latin typeface="Cambria Math" panose="02040503050406030204" pitchFamily="18" charset="0"/>
                          </a:rPr>
                          <m:t>𝑛</m:t>
                        </m:r>
                      </m:sub>
                    </m:sSub>
                    <m:r>
                      <a:rPr lang="en-US" sz="3600" i="0">
                        <a:latin typeface="Cambria Math" panose="02040503050406030204" pitchFamily="18" charset="0"/>
                      </a:rPr>
                      <m:t>=</m:t>
                    </m:r>
                    <m:limLow>
                      <m:limLowPr>
                        <m:ctrlPr>
                          <a:rPr lang="en-US" sz="3600" i="1">
                            <a:latin typeface="Cambria Math" panose="02040503050406030204" pitchFamily="18" charset="0"/>
                          </a:rPr>
                        </m:ctrlPr>
                      </m:limLowPr>
                      <m:e>
                        <m:r>
                          <m:rPr>
                            <m:sty m:val="p"/>
                          </m:rPr>
                          <a:rPr lang="en-US" sz="3600" i="0">
                            <a:latin typeface="Cambria Math" panose="02040503050406030204" pitchFamily="18" charset="0"/>
                          </a:rPr>
                          <m:t>lim</m:t>
                        </m:r>
                      </m:e>
                      <m:lim>
                        <m:r>
                          <a:rPr lang="en-US" sz="3600" i="1">
                            <a:latin typeface="Cambria Math" panose="02040503050406030204" pitchFamily="18" charset="0"/>
                          </a:rPr>
                          <m:t>𝑛</m:t>
                        </m:r>
                        <m:r>
                          <a:rPr lang="en-US" sz="3600" i="0">
                            <a:latin typeface="Cambria Math" panose="02040503050406030204" pitchFamily="18" charset="0"/>
                          </a:rPr>
                          <m:t>→+∞</m:t>
                        </m:r>
                      </m:lim>
                    </m:limLow>
                    <m:r>
                      <a:rPr lang="en-US" sz="3600" i="0">
                        <a:latin typeface="Cambria Math" panose="02040503050406030204" pitchFamily="18" charset="0"/>
                      </a:rPr>
                      <m:t> </m:t>
                    </m:r>
                    <m:d>
                      <m:dPr>
                        <m:ctrlPr>
                          <a:rPr lang="en-US" sz="3600" i="1">
                            <a:latin typeface="Cambria Math" panose="02040503050406030204" pitchFamily="18" charset="0"/>
                          </a:rPr>
                        </m:ctrlPr>
                      </m:dPr>
                      <m:e>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4</m:t>
                                    </m:r>
                                  </m:den>
                                </m:f>
                              </m:e>
                            </m:d>
                          </m:e>
                          <m:sup>
                            <m:r>
                              <a:rPr lang="en-US" sz="3600" i="1">
                                <a:latin typeface="Cambria Math" panose="02040503050406030204" pitchFamily="18" charset="0"/>
                              </a:rPr>
                              <m:t>𝑛</m:t>
                            </m:r>
                            <m:r>
                              <a:rPr lang="en-US" sz="3600" i="0">
                                <a:latin typeface="Cambria Math" panose="02040503050406030204" pitchFamily="18" charset="0"/>
                              </a:rPr>
                              <m:t>−1</m:t>
                            </m:r>
                          </m:sup>
                        </m:sSup>
                        <m:r>
                          <a:rPr lang="en-US" sz="3600" i="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𝑆</m:t>
                            </m:r>
                          </m:e>
                          <m:sub>
                            <m:r>
                              <a:rPr lang="en-US" sz="3600" i="0">
                                <a:latin typeface="Cambria Math" panose="02040503050406030204" pitchFamily="18" charset="0"/>
                              </a:rPr>
                              <m:t>1</m:t>
                            </m:r>
                          </m:sub>
                        </m:sSub>
                      </m:e>
                    </m:d>
                    <m:r>
                      <a:rPr lang="en-US" sz="3600" i="0">
                        <a:latin typeface="Cambria Math" panose="02040503050406030204" pitchFamily="18" charset="0"/>
                      </a:rPr>
                      <m:t>=</m:t>
                    </m:r>
                    <m:limLow>
                      <m:limLowPr>
                        <m:ctrlPr>
                          <a:rPr lang="en-US" sz="3600" i="1">
                            <a:latin typeface="Cambria Math" panose="02040503050406030204" pitchFamily="18" charset="0"/>
                          </a:rPr>
                        </m:ctrlPr>
                      </m:limLowPr>
                      <m:e>
                        <m:r>
                          <m:rPr>
                            <m:sty m:val="p"/>
                          </m:rPr>
                          <a:rPr lang="en-US" sz="3600" i="0">
                            <a:latin typeface="Cambria Math" panose="02040503050406030204" pitchFamily="18" charset="0"/>
                          </a:rPr>
                          <m:t>lim</m:t>
                        </m:r>
                      </m:e>
                      <m:lim>
                        <m:r>
                          <a:rPr lang="en-US" sz="3600" i="1">
                            <a:latin typeface="Cambria Math" panose="02040503050406030204" pitchFamily="18" charset="0"/>
                          </a:rPr>
                          <m:t>𝑛</m:t>
                        </m:r>
                        <m:r>
                          <a:rPr lang="en-US" sz="3600" i="0">
                            <a:latin typeface="Cambria Math" panose="02040503050406030204" pitchFamily="18" charset="0"/>
                          </a:rPr>
                          <m:t>→+∞</m:t>
                        </m:r>
                      </m:lim>
                    </m:limLow>
                    <m:r>
                      <a:rPr lang="en-US" sz="3600" i="0">
                        <a:latin typeface="Cambria Math" panose="02040503050406030204" pitchFamily="18" charset="0"/>
                      </a:rPr>
                      <m:t> </m:t>
                    </m:r>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4</m:t>
                                </m:r>
                              </m:den>
                            </m:f>
                          </m:e>
                        </m:d>
                      </m:e>
                      <m:sup>
                        <m:r>
                          <a:rPr lang="en-US" sz="3600" i="1">
                            <a:latin typeface="Cambria Math" panose="02040503050406030204" pitchFamily="18" charset="0"/>
                          </a:rPr>
                          <m:t>𝑛</m:t>
                        </m:r>
                        <m:r>
                          <a:rPr lang="en-US" sz="3600" i="0">
                            <a:latin typeface="Cambria Math" panose="02040503050406030204" pitchFamily="18" charset="0"/>
                          </a:rPr>
                          <m:t>−1</m:t>
                        </m:r>
                      </m:sup>
                    </m:sSup>
                    <m:r>
                      <a:rPr lang="en-US" sz="3600" i="0">
                        <a:latin typeface="Cambria Math" panose="02040503050406030204" pitchFamily="18" charset="0"/>
                      </a:rPr>
                      <m:t>⋅</m:t>
                    </m:r>
                    <m:limLow>
                      <m:limLowPr>
                        <m:ctrlPr>
                          <a:rPr lang="en-US" sz="3600" i="1">
                            <a:latin typeface="Cambria Math" panose="02040503050406030204" pitchFamily="18" charset="0"/>
                          </a:rPr>
                        </m:ctrlPr>
                      </m:limLowPr>
                      <m:e>
                        <m:r>
                          <m:rPr>
                            <m:sty m:val="p"/>
                          </m:rPr>
                          <a:rPr lang="en-US" sz="3600" i="0">
                            <a:latin typeface="Cambria Math" panose="02040503050406030204" pitchFamily="18" charset="0"/>
                          </a:rPr>
                          <m:t>lim</m:t>
                        </m:r>
                      </m:e>
                      <m:lim>
                        <m:r>
                          <a:rPr lang="en-US" sz="3600" i="1">
                            <a:latin typeface="Cambria Math" panose="02040503050406030204" pitchFamily="18" charset="0"/>
                          </a:rPr>
                          <m:t>𝑛</m:t>
                        </m:r>
                        <m:r>
                          <a:rPr lang="en-US" sz="3600" i="0">
                            <a:latin typeface="Cambria Math" panose="02040503050406030204" pitchFamily="18" charset="0"/>
                          </a:rPr>
                          <m:t>→+∞</m:t>
                        </m:r>
                      </m:lim>
                    </m:limLow>
                    <m:r>
                      <a:rPr lang="en-US" sz="3600" i="0">
                        <a:latin typeface="Cambria Math" panose="02040503050406030204" pitchFamily="18" charset="0"/>
                      </a:rPr>
                      <m:t> </m:t>
                    </m:r>
                    <m:d>
                      <m:dPr>
                        <m:ctrlPr>
                          <a:rPr lang="en-US" sz="3600" i="1">
                            <a:latin typeface="Cambria Math" panose="02040503050406030204" pitchFamily="18" charset="0"/>
                          </a:rPr>
                        </m:ctrlPr>
                      </m:dPr>
                      <m:e>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r>
                          <a:rPr lang="en-US" sz="3600" i="1">
                            <a:latin typeface="Cambria Math" panose="02040503050406030204" pitchFamily="18" charset="0"/>
                          </a:rPr>
                          <m:t>𝑎h</m:t>
                        </m:r>
                      </m:e>
                    </m:d>
                    <m:r>
                      <a:rPr lang="en-US" sz="3600" i="0">
                        <a:latin typeface="Cambria Math" panose="02040503050406030204" pitchFamily="18" charset="0"/>
                      </a:rPr>
                      <m:t>=0⋅</m:t>
                    </m:r>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r>
                      <a:rPr lang="en-US" sz="3600" i="1">
                        <a:latin typeface="Cambria Math" panose="02040503050406030204" pitchFamily="18" charset="0"/>
                      </a:rPr>
                      <m:t>𝑎h</m:t>
                    </m:r>
                    <m:r>
                      <a:rPr lang="en-US" sz="3600" i="0">
                        <a:latin typeface="Cambria Math" panose="02040503050406030204" pitchFamily="18" charset="0"/>
                      </a:rPr>
                      <m:t>=0</m:t>
                    </m:r>
                  </m:oMath>
                </a14:m>
                <a:endParaRPr lang="en-US" sz="3600"/>
              </a:p>
            </p:txBody>
          </p:sp>
        </mc:Choice>
        <mc:Fallback>
          <p:sp>
            <p:nvSpPr>
              <p:cNvPr id="15" name="Rectangle 14"/>
              <p:cNvSpPr>
                <a:spLocks noRot="1" noChangeAspect="1" noMove="1" noResize="1" noEditPoints="1" noAdjustHandles="1" noChangeArrowheads="1" noChangeShapeType="1" noTextEdit="1"/>
              </p:cNvSpPr>
              <p:nvPr/>
            </p:nvSpPr>
            <p:spPr>
              <a:xfrm>
                <a:off x="636967" y="8378339"/>
                <a:ext cx="16286190" cy="1337161"/>
              </a:xfrm>
              <a:prstGeom prst="rect">
                <a:avLst/>
              </a:prstGeom>
              <a:blipFill>
                <a:blip r:embed="rId11"/>
                <a:stretch>
                  <a:fillRect l="-1123"/>
                </a:stretch>
              </a:blipFill>
            </p:spPr>
            <p:txBody>
              <a:bodyPr/>
              <a:lstStyle/>
              <a:p>
                <a:r>
                  <a:rPr lang="en-US">
                    <a:noFill/>
                  </a:rPr>
                  <a:t> </a:t>
                </a:r>
              </a:p>
            </p:txBody>
          </p:sp>
        </mc:Fallback>
      </mc:AlternateContent>
    </p:spTree>
    <p:extLst>
      <p:ext uri="{BB962C8B-B14F-4D97-AF65-F5344CB8AC3E}">
        <p14:creationId xmlns:p14="http://schemas.microsoft.com/office/powerpoint/2010/main" val="781165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228600" y="226325"/>
            <a:ext cx="17830800" cy="9829800"/>
            <a:chOff x="0" y="0"/>
            <a:chExt cx="6038063" cy="6076340"/>
          </a:xfrm>
          <a:solidFill>
            <a:schemeClr val="bg1"/>
          </a:solidFill>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grp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grpFill/>
          </p:spPr>
        </p: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821168" flipH="1">
            <a:off x="200308" y="9340719"/>
            <a:ext cx="759351" cy="854075"/>
          </a:xfrm>
          <a:prstGeom prst="rect">
            <a:avLst/>
          </a:prstGeom>
        </p:spPr>
      </p:pic>
      <p:pic>
        <p:nvPicPr>
          <p:cNvPr id="25" name="Picture 24"/>
          <p:cNvPicPr>
            <a:picLocks noChangeAspect="1"/>
          </p:cNvPicPr>
          <p:nvPr/>
        </p:nvPicPr>
        <p:blipFill>
          <a:blip r:embed="rId6"/>
          <a:stretch>
            <a:fillRect/>
          </a:stretch>
        </p:blipFill>
        <p:spPr>
          <a:xfrm rot="4829333" flipH="1">
            <a:off x="16494671" y="7337096"/>
            <a:ext cx="2117656" cy="2120798"/>
          </a:xfrm>
          <a:prstGeom prst="rect">
            <a:avLst/>
          </a:prstGeom>
        </p:spPr>
      </p:pic>
      <p:sp>
        <p:nvSpPr>
          <p:cNvPr id="8" name="Rectangle 7"/>
          <p:cNvSpPr/>
          <p:nvPr/>
        </p:nvSpPr>
        <p:spPr>
          <a:xfrm>
            <a:off x="8590540" y="785466"/>
            <a:ext cx="1103186"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mc:Choice xmlns:a14="http://schemas.microsoft.com/office/drawing/2010/main" Requires="a14">
          <p:sp>
            <p:nvSpPr>
              <p:cNvPr id="7" name="Rectangle 6"/>
              <p:cNvSpPr/>
              <p:nvPr/>
            </p:nvSpPr>
            <p:spPr>
              <a:xfrm>
                <a:off x="1217333" y="1714500"/>
                <a:ext cx="15849600" cy="7851124"/>
              </a:xfrm>
              <a:prstGeom prst="rect">
                <a:avLst/>
              </a:prstGeom>
            </p:spPr>
            <p:txBody>
              <a:bodyPr wrap="square">
                <a:spAutoFit/>
              </a:bodyPr>
              <a:lstStyle/>
              <a:p>
                <a:pPr>
                  <a:lnSpc>
                    <a:spcPct val="150000"/>
                  </a:lnSpc>
                  <a:spcBef>
                    <a:spcPts val="100"/>
                  </a:spcBef>
                  <a:spcAft>
                    <a:spcPts val="100"/>
                  </a:spcAft>
                </a:pPr>
                <a:r>
                  <a:rPr lang="en-US" sz="3600">
                    <a:latin typeface="Arial" panose="020B0604020202020204" pitchFamily="34" charset="0"/>
                    <a:ea typeface="Calibri" panose="020F0502020204030204" pitchFamily="34" charset="0"/>
                    <a:cs typeface="Arial" panose="020B0604020202020204" pitchFamily="34" charset="0"/>
                  </a:rPr>
                  <a:t>b</a:t>
                </a:r>
                <a:r>
                  <a:rPr lang="en-US" sz="3600">
                    <a:latin typeface="Arial" panose="020B0604020202020204" pitchFamily="34" charset="0"/>
                    <a:ea typeface="Calibri" panose="020F0502020204030204" pitchFamily="34" charset="0"/>
                    <a:cs typeface="Arial" panose="020B0604020202020204" pitchFamily="34" charset="0"/>
                  </a:rPr>
                  <a:t>) </a:t>
                </a:r>
                <a:r>
                  <a:rPr lang="en-US" sz="3600" smtClean="0">
                    <a:effectLst/>
                    <a:latin typeface="Arial" panose="020B0604020202020204" pitchFamily="34" charset="0"/>
                    <a:ea typeface="Calibri" panose="020F0502020204030204" pitchFamily="34" charset="0"/>
                    <a:cs typeface="Arial" panose="020B0604020202020204" pitchFamily="34" charset="0"/>
                  </a:rPr>
                  <a:t>Ta </a:t>
                </a:r>
                <a:r>
                  <a:rPr lang="en-US" sz="360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3600">
                    <a:effectLst/>
                    <a:latin typeface="Arial" panose="020B0604020202020204" pitchFamily="34" charset="0"/>
                    <a:ea typeface="Calibri" panose="020F0502020204030204" pitchFamily="34" charset="0"/>
                    <a:cs typeface="Arial" panose="020B0604020202020204" pitchFamily="34" charset="0"/>
                  </a:rPr>
                  <a:t> là một cấp số nhân lùi vô hạn với số hạng đầu </a:t>
                </a:r>
                <a14:m>
                  <m:oMath xmlns:m="http://schemas.openxmlformats.org/officeDocument/2006/math">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=3</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3600">
                    <a:effectLst/>
                    <a:latin typeface="Arial" panose="020B0604020202020204" pitchFamily="34" charset="0"/>
                    <a:ea typeface="Calibri" panose="020F0502020204030204" pitchFamily="34" charset="0"/>
                    <a:cs typeface="Arial" panose="020B0604020202020204" pitchFamily="34" charset="0"/>
                  </a:rPr>
                  <a:t> và công bội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𝑞</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600">
                    <a:effectLst/>
                    <a:latin typeface="Arial" panose="020B0604020202020204" pitchFamily="34" charset="0"/>
                    <a:ea typeface="Calibri" panose="020F0502020204030204" pitchFamily="34" charset="0"/>
                    <a:cs typeface="Arial" panose="020B0604020202020204" pitchFamily="34" charset="0"/>
                  </a:rPr>
                  <a:t> thỏa mãn </a:t>
                </a:r>
                <a14:m>
                  <m:oMath xmlns:m="http://schemas.openxmlformats.org/officeDocument/2006/math">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𝑞</m:t>
                    </m:r>
                    <m:r>
                      <a:rPr lang="en-US" sz="3600">
                        <a:effectLst/>
                        <a:latin typeface="Cambria Math" panose="02040503050406030204" pitchFamily="18" charset="0"/>
                        <a:ea typeface="Calibri" panose="020F0502020204030204" pitchFamily="34" charset="0"/>
                        <a:cs typeface="Times New Roman" panose="02020603050405020304" pitchFamily="18" charset="0"/>
                      </a:rPr>
                      <m:t>|&lt;1</m:t>
                    </m:r>
                  </m:oMath>
                </a14:m>
                <a:r>
                  <a:rPr lang="en-US" sz="3600">
                    <a:effectLst/>
                    <a:latin typeface="Arial" panose="020B0604020202020204" pitchFamily="34" charset="0"/>
                    <a:ea typeface="Calibri" panose="020F0502020204030204" pitchFamily="34" charset="0"/>
                    <a:cs typeface="Arial" panose="020B0604020202020204" pitchFamily="34" charset="0"/>
                  </a:rPr>
                  <a:t> có tổng:</a:t>
                </a:r>
              </a:p>
              <a:p>
                <a:pPr algn="ctr">
                  <a:lnSpc>
                    <a:spcPct val="150000"/>
                  </a:lnSpc>
                  <a:spcBef>
                    <a:spcPts val="100"/>
                  </a:spcBef>
                  <a:spcAft>
                    <a:spcPts val="100"/>
                  </a:spcAft>
                </a:pPr>
                <a14:m>
                  <m:oMath xmlns:m="http://schemas.openxmlformats.org/officeDocument/2006/math">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3</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1</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m:t>
                            </m:r>
                          </m:den>
                        </m:f>
                      </m:den>
                    </m:f>
                    <m:r>
                      <a:rPr lang="en-US" sz="3600">
                        <a:effectLst/>
                        <a:latin typeface="Cambria Math" panose="02040503050406030204" pitchFamily="18" charset="0"/>
                        <a:ea typeface="Calibri" panose="020F0502020204030204" pitchFamily="34" charset="0"/>
                        <a:cs typeface="Times New Roman" panose="02020603050405020304" pitchFamily="18" charset="0"/>
                      </a:rPr>
                      <m:t>=6</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3600" smtClean="0">
                    <a:effectLst/>
                    <a:latin typeface="Arial" panose="020B0604020202020204" pitchFamily="34" charset="0"/>
                    <a:ea typeface="Calibri" panose="020F0502020204030204" pitchFamily="34" charset="0"/>
                    <a:cs typeface="Arial" panose="020B0604020202020204" pitchFamily="34" charset="0"/>
                  </a:rPr>
                  <a:t> </a:t>
                </a:r>
                <a:endParaRPr lang="en-US" sz="36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00"/>
                  </a:spcBef>
                  <a:spcAft>
                    <a:spcPts val="100"/>
                  </a:spcAft>
                </a:pPr>
                <a:r>
                  <a:rPr lang="en-US" sz="3600" smtClean="0">
                    <a:effectLst/>
                    <a:latin typeface="Arial" panose="020B0604020202020204" pitchFamily="34" charset="0"/>
                    <a:ea typeface="Calibri" panose="020F0502020204030204" pitchFamily="34" charset="0"/>
                    <a:cs typeface="Arial" panose="020B0604020202020204" pitchFamily="34" charset="0"/>
                  </a:rPr>
                  <a:t>Ta </a:t>
                </a:r>
                <a:r>
                  <a:rPr lang="en-US" sz="3600">
                    <a:effectLst/>
                    <a:latin typeface="Arial" panose="020B0604020202020204" pitchFamily="34" charset="0"/>
                    <a:ea typeface="Calibri" panose="020F0502020204030204" pitchFamily="34" charset="0"/>
                    <a:cs typeface="Arial" panose="020B0604020202020204" pitchFamily="34" charset="0"/>
                  </a:rPr>
                  <a:t>cũng có </a:t>
                </a:r>
                <a14:m>
                  <m:oMath xmlns:m="http://schemas.openxmlformats.org/officeDocument/2006/math">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3600">
                    <a:effectLst/>
                    <a:latin typeface="Arial" panose="020B0604020202020204" pitchFamily="34" charset="0"/>
                    <a:ea typeface="Calibri" panose="020F0502020204030204" pitchFamily="34" charset="0"/>
                    <a:cs typeface="Arial" panose="020B0604020202020204" pitchFamily="34" charset="0"/>
                  </a:rPr>
                  <a:t> là một cấp số nhân lùi vô hạn với số hạng đầu </a:t>
                </a:r>
                <a14:m>
                  <m:oMath xmlns:m="http://schemas.openxmlformats.org/officeDocument/2006/math">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600">
                    <a:effectLst/>
                    <a:latin typeface="Arial" panose="020B0604020202020204" pitchFamily="34" charset="0"/>
                    <a:ea typeface="Calibri" panose="020F0502020204030204" pitchFamily="34" charset="0"/>
                    <a:cs typeface="Arial" panose="020B0604020202020204" pitchFamily="34" charset="0"/>
                  </a:rPr>
                  <a:t> ah và công bội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𝑞</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3600">
                    <a:effectLst/>
                    <a:latin typeface="Arial" panose="020B0604020202020204" pitchFamily="34" charset="0"/>
                    <a:ea typeface="Calibri" panose="020F0502020204030204" pitchFamily="34" charset="0"/>
                    <a:cs typeface="Arial" panose="020B0604020202020204" pitchFamily="34" charset="0"/>
                  </a:rPr>
                  <a:t> thỏa mãn </a:t>
                </a:r>
                <a14:m>
                  <m:oMath xmlns:m="http://schemas.openxmlformats.org/officeDocument/2006/math">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𝑞</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6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a:effectLst/>
                        <a:latin typeface="Cambria Math" panose="02040503050406030204" pitchFamily="18" charset="0"/>
                        <a:ea typeface="Calibri" panose="020F0502020204030204" pitchFamily="34" charset="0"/>
                        <a:cs typeface="Times New Roman" panose="02020603050405020304" pitchFamily="18" charset="0"/>
                      </a:rPr>
                      <m:t>&lt;1</m:t>
                    </m:r>
                  </m:oMath>
                </a14:m>
                <a:r>
                  <a:rPr lang="en-US" sz="3600">
                    <a:effectLst/>
                    <a:latin typeface="Arial" panose="020B0604020202020204" pitchFamily="34" charset="0"/>
                    <a:ea typeface="Calibri" panose="020F0502020204030204" pitchFamily="34" charset="0"/>
                    <a:cs typeface="Arial" panose="020B0604020202020204" pitchFamily="34" charset="0"/>
                  </a:rPr>
                  <a:t> có tổng:</a:t>
                </a:r>
              </a:p>
              <a:p>
                <a:pPr algn="ctr">
                  <a:lnSpc>
                    <a:spcPct val="150000"/>
                  </a:lnSpc>
                  <a:spcBef>
                    <a:spcPts val="100"/>
                  </a:spcBef>
                  <a:spcAft>
                    <a:spcPts val="100"/>
                  </a:spcAft>
                </a:pPr>
                <a14:m>
                  <m:oMath xmlns:m="http://schemas.openxmlformats.org/officeDocument/2006/math">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600" i="1">
                            <a:effectLst/>
                            <a:latin typeface="Cambria Math" panose="02040503050406030204" pitchFamily="18" charset="0"/>
                            <a:ea typeface="Calibri" panose="020F0502020204030204" pitchFamily="34" charset="0"/>
                            <a:cs typeface="Times New Roman" panose="02020603050405020304" pitchFamily="18" charset="0"/>
                          </a:rPr>
                          <m:t>𝑎h</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1</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4</m:t>
                            </m:r>
                          </m:den>
                        </m:f>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3</m:t>
                        </m:r>
                      </m:den>
                    </m:f>
                    <m:r>
                      <a:rPr lang="en-US" sz="3600" i="1">
                        <a:effectLst/>
                        <a:latin typeface="Cambria Math" panose="02040503050406030204" pitchFamily="18" charset="0"/>
                        <a:ea typeface="Calibri" panose="020F0502020204030204" pitchFamily="34" charset="0"/>
                        <a:cs typeface="Times New Roman" panose="02020603050405020304" pitchFamily="18" charset="0"/>
                      </a:rPr>
                      <m:t>𝑎h</m:t>
                    </m:r>
                  </m:oMath>
                </a14:m>
                <a:r>
                  <a:rPr lang="en-US" sz="3600" smtClean="0">
                    <a:effectLst/>
                    <a:latin typeface="Arial" panose="020B0604020202020204" pitchFamily="34" charset="0"/>
                    <a:ea typeface="Calibri" panose="020F0502020204030204" pitchFamily="34" charset="0"/>
                    <a:cs typeface="Arial" panose="020B0604020202020204" pitchFamily="34" charset="0"/>
                  </a:rPr>
                  <a:t> </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217333" y="1714500"/>
                <a:ext cx="15849600" cy="7851124"/>
              </a:xfrm>
              <a:prstGeom prst="rect">
                <a:avLst/>
              </a:prstGeom>
              <a:blipFill>
                <a:blip r:embed="rId7"/>
                <a:stretch>
                  <a:fillRect l="-1192" r="-808"/>
                </a:stretch>
              </a:blipFill>
            </p:spPr>
            <p:txBody>
              <a:bodyPr/>
              <a:lstStyle/>
              <a:p>
                <a:r>
                  <a:rPr lang="en-US">
                    <a:noFill/>
                  </a:rPr>
                  <a:t> </a:t>
                </a:r>
              </a:p>
            </p:txBody>
          </p:sp>
        </mc:Fallback>
      </mc:AlternateContent>
    </p:spTree>
    <p:extLst>
      <p:ext uri="{BB962C8B-B14F-4D97-AF65-F5344CB8AC3E}">
        <p14:creationId xmlns:p14="http://schemas.microsoft.com/office/powerpoint/2010/main" val="2195661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anim calcmode="lin" valueType="num">
                                      <p:cBhvr>
                                        <p:cTn id="16"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7" dur="500" fill="hold"/>
                                        <p:tgtEl>
                                          <p:spTgt spid="7">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anim calcmode="lin" valueType="num">
                                      <p:cBhvr>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4170054" y="-3827154"/>
            <a:ext cx="9947892" cy="17983200"/>
          </a:xfrm>
          <a:prstGeom prst="rect">
            <a:avLst/>
          </a:prstGeom>
        </p:spPr>
      </p:pic>
      <p:sp>
        <p:nvSpPr>
          <p:cNvPr id="11" name="TextBox 5"/>
          <p:cNvSpPr txBox="1"/>
          <p:nvPr/>
        </p:nvSpPr>
        <p:spPr>
          <a:xfrm>
            <a:off x="4716779" y="800100"/>
            <a:ext cx="8854441" cy="1791003"/>
          </a:xfrm>
          <a:prstGeom prst="rect">
            <a:avLst/>
          </a:prstGeom>
        </p:spPr>
        <p:txBody>
          <a:bodyPr wrap="square" lIns="0" tIns="0" rIns="0" bIns="0" rtlCol="0" anchor="t">
            <a:spAutoFit/>
          </a:bodyPr>
          <a:lstStyle/>
          <a:p>
            <a:pPr algn="ctr">
              <a:lnSpc>
                <a:spcPts val="16800"/>
              </a:lnSpc>
            </a:pPr>
            <a:r>
              <a:rPr lang="en-US" sz="6000" b="1" smtClean="0">
                <a:solidFill>
                  <a:srgbClr val="C00000"/>
                </a:solidFill>
                <a:latin typeface="Arial" panose="020B0604020202020204" pitchFamily="34" charset="0"/>
                <a:cs typeface="Arial" panose="020B0604020202020204" pitchFamily="34" charset="0"/>
              </a:rPr>
              <a:t>BÀI TẬP TRẮC NGHIỆM</a:t>
            </a:r>
            <a:endParaRPr lang="en-US" sz="6000" b="1">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2895600" y="3244609"/>
                <a:ext cx="10999312" cy="1594091"/>
              </a:xfrm>
              <a:prstGeom prst="rect">
                <a:avLst/>
              </a:prstGeom>
            </p:spPr>
            <p:txBody>
              <a:bodyPr wrap="square">
                <a:spAutoFit/>
              </a:bodyPr>
              <a:lstStyle/>
              <a:p>
                <a:pPr algn="just">
                  <a:lnSpc>
                    <a:spcPct val="150000"/>
                  </a:lnSpc>
                  <a:spcBef>
                    <a:spcPts val="100"/>
                  </a:spcBef>
                  <a:spcAft>
                    <a:spcPts val="100"/>
                  </a:spcAft>
                </a:pPr>
                <a:r>
                  <a:rPr lang="nl-NL" sz="5000" b="1">
                    <a:latin typeface="Arial" panose="020B0604020202020204" pitchFamily="34" charset="0"/>
                    <a:ea typeface="Calibri" panose="020F0502020204030204" pitchFamily="34" charset="0"/>
                    <a:cs typeface="Arial" panose="020B0604020202020204" pitchFamily="34" charset="0"/>
                  </a:rPr>
                  <a:t>Câu 1</a:t>
                </a:r>
                <a:r>
                  <a:rPr lang="nl-NL" sz="5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US" sz="50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5000">
                            <a:effectLst/>
                            <a:latin typeface="Cambria Math" panose="02040503050406030204" pitchFamily="18" charset="0"/>
                            <a:ea typeface="Calibri" panose="020F0502020204030204" pitchFamily="34" charset="0"/>
                            <a:cs typeface="Times New Roman" panose="02020603050405020304" pitchFamily="18" charset="0"/>
                          </a:rPr>
                          <m:t>lim</m:t>
                        </m:r>
                      </m:fName>
                      <m:e>
                        <m:f>
                          <m:fPr>
                            <m:ctrlPr>
                              <a:rPr lang="en-US" sz="5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5000" i="1">
                                <a:effectLst/>
                                <a:latin typeface="Cambria Math" panose="02040503050406030204" pitchFamily="18" charset="0"/>
                                <a:ea typeface="Calibri" panose="020F0502020204030204" pitchFamily="34" charset="0"/>
                                <a:cs typeface="Times New Roman" panose="02020603050405020304" pitchFamily="18" charset="0"/>
                              </a:rPr>
                              <m:t>𝑛</m:t>
                            </m:r>
                            <m:r>
                              <a:rPr lang="nl-NL" sz="5000" i="1">
                                <a:effectLst/>
                                <a:latin typeface="Cambria Math" panose="02040503050406030204" pitchFamily="18" charset="0"/>
                                <a:ea typeface="Calibri" panose="020F0502020204030204" pitchFamily="34" charset="0"/>
                                <a:cs typeface="Times New Roman" panose="02020603050405020304" pitchFamily="18" charset="0"/>
                              </a:rPr>
                              <m:t>+3</m:t>
                            </m:r>
                          </m:num>
                          <m:den>
                            <m:sSup>
                              <m:sSupPr>
                                <m:ctrlPr>
                                  <a:rPr lang="en-US" sz="5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50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nl-NL" sz="5000" i="1">
                                    <a:effectLst/>
                                    <a:latin typeface="Cambria Math" panose="02040503050406030204" pitchFamily="18" charset="0"/>
                                    <a:ea typeface="Calibri" panose="020F0502020204030204" pitchFamily="34" charset="0"/>
                                    <a:cs typeface="Times New Roman" panose="02020603050405020304" pitchFamily="18" charset="0"/>
                                  </a:rPr>
                                  <m:t>2</m:t>
                                </m:r>
                              </m:sup>
                            </m:sSup>
                          </m:den>
                        </m:f>
                      </m:e>
                    </m:func>
                    <m:r>
                      <a:rPr lang="nl-NL" sz="5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5000">
                    <a:effectLst/>
                    <a:latin typeface="Arial" panose="020B0604020202020204" pitchFamily="34" charset="0"/>
                    <a:ea typeface="Malgun Gothic" panose="020B0503020000020004" pitchFamily="34" charset="-127"/>
                    <a:cs typeface="Arial" panose="020B0604020202020204" pitchFamily="34" charset="0"/>
                  </a:rPr>
                  <a:t>bằng</a:t>
                </a:r>
                <a:endParaRPr lang="en-US" sz="50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895600" y="3244609"/>
                <a:ext cx="10999312" cy="1594091"/>
              </a:xfrm>
              <a:prstGeom prst="rect">
                <a:avLst/>
              </a:prstGeom>
              <a:blipFill>
                <a:blip r:embed="rId4"/>
                <a:stretch>
                  <a:fillRect l="-2661" b="-9160"/>
                </a:stretch>
              </a:blipFill>
            </p:spPr>
            <p:txBody>
              <a:bodyPr/>
              <a:lstStyle/>
              <a:p>
                <a:r>
                  <a:rPr lang="en-US">
                    <a:noFill/>
                  </a:rPr>
                  <a:t> </a:t>
                </a:r>
              </a:p>
            </p:txBody>
          </p:sp>
        </mc:Fallback>
      </mc:AlternateContent>
      <p:sp>
        <p:nvSpPr>
          <p:cNvPr id="14" name="Rectangle 13"/>
          <p:cNvSpPr/>
          <p:nvPr/>
        </p:nvSpPr>
        <p:spPr>
          <a:xfrm>
            <a:off x="1356609" y="5364406"/>
            <a:ext cx="15574780" cy="1699311"/>
          </a:xfrm>
          <a:prstGeom prst="rect">
            <a:avLst/>
          </a:prstGeom>
        </p:spPr>
        <p:txBody>
          <a:bodyPr wrap="square">
            <a:spAutoFit/>
          </a:bodyPr>
          <a:lstStyle/>
          <a:p>
            <a:pPr lvl="0" algn="ctr">
              <a:lnSpc>
                <a:spcPct val="250000"/>
              </a:lnSpc>
            </a:pPr>
            <a:r>
              <a:rPr lang="vi-VN" sz="5000">
                <a:solidFill>
                  <a:srgbClr val="000000"/>
                </a:solidFill>
                <a:cs typeface="Arial" panose="020B0604020202020204" pitchFamily="34" charset="0"/>
              </a:rPr>
              <a:t>A. </a:t>
            </a:r>
            <a:r>
              <a:rPr lang="vi-VN" sz="5000" smtClean="0">
                <a:solidFill>
                  <a:srgbClr val="000000"/>
                </a:solidFill>
                <a:cs typeface="Arial" panose="020B0604020202020204" pitchFamily="34" charset="0"/>
              </a:rPr>
              <a:t>1</a:t>
            </a:r>
            <a:r>
              <a:rPr lang="vi-VN" sz="5000">
                <a:solidFill>
                  <a:srgbClr val="000000"/>
                </a:solidFill>
                <a:cs typeface="Arial" panose="020B0604020202020204" pitchFamily="34" charset="0"/>
              </a:rPr>
              <a:t>		</a:t>
            </a:r>
            <a:r>
              <a:rPr lang="en-US" sz="5000" smtClean="0">
                <a:solidFill>
                  <a:srgbClr val="000000"/>
                </a:solidFill>
                <a:cs typeface="Arial" panose="020B0604020202020204" pitchFamily="34" charset="0"/>
              </a:rPr>
              <a:t>	</a:t>
            </a:r>
            <a:r>
              <a:rPr lang="vi-VN" sz="5000" smtClean="0">
                <a:solidFill>
                  <a:srgbClr val="000000"/>
                </a:solidFill>
                <a:cs typeface="Arial" panose="020B0604020202020204" pitchFamily="34" charset="0"/>
              </a:rPr>
              <a:t>B</a:t>
            </a:r>
            <a:r>
              <a:rPr lang="vi-VN" sz="5000">
                <a:solidFill>
                  <a:srgbClr val="000000"/>
                </a:solidFill>
                <a:cs typeface="Arial" panose="020B0604020202020204" pitchFamily="34" charset="0"/>
              </a:rPr>
              <a:t>. </a:t>
            </a:r>
            <a:r>
              <a:rPr lang="vi-VN" sz="5000" smtClean="0">
                <a:solidFill>
                  <a:srgbClr val="000000"/>
                </a:solidFill>
                <a:cs typeface="Arial" panose="020B0604020202020204" pitchFamily="34" charset="0"/>
              </a:rPr>
              <a:t>0</a:t>
            </a:r>
            <a:r>
              <a:rPr lang="en-US" sz="5000" smtClean="0">
                <a:solidFill>
                  <a:srgbClr val="000000"/>
                </a:solidFill>
                <a:cs typeface="Arial" panose="020B0604020202020204" pitchFamily="34" charset="0"/>
              </a:rPr>
              <a:t>			</a:t>
            </a:r>
            <a:r>
              <a:rPr lang="vi-VN" sz="5000" smtClean="0">
                <a:solidFill>
                  <a:srgbClr val="000000"/>
                </a:solidFill>
                <a:cs typeface="Arial" panose="020B0604020202020204" pitchFamily="34" charset="0"/>
              </a:rPr>
              <a:t>C</a:t>
            </a:r>
            <a:r>
              <a:rPr lang="vi-VN" sz="5000">
                <a:solidFill>
                  <a:srgbClr val="000000"/>
                </a:solidFill>
                <a:cs typeface="Arial" panose="020B0604020202020204" pitchFamily="34" charset="0"/>
              </a:rPr>
              <a:t>. </a:t>
            </a:r>
            <a:r>
              <a:rPr lang="vi-VN" sz="5000" smtClean="0">
                <a:solidFill>
                  <a:srgbClr val="000000"/>
                </a:solidFill>
                <a:cs typeface="Arial" panose="020B0604020202020204" pitchFamily="34" charset="0"/>
              </a:rPr>
              <a:t>3</a:t>
            </a:r>
            <a:r>
              <a:rPr lang="vi-VN" sz="5000">
                <a:solidFill>
                  <a:srgbClr val="000000"/>
                </a:solidFill>
                <a:cs typeface="Arial" panose="020B0604020202020204" pitchFamily="34" charset="0"/>
              </a:rPr>
              <a:t>		</a:t>
            </a:r>
            <a:r>
              <a:rPr lang="en-US" sz="5000">
                <a:solidFill>
                  <a:srgbClr val="000000"/>
                </a:solidFill>
                <a:cs typeface="Arial" panose="020B0604020202020204" pitchFamily="34" charset="0"/>
              </a:rPr>
              <a:t> </a:t>
            </a:r>
            <a:r>
              <a:rPr lang="en-US" sz="5000" smtClean="0">
                <a:solidFill>
                  <a:srgbClr val="000000"/>
                </a:solidFill>
                <a:cs typeface="Arial" panose="020B0604020202020204" pitchFamily="34" charset="0"/>
              </a:rPr>
              <a:t>      </a:t>
            </a:r>
            <a:r>
              <a:rPr lang="vi-VN" sz="5000" smtClean="0">
                <a:solidFill>
                  <a:srgbClr val="000000"/>
                </a:solidFill>
                <a:cs typeface="Arial" panose="020B0604020202020204" pitchFamily="34" charset="0"/>
              </a:rPr>
              <a:t>D</a:t>
            </a:r>
            <a:r>
              <a:rPr lang="vi-VN" sz="5000">
                <a:solidFill>
                  <a:srgbClr val="000000"/>
                </a:solidFill>
                <a:cs typeface="Arial" panose="020B0604020202020204" pitchFamily="34" charset="0"/>
              </a:rPr>
              <a:t>. </a:t>
            </a:r>
            <a:r>
              <a:rPr lang="vi-VN" sz="5000" smtClean="0">
                <a:solidFill>
                  <a:srgbClr val="000000"/>
                </a:solidFill>
                <a:cs typeface="Arial" panose="020B0604020202020204" pitchFamily="34" charset="0"/>
              </a:rPr>
              <a:t>2</a:t>
            </a:r>
            <a:endParaRPr lang="vi-VN" sz="5000">
              <a:solidFill>
                <a:srgbClr val="000000"/>
              </a:solidFill>
              <a:cs typeface="Arial" panose="020B0604020202020204" pitchFamily="34" charset="0"/>
            </a:endParaRPr>
          </a:p>
        </p:txBody>
      </p:sp>
      <p:pic>
        <p:nvPicPr>
          <p:cNvPr id="20" name="Picture 19"/>
          <p:cNvPicPr>
            <a:picLocks noChangeAspect="1"/>
          </p:cNvPicPr>
          <p:nvPr/>
        </p:nvPicPr>
        <p:blipFill>
          <a:blip r:embed="rId5"/>
          <a:stretch>
            <a:fillRect/>
          </a:stretch>
        </p:blipFill>
        <p:spPr>
          <a:xfrm>
            <a:off x="5638800" y="6101862"/>
            <a:ext cx="835173" cy="794238"/>
          </a:xfrm>
          <a:prstGeom prst="rect">
            <a:avLst/>
          </a:prstGeom>
        </p:spPr>
      </p:pic>
      <p:pic>
        <p:nvPicPr>
          <p:cNvPr id="5" name="Picture 4"/>
          <p:cNvPicPr>
            <a:picLocks noChangeAspect="1"/>
          </p:cNvPicPr>
          <p:nvPr/>
        </p:nvPicPr>
        <p:blipFill>
          <a:blip r:embed="rId6"/>
          <a:stretch>
            <a:fillRect/>
          </a:stretch>
        </p:blipFill>
        <p:spPr>
          <a:xfrm>
            <a:off x="14935200" y="3009900"/>
            <a:ext cx="1524000" cy="1581399"/>
          </a:xfrm>
          <a:prstGeom prst="rect">
            <a:avLst/>
          </a:prstGeom>
        </p:spPr>
      </p:pic>
      <p:pic>
        <p:nvPicPr>
          <p:cNvPr id="6" name="Picture 5"/>
          <p:cNvPicPr>
            <a:picLocks noChangeAspect="1"/>
          </p:cNvPicPr>
          <p:nvPr/>
        </p:nvPicPr>
        <p:blipFill>
          <a:blip r:embed="rId7"/>
          <a:stretch>
            <a:fillRect/>
          </a:stretch>
        </p:blipFill>
        <p:spPr>
          <a:xfrm rot="21293654" flipH="1">
            <a:off x="291027" y="6556319"/>
            <a:ext cx="2669024" cy="2672984"/>
          </a:xfrm>
          <a:prstGeom prst="rect">
            <a:avLst/>
          </a:prstGeom>
        </p:spPr>
      </p:pic>
    </p:spTree>
    <p:extLst>
      <p:ext uri="{BB962C8B-B14F-4D97-AF65-F5344CB8AC3E}">
        <p14:creationId xmlns:p14="http://schemas.microsoft.com/office/powerpoint/2010/main" val="59249067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4170054" y="-3827154"/>
            <a:ext cx="9947892" cy="17983200"/>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1680113" y="1237901"/>
                <a:ext cx="14896786" cy="5467009"/>
              </a:xfrm>
              <a:prstGeom prst="rect">
                <a:avLst/>
              </a:prstGeom>
            </p:spPr>
            <p:txBody>
              <a:bodyPr wrap="square">
                <a:spAutoFit/>
              </a:bodyPr>
              <a:lstStyle/>
              <a:p>
                <a:pPr algn="just">
                  <a:lnSpc>
                    <a:spcPct val="150000"/>
                  </a:lnSpc>
                </a:pPr>
                <a:r>
                  <a:rPr kumimoji="0" lang="en-US" sz="3400" b="1" i="0" u="none" strike="noStrike" kern="120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rPr>
                  <a:t>8. </a:t>
                </a:r>
                <a:r>
                  <a:rPr lang="vi-VN" sz="3400">
                    <a:solidFill>
                      <a:srgbClr val="000000"/>
                    </a:solidFill>
                    <a:latin typeface="Arial" panose="020B0604020202020204" pitchFamily="34" charset="0"/>
                    <a:cs typeface="Arial" panose="020B0604020202020204" pitchFamily="34" charset="0"/>
                  </a:rPr>
                  <a:t>Một thấu kính hội tụ có tiêu cự là </a:t>
                </a: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𝑓</m:t>
                    </m:r>
                  </m:oMath>
                </a14:m>
                <a:r>
                  <a:rPr lang="vi-VN" sz="3400">
                    <a:solidFill>
                      <a:srgbClr val="000000"/>
                    </a:solidFill>
                    <a:latin typeface="Arial" panose="020B0604020202020204" pitchFamily="34" charset="0"/>
                    <a:cs typeface="Arial" panose="020B0604020202020204" pitchFamily="34" charset="0"/>
                  </a:rPr>
                  <a:t>. Gọi </a:t>
                </a: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𝑑</m:t>
                    </m:r>
                  </m:oMath>
                </a14:m>
                <a:r>
                  <a:rPr lang="vi-VN" sz="3400">
                    <a:solidFill>
                      <a:srgbClr val="000000"/>
                    </a:solidFill>
                    <a:latin typeface="Arial" panose="020B0604020202020204" pitchFamily="34" charset="0"/>
                    <a:cs typeface="Arial" panose="020B0604020202020204" pitchFamily="34" charset="0"/>
                  </a:rPr>
                  <a:t> và </a:t>
                </a: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𝑑</m:t>
                    </m:r>
                    <m:r>
                      <a:rPr lang="vi-VN" sz="3400" i="1" smtClean="0">
                        <a:solidFill>
                          <a:srgbClr val="000000"/>
                        </a:solidFill>
                        <a:latin typeface="Cambria Math" panose="02040503050406030204" pitchFamily="18" charset="0"/>
                        <a:cs typeface="Arial" panose="020B0604020202020204" pitchFamily="34" charset="0"/>
                      </a:rPr>
                      <m:t>’</m:t>
                    </m:r>
                  </m:oMath>
                </a14:m>
                <a:r>
                  <a:rPr lang="vi-VN" sz="3400">
                    <a:solidFill>
                      <a:srgbClr val="000000"/>
                    </a:solidFill>
                    <a:latin typeface="Arial" panose="020B0604020202020204" pitchFamily="34" charset="0"/>
                    <a:cs typeface="Arial" panose="020B0604020202020204" pitchFamily="34" charset="0"/>
                  </a:rPr>
                  <a:t> lần lượt là khoảng cách từ một vật thật </a:t>
                </a: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𝐴𝐵</m:t>
                    </m:r>
                  </m:oMath>
                </a14:m>
                <a:r>
                  <a:rPr lang="vi-VN" sz="3400">
                    <a:solidFill>
                      <a:srgbClr val="000000"/>
                    </a:solidFill>
                    <a:latin typeface="Arial" panose="020B0604020202020204" pitchFamily="34" charset="0"/>
                    <a:cs typeface="Arial" panose="020B0604020202020204" pitchFamily="34" charset="0"/>
                  </a:rPr>
                  <a:t> và từ ảnh </a:t>
                </a: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𝐴</m:t>
                    </m:r>
                    <m:r>
                      <a:rPr lang="vi-VN" sz="3400" i="1" smtClean="0">
                        <a:solidFill>
                          <a:srgbClr val="000000"/>
                        </a:solidFill>
                        <a:latin typeface="Cambria Math" panose="02040503050406030204" pitchFamily="18" charset="0"/>
                        <a:cs typeface="Arial" panose="020B0604020202020204" pitchFamily="34" charset="0"/>
                      </a:rPr>
                      <m:t>’</m:t>
                    </m:r>
                    <m:r>
                      <a:rPr lang="vi-VN" sz="3400" i="1" smtClean="0">
                        <a:solidFill>
                          <a:srgbClr val="000000"/>
                        </a:solidFill>
                        <a:latin typeface="Cambria Math" panose="02040503050406030204" pitchFamily="18" charset="0"/>
                        <a:cs typeface="Arial" panose="020B0604020202020204" pitchFamily="34" charset="0"/>
                      </a:rPr>
                      <m:t>𝐵</m:t>
                    </m:r>
                    <m:r>
                      <a:rPr lang="vi-VN" sz="3400" i="1" smtClean="0">
                        <a:solidFill>
                          <a:srgbClr val="000000"/>
                        </a:solidFill>
                        <a:latin typeface="Cambria Math" panose="02040503050406030204" pitchFamily="18" charset="0"/>
                        <a:cs typeface="Arial" panose="020B0604020202020204" pitchFamily="34" charset="0"/>
                      </a:rPr>
                      <m:t>’</m:t>
                    </m:r>
                  </m:oMath>
                </a14:m>
                <a:r>
                  <a:rPr lang="vi-VN" sz="3400">
                    <a:solidFill>
                      <a:srgbClr val="000000"/>
                    </a:solidFill>
                    <a:latin typeface="Arial" panose="020B0604020202020204" pitchFamily="34" charset="0"/>
                    <a:cs typeface="Arial" panose="020B0604020202020204" pitchFamily="34" charset="0"/>
                  </a:rPr>
                  <a:t> của nó tới quang tâm </a:t>
                </a: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𝑂</m:t>
                    </m:r>
                  </m:oMath>
                </a14:m>
                <a:r>
                  <a:rPr lang="vi-VN" sz="3400">
                    <a:solidFill>
                      <a:srgbClr val="000000"/>
                    </a:solidFill>
                    <a:latin typeface="Arial" panose="020B0604020202020204" pitchFamily="34" charset="0"/>
                    <a:cs typeface="Arial" panose="020B0604020202020204" pitchFamily="34" charset="0"/>
                  </a:rPr>
                  <a:t> của thấu kính như Hình 19. Công thức </a:t>
                </a:r>
                <a:r>
                  <a:rPr lang="vi-VN" sz="3400">
                    <a:solidFill>
                      <a:srgbClr val="000000"/>
                    </a:solidFill>
                    <a:latin typeface="Arial" panose="020B0604020202020204" pitchFamily="34" charset="0"/>
                    <a:cs typeface="Arial" panose="020B0604020202020204" pitchFamily="34" charset="0"/>
                  </a:rPr>
                  <a:t>thấu </a:t>
                </a:r>
                <a:r>
                  <a:rPr lang="vi-VN" sz="3400" smtClean="0">
                    <a:solidFill>
                      <a:srgbClr val="000000"/>
                    </a:solidFill>
                    <a:latin typeface="Arial" panose="020B0604020202020204" pitchFamily="34" charset="0"/>
                    <a:cs typeface="Arial" panose="020B0604020202020204" pitchFamily="34" charset="0"/>
                  </a:rPr>
                  <a:t>kính</a:t>
                </a:r>
                <a:r>
                  <a:rPr lang="en-US" sz="3400" smtClean="0">
                    <a:solidFill>
                      <a:srgbClr val="000000"/>
                    </a:solidFill>
                    <a:latin typeface="Arial" panose="020B0604020202020204" pitchFamily="34" charset="0"/>
                    <a:cs typeface="Arial" panose="020B0604020202020204" pitchFamily="34" charset="0"/>
                  </a:rPr>
                  <a:t> </a:t>
                </a:r>
                <a14:m>
                  <m:oMath xmlns:m="http://schemas.openxmlformats.org/officeDocument/2006/math">
                    <m:f>
                      <m:fPr>
                        <m:ctrlPr>
                          <a:rPr lang="en-US" sz="3400" i="1">
                            <a:latin typeface="Cambria Math" panose="02040503050406030204" pitchFamily="18" charset="0"/>
                            <a:cs typeface="Times New Roman" panose="02020603050405020304" pitchFamily="18" charset="0"/>
                          </a:rPr>
                        </m:ctrlPr>
                      </m:fPr>
                      <m:num>
                        <m:r>
                          <a:rPr lang="en-US" sz="3400" kern="0">
                            <a:latin typeface="Cambria Math" panose="02040503050406030204" pitchFamily="18" charset="0"/>
                            <a:ea typeface="Calibri" panose="020F0502020204030204" pitchFamily="34" charset="0"/>
                            <a:cs typeface="Times New Roman" panose="02020603050405020304" pitchFamily="18" charset="0"/>
                          </a:rPr>
                          <m:t>1</m:t>
                        </m:r>
                      </m:num>
                      <m:den>
                        <m:r>
                          <a:rPr lang="en-US" sz="3400" i="1" kern="0">
                            <a:latin typeface="Cambria Math" panose="02040503050406030204" pitchFamily="18" charset="0"/>
                            <a:ea typeface="Calibri" panose="020F0502020204030204" pitchFamily="34" charset="0"/>
                            <a:cs typeface="Times New Roman" panose="02020603050405020304" pitchFamily="18" charset="0"/>
                          </a:rPr>
                          <m:t>𝑑</m:t>
                        </m:r>
                      </m:den>
                    </m:f>
                    <m:r>
                      <a:rPr lang="en-US" sz="3400" b="0" i="0" kern="0" smtClean="0">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latin typeface="Cambria Math" panose="02040503050406030204" pitchFamily="18" charset="0"/>
                            <a:cs typeface="Times New Roman" panose="02020603050405020304" pitchFamily="18" charset="0"/>
                          </a:rPr>
                        </m:ctrlPr>
                      </m:fPr>
                      <m:num>
                        <m:r>
                          <a:rPr lang="en-US" sz="3400" kern="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400" i="1">
                                <a:effectLst/>
                                <a:latin typeface="Cambria Math" panose="02040503050406030204" pitchFamily="18" charset="0"/>
                                <a:cs typeface="Times New Roman" panose="02020603050405020304" pitchFamily="18" charset="0"/>
                              </a:rPr>
                            </m:ctrlPr>
                          </m:sSupPr>
                          <m:e>
                            <m:r>
                              <a:rPr lang="en-US" sz="3400" i="1" kern="0">
                                <a:effectLst/>
                                <a:latin typeface="Cambria Math" panose="02040503050406030204" pitchFamily="18" charset="0"/>
                                <a:ea typeface="Calibri" panose="020F0502020204030204" pitchFamily="34" charset="0"/>
                                <a:cs typeface="Times New Roman" panose="02020603050405020304" pitchFamily="18" charset="0"/>
                              </a:rPr>
                              <m:t>𝑑</m:t>
                            </m:r>
                          </m:e>
                          <m:sup>
                            <m:r>
                              <a:rPr lang="en-US" sz="3400" i="1" kern="0">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en-US" sz="3400"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effectLst/>
                            <a:latin typeface="Cambria Math" panose="02040503050406030204" pitchFamily="18" charset="0"/>
                            <a:cs typeface="Times New Roman" panose="02020603050405020304" pitchFamily="18" charset="0"/>
                          </a:rPr>
                        </m:ctrlPr>
                      </m:fPr>
                      <m:num>
                        <m:r>
                          <a:rPr lang="en-US" sz="3400"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400" i="1" kern="0">
                            <a:effectLst/>
                            <a:latin typeface="Cambria Math" panose="02040503050406030204" pitchFamily="18" charset="0"/>
                            <a:ea typeface="Calibri" panose="020F0502020204030204" pitchFamily="34" charset="0"/>
                            <a:cs typeface="Times New Roman" panose="02020603050405020304" pitchFamily="18" charset="0"/>
                          </a:rPr>
                          <m:t>𝑓</m:t>
                        </m:r>
                      </m:den>
                    </m:f>
                  </m:oMath>
                </a14:m>
                <a:endParaRPr lang="en-US" sz="3400" smtClean="0">
                  <a:solidFill>
                    <a:srgbClr val="000000"/>
                  </a:solidFill>
                  <a:latin typeface="Arial" panose="020B0604020202020204" pitchFamily="34" charset="0"/>
                  <a:cs typeface="Arial" panose="020B0604020202020204" pitchFamily="34" charset="0"/>
                </a:endParaRPr>
              </a:p>
              <a:p>
                <a:pPr algn="just">
                  <a:lnSpc>
                    <a:spcPct val="150000"/>
                  </a:lnSpc>
                </a:pPr>
                <a:r>
                  <a:rPr lang="vi-VN" sz="3400" smtClean="0">
                    <a:solidFill>
                      <a:srgbClr val="000000"/>
                    </a:solidFill>
                    <a:latin typeface="Arial" panose="020B0604020202020204" pitchFamily="34" charset="0"/>
                    <a:cs typeface="Arial" panose="020B0604020202020204" pitchFamily="34" charset="0"/>
                  </a:rPr>
                  <a:t>a</a:t>
                </a:r>
                <a:r>
                  <a:rPr lang="vi-VN" sz="3400">
                    <a:solidFill>
                      <a:srgbClr val="000000"/>
                    </a:solidFill>
                    <a:latin typeface="Arial" panose="020B0604020202020204" pitchFamily="34" charset="0"/>
                    <a:cs typeface="Arial" panose="020B0604020202020204" pitchFamily="34" charset="0"/>
                  </a:rPr>
                  <a:t>) Tìm biểu thức xác định hàm số </a:t>
                </a: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𝑑</m:t>
                    </m:r>
                    <m:r>
                      <a:rPr lang="vi-VN" sz="3400" i="1" smtClean="0">
                        <a:solidFill>
                          <a:srgbClr val="000000"/>
                        </a:solidFill>
                        <a:latin typeface="Cambria Math" panose="02040503050406030204" pitchFamily="18" charset="0"/>
                        <a:cs typeface="Arial" panose="020B0604020202020204" pitchFamily="34" charset="0"/>
                      </a:rPr>
                      <m:t>’ = </m:t>
                    </m:r>
                    <m:r>
                      <a:rPr lang="el-GR" sz="3400" i="1">
                        <a:solidFill>
                          <a:srgbClr val="000000"/>
                        </a:solidFill>
                        <a:latin typeface="Cambria Math" panose="02040503050406030204" pitchFamily="18" charset="0"/>
                        <a:cs typeface="Arial" panose="020B0604020202020204" pitchFamily="34" charset="0"/>
                      </a:rPr>
                      <m:t>𝜑</m:t>
                    </m:r>
                    <m:r>
                      <a:rPr lang="el-GR" sz="3400" i="1">
                        <a:solidFill>
                          <a:srgbClr val="000000"/>
                        </a:solidFill>
                        <a:latin typeface="Cambria Math" panose="02040503050406030204" pitchFamily="18" charset="0"/>
                        <a:cs typeface="Arial" panose="020B0604020202020204" pitchFamily="34" charset="0"/>
                      </a:rPr>
                      <m:t>(</m:t>
                    </m:r>
                    <m:r>
                      <a:rPr lang="vi-VN" sz="3400" i="1">
                        <a:solidFill>
                          <a:srgbClr val="000000"/>
                        </a:solidFill>
                        <a:latin typeface="Cambria Math" panose="02040503050406030204" pitchFamily="18" charset="0"/>
                        <a:cs typeface="Arial" panose="020B0604020202020204" pitchFamily="34" charset="0"/>
                      </a:rPr>
                      <m:t>𝑑</m:t>
                    </m:r>
                    <m:r>
                      <a:rPr lang="vi-VN" sz="3400" i="1">
                        <a:solidFill>
                          <a:srgbClr val="000000"/>
                        </a:solidFill>
                        <a:latin typeface="Cambria Math" panose="02040503050406030204" pitchFamily="18" charset="0"/>
                        <a:cs typeface="Arial" panose="020B0604020202020204" pitchFamily="34" charset="0"/>
                      </a:rPr>
                      <m:t>).</m:t>
                    </m:r>
                  </m:oMath>
                </a14:m>
                <a:endParaRPr lang="vi-VN" sz="3400">
                  <a:solidFill>
                    <a:srgbClr val="000000"/>
                  </a:solidFill>
                  <a:latin typeface="Arial" panose="020B0604020202020204" pitchFamily="34" charset="0"/>
                  <a:cs typeface="Arial" panose="020B0604020202020204" pitchFamily="34" charset="0"/>
                </a:endParaRPr>
              </a:p>
              <a:p>
                <a:pPr algn="just">
                  <a:lnSpc>
                    <a:spcPct val="150000"/>
                  </a:lnSpc>
                </a:pPr>
                <a:r>
                  <a:rPr lang="vi-VN" sz="3400">
                    <a:solidFill>
                      <a:srgbClr val="000000"/>
                    </a:solidFill>
                    <a:latin typeface="Arial" panose="020B0604020202020204" pitchFamily="34" charset="0"/>
                    <a:cs typeface="Arial" panose="020B0604020202020204" pitchFamily="34" charset="0"/>
                  </a:rPr>
                  <a:t>b</a:t>
                </a:r>
                <a:r>
                  <a:rPr lang="vi-VN" sz="3400">
                    <a:solidFill>
                      <a:srgbClr val="000000"/>
                    </a:solidFill>
                    <a:latin typeface="Arial" panose="020B0604020202020204" pitchFamily="34" charset="0"/>
                    <a:cs typeface="Arial" panose="020B0604020202020204" pitchFamily="34" charset="0"/>
                  </a:rPr>
                  <a:t>) </a:t>
                </a:r>
                <a:r>
                  <a:rPr lang="vi-VN" sz="3400" smtClean="0">
                    <a:solidFill>
                      <a:srgbClr val="000000"/>
                    </a:solidFill>
                    <a:latin typeface="Arial" panose="020B0604020202020204" pitchFamily="34" charset="0"/>
                    <a:cs typeface="Arial" panose="020B0604020202020204" pitchFamily="34" charset="0"/>
                  </a:rPr>
                  <a:t>Tìm</a:t>
                </a:r>
                <a14:m>
                  <m:oMath xmlns:m="http://schemas.openxmlformats.org/officeDocument/2006/math">
                    <m:limLow>
                      <m:limLowPr>
                        <m:ctrlPr>
                          <a:rPr lang="en-US" sz="3400" i="1">
                            <a:latin typeface="Cambria Math" panose="02040503050406030204" pitchFamily="18" charset="0"/>
                            <a:cs typeface="Times New Roman" panose="02020603050405020304" pitchFamily="18" charset="0"/>
                          </a:rPr>
                        </m:ctrlPr>
                      </m:limLowPr>
                      <m:e>
                        <m:r>
                          <m:rPr>
                            <m:sty m:val="p"/>
                          </m:rPr>
                          <a:rPr lang="en-US" sz="3400" kern="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400" i="1" kern="0">
                            <a:effectLst/>
                            <a:latin typeface="Cambria Math" panose="02040503050406030204" pitchFamily="18" charset="0"/>
                            <a:ea typeface="Calibri" panose="020F0502020204030204" pitchFamily="34" charset="0"/>
                            <a:cs typeface="Times New Roman" panose="02020603050405020304" pitchFamily="18" charset="0"/>
                          </a:rPr>
                          <m:t>𝑑</m:t>
                        </m:r>
                        <m:r>
                          <a:rPr lang="en-US" sz="3400" ker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400" i="1">
                                <a:effectLst/>
                                <a:latin typeface="Cambria Math" panose="02040503050406030204" pitchFamily="18" charset="0"/>
                                <a:cs typeface="Times New Roman" panose="02020603050405020304" pitchFamily="18" charset="0"/>
                              </a:rPr>
                            </m:ctrlPr>
                          </m:sSupPr>
                          <m:e>
                            <m:r>
                              <a:rPr lang="en-US" sz="3400" i="1" kern="0">
                                <a:effectLst/>
                                <a:latin typeface="Cambria Math" panose="02040503050406030204" pitchFamily="18" charset="0"/>
                                <a:ea typeface="Calibri" panose="020F0502020204030204" pitchFamily="34" charset="0"/>
                                <a:cs typeface="Times New Roman" panose="02020603050405020304" pitchFamily="18" charset="0"/>
                              </a:rPr>
                              <m:t>𝑓</m:t>
                            </m:r>
                          </m:e>
                          <m:sup>
                            <m:r>
                              <a:rPr lang="en-US" sz="3400" kern="0">
                                <a:effectLst/>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400" kern="0">
                        <a:effectLst/>
                        <a:latin typeface="Cambria Math" panose="02040503050406030204" pitchFamily="18" charset="0"/>
                        <a:ea typeface="Calibri" panose="020F0502020204030204" pitchFamily="34" charset="0"/>
                        <a:cs typeface="Times New Roman" panose="02020603050405020304" pitchFamily="18" charset="0"/>
                      </a:rPr>
                      <m:t> </m:t>
                    </m:r>
                    <m:r>
                      <a:rPr lang="en-US" sz="3400" i="1" kern="0">
                        <a:effectLst/>
                        <a:latin typeface="Cambria Math" panose="02040503050406030204" pitchFamily="18" charset="0"/>
                        <a:ea typeface="Calibri" panose="020F0502020204030204" pitchFamily="34" charset="0"/>
                        <a:cs typeface="Times New Roman" panose="02020603050405020304" pitchFamily="18" charset="0"/>
                      </a:rPr>
                      <m:t>𝜑</m:t>
                    </m:r>
                    <m:d>
                      <m:dPr>
                        <m:ctrlPr>
                          <a:rPr lang="en-US" sz="3400" i="1" ker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400" i="1" kern="0">
                            <a:effectLst/>
                            <a:latin typeface="Cambria Math" panose="02040503050406030204" pitchFamily="18" charset="0"/>
                            <a:ea typeface="Calibri" panose="020F0502020204030204" pitchFamily="34" charset="0"/>
                            <a:cs typeface="Times New Roman" panose="02020603050405020304" pitchFamily="18" charset="0"/>
                          </a:rPr>
                          <m:t>𝑑</m:t>
                        </m:r>
                      </m:e>
                    </m:d>
                    <m:r>
                      <a:rPr lang="en-US" sz="3400" b="0" i="1" kern="0" smtClean="0">
                        <a:effectLst/>
                        <a:latin typeface="Cambria Math" panose="02040503050406030204" pitchFamily="18" charset="0"/>
                        <a:ea typeface="Calibri" panose="020F0502020204030204" pitchFamily="34" charset="0"/>
                        <a:cs typeface="Times New Roman" panose="02020603050405020304" pitchFamily="18" charset="0"/>
                      </a:rPr>
                      <m:t>, </m:t>
                    </m:r>
                    <m:limLow>
                      <m:limLowPr>
                        <m:ctrlPr>
                          <a:rPr lang="en-US" sz="3400" i="1">
                            <a:latin typeface="Cambria Math" panose="02040503050406030204" pitchFamily="18" charset="0"/>
                            <a:cs typeface="Times New Roman" panose="02020603050405020304" pitchFamily="18" charset="0"/>
                          </a:rPr>
                        </m:ctrlPr>
                      </m:limLowPr>
                      <m:e>
                        <m:r>
                          <m:rPr>
                            <m:sty m:val="p"/>
                          </m:rPr>
                          <a:rPr lang="en-US" sz="3400" kern="0">
                            <a:latin typeface="Cambria Math" panose="02040503050406030204" pitchFamily="18" charset="0"/>
                            <a:ea typeface="Calibri" panose="020F0502020204030204" pitchFamily="34" charset="0"/>
                            <a:cs typeface="Times New Roman" panose="02020603050405020304" pitchFamily="18" charset="0"/>
                          </a:rPr>
                          <m:t>lim</m:t>
                        </m:r>
                      </m:e>
                      <m:lim>
                        <m:r>
                          <a:rPr lang="en-US" sz="3400" i="1" kern="0">
                            <a:latin typeface="Cambria Math" panose="02040503050406030204" pitchFamily="18" charset="0"/>
                            <a:ea typeface="Calibri" panose="020F0502020204030204" pitchFamily="34" charset="0"/>
                            <a:cs typeface="Times New Roman" panose="02020603050405020304" pitchFamily="18" charset="0"/>
                          </a:rPr>
                          <m:t>𝑑</m:t>
                        </m:r>
                        <m:r>
                          <a:rPr lang="en-US" sz="3400" kern="0">
                            <a:latin typeface="Cambria Math" panose="02040503050406030204" pitchFamily="18" charset="0"/>
                            <a:ea typeface="Calibri" panose="020F0502020204030204" pitchFamily="34" charset="0"/>
                            <a:cs typeface="Times New Roman" panose="02020603050405020304" pitchFamily="18" charset="0"/>
                          </a:rPr>
                          <m:t>→</m:t>
                        </m:r>
                        <m:sSup>
                          <m:sSupPr>
                            <m:ctrlPr>
                              <a:rPr lang="en-US" sz="3400" i="1">
                                <a:latin typeface="Cambria Math" panose="02040503050406030204" pitchFamily="18" charset="0"/>
                                <a:cs typeface="Times New Roman" panose="02020603050405020304" pitchFamily="18" charset="0"/>
                              </a:rPr>
                            </m:ctrlPr>
                          </m:sSupPr>
                          <m:e>
                            <m:r>
                              <a:rPr lang="en-US" sz="3400" i="1" kern="0">
                                <a:latin typeface="Cambria Math" panose="02040503050406030204" pitchFamily="18" charset="0"/>
                                <a:ea typeface="Calibri" panose="020F0502020204030204" pitchFamily="34" charset="0"/>
                                <a:cs typeface="Times New Roman" panose="02020603050405020304" pitchFamily="18" charset="0"/>
                              </a:rPr>
                              <m:t>𝑓</m:t>
                            </m:r>
                          </m:e>
                          <m:sup>
                            <m:r>
                              <a:rPr lang="en-US" sz="3400" i="1" kern="0">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400" kern="0">
                        <a:latin typeface="Cambria Math" panose="02040503050406030204" pitchFamily="18" charset="0"/>
                        <a:ea typeface="Calibri" panose="020F0502020204030204" pitchFamily="34" charset="0"/>
                        <a:cs typeface="Times New Roman" panose="02020603050405020304" pitchFamily="18" charset="0"/>
                      </a:rPr>
                      <m:t> </m:t>
                    </m:r>
                    <m:r>
                      <a:rPr lang="en-US" sz="3400" i="1" kern="0">
                        <a:latin typeface="Cambria Math" panose="02040503050406030204" pitchFamily="18" charset="0"/>
                        <a:ea typeface="Calibri" panose="020F0502020204030204" pitchFamily="34" charset="0"/>
                        <a:cs typeface="Times New Roman" panose="02020603050405020304" pitchFamily="18" charset="0"/>
                      </a:rPr>
                      <m:t>𝜑</m:t>
                    </m:r>
                    <m:r>
                      <a:rPr lang="en-US" sz="3400" kern="0">
                        <a:latin typeface="Cambria Math" panose="02040503050406030204" pitchFamily="18" charset="0"/>
                        <a:ea typeface="Calibri" panose="020F0502020204030204" pitchFamily="34" charset="0"/>
                        <a:cs typeface="Times New Roman" panose="02020603050405020304" pitchFamily="18" charset="0"/>
                      </a:rPr>
                      <m:t>(</m:t>
                    </m:r>
                    <m:r>
                      <a:rPr lang="en-US" sz="3400" i="1" kern="0">
                        <a:latin typeface="Cambria Math" panose="02040503050406030204" pitchFamily="18" charset="0"/>
                        <a:ea typeface="Calibri" panose="020F0502020204030204" pitchFamily="34" charset="0"/>
                        <a:cs typeface="Times New Roman" panose="02020603050405020304" pitchFamily="18" charset="0"/>
                      </a:rPr>
                      <m:t>𝑑</m:t>
                    </m:r>
                    <m:r>
                      <a:rPr lang="en-US" sz="3400" kern="0">
                        <a:latin typeface="Cambria Math" panose="02040503050406030204" pitchFamily="18" charset="0"/>
                        <a:ea typeface="Calibri" panose="020F0502020204030204" pitchFamily="34" charset="0"/>
                        <a:cs typeface="Times New Roman" panose="02020603050405020304" pitchFamily="18" charset="0"/>
                      </a:rPr>
                      <m:t>)</m:t>
                    </m:r>
                  </m:oMath>
                </a14:m>
                <a:r>
                  <a:rPr lang="en-US" sz="3400" smtClean="0">
                    <a:solidFill>
                      <a:srgbClr val="000000"/>
                    </a:solidFill>
                    <a:latin typeface="Arial" panose="020B0604020202020204" pitchFamily="34" charset="0"/>
                    <a:cs typeface="Arial" panose="020B0604020202020204" pitchFamily="34" charset="0"/>
                  </a:rPr>
                  <a:t> </a:t>
                </a:r>
                <a:r>
                  <a:rPr lang="vi-VN" sz="3400" smtClean="0">
                    <a:solidFill>
                      <a:srgbClr val="000000"/>
                    </a:solidFill>
                    <a:latin typeface="Arial" panose="020B0604020202020204" pitchFamily="34" charset="0"/>
                    <a:cs typeface="Arial" panose="020B0604020202020204" pitchFamily="34" charset="0"/>
                  </a:rPr>
                  <a:t>và</a:t>
                </a:r>
                <a:r>
                  <a:rPr lang="en-US" sz="3400" smtClean="0">
                    <a:solidFill>
                      <a:srgbClr val="000000"/>
                    </a:solidFill>
                    <a:latin typeface="Arial" panose="020B0604020202020204" pitchFamily="34" charset="0"/>
                    <a:cs typeface="Arial" panose="020B0604020202020204" pitchFamily="34" charset="0"/>
                  </a:rPr>
                  <a:t> </a:t>
                </a:r>
                <a14:m>
                  <m:oMath xmlns:m="http://schemas.openxmlformats.org/officeDocument/2006/math">
                    <m:limLow>
                      <m:limLowPr>
                        <m:ctrlPr>
                          <a:rPr lang="en-US" sz="3400" i="1">
                            <a:latin typeface="Cambria Math" panose="02040503050406030204" pitchFamily="18" charset="0"/>
                            <a:cs typeface="Times New Roman" panose="02020603050405020304" pitchFamily="18" charset="0"/>
                          </a:rPr>
                        </m:ctrlPr>
                      </m:limLowPr>
                      <m:e>
                        <m:r>
                          <m:rPr>
                            <m:sty m:val="p"/>
                          </m:rPr>
                          <a:rPr lang="en-US" sz="3400" kern="0">
                            <a:latin typeface="Cambria Math" panose="02040503050406030204" pitchFamily="18" charset="0"/>
                            <a:ea typeface="Calibri" panose="020F0502020204030204" pitchFamily="34" charset="0"/>
                            <a:cs typeface="Times New Roman" panose="02020603050405020304" pitchFamily="18" charset="0"/>
                          </a:rPr>
                          <m:t>lim</m:t>
                        </m:r>
                      </m:e>
                      <m:lim>
                        <m:r>
                          <a:rPr lang="en-US" sz="3400" i="1" kern="0">
                            <a:latin typeface="Cambria Math" panose="02040503050406030204" pitchFamily="18" charset="0"/>
                            <a:ea typeface="Calibri" panose="020F0502020204030204" pitchFamily="34" charset="0"/>
                            <a:cs typeface="Times New Roman" panose="02020603050405020304" pitchFamily="18" charset="0"/>
                          </a:rPr>
                          <m:t>𝑑</m:t>
                        </m:r>
                        <m:r>
                          <a:rPr lang="en-US" sz="3400" kern="0">
                            <a:latin typeface="Cambria Math" panose="02040503050406030204" pitchFamily="18" charset="0"/>
                            <a:ea typeface="Calibri" panose="020F0502020204030204" pitchFamily="34" charset="0"/>
                            <a:cs typeface="Times New Roman" panose="02020603050405020304" pitchFamily="18" charset="0"/>
                          </a:rPr>
                          <m:t>→</m:t>
                        </m:r>
                        <m:r>
                          <a:rPr lang="en-US" sz="3400" b="0" i="1" kern="0" smtClean="0">
                            <a:latin typeface="Cambria Math" panose="02040503050406030204" pitchFamily="18" charset="0"/>
                            <a:ea typeface="Calibri" panose="020F0502020204030204" pitchFamily="34" charset="0"/>
                            <a:cs typeface="Times New Roman" panose="02020603050405020304" pitchFamily="18" charset="0"/>
                          </a:rPr>
                          <m:t>𝑓</m:t>
                        </m:r>
                      </m:lim>
                    </m:limLow>
                    <m:r>
                      <a:rPr lang="en-US" sz="3400" kern="0">
                        <a:latin typeface="Cambria Math" panose="02040503050406030204" pitchFamily="18" charset="0"/>
                        <a:ea typeface="Calibri" panose="020F0502020204030204" pitchFamily="34" charset="0"/>
                        <a:cs typeface="Times New Roman" panose="02020603050405020304" pitchFamily="18" charset="0"/>
                      </a:rPr>
                      <m:t> </m:t>
                    </m:r>
                    <m:r>
                      <a:rPr lang="en-US" sz="3400" i="1" kern="0">
                        <a:latin typeface="Cambria Math" panose="02040503050406030204" pitchFamily="18" charset="0"/>
                        <a:ea typeface="Calibri" panose="020F0502020204030204" pitchFamily="34" charset="0"/>
                        <a:cs typeface="Times New Roman" panose="02020603050405020304" pitchFamily="18" charset="0"/>
                      </a:rPr>
                      <m:t>𝜑</m:t>
                    </m:r>
                    <m:r>
                      <a:rPr lang="en-US" sz="3400" kern="0">
                        <a:latin typeface="Cambria Math" panose="02040503050406030204" pitchFamily="18" charset="0"/>
                        <a:ea typeface="Calibri" panose="020F0502020204030204" pitchFamily="34" charset="0"/>
                        <a:cs typeface="Times New Roman" panose="02020603050405020304" pitchFamily="18" charset="0"/>
                      </a:rPr>
                      <m:t>(</m:t>
                    </m:r>
                    <m:r>
                      <a:rPr lang="en-US" sz="3400" i="1" kern="0">
                        <a:latin typeface="Cambria Math" panose="02040503050406030204" pitchFamily="18" charset="0"/>
                        <a:ea typeface="Calibri" panose="020F0502020204030204" pitchFamily="34" charset="0"/>
                        <a:cs typeface="Times New Roman" panose="02020603050405020304" pitchFamily="18" charset="0"/>
                      </a:rPr>
                      <m:t>𝑑</m:t>
                    </m:r>
                    <m:r>
                      <a:rPr lang="en-US" sz="3400" kern="0">
                        <a:latin typeface="Cambria Math" panose="02040503050406030204" pitchFamily="18" charset="0"/>
                        <a:ea typeface="Calibri" panose="020F0502020204030204" pitchFamily="34" charset="0"/>
                        <a:cs typeface="Times New Roman" panose="02020603050405020304" pitchFamily="18" charset="0"/>
                      </a:rPr>
                      <m:t>)</m:t>
                    </m:r>
                  </m:oMath>
                </a14:m>
                <a:r>
                  <a:rPr lang="vi-VN" sz="3400" smtClean="0">
                    <a:solidFill>
                      <a:srgbClr val="000000"/>
                    </a:solidFill>
                    <a:latin typeface="Arial" panose="020B0604020202020204" pitchFamily="34" charset="0"/>
                    <a:cs typeface="Arial" panose="020B0604020202020204" pitchFamily="34" charset="0"/>
                  </a:rPr>
                  <a:t>. </a:t>
                </a:r>
                <a:r>
                  <a:rPr lang="vi-VN" sz="3400">
                    <a:solidFill>
                      <a:srgbClr val="000000"/>
                    </a:solidFill>
                    <a:latin typeface="Arial" panose="020B0604020202020204" pitchFamily="34" charset="0"/>
                    <a:cs typeface="Arial" panose="020B0604020202020204" pitchFamily="34" charset="0"/>
                  </a:rPr>
                  <a:t>Giải thích ý nghĩa của các kết quả tìm được.</a:t>
                </a:r>
                <a:endParaRPr lang="vi-VN" sz="3400" b="0" i="0">
                  <a:solidFill>
                    <a:srgbClr val="000000"/>
                  </a:solidFill>
                  <a:effectLst/>
                  <a:latin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680113" y="1237901"/>
                <a:ext cx="14896786" cy="5467009"/>
              </a:xfrm>
              <a:prstGeom prst="rect">
                <a:avLst/>
              </a:prstGeom>
              <a:blipFill>
                <a:blip r:embed="rId4"/>
                <a:stretch>
                  <a:fillRect l="-1146" r="-1187" b="-3010"/>
                </a:stretch>
              </a:blipFill>
            </p:spPr>
            <p:txBody>
              <a:bodyPr/>
              <a:lstStyle/>
              <a:p>
                <a:r>
                  <a:rPr lang="en-US">
                    <a:noFill/>
                  </a:rPr>
                  <a:t> </a:t>
                </a:r>
              </a:p>
            </p:txBody>
          </p:sp>
        </mc:Fallback>
      </mc:AlternateContent>
      <p:pic>
        <p:nvPicPr>
          <p:cNvPr id="14" name="Picture 13"/>
          <p:cNvPicPr>
            <a:picLocks noChangeAspect="1"/>
          </p:cNvPicPr>
          <p:nvPr/>
        </p:nvPicPr>
        <p:blipFill>
          <a:blip r:embed="rId5"/>
          <a:stretch>
            <a:fillRect/>
          </a:stretch>
        </p:blipFill>
        <p:spPr>
          <a:xfrm>
            <a:off x="15392400" y="7658100"/>
            <a:ext cx="1195132" cy="1240145"/>
          </a:xfrm>
          <a:prstGeom prst="rect">
            <a:avLst/>
          </a:prstGeom>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Effect>
                      <a14:brightnessContrast contrast="-40000"/>
                    </a14:imgEffect>
                  </a14:imgLayer>
                </a14:imgProps>
              </a:ext>
            </a:extLst>
          </a:blip>
          <a:stretch>
            <a:fillRect/>
          </a:stretch>
        </p:blipFill>
        <p:spPr>
          <a:xfrm>
            <a:off x="4788887" y="6134100"/>
            <a:ext cx="9430371" cy="2971800"/>
          </a:xfrm>
          <a:prstGeom prst="rect">
            <a:avLst/>
          </a:prstGeom>
        </p:spPr>
      </p:pic>
    </p:spTree>
    <p:extLst>
      <p:ext uri="{BB962C8B-B14F-4D97-AF65-F5344CB8AC3E}">
        <p14:creationId xmlns:p14="http://schemas.microsoft.com/office/powerpoint/2010/main" val="678676099"/>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4170054" y="-3827154"/>
            <a:ext cx="9947892" cy="17983200"/>
          </a:xfrm>
          <a:prstGeom prst="rect">
            <a:avLst/>
          </a:prstGeom>
        </p:spPr>
      </p:pic>
      <p:sp>
        <p:nvSpPr>
          <p:cNvPr id="6" name="Rectangle 5"/>
          <p:cNvSpPr/>
          <p:nvPr/>
        </p:nvSpPr>
        <p:spPr>
          <a:xfrm>
            <a:off x="8592407" y="316726"/>
            <a:ext cx="1103186"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mc:Choice xmlns:a14="http://schemas.microsoft.com/office/drawing/2010/main" Requires="a14">
          <p:sp>
            <p:nvSpPr>
              <p:cNvPr id="2" name="Rectangle 1"/>
              <p:cNvSpPr/>
              <p:nvPr/>
            </p:nvSpPr>
            <p:spPr>
              <a:xfrm>
                <a:off x="1981200" y="1448460"/>
                <a:ext cx="14325600" cy="4317464"/>
              </a:xfrm>
              <a:prstGeom prst="rect">
                <a:avLst/>
              </a:prstGeom>
            </p:spPr>
            <p:txBody>
              <a:bodyPr wrap="square">
                <a:spAutoFit/>
              </a:bodyPr>
              <a:lstStyle/>
              <a:p>
                <a:pPr>
                  <a:lnSpc>
                    <a:spcPct val="150000"/>
                  </a:lnSpc>
                  <a:spcBef>
                    <a:spcPts val="100"/>
                  </a:spcBef>
                  <a:spcAft>
                    <a:spcPts val="100"/>
                  </a:spcAft>
                </a:pPr>
                <a:r>
                  <a:rPr lang="en-US" sz="3700" smtClean="0">
                    <a:latin typeface="Arial" panose="020B0604020202020204" pitchFamily="34" charset="0"/>
                    <a:ea typeface="Calibri" panose="020F0502020204030204" pitchFamily="34" charset="0"/>
                    <a:cs typeface="Arial" panose="020B0604020202020204" pitchFamily="34" charset="0"/>
                  </a:rPr>
                  <a:t>a) Ta </a:t>
                </a:r>
                <a:r>
                  <a:rPr lang="en-US" sz="3700" smtClean="0">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i="1">
                                <a:effectLst/>
                                <a:latin typeface="Cambria Math" panose="02040503050406030204" pitchFamily="18" charset="0"/>
                                <a:ea typeface="Calibri" panose="020F0502020204030204" pitchFamily="34" charset="0"/>
                                <a:cs typeface="Times New Roman" panose="02020603050405020304" pitchFamily="18" charset="0"/>
                              </a:rPr>
                              <m:t>𝑑</m:t>
                            </m:r>
                          </m:e>
                          <m:sup>
                            <m:r>
                              <a:rPr lang="en-US" sz="3700" i="1">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en-US" sz="37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700" i="1">
                            <a:effectLst/>
                            <a:latin typeface="Cambria Math" panose="02040503050406030204" pitchFamily="18" charset="0"/>
                            <a:ea typeface="Calibri" panose="020F0502020204030204" pitchFamily="34" charset="0"/>
                            <a:cs typeface="Times New Roman" panose="02020603050405020304" pitchFamily="18" charset="0"/>
                          </a:rPr>
                          <m:t>𝑓</m:t>
                        </m:r>
                      </m:den>
                    </m:f>
                    <m:r>
                      <a:rPr lang="en-US" sz="3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700" i="1">
                            <a:effectLst/>
                            <a:latin typeface="Cambria Math" panose="02040503050406030204" pitchFamily="18" charset="0"/>
                            <a:ea typeface="Calibri" panose="020F0502020204030204" pitchFamily="34" charset="0"/>
                            <a:cs typeface="Times New Roman" panose="02020603050405020304" pitchFamily="18" charset="0"/>
                          </a:rPr>
                          <m:t>𝑑</m:t>
                        </m:r>
                      </m:den>
                    </m:f>
                    <m:r>
                      <a:rPr lang="en-US" sz="37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i="1">
                                <a:effectLst/>
                                <a:latin typeface="Cambria Math" panose="02040503050406030204" pitchFamily="18" charset="0"/>
                                <a:ea typeface="Calibri" panose="020F0502020204030204" pitchFamily="34" charset="0"/>
                                <a:cs typeface="Times New Roman" panose="02020603050405020304" pitchFamily="18" charset="0"/>
                              </a:rPr>
                              <m:t>𝑑</m:t>
                            </m:r>
                          </m:e>
                          <m:sup>
                            <m:r>
                              <a:rPr lang="en-US" sz="3700" i="1">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en-US" sz="37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i="1">
                            <a:effectLst/>
                            <a:latin typeface="Cambria Math" panose="02040503050406030204" pitchFamily="18" charset="0"/>
                            <a:ea typeface="Calibri" panose="020F0502020204030204" pitchFamily="34" charset="0"/>
                            <a:cs typeface="Times New Roman" panose="02020603050405020304" pitchFamily="18" charset="0"/>
                          </a:rPr>
                          <m:t>𝑑</m:t>
                        </m:r>
                        <m:r>
                          <a:rPr lang="en-US" sz="3700" i="1">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𝑓</m:t>
                        </m:r>
                      </m:num>
                      <m:den>
                        <m:r>
                          <a:rPr lang="en-US" sz="3700" i="1">
                            <a:effectLst/>
                            <a:latin typeface="Cambria Math" panose="02040503050406030204" pitchFamily="18" charset="0"/>
                            <a:ea typeface="Calibri" panose="020F0502020204030204" pitchFamily="34" charset="0"/>
                            <a:cs typeface="Times New Roman" panose="02020603050405020304" pitchFamily="18" charset="0"/>
                          </a:rPr>
                          <m:t>𝑑𝑓</m:t>
                        </m:r>
                      </m:den>
                    </m:f>
                    <m:r>
                      <a:rPr lang="en-US" sz="37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i="1">
                            <a:effectLst/>
                            <a:latin typeface="Cambria Math" panose="02040503050406030204" pitchFamily="18" charset="0"/>
                            <a:ea typeface="Calibri" panose="020F0502020204030204" pitchFamily="34" charset="0"/>
                            <a:cs typeface="Times New Roman" panose="02020603050405020304" pitchFamily="18" charset="0"/>
                          </a:rPr>
                          <m:t>𝑑</m:t>
                        </m:r>
                      </m:e>
                      <m:sup>
                        <m:r>
                          <a:rPr lang="en-US" sz="37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37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i="1">
                            <a:effectLst/>
                            <a:latin typeface="Cambria Math" panose="02040503050406030204" pitchFamily="18" charset="0"/>
                            <a:ea typeface="Calibri" panose="020F0502020204030204" pitchFamily="34" charset="0"/>
                            <a:cs typeface="Times New Roman" panose="02020603050405020304" pitchFamily="18" charset="0"/>
                          </a:rPr>
                          <m:t>𝑑𝑓</m:t>
                        </m:r>
                      </m:num>
                      <m:den>
                        <m:r>
                          <a:rPr lang="en-US" sz="3700" i="1">
                            <a:effectLst/>
                            <a:latin typeface="Cambria Math" panose="02040503050406030204" pitchFamily="18" charset="0"/>
                            <a:ea typeface="Calibri" panose="020F0502020204030204" pitchFamily="34" charset="0"/>
                            <a:cs typeface="Times New Roman" panose="02020603050405020304" pitchFamily="18" charset="0"/>
                          </a:rPr>
                          <m:t>𝑑</m:t>
                        </m:r>
                        <m:r>
                          <a:rPr lang="en-US" sz="3700" i="1">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𝑓</m:t>
                        </m:r>
                      </m:den>
                    </m:f>
                  </m:oMath>
                </a14:m>
                <a:r>
                  <a:rPr lang="en-US" sz="3700" smtClean="0">
                    <a:effectLst/>
                    <a:latin typeface="Arial" panose="020B0604020202020204" pitchFamily="34" charset="0"/>
                    <a:ea typeface="Calibri" panose="020F0502020204030204" pitchFamily="34" charset="0"/>
                    <a:cs typeface="Arial" panose="020B0604020202020204" pitchFamily="34" charset="0"/>
                  </a:rPr>
                  <a:t>.</a:t>
                </a:r>
                <a:endParaRPr lang="en-US" sz="37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00"/>
                  </a:spcBef>
                  <a:spcAft>
                    <a:spcPts val="100"/>
                  </a:spcAft>
                </a:pPr>
                <a:r>
                  <a:rPr lang="en-US" sz="3700" smtClean="0">
                    <a:effectLst/>
                    <a:latin typeface="Arial" panose="020B0604020202020204" pitchFamily="34" charset="0"/>
                    <a:ea typeface="Calibri" panose="020F0502020204030204" pitchFamily="34" charset="0"/>
                    <a:cs typeface="Arial" panose="020B0604020202020204" pitchFamily="34" charset="0"/>
                  </a:rPr>
                  <a:t>b</a:t>
                </a:r>
                <a:r>
                  <a:rPr lang="en-US" sz="3700">
                    <a:effectLst/>
                    <a:latin typeface="Arial" panose="020B0604020202020204" pitchFamily="34" charset="0"/>
                    <a:ea typeface="Calibri" panose="020F0502020204030204" pitchFamily="34" charset="0"/>
                    <a:cs typeface="Arial" panose="020B0604020202020204" pitchFamily="34" charset="0"/>
                  </a:rPr>
                  <a:t>) Ta </a:t>
                </a:r>
                <a:r>
                  <a:rPr lang="en-US" sz="3700">
                    <a:effectLst/>
                    <a:latin typeface="Arial" panose="020B0604020202020204" pitchFamily="34" charset="0"/>
                    <a:ea typeface="Calibri" panose="020F0502020204030204" pitchFamily="34" charset="0"/>
                    <a:cs typeface="Arial" panose="020B0604020202020204" pitchFamily="34" charset="0"/>
                  </a:rPr>
                  <a:t>có</a:t>
                </a:r>
                <a:r>
                  <a:rPr lang="en-US" sz="37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limLow>
                      <m:limLow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e>
                          <m:sup>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𝜑</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e>
                          <m:sup>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𝑑𝑓</m:t>
                        </m:r>
                      </m:num>
                      <m:den>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den>
                    </m:f>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e>
                          <m:sup>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𝜑</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e>
                          <m:sup>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𝑑𝑓</m:t>
                        </m:r>
                      </m:num>
                      <m:den>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den>
                    </m:f>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37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00"/>
                  </a:spcBef>
                  <a:spcAft>
                    <a:spcPts val="100"/>
                  </a:spcAft>
                </a:pPr>
                <a14:m>
                  <m:oMath xmlns:m="http://schemas.openxmlformats.org/officeDocument/2006/math">
                    <m:r>
                      <a:rPr lang="en-US" sz="37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Low>
                      <m:limLow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lim>
                    </m:limLow>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𝜑</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lim>
                    </m:limLow>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𝑑𝑓</m:t>
                        </m:r>
                      </m:num>
                      <m:den>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den>
                    </m:f>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700" b="1" smtClean="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700" b="1">
                  <a:solidFill>
                    <a:srgbClr val="000000"/>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981200" y="1448460"/>
                <a:ext cx="14325600" cy="4317464"/>
              </a:xfrm>
              <a:prstGeom prst="rect">
                <a:avLst/>
              </a:prstGeom>
              <a:blipFill>
                <a:blip r:embed="rId4"/>
                <a:stretch>
                  <a:fillRect l="-1319"/>
                </a:stretch>
              </a:blipFill>
            </p:spPr>
            <p:txBody>
              <a:bodyPr/>
              <a:lstStyle/>
              <a:p>
                <a:r>
                  <a:rPr lang="en-US">
                    <a:noFill/>
                  </a:rPr>
                  <a:t> </a:t>
                </a:r>
              </a:p>
            </p:txBody>
          </p:sp>
        </mc:Fallback>
      </mc:AlternateContent>
      <p:sp>
        <p:nvSpPr>
          <p:cNvPr id="3" name="Rectangle 2"/>
          <p:cNvSpPr/>
          <p:nvPr/>
        </p:nvSpPr>
        <p:spPr>
          <a:xfrm>
            <a:off x="1981200" y="6057900"/>
            <a:ext cx="14325600" cy="2654573"/>
          </a:xfrm>
          <a:prstGeom prst="rect">
            <a:avLst/>
          </a:prstGeom>
        </p:spPr>
        <p:txBody>
          <a:bodyPr wrap="square">
            <a:spAutoFit/>
          </a:bodyPr>
          <a:lstStyle/>
          <a:p>
            <a:pPr lvl="0" algn="just">
              <a:lnSpc>
                <a:spcPct val="150000"/>
              </a:lnSpc>
              <a:spcBef>
                <a:spcPts val="100"/>
              </a:spcBef>
              <a:spcAft>
                <a:spcPts val="100"/>
              </a:spcAft>
            </a:pPr>
            <a:r>
              <a:rPr lang="en-US" sz="3700" b="1">
                <a:solidFill>
                  <a:srgbClr val="000000"/>
                </a:solidFill>
                <a:latin typeface="Arial" panose="020B0604020202020204" pitchFamily="34" charset="0"/>
                <a:ea typeface="Calibri" panose="020F0502020204030204" pitchFamily="34" charset="0"/>
                <a:cs typeface="Arial" panose="020B0604020202020204" pitchFamily="34" charset="0"/>
              </a:rPr>
              <a:t>Giải thích ý nghĩa:</a:t>
            </a:r>
            <a:r>
              <a:rPr lang="en-US" sz="3700">
                <a:solidFill>
                  <a:srgbClr val="000000"/>
                </a:solidFill>
                <a:latin typeface="Arial" panose="020B0604020202020204" pitchFamily="34" charset="0"/>
                <a:ea typeface="Calibri" panose="020F0502020204030204" pitchFamily="34" charset="0"/>
                <a:cs typeface="Arial" panose="020B0604020202020204" pitchFamily="34" charset="0"/>
              </a:rPr>
              <a:t> Khi khoảng cách của vật tới thấu kính mà gần với tiêu cự thì khoảng cách ảnh của vật đến thấu kính ra xa vô tận nên lúc đó bằng mắt thường mình không nhìn thấy.</a:t>
            </a:r>
            <a:endParaRPr lang="en-US" sz="370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862212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anim calcmode="lin" valueType="num">
                                      <p:cBhvr>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anim calcmode="lin" valueType="num">
                                      <p:cBhvr>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sp>
        <p:nvSpPr>
          <p:cNvPr id="9" name="Google Shape;7771;p33"/>
          <p:cNvSpPr txBox="1">
            <a:spLocks/>
          </p:cNvSpPr>
          <p:nvPr/>
        </p:nvSpPr>
        <p:spPr>
          <a:xfrm>
            <a:off x="3957204" y="132761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7500" b="1" kern="0" smtClean="0">
                <a:solidFill>
                  <a:schemeClr val="tx1"/>
                </a:solidFill>
                <a:latin typeface="Arial" panose="020B0604020202020204" pitchFamily="34" charset="0"/>
              </a:rPr>
              <a:t>HƯỚNG DẪN VỀ NHÀ</a:t>
            </a:r>
            <a:endParaRPr lang="vi-VN" sz="7500" b="1" kern="0">
              <a:solidFill>
                <a:schemeClr val="tx1"/>
              </a:solidFill>
              <a:latin typeface="Arial" panose="020B0604020202020204" pitchFamily="34" charset="0"/>
            </a:endParaRPr>
          </a:p>
        </p:txBody>
      </p:sp>
      <p:pic>
        <p:nvPicPr>
          <p:cNvPr id="22"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78352" y="7940335"/>
            <a:ext cx="2338023" cy="2010699"/>
          </a:xfrm>
          <a:prstGeom prst="rect">
            <a:avLst/>
          </a:prstGeom>
        </p:spPr>
      </p:pic>
      <p:pic>
        <p:nvPicPr>
          <p:cNvPr id="23"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9305671">
            <a:off x="15214300" y="7828353"/>
            <a:ext cx="2289236" cy="1968742"/>
          </a:xfrm>
          <a:prstGeom prst="rect">
            <a:avLst/>
          </a:prstGeom>
        </p:spPr>
      </p:pic>
      <p:grpSp>
        <p:nvGrpSpPr>
          <p:cNvPr id="32" name="Group 31"/>
          <p:cNvGrpSpPr/>
          <p:nvPr/>
        </p:nvGrpSpPr>
        <p:grpSpPr>
          <a:xfrm>
            <a:off x="807720" y="3238500"/>
            <a:ext cx="5130550" cy="3699159"/>
            <a:chOff x="1066801" y="3771900"/>
            <a:chExt cx="5130550" cy="3699159"/>
          </a:xfrm>
        </p:grpSpPr>
        <p:grpSp>
          <p:nvGrpSpPr>
            <p:cNvPr id="4" name="Group 4"/>
            <p:cNvGrpSpPr/>
            <p:nvPr/>
          </p:nvGrpSpPr>
          <p:grpSpPr>
            <a:xfrm>
              <a:off x="1066801" y="3771900"/>
              <a:ext cx="5130550" cy="3699159"/>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7" name="Rectangle 26"/>
            <p:cNvSpPr/>
            <p:nvPr/>
          </p:nvSpPr>
          <p:spPr>
            <a:xfrm>
              <a:off x="1226115" y="4588172"/>
              <a:ext cx="4796230" cy="1738296"/>
            </a:xfrm>
            <a:prstGeom prst="rect">
              <a:avLst/>
            </a:prstGeom>
          </p:spPr>
          <p:txBody>
            <a:bodyPr wrap="square">
              <a:spAutoFit/>
            </a:bodyPr>
            <a:lstStyle/>
            <a:p>
              <a:pPr algn="ctr">
                <a:lnSpc>
                  <a:spcPct val="150000"/>
                </a:lnSpc>
                <a:buClr>
                  <a:srgbClr val="000000"/>
                </a:buClr>
                <a:buFont typeface="Arial"/>
                <a:buNone/>
              </a:pPr>
              <a:r>
                <a:rPr lang="pt-BR" sz="3800" kern="0" smtClean="0">
                  <a:latin typeface="Arial"/>
                  <a:ea typeface="Calibri" panose="020F0502020204030204" pitchFamily="34" charset="0"/>
                  <a:cs typeface="Times New Roman" panose="02020603050405020304" pitchFamily="18" charset="0"/>
                  <a:sym typeface="Arial"/>
                </a:rPr>
                <a:t>Ghi </a:t>
              </a:r>
              <a:r>
                <a:rPr lang="pt-BR" sz="3800" kern="0">
                  <a:latin typeface="Arial"/>
                  <a:ea typeface="Calibri" panose="020F0502020204030204" pitchFamily="34" charset="0"/>
                  <a:cs typeface="Times New Roman" panose="02020603050405020304" pitchFamily="18" charset="0"/>
                  <a:sym typeface="Arial"/>
                </a:rPr>
                <a:t>nhớ </a:t>
              </a:r>
              <a:endParaRPr lang="pt-BR" sz="38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3800" kern="0" smtClean="0">
                  <a:latin typeface="Arial"/>
                  <a:ea typeface="Calibri" panose="020F0502020204030204" pitchFamily="34" charset="0"/>
                  <a:cs typeface="Times New Roman" panose="02020603050405020304" pitchFamily="18" charset="0"/>
                  <a:sym typeface="Arial"/>
                </a:rPr>
                <a:t>kiến </a:t>
              </a:r>
              <a:r>
                <a:rPr lang="pt-BR" sz="3800" kern="0">
                  <a:latin typeface="Arial"/>
                  <a:ea typeface="Calibri" panose="020F0502020204030204" pitchFamily="34" charset="0"/>
                  <a:cs typeface="Times New Roman" panose="02020603050405020304" pitchFamily="18" charset="0"/>
                  <a:sym typeface="Arial"/>
                </a:rPr>
                <a:t>thức trong </a:t>
              </a:r>
              <a:r>
                <a:rPr lang="pt-BR" sz="3800" kern="0" smtClean="0">
                  <a:latin typeface="Arial"/>
                  <a:ea typeface="Calibri" panose="020F0502020204030204" pitchFamily="34" charset="0"/>
                  <a:cs typeface="Times New Roman" panose="02020603050405020304" pitchFamily="18" charset="0"/>
                  <a:sym typeface="Arial"/>
                </a:rPr>
                <a:t>bài </a:t>
              </a:r>
              <a:endParaRPr lang="pt-BR" sz="3800" kern="0">
                <a:latin typeface="Arial"/>
                <a:ea typeface="Calibri" panose="020F0502020204030204" pitchFamily="34" charset="0"/>
                <a:cs typeface="Times New Roman" panose="02020603050405020304" pitchFamily="18" charset="0"/>
                <a:sym typeface="Arial"/>
              </a:endParaRPr>
            </a:p>
          </p:txBody>
        </p:sp>
      </p:grpSp>
      <p:grpSp>
        <p:nvGrpSpPr>
          <p:cNvPr id="33" name="Group 32"/>
          <p:cNvGrpSpPr/>
          <p:nvPr/>
        </p:nvGrpSpPr>
        <p:grpSpPr>
          <a:xfrm>
            <a:off x="6527930" y="3221597"/>
            <a:ext cx="5130550" cy="3699159"/>
            <a:chOff x="6494020" y="3791229"/>
            <a:chExt cx="5130550" cy="3699159"/>
          </a:xfrm>
        </p:grpSpPr>
        <p:grpSp>
          <p:nvGrpSpPr>
            <p:cNvPr id="28" name="Group 4"/>
            <p:cNvGrpSpPr/>
            <p:nvPr/>
          </p:nvGrpSpPr>
          <p:grpSpPr>
            <a:xfrm>
              <a:off x="6494020" y="3791229"/>
              <a:ext cx="5130550" cy="3699159"/>
              <a:chOff x="0" y="0"/>
              <a:chExt cx="6038063" cy="6076340"/>
            </a:xfrm>
          </p:grpSpPr>
          <p:sp>
            <p:nvSpPr>
              <p:cNvPr id="29"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30"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31" name="Rectangle 30"/>
            <p:cNvSpPr/>
            <p:nvPr/>
          </p:nvSpPr>
          <p:spPr>
            <a:xfrm>
              <a:off x="6869447" y="4624404"/>
              <a:ext cx="4360209" cy="1738296"/>
            </a:xfrm>
            <a:prstGeom prst="rect">
              <a:avLst/>
            </a:prstGeom>
          </p:spPr>
          <p:txBody>
            <a:bodyPr wrap="square">
              <a:spAutoFit/>
            </a:bodyPr>
            <a:lstStyle/>
            <a:p>
              <a:pPr algn="ctr">
                <a:lnSpc>
                  <a:spcPct val="150000"/>
                </a:lnSpc>
                <a:buClr>
                  <a:srgbClr val="000000"/>
                </a:buClr>
                <a:buFont typeface="Arial"/>
                <a:buNone/>
              </a:pPr>
              <a:r>
                <a:rPr lang="pt-BR" sz="3800" kern="0" smtClean="0">
                  <a:latin typeface="Arial"/>
                  <a:ea typeface="Calibri" panose="020F0502020204030204" pitchFamily="34" charset="0"/>
                  <a:cs typeface="Times New Roman" panose="02020603050405020304" pitchFamily="18" charset="0"/>
                  <a:sym typeface="Arial"/>
                </a:rPr>
                <a:t>Hoàn </a:t>
              </a:r>
              <a:r>
                <a:rPr lang="pt-BR" sz="3800" kern="0">
                  <a:latin typeface="Arial"/>
                  <a:ea typeface="Calibri" panose="020F0502020204030204" pitchFamily="34" charset="0"/>
                  <a:cs typeface="Times New Roman" panose="02020603050405020304" pitchFamily="18" charset="0"/>
                  <a:sym typeface="Arial"/>
                </a:rPr>
                <a:t>thành </a:t>
              </a:r>
              <a:r>
                <a:rPr lang="pt-BR" sz="3800" kern="0" smtClean="0">
                  <a:latin typeface="Arial"/>
                  <a:ea typeface="Calibri" panose="020F0502020204030204" pitchFamily="34" charset="0"/>
                  <a:cs typeface="Times New Roman" panose="02020603050405020304" pitchFamily="18" charset="0"/>
                  <a:sym typeface="Arial"/>
                </a:rPr>
                <a:t>các</a:t>
              </a:r>
            </a:p>
            <a:p>
              <a:pPr algn="ctr">
                <a:lnSpc>
                  <a:spcPct val="150000"/>
                </a:lnSpc>
                <a:buClr>
                  <a:srgbClr val="000000"/>
                </a:buClr>
                <a:buFont typeface="Arial"/>
                <a:buNone/>
              </a:pPr>
              <a:r>
                <a:rPr lang="pt-BR" sz="3800" kern="0" smtClean="0">
                  <a:latin typeface="Arial"/>
                  <a:ea typeface="Calibri" panose="020F0502020204030204" pitchFamily="34" charset="0"/>
                  <a:cs typeface="Times New Roman" panose="02020603050405020304" pitchFamily="18" charset="0"/>
                  <a:sym typeface="Arial"/>
                </a:rPr>
                <a:t> </a:t>
              </a:r>
              <a:r>
                <a:rPr lang="pt-BR" sz="3800" kern="0">
                  <a:latin typeface="Arial"/>
                  <a:ea typeface="Calibri" panose="020F0502020204030204" pitchFamily="34" charset="0"/>
                  <a:cs typeface="Times New Roman" panose="02020603050405020304" pitchFamily="18" charset="0"/>
                  <a:sym typeface="Arial"/>
                </a:rPr>
                <a:t>bài tập trong </a:t>
              </a:r>
              <a:r>
                <a:rPr lang="pt-BR" sz="3800" kern="0" smtClean="0">
                  <a:latin typeface="Arial"/>
                  <a:ea typeface="Calibri" panose="020F0502020204030204" pitchFamily="34" charset="0"/>
                  <a:cs typeface="Times New Roman" panose="02020603050405020304" pitchFamily="18" charset="0"/>
                  <a:sym typeface="Arial"/>
                </a:rPr>
                <a:t>SBT </a:t>
              </a:r>
              <a:endParaRPr lang="pt-BR" sz="3800" kern="0">
                <a:latin typeface="Arial"/>
                <a:ea typeface="Calibri" panose="020F0502020204030204" pitchFamily="34" charset="0"/>
                <a:cs typeface="Times New Roman" panose="02020603050405020304" pitchFamily="18" charset="0"/>
                <a:sym typeface="Arial"/>
              </a:endParaRPr>
            </a:p>
          </p:txBody>
        </p:sp>
      </p:grpSp>
      <p:grpSp>
        <p:nvGrpSpPr>
          <p:cNvPr id="40" name="Group 39"/>
          <p:cNvGrpSpPr/>
          <p:nvPr/>
        </p:nvGrpSpPr>
        <p:grpSpPr>
          <a:xfrm>
            <a:off x="12248139" y="3240926"/>
            <a:ext cx="5130550" cy="3699159"/>
            <a:chOff x="8107047" y="4880651"/>
            <a:chExt cx="5130550" cy="3699159"/>
          </a:xfrm>
        </p:grpSpPr>
        <p:grpSp>
          <p:nvGrpSpPr>
            <p:cNvPr id="35" name="Group 4"/>
            <p:cNvGrpSpPr/>
            <p:nvPr/>
          </p:nvGrpSpPr>
          <p:grpSpPr>
            <a:xfrm>
              <a:off x="8107047" y="4880651"/>
              <a:ext cx="5130550" cy="3699159"/>
              <a:chOff x="0" y="0"/>
              <a:chExt cx="6038063" cy="6076340"/>
            </a:xfrm>
          </p:grpSpPr>
          <p:sp>
            <p:nvSpPr>
              <p:cNvPr id="37"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38"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39" name="Rectangle 38"/>
            <p:cNvSpPr/>
            <p:nvPr/>
          </p:nvSpPr>
          <p:spPr>
            <a:xfrm>
              <a:off x="8272021" y="5201733"/>
              <a:ext cx="4800600" cy="2723823"/>
            </a:xfrm>
            <a:prstGeom prst="rect">
              <a:avLst/>
            </a:prstGeom>
          </p:spPr>
          <p:txBody>
            <a:bodyPr wrap="square">
              <a:spAutoFit/>
            </a:bodyPr>
            <a:lstStyle/>
            <a:p>
              <a:pPr lvl="0" algn="ctr">
                <a:lnSpc>
                  <a:spcPct val="150000"/>
                </a:lnSpc>
                <a:buClr>
                  <a:srgbClr val="000000"/>
                </a:buClr>
              </a:pPr>
              <a:r>
                <a:rPr lang="vi-VN" sz="3800" kern="0" smtClean="0">
                  <a:solidFill>
                    <a:prstClr val="black"/>
                  </a:solidFill>
                  <a:ea typeface="Calibri" panose="020F0502020204030204" pitchFamily="34" charset="0"/>
                  <a:cs typeface="Arial" panose="020B0604020202020204" pitchFamily="34" charset="0"/>
                  <a:sym typeface="Arial"/>
                </a:rPr>
                <a:t>Chuẩn </a:t>
              </a:r>
              <a:r>
                <a:rPr lang="vi-VN" sz="3800" kern="0">
                  <a:solidFill>
                    <a:prstClr val="black"/>
                  </a:solidFill>
                  <a:ea typeface="Calibri" panose="020F0502020204030204" pitchFamily="34" charset="0"/>
                  <a:cs typeface="Arial" panose="020B0604020202020204" pitchFamily="34" charset="0"/>
                  <a:sym typeface="Arial"/>
                </a:rPr>
                <a:t>bị trước </a:t>
              </a:r>
              <a:r>
                <a:rPr lang="en-US" sz="3800" kern="0" smtClean="0">
                  <a:solidFill>
                    <a:prstClr val="black"/>
                  </a:solidFill>
                  <a:latin typeface="Arial" panose="020B0604020202020204" pitchFamily="34" charset="0"/>
                  <a:ea typeface="Calibri" panose="020F0502020204030204" pitchFamily="34" charset="0"/>
                  <a:cs typeface="Arial" panose="020B0604020202020204" pitchFamily="34" charset="0"/>
                  <a:sym typeface="Arial"/>
                </a:rPr>
                <a:t>bài</a:t>
              </a:r>
              <a:endParaRPr lang="en-US" sz="3800" kern="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a:p>
              <a:pPr lvl="0" algn="ctr">
                <a:lnSpc>
                  <a:spcPct val="150000"/>
                </a:lnSpc>
                <a:buClr>
                  <a:srgbClr val="000000"/>
                </a:buClr>
              </a:pPr>
              <a:r>
                <a:rPr lang="en-US" sz="3800" b="1" kern="0" smtClean="0">
                  <a:solidFill>
                    <a:prstClr val="black"/>
                  </a:solidFill>
                  <a:latin typeface="Arial" panose="020B0604020202020204" pitchFamily="34" charset="0"/>
                  <a:ea typeface="Calibri" panose="020F0502020204030204" pitchFamily="34" charset="0"/>
                  <a:cs typeface="Arial" panose="020B0604020202020204" pitchFamily="34" charset="0"/>
                  <a:sym typeface="Arial"/>
                </a:rPr>
                <a:t>Hoạt động thực hành và trải nghiệm </a:t>
              </a:r>
              <a:endParaRPr lang="pt-BR" sz="3800" b="1" kern="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500"/>
                                        <p:tgtEl>
                                          <p:spTgt spid="3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825783" y="-1174717"/>
            <a:ext cx="12921884" cy="1292188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28800" y="-1943100"/>
            <a:ext cx="21564600" cy="13030200"/>
          </a:xfrm>
          <a:prstGeom prst="rect">
            <a:avLst/>
          </a:prstGeom>
        </p:spPr>
      </p:pic>
      <p:sp>
        <p:nvSpPr>
          <p:cNvPr id="5" name="Rectangle 4"/>
          <p:cNvSpPr/>
          <p:nvPr/>
        </p:nvSpPr>
        <p:spPr>
          <a:xfrm>
            <a:off x="3733800" y="4061014"/>
            <a:ext cx="10439400" cy="3368486"/>
          </a:xfrm>
          <a:prstGeom prst="rect">
            <a:avLst/>
          </a:prstGeom>
        </p:spPr>
        <p:txBody>
          <a:bodyPr wrap="square">
            <a:spAutoFit/>
          </a:bodyPr>
          <a:lstStyle/>
          <a:p>
            <a:pPr algn="ctr">
              <a:lnSpc>
                <a:spcPct val="150000"/>
              </a:lnSpc>
            </a:pPr>
            <a:r>
              <a:rPr lang="en-US" sz="7500" b="1">
                <a:ln w="0"/>
                <a:solidFill>
                  <a:schemeClr val="accent6">
                    <a:lumMod val="75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7500" b="1">
                <a:ln w="0"/>
                <a:solidFill>
                  <a:schemeClr val="accent6">
                    <a:lumMod val="75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7500" b="1">
                <a:ln w="0"/>
                <a:solidFill>
                  <a:schemeClr val="accent6">
                    <a:lumMod val="75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7500" b="1">
              <a:ln w="0"/>
              <a:solidFill>
                <a:schemeClr val="accent6">
                  <a:lumMod val="75000"/>
                </a:schemeClr>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4170054" y="-3827154"/>
            <a:ext cx="9947892" cy="17983200"/>
          </a:xfrm>
          <a:prstGeom prst="rect">
            <a:avLst/>
          </a:prstGeom>
        </p:spPr>
      </p:pic>
      <p:sp>
        <p:nvSpPr>
          <p:cNvPr id="11" name="TextBox 5"/>
          <p:cNvSpPr txBox="1"/>
          <p:nvPr/>
        </p:nvSpPr>
        <p:spPr>
          <a:xfrm>
            <a:off x="4716779" y="800100"/>
            <a:ext cx="8854441" cy="1791003"/>
          </a:xfrm>
          <a:prstGeom prst="rect">
            <a:avLst/>
          </a:prstGeom>
        </p:spPr>
        <p:txBody>
          <a:bodyPr wrap="square" lIns="0" tIns="0" rIns="0" bIns="0" rtlCol="0" anchor="t">
            <a:spAutoFit/>
          </a:bodyPr>
          <a:lstStyle/>
          <a:p>
            <a:pPr marL="0" marR="0" lvl="0" indent="0" algn="ctr" defTabSz="914400" rtl="0" eaLnBrk="1" fontAlgn="auto" latinLnBrk="0" hangingPunct="1">
              <a:lnSpc>
                <a:spcPts val="16800"/>
              </a:lnSpc>
              <a:spcBef>
                <a:spcPts val="0"/>
              </a:spcBef>
              <a:spcAft>
                <a:spcPts val="0"/>
              </a:spcAft>
              <a:buClrTx/>
              <a:buSzTx/>
              <a:buFontTx/>
              <a:buNone/>
              <a:tabLst/>
              <a:defRPr/>
            </a:pPr>
            <a:r>
              <a:rPr kumimoji="0" lang="en-US" sz="6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TẬP TRẮC NGHIỆM</a:t>
            </a:r>
            <a:endParaRPr kumimoji="0" lang="en-US" sz="6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2514600" y="3467100"/>
                <a:ext cx="13716000" cy="1559017"/>
              </a:xfrm>
              <a:prstGeom prst="rect">
                <a:avLst/>
              </a:prstGeom>
            </p:spPr>
            <p:txBody>
              <a:bodyPr wrap="square">
                <a:spAutoFit/>
              </a:bodyPr>
              <a:lstStyle/>
              <a:p>
                <a:pPr algn="just">
                  <a:lnSpc>
                    <a:spcPct val="150000"/>
                  </a:lnSpc>
                  <a:spcBef>
                    <a:spcPts val="100"/>
                  </a:spcBef>
                  <a:spcAft>
                    <a:spcPts val="100"/>
                  </a:spcAft>
                </a:pPr>
                <a:r>
                  <a:rPr lang="nl-NL" sz="4500" b="1">
                    <a:latin typeface="Arial" panose="020B0604020202020204" pitchFamily="34" charset="0"/>
                    <a:ea typeface="Malgun Gothic" panose="020B0503020000020004" pitchFamily="34" charset="-127"/>
                    <a:cs typeface="Arial" panose="020B0604020202020204" pitchFamily="34" charset="0"/>
                  </a:rPr>
                  <a:t>Câu 2.</a:t>
                </a:r>
                <a:r>
                  <a:rPr lang="nl-NL" sz="4500">
                    <a:effectLst/>
                    <a:latin typeface="Arial" panose="020B0604020202020204" pitchFamily="34" charset="0"/>
                    <a:ea typeface="Malgun Gothic" panose="020B0503020000020004" pitchFamily="34" charset="-127"/>
                    <a:cs typeface="Arial" panose="020B0604020202020204" pitchFamily="34" charset="0"/>
                  </a:rPr>
                  <a:t> Tính tổng </a:t>
                </a:r>
                <a14:m>
                  <m:oMath xmlns:m="http://schemas.openxmlformats.org/officeDocument/2006/math">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𝑀</m:t>
                    </m:r>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=1+</m:t>
                    </m:r>
                    <m:f>
                      <m:fPr>
                        <m:ctrlPr>
                          <a:rPr lang="en-US" sz="4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4</m:t>
                        </m:r>
                      </m:den>
                    </m:f>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4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1</m:t>
                        </m:r>
                      </m:num>
                      <m:den>
                        <m:sSup>
                          <m:sSupPr>
                            <m:ctrlPr>
                              <a:rPr lang="en-US" sz="4500" i="1">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4</m:t>
                            </m:r>
                          </m:e>
                          <m:sup>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2</m:t>
                            </m:r>
                          </m:sup>
                        </m:sSup>
                      </m:den>
                    </m:f>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4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1</m:t>
                        </m:r>
                      </m:num>
                      <m:den>
                        <m:sSup>
                          <m:sSupPr>
                            <m:ctrlPr>
                              <a:rPr lang="en-US" sz="4500" i="1">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4</m:t>
                            </m:r>
                          </m:e>
                          <m:sup>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𝑛</m:t>
                            </m:r>
                          </m:sup>
                        </m:sSup>
                      </m:den>
                    </m:f>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nl-NL" sz="4500">
                    <a:effectLst/>
                    <a:latin typeface="Arial" panose="020B0604020202020204" pitchFamily="34" charset="0"/>
                    <a:ea typeface="Malgun Gothic" panose="020B0503020000020004" pitchFamily="34" charset="-127"/>
                    <a:cs typeface="Arial" panose="020B0604020202020204" pitchFamily="34" charset="0"/>
                  </a:rPr>
                  <a:t> bằng</a:t>
                </a:r>
                <a:endParaRPr lang="en-US" sz="45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514600" y="3467100"/>
                <a:ext cx="13716000" cy="1559017"/>
              </a:xfrm>
              <a:prstGeom prst="rect">
                <a:avLst/>
              </a:prstGeom>
              <a:blipFill>
                <a:blip r:embed="rId4"/>
                <a:stretch>
                  <a:fillRect l="-1867" b="-7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219200" y="5600700"/>
                <a:ext cx="15574780" cy="1452321"/>
              </a:xfrm>
              <a:prstGeom prst="rect">
                <a:avLst/>
              </a:prstGeom>
            </p:spPr>
            <p:txBody>
              <a:bodyPr wrap="square">
                <a:spAutoFit/>
              </a:bodyPr>
              <a:lstStyle/>
              <a:p>
                <a:pPr algn="ctr">
                  <a:lnSpc>
                    <a:spcPct val="150000"/>
                  </a:lnSpc>
                  <a:spcBef>
                    <a:spcPts val="100"/>
                  </a:spcBef>
                  <a:spcAft>
                    <a:spcPts val="100"/>
                  </a:spcAft>
                </a:pPr>
                <a:r>
                  <a:rPr lang="nl-NL" sz="4500">
                    <a:latin typeface="Arial" panose="020B0604020202020204" pitchFamily="34" charset="0"/>
                    <a:ea typeface="Malgun Gothic" panose="020B0503020000020004" pitchFamily="34" charset="-127"/>
                    <a:cs typeface="Arial" panose="020B0604020202020204" pitchFamily="34" charset="0"/>
                  </a:rPr>
                  <a:t>A. </a:t>
                </a:r>
                <a14:m>
                  <m:oMath xmlns:m="http://schemas.openxmlformats.org/officeDocument/2006/math">
                    <m:f>
                      <m:fPr>
                        <m:ctrlPr>
                          <a:rPr lang="en-US" sz="4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3</m:t>
                        </m:r>
                      </m:num>
                      <m:den>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4</m:t>
                        </m:r>
                      </m:den>
                    </m:f>
                  </m:oMath>
                </a14:m>
                <a:r>
                  <a:rPr lang="nl-NL" sz="4500">
                    <a:effectLst/>
                    <a:latin typeface="Arial" panose="020B0604020202020204" pitchFamily="34" charset="0"/>
                    <a:ea typeface="Malgun Gothic" panose="020B0503020000020004" pitchFamily="34" charset="-127"/>
                    <a:cs typeface="Arial" panose="020B0604020202020204" pitchFamily="34" charset="0"/>
                  </a:rPr>
                  <a:t>			B. </a:t>
                </a:r>
                <a14:m>
                  <m:oMath xmlns:m="http://schemas.openxmlformats.org/officeDocument/2006/math">
                    <m:f>
                      <m:fPr>
                        <m:ctrlPr>
                          <a:rPr lang="en-US" sz="4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5</m:t>
                        </m:r>
                      </m:num>
                      <m:den>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4</m:t>
                        </m:r>
                      </m:den>
                    </m:f>
                  </m:oMath>
                </a14:m>
                <a:r>
                  <a:rPr lang="nl-NL" sz="4500" smtClean="0">
                    <a:effectLst/>
                    <a:latin typeface="Arial" panose="020B0604020202020204" pitchFamily="34" charset="0"/>
                    <a:ea typeface="Malgun Gothic" panose="020B0503020000020004" pitchFamily="34" charset="-127"/>
                    <a:cs typeface="Arial" panose="020B0604020202020204" pitchFamily="34" charset="0"/>
                  </a:rPr>
                  <a:t>			C</a:t>
                </a:r>
                <a:r>
                  <a:rPr lang="nl-NL" sz="4500">
                    <a:effectLst/>
                    <a:latin typeface="Arial" panose="020B0604020202020204" pitchFamily="34" charset="0"/>
                    <a:ea typeface="Malgun Gothic" panose="020B0503020000020004" pitchFamily="34" charset="-127"/>
                    <a:cs typeface="Arial" panose="020B0604020202020204" pitchFamily="34" charset="0"/>
                  </a:rPr>
                  <a:t>. </a:t>
                </a:r>
                <a14:m>
                  <m:oMath xmlns:m="http://schemas.openxmlformats.org/officeDocument/2006/math">
                    <m:f>
                      <m:fPr>
                        <m:ctrlPr>
                          <a:rPr lang="en-US" sz="4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4</m:t>
                        </m:r>
                      </m:num>
                      <m:den>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3</m:t>
                        </m:r>
                      </m:den>
                    </m:f>
                  </m:oMath>
                </a14:m>
                <a:r>
                  <a:rPr lang="nl-NL" sz="4500">
                    <a:effectLst/>
                    <a:latin typeface="Arial" panose="020B0604020202020204" pitchFamily="34" charset="0"/>
                    <a:ea typeface="Malgun Gothic" panose="020B0503020000020004" pitchFamily="34" charset="-127"/>
                    <a:cs typeface="Arial" panose="020B0604020202020204" pitchFamily="34" charset="0"/>
                  </a:rPr>
                  <a:t>			D. </a:t>
                </a:r>
                <a14:m>
                  <m:oMath xmlns:m="http://schemas.openxmlformats.org/officeDocument/2006/math">
                    <m:f>
                      <m:fPr>
                        <m:ctrlPr>
                          <a:rPr lang="en-US" sz="4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6</m:t>
                        </m:r>
                      </m:num>
                      <m:den>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5</m:t>
                        </m:r>
                      </m:den>
                    </m:f>
                  </m:oMath>
                </a14:m>
                <a:endParaRPr lang="en-US" sz="45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219200" y="5600700"/>
                <a:ext cx="15574780" cy="1452321"/>
              </a:xfrm>
              <a:prstGeom prst="rect">
                <a:avLst/>
              </a:prstGeom>
              <a:blipFill>
                <a:blip r:embed="rId5"/>
                <a:stretch>
                  <a:fillRect b="-8824"/>
                </a:stretch>
              </a:blipFill>
            </p:spPr>
            <p:txBody>
              <a:bodyPr/>
              <a:lstStyle/>
              <a:p>
                <a:r>
                  <a:rPr lang="en-US">
                    <a:noFill/>
                  </a:rPr>
                  <a:t> </a:t>
                </a:r>
              </a:p>
            </p:txBody>
          </p:sp>
        </mc:Fallback>
      </mc:AlternateContent>
      <p:pic>
        <p:nvPicPr>
          <p:cNvPr id="20" name="Picture 19"/>
          <p:cNvPicPr>
            <a:picLocks noChangeAspect="1"/>
          </p:cNvPicPr>
          <p:nvPr/>
        </p:nvPicPr>
        <p:blipFill>
          <a:blip r:embed="rId6"/>
          <a:stretch>
            <a:fillRect/>
          </a:stretch>
        </p:blipFill>
        <p:spPr>
          <a:xfrm>
            <a:off x="9351889" y="6045738"/>
            <a:ext cx="835173" cy="794238"/>
          </a:xfrm>
          <a:prstGeom prst="rect">
            <a:avLst/>
          </a:prstGeom>
        </p:spPr>
      </p:pic>
      <p:pic>
        <p:nvPicPr>
          <p:cNvPr id="5" name="Picture 4"/>
          <p:cNvPicPr>
            <a:picLocks noChangeAspect="1"/>
          </p:cNvPicPr>
          <p:nvPr/>
        </p:nvPicPr>
        <p:blipFill>
          <a:blip r:embed="rId7"/>
          <a:stretch>
            <a:fillRect/>
          </a:stretch>
        </p:blipFill>
        <p:spPr>
          <a:xfrm>
            <a:off x="15603517" y="2378401"/>
            <a:ext cx="1254165" cy="1301401"/>
          </a:xfrm>
          <a:prstGeom prst="rect">
            <a:avLst/>
          </a:prstGeom>
        </p:spPr>
      </p:pic>
      <p:pic>
        <p:nvPicPr>
          <p:cNvPr id="6" name="Picture 5"/>
          <p:cNvPicPr>
            <a:picLocks noChangeAspect="1"/>
          </p:cNvPicPr>
          <p:nvPr/>
        </p:nvPicPr>
        <p:blipFill>
          <a:blip r:embed="rId8"/>
          <a:stretch>
            <a:fillRect/>
          </a:stretch>
        </p:blipFill>
        <p:spPr>
          <a:xfrm rot="21293654" flipH="1">
            <a:off x="291027" y="6556319"/>
            <a:ext cx="2669024" cy="2672984"/>
          </a:xfrm>
          <a:prstGeom prst="rect">
            <a:avLst/>
          </a:prstGeom>
        </p:spPr>
      </p:pic>
    </p:spTree>
    <p:extLst>
      <p:ext uri="{BB962C8B-B14F-4D97-AF65-F5344CB8AC3E}">
        <p14:creationId xmlns:p14="http://schemas.microsoft.com/office/powerpoint/2010/main" val="284478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4170054" y="-3827154"/>
            <a:ext cx="9947892" cy="17983200"/>
          </a:xfrm>
          <a:prstGeom prst="rect">
            <a:avLst/>
          </a:prstGeom>
        </p:spPr>
      </p:pic>
      <p:sp>
        <p:nvSpPr>
          <p:cNvPr id="11" name="TextBox 5"/>
          <p:cNvSpPr txBox="1"/>
          <p:nvPr/>
        </p:nvSpPr>
        <p:spPr>
          <a:xfrm>
            <a:off x="4716779" y="800100"/>
            <a:ext cx="8854441" cy="1791003"/>
          </a:xfrm>
          <a:prstGeom prst="rect">
            <a:avLst/>
          </a:prstGeom>
        </p:spPr>
        <p:txBody>
          <a:bodyPr wrap="square" lIns="0" tIns="0" rIns="0" bIns="0" rtlCol="0" anchor="t">
            <a:spAutoFit/>
          </a:bodyPr>
          <a:lstStyle/>
          <a:p>
            <a:pPr marL="0" marR="0" lvl="0" indent="0" algn="ctr" defTabSz="914400" rtl="0" eaLnBrk="1" fontAlgn="auto" latinLnBrk="0" hangingPunct="1">
              <a:lnSpc>
                <a:spcPts val="16800"/>
              </a:lnSpc>
              <a:spcBef>
                <a:spcPts val="0"/>
              </a:spcBef>
              <a:spcAft>
                <a:spcPts val="0"/>
              </a:spcAft>
              <a:buClrTx/>
              <a:buSzTx/>
              <a:buFontTx/>
              <a:buNone/>
              <a:tabLst/>
              <a:defRPr/>
            </a:pPr>
            <a:r>
              <a:rPr kumimoji="0" lang="en-US" sz="6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TẬP TRẮC NGHIỆM</a:t>
            </a:r>
            <a:endParaRPr kumimoji="0" lang="en-US" sz="6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2895600" y="3086100"/>
                <a:ext cx="10999312" cy="1833002"/>
              </a:xfrm>
              <a:prstGeom prst="rect">
                <a:avLst/>
              </a:prstGeom>
            </p:spPr>
            <p:txBody>
              <a:bodyPr wrap="square">
                <a:spAutoFit/>
              </a:bodyPr>
              <a:lstStyle/>
              <a:p>
                <a:pPr algn="just">
                  <a:lnSpc>
                    <a:spcPct val="150000"/>
                  </a:lnSpc>
                  <a:spcBef>
                    <a:spcPts val="100"/>
                  </a:spcBef>
                  <a:spcAft>
                    <a:spcPts val="100"/>
                  </a:spcAft>
                </a:pPr>
                <a:r>
                  <a:rPr lang="nl-NL" sz="5000" b="1">
                    <a:latin typeface="Arial" panose="020B0604020202020204" pitchFamily="34" charset="0"/>
                    <a:ea typeface="Malgun Gothic" panose="020B0503020000020004" pitchFamily="34" charset="-127"/>
                    <a:cs typeface="Arial" panose="020B0604020202020204" pitchFamily="34" charset="0"/>
                  </a:rPr>
                  <a:t>Câu 3.</a:t>
                </a:r>
                <a:r>
                  <a:rPr lang="nl-NL" sz="5000">
                    <a:effectLst/>
                    <a:latin typeface="Arial" panose="020B0604020202020204" pitchFamily="34" charset="0"/>
                    <a:ea typeface="Malgun Gothic" panose="020B0503020000020004" pitchFamily="34" charset="-127"/>
                    <a:cs typeface="Arial" panose="020B0604020202020204" pitchFamily="34" charset="0"/>
                  </a:rPr>
                  <a:t> </a:t>
                </a:r>
                <a14:m>
                  <m:oMath xmlns:m="http://schemas.openxmlformats.org/officeDocument/2006/math">
                    <m:func>
                      <m:funcPr>
                        <m:ctrlPr>
                          <a:rPr lang="en-US" sz="5000" i="1">
                            <a:effectLst/>
                            <a:latin typeface="Cambria Math" panose="02040503050406030204" pitchFamily="18" charset="0"/>
                            <a:ea typeface="Malgun Gothic" panose="020B0503020000020004" pitchFamily="34" charset="-127"/>
                            <a:cs typeface="Times New Roman" panose="02020603050405020304" pitchFamily="18" charset="0"/>
                          </a:rPr>
                        </m:ctrlPr>
                      </m:funcPr>
                      <m:fName>
                        <m:limLow>
                          <m:limLowPr>
                            <m:ctrlPr>
                              <a:rPr lang="en-US" sz="5000" i="1">
                                <a:effectLst/>
                                <a:latin typeface="Cambria Math" panose="02040503050406030204" pitchFamily="18" charset="0"/>
                                <a:ea typeface="Malgun Gothic" panose="020B0503020000020004" pitchFamily="34" charset="-127"/>
                                <a:cs typeface="Times New Roman" panose="02020603050405020304" pitchFamily="18" charset="0"/>
                              </a:rPr>
                            </m:ctrlPr>
                          </m:limLowPr>
                          <m:e>
                            <m:r>
                              <m:rPr>
                                <m:sty m:val="p"/>
                              </m:rPr>
                              <a:rPr lang="nl-NL" sz="5000">
                                <a:effectLst/>
                                <a:latin typeface="Cambria Math" panose="02040503050406030204" pitchFamily="18" charset="0"/>
                                <a:ea typeface="Calibri" panose="020F0502020204030204" pitchFamily="34" charset="0"/>
                                <a:cs typeface="Times New Roman" panose="02020603050405020304" pitchFamily="18" charset="0"/>
                              </a:rPr>
                              <m:t>lim</m:t>
                            </m:r>
                          </m:e>
                          <m:lim>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→3</m:t>
                            </m:r>
                          </m:lim>
                        </m:limLow>
                      </m:fName>
                      <m:e>
                        <m:f>
                          <m:fPr>
                            <m:ctrlPr>
                              <a:rPr lang="en-US" sz="5000" i="1">
                                <a:effectLst/>
                                <a:latin typeface="Cambria Math" panose="02040503050406030204" pitchFamily="18" charset="0"/>
                                <a:ea typeface="Malgun Gothic" panose="020B0503020000020004" pitchFamily="34" charset="-127"/>
                                <a:cs typeface="Times New Roman" panose="02020603050405020304" pitchFamily="18" charset="0"/>
                              </a:rPr>
                            </m:ctrlPr>
                          </m:fPr>
                          <m:num>
                            <m:sSup>
                              <m:sSupPr>
                                <m:ctrlPr>
                                  <a:rPr lang="en-US" sz="5000" i="1">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𝑥</m:t>
                                </m:r>
                              </m:e>
                              <m:sup>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2</m:t>
                                </m:r>
                              </m:sup>
                            </m:sSup>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−9</m:t>
                            </m:r>
                          </m:num>
                          <m:den>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 </m:t>
                        </m:r>
                      </m:e>
                    </m:func>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 </m:t>
                    </m:r>
                  </m:oMath>
                </a14:m>
                <a:r>
                  <a:rPr lang="nl-NL" sz="5000">
                    <a:effectLst/>
                    <a:latin typeface="Arial" panose="020B0604020202020204" pitchFamily="34" charset="0"/>
                    <a:ea typeface="Malgun Gothic" panose="020B0503020000020004" pitchFamily="34" charset="-127"/>
                    <a:cs typeface="Arial" panose="020B0604020202020204" pitchFamily="34" charset="0"/>
                  </a:rPr>
                  <a:t>bằng</a:t>
                </a:r>
                <a:endParaRPr lang="en-US" sz="50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895600" y="3086100"/>
                <a:ext cx="10999312" cy="1833002"/>
              </a:xfrm>
              <a:prstGeom prst="rect">
                <a:avLst/>
              </a:prstGeom>
              <a:blipFill>
                <a:blip r:embed="rId4"/>
                <a:stretch>
                  <a:fillRect l="-2661" b="-4319"/>
                </a:stretch>
              </a:blipFill>
            </p:spPr>
            <p:txBody>
              <a:bodyPr/>
              <a:lstStyle/>
              <a:p>
                <a:r>
                  <a:rPr lang="en-US">
                    <a:noFill/>
                  </a:rPr>
                  <a:t> </a:t>
                </a:r>
              </a:p>
            </p:txBody>
          </p:sp>
        </mc:Fallback>
      </mc:AlternateContent>
      <p:sp>
        <p:nvSpPr>
          <p:cNvPr id="14" name="Rectangle 13"/>
          <p:cNvSpPr/>
          <p:nvPr/>
        </p:nvSpPr>
        <p:spPr>
          <a:xfrm>
            <a:off x="1356609" y="5364406"/>
            <a:ext cx="15574780" cy="2015936"/>
          </a:xfrm>
          <a:prstGeom prst="rect">
            <a:avLst/>
          </a:prstGeom>
        </p:spPr>
        <p:txBody>
          <a:bodyPr wrap="square">
            <a:spAutoFit/>
          </a:bodyPr>
          <a:lstStyle/>
          <a:p>
            <a:pPr marL="0" marR="0" lvl="0" indent="0" algn="ctr" defTabSz="914400" rtl="0" eaLnBrk="1" fontAlgn="auto" latinLnBrk="0" hangingPunct="1">
              <a:lnSpc>
                <a:spcPct val="250000"/>
              </a:lnSpc>
              <a:spcBef>
                <a:spcPts val="0"/>
              </a:spcBef>
              <a:spcAft>
                <a:spcPts val="0"/>
              </a:spcAft>
              <a:buClrTx/>
              <a:buSzTx/>
              <a:buFontTx/>
              <a:buNone/>
              <a:tabLst/>
              <a:defRPr/>
            </a:pPr>
            <a:r>
              <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a:t>
            </a:r>
            <a:r>
              <a:rPr kumimoji="0" lang="en-US" sz="5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0</a:t>
            </a:r>
            <a:r>
              <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50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t>	</a:t>
            </a:r>
            <a:r>
              <a:rPr kumimoji="0" lang="vi-VN" sz="5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B</a:t>
            </a:r>
            <a:r>
              <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lang="en-US" sz="5000">
                <a:solidFill>
                  <a:srgbClr val="000000"/>
                </a:solidFill>
                <a:latin typeface="Arial" panose="020B0604020202020204" pitchFamily="34" charset="0"/>
                <a:cs typeface="Arial" panose="020B0604020202020204" pitchFamily="34" charset="0"/>
              </a:rPr>
              <a:t>6</a:t>
            </a:r>
            <a:r>
              <a:rPr kumimoji="0" lang="en-US" sz="50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t>			</a:t>
            </a:r>
            <a:r>
              <a:rPr kumimoji="0" lang="vi-VN" sz="5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a:t>
            </a:r>
            <a:r>
              <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vi-VN" sz="5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3</a:t>
            </a:r>
            <a:r>
              <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5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50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t>      </a:t>
            </a:r>
            <a:r>
              <a:rPr kumimoji="0" lang="vi-VN" sz="5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D</a:t>
            </a:r>
            <a:r>
              <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lang="en-US" sz="5000">
                <a:solidFill>
                  <a:srgbClr val="000000"/>
                </a:solidFill>
                <a:latin typeface="Arial" panose="020B0604020202020204" pitchFamily="34" charset="0"/>
                <a:cs typeface="Arial" panose="020B0604020202020204" pitchFamily="34" charset="0"/>
              </a:rPr>
              <a:t>1</a:t>
            </a:r>
            <a:endPar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0" name="Picture 19"/>
          <p:cNvPicPr>
            <a:picLocks noChangeAspect="1"/>
          </p:cNvPicPr>
          <p:nvPr/>
        </p:nvPicPr>
        <p:blipFill>
          <a:blip r:embed="rId5"/>
          <a:stretch>
            <a:fillRect/>
          </a:stretch>
        </p:blipFill>
        <p:spPr>
          <a:xfrm>
            <a:off x="5715000" y="6134100"/>
            <a:ext cx="835173" cy="794238"/>
          </a:xfrm>
          <a:prstGeom prst="rect">
            <a:avLst/>
          </a:prstGeom>
        </p:spPr>
      </p:pic>
      <p:pic>
        <p:nvPicPr>
          <p:cNvPr id="5" name="Picture 4"/>
          <p:cNvPicPr>
            <a:picLocks noChangeAspect="1"/>
          </p:cNvPicPr>
          <p:nvPr/>
        </p:nvPicPr>
        <p:blipFill>
          <a:blip r:embed="rId6"/>
          <a:stretch>
            <a:fillRect/>
          </a:stretch>
        </p:blipFill>
        <p:spPr>
          <a:xfrm>
            <a:off x="14935200" y="3009900"/>
            <a:ext cx="1524000" cy="1581399"/>
          </a:xfrm>
          <a:prstGeom prst="rect">
            <a:avLst/>
          </a:prstGeom>
        </p:spPr>
      </p:pic>
      <p:pic>
        <p:nvPicPr>
          <p:cNvPr id="6" name="Picture 5"/>
          <p:cNvPicPr>
            <a:picLocks noChangeAspect="1"/>
          </p:cNvPicPr>
          <p:nvPr/>
        </p:nvPicPr>
        <p:blipFill>
          <a:blip r:embed="rId7"/>
          <a:stretch>
            <a:fillRect/>
          </a:stretch>
        </p:blipFill>
        <p:spPr>
          <a:xfrm rot="21293654" flipH="1">
            <a:off x="291027" y="6556319"/>
            <a:ext cx="2669024" cy="2672984"/>
          </a:xfrm>
          <a:prstGeom prst="rect">
            <a:avLst/>
          </a:prstGeom>
        </p:spPr>
      </p:pic>
    </p:spTree>
    <p:extLst>
      <p:ext uri="{BB962C8B-B14F-4D97-AF65-F5344CB8AC3E}">
        <p14:creationId xmlns:p14="http://schemas.microsoft.com/office/powerpoint/2010/main" val="769663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4170054" y="-3827154"/>
            <a:ext cx="9947892" cy="17983200"/>
          </a:xfrm>
          <a:prstGeom prst="rect">
            <a:avLst/>
          </a:prstGeom>
        </p:spPr>
      </p:pic>
      <p:sp>
        <p:nvSpPr>
          <p:cNvPr id="11" name="TextBox 5"/>
          <p:cNvSpPr txBox="1"/>
          <p:nvPr/>
        </p:nvSpPr>
        <p:spPr>
          <a:xfrm>
            <a:off x="4716779" y="800100"/>
            <a:ext cx="8854441" cy="1791003"/>
          </a:xfrm>
          <a:prstGeom prst="rect">
            <a:avLst/>
          </a:prstGeom>
        </p:spPr>
        <p:txBody>
          <a:bodyPr wrap="square" lIns="0" tIns="0" rIns="0" bIns="0" rtlCol="0" anchor="t">
            <a:spAutoFit/>
          </a:bodyPr>
          <a:lstStyle/>
          <a:p>
            <a:pPr marL="0" marR="0" lvl="0" indent="0" algn="ctr" defTabSz="914400" rtl="0" eaLnBrk="1" fontAlgn="auto" latinLnBrk="0" hangingPunct="1">
              <a:lnSpc>
                <a:spcPts val="16800"/>
              </a:lnSpc>
              <a:spcBef>
                <a:spcPts val="0"/>
              </a:spcBef>
              <a:spcAft>
                <a:spcPts val="0"/>
              </a:spcAft>
              <a:buClrTx/>
              <a:buSzTx/>
              <a:buFontTx/>
              <a:buNone/>
              <a:tabLst/>
              <a:defRPr/>
            </a:pPr>
            <a:r>
              <a:rPr kumimoji="0" lang="en-US" sz="6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TẬP TRẮC NGHIỆM</a:t>
            </a:r>
            <a:endParaRPr kumimoji="0" lang="en-US" sz="6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2285999" y="2805381"/>
                <a:ext cx="13716000" cy="3176319"/>
              </a:xfrm>
              <a:prstGeom prst="rect">
                <a:avLst/>
              </a:prstGeom>
            </p:spPr>
            <p:txBody>
              <a:bodyPr wrap="square">
                <a:spAutoFit/>
              </a:bodyPr>
              <a:lstStyle/>
              <a:p>
                <a:pPr algn="just">
                  <a:lnSpc>
                    <a:spcPct val="150000"/>
                  </a:lnSpc>
                  <a:spcBef>
                    <a:spcPts val="100"/>
                  </a:spcBef>
                  <a:spcAft>
                    <a:spcPts val="100"/>
                  </a:spcAft>
                </a:pPr>
                <a:r>
                  <a:rPr lang="nl-NL" sz="4300" b="1">
                    <a:latin typeface="Arial" panose="020B0604020202020204" pitchFamily="34" charset="0"/>
                    <a:ea typeface="Malgun Gothic" panose="020B0503020000020004" pitchFamily="34" charset="-127"/>
                    <a:cs typeface="Arial" panose="020B0604020202020204" pitchFamily="34" charset="0"/>
                  </a:rPr>
                  <a:t>Câu 4.</a:t>
                </a:r>
                <a:r>
                  <a:rPr lang="nl-NL" sz="4300">
                    <a:effectLst/>
                    <a:latin typeface="Arial" panose="020B0604020202020204" pitchFamily="34" charset="0"/>
                    <a:ea typeface="Malgun Gothic" panose="020B0503020000020004" pitchFamily="34" charset="-127"/>
                    <a:cs typeface="Arial" panose="020B0604020202020204" pitchFamily="34" charset="0"/>
                  </a:rPr>
                  <a:t> Cho hàm số </a:t>
                </a:r>
                <a14:m>
                  <m:oMath xmlns:m="http://schemas.openxmlformats.org/officeDocument/2006/math">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𝑓</m:t>
                    </m:r>
                    <m:d>
                      <m:dPr>
                        <m:ctrlPr>
                          <a:rPr lang="en-US" sz="43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𝑥</m:t>
                        </m:r>
                      </m:e>
                    </m:d>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m:t>
                    </m:r>
                    <m:d>
                      <m:dPr>
                        <m:begChr m:val="{"/>
                        <m:endChr m:val=""/>
                        <m:ctrlPr>
                          <a:rPr lang="en-US" sz="43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4300" i="1">
                                <a:effectLst/>
                                <a:latin typeface="Cambria Math" panose="02040503050406030204" pitchFamily="18" charset="0"/>
                                <a:ea typeface="Malgun Gothic" panose="020B0503020000020004" pitchFamily="34" charset="-127"/>
                                <a:cs typeface="Times New Roman" panose="02020603050405020304" pitchFamily="18" charset="0"/>
                              </a:rPr>
                            </m:ctrlPr>
                          </m:eqArrPr>
                          <m:e>
                            <m:sSup>
                              <m:sSupPr>
                                <m:ctrlPr>
                                  <a:rPr lang="en-US" sz="4300" i="1">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𝑥</m:t>
                                </m:r>
                              </m:e>
                              <m:sup>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2</m:t>
                                </m:r>
                              </m:sup>
                            </m:sSup>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+2</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𝑎</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     </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𝑛</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ế</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𝑢</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 </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≥2 </m:t>
                            </m:r>
                          </m:e>
                          <m:e>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3                        </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𝑛</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ế</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𝑢</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 </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&lt;2</m:t>
                            </m:r>
                          </m:e>
                        </m:eqArr>
                      </m:e>
                    </m:d>
                  </m:oMath>
                </a14:m>
                <a:r>
                  <a:rPr lang="nl-NL" sz="4300">
                    <a:effectLst/>
                    <a:latin typeface="Arial" panose="020B0604020202020204" pitchFamily="34" charset="0"/>
                    <a:ea typeface="Malgun Gothic" panose="020B0503020000020004" pitchFamily="34" charset="-127"/>
                    <a:cs typeface="Arial" panose="020B0604020202020204" pitchFamily="34" charset="0"/>
                  </a:rPr>
                  <a:t> , hàm số liên tục tại </a:t>
                </a:r>
                <a14:m>
                  <m:oMath xmlns:m="http://schemas.openxmlformats.org/officeDocument/2006/math">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=2 </m:t>
                    </m:r>
                  </m:oMath>
                </a14:m>
                <a:r>
                  <a:rPr lang="nl-NL" sz="4300">
                    <a:effectLst/>
                    <a:latin typeface="Arial" panose="020B0604020202020204" pitchFamily="34" charset="0"/>
                    <a:ea typeface="Malgun Gothic" panose="020B0503020000020004" pitchFamily="34" charset="-127"/>
                    <a:cs typeface="Arial" panose="020B0604020202020204" pitchFamily="34" charset="0"/>
                  </a:rPr>
                  <a:t>khi</a:t>
                </a:r>
                <a:endParaRPr lang="en-US" sz="43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285999" y="2805381"/>
                <a:ext cx="13716000" cy="3176319"/>
              </a:xfrm>
              <a:prstGeom prst="rect">
                <a:avLst/>
              </a:prstGeom>
              <a:blipFill>
                <a:blip r:embed="rId4"/>
                <a:stretch>
                  <a:fillRect l="-1733" r="-1733" b="-82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356609" y="6515100"/>
                <a:ext cx="15574780" cy="962251"/>
              </a:xfrm>
              <a:prstGeom prst="rect">
                <a:avLst/>
              </a:prstGeom>
            </p:spPr>
            <p:txBody>
              <a:bodyPr wrap="square">
                <a:spAutoFit/>
              </a:bodyPr>
              <a:lstStyle/>
              <a:p>
                <a:pPr algn="ctr">
                  <a:lnSpc>
                    <a:spcPct val="150000"/>
                  </a:lnSpc>
                  <a:spcBef>
                    <a:spcPts val="100"/>
                  </a:spcBef>
                  <a:spcAft>
                    <a:spcPts val="100"/>
                  </a:spcAft>
                </a:pPr>
                <a:r>
                  <a:rPr lang="nl-NL" sz="4300">
                    <a:latin typeface="Arial" panose="020B0604020202020204" pitchFamily="34" charset="0"/>
                    <a:ea typeface="Malgun Gothic" panose="020B0503020000020004" pitchFamily="34" charset="-127"/>
                    <a:cs typeface="Arial" panose="020B0604020202020204" pitchFamily="34" charset="0"/>
                  </a:rPr>
                  <a:t>A. </a:t>
                </a:r>
                <a14:m>
                  <m:oMath xmlns:m="http://schemas.openxmlformats.org/officeDocument/2006/math">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𝑎</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=3 </m:t>
                    </m:r>
                  </m:oMath>
                </a14:m>
                <a:r>
                  <a:rPr lang="nl-NL" sz="4300">
                    <a:effectLst/>
                    <a:latin typeface="Arial" panose="020B0604020202020204" pitchFamily="34" charset="0"/>
                    <a:ea typeface="Malgun Gothic" panose="020B0503020000020004" pitchFamily="34" charset="-127"/>
                    <a:cs typeface="Arial" panose="020B0604020202020204" pitchFamily="34" charset="0"/>
                  </a:rPr>
                  <a:t>	</a:t>
                </a:r>
                <a:r>
                  <a:rPr lang="nl-NL" sz="4300" smtClean="0">
                    <a:effectLst/>
                    <a:latin typeface="Arial" panose="020B0604020202020204" pitchFamily="34" charset="0"/>
                    <a:ea typeface="Malgun Gothic" panose="020B0503020000020004" pitchFamily="34" charset="-127"/>
                    <a:cs typeface="Arial" panose="020B0604020202020204" pitchFamily="34" charset="0"/>
                  </a:rPr>
                  <a:t>   B</a:t>
                </a:r>
                <a:r>
                  <a:rPr lang="nl-NL" sz="4300">
                    <a:effectLst/>
                    <a:latin typeface="Arial" panose="020B0604020202020204" pitchFamily="34" charset="0"/>
                    <a:ea typeface="Malgun Gothic" panose="020B0503020000020004" pitchFamily="34" charset="-127"/>
                    <a:cs typeface="Arial" panose="020B0604020202020204" pitchFamily="34" charset="0"/>
                  </a:rPr>
                  <a:t>. </a:t>
                </a:r>
                <a14:m>
                  <m:oMath xmlns:m="http://schemas.openxmlformats.org/officeDocument/2006/math">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𝑎</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=5</m:t>
                    </m:r>
                  </m:oMath>
                </a14:m>
                <a:r>
                  <a:rPr lang="nl-NL" sz="4300" smtClean="0">
                    <a:effectLst/>
                    <a:latin typeface="Arial" panose="020B0604020202020204" pitchFamily="34" charset="0"/>
                    <a:ea typeface="Malgun Gothic" panose="020B0503020000020004" pitchFamily="34" charset="-127"/>
                    <a:cs typeface="Arial" panose="020B0604020202020204" pitchFamily="34" charset="0"/>
                  </a:rPr>
                  <a:t>	      C</a:t>
                </a:r>
                <a:r>
                  <a:rPr lang="nl-NL" sz="4300">
                    <a:effectLst/>
                    <a:latin typeface="Arial" panose="020B0604020202020204" pitchFamily="34" charset="0"/>
                    <a:ea typeface="Malgun Gothic" panose="020B0503020000020004" pitchFamily="34" charset="-127"/>
                    <a:cs typeface="Arial" panose="020B0604020202020204" pitchFamily="34" charset="0"/>
                  </a:rPr>
                  <a:t>. </a:t>
                </a:r>
                <a14:m>
                  <m:oMath xmlns:m="http://schemas.openxmlformats.org/officeDocument/2006/math">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𝑎</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nl-NL" sz="4300">
                    <a:effectLst/>
                    <a:latin typeface="Arial" panose="020B0604020202020204" pitchFamily="34" charset="0"/>
                    <a:ea typeface="Malgun Gothic" panose="020B0503020000020004" pitchFamily="34" charset="-127"/>
                    <a:cs typeface="Arial" panose="020B0604020202020204" pitchFamily="34" charset="0"/>
                  </a:rPr>
                  <a:t>		</a:t>
                </a:r>
                <a:r>
                  <a:rPr lang="nl-NL" sz="4300" smtClean="0">
                    <a:latin typeface="Arial" panose="020B0604020202020204" pitchFamily="34" charset="0"/>
                    <a:ea typeface="Malgun Gothic" panose="020B0503020000020004" pitchFamily="34" charset="-127"/>
                    <a:cs typeface="Arial" panose="020B0604020202020204" pitchFamily="34" charset="0"/>
                  </a:rPr>
                  <a:t> </a:t>
                </a:r>
                <a:r>
                  <a:rPr lang="nl-NL" sz="4300" smtClean="0">
                    <a:effectLst/>
                    <a:latin typeface="Arial" panose="020B0604020202020204" pitchFamily="34" charset="0"/>
                    <a:ea typeface="Malgun Gothic" panose="020B0503020000020004" pitchFamily="34" charset="-127"/>
                    <a:cs typeface="Arial" panose="020B0604020202020204" pitchFamily="34" charset="0"/>
                  </a:rPr>
                  <a:t>D</a:t>
                </a:r>
                <a:r>
                  <a:rPr lang="nl-NL" sz="4300">
                    <a:effectLst/>
                    <a:latin typeface="Arial" panose="020B0604020202020204" pitchFamily="34" charset="0"/>
                    <a:ea typeface="Malgun Gothic" panose="020B0503020000020004" pitchFamily="34" charset="-127"/>
                    <a:cs typeface="Arial" panose="020B0604020202020204" pitchFamily="34" charset="0"/>
                  </a:rPr>
                  <a:t>. </a:t>
                </a:r>
                <a14:m>
                  <m:oMath xmlns:m="http://schemas.openxmlformats.org/officeDocument/2006/math">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𝑎</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=−5 </m:t>
                    </m:r>
                  </m:oMath>
                </a14:m>
                <a:endParaRPr lang="en-US" sz="43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356609" y="6515100"/>
                <a:ext cx="15574780" cy="962251"/>
              </a:xfrm>
              <a:prstGeom prst="rect">
                <a:avLst/>
              </a:prstGeom>
              <a:blipFill>
                <a:blip r:embed="rId5"/>
                <a:stretch>
                  <a:fillRect b="-29114"/>
                </a:stretch>
              </a:blipFill>
            </p:spPr>
            <p:txBody>
              <a:bodyPr/>
              <a:lstStyle/>
              <a:p>
                <a:r>
                  <a:rPr lang="en-US">
                    <a:noFill/>
                  </a:rPr>
                  <a:t> </a:t>
                </a:r>
              </a:p>
            </p:txBody>
          </p:sp>
        </mc:Fallback>
      </mc:AlternateContent>
      <p:pic>
        <p:nvPicPr>
          <p:cNvPr id="20" name="Picture 19"/>
          <p:cNvPicPr>
            <a:picLocks noChangeAspect="1"/>
          </p:cNvPicPr>
          <p:nvPr/>
        </p:nvPicPr>
        <p:blipFill>
          <a:blip r:embed="rId6"/>
          <a:stretch>
            <a:fillRect/>
          </a:stretch>
        </p:blipFill>
        <p:spPr>
          <a:xfrm>
            <a:off x="12039600" y="6591300"/>
            <a:ext cx="835173" cy="794238"/>
          </a:xfrm>
          <a:prstGeom prst="rect">
            <a:avLst/>
          </a:prstGeom>
        </p:spPr>
      </p:pic>
      <p:pic>
        <p:nvPicPr>
          <p:cNvPr id="5" name="Picture 4"/>
          <p:cNvPicPr>
            <a:picLocks noChangeAspect="1"/>
          </p:cNvPicPr>
          <p:nvPr/>
        </p:nvPicPr>
        <p:blipFill>
          <a:blip r:embed="rId7"/>
          <a:stretch>
            <a:fillRect/>
          </a:stretch>
        </p:blipFill>
        <p:spPr>
          <a:xfrm>
            <a:off x="15603517" y="2378401"/>
            <a:ext cx="1254165" cy="1301401"/>
          </a:xfrm>
          <a:prstGeom prst="rect">
            <a:avLst/>
          </a:prstGeom>
        </p:spPr>
      </p:pic>
      <p:pic>
        <p:nvPicPr>
          <p:cNvPr id="6" name="Picture 5"/>
          <p:cNvPicPr>
            <a:picLocks noChangeAspect="1"/>
          </p:cNvPicPr>
          <p:nvPr/>
        </p:nvPicPr>
        <p:blipFill>
          <a:blip r:embed="rId8"/>
          <a:stretch>
            <a:fillRect/>
          </a:stretch>
        </p:blipFill>
        <p:spPr>
          <a:xfrm rot="21293654" flipH="1">
            <a:off x="291027" y="6556319"/>
            <a:ext cx="2669024" cy="2672984"/>
          </a:xfrm>
          <a:prstGeom prst="rect">
            <a:avLst/>
          </a:prstGeom>
        </p:spPr>
      </p:pic>
    </p:spTree>
    <p:extLst>
      <p:ext uri="{BB962C8B-B14F-4D97-AF65-F5344CB8AC3E}">
        <p14:creationId xmlns:p14="http://schemas.microsoft.com/office/powerpoint/2010/main" val="24475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4170054" y="-3827154"/>
            <a:ext cx="9947892" cy="17983200"/>
          </a:xfrm>
          <a:prstGeom prst="rect">
            <a:avLst/>
          </a:prstGeom>
        </p:spPr>
      </p:pic>
      <p:sp>
        <p:nvSpPr>
          <p:cNvPr id="11" name="TextBox 5"/>
          <p:cNvSpPr txBox="1"/>
          <p:nvPr/>
        </p:nvSpPr>
        <p:spPr>
          <a:xfrm>
            <a:off x="4716779" y="800100"/>
            <a:ext cx="8854441" cy="1791003"/>
          </a:xfrm>
          <a:prstGeom prst="rect">
            <a:avLst/>
          </a:prstGeom>
        </p:spPr>
        <p:txBody>
          <a:bodyPr wrap="square" lIns="0" tIns="0" rIns="0" bIns="0" rtlCol="0" anchor="t">
            <a:spAutoFit/>
          </a:bodyPr>
          <a:lstStyle/>
          <a:p>
            <a:pPr marL="0" marR="0" lvl="0" indent="0" algn="ctr" defTabSz="914400" rtl="0" eaLnBrk="1" fontAlgn="auto" latinLnBrk="0" hangingPunct="1">
              <a:lnSpc>
                <a:spcPts val="16800"/>
              </a:lnSpc>
              <a:spcBef>
                <a:spcPts val="0"/>
              </a:spcBef>
              <a:spcAft>
                <a:spcPts val="0"/>
              </a:spcAft>
              <a:buClrTx/>
              <a:buSzTx/>
              <a:buFontTx/>
              <a:buNone/>
              <a:tabLst/>
              <a:defRPr/>
            </a:pPr>
            <a:r>
              <a:rPr kumimoji="0" lang="en-US" sz="6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TẬP TRẮC NGHIỆM</a:t>
            </a:r>
            <a:endParaRPr kumimoji="0" lang="en-US" sz="6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2895600" y="3306536"/>
                <a:ext cx="10999312" cy="1684564"/>
              </a:xfrm>
              <a:prstGeom prst="rect">
                <a:avLst/>
              </a:prstGeom>
            </p:spPr>
            <p:txBody>
              <a:bodyPr wrap="square">
                <a:spAutoFit/>
              </a:bodyPr>
              <a:lstStyle/>
              <a:p>
                <a:pPr algn="just">
                  <a:lnSpc>
                    <a:spcPct val="150000"/>
                  </a:lnSpc>
                  <a:spcBef>
                    <a:spcPts val="100"/>
                  </a:spcBef>
                  <a:spcAft>
                    <a:spcPts val="100"/>
                  </a:spcAft>
                </a:pPr>
                <a:r>
                  <a:rPr lang="nl-NL" sz="5000" b="1">
                    <a:latin typeface="Arial" panose="020B0604020202020204" pitchFamily="34" charset="0"/>
                    <a:ea typeface="Malgun Gothic" panose="020B0503020000020004" pitchFamily="34" charset="-127"/>
                    <a:cs typeface="Arial" panose="020B0604020202020204" pitchFamily="34" charset="0"/>
                  </a:rPr>
                  <a:t>Câu 5.</a:t>
                </a:r>
                <a:r>
                  <a:rPr lang="nl-NL" sz="5000">
                    <a:effectLst/>
                    <a:latin typeface="Arial" panose="020B0604020202020204" pitchFamily="34" charset="0"/>
                    <a:ea typeface="Malgun Gothic" panose="020B0503020000020004" pitchFamily="34" charset="-127"/>
                    <a:cs typeface="Arial" panose="020B0604020202020204" pitchFamily="34" charset="0"/>
                  </a:rPr>
                  <a:t> </a:t>
                </a:r>
                <a14:m>
                  <m:oMath xmlns:m="http://schemas.openxmlformats.org/officeDocument/2006/math">
                    <m:func>
                      <m:funcPr>
                        <m:ctrlPr>
                          <a:rPr lang="en-US" sz="5000" i="1">
                            <a:effectLst/>
                            <a:latin typeface="Cambria Math" panose="02040503050406030204" pitchFamily="18" charset="0"/>
                            <a:ea typeface="Malgun Gothic" panose="020B0503020000020004" pitchFamily="34" charset="-127"/>
                            <a:cs typeface="Times New Roman" panose="02020603050405020304" pitchFamily="18" charset="0"/>
                          </a:rPr>
                        </m:ctrlPr>
                      </m:funcPr>
                      <m:fName>
                        <m:limLow>
                          <m:limLowPr>
                            <m:ctrlPr>
                              <a:rPr lang="en-US" sz="5000" i="1">
                                <a:effectLst/>
                                <a:latin typeface="Cambria Math" panose="02040503050406030204" pitchFamily="18" charset="0"/>
                                <a:ea typeface="Malgun Gothic" panose="020B0503020000020004" pitchFamily="34" charset="-127"/>
                                <a:cs typeface="Times New Roman" panose="02020603050405020304" pitchFamily="18" charset="0"/>
                              </a:rPr>
                            </m:ctrlPr>
                          </m:limLowPr>
                          <m:e>
                            <m:r>
                              <m:rPr>
                                <m:sty m:val="p"/>
                              </m:rPr>
                              <a:rPr lang="nl-NL" sz="5000">
                                <a:effectLst/>
                                <a:latin typeface="Cambria Math" panose="02040503050406030204" pitchFamily="18" charset="0"/>
                                <a:ea typeface="Calibri" panose="020F0502020204030204" pitchFamily="34" charset="0"/>
                                <a:cs typeface="Times New Roman" panose="02020603050405020304" pitchFamily="18" charset="0"/>
                              </a:rPr>
                              <m:t>lim</m:t>
                            </m:r>
                          </m:e>
                          <m:lim>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m:t>
                            </m:r>
                          </m:lim>
                        </m:limLow>
                      </m:fName>
                      <m:e>
                        <m:f>
                          <m:fPr>
                            <m:ctrlPr>
                              <a:rPr lang="en-US" sz="50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2</m:t>
                            </m:r>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𝑥</m:t>
                            </m:r>
                          </m:den>
                        </m:f>
                      </m:e>
                    </m:func>
                  </m:oMath>
                </a14:m>
                <a:r>
                  <a:rPr lang="nl-NL" sz="5000">
                    <a:effectLst/>
                    <a:latin typeface="Arial" panose="020B0604020202020204" pitchFamily="34" charset="0"/>
                    <a:ea typeface="Malgun Gothic" panose="020B0503020000020004" pitchFamily="34" charset="-127"/>
                    <a:cs typeface="Arial" panose="020B0604020202020204" pitchFamily="34" charset="0"/>
                  </a:rPr>
                  <a:t> bằng</a:t>
                </a:r>
                <a:endParaRPr lang="en-US" sz="50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895600" y="3306536"/>
                <a:ext cx="10999312" cy="1684564"/>
              </a:xfrm>
              <a:prstGeom prst="rect">
                <a:avLst/>
              </a:prstGeom>
              <a:blipFill>
                <a:blip r:embed="rId4"/>
                <a:stretch>
                  <a:fillRect l="-2661" b="-4693"/>
                </a:stretch>
              </a:blipFill>
            </p:spPr>
            <p:txBody>
              <a:bodyPr/>
              <a:lstStyle/>
              <a:p>
                <a:r>
                  <a:rPr lang="en-US">
                    <a:noFill/>
                  </a:rPr>
                  <a:t> </a:t>
                </a:r>
              </a:p>
            </p:txBody>
          </p:sp>
        </mc:Fallback>
      </mc:AlternateContent>
      <p:sp>
        <p:nvSpPr>
          <p:cNvPr id="14" name="Rectangle 13"/>
          <p:cNvSpPr/>
          <p:nvPr/>
        </p:nvSpPr>
        <p:spPr>
          <a:xfrm>
            <a:off x="1356609" y="5364406"/>
            <a:ext cx="15574780" cy="2015936"/>
          </a:xfrm>
          <a:prstGeom prst="rect">
            <a:avLst/>
          </a:prstGeom>
        </p:spPr>
        <p:txBody>
          <a:bodyPr wrap="square">
            <a:spAutoFit/>
          </a:bodyPr>
          <a:lstStyle/>
          <a:p>
            <a:pPr marL="0" marR="0" lvl="0" indent="0" algn="ctr" defTabSz="914400" rtl="0" eaLnBrk="1" fontAlgn="auto" latinLnBrk="0" hangingPunct="1">
              <a:lnSpc>
                <a:spcPct val="250000"/>
              </a:lnSpc>
              <a:spcBef>
                <a:spcPts val="0"/>
              </a:spcBef>
              <a:spcAft>
                <a:spcPts val="0"/>
              </a:spcAft>
              <a:buClrTx/>
              <a:buSzTx/>
              <a:buFontTx/>
              <a:buNone/>
              <a:tabLst/>
              <a:defRPr/>
            </a:pPr>
            <a:r>
              <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a:t>
            </a:r>
            <a:r>
              <a:rPr kumimoji="0" lang="en-US" sz="5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2</a:t>
            </a:r>
            <a:r>
              <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50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t>	 </a:t>
            </a:r>
            <a:r>
              <a:rPr kumimoji="0" lang="vi-VN" sz="5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B</a:t>
            </a:r>
            <a:r>
              <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5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sz="50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t>			  </a:t>
            </a:r>
            <a:r>
              <a:rPr kumimoji="0" lang="vi-VN" sz="5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a:t>
            </a:r>
            <a:r>
              <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5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0</a:t>
            </a:r>
            <a:r>
              <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5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50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t>       </a:t>
            </a:r>
            <a:r>
              <a:rPr kumimoji="0" lang="vi-VN" sz="5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D</a:t>
            </a:r>
            <a:r>
              <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a:t>
            </a:r>
            <a:endPar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0" name="Picture 19"/>
          <p:cNvPicPr>
            <a:picLocks noChangeAspect="1"/>
          </p:cNvPicPr>
          <p:nvPr/>
        </p:nvPicPr>
        <p:blipFill>
          <a:blip r:embed="rId5"/>
          <a:stretch>
            <a:fillRect/>
          </a:stretch>
        </p:blipFill>
        <p:spPr>
          <a:xfrm>
            <a:off x="1905000" y="6134100"/>
            <a:ext cx="835173" cy="794238"/>
          </a:xfrm>
          <a:prstGeom prst="rect">
            <a:avLst/>
          </a:prstGeom>
        </p:spPr>
      </p:pic>
      <p:pic>
        <p:nvPicPr>
          <p:cNvPr id="5" name="Picture 4"/>
          <p:cNvPicPr>
            <a:picLocks noChangeAspect="1"/>
          </p:cNvPicPr>
          <p:nvPr/>
        </p:nvPicPr>
        <p:blipFill>
          <a:blip r:embed="rId6"/>
          <a:stretch>
            <a:fillRect/>
          </a:stretch>
        </p:blipFill>
        <p:spPr>
          <a:xfrm>
            <a:off x="14935200" y="3009900"/>
            <a:ext cx="1524000" cy="1581399"/>
          </a:xfrm>
          <a:prstGeom prst="rect">
            <a:avLst/>
          </a:prstGeom>
        </p:spPr>
      </p:pic>
      <p:pic>
        <p:nvPicPr>
          <p:cNvPr id="6" name="Picture 5"/>
          <p:cNvPicPr>
            <a:picLocks noChangeAspect="1"/>
          </p:cNvPicPr>
          <p:nvPr/>
        </p:nvPicPr>
        <p:blipFill>
          <a:blip r:embed="rId7"/>
          <a:stretch>
            <a:fillRect/>
          </a:stretch>
        </p:blipFill>
        <p:spPr>
          <a:xfrm rot="21293654" flipH="1">
            <a:off x="291027" y="6556319"/>
            <a:ext cx="2669024" cy="2672984"/>
          </a:xfrm>
          <a:prstGeom prst="rect">
            <a:avLst/>
          </a:prstGeom>
        </p:spPr>
      </p:pic>
    </p:spTree>
    <p:extLst>
      <p:ext uri="{BB962C8B-B14F-4D97-AF65-F5344CB8AC3E}">
        <p14:creationId xmlns:p14="http://schemas.microsoft.com/office/powerpoint/2010/main" val="2216712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26592" y="9218506"/>
            <a:ext cx="1632582" cy="1404020"/>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9305671">
            <a:off x="16025099" y="9114481"/>
            <a:ext cx="1681110" cy="1445754"/>
          </a:xfrm>
          <a:prstGeom prst="rect">
            <a:avLst/>
          </a:prstGeom>
        </p:spPr>
      </p:pic>
      <p:sp>
        <p:nvSpPr>
          <p:cNvPr id="31" name="TextBox 5"/>
          <p:cNvSpPr txBox="1"/>
          <p:nvPr/>
        </p:nvSpPr>
        <p:spPr>
          <a:xfrm>
            <a:off x="2515527" y="229389"/>
            <a:ext cx="13239801" cy="910377"/>
          </a:xfrm>
          <a:prstGeom prst="rect">
            <a:avLst/>
          </a:prstGeom>
        </p:spPr>
        <p:txBody>
          <a:bodyPr wrap="square" lIns="0" tIns="0" rIns="0" bIns="0" rtlCol="0" anchor="t">
            <a:spAutoFit/>
          </a:bodyPr>
          <a:lstStyle/>
          <a:p>
            <a:pPr lvl="0" algn="ctr">
              <a:lnSpc>
                <a:spcPct val="150000"/>
              </a:lnSpc>
            </a:pPr>
            <a:r>
              <a:rPr lang="vi-VN" sz="4500" b="1">
                <a:solidFill>
                  <a:srgbClr val="C00000"/>
                </a:solidFill>
                <a:cs typeface="Arial" panose="020B0604020202020204" pitchFamily="34" charset="0"/>
              </a:rPr>
              <a:t>Ôn tập kiến thức đã học trong chương III</a:t>
            </a:r>
            <a:endParaRPr kumimoji="0" lang="en-US" sz="45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endParaRPr>
          </a:p>
        </p:txBody>
      </p:sp>
      <p:grpSp>
        <p:nvGrpSpPr>
          <p:cNvPr id="10" name="Group 9"/>
          <p:cNvGrpSpPr/>
          <p:nvPr/>
        </p:nvGrpSpPr>
        <p:grpSpPr>
          <a:xfrm>
            <a:off x="2286000" y="1280228"/>
            <a:ext cx="14232274" cy="8663872"/>
            <a:chOff x="2059176" y="1461676"/>
            <a:chExt cx="14232274" cy="8663872"/>
          </a:xfrm>
        </p:grpSpPr>
        <p:grpSp>
          <p:nvGrpSpPr>
            <p:cNvPr id="32" name="Group 31"/>
            <p:cNvGrpSpPr/>
            <p:nvPr/>
          </p:nvGrpSpPr>
          <p:grpSpPr>
            <a:xfrm>
              <a:off x="2059176" y="1461676"/>
              <a:ext cx="14232274" cy="8663872"/>
              <a:chOff x="-425601" y="1861666"/>
              <a:chExt cx="7150096" cy="3659544"/>
            </a:xfrm>
          </p:grpSpPr>
          <p:sp>
            <p:nvSpPr>
              <p:cNvPr id="33" name="Folded Corner 32"/>
              <p:cNvSpPr/>
              <p:nvPr/>
            </p:nvSpPr>
            <p:spPr>
              <a:xfrm>
                <a:off x="-425601" y="1936270"/>
                <a:ext cx="6882114" cy="3584940"/>
              </a:xfrm>
              <a:prstGeom prst="foldedCorner">
                <a:avLst>
                  <a:gd name="adj" fmla="val 14619"/>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6" name="Rectangle 45"/>
                  <p:cNvSpPr/>
                  <p:nvPr/>
                </p:nvSpPr>
                <p:spPr>
                  <a:xfrm>
                    <a:off x="-72543" y="1980006"/>
                    <a:ext cx="6797038" cy="3541204"/>
                  </a:xfrm>
                  <a:prstGeom prst="rect">
                    <a:avLst/>
                  </a:prstGeom>
                </p:spPr>
                <p:txBody>
                  <a:bodyPr wrap="square">
                    <a:spAutoFit/>
                  </a:bodyPr>
                  <a:lstStyle/>
                  <a:p>
                    <a:pPr>
                      <a:lnSpc>
                        <a:spcPct val="150000"/>
                      </a:lnSpc>
                      <a:spcBef>
                        <a:spcPts val="600"/>
                      </a:spcBef>
                      <a:spcAft>
                        <a:spcPts val="600"/>
                      </a:spcAft>
                    </a:pPr>
                    <a:r>
                      <a:rPr lang="nl-NL" sz="3600" b="1" smtClean="0">
                        <a:latin typeface="Arial" panose="020B0604020202020204" pitchFamily="34" charset="0"/>
                        <a:ea typeface="Calibri" panose="020F0502020204030204" pitchFamily="34" charset="0"/>
                        <a:cs typeface="Arial" panose="020B0604020202020204" pitchFamily="34" charset="0"/>
                      </a:rPr>
                      <a:t>Các </a:t>
                    </a:r>
                    <a:r>
                      <a:rPr lang="nl-NL" sz="3600" b="1">
                        <a:latin typeface="Arial" panose="020B0604020202020204" pitchFamily="34" charset="0"/>
                        <a:ea typeface="Calibri" panose="020F0502020204030204" pitchFamily="34" charset="0"/>
                        <a:cs typeface="Arial" panose="020B0604020202020204" pitchFamily="34" charset="0"/>
                      </a:rPr>
                      <a:t>phép toán</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spcBef>
                        <a:spcPts val="600"/>
                      </a:spcBef>
                      <a:spcAft>
                        <a:spcPts val="600"/>
                      </a:spcAft>
                      <a:buFont typeface="Wingdings" panose="05000000000000000000" pitchFamily="2" charset="2"/>
                      <a:buChar char="§"/>
                    </a:pPr>
                    <a:r>
                      <a:rPr lang="nl-NL" sz="360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m:rPr>
                            <m:sty m:val="p"/>
                          </m:rPr>
                          <a:rPr lang="nl-NL" sz="3600" i="0">
                            <a:effectLst/>
                            <a:latin typeface="Cambria Math" panose="02040503050406030204" pitchFamily="18" charset="0"/>
                            <a:ea typeface="Calibri" panose="020F0502020204030204" pitchFamily="34" charset="0"/>
                            <a:cs typeface="Times New Roman" panose="02020603050405020304" pitchFamily="18" charset="0"/>
                          </a:rPr>
                          <m:t>lim</m:t>
                        </m:r>
                        <m:r>
                          <a:rPr lang="nl-NL" sz="3600" i="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n</m:t>
                            </m:r>
                          </m:sub>
                        </m:sSub>
                        <m:r>
                          <a:rPr lang="nl-NL" sz="3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nl-NL" sz="36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nl-NL" sz="3600" i="0">
                            <a:effectLst/>
                            <a:latin typeface="Cambria Math" panose="02040503050406030204" pitchFamily="18" charset="0"/>
                            <a:ea typeface="Calibri" panose="020F0502020204030204" pitchFamily="34" charset="0"/>
                            <a:cs typeface="Times New Roman" panose="02020603050405020304" pitchFamily="18" charset="0"/>
                          </a:rPr>
                          <m:t>lim</m:t>
                        </m:r>
                        <m:r>
                          <a:rPr lang="nl-NL" sz="3600" i="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n</m:t>
                            </m:r>
                          </m:sub>
                        </m:sSub>
                        <m:r>
                          <a:rPr lang="nl-NL" sz="3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nl-NL" sz="3600">
                        <a:effectLst/>
                        <a:latin typeface="Arial" panose="020B0604020202020204" pitchFamily="34" charset="0"/>
                        <a:ea typeface="Calibri" panose="020F0502020204030204" pitchFamily="34" charset="0"/>
                        <a:cs typeface="Arial" panose="020B0604020202020204" pitchFamily="34" charset="0"/>
                      </a:rPr>
                      <a:t> thì</a:t>
                    </a:r>
                    <a:endParaRPr lang="nl-NL" sz="36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nl-NL" sz="3600" i="0">
                              <a:effectLst/>
                              <a:latin typeface="Cambria Math" panose="02040503050406030204" pitchFamily="18" charset="0"/>
                              <a:ea typeface="Calibri" panose="020F0502020204030204" pitchFamily="34" charset="0"/>
                              <a:cs typeface="Times New Roman" panose="02020603050405020304" pitchFamily="18" charset="0"/>
                            </a:rPr>
                            <m:t>lim</m:t>
                          </m:r>
                          <m:r>
                            <a:rPr lang="nl-NL" sz="3600" i="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n</m:t>
                                  </m:r>
                                </m:sub>
                              </m:sSub>
                              <m:r>
                                <a:rPr lang="nl-NL" sz="3600" i="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n</m:t>
                                  </m:r>
                                </m:sub>
                              </m:sSub>
                            </m:e>
                          </m:d>
                          <m:r>
                            <a:rPr lang="nl-NL" sz="3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a</m:t>
                          </m:r>
                          <m:r>
                            <a:rPr lang="nl-NL" sz="3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b</m:t>
                          </m:r>
                        </m:oMath>
                        <m:oMath xmlns:m="http://schemas.openxmlformats.org/officeDocument/2006/math">
                          <m:r>
                            <m:rPr>
                              <m:sty m:val="p"/>
                            </m:rPr>
                            <a:rPr lang="nl-NL" sz="3600" i="0">
                              <a:effectLst/>
                              <a:latin typeface="Cambria Math" panose="02040503050406030204" pitchFamily="18" charset="0"/>
                              <a:ea typeface="Calibri" panose="020F0502020204030204" pitchFamily="34" charset="0"/>
                              <a:cs typeface="Times New Roman" panose="02020603050405020304" pitchFamily="18" charset="0"/>
                            </a:rPr>
                            <m:t>lim</m:t>
                          </m:r>
                          <m:r>
                            <a:rPr lang="nl-NL" sz="36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n</m:t>
                                  </m:r>
                                </m:sub>
                              </m:sSub>
                              <m:r>
                                <a:rPr lang="nl-NL" sz="3600" i="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n</m:t>
                                  </m:r>
                                </m:sub>
                              </m:sSub>
                            </m:e>
                          </m:d>
                          <m:r>
                            <a:rPr lang="nl-NL" sz="3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a</m:t>
                          </m:r>
                          <m:r>
                            <a:rPr lang="nl-NL" sz="3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b</m:t>
                          </m:r>
                        </m:oMath>
                      </m:oMathPara>
                    </a14:m>
                    <a:endParaRPr lang="en-US" sz="36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lim</m:t>
                          </m:r>
                          <m:r>
                            <a:rPr lang="en-US" sz="36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c</m:t>
                                  </m:r>
                                  <m:r>
                                    <a:rPr lang="en-US" sz="3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n</m:t>
                                  </m:r>
                                </m:sub>
                              </m:sSub>
                            </m:e>
                          </m:d>
                          <m:r>
                            <a:rPr lang="en-US" sz="3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c</m:t>
                          </m:r>
                          <m:r>
                            <a:rPr lang="en-US" sz="3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a</m:t>
                          </m:r>
                        </m:oMath>
                      </m:oMathPara>
                    </a14:m>
                    <a:r>
                      <a:rPr lang="en-US" sz="3600">
                        <a:effectLst/>
                        <a:latin typeface="Arial" panose="020B0604020202020204" pitchFamily="34" charset="0"/>
                        <a:ea typeface="Calibri" panose="020F0502020204030204" pitchFamily="34" charset="0"/>
                        <a:cs typeface="Arial" panose="020B0604020202020204" pitchFamily="34" charset="0"/>
                      </a:rPr>
                      <a:t/>
                    </a:r>
                    <a:br>
                      <a:rPr lang="en-US" sz="3600">
                        <a:effectLst/>
                        <a:latin typeface="Arial" panose="020B0604020202020204" pitchFamily="34" charset="0"/>
                        <a:ea typeface="Calibri" panose="020F0502020204030204" pitchFamily="34" charset="0"/>
                        <a:cs typeface="Arial" panose="020B0604020202020204" pitchFamily="34" charset="0"/>
                      </a:rPr>
                    </a:br>
                    <a:endParaRPr lang="en-US" sz="3600">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spcBef>
                        <a:spcPts val="600"/>
                      </a:spcBef>
                      <a:spcAft>
                        <a:spcPts val="600"/>
                      </a:spcAft>
                      <a:buFont typeface="Wingdings" panose="05000000000000000000" pitchFamily="2" charset="2"/>
                      <a:buChar char="§"/>
                    </a:pPr>
                    <a:r>
                      <a:rPr lang="en-US" sz="3600" smtClean="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n</m:t>
                            </m:r>
                          </m:sub>
                        </m:sSub>
                        <m:r>
                          <a:rPr lang="en-US" sz="3600" i="0">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3600">
                        <a:effectLst/>
                        <a:latin typeface="Arial" panose="020B0604020202020204" pitchFamily="34" charset="0"/>
                        <a:ea typeface="Calibri" panose="020F0502020204030204" pitchFamily="34" charset="0"/>
                        <a:cs typeface="Arial" panose="020B0604020202020204" pitchFamily="34" charset="0"/>
                      </a:rPr>
                      <a:t> với mọi </a:t>
                    </a:r>
                    <a14:m>
                      <m:oMath xmlns:m="http://schemas.openxmlformats.org/officeDocument/2006/math">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n</m:t>
                        </m:r>
                      </m:oMath>
                    </a14:m>
                    <a:r>
                      <a:rPr lang="en-US" sz="36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lim</m:t>
                        </m:r>
                        <m:r>
                          <a:rPr lang="en-US" sz="3600" i="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n</m:t>
                            </m:r>
                          </m:sub>
                        </m:sSub>
                        <m:r>
                          <a:rPr lang="en-US" sz="3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en-US" sz="3600">
                        <a:effectLst/>
                        <a:latin typeface="Arial" panose="020B0604020202020204" pitchFamily="34" charset="0"/>
                        <a:ea typeface="Calibri" panose="020F0502020204030204" pitchFamily="34" charset="0"/>
                        <a:cs typeface="Arial" panose="020B0604020202020204" pitchFamily="34" charset="0"/>
                      </a:rPr>
                      <a:t> thì</a:t>
                    </a:r>
                    <a:endParaRPr lang="en-US" sz="36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14:m>
                      <m:oMathPara xmlns:m="http://schemas.openxmlformats.org/officeDocument/2006/math">
                        <m:oMathParaPr>
                          <m:jc m:val="center"/>
                        </m:oMathParaPr>
                        <m:oMath xmlns:m="http://schemas.openxmlformats.org/officeDocument/2006/math">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a</m:t>
                          </m:r>
                          <m:r>
                            <a:rPr lang="en-US" sz="3600" i="0">
                              <a:effectLst/>
                              <a:latin typeface="Cambria Math" panose="02040503050406030204" pitchFamily="18" charset="0"/>
                              <a:ea typeface="Calibri" panose="020F0502020204030204" pitchFamily="34" charset="0"/>
                              <a:cs typeface="Times New Roman" panose="02020603050405020304" pitchFamily="18" charset="0"/>
                            </a:rPr>
                            <m:t>≥0</m:t>
                          </m:r>
                          <m:r>
                            <m:rPr>
                              <m:nor/>
                            </m:rPr>
                            <a:rPr lang="en-US" sz="3600">
                              <a:effectLst/>
                              <a:latin typeface="Arial" panose="020B0604020202020204" pitchFamily="34" charset="0"/>
                              <a:ea typeface="Calibri" panose="020F0502020204030204" pitchFamily="34" charset="0"/>
                              <a:cs typeface="Arial" panose="020B0604020202020204" pitchFamily="34" charset="0"/>
                            </a:rPr>
                            <m:t> </m:t>
                          </m:r>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v</m:t>
                          </m:r>
                          <m:r>
                            <m:rPr>
                              <m:nor/>
                            </m:rPr>
                            <a:rPr lang="en-US" sz="3600">
                              <a:effectLst/>
                              <a:latin typeface="Arial" panose="020B0604020202020204" pitchFamily="34" charset="0"/>
                              <a:ea typeface="Calibri" panose="020F0502020204030204" pitchFamily="34" charset="0"/>
                              <a:cs typeface="Arial" panose="020B0604020202020204" pitchFamily="34" charset="0"/>
                            </a:rPr>
                            <m:t>à </m:t>
                          </m:r>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lim</m:t>
                          </m:r>
                          <m:r>
                            <a:rPr lang="en-US" sz="3600" i="0">
                              <a:effectLst/>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radPr>
                            <m:deg/>
                            <m:e>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n</m:t>
                                  </m:r>
                                </m:sub>
                              </m:sSub>
                            </m:e>
                          </m:rad>
                          <m:r>
                            <a:rPr lang="en-US" sz="36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a</m:t>
                              </m:r>
                            </m:e>
                          </m:rad>
                        </m:oMath>
                      </m:oMathPara>
                    </a14:m>
                    <a:endParaRPr lang="en-US" sz="36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00"/>
                      </a:spcBef>
                      <a:spcAft>
                        <a:spcPts val="100"/>
                      </a:spcAft>
                      <a:tabLst>
                        <a:tab pos="361950" algn="l"/>
                      </a:tabLst>
                    </a:pPr>
                    <a:r>
                      <a:rPr lang="en-US" sz="3600" b="1" smtClean="0">
                        <a:latin typeface="Arial" panose="020B0604020202020204" pitchFamily="34" charset="0"/>
                        <a:ea typeface="Malgun Gothic" panose="020B0503020000020004" pitchFamily="34" charset="-127"/>
                        <a:cs typeface="Arial" panose="020B0604020202020204" pitchFamily="34" charset="0"/>
                      </a:rPr>
                      <a:t>Tổng </a:t>
                    </a:r>
                    <a:r>
                      <a:rPr lang="en-US" sz="3600" b="1">
                        <a:latin typeface="Arial" panose="020B0604020202020204" pitchFamily="34" charset="0"/>
                        <a:ea typeface="Malgun Gothic" panose="020B0503020000020004" pitchFamily="34" charset="-127"/>
                        <a:cs typeface="Arial" panose="020B0604020202020204" pitchFamily="34" charset="0"/>
                      </a:rPr>
                      <a:t>của cấp số nhân lùi vô hạn</a:t>
                    </a:r>
                    <a:endParaRPr lang="en-US" sz="3600">
                      <a:effectLst/>
                      <a:latin typeface="Arial" panose="020B0604020202020204" pitchFamily="34" charset="0"/>
                      <a:ea typeface="Calibri" panose="020F0502020204030204" pitchFamily="34" charset="0"/>
                      <a:cs typeface="Arial" panose="020B0604020202020204" pitchFamily="34" charset="0"/>
                    </a:endParaRPr>
                  </a:p>
                  <a:p>
                    <a:pPr algn="ctr"/>
                    <a14:m>
                      <m:oMath xmlns:m="http://schemas.openxmlformats.org/officeDocument/2006/math">
                        <m:r>
                          <m:rPr>
                            <m:sty m:val="p"/>
                          </m:rPr>
                          <a:rPr lang="en-US" sz="3600" i="0" kern="0">
                            <a:effectLst/>
                            <a:latin typeface="Cambria Math" panose="02040503050406030204" pitchFamily="18" charset="0"/>
                            <a:ea typeface="Calibri" panose="020F0502020204030204" pitchFamily="34" charset="0"/>
                            <a:cs typeface="Times New Roman" panose="02020603050405020304" pitchFamily="18" charset="0"/>
                          </a:rPr>
                          <m:t>S</m:t>
                        </m:r>
                        <m:r>
                          <a:rPr lang="en-US" sz="3600" i="0" ker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cs typeface="Times New Roman" panose="02020603050405020304" pitchFamily="18" charset="0"/>
                              </a:rPr>
                            </m:ctrlPr>
                          </m:sSubPr>
                          <m:e>
                            <m:r>
                              <m:rPr>
                                <m:sty m:val="p"/>
                              </m:rPr>
                              <a:rPr lang="en-US" sz="3600" i="0" kern="0">
                                <a:effectLst/>
                                <a:latin typeface="Cambria Math" panose="02040503050406030204" pitchFamily="18" charset="0"/>
                                <a:ea typeface="Calibri" panose="020F0502020204030204" pitchFamily="34" charset="0"/>
                                <a:cs typeface="Times New Roman" panose="02020603050405020304" pitchFamily="18" charset="0"/>
                              </a:rPr>
                              <m:t>u</m:t>
                            </m:r>
                          </m:e>
                          <m:sub>
                            <m:r>
                              <a:rPr lang="en-US" sz="3600" i="0" kern="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i="0" ker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cs typeface="Times New Roman" panose="02020603050405020304" pitchFamily="18" charset="0"/>
                              </a:rPr>
                            </m:ctrlPr>
                          </m:sSubPr>
                          <m:e>
                            <m:r>
                              <m:rPr>
                                <m:sty m:val="p"/>
                              </m:rPr>
                              <a:rPr lang="en-US" sz="3600" i="0" kern="0">
                                <a:effectLst/>
                                <a:latin typeface="Cambria Math" panose="02040503050406030204" pitchFamily="18" charset="0"/>
                                <a:ea typeface="Calibri" panose="020F0502020204030204" pitchFamily="34" charset="0"/>
                                <a:cs typeface="Times New Roman" panose="02020603050405020304" pitchFamily="18" charset="0"/>
                              </a:rPr>
                              <m:t>u</m:t>
                            </m:r>
                          </m:e>
                          <m:sub>
                            <m:r>
                              <a:rPr lang="en-US" sz="3600" i="0" ker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600" i="0" ker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cs typeface="Times New Roman" panose="02020603050405020304" pitchFamily="18" charset="0"/>
                              </a:rPr>
                            </m:ctrlPr>
                          </m:sSubPr>
                          <m:e>
                            <m:r>
                              <m:rPr>
                                <m:sty m:val="p"/>
                              </m:rPr>
                              <a:rPr lang="en-US" sz="3600" i="0" kern="0">
                                <a:effectLst/>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en-US" sz="3600" i="0" kern="0">
                                <a:effectLst/>
                                <a:latin typeface="Cambria Math" panose="02040503050406030204" pitchFamily="18" charset="0"/>
                                <a:ea typeface="Calibri" panose="020F0502020204030204" pitchFamily="34" charset="0"/>
                                <a:cs typeface="Times New Roman" panose="02020603050405020304" pitchFamily="18" charset="0"/>
                              </a:rPr>
                              <m:t>n</m:t>
                            </m:r>
                          </m:sub>
                        </m:sSub>
                        <m:r>
                          <a:rPr lang="en-US" sz="3600" i="0"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cs typeface="Times New Roman" panose="02020603050405020304" pitchFamily="18" charset="0"/>
                              </a:rPr>
                            </m:ctrlPr>
                          </m:fPr>
                          <m:num>
                            <m:sSub>
                              <m:sSubPr>
                                <m:ctrlPr>
                                  <a:rPr lang="en-US" sz="3600" i="1">
                                    <a:effectLst/>
                                    <a:latin typeface="Cambria Math" panose="02040503050406030204" pitchFamily="18" charset="0"/>
                                    <a:cs typeface="Times New Roman" panose="02020603050405020304" pitchFamily="18" charset="0"/>
                                  </a:rPr>
                                </m:ctrlPr>
                              </m:sSubPr>
                              <m:e>
                                <m:r>
                                  <m:rPr>
                                    <m:sty m:val="p"/>
                                  </m:rPr>
                                  <a:rPr lang="en-US" sz="3600" i="0" kern="0">
                                    <a:effectLst/>
                                    <a:latin typeface="Cambria Math" panose="02040503050406030204" pitchFamily="18" charset="0"/>
                                    <a:ea typeface="Calibri" panose="020F0502020204030204" pitchFamily="34" charset="0"/>
                                    <a:cs typeface="Times New Roman" panose="02020603050405020304" pitchFamily="18" charset="0"/>
                                  </a:rPr>
                                  <m:t>u</m:t>
                                </m:r>
                              </m:e>
                              <m:sub>
                                <m:r>
                                  <a:rPr lang="en-US" sz="3600" i="0" kern="0">
                                    <a:effectLst/>
                                    <a:latin typeface="Cambria Math" panose="02040503050406030204" pitchFamily="18" charset="0"/>
                                    <a:ea typeface="Calibri" panose="020F0502020204030204" pitchFamily="34" charset="0"/>
                                    <a:cs typeface="Times New Roman" panose="02020603050405020304" pitchFamily="18" charset="0"/>
                                  </a:rPr>
                                  <m:t>1</m:t>
                                </m:r>
                              </m:sub>
                            </m:sSub>
                          </m:num>
                          <m:den>
                            <m:r>
                              <a:rPr lang="en-US" sz="3600" i="0" kern="0">
                                <a:effectLst/>
                                <a:latin typeface="Cambria Math" panose="02040503050406030204" pitchFamily="18" charset="0"/>
                                <a:ea typeface="Calibri" panose="020F0502020204030204" pitchFamily="34" charset="0"/>
                                <a:cs typeface="Times New Roman" panose="02020603050405020304" pitchFamily="18" charset="0"/>
                              </a:rPr>
                              <m:t>1−</m:t>
                            </m:r>
                            <m:r>
                              <m:rPr>
                                <m:sty m:val="p"/>
                              </m:rPr>
                              <a:rPr lang="en-US" sz="3600" i="0" kern="0">
                                <a:effectLst/>
                                <a:latin typeface="Cambria Math" panose="02040503050406030204" pitchFamily="18" charset="0"/>
                                <a:ea typeface="Calibri" panose="020F0502020204030204" pitchFamily="34" charset="0"/>
                                <a:cs typeface="Times New Roman" panose="02020603050405020304" pitchFamily="18" charset="0"/>
                              </a:rPr>
                              <m:t>q</m:t>
                            </m:r>
                          </m:den>
                        </m:f>
                      </m:oMath>
                    </a14:m>
                    <a:r>
                      <a:rPr lang="en-US" sz="3600" smtClean="0">
                        <a:effectLst/>
                        <a:latin typeface="Arial" panose="020B0604020202020204" pitchFamily="34" charset="0"/>
                        <a:ea typeface="Calibri" panose="020F0502020204030204" pitchFamily="34" charset="0"/>
                        <a:cs typeface="Arial" panose="020B0604020202020204" pitchFamily="34" charset="0"/>
                      </a:rPr>
                      <a:t> </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72543" y="1980006"/>
                    <a:ext cx="6797038" cy="3541204"/>
                  </a:xfrm>
                  <a:prstGeom prst="rect">
                    <a:avLst/>
                  </a:prstGeom>
                  <a:blipFill>
                    <a:blip r:embed="rId4"/>
                    <a:stretch>
                      <a:fillRect l="-1351"/>
                    </a:stretch>
                  </a:blipFill>
                </p:spPr>
                <p:txBody>
                  <a:bodyPr/>
                  <a:lstStyle/>
                  <a:p>
                    <a:r>
                      <a:rPr lang="en-US">
                        <a:noFill/>
                      </a:rPr>
                      <a:t> </a:t>
                    </a:r>
                  </a:p>
                </p:txBody>
              </p:sp>
            </mc:Fallback>
          </mc:AlternateContent>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9908" y="1861666"/>
                <a:ext cx="533210" cy="675433"/>
              </a:xfrm>
              <a:prstGeom prst="rect">
                <a:avLst/>
              </a:prstGeom>
            </p:spPr>
          </p:pic>
        </p:grpSp>
        <mc:AlternateContent xmlns:mc="http://schemas.openxmlformats.org/markup-compatibility/2006" xmlns:a14="http://schemas.microsoft.com/office/drawing/2010/main">
          <mc:Choice Requires="a14">
            <p:sp>
              <p:nvSpPr>
                <p:cNvPr id="5" name="Rectangle 4"/>
                <p:cNvSpPr/>
                <p:nvPr/>
              </p:nvSpPr>
              <p:spPr>
                <a:xfrm>
                  <a:off x="10202821" y="3694914"/>
                  <a:ext cx="5796005" cy="2187009"/>
                </a:xfrm>
                <a:prstGeom prst="rect">
                  <a:avLst/>
                </a:prstGeom>
              </p:spPr>
              <p:txBody>
                <a:bodyPr wrap="square">
                  <a:spAutoFit/>
                </a:bodyPr>
                <a:lstStyle/>
                <a:p>
                  <a:pPr lvl="0">
                    <a:lnSpc>
                      <a:spcPct val="150000"/>
                    </a:lnSpc>
                    <a:spcBef>
                      <a:spcPts val="600"/>
                    </a:spcBef>
                    <a:spcAft>
                      <a:spcPts val="600"/>
                    </a:spcAft>
                  </a:pPr>
                  <a14:m>
                    <m:oMathPara xmlns:m="http://schemas.openxmlformats.org/officeDocument/2006/math">
                      <m:oMathParaPr>
                        <m:jc m:val="left"/>
                      </m:oMathParaPr>
                      <m:oMath xmlns:m="http://schemas.openxmlformats.org/officeDocument/2006/math">
                        <m:func>
                          <m:funcPr>
                            <m:ctrlPr>
                              <a:rPr lang="en-US" sz="36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Name>
                          <m:e>
                            <m:d>
                              <m:d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b>
                                </m:sSub>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b>
                                </m:sSub>
                              </m:e>
                            </m:d>
                          </m:e>
                        </m:func>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r>
                          <a:rPr lang="en-US" sz="36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36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lvl="0">
                    <a:lnSpc>
                      <a:spcPct val="150000"/>
                    </a:lnSpc>
                    <a:spcBef>
                      <a:spcPts val="600"/>
                    </a:spcBef>
                    <a:spcAft>
                      <a:spcPts val="600"/>
                    </a:spcAft>
                  </a:pPr>
                  <a14:m>
                    <m:oMath xmlns:m="http://schemas.openxmlformats.org/officeDocument/2006/math">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b>
                          </m:sSub>
                        </m:num>
                        <m:den>
                          <m:sSub>
                            <m:sSub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b>
                          </m:sSub>
                        </m:den>
                      </m:f>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num>
                        <m:den>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den>
                      </m:f>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600">
                      <a:solidFill>
                        <a:prstClr val="black"/>
                      </a:solidFill>
                      <a:latin typeface="Arial" panose="020B0604020202020204" pitchFamily="34" charset="0"/>
                      <a:ea typeface="Calibri" panose="020F0502020204030204" pitchFamily="34" charset="0"/>
                      <a:cs typeface="Arial" panose="020B0604020202020204" pitchFamily="34" charset="0"/>
                    </a:rPr>
                    <a:t> nếu </a:t>
                  </a:r>
                  <a14:m>
                    <m:oMath xmlns:m="http://schemas.openxmlformats.org/officeDocument/2006/math">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oMath>
                  </a14:m>
                  <a:endParaRPr lang="en-US" sz="36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202821" y="3694914"/>
                  <a:ext cx="5796005" cy="2187009"/>
                </a:xfrm>
                <a:prstGeom prst="rect">
                  <a:avLst/>
                </a:prstGeom>
                <a:blipFill>
                  <a:blip r:embed="rId6"/>
                  <a:stretch>
                    <a:fillRect b="-557"/>
                  </a:stretch>
                </a:blipFill>
              </p:spPr>
              <p:txBody>
                <a:bodyPr/>
                <a:lstStyle/>
                <a:p>
                  <a:r>
                    <a:rPr lang="en-US">
                      <a:noFill/>
                    </a:rPr>
                    <a:t> </a:t>
                  </a:r>
                </a:p>
              </p:txBody>
            </p:sp>
          </mc:Fallback>
        </mc:AlternateContent>
      </p:grpSp>
    </p:spTree>
    <p:extLst>
      <p:ext uri="{BB962C8B-B14F-4D97-AF65-F5344CB8AC3E}">
        <p14:creationId xmlns:p14="http://schemas.microsoft.com/office/powerpoint/2010/main" val="311530802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4965848">
            <a:off x="17819565" y="145673"/>
            <a:ext cx="1075409" cy="924851"/>
          </a:xfrm>
          <a:prstGeom prst="rect">
            <a:avLst/>
          </a:prstGeom>
        </p:spPr>
      </p:pic>
      <p:pic>
        <p:nvPicPr>
          <p:cNvPr id="24"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11078">
            <a:off x="-568160" y="9154397"/>
            <a:ext cx="1075409" cy="924851"/>
          </a:xfrm>
          <a:prstGeom prst="rect">
            <a:avLst/>
          </a:prstGeom>
        </p:spPr>
      </p:pic>
      <p:sp>
        <p:nvSpPr>
          <p:cNvPr id="2" name="Rectangle 1"/>
          <p:cNvSpPr/>
          <p:nvPr/>
        </p:nvSpPr>
        <p:spPr>
          <a:xfrm>
            <a:off x="4589359" y="590813"/>
            <a:ext cx="9144000" cy="942053"/>
          </a:xfrm>
          <a:prstGeom prst="rect">
            <a:avLst/>
          </a:prstGeom>
        </p:spPr>
        <p:txBody>
          <a:bodyPr>
            <a:spAutoFit/>
          </a:bodyPr>
          <a:lstStyle/>
          <a:p>
            <a:pPr>
              <a:lnSpc>
                <a:spcPct val="150000"/>
              </a:lnSpc>
              <a:spcBef>
                <a:spcPts val="100"/>
              </a:spcBef>
              <a:spcAft>
                <a:spcPts val="100"/>
              </a:spcAft>
              <a:tabLst>
                <a:tab pos="361950" algn="l"/>
              </a:tabLst>
            </a:pPr>
            <a:r>
              <a:rPr lang="en-US" sz="4200" b="1">
                <a:solidFill>
                  <a:srgbClr val="C00000"/>
                </a:solidFill>
                <a:latin typeface="Arial" panose="020B0604020202020204" pitchFamily="34" charset="0"/>
                <a:ea typeface="Calibri" panose="020F0502020204030204" pitchFamily="34" charset="0"/>
                <a:cs typeface="Arial" panose="020B0604020202020204" pitchFamily="34" charset="0"/>
              </a:rPr>
              <a:t>Sơ đồ </a:t>
            </a:r>
            <a:r>
              <a:rPr lang="en-US" sz="4200" b="1" smtClean="0">
                <a:solidFill>
                  <a:srgbClr val="C00000"/>
                </a:solidFill>
                <a:latin typeface="Arial" panose="020B0604020202020204" pitchFamily="34" charset="0"/>
                <a:ea typeface="Calibri" panose="020F0502020204030204" pitchFamily="34" charset="0"/>
                <a:cs typeface="Arial" panose="020B0604020202020204" pitchFamily="34" charset="0"/>
              </a:rPr>
              <a:t>kiến thức </a:t>
            </a:r>
            <a:r>
              <a:rPr lang="nl-NL" sz="4200" b="1" smtClean="0">
                <a:solidFill>
                  <a:srgbClr val="C00000"/>
                </a:solidFill>
                <a:latin typeface="Arial" panose="020B0604020202020204" pitchFamily="34" charset="0"/>
                <a:ea typeface="Calibri" panose="020F0502020204030204" pitchFamily="34" charset="0"/>
                <a:cs typeface="Arial" panose="020B0604020202020204" pitchFamily="34" charset="0"/>
              </a:rPr>
              <a:t>về giới </a:t>
            </a:r>
            <a:r>
              <a:rPr lang="nl-NL" sz="4200" b="1">
                <a:solidFill>
                  <a:srgbClr val="C00000"/>
                </a:solidFill>
                <a:latin typeface="Arial" panose="020B0604020202020204" pitchFamily="34" charset="0"/>
                <a:ea typeface="Calibri" panose="020F0502020204030204" pitchFamily="34" charset="0"/>
                <a:cs typeface="Arial" panose="020B0604020202020204" pitchFamily="34" charset="0"/>
              </a:rPr>
              <a:t>hạn dãy số</a:t>
            </a:r>
            <a:endParaRPr lang="en-US" sz="4200" b="1">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399" y="2247900"/>
            <a:ext cx="18017919" cy="6781800"/>
          </a:xfrm>
          <a:prstGeom prst="rect">
            <a:avLst/>
          </a:prstGeom>
        </p:spPr>
      </p:pic>
    </p:spTree>
    <p:extLst>
      <p:ext uri="{BB962C8B-B14F-4D97-AF65-F5344CB8AC3E}">
        <p14:creationId xmlns:p14="http://schemas.microsoft.com/office/powerpoint/2010/main" val="129495729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1063</TotalTime>
  <Words>471</Words>
  <Application>Microsoft Office PowerPoint</Application>
  <PresentationFormat>Custom</PresentationFormat>
  <Paragraphs>166</Paragraphs>
  <Slides>33</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33</vt:i4>
      </vt:variant>
    </vt:vector>
  </HeadingPairs>
  <TitlesOfParts>
    <vt:vector size="47" baseType="lpstr">
      <vt:lpstr>Cambria Math</vt:lpstr>
      <vt:lpstr>Open Sans</vt:lpstr>
      <vt:lpstr>Wingdings</vt:lpstr>
      <vt:lpstr>Malgun Gothic</vt:lpstr>
      <vt:lpstr>Times New Roman</vt:lpstr>
      <vt:lpstr>Calibri</vt:lpstr>
      <vt:lpstr>Montserrat</vt:lpstr>
      <vt:lpstr>Anton</vt:lpstr>
      <vt:lpstr>Kavoon</vt:lpstr>
      <vt:lpstr>等线 Light</vt:lpstr>
      <vt:lpstr>Elsie</vt:lpstr>
      <vt:lpstr>Arial</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geometry name the angle maths quiz</dc:title>
  <dc:creator>Mr CHU HONG VINH</dc:creator>
  <cp:lastModifiedBy>Admin</cp:lastModifiedBy>
  <cp:revision>116</cp:revision>
  <dcterms:created xsi:type="dcterms:W3CDTF">2006-08-16T00:00:00Z</dcterms:created>
  <dcterms:modified xsi:type="dcterms:W3CDTF">2023-10-10T17:56:02Z</dcterms:modified>
  <dc:identifier>DAFOPxnPWEw</dc:identifier>
</cp:coreProperties>
</file>