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0"/>
  </p:notesMasterIdLst>
  <p:sldIdLst>
    <p:sldId id="267" r:id="rId4"/>
    <p:sldId id="268" r:id="rId5"/>
    <p:sldId id="270" r:id="rId6"/>
    <p:sldId id="271" r:id="rId7"/>
    <p:sldId id="272" r:id="rId8"/>
    <p:sldId id="273" r:id="rId9"/>
    <p:sldId id="274" r:id="rId10"/>
    <p:sldId id="275" r:id="rId11"/>
    <p:sldId id="279" r:id="rId12"/>
    <p:sldId id="280" r:id="rId13"/>
    <p:sldId id="282" r:id="rId14"/>
    <p:sldId id="311" r:id="rId15"/>
    <p:sldId id="312" r:id="rId16"/>
    <p:sldId id="313" r:id="rId17"/>
    <p:sldId id="314" r:id="rId18"/>
    <p:sldId id="285" r:id="rId19"/>
    <p:sldId id="316" r:id="rId20"/>
    <p:sldId id="286" r:id="rId21"/>
    <p:sldId id="317" r:id="rId22"/>
    <p:sldId id="287" r:id="rId23"/>
    <p:sldId id="289" r:id="rId24"/>
    <p:sldId id="293" r:id="rId25"/>
    <p:sldId id="291" r:id="rId26"/>
    <p:sldId id="288" r:id="rId27"/>
    <p:sldId id="294" r:id="rId28"/>
    <p:sldId id="295" r:id="rId29"/>
    <p:sldId id="318" r:id="rId30"/>
    <p:sldId id="262" r:id="rId31"/>
    <p:sldId id="319" r:id="rId32"/>
    <p:sldId id="320" r:id="rId33"/>
    <p:sldId id="298" r:id="rId34"/>
    <p:sldId id="322" r:id="rId35"/>
    <p:sldId id="321" r:id="rId36"/>
    <p:sldId id="323" r:id="rId37"/>
    <p:sldId id="303" r:id="rId38"/>
    <p:sldId id="304" r:id="rId39"/>
    <p:sldId id="299" r:id="rId40"/>
    <p:sldId id="300" r:id="rId41"/>
    <p:sldId id="324" r:id="rId42"/>
    <p:sldId id="325" r:id="rId43"/>
    <p:sldId id="326" r:id="rId44"/>
    <p:sldId id="301" r:id="rId45"/>
    <p:sldId id="302" r:id="rId46"/>
    <p:sldId id="327" r:id="rId47"/>
    <p:sldId id="258" r:id="rId48"/>
    <p:sldId id="310"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ambria Math" panose="02040503050406030204" pitchFamily="18" charset="0"/>
      <p:regular r:id="rId57"/>
    </p:embeddedFont>
    <p:embeddedFont>
      <p:font typeface="Open Sans" panose="020B0606030504020204" pitchFamily="34" charset="0"/>
      <p:regular r:id="rId58"/>
      <p:bold r:id="rId59"/>
      <p:italic r:id="rId60"/>
      <p:boldItalic r:id="rId61"/>
    </p:embeddedFont>
    <p:embeddedFont>
      <p:font typeface="Tahoma" panose="020B0604030504040204" pitchFamily="3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AF4"/>
    <a:srgbClr val="FFCDCD"/>
    <a:srgbClr val="FDEF94"/>
    <a:srgbClr val="A5F595"/>
    <a:srgbClr val="1CA379"/>
    <a:srgbClr val="FDAD7B"/>
    <a:srgbClr val="FD9959"/>
    <a:srgbClr val="CBE9A2"/>
    <a:srgbClr val="FFCCEE"/>
    <a:srgbClr val="FCC7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664" autoAdjust="0"/>
  </p:normalViewPr>
  <p:slideViewPr>
    <p:cSldViewPr>
      <p:cViewPr varScale="1">
        <p:scale>
          <a:sx n="74" d="100"/>
          <a:sy n="74" d="100"/>
        </p:scale>
        <p:origin x="4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EC77B-C520-411D-BA9B-40AC5F2F7A33}"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01956-782D-4A2F-8DAB-D3BE30AA36E8}" type="slidenum">
              <a:rPr lang="en-US" smtClean="0"/>
              <a:t>‹#›</a:t>
            </a:fld>
            <a:endParaRPr lang="en-US"/>
          </a:p>
        </p:txBody>
      </p:sp>
    </p:spTree>
    <p:extLst>
      <p:ext uri="{BB962C8B-B14F-4D97-AF65-F5344CB8AC3E}">
        <p14:creationId xmlns:p14="http://schemas.microsoft.com/office/powerpoint/2010/main" val="318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01956-782D-4A2F-8DAB-D3BE30AA36E8}" type="slidenum">
              <a:rPr lang="en-US" smtClean="0"/>
              <a:t>15</a:t>
            </a:fld>
            <a:endParaRPr lang="en-US"/>
          </a:p>
        </p:txBody>
      </p:sp>
    </p:spTree>
    <p:extLst>
      <p:ext uri="{BB962C8B-B14F-4D97-AF65-F5344CB8AC3E}">
        <p14:creationId xmlns:p14="http://schemas.microsoft.com/office/powerpoint/2010/main" val="112714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a:t>
            </a:r>
            <a:r>
              <a:rPr lang="vi-VN" baseline="0"/>
              <a:t> "Quay" để quay bánh xe, bấm vào tâm vòng quay để dừng quay. Sau khi trả lời hết câu hỏi, bấm mũi tên góc trái màn hình để đến slide Luyện tập</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20</a:t>
            </a:fld>
            <a:endParaRPr lang="en-US"/>
          </a:p>
        </p:txBody>
      </p:sp>
    </p:spTree>
    <p:extLst>
      <p:ext uri="{BB962C8B-B14F-4D97-AF65-F5344CB8AC3E}">
        <p14:creationId xmlns:p14="http://schemas.microsoft.com/office/powerpoint/2010/main" val="221990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21</a:t>
            </a:fld>
            <a:endParaRPr lang="en-US"/>
          </a:p>
        </p:txBody>
      </p:sp>
    </p:spTree>
    <p:extLst>
      <p:ext uri="{BB962C8B-B14F-4D97-AF65-F5344CB8AC3E}">
        <p14:creationId xmlns:p14="http://schemas.microsoft.com/office/powerpoint/2010/main" val="324709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22</a:t>
            </a:fld>
            <a:endParaRPr lang="en-US"/>
          </a:p>
        </p:txBody>
      </p:sp>
    </p:spTree>
    <p:extLst>
      <p:ext uri="{BB962C8B-B14F-4D97-AF65-F5344CB8AC3E}">
        <p14:creationId xmlns:p14="http://schemas.microsoft.com/office/powerpoint/2010/main" val="126458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23</a:t>
            </a:fld>
            <a:endParaRPr lang="en-US"/>
          </a:p>
        </p:txBody>
      </p:sp>
    </p:spTree>
    <p:extLst>
      <p:ext uri="{BB962C8B-B14F-4D97-AF65-F5344CB8AC3E}">
        <p14:creationId xmlns:p14="http://schemas.microsoft.com/office/powerpoint/2010/main" val="265245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24</a:t>
            </a:fld>
            <a:endParaRPr lang="en-US"/>
          </a:p>
        </p:txBody>
      </p:sp>
    </p:spTree>
    <p:extLst>
      <p:ext uri="{BB962C8B-B14F-4D97-AF65-F5344CB8AC3E}">
        <p14:creationId xmlns:p14="http://schemas.microsoft.com/office/powerpoint/2010/main" val="406493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25</a:t>
            </a:fld>
            <a:endParaRPr lang="en-US"/>
          </a:p>
        </p:txBody>
      </p:sp>
    </p:spTree>
    <p:extLst>
      <p:ext uri="{BB962C8B-B14F-4D97-AF65-F5344CB8AC3E}">
        <p14:creationId xmlns:p14="http://schemas.microsoft.com/office/powerpoint/2010/main" val="45575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5543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535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3838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7786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999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01966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8167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9244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3540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4258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26954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73428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55175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8027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36273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80515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1178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2836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36279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77709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9154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8631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3D49A79-84DF-484D-A444-470396510055}"/>
              </a:ext>
            </a:extLst>
          </p:cNvPr>
          <p:cNvGrpSpPr/>
          <p:nvPr userDrawn="1"/>
        </p:nvGrpSpPr>
        <p:grpSpPr>
          <a:xfrm>
            <a:off x="0" y="0"/>
            <a:ext cx="18288000" cy="10286999"/>
            <a:chOff x="0" y="0"/>
            <a:chExt cx="18288000" cy="10286998"/>
          </a:xfrm>
        </p:grpSpPr>
        <p:pic>
          <p:nvPicPr>
            <p:cNvPr id="8" name="Picture 7">
              <a:extLst>
                <a:ext uri="{FF2B5EF4-FFF2-40B4-BE49-F238E27FC236}">
                  <a16:creationId xmlns:a16="http://schemas.microsoft.com/office/drawing/2014/main" id="{1CD656EA-B414-4934-BDE2-DF8CD8AE13DB}"/>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9" name="Picture 8">
              <a:extLst>
                <a:ext uri="{FF2B5EF4-FFF2-40B4-BE49-F238E27FC236}">
                  <a16:creationId xmlns:a16="http://schemas.microsoft.com/office/drawing/2014/main" id="{ED720335-29B9-4968-BE08-34A3A4988F14}"/>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65037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06/09/2023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3073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6.sv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84.gif"/><Relationship Id="rId18" Type="http://schemas.openxmlformats.org/officeDocument/2006/relationships/image" Target="../media/image88.svg"/><Relationship Id="rId3" Type="http://schemas.openxmlformats.org/officeDocument/2006/relationships/slideLayout" Target="../slideLayouts/slideLayout13.xml"/><Relationship Id="rId7" Type="http://schemas.openxmlformats.org/officeDocument/2006/relationships/slide" Target="slide21.xml"/><Relationship Id="rId12" Type="http://schemas.openxmlformats.org/officeDocument/2006/relationships/image" Target="../media/image83.gif"/><Relationship Id="rId17" Type="http://schemas.openxmlformats.org/officeDocument/2006/relationships/image" Target="../media/image87.png"/><Relationship Id="rId2" Type="http://schemas.openxmlformats.org/officeDocument/2006/relationships/audio" Target="../media/media1.wav"/><Relationship Id="rId16" Type="http://schemas.openxmlformats.org/officeDocument/2006/relationships/slide" Target="slide26.xml"/><Relationship Id="rId1" Type="http://schemas.microsoft.com/office/2007/relationships/media" Target="../media/media1.wav"/><Relationship Id="rId6" Type="http://schemas.openxmlformats.org/officeDocument/2006/relationships/image" Target="../media/image82.svg"/><Relationship Id="rId11" Type="http://schemas.openxmlformats.org/officeDocument/2006/relationships/slide" Target="slide25.xml"/><Relationship Id="rId5" Type="http://schemas.openxmlformats.org/officeDocument/2006/relationships/image" Target="../media/image81.png"/><Relationship Id="rId15" Type="http://schemas.openxmlformats.org/officeDocument/2006/relationships/image" Target="../media/image86.png"/><Relationship Id="rId10" Type="http://schemas.openxmlformats.org/officeDocument/2006/relationships/slide" Target="slide24.xml"/><Relationship Id="rId19" Type="http://schemas.openxmlformats.org/officeDocument/2006/relationships/image" Target="../media/image89.png"/><Relationship Id="rId4" Type="http://schemas.openxmlformats.org/officeDocument/2006/relationships/notesSlide" Target="../notesSlides/notesSlide2.xml"/><Relationship Id="rId9" Type="http://schemas.openxmlformats.org/officeDocument/2006/relationships/slide" Target="slide23.xml"/><Relationship Id="rId1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3.wdp"/><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3.xml"/><Relationship Id="rId16" Type="http://schemas.openxmlformats.org/officeDocument/2006/relationships/image" Target="../media/image97.png"/><Relationship Id="rId20"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image" Target="../media/image96.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95.png"/><Relationship Id="rId22" Type="http://schemas.openxmlformats.org/officeDocument/2006/relationships/image" Target="../media/image102.sv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8.png"/><Relationship Id="rId18" Type="http://schemas.openxmlformats.org/officeDocument/2006/relationships/image" Target="../media/image102.sv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103.png"/><Relationship Id="rId17" Type="http://schemas.openxmlformats.org/officeDocument/2006/relationships/image" Target="../media/image101.png"/><Relationship Id="rId2" Type="http://schemas.openxmlformats.org/officeDocument/2006/relationships/notesSlide" Target="../notesSlides/notesSlide4.xml"/><Relationship Id="rId16"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image" Target="../media/image100.png"/><Relationship Id="rId10" Type="http://schemas.openxmlformats.org/officeDocument/2006/relationships/image" Target="../media/image92.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05.png"/><Relationship Id="rId18" Type="http://schemas.openxmlformats.org/officeDocument/2006/relationships/image" Target="../media/image100.png"/><Relationship Id="rId3" Type="http://schemas.openxmlformats.org/officeDocument/2006/relationships/audio" Target="../media/audio1.wav"/><Relationship Id="rId21" Type="http://schemas.openxmlformats.org/officeDocument/2006/relationships/image" Target="../media/image102.svg"/><Relationship Id="rId7" Type="http://schemas.microsoft.com/office/2007/relationships/hdphoto" Target="../media/hdphoto3.wdp"/><Relationship Id="rId12" Type="http://schemas.openxmlformats.org/officeDocument/2006/relationships/image" Target="../media/image104.png"/><Relationship Id="rId17" Type="http://schemas.openxmlformats.org/officeDocument/2006/relationships/image" Target="../media/image99.png"/><Relationship Id="rId2" Type="http://schemas.openxmlformats.org/officeDocument/2006/relationships/notesSlide" Target="../notesSlides/notesSlide5.xml"/><Relationship Id="rId16" Type="http://schemas.openxmlformats.org/officeDocument/2006/relationships/image" Target="../media/image98.png"/><Relationship Id="rId20" Type="http://schemas.openxmlformats.org/officeDocument/2006/relationships/image" Target="../media/image101.png"/><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image" Target="../media/image107.png"/><Relationship Id="rId10" Type="http://schemas.openxmlformats.org/officeDocument/2006/relationships/image" Target="../media/image92.png"/><Relationship Id="rId19" Type="http://schemas.openxmlformats.org/officeDocument/2006/relationships/slide" Target="slide20.xml"/><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09.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3.wdp"/><Relationship Id="rId12" Type="http://schemas.openxmlformats.org/officeDocument/2006/relationships/image" Target="../media/image108.png"/><Relationship Id="rId17" Type="http://schemas.openxmlformats.org/officeDocument/2006/relationships/image" Target="../media/image98.png"/><Relationship Id="rId2" Type="http://schemas.openxmlformats.org/officeDocument/2006/relationships/notesSlide" Target="../notesSlides/notesSlide6.xml"/><Relationship Id="rId16" Type="http://schemas.openxmlformats.org/officeDocument/2006/relationships/image" Target="../media/image112.png"/><Relationship Id="rId20"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image" Target="../media/image111.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110.png"/><Relationship Id="rId22" Type="http://schemas.openxmlformats.org/officeDocument/2006/relationships/image" Target="../media/image102.sv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14.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3.wdp"/><Relationship Id="rId12" Type="http://schemas.openxmlformats.org/officeDocument/2006/relationships/image" Target="../media/image113.png"/><Relationship Id="rId17" Type="http://schemas.openxmlformats.org/officeDocument/2006/relationships/image" Target="../media/image98.png"/><Relationship Id="rId2" Type="http://schemas.openxmlformats.org/officeDocument/2006/relationships/notesSlide" Target="../notesSlides/notesSlide7.xml"/><Relationship Id="rId16" Type="http://schemas.openxmlformats.org/officeDocument/2006/relationships/image" Target="../media/image117.png"/><Relationship Id="rId20"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5.wdp"/><Relationship Id="rId5" Type="http://schemas.openxmlformats.org/officeDocument/2006/relationships/audio" Target="../media/audio3.wav"/><Relationship Id="rId15" Type="http://schemas.openxmlformats.org/officeDocument/2006/relationships/image" Target="../media/image116.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115.png"/><Relationship Id="rId22" Type="http://schemas.openxmlformats.org/officeDocument/2006/relationships/image" Target="../media/image102.sv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6.sv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2.wdp"/><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6.svg"/><Relationship Id="rId10" Type="http://schemas.openxmlformats.org/officeDocument/2006/relationships/image" Target="../media/image41.png"/><Relationship Id="rId4" Type="http://schemas.openxmlformats.org/officeDocument/2006/relationships/image" Target="../media/image2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2.wdp"/><Relationship Id="rId7"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26.svg"/><Relationship Id="rId10" Type="http://schemas.openxmlformats.org/officeDocument/2006/relationships/image" Target="../media/image47.png"/><Relationship Id="rId4" Type="http://schemas.openxmlformats.org/officeDocument/2006/relationships/image" Target="../media/image25.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1484359" y="2717108"/>
            <a:ext cx="15240000" cy="3785652"/>
          </a:xfrm>
          <a:prstGeom prst="rect">
            <a:avLst/>
          </a:prstGeom>
          <a:noFill/>
        </p:spPr>
        <p:txBody>
          <a:bodyPr wrap="square" rtlCol="0">
            <a:spAutoFit/>
          </a:bodyPr>
          <a:lstStyle/>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CHÀO MỪNG CẢ LỚP </a:t>
            </a:r>
          </a:p>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ĐẾN VỚI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5F54617A-965A-E69B-43C1-5FF8D710F714}"/>
              </a:ext>
            </a:extLst>
          </p:cNvPr>
          <p:cNvGrpSpPr/>
          <p:nvPr/>
        </p:nvGrpSpPr>
        <p:grpSpPr>
          <a:xfrm>
            <a:off x="513804" y="467352"/>
            <a:ext cx="17260392" cy="9352296"/>
            <a:chOff x="0" y="0"/>
            <a:chExt cx="4482328" cy="2428685"/>
          </a:xfrm>
        </p:grpSpPr>
        <p:sp>
          <p:nvSpPr>
            <p:cNvPr id="9" name="Freeform 3">
              <a:extLst>
                <a:ext uri="{FF2B5EF4-FFF2-40B4-BE49-F238E27FC236}">
                  <a16:creationId xmlns:a16="http://schemas.microsoft.com/office/drawing/2014/main" id="{CF2BB44B-21F2-07FF-E51B-29BD2E9C30B0}"/>
                </a:ext>
              </a:extLst>
            </p:cNvPr>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10" name="TextBox 4">
              <a:extLst>
                <a:ext uri="{FF2B5EF4-FFF2-40B4-BE49-F238E27FC236}">
                  <a16:creationId xmlns:a16="http://schemas.microsoft.com/office/drawing/2014/main" id="{CAF6F563-DACC-98B0-030E-DAB50DD2961A}"/>
                </a:ext>
              </a:extLst>
            </p:cNvPr>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11" name="TextBox 6">
            <a:extLst>
              <a:ext uri="{FF2B5EF4-FFF2-40B4-BE49-F238E27FC236}">
                <a16:creationId xmlns:a16="http://schemas.microsoft.com/office/drawing/2014/main" id="{D1A30C2B-BD2E-D582-5A7D-CCEDAE000E94}"/>
              </a:ext>
            </a:extLst>
          </p:cNvPr>
          <p:cNvSpPr txBox="1"/>
          <p:nvPr/>
        </p:nvSpPr>
        <p:spPr>
          <a:xfrm>
            <a:off x="2716836" y="1061640"/>
            <a:ext cx="12533085" cy="738664"/>
          </a:xfrm>
          <a:prstGeom prst="rect">
            <a:avLst/>
          </a:prstGeom>
        </p:spPr>
        <p:txBody>
          <a:bodyPr lIns="0" tIns="0" rIns="0" bIns="0" rtlCol="0" anchor="t">
            <a:spAutoFit/>
          </a:bodyPr>
          <a:lstStyle/>
          <a:p>
            <a:pPr algn="ctr"/>
            <a:r>
              <a:rPr lang="vi-VN" sz="4800" b="1" dirty="0">
                <a:solidFill>
                  <a:srgbClr val="000000"/>
                </a:solidFill>
                <a:latin typeface="Arial" panose="020B0604020202020204" pitchFamily="34" charset="0"/>
                <a:cs typeface="Arial" panose="020B0604020202020204" pitchFamily="34" charset="0"/>
              </a:rPr>
              <a:t>Ôn tập kiến thức đã học trong chương I</a:t>
            </a:r>
            <a:r>
              <a:rPr lang="en-US" sz="4800" b="1" dirty="0">
                <a:solidFill>
                  <a:srgbClr val="000000"/>
                </a:solidFill>
                <a:latin typeface="Arial" panose="020B0604020202020204" pitchFamily="34" charset="0"/>
                <a:cs typeface="Arial" panose="020B0604020202020204" pitchFamily="34" charset="0"/>
              </a:rPr>
              <a:t>I</a:t>
            </a:r>
          </a:p>
        </p:txBody>
      </p:sp>
      <p:grpSp>
        <p:nvGrpSpPr>
          <p:cNvPr id="12" name="Group 11">
            <a:extLst>
              <a:ext uri="{FF2B5EF4-FFF2-40B4-BE49-F238E27FC236}">
                <a16:creationId xmlns:a16="http://schemas.microsoft.com/office/drawing/2014/main" id="{76C01F9C-4684-A6BE-F1E2-79AAA9AFA683}"/>
              </a:ext>
            </a:extLst>
          </p:cNvPr>
          <p:cNvGrpSpPr/>
          <p:nvPr/>
        </p:nvGrpSpPr>
        <p:grpSpPr>
          <a:xfrm>
            <a:off x="1304813" y="2394591"/>
            <a:ext cx="15307228" cy="1824923"/>
            <a:chOff x="1304813" y="2394591"/>
            <a:chExt cx="15307228" cy="1824923"/>
          </a:xfrm>
        </p:grpSpPr>
        <p:sp>
          <p:nvSpPr>
            <p:cNvPr id="13" name="Rectangle 12">
              <a:extLst>
                <a:ext uri="{FF2B5EF4-FFF2-40B4-BE49-F238E27FC236}">
                  <a16:creationId xmlns:a16="http://schemas.microsoft.com/office/drawing/2014/main" id="{0223AB72-557D-0472-3F88-4023E8E899EC}"/>
                </a:ext>
              </a:extLst>
            </p:cNvPr>
            <p:cNvSpPr/>
            <p:nvPr/>
          </p:nvSpPr>
          <p:spPr>
            <a:xfrm>
              <a:off x="2565399" y="2394591"/>
              <a:ext cx="14046642" cy="182492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Chia HS thành </a:t>
              </a:r>
              <a:r>
                <a:rPr lang="en-US" sz="4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nhóm và thực hiện hệ thống hóa kiến thức trong chương I</a:t>
              </a:r>
              <a:r>
                <a:rPr lang="en-US" sz="4000" dirty="0">
                  <a:latin typeface="Arial" panose="020B0604020202020204" pitchFamily="34" charset="0"/>
                  <a:cs typeface="Arial" panose="020B0604020202020204" pitchFamily="34" charset="0"/>
                </a:rPr>
                <a:t>I</a:t>
              </a:r>
              <a:r>
                <a:rPr lang="vi-VN" sz="4000" dirty="0">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076F2A45-50E7-121B-DBE4-F1CEE1908BBA}"/>
                </a:ext>
              </a:extLst>
            </p:cNvPr>
            <p:cNvPicPr>
              <a:picLocks noChangeAspect="1"/>
            </p:cNvPicPr>
            <p:nvPr/>
          </p:nvPicPr>
          <p:blipFill>
            <a:blip r:embed="rId2"/>
            <a:stretch>
              <a:fillRect/>
            </a:stretch>
          </p:blipFill>
          <p:spPr>
            <a:xfrm>
              <a:off x="1304813" y="2586813"/>
              <a:ext cx="1051729" cy="1554547"/>
            </a:xfrm>
            <a:prstGeom prst="rect">
              <a:avLst/>
            </a:prstGeom>
          </p:spPr>
        </p:pic>
      </p:grpSp>
      <p:grpSp>
        <p:nvGrpSpPr>
          <p:cNvPr id="15" name="Group 14">
            <a:extLst>
              <a:ext uri="{FF2B5EF4-FFF2-40B4-BE49-F238E27FC236}">
                <a16:creationId xmlns:a16="http://schemas.microsoft.com/office/drawing/2014/main" id="{817B5EC0-BDDA-CC90-06E9-79321969EC27}"/>
              </a:ext>
            </a:extLst>
          </p:cNvPr>
          <p:cNvGrpSpPr/>
          <p:nvPr/>
        </p:nvGrpSpPr>
        <p:grpSpPr>
          <a:xfrm>
            <a:off x="1279061" y="4862090"/>
            <a:ext cx="4576035" cy="3980142"/>
            <a:chOff x="1830678" y="4705989"/>
            <a:chExt cx="7383661" cy="3980142"/>
          </a:xfrm>
        </p:grpSpPr>
        <p:grpSp>
          <p:nvGrpSpPr>
            <p:cNvPr id="16" name="Group 15">
              <a:extLst>
                <a:ext uri="{FF2B5EF4-FFF2-40B4-BE49-F238E27FC236}">
                  <a16:creationId xmlns:a16="http://schemas.microsoft.com/office/drawing/2014/main" id="{65FA1922-C6B1-D7F9-60B5-DBEBE17D630D}"/>
                </a:ext>
              </a:extLst>
            </p:cNvPr>
            <p:cNvGrpSpPr/>
            <p:nvPr/>
          </p:nvGrpSpPr>
          <p:grpSpPr>
            <a:xfrm>
              <a:off x="1830678" y="4718380"/>
              <a:ext cx="7383661" cy="3967751"/>
              <a:chOff x="1856079" y="4337468"/>
              <a:chExt cx="6659819" cy="4130565"/>
            </a:xfrm>
          </p:grpSpPr>
          <p:grpSp>
            <p:nvGrpSpPr>
              <p:cNvPr id="18" name="Group 9">
                <a:extLst>
                  <a:ext uri="{FF2B5EF4-FFF2-40B4-BE49-F238E27FC236}">
                    <a16:creationId xmlns:a16="http://schemas.microsoft.com/office/drawing/2014/main" id="{6D4C0786-6812-39E6-5E9D-4715E82733BE}"/>
                  </a:ext>
                </a:extLst>
              </p:cNvPr>
              <p:cNvGrpSpPr/>
              <p:nvPr/>
            </p:nvGrpSpPr>
            <p:grpSpPr>
              <a:xfrm>
                <a:off x="2004450" y="4524679"/>
                <a:ext cx="6511448" cy="3943354"/>
                <a:chOff x="0" y="0"/>
                <a:chExt cx="1714949" cy="1038579"/>
              </a:xfrm>
            </p:grpSpPr>
            <p:sp>
              <p:nvSpPr>
                <p:cNvPr id="20" name="Freeform 10">
                  <a:extLst>
                    <a:ext uri="{FF2B5EF4-FFF2-40B4-BE49-F238E27FC236}">
                      <a16:creationId xmlns:a16="http://schemas.microsoft.com/office/drawing/2014/main" id="{72AE829C-E5AE-F04E-33D7-E518776DCE1D}"/>
                    </a:ext>
                  </a:extLst>
                </p:cNvPr>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FCC751"/>
                </a:solidFill>
              </p:spPr>
              <p:txBody>
                <a:bodyPr/>
                <a:lstStyle/>
                <a:p>
                  <a:endParaRPr lang="en-US"/>
                </a:p>
              </p:txBody>
            </p:sp>
            <p:sp>
              <p:nvSpPr>
                <p:cNvPr id="21" name="TextBox 11">
                  <a:extLst>
                    <a:ext uri="{FF2B5EF4-FFF2-40B4-BE49-F238E27FC236}">
                      <a16:creationId xmlns:a16="http://schemas.microsoft.com/office/drawing/2014/main" id="{606971A8-A93B-38BD-2729-E84129E3DE3B}"/>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sp>
            <p:nvSpPr>
              <p:cNvPr id="19" name="Freeform 16">
                <a:extLst>
                  <a:ext uri="{FF2B5EF4-FFF2-40B4-BE49-F238E27FC236}">
                    <a16:creationId xmlns:a16="http://schemas.microsoft.com/office/drawing/2014/main" id="{EA822D09-D48D-B8B0-8D86-AAD7F9E7EDF8}"/>
                  </a:ext>
                </a:extLst>
              </p:cNvPr>
              <p:cNvSpPr/>
              <p:nvPr/>
            </p:nvSpPr>
            <p:spPr>
              <a:xfrm>
                <a:off x="1856079" y="4337468"/>
                <a:ext cx="6511448" cy="3943354"/>
              </a:xfrm>
              <a:custGeom>
                <a:avLst/>
                <a:gdLst/>
                <a:ahLst/>
                <a:cxnLst/>
                <a:rect l="l" t="t" r="r" b="b"/>
                <a:pathLst>
                  <a:path w="1714949" h="1038579">
                    <a:moveTo>
                      <a:pt x="0" y="0"/>
                    </a:moveTo>
                    <a:lnTo>
                      <a:pt x="1714949" y="0"/>
                    </a:lnTo>
                    <a:lnTo>
                      <a:pt x="1714949" y="1038579"/>
                    </a:lnTo>
                    <a:lnTo>
                      <a:pt x="0" y="1038579"/>
                    </a:lnTo>
                    <a:close/>
                  </a:path>
                </a:pathLst>
              </a:custGeom>
              <a:solidFill>
                <a:srgbClr val="FDEF94"/>
              </a:solidFill>
            </p:spPr>
            <p:txBody>
              <a:bodyPr/>
              <a:lstStyle/>
              <a:p>
                <a:endParaRPr lang="en-US"/>
              </a:p>
            </p:txBody>
          </p:sp>
        </p:grpSp>
        <p:sp>
          <p:nvSpPr>
            <p:cNvPr id="17" name="Rectangle 16">
              <a:extLst>
                <a:ext uri="{FF2B5EF4-FFF2-40B4-BE49-F238E27FC236}">
                  <a16:creationId xmlns:a16="http://schemas.microsoft.com/office/drawing/2014/main" id="{7CAF9DDA-3ABD-5FE5-CEB0-B41C5F36E8F4}"/>
                </a:ext>
              </a:extLst>
            </p:cNvPr>
            <p:cNvSpPr/>
            <p:nvPr/>
          </p:nvSpPr>
          <p:spPr>
            <a:xfrm>
              <a:off x="1979049" y="4705989"/>
              <a:ext cx="7004330" cy="2748253"/>
            </a:xfrm>
            <a:prstGeom prst="rect">
              <a:avLst/>
            </a:prstGeom>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Nhóm 1:</a:t>
              </a:r>
            </a:p>
            <a:p>
              <a:pPr algn="ctr">
                <a:lnSpc>
                  <a:spcPct val="150000"/>
                </a:lnSpc>
              </a:pPr>
              <a:r>
                <a:rPr lang="vi-VN" sz="4000" dirty="0">
                  <a:latin typeface="Arial" panose="020B0604020202020204" pitchFamily="34" charset="0"/>
                  <a:cs typeface="Arial" panose="020B0604020202020204" pitchFamily="34" charset="0"/>
                </a:rPr>
                <a:t>Hệ thống hóa kiến thức 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endParaRPr lang="vi-VN" sz="4000"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9FD678FF-1509-FBC4-E190-31F45B265F51}"/>
              </a:ext>
            </a:extLst>
          </p:cNvPr>
          <p:cNvGrpSpPr/>
          <p:nvPr/>
        </p:nvGrpSpPr>
        <p:grpSpPr>
          <a:xfrm>
            <a:off x="6770355" y="4874481"/>
            <a:ext cx="4882661" cy="3967751"/>
            <a:chOff x="9595339" y="4718380"/>
            <a:chExt cx="7315199" cy="3967751"/>
          </a:xfrm>
        </p:grpSpPr>
        <p:grpSp>
          <p:nvGrpSpPr>
            <p:cNvPr id="23" name="Group 22">
              <a:extLst>
                <a:ext uri="{FF2B5EF4-FFF2-40B4-BE49-F238E27FC236}">
                  <a16:creationId xmlns:a16="http://schemas.microsoft.com/office/drawing/2014/main" id="{7CB7EFFB-32E3-1532-C31B-B7F5390E9BD0}"/>
                </a:ext>
              </a:extLst>
            </p:cNvPr>
            <p:cNvGrpSpPr/>
            <p:nvPr/>
          </p:nvGrpSpPr>
          <p:grpSpPr>
            <a:xfrm>
              <a:off x="9595339" y="4718380"/>
              <a:ext cx="7315199" cy="3967751"/>
              <a:chOff x="9977623" y="4337468"/>
              <a:chExt cx="6659819" cy="4130565"/>
            </a:xfrm>
          </p:grpSpPr>
          <p:grpSp>
            <p:nvGrpSpPr>
              <p:cNvPr id="25" name="Group 12">
                <a:extLst>
                  <a:ext uri="{FF2B5EF4-FFF2-40B4-BE49-F238E27FC236}">
                    <a16:creationId xmlns:a16="http://schemas.microsoft.com/office/drawing/2014/main" id="{74ED08CE-0C16-1794-28B5-81389C918853}"/>
                  </a:ext>
                </a:extLst>
              </p:cNvPr>
              <p:cNvGrpSpPr/>
              <p:nvPr/>
            </p:nvGrpSpPr>
            <p:grpSpPr>
              <a:xfrm>
                <a:off x="10125994" y="4524679"/>
                <a:ext cx="6511448" cy="3943354"/>
                <a:chOff x="0" y="0"/>
                <a:chExt cx="1714949" cy="1038579"/>
              </a:xfrm>
            </p:grpSpPr>
            <p:sp>
              <p:nvSpPr>
                <p:cNvPr id="27" name="Freeform 13">
                  <a:extLst>
                    <a:ext uri="{FF2B5EF4-FFF2-40B4-BE49-F238E27FC236}">
                      <a16:creationId xmlns:a16="http://schemas.microsoft.com/office/drawing/2014/main" id="{872EBC69-A005-44E2-976F-81A095A6D864}"/>
                    </a:ext>
                  </a:extLst>
                </p:cNvPr>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1CA379"/>
                </a:solidFill>
              </p:spPr>
              <p:txBody>
                <a:bodyPr/>
                <a:lstStyle/>
                <a:p>
                  <a:endParaRPr lang="en-US"/>
                </a:p>
              </p:txBody>
            </p:sp>
            <p:sp>
              <p:nvSpPr>
                <p:cNvPr id="28" name="TextBox 14">
                  <a:extLst>
                    <a:ext uri="{FF2B5EF4-FFF2-40B4-BE49-F238E27FC236}">
                      <a16:creationId xmlns:a16="http://schemas.microsoft.com/office/drawing/2014/main" id="{B6134836-7E68-D4F7-5FBE-8330E9F9200E}"/>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sp>
            <p:nvSpPr>
              <p:cNvPr id="26" name="Freeform 19">
                <a:extLst>
                  <a:ext uri="{FF2B5EF4-FFF2-40B4-BE49-F238E27FC236}">
                    <a16:creationId xmlns:a16="http://schemas.microsoft.com/office/drawing/2014/main" id="{41627426-E79C-847E-0BD2-153F2E45CDC4}"/>
                  </a:ext>
                </a:extLst>
              </p:cNvPr>
              <p:cNvSpPr/>
              <p:nvPr/>
            </p:nvSpPr>
            <p:spPr>
              <a:xfrm>
                <a:off x="9977623" y="4337468"/>
                <a:ext cx="6511448" cy="3943354"/>
              </a:xfrm>
              <a:custGeom>
                <a:avLst/>
                <a:gdLst/>
                <a:ahLst/>
                <a:cxnLst/>
                <a:rect l="l" t="t" r="r" b="b"/>
                <a:pathLst>
                  <a:path w="1714949" h="1038579">
                    <a:moveTo>
                      <a:pt x="0" y="0"/>
                    </a:moveTo>
                    <a:lnTo>
                      <a:pt x="1714949" y="0"/>
                    </a:lnTo>
                    <a:lnTo>
                      <a:pt x="1714949" y="1038579"/>
                    </a:lnTo>
                    <a:lnTo>
                      <a:pt x="0" y="1038579"/>
                    </a:lnTo>
                    <a:close/>
                  </a:path>
                </a:pathLst>
              </a:custGeom>
              <a:solidFill>
                <a:srgbClr val="CBE9A2"/>
              </a:solidFill>
            </p:spPr>
            <p:txBody>
              <a:bodyPr/>
              <a:lstStyle/>
              <a:p>
                <a:endParaRPr lang="en-US"/>
              </a:p>
            </p:txBody>
          </p:sp>
        </p:grpSp>
        <p:sp>
          <p:nvSpPr>
            <p:cNvPr id="24" name="Rectangle 23">
              <a:extLst>
                <a:ext uri="{FF2B5EF4-FFF2-40B4-BE49-F238E27FC236}">
                  <a16:creationId xmlns:a16="http://schemas.microsoft.com/office/drawing/2014/main" id="{0AF0E264-9B97-5F4A-F9FF-43A920006E23}"/>
                </a:ext>
              </a:extLst>
            </p:cNvPr>
            <p:cNvSpPr/>
            <p:nvPr/>
          </p:nvSpPr>
          <p:spPr>
            <a:xfrm>
              <a:off x="10211465" y="4720085"/>
              <a:ext cx="6125269" cy="2748253"/>
            </a:xfrm>
            <a:prstGeom prst="rect">
              <a:avLst/>
            </a:prstGeom>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Nhóm 2:</a:t>
              </a:r>
            </a:p>
            <a:p>
              <a:pPr algn="ctr">
                <a:lnSpc>
                  <a:spcPct val="150000"/>
                </a:lnSpc>
              </a:pPr>
              <a:r>
                <a:rPr lang="vi-VN" sz="4000" dirty="0">
                  <a:latin typeface="Arial" panose="020B0604020202020204" pitchFamily="34" charset="0"/>
                  <a:cs typeface="Arial" panose="020B0604020202020204" pitchFamily="34" charset="0"/>
                </a:rPr>
                <a:t>Hệ thống hóa kiến thức Bài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endParaRPr lang="vi-VN" sz="40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DAB532-E086-50EC-E3C9-EF67DE32F24B}"/>
              </a:ext>
            </a:extLst>
          </p:cNvPr>
          <p:cNvGrpSpPr/>
          <p:nvPr/>
        </p:nvGrpSpPr>
        <p:grpSpPr>
          <a:xfrm>
            <a:off x="12565852" y="4862090"/>
            <a:ext cx="4687527" cy="3967751"/>
            <a:chOff x="9758311" y="4718380"/>
            <a:chExt cx="7182873" cy="3967751"/>
          </a:xfrm>
        </p:grpSpPr>
        <p:grpSp>
          <p:nvGrpSpPr>
            <p:cNvPr id="30" name="Group 29">
              <a:extLst>
                <a:ext uri="{FF2B5EF4-FFF2-40B4-BE49-F238E27FC236}">
                  <a16:creationId xmlns:a16="http://schemas.microsoft.com/office/drawing/2014/main" id="{BC5FB872-0206-9B93-63FD-273200A44E41}"/>
                </a:ext>
              </a:extLst>
            </p:cNvPr>
            <p:cNvGrpSpPr/>
            <p:nvPr/>
          </p:nvGrpSpPr>
          <p:grpSpPr>
            <a:xfrm>
              <a:off x="9758311" y="4718380"/>
              <a:ext cx="7182873" cy="3967751"/>
              <a:chOff x="10125994" y="4337468"/>
              <a:chExt cx="6539348" cy="4130565"/>
            </a:xfrm>
          </p:grpSpPr>
          <p:grpSp>
            <p:nvGrpSpPr>
              <p:cNvPr id="32" name="Group 12">
                <a:extLst>
                  <a:ext uri="{FF2B5EF4-FFF2-40B4-BE49-F238E27FC236}">
                    <a16:creationId xmlns:a16="http://schemas.microsoft.com/office/drawing/2014/main" id="{6AD75731-C612-60B3-667F-2D65A88AA8ED}"/>
                  </a:ext>
                </a:extLst>
              </p:cNvPr>
              <p:cNvGrpSpPr/>
              <p:nvPr/>
            </p:nvGrpSpPr>
            <p:grpSpPr>
              <a:xfrm>
                <a:off x="10125994" y="4524679"/>
                <a:ext cx="6511448" cy="3943354"/>
                <a:chOff x="0" y="0"/>
                <a:chExt cx="1714949" cy="1038579"/>
              </a:xfrm>
            </p:grpSpPr>
            <p:sp>
              <p:nvSpPr>
                <p:cNvPr id="34" name="Freeform 13">
                  <a:extLst>
                    <a:ext uri="{FF2B5EF4-FFF2-40B4-BE49-F238E27FC236}">
                      <a16:creationId xmlns:a16="http://schemas.microsoft.com/office/drawing/2014/main" id="{F6F16C96-DFE8-249F-B1B8-60C0C1825E53}"/>
                    </a:ext>
                  </a:extLst>
                </p:cNvPr>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chemeClr val="accent4">
                    <a:lumMod val="75000"/>
                  </a:schemeClr>
                </a:solidFill>
              </p:spPr>
              <p:txBody>
                <a:bodyPr/>
                <a:lstStyle/>
                <a:p>
                  <a:endParaRPr lang="en-US"/>
                </a:p>
              </p:txBody>
            </p:sp>
            <p:sp>
              <p:nvSpPr>
                <p:cNvPr id="35" name="TextBox 14">
                  <a:extLst>
                    <a:ext uri="{FF2B5EF4-FFF2-40B4-BE49-F238E27FC236}">
                      <a16:creationId xmlns:a16="http://schemas.microsoft.com/office/drawing/2014/main" id="{C05AB8B3-BFB3-EE33-ECA0-2AFD08DBFA7B}"/>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sp>
            <p:nvSpPr>
              <p:cNvPr id="33" name="Freeform 19">
                <a:extLst>
                  <a:ext uri="{FF2B5EF4-FFF2-40B4-BE49-F238E27FC236}">
                    <a16:creationId xmlns:a16="http://schemas.microsoft.com/office/drawing/2014/main" id="{ACCB6A6E-9D37-7BA3-B88F-F78E08FFFFB6}"/>
                  </a:ext>
                </a:extLst>
              </p:cNvPr>
              <p:cNvSpPr/>
              <p:nvPr/>
            </p:nvSpPr>
            <p:spPr>
              <a:xfrm>
                <a:off x="10153894" y="4337468"/>
                <a:ext cx="6511448" cy="3943354"/>
              </a:xfrm>
              <a:custGeom>
                <a:avLst/>
                <a:gdLst/>
                <a:ahLst/>
                <a:cxnLst/>
                <a:rect l="l" t="t" r="r" b="b"/>
                <a:pathLst>
                  <a:path w="1714949" h="1038579">
                    <a:moveTo>
                      <a:pt x="0" y="0"/>
                    </a:moveTo>
                    <a:lnTo>
                      <a:pt x="1714949" y="0"/>
                    </a:lnTo>
                    <a:lnTo>
                      <a:pt x="1714949" y="1038579"/>
                    </a:lnTo>
                    <a:lnTo>
                      <a:pt x="0" y="1038579"/>
                    </a:lnTo>
                    <a:close/>
                  </a:path>
                </a:pathLst>
              </a:custGeom>
              <a:solidFill>
                <a:schemeClr val="accent4">
                  <a:lumMod val="20000"/>
                  <a:lumOff val="80000"/>
                </a:schemeClr>
              </a:solidFill>
            </p:spPr>
            <p:txBody>
              <a:bodyPr/>
              <a:lstStyle/>
              <a:p>
                <a:endParaRPr lang="en-US"/>
              </a:p>
            </p:txBody>
          </p:sp>
        </p:grpSp>
        <p:sp>
          <p:nvSpPr>
            <p:cNvPr id="31" name="Rectangle 30">
              <a:extLst>
                <a:ext uri="{FF2B5EF4-FFF2-40B4-BE49-F238E27FC236}">
                  <a16:creationId xmlns:a16="http://schemas.microsoft.com/office/drawing/2014/main" id="{6892FD76-FCD9-3B55-A3E0-47853F9E3C87}"/>
                </a:ext>
              </a:extLst>
            </p:cNvPr>
            <p:cNvSpPr/>
            <p:nvPr/>
          </p:nvSpPr>
          <p:spPr>
            <a:xfrm>
              <a:off x="10234359" y="4718380"/>
              <a:ext cx="6200130" cy="3671583"/>
            </a:xfrm>
            <a:prstGeom prst="rect">
              <a:avLst/>
            </a:prstGeom>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Nhóm </a:t>
              </a:r>
              <a:r>
                <a:rPr lang="en-US" sz="4000" b="1" dirty="0">
                  <a:latin typeface="Arial" panose="020B0604020202020204" pitchFamily="34" charset="0"/>
                  <a:cs typeface="Arial" panose="020B0604020202020204" pitchFamily="34" charset="0"/>
                </a:rPr>
                <a:t>3</a:t>
              </a:r>
              <a:r>
                <a:rPr lang="vi-VN" sz="4000" b="1" dirty="0">
                  <a:latin typeface="Arial" panose="020B0604020202020204" pitchFamily="34" charset="0"/>
                  <a:cs typeface="Arial" panose="020B0604020202020204" pitchFamily="34" charset="0"/>
                </a:rPr>
                <a:t>:</a:t>
              </a:r>
            </a:p>
            <a:p>
              <a:pPr algn="ctr">
                <a:lnSpc>
                  <a:spcPct val="150000"/>
                </a:lnSpc>
              </a:pPr>
              <a:r>
                <a:rPr lang="vi-VN" sz="4000" dirty="0">
                  <a:latin typeface="Arial" panose="020B0604020202020204" pitchFamily="34" charset="0"/>
                  <a:cs typeface="Arial" panose="020B0604020202020204" pitchFamily="34" charset="0"/>
                </a:rPr>
                <a:t>Hệ thống hóa kiến thức 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180213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2" y="705692"/>
            <a:ext cx="3921173" cy="12954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457200" y="7598383"/>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685799" y="2453605"/>
            <a:ext cx="6934201" cy="9622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300" dirty="0" err="1">
                <a:effectLst/>
                <a:latin typeface="Arial" panose="020B0604020202020204" pitchFamily="34" charset="0"/>
                <a:ea typeface="Calibri" panose="020F0502020204030204" pitchFamily="34" charset="0"/>
                <a:cs typeface="Arial" panose="020B0604020202020204" pitchFamily="34" charset="0"/>
              </a:rPr>
              <a:t>Khái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niệm</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dãy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số</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hữu</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hạn</a:t>
            </a:r>
            <a:r>
              <a:rPr lang="en-US" sz="4300" dirty="0">
                <a:effectLst/>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822887F-5418-C059-740B-97E58C7F13B7}"/>
                  </a:ext>
                </a:extLst>
              </p:cNvPr>
              <p:cNvSpPr txBox="1"/>
              <p:nvPr/>
            </p:nvSpPr>
            <p:spPr>
              <a:xfrm>
                <a:off x="685799" y="3726947"/>
                <a:ext cx="16916400" cy="3763210"/>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 Mỗi hàm số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1;2;3;…;</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m</m:t>
                        </m:r>
                      </m:e>
                    </m:d>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m</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ℕ</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ffectLst/>
                    <a:ea typeface="Times New Roman" panose="02020603050405020304" pitchFamily="18" charset="0"/>
                    <a:cs typeface="Times New Roman" panose="02020603050405020304" pitchFamily="18" charset="0"/>
                  </a:rPr>
                  <a:t> được gọi là một dãy số hữu hạn.</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Do mỗi số nguyên dương k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m</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ffectLst/>
                    <a:ea typeface="Times New Roman" panose="02020603050405020304" pitchFamily="18" charset="0"/>
                    <a:cs typeface="Times New Roman" panose="02020603050405020304" pitchFamily="18" charset="0"/>
                  </a:rPr>
                  <a:t> tương ứng với đúng một số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m:t>
                        </m:r>
                      </m:sub>
                    </m:sSub>
                  </m:oMath>
                </a14:m>
                <a:r>
                  <a:rPr lang="vi-VN" sz="4000" dirty="0">
                    <a:effectLst/>
                    <a:ea typeface="Times New Roman" panose="02020603050405020304" pitchFamily="18" charset="0"/>
                    <a:cs typeface="Times New Roman" panose="02020603050405020304" pitchFamily="18" charset="0"/>
                  </a:rPr>
                  <a:t> nên ta có thể viết dãy số đó dưới dạng khai triển: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m</m:t>
                        </m:r>
                      </m:sub>
                    </m:sSub>
                  </m:oMath>
                </a14:m>
                <a:r>
                  <a:rPr lang="vi-VN" sz="4000" dirty="0">
                    <a:effectLst/>
                    <a:ea typeface="Times New Roman" panose="02020603050405020304" pitchFamily="18" charset="0"/>
                    <a:cs typeface="Times New Roman" panose="02020603050405020304" pitchFamily="18" charset="0"/>
                  </a:rPr>
                  <a:t>.</a:t>
                </a:r>
                <a:endParaRPr lang="en-US" sz="4000" dirty="0">
                  <a:effectLst/>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685799" y="3726947"/>
                <a:ext cx="16916400" cy="3763210"/>
              </a:xfrm>
              <a:prstGeom prst="rect">
                <a:avLst/>
              </a:prstGeom>
              <a:blipFill>
                <a:blip r:embed="rId3"/>
                <a:stretch>
                  <a:fillRect l="-1151" r="-1187" b="-4968"/>
                </a:stretch>
              </a:blipFill>
              <a:ln w="38100">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80924F-6386-D3A5-896E-215F4428CDA3}"/>
                  </a:ext>
                </a:extLst>
              </p:cNvPr>
              <p:cNvSpPr txBox="1"/>
              <p:nvPr/>
            </p:nvSpPr>
            <p:spPr>
              <a:xfrm>
                <a:off x="3657600" y="7741702"/>
                <a:ext cx="13487400" cy="183960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 Số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4000" dirty="0">
                    <a:effectLst/>
                    <a:ea typeface="Times New Roman" panose="02020603050405020304" pitchFamily="18" charset="0"/>
                    <a:cs typeface="Times New Roman" panose="02020603050405020304" pitchFamily="18" charset="0"/>
                  </a:rPr>
                  <a:t> được gọi là số hạng đầu, số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m</m:t>
                        </m:r>
                      </m:sub>
                    </m:sSub>
                  </m:oMath>
                </a14:m>
                <a:r>
                  <a:rPr lang="vi-VN" sz="4000" dirty="0">
                    <a:effectLst/>
                    <a:ea typeface="Times New Roman" panose="02020603050405020304" pitchFamily="18" charset="0"/>
                    <a:cs typeface="Times New Roman" panose="02020603050405020304" pitchFamily="18" charset="0"/>
                  </a:rPr>
                  <a:t> được gọi là số hạng cuối của dãy số đó.</a:t>
                </a:r>
                <a:endParaRPr lang="en-US" sz="4000" dirty="0">
                  <a:effectLst/>
                  <a:ea typeface="Calibri" panose="020F0502020204030204" pitchFamily="34"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980924F-6386-D3A5-896E-215F4428CDA3}"/>
                  </a:ext>
                </a:extLst>
              </p:cNvPr>
              <p:cNvSpPr txBox="1">
                <a:spLocks noRot="1" noChangeAspect="1" noMove="1" noResize="1" noEditPoints="1" noAdjustHandles="1" noChangeArrowheads="1" noChangeShapeType="1" noTextEdit="1"/>
              </p:cNvSpPr>
              <p:nvPr/>
            </p:nvSpPr>
            <p:spPr>
              <a:xfrm>
                <a:off x="3657600" y="7741702"/>
                <a:ext cx="13487400" cy="1839606"/>
              </a:xfrm>
              <a:prstGeom prst="rect">
                <a:avLst/>
              </a:prstGeom>
              <a:blipFill>
                <a:blip r:embed="rId4"/>
                <a:stretch>
                  <a:fillRect l="-1442" r="-1397" b="-11364"/>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7468515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3" y="647700"/>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457200" y="7598383"/>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721894" y="2666944"/>
            <a:ext cx="6726213" cy="9622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300" dirty="0" err="1">
                <a:effectLst/>
                <a:latin typeface="Arial" panose="020B0604020202020204" pitchFamily="34" charset="0"/>
                <a:ea typeface="Calibri" panose="020F0502020204030204" pitchFamily="34" charset="0"/>
                <a:cs typeface="Arial" panose="020B0604020202020204" pitchFamily="34" charset="0"/>
              </a:rPr>
              <a:t>Khái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niệm</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dãy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số</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vô</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hạn</a:t>
            </a:r>
            <a:r>
              <a:rPr lang="en-US" sz="4300" dirty="0">
                <a:effectLst/>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822887F-5418-C059-740B-97E58C7F13B7}"/>
                  </a:ext>
                </a:extLst>
              </p:cNvPr>
              <p:cNvSpPr txBox="1"/>
              <p:nvPr/>
            </p:nvSpPr>
            <p:spPr>
              <a:xfrm>
                <a:off x="818147" y="4178581"/>
                <a:ext cx="16916400" cy="2828659"/>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 Mỗi hàm số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dirty="0">
                    <a:effectLst/>
                    <a:ea typeface="Times New Roman" panose="02020603050405020304" pitchFamily="18" charset="0"/>
                    <a:cs typeface="Times New Roman" panose="02020603050405020304" pitchFamily="18" charset="0"/>
                  </a:rPr>
                  <a:t> </a:t>
                </a:r>
                <a:r>
                  <a:rPr lang="vi-VN" sz="4000" dirty="0">
                    <a:effectLst/>
                    <a:ea typeface="Times New Roman" panose="02020603050405020304" pitchFamily="18" charset="0"/>
                    <a:cs typeface="Times New Roman" panose="02020603050405020304" pitchFamily="18" charset="0"/>
                  </a:rPr>
                  <a:t>được gọi là một dãy số</a:t>
                </a:r>
                <a:r>
                  <a:rPr lang="en-US" sz="4000" dirty="0">
                    <a:effectLst/>
                    <a:ea typeface="Times New Roman" panose="02020603050405020304" pitchFamily="18" charset="0"/>
                    <a:cs typeface="Arial" panose="020B0604020202020204" pitchFamily="34" charset="0"/>
                  </a:rPr>
                  <a:t> </a:t>
                </a:r>
                <a:r>
                  <a:rPr lang="en-US" sz="4000" dirty="0" err="1">
                    <a:effectLst/>
                    <a:ea typeface="Times New Roman" panose="02020603050405020304" pitchFamily="18" charset="0"/>
                    <a:cs typeface="Arial" panose="020B0604020202020204" pitchFamily="34" charset="0"/>
                  </a:rPr>
                  <a:t>vô</a:t>
                </a:r>
                <a:r>
                  <a:rPr lang="vi-VN" sz="4000" dirty="0">
                    <a:effectLst/>
                    <a:ea typeface="Times New Roman" panose="02020603050405020304" pitchFamily="18" charset="0"/>
                    <a:cs typeface="Arial" panose="020B0604020202020204" pitchFamily="34" charset="0"/>
                  </a:rPr>
                  <a:t> </a:t>
                </a:r>
                <a:r>
                  <a:rPr lang="vi-VN" sz="4000" dirty="0">
                    <a:effectLst/>
                    <a:ea typeface="Times New Roman" panose="02020603050405020304" pitchFamily="18" charset="0"/>
                    <a:cs typeface="Times New Roman" panose="02020603050405020304" pitchFamily="18" charset="0"/>
                  </a:rPr>
                  <a:t>hạn.</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Do mỗi số nguyên dương n tương ứng với đúng một số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vi-VN" sz="4000" dirty="0">
                    <a:ea typeface="Times New Roman" panose="02020603050405020304" pitchFamily="18" charset="0"/>
                    <a:cs typeface="Times New Roman" panose="02020603050405020304" pitchFamily="18" charset="0"/>
                  </a:rPr>
                  <a:t> nên ta có thể viết dãy số đó dưới dạng khai triển: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3</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dirty="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818147" y="4178581"/>
                <a:ext cx="16916400" cy="2828659"/>
              </a:xfrm>
              <a:prstGeom prst="rect">
                <a:avLst/>
              </a:prstGeom>
              <a:blipFill>
                <a:blip r:embed="rId3"/>
                <a:stretch>
                  <a:fillRect l="-1151" r="-1187" b="-7447"/>
                </a:stretch>
              </a:blipFill>
              <a:ln w="38100">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80924F-6386-D3A5-896E-215F4428CDA3}"/>
                  </a:ext>
                </a:extLst>
              </p:cNvPr>
              <p:cNvSpPr txBox="1"/>
              <p:nvPr/>
            </p:nvSpPr>
            <p:spPr>
              <a:xfrm>
                <a:off x="3789948" y="7428636"/>
                <a:ext cx="13487400" cy="91627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 Dãy số đó còn được viết tắt là </a:t>
                </a:r>
                <a14:m>
                  <m:oMath xmlns:m="http://schemas.openxmlformats.org/officeDocument/2006/math">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980924F-6386-D3A5-896E-215F4428CDA3}"/>
                  </a:ext>
                </a:extLst>
              </p:cNvPr>
              <p:cNvSpPr txBox="1">
                <a:spLocks noRot="1" noChangeAspect="1" noMove="1" noResize="1" noEditPoints="1" noAdjustHandles="1" noChangeArrowheads="1" noChangeShapeType="1" noTextEdit="1"/>
              </p:cNvSpPr>
              <p:nvPr/>
            </p:nvSpPr>
            <p:spPr>
              <a:xfrm>
                <a:off x="3789948" y="7428636"/>
                <a:ext cx="13487400" cy="916276"/>
              </a:xfrm>
              <a:prstGeom prst="rect">
                <a:avLst/>
              </a:prstGeom>
              <a:blipFill>
                <a:blip r:embed="rId4"/>
                <a:stretch>
                  <a:fillRect l="-1488" b="-23718"/>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4027777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3" y="647700"/>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457200" y="7598383"/>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706413" y="2247739"/>
            <a:ext cx="6477000" cy="101953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Cách</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cho</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một</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dãy</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số</a:t>
            </a:r>
            <a:r>
              <a:rPr lang="en-US" sz="4500" dirty="0">
                <a:effectLst/>
                <a:latin typeface="Arial" panose="020B0604020202020204" pitchFamily="34" charset="0"/>
                <a:ea typeface="Calibri" panose="020F050202020403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A822887F-5418-C059-740B-97E58C7F13B7}"/>
              </a:ext>
            </a:extLst>
          </p:cNvPr>
          <p:cNvSpPr txBox="1"/>
          <p:nvPr/>
        </p:nvSpPr>
        <p:spPr>
          <a:xfrm>
            <a:off x="1371598" y="3635623"/>
            <a:ext cx="15544801" cy="3840154"/>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Liệt kê các số hạng của dãy số đó (với những dãy số hữu hạn và có ít số hạng).</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Diễn đạt bằng lời cách xác định mỗi số hạng của dãy số đó.</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Cho công thức của số hạng tổng quát của dãy số đó.</a:t>
            </a:r>
            <a:endParaRPr lang="en-US" sz="4000" dirty="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980924F-6386-D3A5-896E-215F4428CDA3}"/>
              </a:ext>
            </a:extLst>
          </p:cNvPr>
          <p:cNvSpPr txBox="1"/>
          <p:nvPr/>
        </p:nvSpPr>
        <p:spPr>
          <a:xfrm>
            <a:off x="3581400" y="7754635"/>
            <a:ext cx="8363713" cy="91627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vi-VN" sz="4000" dirty="0">
                <a:ea typeface="Times New Roman" panose="02020603050405020304" pitchFamily="18" charset="0"/>
                <a:cs typeface="Times New Roman" panose="02020603050405020304" pitchFamily="18" charset="0"/>
              </a:rPr>
              <a:t> Cho bằng phương pháp truy hồi.</a:t>
            </a:r>
            <a:endParaRPr lang="en-US" sz="4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50210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3" y="647700"/>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0" y="7978144"/>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685800" y="2493484"/>
            <a:ext cx="9677400" cy="10027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500" kern="0" dirty="0" err="1">
                <a:effectLst/>
                <a:latin typeface="Arial" panose="020B0604020202020204" pitchFamily="34" charset="0"/>
                <a:ea typeface="Calibri" panose="020F0502020204030204" pitchFamily="34" charset="0"/>
                <a:cs typeface="Arial" panose="020B0604020202020204" pitchFamily="34" charset="0"/>
              </a:rPr>
              <a:t>Khái</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niệm</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dãy</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số</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tăng</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dãy</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số</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giảm</a:t>
            </a:r>
            <a:r>
              <a:rPr lang="en-US" sz="4500" kern="0" dirty="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822887F-5418-C059-740B-97E58C7F13B7}"/>
                  </a:ext>
                </a:extLst>
              </p:cNvPr>
              <p:cNvSpPr txBox="1"/>
              <p:nvPr/>
            </p:nvSpPr>
            <p:spPr>
              <a:xfrm>
                <a:off x="2019298" y="3939357"/>
                <a:ext cx="14249402" cy="403277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300" dirty="0">
                    <a:effectLst/>
                    <a:ea typeface="Times New Roman" panose="02020603050405020304" pitchFamily="18" charset="0"/>
                    <a:cs typeface="Times New Roman" panose="02020603050405020304" pitchFamily="18" charset="0"/>
                  </a:rPr>
                  <a:t>+ Dãy số </a:t>
                </a:r>
                <a14:m>
                  <m:oMath xmlns:m="http://schemas.openxmlformats.org/officeDocument/2006/math">
                    <m:r>
                      <a:rPr lang="vi-VN" sz="43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3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300" dirty="0">
                    <a:effectLst/>
                    <a:ea typeface="Times New Roman" panose="02020603050405020304" pitchFamily="18" charset="0"/>
                    <a:cs typeface="Times New Roman" panose="02020603050405020304" pitchFamily="18" charset="0"/>
                  </a:rPr>
                  <a:t> được gọi là dãy số tăng nếu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3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300">
                        <a:effectLst/>
                        <a:latin typeface="Cambria Math" panose="02040503050406030204" pitchFamily="18" charset="0"/>
                        <a:ea typeface="Times New Roman" panose="02020603050405020304" pitchFamily="18" charset="0"/>
                        <a:cs typeface="Times New Roman" panose="02020603050405020304" pitchFamily="18" charset="0"/>
                      </a:rPr>
                      <m:t>&gt;</m:t>
                    </m:r>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vi-VN" sz="4300" dirty="0">
                    <a:effectLs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3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ℕ</m:t>
                        </m:r>
                      </m:e>
                      <m:sup>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vi-VN" sz="4300" dirty="0">
                    <a:effectLst/>
                    <a:ea typeface="Times New Roman" panose="02020603050405020304" pitchFamily="18" charset="0"/>
                    <a:cs typeface="Times New Roman" panose="02020603050405020304" pitchFamily="18" charset="0"/>
                  </a:rPr>
                  <a:t>.</a:t>
                </a:r>
                <a:endParaRPr lang="en-US" sz="43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300" dirty="0">
                    <a:effectLst/>
                    <a:ea typeface="Times New Roman" panose="02020603050405020304" pitchFamily="18" charset="0"/>
                    <a:cs typeface="Times New Roman" panose="02020603050405020304" pitchFamily="18" charset="0"/>
                  </a:rPr>
                  <a:t>+ Dãy số </a:t>
                </a:r>
                <a14:m>
                  <m:oMath xmlns:m="http://schemas.openxmlformats.org/officeDocument/2006/math">
                    <m:r>
                      <a:rPr lang="vi-VN" sz="43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3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300" dirty="0">
                    <a:effectLst/>
                    <a:ea typeface="Times New Roman" panose="02020603050405020304" pitchFamily="18" charset="0"/>
                    <a:cs typeface="Times New Roman" panose="02020603050405020304" pitchFamily="18" charset="0"/>
                  </a:rPr>
                  <a:t> được gọi là dãy số giảm nếu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3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300">
                        <a:effectLst/>
                        <a:latin typeface="Cambria Math" panose="02040503050406030204" pitchFamily="18" charset="0"/>
                        <a:ea typeface="Times New Roman" panose="02020603050405020304" pitchFamily="18" charset="0"/>
                        <a:cs typeface="Times New Roman" panose="02020603050405020304" pitchFamily="18" charset="0"/>
                      </a:rPr>
                      <m:t>&lt;</m:t>
                    </m:r>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vi-VN" sz="4300" dirty="0">
                    <a:effectLs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3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3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ℕ</m:t>
                        </m:r>
                      </m:e>
                      <m:sup>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vi-VN" sz="4300" dirty="0">
                    <a:effectLst/>
                    <a:ea typeface="Times New Roman" panose="02020603050405020304" pitchFamily="18" charset="0"/>
                    <a:cs typeface="Times New Roman" panose="02020603050405020304" pitchFamily="18" charset="0"/>
                  </a:rPr>
                  <a:t>.</a:t>
                </a:r>
                <a:endParaRPr lang="en-US" sz="4300" dirty="0">
                  <a:effectLst/>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2019298" y="3939357"/>
                <a:ext cx="14249402" cy="4032771"/>
              </a:xfrm>
              <a:prstGeom prst="rect">
                <a:avLst/>
              </a:prstGeom>
              <a:blipFill>
                <a:blip r:embed="rId3"/>
                <a:stretch>
                  <a:fillRect l="-1536" r="-1536" b="-5240"/>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14028444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2" y="474984"/>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3"/>
          <a:stretch>
            <a:fillRect/>
          </a:stretch>
        </p:blipFill>
        <p:spPr>
          <a:xfrm>
            <a:off x="15468600" y="474984"/>
            <a:ext cx="2362200" cy="1793232"/>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938462" y="2033073"/>
            <a:ext cx="4343400" cy="10027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500" kern="0" dirty="0" err="1">
                <a:effectLst/>
                <a:latin typeface="Arial" panose="020B0604020202020204" pitchFamily="34" charset="0"/>
                <a:ea typeface="Calibri" panose="020F0502020204030204" pitchFamily="34" charset="0"/>
                <a:cs typeface="Arial" panose="020B0604020202020204" pitchFamily="34" charset="0"/>
              </a:rPr>
              <a:t>Dãy</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số</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bị</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chặn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822887F-5418-C059-740B-97E58C7F13B7}"/>
                  </a:ext>
                </a:extLst>
              </p:cNvPr>
              <p:cNvSpPr txBox="1"/>
              <p:nvPr/>
            </p:nvSpPr>
            <p:spPr>
              <a:xfrm>
                <a:off x="914398" y="3467100"/>
                <a:ext cx="16459200" cy="5686813"/>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Dãy số </a:t>
                </a:r>
                <a14:m>
                  <m:oMath xmlns:m="http://schemas.openxmlformats.org/officeDocument/2006/math">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được gọi là bị chặn trên nếu tồn tại một số M sao cho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M</m:t>
                    </m:r>
                  </m:oMath>
                </a14:m>
                <a:r>
                  <a:rPr lang="vi-VN" sz="4000" dirty="0">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r>
                      <a:rPr lang="vi-VN" sz="40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latin typeface="Cambria Math" panose="02040503050406030204" pitchFamily="18" charset="0"/>
                            <a:ea typeface="Times New Roman" panose="02020603050405020304" pitchFamily="18" charset="0"/>
                            <a:cs typeface="Times New Roman" panose="02020603050405020304" pitchFamily="18" charset="0"/>
                          </a:rPr>
                          <m:t>ℕ</m:t>
                        </m:r>
                      </m:e>
                      <m:sup>
                        <m:r>
                          <a:rPr lang="vi-VN" sz="4000" i="1">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Dãy số </a:t>
                </a:r>
                <a14:m>
                  <m:oMath xmlns:m="http://schemas.openxmlformats.org/officeDocument/2006/math">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được gọi là bị chặn dưới nếu tồn tại một số m sao cho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m</m:t>
                    </m:r>
                  </m:oMath>
                </a14:m>
                <a:r>
                  <a:rPr lang="vi-VN" sz="4000" dirty="0">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r>
                      <a:rPr lang="vi-VN" sz="40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latin typeface="Cambria Math" panose="02040503050406030204" pitchFamily="18" charset="0"/>
                            <a:ea typeface="Times New Roman" panose="02020603050405020304" pitchFamily="18" charset="0"/>
                            <a:cs typeface="Times New Roman" panose="02020603050405020304" pitchFamily="18" charset="0"/>
                          </a:rPr>
                          <m:t>ℕ</m:t>
                        </m:r>
                      </m:e>
                      <m:sup>
                        <m:r>
                          <a:rPr lang="vi-VN" sz="4000" i="1">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Dãy số </a:t>
                </a:r>
                <a14:m>
                  <m:oMath xmlns:m="http://schemas.openxmlformats.org/officeDocument/2006/math">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được gọi là bị chặn nếu nó vừa bị chặn trên, vừa bị chặn dưới; tức là tồn tại các số m và M sao cho </a:t>
                </a:r>
                <a14:m>
                  <m:oMath xmlns:m="http://schemas.openxmlformats.org/officeDocument/2006/math">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m</m:t>
                    </m:r>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M</m:t>
                    </m:r>
                  </m:oMath>
                </a14:m>
                <a:r>
                  <a:rPr lang="vi-VN" sz="4000" dirty="0">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r>
                      <a:rPr lang="vi-VN" sz="40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latin typeface="Cambria Math" panose="02040503050406030204" pitchFamily="18" charset="0"/>
                            <a:ea typeface="Times New Roman" panose="02020603050405020304" pitchFamily="18" charset="0"/>
                            <a:cs typeface="Times New Roman" panose="02020603050405020304" pitchFamily="18" charset="0"/>
                          </a:rPr>
                          <m:t>ℕ</m:t>
                        </m:r>
                      </m:e>
                      <m:sup>
                        <m:r>
                          <a:rPr lang="vi-VN" sz="4000" i="1">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914398" y="3467100"/>
                <a:ext cx="16459200" cy="5686813"/>
              </a:xfrm>
              <a:prstGeom prst="rect">
                <a:avLst/>
              </a:prstGeom>
              <a:blipFill>
                <a:blip r:embed="rId4"/>
                <a:stretch>
                  <a:fillRect l="-1183" r="-1183" b="-3088"/>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20645963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6877050" y="876300"/>
            <a:ext cx="4533900" cy="1143001"/>
          </a:xfrm>
          <a:prstGeom prst="foldedCorner">
            <a:avLst>
              <a:gd name="adj" fmla="val 37720"/>
            </a:avLst>
          </a:prstGeom>
          <a:solidFill>
            <a:srgbClr val="A5F59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dirty="0" err="1">
                <a:solidFill>
                  <a:schemeClr val="tx1"/>
                </a:solidFill>
                <a:latin typeface="Arial" panose="020B0604020202020204" pitchFamily="34" charset="0"/>
                <a:cs typeface="Arial" panose="020B0604020202020204" pitchFamily="34" charset="0"/>
              </a:rPr>
              <a:t>Cấp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số</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cộng</a:t>
            </a:r>
            <a:endParaRPr lang="en-US" sz="50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B63DBB2-7527-AF12-7646-0741A74EAAC4}"/>
              </a:ext>
            </a:extLst>
          </p:cNvPr>
          <p:cNvSpPr txBox="1"/>
          <p:nvPr/>
        </p:nvSpPr>
        <p:spPr>
          <a:xfrm>
            <a:off x="685800" y="2584745"/>
            <a:ext cx="6553200" cy="1002710"/>
          </a:xfrm>
          <a:prstGeom prst="rect">
            <a:avLst/>
          </a:prstGeom>
          <a:solidFill>
            <a:srgbClr val="FDEF94"/>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Định</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nghĩa</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cộng</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7C91ACC-A495-2FA7-2D48-A9E03F108828}"/>
                  </a:ext>
                </a:extLst>
              </p:cNvPr>
              <p:cNvSpPr txBox="1"/>
              <p:nvPr/>
            </p:nvSpPr>
            <p:spPr>
              <a:xfrm>
                <a:off x="1714500" y="4152900"/>
                <a:ext cx="14859000" cy="4763484"/>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Cấp số cộng là một dãy số, trong đó kể từ số hạng thứ hai, mỗi số hạng đều bằng tổng của số hạng đứng ngay trước nó với một số không đổi d, tức là:</a:t>
                </a:r>
                <a:endParaRPr lang="en-US" sz="4000" dirty="0">
                  <a:effectLs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vi-VN" sz="4000" dirty="0">
                    <a:effectLst/>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Số d được gọi là công sai của cấp số cộng.</a:t>
                </a:r>
                <a:endParaRPr lang="en-US" sz="4000" dirty="0">
                  <a:effectLst/>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67C91ACC-A495-2FA7-2D48-A9E03F108828}"/>
                  </a:ext>
                </a:extLst>
              </p:cNvPr>
              <p:cNvSpPr txBox="1">
                <a:spLocks noRot="1" noChangeAspect="1" noMove="1" noResize="1" noEditPoints="1" noAdjustHandles="1" noChangeArrowheads="1" noChangeShapeType="1" noTextEdit="1"/>
              </p:cNvSpPr>
              <p:nvPr/>
            </p:nvSpPr>
            <p:spPr>
              <a:xfrm>
                <a:off x="1714500" y="4152900"/>
                <a:ext cx="14859000" cy="4763484"/>
              </a:xfrm>
              <a:prstGeom prst="rect">
                <a:avLst/>
              </a:prstGeom>
              <a:blipFill>
                <a:blip r:embed="rId2"/>
                <a:stretch>
                  <a:fillRect l="-1309" r="-1309" b="-3807"/>
                </a:stretch>
              </a:blipFill>
              <a:ln w="38100">
                <a:prstDash val="dash"/>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1C02EF0-0B72-4A51-E093-2D28CF630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47039"/>
            <a:ext cx="3420517" cy="2997830"/>
          </a:xfrm>
          <a:prstGeom prst="rect">
            <a:avLst/>
          </a:prstGeom>
        </p:spPr>
      </p:pic>
    </p:spTree>
    <p:extLst>
      <p:ext uri="{BB962C8B-B14F-4D97-AF65-F5344CB8AC3E}">
        <p14:creationId xmlns:p14="http://schemas.microsoft.com/office/powerpoint/2010/main" val="1663359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63DBB2-7527-AF12-7646-0741A74EAAC4}"/>
              </a:ext>
            </a:extLst>
          </p:cNvPr>
          <p:cNvSpPr txBox="1"/>
          <p:nvPr/>
        </p:nvSpPr>
        <p:spPr>
          <a:xfrm>
            <a:off x="685800" y="521932"/>
            <a:ext cx="10725150" cy="1002710"/>
          </a:xfrm>
          <a:prstGeom prst="rect">
            <a:avLst/>
          </a:prstGeom>
          <a:solidFill>
            <a:srgbClr val="FDEF94"/>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tổng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quát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cộng</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7C91ACC-A495-2FA7-2D48-A9E03F108828}"/>
                  </a:ext>
                </a:extLst>
              </p:cNvPr>
              <p:cNvSpPr txBox="1"/>
              <p:nvPr/>
            </p:nvSpPr>
            <p:spPr>
              <a:xfrm>
                <a:off x="1714500" y="1937687"/>
                <a:ext cx="14859000" cy="2828659"/>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Nếu cấp số cộng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ffectLst/>
                    <a:ea typeface="Times New Roman" panose="02020603050405020304" pitchFamily="18" charset="0"/>
                    <a:cs typeface="Times New Roman" panose="02020603050405020304" pitchFamily="18" charset="0"/>
                  </a:rPr>
                  <a:t> có số hạng đầu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4000" dirty="0">
                    <a:effectLst/>
                    <a:ea typeface="Times New Roman" panose="02020603050405020304" pitchFamily="18" charset="0"/>
                    <a:cs typeface="Times New Roman" panose="02020603050405020304" pitchFamily="18" charset="0"/>
                  </a:rPr>
                  <a:t> và công sai d thì số hạng tổng quát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vi-VN" sz="4000" dirty="0">
                    <a:effectLst/>
                    <a:ea typeface="Times New Roman" panose="02020603050405020304" pitchFamily="18" charset="0"/>
                    <a:cs typeface="Times New Roman" panose="02020603050405020304" pitchFamily="18" charset="0"/>
                  </a:rPr>
                  <a:t> được xác định bởi công thức:</a:t>
                </a:r>
                <a:endParaRPr lang="en-US" sz="4000" dirty="0">
                  <a:effectLs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e>
                    </m:d>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vi-VN" sz="4000" dirty="0">
                    <a:effectLst/>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4000" dirty="0">
                    <a:effectLst/>
                    <a:ea typeface="Times New Roman" panose="02020603050405020304" pitchFamily="18" charset="0"/>
                    <a:cs typeface="Times New Roman" panose="02020603050405020304" pitchFamily="18" charset="0"/>
                  </a:rPr>
                  <a:t>.</a:t>
                </a:r>
                <a:endParaRPr lang="en-US" sz="4000" dirty="0">
                  <a:effectLst/>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67C91ACC-A495-2FA7-2D48-A9E03F108828}"/>
                  </a:ext>
                </a:extLst>
              </p:cNvPr>
              <p:cNvSpPr txBox="1">
                <a:spLocks noRot="1" noChangeAspect="1" noMove="1" noResize="1" noEditPoints="1" noAdjustHandles="1" noChangeArrowheads="1" noChangeShapeType="1" noTextEdit="1"/>
              </p:cNvSpPr>
              <p:nvPr/>
            </p:nvSpPr>
            <p:spPr>
              <a:xfrm>
                <a:off x="1714500" y="1937687"/>
                <a:ext cx="14859000" cy="2828659"/>
              </a:xfrm>
              <a:prstGeom prst="rect">
                <a:avLst/>
              </a:prstGeom>
              <a:blipFill>
                <a:blip r:embed="rId2"/>
                <a:stretch>
                  <a:fillRect l="-1309" r="-1309" b="-7447"/>
                </a:stretch>
              </a:blipFill>
              <a:ln w="38100">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5CA654E-6128-9399-5767-A650C42A3DCD}"/>
                  </a:ext>
                </a:extLst>
              </p:cNvPr>
              <p:cNvSpPr txBox="1"/>
              <p:nvPr/>
            </p:nvSpPr>
            <p:spPr>
              <a:xfrm>
                <a:off x="685800" y="5331790"/>
                <a:ext cx="10725150" cy="1002710"/>
              </a:xfrm>
              <a:prstGeom prst="rect">
                <a:avLst/>
              </a:prstGeom>
              <a:solidFill>
                <a:srgbClr val="FDEF94"/>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Tổng </a:t>
                </a:r>
                <a14:m>
                  <m:oMath xmlns:m="http://schemas.openxmlformats.org/officeDocument/2006/math">
                    <m:r>
                      <a:rPr lang="en-US" sz="45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𝑛</m:t>
                    </m:r>
                  </m:oMath>
                </a14:m>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cộng</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5CA654E-6128-9399-5767-A650C42A3DCD}"/>
                  </a:ext>
                </a:extLst>
              </p:cNvPr>
              <p:cNvSpPr txBox="1">
                <a:spLocks noRot="1" noChangeAspect="1" noMove="1" noResize="1" noEditPoints="1" noAdjustHandles="1" noChangeArrowheads="1" noChangeShapeType="1" noTextEdit="1"/>
              </p:cNvSpPr>
              <p:nvPr/>
            </p:nvSpPr>
            <p:spPr>
              <a:xfrm>
                <a:off x="685800" y="5331790"/>
                <a:ext cx="10725150" cy="10027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1E5193-FDD0-66C6-DB33-0073CF0EB2C4}"/>
                  </a:ext>
                </a:extLst>
              </p:cNvPr>
              <p:cNvSpPr txBox="1"/>
              <p:nvPr/>
            </p:nvSpPr>
            <p:spPr>
              <a:xfrm>
                <a:off x="1714500" y="6747545"/>
                <a:ext cx="14859000" cy="3272755"/>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Cho cấp số cộng </a:t>
                </a:r>
                <a14:m>
                  <m:oMath xmlns:m="http://schemas.openxmlformats.org/officeDocument/2006/math">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có số hạng đầu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4000" dirty="0">
                    <a:ea typeface="Times New Roman" panose="02020603050405020304" pitchFamily="18" charset="0"/>
                    <a:cs typeface="Times New Roman" panose="02020603050405020304" pitchFamily="18" charset="0"/>
                  </a:rPr>
                  <a:t> và công sai d. Đặt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3</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Khi đó: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e>
                        </m:d>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num>
                      <m:den>
                        <m:r>
                          <a:rPr lang="vi-VN" sz="4000">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dirty="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B1E5193-FDD0-66C6-DB33-0073CF0EB2C4}"/>
                  </a:ext>
                </a:extLst>
              </p:cNvPr>
              <p:cNvSpPr txBox="1">
                <a:spLocks noRot="1" noChangeAspect="1" noMove="1" noResize="1" noEditPoints="1" noAdjustHandles="1" noChangeArrowheads="1" noChangeShapeType="1" noTextEdit="1"/>
              </p:cNvSpPr>
              <p:nvPr/>
            </p:nvSpPr>
            <p:spPr>
              <a:xfrm>
                <a:off x="1714500" y="6747545"/>
                <a:ext cx="14859000" cy="3272755"/>
              </a:xfrm>
              <a:prstGeom prst="rect">
                <a:avLst/>
              </a:prstGeom>
              <a:blipFill>
                <a:blip r:embed="rId4"/>
                <a:stretch>
                  <a:fillRect l="-1309" b="-2210"/>
                </a:stretch>
              </a:blipFill>
              <a:ln w="38100">
                <a:prstDash val="dash"/>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B2F2EA6B-3E22-1490-AB75-B127BB172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840607">
            <a:off x="15358133" y="7690227"/>
            <a:ext cx="3420517" cy="2997830"/>
          </a:xfrm>
          <a:prstGeom prst="rect">
            <a:avLst/>
          </a:prstGeom>
        </p:spPr>
      </p:pic>
    </p:spTree>
    <p:extLst>
      <p:ext uri="{BB962C8B-B14F-4D97-AF65-F5344CB8AC3E}">
        <p14:creationId xmlns:p14="http://schemas.microsoft.com/office/powerpoint/2010/main" val="3724098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96100" y="800100"/>
            <a:ext cx="4495800" cy="1600200"/>
          </a:xfrm>
          <a:prstGeom prst="roundRect">
            <a:avLst/>
          </a:prstGeom>
          <a:solidFill>
            <a:srgbClr val="A6DAF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dirty="0" err="1">
                <a:solidFill>
                  <a:schemeClr val="tx1"/>
                </a:solidFill>
                <a:latin typeface="Arial" panose="020B0604020202020204" pitchFamily="34" charset="0"/>
                <a:cs typeface="Arial" panose="020B0604020202020204" pitchFamily="34" charset="0"/>
              </a:rPr>
              <a:t>Cấp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số</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nhân</a:t>
            </a:r>
            <a:endParaRPr lang="en-US" sz="5000" dirty="0">
              <a:solidFill>
                <a:schemeClr val="tx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a:off x="14554200" y="511244"/>
            <a:ext cx="3585747" cy="1558856"/>
          </a:xfrm>
          <a:prstGeom prst="rect">
            <a:avLst/>
          </a:prstGeom>
        </p:spPr>
      </p:pic>
      <p:sp>
        <p:nvSpPr>
          <p:cNvPr id="4" name="TextBox 3">
            <a:extLst>
              <a:ext uri="{FF2B5EF4-FFF2-40B4-BE49-F238E27FC236}">
                <a16:creationId xmlns:a16="http://schemas.microsoft.com/office/drawing/2014/main" id="{B284BAD7-A7A1-42FC-4007-C3F3812AE4CB}"/>
              </a:ext>
            </a:extLst>
          </p:cNvPr>
          <p:cNvSpPr txBox="1"/>
          <p:nvPr/>
        </p:nvSpPr>
        <p:spPr>
          <a:xfrm>
            <a:off x="685800" y="2880364"/>
            <a:ext cx="6553200" cy="1002710"/>
          </a:xfrm>
          <a:prstGeom prst="rect">
            <a:avLst/>
          </a:prstGeom>
          <a:solidFill>
            <a:srgbClr val="FFCDCD"/>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Định</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nghĩa</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nhân</a:t>
            </a:r>
            <a:endPar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6CAD89-AEC1-305F-EA5F-0E6261B206F1}"/>
                  </a:ext>
                </a:extLst>
              </p:cNvPr>
              <p:cNvSpPr txBox="1"/>
              <p:nvPr/>
            </p:nvSpPr>
            <p:spPr>
              <a:xfrm>
                <a:off x="1714500" y="4723416"/>
                <a:ext cx="14859000" cy="4763484"/>
              </a:xfrm>
              <a:prstGeom prst="rect">
                <a:avLst/>
              </a:prstGeom>
              <a:ln w="38100">
                <a:solidFill>
                  <a:srgbClr val="00B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Cấp số nhân là một dãy số, trong đó kể từ số hạng thứ hai, mỗi số hạng đều bằng tích của số hạng đứng ngay trước nó với một số không đổi q, tức là:</a:t>
                </a:r>
                <a:endParaRPr lang="en-US" sz="4000" dirty="0">
                  <a:effectLs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q</m:t>
                    </m:r>
                  </m:oMath>
                </a14:m>
                <a:r>
                  <a:rPr lang="vi-VN" sz="4000" dirty="0">
                    <a:effectLst/>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n</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Số q được gọi là công bội của cấp số nhân.</a:t>
                </a:r>
                <a:endParaRPr lang="en-US" sz="4000" dirty="0">
                  <a:effectLs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76CAD89-AEC1-305F-EA5F-0E6261B206F1}"/>
                  </a:ext>
                </a:extLst>
              </p:cNvPr>
              <p:cNvSpPr txBox="1">
                <a:spLocks noRot="1" noChangeAspect="1" noMove="1" noResize="1" noEditPoints="1" noAdjustHandles="1" noChangeArrowheads="1" noChangeShapeType="1" noTextEdit="1"/>
              </p:cNvSpPr>
              <p:nvPr/>
            </p:nvSpPr>
            <p:spPr>
              <a:xfrm>
                <a:off x="1714500" y="4723416"/>
                <a:ext cx="14859000" cy="4763484"/>
              </a:xfrm>
              <a:prstGeom prst="rect">
                <a:avLst/>
              </a:prstGeom>
              <a:blipFill>
                <a:blip r:embed="rId3"/>
                <a:stretch>
                  <a:fillRect l="-1309" r="-1309" b="-3939"/>
                </a:stretch>
              </a:blipFill>
              <a:ln w="38100">
                <a:solidFill>
                  <a:srgbClr val="00B050"/>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40794747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63DBB2-7527-AF12-7646-0741A74EAAC4}"/>
              </a:ext>
            </a:extLst>
          </p:cNvPr>
          <p:cNvSpPr txBox="1"/>
          <p:nvPr/>
        </p:nvSpPr>
        <p:spPr>
          <a:xfrm>
            <a:off x="685800" y="521932"/>
            <a:ext cx="10725150" cy="1002710"/>
          </a:xfrm>
          <a:prstGeom prst="rect">
            <a:avLst/>
          </a:prstGeom>
          <a:solidFill>
            <a:srgbClr val="FFCDCD"/>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tổng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quát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7C91ACC-A495-2FA7-2D48-A9E03F108828}"/>
                  </a:ext>
                </a:extLst>
              </p:cNvPr>
              <p:cNvSpPr txBox="1"/>
              <p:nvPr/>
            </p:nvSpPr>
            <p:spPr>
              <a:xfrm>
                <a:off x="1714500" y="1937687"/>
                <a:ext cx="14859000" cy="2828018"/>
              </a:xfrm>
              <a:prstGeom prst="rect">
                <a:avLst/>
              </a:prstGeom>
              <a:ln w="38100">
                <a:solidFill>
                  <a:srgbClr val="00B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Nếu cấp số nhân </a:t>
                </a:r>
                <a14:m>
                  <m:oMath xmlns:m="http://schemas.openxmlformats.org/officeDocument/2006/math">
                    <m:r>
                      <a:rPr lang="vi-VN"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4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có số hạng đầu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4000" i="1">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và công bội q thì số </a:t>
                </a:r>
                <a:r>
                  <a:rPr lang="en-US" sz="4000" dirty="0" err="1">
                    <a:latin typeface="Arial" panose="020B0604020202020204" pitchFamily="34" charset="0"/>
                    <a:ea typeface="Times New Roman" panose="02020603050405020304" pitchFamily="18" charset="0"/>
                    <a:cs typeface="Arial" panose="020B0604020202020204" pitchFamily="34" charset="0"/>
                  </a:rPr>
                  <a:t>hạng</a:t>
                </a:r>
                <a:r>
                  <a:rPr lang="vi-VN" sz="4000" dirty="0">
                    <a:ea typeface="Times New Roman" panose="02020603050405020304" pitchFamily="18" charset="0"/>
                    <a:cs typeface="Times New Roman" panose="02020603050405020304" pitchFamily="18" charset="0"/>
                  </a:rPr>
                  <a:t> tổng quát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4000" i="1">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được xác định bởi công thức</a:t>
                </a:r>
                <a:r>
                  <a:rPr lang="vi-VN" sz="4000" i="1"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40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vi-VN"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vi-VN"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latin typeface="Cambria Math" panose="02040503050406030204" pitchFamily="18" charset="0"/>
                            <a:ea typeface="Times New Roman" panose="02020603050405020304" pitchFamily="18" charset="0"/>
                            <a:cs typeface="Times New Roman" panose="02020603050405020304" pitchFamily="18" charset="0"/>
                          </a:rPr>
                          <m:t>𝑞</m:t>
                        </m:r>
                      </m:e>
                      <m:sup>
                        <m:r>
                          <a:rPr lang="vi-VN" sz="4000" i="1">
                            <a:latin typeface="Cambria Math" panose="02040503050406030204" pitchFamily="18" charset="0"/>
                            <a:ea typeface="Times New Roman" panose="02020603050405020304" pitchFamily="18" charset="0"/>
                            <a:cs typeface="Times New Roman" panose="02020603050405020304" pitchFamily="18" charset="0"/>
                          </a:rPr>
                          <m:t>𝑛</m:t>
                        </m:r>
                        <m:r>
                          <a:rPr lang="vi-VN" sz="4000" i="1">
                            <a:latin typeface="Cambria Math" panose="02040503050406030204" pitchFamily="18" charset="0"/>
                            <a:ea typeface="Times New Roman" panose="02020603050405020304" pitchFamily="18" charset="0"/>
                            <a:cs typeface="Times New Roman" panose="02020603050405020304" pitchFamily="18" charset="0"/>
                          </a:rPr>
                          <m:t>−1</m:t>
                        </m:r>
                      </m:sup>
                    </m:sSup>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với</a:t>
                </a:r>
                <a:r>
                  <a:rPr lang="vi-VN" sz="4000" i="1" dirty="0">
                    <a:ea typeface="Times New Roman" panose="02020603050405020304" pitchFamily="18" charset="0"/>
                    <a:cs typeface="Times New Roman" panose="02020603050405020304" pitchFamily="18" charset="0"/>
                  </a:rPr>
                  <a:t> </a:t>
                </a:r>
                <a14:m>
                  <m:oMath xmlns:m="http://schemas.openxmlformats.org/officeDocument/2006/math">
                    <m:r>
                      <a:rPr lang="vi-VN" sz="4000" i="1">
                        <a:latin typeface="Cambria Math" panose="02040503050406030204" pitchFamily="18" charset="0"/>
                        <a:ea typeface="Times New Roman" panose="02020603050405020304" pitchFamily="18" charset="0"/>
                        <a:cs typeface="Times New Roman" panose="02020603050405020304" pitchFamily="18" charset="0"/>
                      </a:rPr>
                      <m:t>𝑛</m:t>
                    </m:r>
                    <m:r>
                      <a:rPr lang="vi-VN" sz="4000" i="1">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dirty="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67C91ACC-A495-2FA7-2D48-A9E03F108828}"/>
                  </a:ext>
                </a:extLst>
              </p:cNvPr>
              <p:cNvSpPr txBox="1">
                <a:spLocks noRot="1" noChangeAspect="1" noMove="1" noResize="1" noEditPoints="1" noAdjustHandles="1" noChangeArrowheads="1" noChangeShapeType="1" noTextEdit="1"/>
              </p:cNvSpPr>
              <p:nvPr/>
            </p:nvSpPr>
            <p:spPr>
              <a:xfrm>
                <a:off x="1714500" y="1937687"/>
                <a:ext cx="14859000" cy="2828018"/>
              </a:xfrm>
              <a:prstGeom prst="rect">
                <a:avLst/>
              </a:prstGeom>
              <a:blipFill>
                <a:blip r:embed="rId2"/>
                <a:stretch>
                  <a:fillRect l="-1309" r="-1309" b="-8085"/>
                </a:stretch>
              </a:blipFill>
              <a:ln w="38100">
                <a:solidFill>
                  <a:srgbClr val="00B050"/>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5CA654E-6128-9399-5767-A650C42A3DCD}"/>
                  </a:ext>
                </a:extLst>
              </p:cNvPr>
              <p:cNvSpPr txBox="1"/>
              <p:nvPr/>
            </p:nvSpPr>
            <p:spPr>
              <a:xfrm>
                <a:off x="685800" y="5331790"/>
                <a:ext cx="10725150" cy="1002710"/>
              </a:xfrm>
              <a:prstGeom prst="rect">
                <a:avLst/>
              </a:prstGeom>
              <a:solidFill>
                <a:srgbClr val="FFCDCD"/>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Tổng </a:t>
                </a:r>
                <a14:m>
                  <m:oMath xmlns:m="http://schemas.openxmlformats.org/officeDocument/2006/math">
                    <m:r>
                      <a:rPr lang="en-US" sz="45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𝑛</m:t>
                    </m:r>
                  </m:oMath>
                </a14:m>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5CA654E-6128-9399-5767-A650C42A3DCD}"/>
                  </a:ext>
                </a:extLst>
              </p:cNvPr>
              <p:cNvSpPr txBox="1">
                <a:spLocks noRot="1" noChangeAspect="1" noMove="1" noResize="1" noEditPoints="1" noAdjustHandles="1" noChangeArrowheads="1" noChangeShapeType="1" noTextEdit="1"/>
              </p:cNvSpPr>
              <p:nvPr/>
            </p:nvSpPr>
            <p:spPr>
              <a:xfrm>
                <a:off x="685800" y="5331790"/>
                <a:ext cx="10725150" cy="10027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1E5193-FDD0-66C6-DB33-0073CF0EB2C4}"/>
                  </a:ext>
                </a:extLst>
              </p:cNvPr>
              <p:cNvSpPr txBox="1"/>
              <p:nvPr/>
            </p:nvSpPr>
            <p:spPr>
              <a:xfrm>
                <a:off x="1714500" y="6747545"/>
                <a:ext cx="14859000" cy="3477940"/>
              </a:xfrm>
              <a:prstGeom prst="rect">
                <a:avLst/>
              </a:prstGeom>
              <a:ln w="38100">
                <a:solidFill>
                  <a:srgbClr val="00B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Cho cấp số nhân </a:t>
                </a:r>
                <a14:m>
                  <m:oMath xmlns:m="http://schemas.openxmlformats.org/officeDocument/2006/math">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có số hạng đầu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vi-VN" sz="4000" dirty="0">
                    <a:ea typeface="Times New Roman" panose="02020603050405020304" pitchFamily="18" charset="0"/>
                    <a:cs typeface="Times New Roman" panose="02020603050405020304" pitchFamily="18" charset="0"/>
                  </a:rPr>
                  <a:t> và công bội </a:t>
                </a:r>
                <a14:m>
                  <m:oMath xmlns:m="http://schemas.openxmlformats.org/officeDocument/2006/math">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q</m:t>
                    </m:r>
                    <m:r>
                      <a:rPr lang="vi-VN" sz="4000">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Đặt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a:rPr lang="vi-VN" sz="4000">
                            <a:latin typeface="Cambria Math" panose="02040503050406030204" pitchFamily="18" charset="0"/>
                            <a:ea typeface="Times New Roman" panose="02020603050405020304" pitchFamily="18" charset="0"/>
                            <a:cs typeface="Times New Roman" panose="02020603050405020304" pitchFamily="18" charset="0"/>
                          </a:rPr>
                          <m:t>3</m:t>
                        </m:r>
                      </m:sub>
                    </m:sSub>
                    <m:r>
                      <a:rPr lang="vi-VN" sz="40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vi-VN" sz="4000">
                            <a:latin typeface="Cambria Math" panose="02040503050406030204" pitchFamily="18" charset="0"/>
                            <a:ea typeface="Times New Roman" panose="02020603050405020304" pitchFamily="18" charset="0"/>
                            <a:cs typeface="Times New Roman" panose="02020603050405020304" pitchFamily="18" charset="0"/>
                          </a:rPr>
                          <m:t>n</m:t>
                        </m:r>
                      </m:sub>
                    </m:sSub>
                  </m:oMath>
                </a14:m>
                <a:r>
                  <a:rPr lang="vi-VN" sz="4000" dirty="0">
                    <a:ea typeface="Times New Roman" panose="02020603050405020304" pitchFamily="18" charset="0"/>
                    <a:cs typeface="Times New Roman" panose="02020603050405020304" pitchFamily="18" charset="0"/>
                  </a:rPr>
                  <a:t>. Khi đó:</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4000">
                            <a:latin typeface="Cambria Math" panose="02040503050406030204" pitchFamily="18" charset="0"/>
                            <a:ea typeface="Times New Roman" panose="02020603050405020304" pitchFamily="18" charset="0"/>
                            <a:cs typeface="Times New Roman" panose="02020603050405020304" pitchFamily="18" charset="0"/>
                          </a:rPr>
                          <m:t>S</m:t>
                        </m:r>
                      </m:e>
                      <m:sub>
                        <m:r>
                          <m:rPr>
                            <m:sty m:val="p"/>
                          </m:rPr>
                          <a:rPr lang="nl-NL" sz="4000">
                            <a:latin typeface="Cambria Math" panose="02040503050406030204" pitchFamily="18" charset="0"/>
                            <a:ea typeface="Times New Roman" panose="02020603050405020304" pitchFamily="18" charset="0"/>
                            <a:cs typeface="Times New Roman" panose="02020603050405020304" pitchFamily="18" charset="0"/>
                          </a:rPr>
                          <m:t>n</m:t>
                        </m:r>
                      </m:sub>
                    </m:sSub>
                    <m:r>
                      <a:rPr lang="nl-NL" sz="40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4000">
                                <a:latin typeface="Cambria Math" panose="02040503050406030204" pitchFamily="18" charset="0"/>
                                <a:ea typeface="Times New Roman" panose="02020603050405020304" pitchFamily="18" charset="0"/>
                                <a:cs typeface="Times New Roman" panose="02020603050405020304" pitchFamily="18" charset="0"/>
                              </a:rPr>
                              <m:t>u</m:t>
                            </m:r>
                          </m:e>
                          <m:sub>
                            <m:r>
                              <a:rPr lang="nl-NL" sz="4000">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r>
                              <a:rPr lang="nl-NL" sz="4000">
                                <a:latin typeface="Cambria Math" panose="02040503050406030204" pitchFamily="18" charset="0"/>
                                <a:ea typeface="Times New Roman" panose="02020603050405020304" pitchFamily="18" charset="0"/>
                                <a:cs typeface="Times New Roman" panose="02020603050405020304" pitchFamily="18" charset="0"/>
                              </a:rPr>
                              <m:t>1</m:t>
                            </m:r>
                            <m:r>
                              <a:rPr lang="nl-NL" sz="4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nl-NL" sz="4000">
                                    <a:latin typeface="Cambria Math" panose="02040503050406030204" pitchFamily="18" charset="0"/>
                                    <a:ea typeface="Times New Roman" panose="02020603050405020304" pitchFamily="18" charset="0"/>
                                    <a:cs typeface="Times New Roman" panose="02020603050405020304" pitchFamily="18" charset="0"/>
                                  </a:rPr>
                                  <m:t>q</m:t>
                                </m:r>
                              </m:e>
                              <m:sup>
                                <m:r>
                                  <m:rPr>
                                    <m:sty m:val="p"/>
                                  </m:rPr>
                                  <a:rPr lang="nl-NL" sz="4000">
                                    <a:latin typeface="Cambria Math" panose="02040503050406030204" pitchFamily="18" charset="0"/>
                                    <a:ea typeface="Times New Roman" panose="02020603050405020304" pitchFamily="18" charset="0"/>
                                    <a:cs typeface="Times New Roman" panose="02020603050405020304" pitchFamily="18" charset="0"/>
                                  </a:rPr>
                                  <m:t>n</m:t>
                                </m:r>
                              </m:sup>
                            </m:sSup>
                          </m:e>
                        </m:d>
                      </m:num>
                      <m:den>
                        <m:r>
                          <a:rPr lang="nl-NL" sz="4000">
                            <a:latin typeface="Cambria Math" panose="02040503050406030204" pitchFamily="18" charset="0"/>
                            <a:ea typeface="Times New Roman" panose="02020603050405020304" pitchFamily="18" charset="0"/>
                            <a:cs typeface="Times New Roman" panose="02020603050405020304" pitchFamily="18" charset="0"/>
                          </a:rPr>
                          <m:t>1</m:t>
                        </m:r>
                        <m:r>
                          <a:rPr lang="nl-NL" sz="4000" i="1">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latin typeface="Cambria Math" panose="02040503050406030204" pitchFamily="18" charset="0"/>
                            <a:ea typeface="Times New Roman" panose="02020603050405020304" pitchFamily="18" charset="0"/>
                            <a:cs typeface="Times New Roman" panose="02020603050405020304" pitchFamily="18" charset="0"/>
                          </a:rPr>
                          <m:t>q</m:t>
                        </m:r>
                      </m:den>
                    </m:f>
                  </m:oMath>
                </a14:m>
                <a:r>
                  <a:rPr lang="nl-NL" sz="4000" dirty="0">
                    <a:ea typeface="Times New Roman" panose="02020603050405020304" pitchFamily="18" charset="0"/>
                    <a:cs typeface="Times New Roman" panose="02020603050405020304" pitchFamily="18" charset="0"/>
                  </a:rPr>
                  <a:t> </a:t>
                </a:r>
                <a:endParaRPr lang="en-US" sz="4000" dirty="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B1E5193-FDD0-66C6-DB33-0073CF0EB2C4}"/>
                  </a:ext>
                </a:extLst>
              </p:cNvPr>
              <p:cNvSpPr txBox="1">
                <a:spLocks noRot="1" noChangeAspect="1" noMove="1" noResize="1" noEditPoints="1" noAdjustHandles="1" noChangeArrowheads="1" noChangeShapeType="1" noTextEdit="1"/>
              </p:cNvSpPr>
              <p:nvPr/>
            </p:nvSpPr>
            <p:spPr>
              <a:xfrm>
                <a:off x="1714500" y="6747545"/>
                <a:ext cx="14859000" cy="3477940"/>
              </a:xfrm>
              <a:prstGeom prst="rect">
                <a:avLst/>
              </a:prstGeom>
              <a:blipFill>
                <a:blip r:embed="rId4"/>
                <a:stretch>
                  <a:fillRect l="-1309"/>
                </a:stretch>
              </a:blipFill>
              <a:ln w="38100">
                <a:solidFill>
                  <a:srgbClr val="00B050"/>
                </a:solidFill>
                <a:prstDash val="dash"/>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698B7467-F63A-49AD-F926-3142AD22C46D}"/>
              </a:ext>
            </a:extLst>
          </p:cNvPr>
          <p:cNvPicPr>
            <a:picLocks noChangeAspect="1"/>
          </p:cNvPicPr>
          <p:nvPr/>
        </p:nvPicPr>
        <p:blipFill>
          <a:blip r:embed="rId5"/>
          <a:stretch>
            <a:fillRect/>
          </a:stretch>
        </p:blipFill>
        <p:spPr>
          <a:xfrm>
            <a:off x="14554200" y="511244"/>
            <a:ext cx="3585747" cy="1558856"/>
          </a:xfrm>
          <a:prstGeom prst="rect">
            <a:avLst/>
          </a:prstGeom>
        </p:spPr>
      </p:pic>
    </p:spTree>
    <p:extLst>
      <p:ext uri="{BB962C8B-B14F-4D97-AF65-F5344CB8AC3E}">
        <p14:creationId xmlns:p14="http://schemas.microsoft.com/office/powerpoint/2010/main" val="3217167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4200" b="1" dirty="0">
                    <a:solidFill>
                      <a:srgbClr val="C00000"/>
                    </a:solidFill>
                    <a:cs typeface="Arial" panose="020B0604020202020204" pitchFamily="34" charset="0"/>
                  </a:rPr>
                  <a:t>Câu 1: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dãy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số</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4200" b="0" i="1" smtClean="0">
                            <a:solidFill>
                              <a:schemeClr val="tx1"/>
                            </a:solidFill>
                            <a:latin typeface="Cambria Math" panose="02040503050406030204" pitchFamily="18" charset="0"/>
                            <a:cs typeface="Arial" panose="020B0604020202020204" pitchFamily="34" charset="0"/>
                          </a:rPr>
                        </m:ctrlPr>
                      </m:dPr>
                      <m:e>
                        <m:sSub>
                          <m:sSubPr>
                            <m:ctrlPr>
                              <a:rPr lang="en-US" sz="4200" b="0" i="1" smtClean="0">
                                <a:solidFill>
                                  <a:schemeClr val="tx1"/>
                                </a:solidFill>
                                <a:latin typeface="Cambria Math" panose="02040503050406030204" pitchFamily="18" charset="0"/>
                                <a:cs typeface="Arial" panose="020B0604020202020204" pitchFamily="34" charset="0"/>
                              </a:rPr>
                            </m:ctrlPr>
                          </m:sSubPr>
                          <m:e>
                            <m:r>
                              <a:rPr lang="en-US" sz="4200" b="0" i="1" smtClean="0">
                                <a:solidFill>
                                  <a:schemeClr val="tx1"/>
                                </a:solidFill>
                                <a:latin typeface="Cambria Math" panose="02040503050406030204" pitchFamily="18" charset="0"/>
                                <a:cs typeface="Arial" panose="020B0604020202020204" pitchFamily="34" charset="0"/>
                              </a:rPr>
                              <m:t>𝑢</m:t>
                            </m:r>
                          </m:e>
                          <m:sub>
                            <m:r>
                              <a:rPr lang="en-US" sz="4200" b="0" i="1" smtClean="0">
                                <a:solidFill>
                                  <a:schemeClr val="tx1"/>
                                </a:solidFill>
                                <a:latin typeface="Cambria Math" panose="02040503050406030204" pitchFamily="18" charset="0"/>
                                <a:cs typeface="Arial" panose="020B0604020202020204" pitchFamily="34" charset="0"/>
                              </a:rPr>
                              <m:t>𝑛</m:t>
                            </m:r>
                          </m:sub>
                        </m:sSub>
                      </m:e>
                    </m:d>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được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xác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định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bởi</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solidFill>
                              <a:schemeClr val="tx1"/>
                            </a:solidFill>
                            <a:latin typeface="Cambria Math" panose="02040503050406030204" pitchFamily="18" charset="0"/>
                            <a:cs typeface="Arial" panose="020B0604020202020204" pitchFamily="34" charset="0"/>
                          </a:rPr>
                        </m:ctrlPr>
                      </m:sSubPr>
                      <m:e>
                        <m:r>
                          <a:rPr lang="en-US" sz="4200" b="0" i="1" smtClean="0">
                            <a:solidFill>
                              <a:schemeClr val="tx1"/>
                            </a:solidFill>
                            <a:latin typeface="Cambria Math" panose="02040503050406030204" pitchFamily="18" charset="0"/>
                            <a:cs typeface="Arial" panose="020B0604020202020204" pitchFamily="34" charset="0"/>
                          </a:rPr>
                          <m:t>𝑢</m:t>
                        </m:r>
                      </m:e>
                      <m:sub>
                        <m:r>
                          <a:rPr lang="en-US" sz="4200" b="0" i="1" smtClean="0">
                            <a:solidFill>
                              <a:schemeClr val="tx1"/>
                            </a:solidFill>
                            <a:latin typeface="Cambria Math" panose="02040503050406030204" pitchFamily="18" charset="0"/>
                            <a:cs typeface="Arial" panose="020B0604020202020204" pitchFamily="34" charset="0"/>
                          </a:rPr>
                          <m:t>1</m:t>
                        </m:r>
                      </m:sub>
                    </m:sSub>
                    <m:r>
                      <a:rPr lang="en-US" sz="4200" b="0" i="1" smtClean="0">
                        <a:solidFill>
                          <a:schemeClr val="tx1"/>
                        </a:solidFill>
                        <a:latin typeface="Cambria Math" panose="02040503050406030204" pitchFamily="18" charset="0"/>
                        <a:cs typeface="Arial" panose="020B0604020202020204" pitchFamily="34" charset="0"/>
                      </a:rPr>
                      <m:t>=</m:t>
                    </m:r>
                    <m:f>
                      <m:fPr>
                        <m:ctrlPr>
                          <a:rPr lang="en-US" sz="4200" b="0" i="1" smtClean="0">
                            <a:solidFill>
                              <a:schemeClr val="tx1"/>
                            </a:solidFill>
                            <a:latin typeface="Cambria Math" panose="02040503050406030204" pitchFamily="18" charset="0"/>
                            <a:cs typeface="Arial" panose="020B0604020202020204" pitchFamily="34" charset="0"/>
                          </a:rPr>
                        </m:ctrlPr>
                      </m:fPr>
                      <m:num>
                        <m:r>
                          <a:rPr lang="en-US" sz="4200" b="0" i="1" smtClean="0">
                            <a:solidFill>
                              <a:schemeClr val="tx1"/>
                            </a:solidFill>
                            <a:latin typeface="Cambria Math" panose="02040503050406030204" pitchFamily="18" charset="0"/>
                            <a:cs typeface="Arial" panose="020B0604020202020204" pitchFamily="34" charset="0"/>
                          </a:rPr>
                          <m:t>1</m:t>
                        </m:r>
                      </m:num>
                      <m:den>
                        <m:r>
                          <a:rPr lang="en-US" sz="4200" b="0" i="1" smtClean="0">
                            <a:solidFill>
                              <a:schemeClr val="tx1"/>
                            </a:solidFill>
                            <a:latin typeface="Cambria Math" panose="02040503050406030204" pitchFamily="18" charset="0"/>
                            <a:cs typeface="Arial" panose="020B0604020202020204" pitchFamily="34" charset="0"/>
                          </a:rPr>
                          <m:t>3</m:t>
                        </m:r>
                      </m:den>
                    </m:f>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solidFill>
                              <a:schemeClr val="tx1"/>
                            </a:solidFill>
                            <a:latin typeface="Cambria Math" panose="02040503050406030204" pitchFamily="18" charset="0"/>
                            <a:cs typeface="Arial" panose="020B0604020202020204" pitchFamily="34" charset="0"/>
                          </a:rPr>
                        </m:ctrlPr>
                      </m:sSubPr>
                      <m:e>
                        <m:r>
                          <a:rPr lang="en-US" sz="4200" b="0" i="1" smtClean="0">
                            <a:solidFill>
                              <a:schemeClr val="tx1"/>
                            </a:solidFill>
                            <a:latin typeface="Cambria Math" panose="02040503050406030204" pitchFamily="18" charset="0"/>
                            <a:cs typeface="Arial" panose="020B0604020202020204" pitchFamily="34" charset="0"/>
                          </a:rPr>
                          <m:t>𝑢</m:t>
                        </m:r>
                      </m:e>
                      <m:sub>
                        <m:r>
                          <a:rPr lang="en-US" sz="4200" b="0" i="1" smtClean="0">
                            <a:solidFill>
                              <a:schemeClr val="tx1"/>
                            </a:solidFill>
                            <a:latin typeface="Cambria Math" panose="02040503050406030204" pitchFamily="18" charset="0"/>
                            <a:cs typeface="Arial" panose="020B0604020202020204" pitchFamily="34" charset="0"/>
                          </a:rPr>
                          <m:t>𝑛</m:t>
                        </m:r>
                      </m:sub>
                    </m:sSub>
                    <m:r>
                      <a:rPr lang="en-US" sz="4200" b="0" i="1" smtClean="0">
                        <a:solidFill>
                          <a:schemeClr val="tx1"/>
                        </a:solidFill>
                        <a:latin typeface="Cambria Math" panose="02040503050406030204" pitchFamily="18" charset="0"/>
                        <a:cs typeface="Arial" panose="020B0604020202020204" pitchFamily="34" charset="0"/>
                      </a:rPr>
                      <m:t>=3</m:t>
                    </m:r>
                    <m:sSub>
                      <m:sSubPr>
                        <m:ctrlPr>
                          <a:rPr lang="en-US" sz="4200" b="0" i="1" smtClean="0">
                            <a:solidFill>
                              <a:schemeClr val="tx1"/>
                            </a:solidFill>
                            <a:latin typeface="Cambria Math" panose="02040503050406030204" pitchFamily="18" charset="0"/>
                            <a:cs typeface="Arial" panose="020B0604020202020204" pitchFamily="34" charset="0"/>
                          </a:rPr>
                        </m:ctrlPr>
                      </m:sSubPr>
                      <m:e>
                        <m:r>
                          <a:rPr lang="en-US" sz="4200" b="0" i="1" smtClean="0">
                            <a:solidFill>
                              <a:schemeClr val="tx1"/>
                            </a:solidFill>
                            <a:latin typeface="Cambria Math" panose="02040503050406030204" pitchFamily="18" charset="0"/>
                            <a:cs typeface="Arial" panose="020B0604020202020204" pitchFamily="34" charset="0"/>
                          </a:rPr>
                          <m:t>𝑢</m:t>
                        </m:r>
                      </m:e>
                      <m:sub>
                        <m:r>
                          <a:rPr lang="en-US" sz="4200" b="0" i="1" smtClean="0">
                            <a:solidFill>
                              <a:schemeClr val="tx1"/>
                            </a:solidFill>
                            <a:latin typeface="Cambria Math" panose="02040503050406030204" pitchFamily="18" charset="0"/>
                            <a:cs typeface="Arial" panose="020B0604020202020204" pitchFamily="34" charset="0"/>
                          </a:rPr>
                          <m:t>𝑛</m:t>
                        </m:r>
                        <m:r>
                          <a:rPr lang="en-US" sz="4200" b="0" i="1" smtClean="0">
                            <a:solidFill>
                              <a:schemeClr val="tx1"/>
                            </a:solidFill>
                            <a:latin typeface="Cambria Math" panose="02040503050406030204" pitchFamily="18" charset="0"/>
                            <a:cs typeface="Arial" panose="020B0604020202020204" pitchFamily="34" charset="0"/>
                          </a:rPr>
                          <m:t>−1</m:t>
                        </m:r>
                      </m:sub>
                    </m:sSub>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với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mọi</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200" b="0" i="1" smtClean="0">
                        <a:solidFill>
                          <a:schemeClr val="tx1"/>
                        </a:solidFill>
                        <a:latin typeface="Cambria Math" panose="02040503050406030204" pitchFamily="18" charset="0"/>
                        <a:cs typeface="Arial" panose="020B0604020202020204" pitchFamily="34" charset="0"/>
                      </a:rPr>
                      <m:t>𝑛</m:t>
                    </m:r>
                    <m:r>
                      <a:rPr lang="en-US" sz="4200" b="0" i="1" smtClean="0">
                        <a:solidFill>
                          <a:schemeClr val="tx1"/>
                        </a:solidFill>
                        <a:latin typeface="Cambria Math" panose="02040503050406030204" pitchFamily="18" charset="0"/>
                        <a:cs typeface="Arial" panose="020B0604020202020204" pitchFamily="34" charset="0"/>
                      </a:rPr>
                      <m:t>≥2</m:t>
                    </m:r>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Số</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hạng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năm</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của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dãy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số</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4200" b="0" i="1" smtClean="0">
                            <a:solidFill>
                              <a:schemeClr val="tx1"/>
                            </a:solidFill>
                            <a:latin typeface="Cambria Math" panose="02040503050406030204" pitchFamily="18" charset="0"/>
                            <a:cs typeface="Arial" panose="020B0604020202020204" pitchFamily="34" charset="0"/>
                          </a:rPr>
                        </m:ctrlPr>
                      </m:dPr>
                      <m:e>
                        <m:sSub>
                          <m:sSubPr>
                            <m:ctrlPr>
                              <a:rPr lang="en-US" sz="4200" b="0" i="1" smtClean="0">
                                <a:solidFill>
                                  <a:schemeClr val="tx1"/>
                                </a:solidFill>
                                <a:latin typeface="Cambria Math" panose="02040503050406030204" pitchFamily="18" charset="0"/>
                                <a:cs typeface="Arial" panose="020B0604020202020204" pitchFamily="34" charset="0"/>
                              </a:rPr>
                            </m:ctrlPr>
                          </m:sSubPr>
                          <m:e>
                            <m:r>
                              <a:rPr lang="en-US" sz="4200" b="0" i="1" smtClean="0">
                                <a:solidFill>
                                  <a:schemeClr val="tx1"/>
                                </a:solidFill>
                                <a:latin typeface="Cambria Math" panose="02040503050406030204" pitchFamily="18" charset="0"/>
                                <a:cs typeface="Arial" panose="020B0604020202020204" pitchFamily="34" charset="0"/>
                              </a:rPr>
                              <m:t>𝑢</m:t>
                            </m:r>
                          </m:e>
                          <m:sub>
                            <m:r>
                              <a:rPr lang="en-US" sz="4200" b="0" i="1" smtClean="0">
                                <a:solidFill>
                                  <a:schemeClr val="tx1"/>
                                </a:solidFill>
                                <a:latin typeface="Cambria Math" panose="02040503050406030204" pitchFamily="18" charset="0"/>
                                <a:cs typeface="Arial" panose="020B0604020202020204" pitchFamily="34" charset="0"/>
                              </a:rPr>
                              <m:t>𝑛</m:t>
                            </m:r>
                          </m:sub>
                        </m:sSub>
                      </m:e>
                    </m:d>
                  </m:oMath>
                </a14:m>
                <a:r>
                  <a:rPr lang="en-US" sz="4200" dirty="0">
                    <a:solidFill>
                      <a:schemeClr val="tx1"/>
                    </a:solidFill>
                    <a:latin typeface="Arial" panose="020B0604020202020204" pitchFamily="34" charset="0"/>
                    <a:cs typeface="Arial" panose="020B0604020202020204" pitchFamily="34" charset="0"/>
                  </a:rPr>
                  <a:t> là</a:t>
                </a:r>
                <a:r>
                  <a:rPr lang="vi-VN" sz="4200" dirty="0">
                    <a:solidFill>
                      <a:schemeClr val="tx1"/>
                    </a:solidFill>
                    <a:latin typeface="Arial" panose="020B0604020202020204" pitchFamily="34" charset="0"/>
                    <a:cs typeface="Arial" panose="020B0604020202020204" pitchFamily="34" charset="0"/>
                  </a:rPr>
                  <a:t>:</a:t>
                </a:r>
                <a:endParaRPr lang="en-US" sz="4200" dirty="0">
                  <a:solidFill>
                    <a:schemeClr val="tx1"/>
                  </a:solidFill>
                  <a:latin typeface="Arial" panose="020B0604020202020204" pitchFamily="34" charset="0"/>
                  <a:cs typeface="Arial" panose="020B0604020202020204" pitchFamily="34" charset="0"/>
                </a:endParaRPr>
              </a:p>
            </p:txBody>
          </p:sp>
        </mc:Choice>
        <mc:Fallback xmlns="">
          <p:sp>
            <p:nvSpPr>
              <p:cNvPr id="5" name="Plaque 4"/>
              <p:cNvSpPr>
                <a:spLocks noRot="1" noChangeAspect="1" noMove="1" noResize="1" noEditPoints="1" noAdjustHandles="1" noChangeArrowheads="1" noChangeShapeType="1" noTextEdit="1"/>
              </p:cNvSpPr>
              <p:nvPr/>
            </p:nvSpPr>
            <p:spPr>
              <a:xfrm>
                <a:off x="1671319" y="2455135"/>
                <a:ext cx="14719983" cy="2286000"/>
              </a:xfrm>
              <a:prstGeom prst="plaque">
                <a:avLst/>
              </a:prstGeom>
              <a:blipFill>
                <a:blip r:embed="rId6"/>
                <a:stretch>
                  <a:fillRect/>
                </a:stretch>
              </a:blipFill>
              <a:ln w="28575">
                <a:solidFill>
                  <a:schemeClr val="tx1"/>
                </a:solidFill>
              </a:ln>
            </p:spPr>
            <p:txBody>
              <a:bodyPr/>
              <a:lstStyle/>
              <a:p>
                <a:r>
                  <a:rPr lang="en-US">
                    <a:noFill/>
                  </a:rPr>
                  <a:t> </a:t>
                </a:r>
              </a:p>
            </p:txBody>
          </p:sp>
        </mc:Fallback>
      </mc:AlternateContent>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27</a:t>
            </a:r>
          </a:p>
        </p:txBody>
      </p:sp>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r>
              <a:rPr lang="en-US" sz="4400" dirty="0">
                <a:solidFill>
                  <a:schemeClr val="tx1"/>
                </a:solidFill>
                <a:latin typeface="Arial" panose="020B0604020202020204" pitchFamily="34" charset="0"/>
                <a:cs typeface="Arial" panose="020B0604020202020204" pitchFamily="34" charset="0"/>
              </a:rPr>
              <a:t>9</a:t>
            </a:r>
          </a:p>
        </p:txBody>
      </p:sp>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81</a:t>
            </a:r>
          </a:p>
        </p:txBody>
      </p:sp>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r>
              <a:rPr lang="en-US" sz="4400" dirty="0">
                <a:solidFill>
                  <a:schemeClr val="tx1"/>
                </a:solidFill>
                <a:latin typeface="Arial" panose="020B0604020202020204" pitchFamily="34" charset="0"/>
                <a:cs typeface="Arial" panose="020B0604020202020204" pitchFamily="34" charset="0"/>
              </a:rPr>
              <a:t>243</a:t>
            </a:r>
          </a:p>
        </p:txBody>
      </p:sp>
      <p:sp>
        <p:nvSpPr>
          <p:cNvPr id="14" name="Plaque 13"/>
          <p:cNvSpPr/>
          <p:nvPr/>
        </p:nvSpPr>
        <p:spPr>
          <a:xfrm>
            <a:off x="1663297" y="5067300"/>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23605077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289974" y="65039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536849" y="65039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4091095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1: </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4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đầu</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−1, 3, 19, 53</m:t>
                    </m:r>
                  </m:oMath>
                </a14:m>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Hãy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tìm</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một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quy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luật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trên</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viết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10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quy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luật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vừa</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tìm</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737723" y="693019"/>
                <a:ext cx="16916400" cy="2406896"/>
              </a:xfrm>
              <a:prstGeom prst="snip2DiagRect">
                <a:avLst/>
              </a:prstGeom>
              <a:blipFill>
                <a:blip r:embed="rId12"/>
                <a:stretch>
                  <a:fillRect l="-36"/>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9195923" y="372536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B</a:t>
                </a:r>
                <a:r>
                  <a:rPr lang="vi-VN" sz="4400" dirty="0">
                    <a:solidFill>
                      <a:schemeClr val="tx1"/>
                    </a:solidFill>
                    <a:latin typeface="Arial" panose="020B0604020202020204" pitchFamily="34" charset="0"/>
                    <a:cs typeface="Arial" panose="020B0604020202020204" pitchFamily="34" charset="0"/>
                  </a:rPr>
                  <a:t>.</a:t>
                </a:r>
                <a:r>
                  <a:rPr lang="en-US" sz="44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400" i="1">
                            <a:solidFill>
                              <a:prstClr val="black"/>
                            </a:solidFill>
                            <a:latin typeface="Cambria Math" panose="02040503050406030204" pitchFamily="18" charset="0"/>
                            <a:cs typeface="Arial" panose="020B0604020202020204" pitchFamily="34" charset="0"/>
                          </a:rPr>
                        </m:ctrlPr>
                      </m:sSubPr>
                      <m:e>
                        <m:r>
                          <a:rPr lang="en-US" sz="4400" i="1">
                            <a:solidFill>
                              <a:prstClr val="black"/>
                            </a:solidFill>
                            <a:latin typeface="Cambria Math" panose="02040503050406030204" pitchFamily="18" charset="0"/>
                            <a:cs typeface="Arial" panose="020B0604020202020204" pitchFamily="34" charset="0"/>
                          </a:rPr>
                          <m:t>𝑢</m:t>
                        </m:r>
                      </m:e>
                      <m:sub>
                        <m:r>
                          <a:rPr lang="en-US" sz="4400" i="1">
                            <a:solidFill>
                              <a:prstClr val="black"/>
                            </a:solidFill>
                            <a:latin typeface="Cambria Math" panose="02040503050406030204" pitchFamily="18" charset="0"/>
                            <a:cs typeface="Arial" panose="020B0604020202020204" pitchFamily="34" charset="0"/>
                          </a:rPr>
                          <m:t>10</m:t>
                        </m:r>
                      </m:sub>
                    </m:sSub>
                    <m:r>
                      <a:rPr lang="en-US" sz="4400" i="1">
                        <a:solidFill>
                          <a:prstClr val="black"/>
                        </a:solidFill>
                        <a:latin typeface="Cambria Math" panose="02040503050406030204" pitchFamily="18" charset="0"/>
                        <a:cs typeface="Arial" panose="020B0604020202020204" pitchFamily="34" charset="0"/>
                      </a:rPr>
                      <m:t>=</m:t>
                    </m:r>
                    <m:r>
                      <a:rPr lang="en-US" sz="4400" b="0" i="1" smtClean="0">
                        <a:solidFill>
                          <a:prstClr val="black"/>
                        </a:solidFill>
                        <a:latin typeface="Cambria Math" panose="02040503050406030204" pitchFamily="18" charset="0"/>
                        <a:cs typeface="Arial" panose="020B0604020202020204" pitchFamily="34" charset="0"/>
                      </a:rPr>
                      <m:t>71</m:t>
                    </m:r>
                  </m:oMath>
                </a14:m>
                <a:endParaRPr lang="vi-VN" sz="4400" dirty="0">
                  <a:solidFill>
                    <a:schemeClr val="tx1"/>
                  </a:solidFill>
                  <a:latin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9195923" y="3725367"/>
                <a:ext cx="7360197" cy="1156224"/>
              </a:xfrm>
              <a:prstGeom prst="rect">
                <a:avLst/>
              </a:prstGeom>
              <a:blipFill>
                <a:blip r:embed="rId13"/>
                <a:stretch>
                  <a:fillRect l="-3397" b="-7368"/>
                </a:stretch>
              </a:blipFill>
              <a:ln w="28575">
                <a:noFill/>
              </a:ln>
            </p:spPr>
            <p:txBody>
              <a:bodyPr/>
              <a:lstStyle/>
              <a:p>
                <a:r>
                  <a:rPr lang="en-US">
                    <a:noFill/>
                  </a:rPr>
                  <a:t> </a:t>
                </a:r>
              </a:p>
            </p:txBody>
          </p:sp>
        </mc:Fallback>
      </mc:AlternateContent>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xmlns:a14="http://schemas.microsoft.com/office/drawing/2010/main">
        <mc:Choice Requires="a14">
          <p:sp>
            <p:nvSpPr>
              <p:cNvPr id="42" name="Rectangle 41"/>
              <p:cNvSpPr/>
              <p:nvPr/>
            </p:nvSpPr>
            <p:spPr>
              <a:xfrm>
                <a:off x="1665330" y="37109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prstClr val="black"/>
                    </a:solidFill>
                    <a:latin typeface="Arial" panose="020B0604020202020204" pitchFamily="34" charset="0"/>
                    <a:cs typeface="Arial" panose="020B0604020202020204" pitchFamily="34" charset="0"/>
                  </a:rPr>
                  <a:t>A</a:t>
                </a:r>
                <a:r>
                  <a:rPr lang="vi-VN" sz="4400" dirty="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4400" b="0" i="1" smtClean="0">
                            <a:solidFill>
                              <a:prstClr val="black"/>
                            </a:solidFill>
                            <a:latin typeface="Cambria Math" panose="02040503050406030204" pitchFamily="18" charset="0"/>
                            <a:cs typeface="Arial" panose="020B0604020202020204" pitchFamily="34" charset="0"/>
                          </a:rPr>
                        </m:ctrlPr>
                      </m:sSubPr>
                      <m:e>
                        <m:r>
                          <a:rPr lang="en-US" sz="4400" b="0" i="1" smtClean="0">
                            <a:solidFill>
                              <a:prstClr val="black"/>
                            </a:solidFill>
                            <a:latin typeface="Cambria Math" panose="02040503050406030204" pitchFamily="18" charset="0"/>
                            <a:cs typeface="Arial" panose="020B0604020202020204" pitchFamily="34" charset="0"/>
                          </a:rPr>
                          <m:t>𝑢</m:t>
                        </m:r>
                      </m:e>
                      <m:sub>
                        <m:r>
                          <a:rPr lang="en-US" sz="4400" b="0" i="1" smtClean="0">
                            <a:solidFill>
                              <a:prstClr val="black"/>
                            </a:solidFill>
                            <a:latin typeface="Cambria Math" panose="02040503050406030204" pitchFamily="18" charset="0"/>
                            <a:cs typeface="Arial" panose="020B0604020202020204" pitchFamily="34" charset="0"/>
                          </a:rPr>
                          <m:t>10</m:t>
                        </m:r>
                      </m:sub>
                    </m:sSub>
                    <m:r>
                      <a:rPr lang="en-US" sz="4400" b="0" i="1" smtClean="0">
                        <a:solidFill>
                          <a:prstClr val="black"/>
                        </a:solidFill>
                        <a:latin typeface="Cambria Math" panose="02040503050406030204" pitchFamily="18" charset="0"/>
                        <a:cs typeface="Arial" panose="020B0604020202020204" pitchFamily="34" charset="0"/>
                      </a:rPr>
                      <m:t>=97</m:t>
                    </m:r>
                  </m:oMath>
                </a14:m>
                <a:endParaRPr lang="vi-VN" sz="4400" dirty="0">
                  <a:solidFill>
                    <a:schemeClr val="tx1"/>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665330" y="3710958"/>
                <a:ext cx="7360197" cy="1156224"/>
              </a:xfrm>
              <a:prstGeom prst="rect">
                <a:avLst/>
              </a:prstGeom>
              <a:blipFill>
                <a:blip r:embed="rId14"/>
                <a:stretch>
                  <a:fillRect l="-3311" b="-7937"/>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sSub>
                      <m:sSubPr>
                        <m:ctrlPr>
                          <a:rPr lang="en-US" sz="4400" i="1">
                            <a:solidFill>
                              <a:prstClr val="black"/>
                            </a:solidFill>
                            <a:latin typeface="Cambria Math" panose="02040503050406030204" pitchFamily="18" charset="0"/>
                            <a:cs typeface="Arial" panose="020B0604020202020204" pitchFamily="34" charset="0"/>
                          </a:rPr>
                        </m:ctrlPr>
                      </m:sSubPr>
                      <m:e>
                        <m:r>
                          <a:rPr lang="en-US" sz="4400" i="1">
                            <a:solidFill>
                              <a:prstClr val="black"/>
                            </a:solidFill>
                            <a:latin typeface="Cambria Math" panose="02040503050406030204" pitchFamily="18" charset="0"/>
                            <a:cs typeface="Arial" panose="020B0604020202020204" pitchFamily="34" charset="0"/>
                          </a:rPr>
                          <m:t>𝑢</m:t>
                        </m:r>
                      </m:e>
                      <m:sub>
                        <m:r>
                          <a:rPr lang="en-US" sz="4400" i="1">
                            <a:solidFill>
                              <a:prstClr val="black"/>
                            </a:solidFill>
                            <a:latin typeface="Cambria Math" panose="02040503050406030204" pitchFamily="18" charset="0"/>
                            <a:cs typeface="Arial" panose="020B0604020202020204" pitchFamily="34" charset="0"/>
                          </a:rPr>
                          <m:t>10</m:t>
                        </m:r>
                      </m:sub>
                    </m:sSub>
                    <m:r>
                      <a:rPr lang="en-US" sz="4400" i="1">
                        <a:solidFill>
                          <a:prstClr val="black"/>
                        </a:solidFill>
                        <a:latin typeface="Cambria Math" panose="02040503050406030204" pitchFamily="18" charset="0"/>
                        <a:cs typeface="Arial" panose="020B0604020202020204" pitchFamily="34" charset="0"/>
                      </a:rPr>
                      <m:t>=</m:t>
                    </m:r>
                    <m:r>
                      <a:rPr lang="en-US" sz="4400" b="0" i="1" smtClean="0">
                        <a:solidFill>
                          <a:prstClr val="black"/>
                        </a:solidFill>
                        <a:latin typeface="Cambria Math" panose="02040503050406030204" pitchFamily="18" charset="0"/>
                        <a:cs typeface="Arial" panose="020B0604020202020204" pitchFamily="34" charset="0"/>
                      </a:rPr>
                      <m:t>1414</m:t>
                    </m:r>
                  </m:oMath>
                </a14:m>
                <a:endParaRPr lang="vi-VN" sz="4400" dirty="0">
                  <a:solidFill>
                    <a:schemeClr val="tx1"/>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5"/>
                <a:stretch>
                  <a:fillRect l="-3311" b="-631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sSub>
                      <m:sSubPr>
                        <m:ctrlPr>
                          <a:rPr lang="en-US" sz="4400" i="1">
                            <a:solidFill>
                              <a:prstClr val="black"/>
                            </a:solidFill>
                            <a:latin typeface="Cambria Math" panose="02040503050406030204" pitchFamily="18" charset="0"/>
                            <a:cs typeface="Arial" panose="020B0604020202020204" pitchFamily="34" charset="0"/>
                          </a:rPr>
                        </m:ctrlPr>
                      </m:sSubPr>
                      <m:e>
                        <m:r>
                          <a:rPr lang="en-US" sz="4400" i="1">
                            <a:solidFill>
                              <a:prstClr val="black"/>
                            </a:solidFill>
                            <a:latin typeface="Cambria Math" panose="02040503050406030204" pitchFamily="18" charset="0"/>
                            <a:cs typeface="Arial" panose="020B0604020202020204" pitchFamily="34" charset="0"/>
                          </a:rPr>
                          <m:t>𝑢</m:t>
                        </m:r>
                      </m:e>
                      <m:sub>
                        <m:r>
                          <a:rPr lang="en-US" sz="4400" i="1">
                            <a:solidFill>
                              <a:prstClr val="black"/>
                            </a:solidFill>
                            <a:latin typeface="Cambria Math" panose="02040503050406030204" pitchFamily="18" charset="0"/>
                            <a:cs typeface="Arial" panose="020B0604020202020204" pitchFamily="34" charset="0"/>
                          </a:rPr>
                          <m:t>10</m:t>
                        </m:r>
                      </m:sub>
                    </m:sSub>
                    <m:r>
                      <a:rPr lang="en-US" sz="4400" i="1">
                        <a:solidFill>
                          <a:prstClr val="black"/>
                        </a:solidFill>
                        <a:latin typeface="Cambria Math" panose="02040503050406030204" pitchFamily="18" charset="0"/>
                        <a:cs typeface="Arial" panose="020B0604020202020204" pitchFamily="34" charset="0"/>
                      </a:rPr>
                      <m:t>=97</m:t>
                    </m:r>
                    <m:r>
                      <a:rPr lang="en-US" sz="4400" b="0" i="1" smtClean="0">
                        <a:solidFill>
                          <a:prstClr val="black"/>
                        </a:solidFill>
                        <a:latin typeface="Cambria Math" panose="02040503050406030204" pitchFamily="18" charset="0"/>
                        <a:cs typeface="Arial" panose="020B0604020202020204" pitchFamily="34" charset="0"/>
                      </a:rPr>
                      <m:t>1</m:t>
                    </m:r>
                  </m:oMath>
                </a14:m>
                <a:endParaRPr lang="vi-VN" sz="4400" dirty="0">
                  <a:solidFill>
                    <a:schemeClr val="tx1"/>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6"/>
                <a:stretch>
                  <a:fillRect l="-3397" b="-631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7537" y="3763580"/>
            <a:ext cx="1208583" cy="106208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18414" y="3820395"/>
            <a:ext cx="1207113" cy="965690"/>
          </a:xfrm>
          <a:prstGeom prst="rect">
            <a:avLst/>
          </a:prstGeom>
        </p:spPr>
      </p:pic>
      <p:pic>
        <p:nvPicPr>
          <p:cNvPr id="2" name="Picture 14">
            <a:hlinkClick r:id="rId20"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388134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00B05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55BA0-00B1-B542-08EC-8E90E906BA21}"/>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5" name="Picture 4">
            <a:extLst>
              <a:ext uri="{FF2B5EF4-FFF2-40B4-BE49-F238E27FC236}">
                <a16:creationId xmlns:a16="http://schemas.microsoft.com/office/drawing/2014/main" id="{F7B0BD2E-BEED-8BA3-3BA8-0F60EB1829B7}"/>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6" name="Picture 5">
            <a:extLst>
              <a:ext uri="{FF2B5EF4-FFF2-40B4-BE49-F238E27FC236}">
                <a16:creationId xmlns:a16="http://schemas.microsoft.com/office/drawing/2014/main" id="{EEF1C767-94C2-6EF8-1901-8C45F7DE8209}"/>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p:sp>
        <p:nvSpPr>
          <p:cNvPr id="8" name="Snip Diagonal Corner Rectangle 3">
            <a:extLst>
              <a:ext uri="{FF2B5EF4-FFF2-40B4-BE49-F238E27FC236}">
                <a16:creationId xmlns:a16="http://schemas.microsoft.com/office/drawing/2014/main" id="{D2EF9AC0-86AE-21BC-F5B4-2AA4725D187A}"/>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3800" b="1" dirty="0" err="1">
                <a:solidFill>
                  <a:srgbClr val="C00000"/>
                </a:solidFill>
                <a:latin typeface="Arial" panose="020B0604020202020204" pitchFamily="34" charset="0"/>
                <a:cs typeface="Arial" panose="020B0604020202020204" pitchFamily="34" charset="0"/>
              </a:rPr>
              <a:t>Câu</a:t>
            </a:r>
            <a:r>
              <a:rPr lang="en-US" sz="3800" b="1" dirty="0">
                <a:solidFill>
                  <a:srgbClr val="C00000"/>
                </a:solidFill>
                <a:latin typeface="Arial" panose="020B0604020202020204" pitchFamily="34" charset="0"/>
                <a:cs typeface="Arial" panose="020B0604020202020204" pitchFamily="34" charset="0"/>
              </a:rPr>
              <a:t> 2</a:t>
            </a:r>
            <a:r>
              <a:rPr lang="vi-VN" sz="3800" b="1" dirty="0">
                <a:solidFill>
                  <a:srgbClr val="C00000"/>
                </a:solidFill>
                <a:latin typeface="Arial" panose="020B0604020202020204" pitchFamily="34" charset="0"/>
                <a:cs typeface="Arial" panose="020B0604020202020204" pitchFamily="34" charset="0"/>
              </a:rPr>
              <a:t>: </a:t>
            </a:r>
            <a:r>
              <a:rPr lang="vi-VN" sz="3800" kern="0" dirty="0">
                <a:solidFill>
                  <a:schemeClr val="tx1"/>
                </a:solidFill>
                <a:ea typeface="Calibri" panose="020F0502020204030204" pitchFamily="34" charset="0"/>
              </a:rPr>
              <a:t>Cho 4 số lập thành cấp số cộng. Tổng của chúng bằng 22. Tổng các bình phương của chúng bằng 166. Tổng các lập phương của chúng bằng</a:t>
            </a:r>
            <a:endParaRPr lang="vi-VN" sz="3800" dirty="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B731F97A-9257-9520-BBFF-7571B5ABB43A}"/>
              </a:ext>
            </a:extLst>
          </p:cNvPr>
          <p:cNvSpPr/>
          <p:nvPr/>
        </p:nvSpPr>
        <p:spPr>
          <a:xfrm>
            <a:off x="9195923" y="372536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B. 166</a:t>
            </a:r>
            <a:endParaRPr lang="vi-VN" sz="4400" dirty="0">
              <a:solidFill>
                <a:schemeClr val="tx1"/>
              </a:solidFill>
              <a:latin typeface="Arial" panose="020B0604020202020204" pitchFamily="34" charset="0"/>
              <a:cs typeface="Arial" panose="020B0604020202020204" pitchFamily="34" charset="0"/>
            </a:endParaRPr>
          </a:p>
        </p:txBody>
      </p:sp>
      <p:sp>
        <p:nvSpPr>
          <p:cNvPr id="12" name="Cloud 11">
            <a:extLst>
              <a:ext uri="{FF2B5EF4-FFF2-40B4-BE49-F238E27FC236}">
                <a16:creationId xmlns:a16="http://schemas.microsoft.com/office/drawing/2014/main" id="{B5775E0D-18AD-75CA-063D-4620FA139F64}"/>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3" name="Cloud 12">
            <a:extLst>
              <a:ext uri="{FF2B5EF4-FFF2-40B4-BE49-F238E27FC236}">
                <a16:creationId xmlns:a16="http://schemas.microsoft.com/office/drawing/2014/main" id="{D619F1D6-95AB-6FAE-B267-92FB5EBCE449}"/>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4" name="Rectangle 13">
            <a:extLst>
              <a:ext uri="{FF2B5EF4-FFF2-40B4-BE49-F238E27FC236}">
                <a16:creationId xmlns:a16="http://schemas.microsoft.com/office/drawing/2014/main" id="{42AEBB10-4545-6A9C-FE99-6F23E3D74388}"/>
              </a:ext>
            </a:extLst>
          </p:cNvPr>
          <p:cNvSpPr/>
          <p:nvPr/>
        </p:nvSpPr>
        <p:spPr>
          <a:xfrm>
            <a:off x="9259933"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prstClr val="black"/>
                </a:solidFill>
                <a:latin typeface="Arial" panose="020B0604020202020204" pitchFamily="34" charset="0"/>
                <a:cs typeface="Arial" panose="020B0604020202020204" pitchFamily="34" charset="0"/>
              </a:rPr>
              <a:t>D. 1408</a:t>
            </a:r>
            <a:endParaRPr lang="vi-VN"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49ECF72-E4F3-37BA-85D0-ABE26007C2BF}"/>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14:m>
                  <m:oMath xmlns:m="http://schemas.openxmlformats.org/officeDocument/2006/math">
                    <m:r>
                      <a:rPr lang="vi-VN" sz="4400" i="1" dirty="0" smtClean="0">
                        <a:solidFill>
                          <a:schemeClr val="tx1"/>
                        </a:solidFill>
                        <a:latin typeface="Cambria Math" panose="02040503050406030204" pitchFamily="18" charset="0"/>
                      </a:rPr>
                      <m:t>. </m:t>
                    </m:r>
                  </m:oMath>
                </a14:m>
                <a:r>
                  <a:rPr lang="en-US" sz="4400" b="0" i="0" dirty="0">
                    <a:solidFill>
                      <a:schemeClr val="tx1"/>
                    </a:solidFill>
                    <a:latin typeface="Arial" panose="020B0604020202020204" pitchFamily="34" charset="0"/>
                    <a:cs typeface="Arial" panose="020B0604020202020204" pitchFamily="34" charset="0"/>
                  </a:rPr>
                  <a:t>1752</a:t>
                </a:r>
                <a:endParaRPr lang="vi-VN" sz="4400" dirty="0">
                  <a:solidFill>
                    <a:schemeClr val="tx1"/>
                  </a:solidFill>
                  <a:latin typeface="Arial" panose="020B0604020202020204" pitchFamily="34" charset="0"/>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A49ECF72-E4F3-37BA-85D0-ABE26007C2BF}"/>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2"/>
                <a:stretch>
                  <a:fillRect l="-3311" b="-7368"/>
                </a:stretch>
              </a:blipFill>
              <a:ln w="28575">
                <a:no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1C4C4AD0-2AE3-ECCF-B6EE-B5BE4B7CFE6E}"/>
              </a:ext>
            </a:extLst>
          </p:cNvPr>
          <p:cNvSpPr/>
          <p:nvPr/>
        </p:nvSpPr>
        <p:spPr>
          <a:xfrm>
            <a:off x="1649288" y="373936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A. 22</a:t>
            </a:r>
            <a:endParaRPr lang="vi-VN" sz="4400"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1545A3A-B155-D289-D3DD-E7242ABA8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7537" y="3763580"/>
            <a:ext cx="1208583" cy="1062089"/>
          </a:xfrm>
          <a:prstGeom prst="rect">
            <a:avLst/>
          </a:prstGeom>
        </p:spPr>
      </p:pic>
      <p:pic>
        <p:nvPicPr>
          <p:cNvPr id="18" name="Picture 17">
            <a:extLst>
              <a:ext uri="{FF2B5EF4-FFF2-40B4-BE49-F238E27FC236}">
                <a16:creationId xmlns:a16="http://schemas.microsoft.com/office/drawing/2014/main" id="{A29003AD-7F37-FCE7-B692-E26A5E8B2E60}"/>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19" name="Picture 18">
            <a:extLst>
              <a:ext uri="{FF2B5EF4-FFF2-40B4-BE49-F238E27FC236}">
                <a16:creationId xmlns:a16="http://schemas.microsoft.com/office/drawing/2014/main" id="{E098AA52-8C56-0F2D-8C9F-E0878ACDCE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02372" y="3800518"/>
            <a:ext cx="1207113" cy="1060796"/>
          </a:xfrm>
          <a:prstGeom prst="rect">
            <a:avLst/>
          </a:prstGeom>
        </p:spPr>
      </p:pic>
      <p:pic>
        <p:nvPicPr>
          <p:cNvPr id="20" name="Picture 19">
            <a:extLst>
              <a:ext uri="{FF2B5EF4-FFF2-40B4-BE49-F238E27FC236}">
                <a16:creationId xmlns:a16="http://schemas.microsoft.com/office/drawing/2014/main" id="{B02815E1-3F3C-C1DA-4378-7190E01F16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13017" y="5644467"/>
            <a:ext cx="1207113" cy="965690"/>
          </a:xfrm>
          <a:prstGeom prst="rect">
            <a:avLst/>
          </a:prstGeom>
        </p:spPr>
      </p:pic>
      <p:pic>
        <p:nvPicPr>
          <p:cNvPr id="21" name="Picture 14">
            <a:hlinkClick r:id="rId16" action="ppaction://hlinksldjump"/>
            <a:extLst>
              <a:ext uri="{FF2B5EF4-FFF2-40B4-BE49-F238E27FC236}">
                <a16:creationId xmlns:a16="http://schemas.microsoft.com/office/drawing/2014/main" id="{5DB09CF6-69FC-F163-1759-EC27C72D007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80866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3"/>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6"/>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20000" fill="hold"/>
                                        <p:tgtEl>
                                          <p:spTgt spid="12"/>
                                        </p:tgtEl>
                                        <p:attrNameLst>
                                          <p:attrName>ppt_x</p:attrName>
                                        </p:attrNameLst>
                                      </p:cBhvr>
                                      <p:tavLst>
                                        <p:tav tm="0">
                                          <p:val>
                                            <p:strVal val="1+#ppt_w/2"/>
                                          </p:val>
                                        </p:tav>
                                        <p:tav tm="100000">
                                          <p:val>
                                            <p:strVal val="#ppt_x"/>
                                          </p:val>
                                        </p:tav>
                                      </p:tavLst>
                                    </p:anim>
                                    <p:anim calcmode="lin" valueType="num">
                                      <p:cBhvr additive="base">
                                        <p:cTn id="41" dur="200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20000" fill="hold"/>
                                        <p:tgtEl>
                                          <p:spTgt spid="13"/>
                                        </p:tgtEl>
                                        <p:attrNameLst>
                                          <p:attrName>ppt_x</p:attrName>
                                        </p:attrNameLst>
                                      </p:cBhvr>
                                      <p:tavLst>
                                        <p:tav tm="0">
                                          <p:val>
                                            <p:strVal val="0-#ppt_w/2"/>
                                          </p:val>
                                        </p:tav>
                                        <p:tav tm="100000">
                                          <p:val>
                                            <p:strVal val="#ppt_x"/>
                                          </p:val>
                                        </p:tav>
                                      </p:tavLst>
                                    </p:anim>
                                    <p:anim calcmode="lin" valueType="num">
                                      <p:cBhvr additive="base">
                                        <p:cTn id="45" dur="20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0"/>
                                        </p:tgtEl>
                                        <p:attrNameLst>
                                          <p:attrName>fillcolor</p:attrName>
                                        </p:attrNameLst>
                                      </p:cBhvr>
                                      <p:to>
                                        <a:srgbClr val="FFF2CC"/>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0"/>
                                        </p:tgtEl>
                                        <p:attrNameLst>
                                          <p:attrName>fillcolor</p:attrName>
                                        </p:attrNameLst>
                                      </p:cBhvr>
                                      <p:to>
                                        <a:srgbClr val="FFFF00"/>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4"/>
                                        </p:tgtEl>
                                        <p:attrNameLst>
                                          <p:attrName>fillcolor</p:attrName>
                                        </p:attrNameLst>
                                      </p:cBhvr>
                                      <p:to>
                                        <a:srgbClr val="FFF2CC"/>
                                      </p:to>
                                    </p:animClr>
                                    <p:set>
                                      <p:cBhvr>
                                        <p:cTn id="66" dur="250" fill="hold"/>
                                        <p:tgtEl>
                                          <p:spTgt spid="14"/>
                                        </p:tgtEl>
                                        <p:attrNameLst>
                                          <p:attrName>fill.type</p:attrName>
                                        </p:attrNameLst>
                                      </p:cBhvr>
                                      <p:to>
                                        <p:strVal val="solid"/>
                                      </p:to>
                                    </p:set>
                                    <p:set>
                                      <p:cBhvr>
                                        <p:cTn id="67" dur="250" fill="hold"/>
                                        <p:tgtEl>
                                          <p:spTgt spid="14"/>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ppt_w</p:attrName>
                                        </p:attrNameLst>
                                      </p:cBhvr>
                                      <p:tavLst>
                                        <p:tav tm="0">
                                          <p:val>
                                            <p:strVal val="4*#ppt_w"/>
                                          </p:val>
                                        </p:tav>
                                        <p:tav tm="100000">
                                          <p:val>
                                            <p:strVal val="#ppt_w"/>
                                          </p:val>
                                        </p:tav>
                                      </p:tavLst>
                                    </p:anim>
                                    <p:anim calcmode="lin" valueType="num">
                                      <p:cBhvr>
                                        <p:cTn id="7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4"/>
                                        </p:tgtEl>
                                        <p:attrNameLst>
                                          <p:attrName>fillcolor</p:attrName>
                                        </p:attrNameLst>
                                      </p:cBhvr>
                                      <p:to>
                                        <a:srgbClr val="00B050"/>
                                      </p:to>
                                    </p:animClr>
                                    <p:set>
                                      <p:cBhvr>
                                        <p:cTn id="74" dur="250" fill="hold"/>
                                        <p:tgtEl>
                                          <p:spTgt spid="14"/>
                                        </p:tgtEl>
                                        <p:attrNameLst>
                                          <p:attrName>fill.type</p:attrName>
                                        </p:attrNameLst>
                                      </p:cBhvr>
                                      <p:to>
                                        <p:strVal val="solid"/>
                                      </p:to>
                                    </p:set>
                                    <p:set>
                                      <p:cBhvr>
                                        <p:cTn id="75"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5"/>
                                        </p:tgtEl>
                                        <p:attrNameLst>
                                          <p:attrName>fillcolor</p:attrName>
                                        </p:attrNameLst>
                                      </p:cBhvr>
                                      <p:to>
                                        <a:srgbClr val="FFF2CC"/>
                                      </p:to>
                                    </p:animClr>
                                    <p:set>
                                      <p:cBhvr>
                                        <p:cTn id="81" dur="250" fill="hold"/>
                                        <p:tgtEl>
                                          <p:spTgt spid="15"/>
                                        </p:tgtEl>
                                        <p:attrNameLst>
                                          <p:attrName>fill.type</p:attrName>
                                        </p:attrNameLst>
                                      </p:cBhvr>
                                      <p:to>
                                        <p:strVal val="solid"/>
                                      </p:to>
                                    </p:set>
                                    <p:set>
                                      <p:cBhvr>
                                        <p:cTn id="82" dur="250" fill="hold"/>
                                        <p:tgtEl>
                                          <p:spTgt spid="1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8"/>
                                        </p:tgtEl>
                                        <p:attrNameLst>
                                          <p:attrName>style.visibility</p:attrName>
                                        </p:attrNameLst>
                                      </p:cBhvr>
                                      <p:to>
                                        <p:strVal val="visible"/>
                                      </p:to>
                                    </p:set>
                                    <p:anim calcmode="lin" valueType="num">
                                      <p:cBhvr>
                                        <p:cTn id="85" dur="250" fill="hold"/>
                                        <p:tgtEl>
                                          <p:spTgt spid="18"/>
                                        </p:tgtEl>
                                        <p:attrNameLst>
                                          <p:attrName>ppt_w</p:attrName>
                                        </p:attrNameLst>
                                      </p:cBhvr>
                                      <p:tavLst>
                                        <p:tav tm="0">
                                          <p:val>
                                            <p:strVal val="4*#ppt_w"/>
                                          </p:val>
                                        </p:tav>
                                        <p:tav tm="100000">
                                          <p:val>
                                            <p:strVal val="#ppt_w"/>
                                          </p:val>
                                        </p:tav>
                                      </p:tavLst>
                                    </p:anim>
                                    <p:anim calcmode="lin" valueType="num">
                                      <p:cBhvr>
                                        <p:cTn id="8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5"/>
                                        </p:tgtEl>
                                        <p:attrNameLst>
                                          <p:attrName>fillcolor</p:attrName>
                                        </p:attrNameLst>
                                      </p:cBhvr>
                                      <p:to>
                                        <a:srgbClr val="FFFF00"/>
                                      </p:to>
                                    </p:animClr>
                                    <p:set>
                                      <p:cBhvr>
                                        <p:cTn id="89" dur="250" fill="hold"/>
                                        <p:tgtEl>
                                          <p:spTgt spid="15"/>
                                        </p:tgtEl>
                                        <p:attrNameLst>
                                          <p:attrName>fill.type</p:attrName>
                                        </p:attrNameLst>
                                      </p:cBhvr>
                                      <p:to>
                                        <p:strVal val="solid"/>
                                      </p:to>
                                    </p:set>
                                    <p:set>
                                      <p:cBhvr>
                                        <p:cTn id="90"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16"/>
                                        </p:tgtEl>
                                        <p:attrNameLst>
                                          <p:attrName>fillcolor</p:attrName>
                                        </p:attrNameLst>
                                      </p:cBhvr>
                                      <p:to>
                                        <a:srgbClr val="FFF2CC"/>
                                      </p:to>
                                    </p:animClr>
                                    <p:set>
                                      <p:cBhvr>
                                        <p:cTn id="96" dur="250" fill="hold"/>
                                        <p:tgtEl>
                                          <p:spTgt spid="16"/>
                                        </p:tgtEl>
                                        <p:attrNameLst>
                                          <p:attrName>fill.type</p:attrName>
                                        </p:attrNameLst>
                                      </p:cBhvr>
                                      <p:to>
                                        <p:strVal val="solid"/>
                                      </p:to>
                                    </p:set>
                                    <p:set>
                                      <p:cBhvr>
                                        <p:cTn id="97" dur="250" fill="hold"/>
                                        <p:tgtEl>
                                          <p:spTgt spid="16"/>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19"/>
                                        </p:tgtEl>
                                        <p:attrNameLst>
                                          <p:attrName>style.visibility</p:attrName>
                                        </p:attrNameLst>
                                      </p:cBhvr>
                                      <p:to>
                                        <p:strVal val="visible"/>
                                      </p:to>
                                    </p:set>
                                    <p:anim calcmode="lin" valueType="num">
                                      <p:cBhvr>
                                        <p:cTn id="100" dur="250" fill="hold"/>
                                        <p:tgtEl>
                                          <p:spTgt spid="19"/>
                                        </p:tgtEl>
                                        <p:attrNameLst>
                                          <p:attrName>ppt_w</p:attrName>
                                        </p:attrNameLst>
                                      </p:cBhvr>
                                      <p:tavLst>
                                        <p:tav tm="0">
                                          <p:val>
                                            <p:strVal val="4*#ppt_w"/>
                                          </p:val>
                                        </p:tav>
                                        <p:tav tm="100000">
                                          <p:val>
                                            <p:strVal val="#ppt_w"/>
                                          </p:val>
                                        </p:tav>
                                      </p:tavLst>
                                    </p:anim>
                                    <p:anim calcmode="lin" valueType="num">
                                      <p:cBhvr>
                                        <p:cTn id="10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16"/>
                                        </p:tgtEl>
                                        <p:attrNameLst>
                                          <p:attrName>fillcolor</p:attrName>
                                        </p:attrNameLst>
                                      </p:cBhvr>
                                      <p:to>
                                        <a:srgbClr val="FFFF00"/>
                                      </p:to>
                                    </p:animClr>
                                    <p:set>
                                      <p:cBhvr>
                                        <p:cTn id="104" dur="250" fill="hold"/>
                                        <p:tgtEl>
                                          <p:spTgt spid="16"/>
                                        </p:tgtEl>
                                        <p:attrNameLst>
                                          <p:attrName>fill.type</p:attrName>
                                        </p:attrNameLst>
                                      </p:cBhvr>
                                      <p:to>
                                        <p:strVal val="solid"/>
                                      </p:to>
                                    </p:set>
                                    <p:set>
                                      <p:cBhvr>
                                        <p:cTn id="105"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8" grpId="0" animBg="1"/>
      <p:bldP spid="10"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993E27-8C7B-1350-6282-F618C3A9D82B}"/>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8" name="Picture 7">
            <a:extLst>
              <a:ext uri="{FF2B5EF4-FFF2-40B4-BE49-F238E27FC236}">
                <a16:creationId xmlns:a16="http://schemas.microsoft.com/office/drawing/2014/main" id="{41ED741E-89F9-162D-052C-D02BB154DED9}"/>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10" name="Picture 9">
            <a:extLst>
              <a:ext uri="{FF2B5EF4-FFF2-40B4-BE49-F238E27FC236}">
                <a16:creationId xmlns:a16="http://schemas.microsoft.com/office/drawing/2014/main" id="{1BAF56BB-7857-297C-22CD-C46739C4DF19}"/>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p:sp>
        <p:nvSpPr>
          <p:cNvPr id="12" name="Snip Diagonal Corner Rectangle 3">
            <a:extLst>
              <a:ext uri="{FF2B5EF4-FFF2-40B4-BE49-F238E27FC236}">
                <a16:creationId xmlns:a16="http://schemas.microsoft.com/office/drawing/2014/main" id="{DE2ED9B6-00E8-4422-B7AB-D0B46C91B775}"/>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tabLst>
                <a:tab pos="270510" algn="l"/>
                <a:tab pos="288290" algn="l"/>
                <a:tab pos="467995" algn="l"/>
                <a:tab pos="540385" algn="l"/>
                <a:tab pos="648335" algn="l"/>
                <a:tab pos="1260475" algn="l"/>
                <a:tab pos="3780790" algn="l"/>
              </a:tabLst>
            </a:pPr>
            <a:r>
              <a:rPr lang="en-US" sz="4200" b="1" dirty="0" err="1">
                <a:solidFill>
                  <a:srgbClr val="C00000"/>
                </a:solidFill>
                <a:latin typeface="Arial" panose="020B0604020202020204" pitchFamily="34" charset="0"/>
                <a:cs typeface="Arial" panose="020B0604020202020204" pitchFamily="34" charset="0"/>
              </a:rPr>
              <a:t>Câu</a:t>
            </a:r>
            <a:r>
              <a:rPr lang="en-US" sz="4200" b="1" dirty="0">
                <a:solidFill>
                  <a:srgbClr val="C00000"/>
                </a:solidFill>
                <a:latin typeface="Arial" panose="020B0604020202020204" pitchFamily="34" charset="0"/>
                <a:cs typeface="Arial" panose="020B0604020202020204" pitchFamily="34" charset="0"/>
              </a:rPr>
              <a:t> 3</a:t>
            </a:r>
            <a:r>
              <a:rPr lang="vi-VN" sz="4200" b="1" dirty="0">
                <a:solidFill>
                  <a:srgbClr val="C00000"/>
                </a:solidFill>
                <a:latin typeface="Arial" panose="020B0604020202020204" pitchFamily="34" charset="0"/>
                <a:cs typeface="Arial" panose="020B0604020202020204" pitchFamily="34" charset="0"/>
              </a:rPr>
              <a:t>: </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Ba s</a:t>
            </a:r>
            <a:r>
              <a:rPr lang="vi-VN" sz="4200" dirty="0">
                <a:solidFill>
                  <a:schemeClr val="tx1"/>
                </a:solidFill>
                <a:latin typeface="Arial" panose="020B0604020202020204" pitchFamily="34" charset="0"/>
                <a:ea typeface="Calibri" panose="020F0502020204030204" pitchFamily="34" charset="0"/>
                <a:cs typeface="Arial" panose="020B0604020202020204" pitchFamily="34" charset="0"/>
              </a:rPr>
              <a:t>ố hạng liên tiếp của một cấp số cộng có tổng bằng -9 và tổng các bình phương của chúng bằng 29. Tìm số hạng đầu tiên</a:t>
            </a:r>
            <a:endParaRPr lang="en-US" sz="4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2E63661-F078-8D0F-C021-4F92875A1139}"/>
                  </a:ext>
                </a:extLst>
              </p:cNvPr>
              <p:cNvSpPr/>
              <p:nvPr/>
            </p:nvSpPr>
            <p:spPr>
              <a:xfrm>
                <a:off x="1665330" y="377567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A. </a:t>
                </a:r>
                <a14:m>
                  <m:oMath xmlns:m="http://schemas.openxmlformats.org/officeDocument/2006/math">
                    <m:r>
                      <a:rPr lang="en-US" sz="4400" b="0" i="1" smtClean="0">
                        <a:solidFill>
                          <a:schemeClr val="tx1"/>
                        </a:solidFill>
                        <a:latin typeface="Cambria Math" panose="02040503050406030204" pitchFamily="18" charset="0"/>
                      </a:rPr>
                      <m:t>−3</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b="0" i="1" smtClean="0">
                        <a:solidFill>
                          <a:schemeClr val="tx1"/>
                        </a:solidFill>
                        <a:latin typeface="Cambria Math" panose="02040503050406030204" pitchFamily="18" charset="0"/>
                      </a:rPr>
                      <m:t>−6</m:t>
                    </m:r>
                  </m:oMath>
                </a14:m>
                <a:endParaRPr lang="vi-VN" sz="4400" dirty="0">
                  <a:solidFill>
                    <a:schemeClr val="tx1"/>
                  </a:solidFill>
                </a:endParaRPr>
              </a:p>
            </p:txBody>
          </p:sp>
        </mc:Choice>
        <mc:Fallback xmlns="">
          <p:sp>
            <p:nvSpPr>
              <p:cNvPr id="13" name="Rectangle 12">
                <a:extLst>
                  <a:ext uri="{FF2B5EF4-FFF2-40B4-BE49-F238E27FC236}">
                    <a16:creationId xmlns:a16="http://schemas.microsoft.com/office/drawing/2014/main" id="{62E63661-F078-8D0F-C021-4F92875A1139}"/>
                  </a:ext>
                </a:extLst>
              </p:cNvPr>
              <p:cNvSpPr>
                <a:spLocks noRot="1" noChangeAspect="1" noMove="1" noResize="1" noEditPoints="1" noAdjustHandles="1" noChangeArrowheads="1" noChangeShapeType="1" noTextEdit="1"/>
              </p:cNvSpPr>
              <p:nvPr/>
            </p:nvSpPr>
            <p:spPr>
              <a:xfrm>
                <a:off x="1665330" y="3775671"/>
                <a:ext cx="7360197" cy="1156224"/>
              </a:xfrm>
              <a:prstGeom prst="rect">
                <a:avLst/>
              </a:prstGeom>
              <a:blipFill>
                <a:blip r:embed="rId12"/>
                <a:stretch>
                  <a:fillRect l="-3311" b="-6842"/>
                </a:stretch>
              </a:blipFill>
              <a:ln w="28575">
                <a:noFill/>
              </a:ln>
            </p:spPr>
            <p:txBody>
              <a:bodyPr/>
              <a:lstStyle/>
              <a:p>
                <a:r>
                  <a:rPr lang="en-US">
                    <a:noFill/>
                  </a:rPr>
                  <a:t> </a:t>
                </a:r>
              </a:p>
            </p:txBody>
          </p:sp>
        </mc:Fallback>
      </mc:AlternateContent>
      <p:sp>
        <p:nvSpPr>
          <p:cNvPr id="14" name="Cloud 13">
            <a:extLst>
              <a:ext uri="{FF2B5EF4-FFF2-40B4-BE49-F238E27FC236}">
                <a16:creationId xmlns:a16="http://schemas.microsoft.com/office/drawing/2014/main" id="{F33E3B13-C5AA-9271-A9B5-A07183A73A20}"/>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5" name="Cloud 14">
            <a:extLst>
              <a:ext uri="{FF2B5EF4-FFF2-40B4-BE49-F238E27FC236}">
                <a16:creationId xmlns:a16="http://schemas.microsoft.com/office/drawing/2014/main" id="{6B60C504-E513-BEAA-11E2-7A61E2103A98}"/>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064B0F3-E91A-6C76-F299-1C824C967847}"/>
                  </a:ext>
                </a:extLst>
              </p:cNvPr>
              <p:cNvSpPr/>
              <p:nvPr/>
            </p:nvSpPr>
            <p:spPr>
              <a:xfrm>
                <a:off x="9195923" y="376125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rPr>
                  <a:t>B.</a:t>
                </a:r>
                <a:r>
                  <a:rPr lang="en-US" sz="4400" dirty="0">
                    <a:solidFill>
                      <a:prstClr val="black"/>
                    </a:solidFill>
                  </a:rPr>
                  <a:t> </a:t>
                </a:r>
                <a14:m>
                  <m:oMath xmlns:m="http://schemas.openxmlformats.org/officeDocument/2006/math">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4</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2</m:t>
                    </m:r>
                  </m:oMath>
                </a14:m>
                <a:endParaRPr lang="vi-VN" sz="4400" dirty="0">
                  <a:solidFill>
                    <a:schemeClr val="tx1"/>
                  </a:solidFill>
                </a:endParaRPr>
              </a:p>
            </p:txBody>
          </p:sp>
        </mc:Choice>
        <mc:Fallback xmlns="">
          <p:sp>
            <p:nvSpPr>
              <p:cNvPr id="16" name="Rectangle 15">
                <a:extLst>
                  <a:ext uri="{FF2B5EF4-FFF2-40B4-BE49-F238E27FC236}">
                    <a16:creationId xmlns:a16="http://schemas.microsoft.com/office/drawing/2014/main" id="{D064B0F3-E91A-6C76-F299-1C824C967847}"/>
                  </a:ext>
                </a:extLst>
              </p:cNvPr>
              <p:cNvSpPr>
                <a:spLocks noRot="1" noChangeAspect="1" noMove="1" noResize="1" noEditPoints="1" noAdjustHandles="1" noChangeArrowheads="1" noChangeShapeType="1" noTextEdit="1"/>
              </p:cNvSpPr>
              <p:nvPr/>
            </p:nvSpPr>
            <p:spPr>
              <a:xfrm>
                <a:off x="9195923" y="3761250"/>
                <a:ext cx="7360197" cy="1156224"/>
              </a:xfrm>
              <a:prstGeom prst="rect">
                <a:avLst/>
              </a:prstGeom>
              <a:blipFill>
                <a:blip r:embed="rId13"/>
                <a:stretch>
                  <a:fillRect l="-3397" b="-631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422562F-6A71-63E2-0BF8-63AB5F46CE74}"/>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r>
                      <a:rPr lang="en-US" sz="4400" b="0" i="0" smtClean="0">
                        <a:solidFill>
                          <a:schemeClr val="tx1"/>
                        </a:solidFill>
                        <a:latin typeface="Cambria Math" panose="02040503050406030204" pitchFamily="18" charset="0"/>
                      </a:rPr>
                      <m:t> </m:t>
                    </m:r>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1</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5</m:t>
                    </m:r>
                  </m:oMath>
                </a14:m>
                <a:endParaRPr lang="vi-VN" sz="4400" dirty="0">
                  <a:solidFill>
                    <a:schemeClr val="tx1"/>
                  </a:solidFill>
                </a:endParaRPr>
              </a:p>
            </p:txBody>
          </p:sp>
        </mc:Choice>
        <mc:Fallback xmlns="">
          <p:sp>
            <p:nvSpPr>
              <p:cNvPr id="17" name="Rectangle 16">
                <a:extLst>
                  <a:ext uri="{FF2B5EF4-FFF2-40B4-BE49-F238E27FC236}">
                    <a16:creationId xmlns:a16="http://schemas.microsoft.com/office/drawing/2014/main" id="{B422562F-6A71-63E2-0BF8-63AB5F46CE74}"/>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4"/>
                <a:stretch>
                  <a:fillRect l="-3311" b="-631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553BB43-A742-11E8-58B4-39285987D42C}"/>
                  </a:ext>
                </a:extLst>
              </p:cNvPr>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4</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i="1">
                        <a:solidFill>
                          <a:schemeClr val="tx1"/>
                        </a:solidFill>
                        <a:latin typeface="Cambria Math" panose="02040503050406030204" pitchFamily="18" charset="0"/>
                      </a:rPr>
                      <m:t>−</m:t>
                    </m:r>
                    <m:r>
                      <a:rPr lang="en-US" sz="4400" b="0" i="1" smtClean="0">
                        <a:solidFill>
                          <a:schemeClr val="tx1"/>
                        </a:solidFill>
                        <a:latin typeface="Cambria Math" panose="02040503050406030204" pitchFamily="18" charset="0"/>
                      </a:rPr>
                      <m:t>7</m:t>
                    </m:r>
                  </m:oMath>
                </a14:m>
                <a:endParaRPr lang="vi-VN" sz="4400" dirty="0">
                  <a:solidFill>
                    <a:schemeClr val="tx1"/>
                  </a:solidFill>
                </a:endParaRPr>
              </a:p>
            </p:txBody>
          </p:sp>
        </mc:Choice>
        <mc:Fallback xmlns="">
          <p:sp>
            <p:nvSpPr>
              <p:cNvPr id="18" name="Rectangle 17">
                <a:extLst>
                  <a:ext uri="{FF2B5EF4-FFF2-40B4-BE49-F238E27FC236}">
                    <a16:creationId xmlns:a16="http://schemas.microsoft.com/office/drawing/2014/main" id="{C553BB43-A742-11E8-58B4-39285987D42C}"/>
                  </a:ext>
                </a:extLst>
              </p:cNvPr>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5"/>
                <a:stretch>
                  <a:fillRect l="-3397" b="-6316"/>
                </a:stretch>
              </a:blipFill>
              <a:ln w="28575">
                <a:no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6D6B41C8-ED3C-06FA-2F23-661BABB878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16944" y="3813884"/>
            <a:ext cx="1208583" cy="1062089"/>
          </a:xfrm>
          <a:prstGeom prst="rect">
            <a:avLst/>
          </a:prstGeom>
        </p:spPr>
      </p:pic>
      <p:pic>
        <p:nvPicPr>
          <p:cNvPr id="20" name="Picture 19">
            <a:extLst>
              <a:ext uri="{FF2B5EF4-FFF2-40B4-BE49-F238E27FC236}">
                <a16:creationId xmlns:a16="http://schemas.microsoft.com/office/drawing/2014/main" id="{267F3A89-511D-5EB1-7C3B-3E4032C6F27D}"/>
              </a:ext>
            </a:extLst>
          </p:cNvPr>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21" name="Picture 20">
            <a:extLst>
              <a:ext uri="{FF2B5EF4-FFF2-40B4-BE49-F238E27FC236}">
                <a16:creationId xmlns:a16="http://schemas.microsoft.com/office/drawing/2014/main" id="{0220B772-5FAF-94E0-0BDE-07E750AF71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22" name="Picture 21">
            <a:extLst>
              <a:ext uri="{FF2B5EF4-FFF2-40B4-BE49-F238E27FC236}">
                <a16:creationId xmlns:a16="http://schemas.microsoft.com/office/drawing/2014/main" id="{52AEAF7C-4E15-299D-967B-1239A14FA3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349007" y="3870687"/>
            <a:ext cx="1207113" cy="965690"/>
          </a:xfrm>
          <a:prstGeom prst="rect">
            <a:avLst/>
          </a:prstGeom>
        </p:spPr>
      </p:pic>
      <p:pic>
        <p:nvPicPr>
          <p:cNvPr id="23" name="Picture 14">
            <a:hlinkClick r:id="rId19" action="ppaction://hlinksldjump"/>
            <a:extLst>
              <a:ext uri="{FF2B5EF4-FFF2-40B4-BE49-F238E27FC236}">
                <a16:creationId xmlns:a16="http://schemas.microsoft.com/office/drawing/2014/main" id="{18A01546-7E70-2B92-8EE8-2004D54234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8917781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6"/>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8"/>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0"/>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0000" fill="hold"/>
                                        <p:tgtEl>
                                          <p:spTgt spid="14"/>
                                        </p:tgtEl>
                                        <p:attrNameLst>
                                          <p:attrName>ppt_x</p:attrName>
                                        </p:attrNameLst>
                                      </p:cBhvr>
                                      <p:tavLst>
                                        <p:tav tm="0">
                                          <p:val>
                                            <p:strVal val="1+#ppt_w/2"/>
                                          </p:val>
                                        </p:tav>
                                        <p:tav tm="100000">
                                          <p:val>
                                            <p:strVal val="#ppt_x"/>
                                          </p:val>
                                        </p:tav>
                                      </p:tavLst>
                                    </p:anim>
                                    <p:anim calcmode="lin" valueType="num">
                                      <p:cBhvr additive="base">
                                        <p:cTn id="41" dur="2000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20000" fill="hold"/>
                                        <p:tgtEl>
                                          <p:spTgt spid="15"/>
                                        </p:tgtEl>
                                        <p:attrNameLst>
                                          <p:attrName>ppt_x</p:attrName>
                                        </p:attrNameLst>
                                      </p:cBhvr>
                                      <p:tavLst>
                                        <p:tav tm="0">
                                          <p:val>
                                            <p:strVal val="0-#ppt_w/2"/>
                                          </p:val>
                                        </p:tav>
                                        <p:tav tm="100000">
                                          <p:val>
                                            <p:strVal val="#ppt_x"/>
                                          </p:val>
                                        </p:tav>
                                      </p:tavLst>
                                    </p:anim>
                                    <p:anim calcmode="lin" valueType="num">
                                      <p:cBhvr additive="base">
                                        <p:cTn id="45"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3"/>
                                        </p:tgtEl>
                                        <p:attrNameLst>
                                          <p:attrName>fillcolor</p:attrName>
                                        </p:attrNameLst>
                                      </p:cBhvr>
                                      <p:to>
                                        <a:srgbClr val="FFF2CC"/>
                                      </p:to>
                                    </p:animClr>
                                    <p:set>
                                      <p:cBhvr>
                                        <p:cTn id="51" dur="250" fill="hold"/>
                                        <p:tgtEl>
                                          <p:spTgt spid="13"/>
                                        </p:tgtEl>
                                        <p:attrNameLst>
                                          <p:attrName>fill.type</p:attrName>
                                        </p:attrNameLst>
                                      </p:cBhvr>
                                      <p:to>
                                        <p:strVal val="solid"/>
                                      </p:to>
                                    </p:set>
                                    <p:set>
                                      <p:cBhvr>
                                        <p:cTn id="52" dur="250" fill="hold"/>
                                        <p:tgtEl>
                                          <p:spTgt spid="13"/>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3"/>
                                        </p:tgtEl>
                                        <p:attrNameLst>
                                          <p:attrName>fillcolor</p:attrName>
                                        </p:attrNameLst>
                                      </p:cBhvr>
                                      <p:to>
                                        <a:srgbClr val="FFFF00"/>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6"/>
                                        </p:tgtEl>
                                        <p:attrNameLst>
                                          <p:attrName>fillcolor</p:attrName>
                                        </p:attrNameLst>
                                      </p:cBhvr>
                                      <p:to>
                                        <a:srgbClr val="FFF2CC"/>
                                      </p:to>
                                    </p:animClr>
                                    <p:set>
                                      <p:cBhvr>
                                        <p:cTn id="66" dur="250" fill="hold"/>
                                        <p:tgtEl>
                                          <p:spTgt spid="16"/>
                                        </p:tgtEl>
                                        <p:attrNameLst>
                                          <p:attrName>fill.type</p:attrName>
                                        </p:attrNameLst>
                                      </p:cBhvr>
                                      <p:to>
                                        <p:strVal val="solid"/>
                                      </p:to>
                                    </p:set>
                                    <p:set>
                                      <p:cBhvr>
                                        <p:cTn id="67" dur="250" fill="hold"/>
                                        <p:tgtEl>
                                          <p:spTgt spid="1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2"/>
                                        </p:tgtEl>
                                        <p:attrNameLst>
                                          <p:attrName>style.visibility</p:attrName>
                                        </p:attrNameLst>
                                      </p:cBhvr>
                                      <p:to>
                                        <p:strVal val="visible"/>
                                      </p:to>
                                    </p:set>
                                    <p:anim calcmode="lin" valueType="num">
                                      <p:cBhvr>
                                        <p:cTn id="70" dur="250" fill="hold"/>
                                        <p:tgtEl>
                                          <p:spTgt spid="22"/>
                                        </p:tgtEl>
                                        <p:attrNameLst>
                                          <p:attrName>ppt_w</p:attrName>
                                        </p:attrNameLst>
                                      </p:cBhvr>
                                      <p:tavLst>
                                        <p:tav tm="0">
                                          <p:val>
                                            <p:strVal val="4*#ppt_w"/>
                                          </p:val>
                                        </p:tav>
                                        <p:tav tm="100000">
                                          <p:val>
                                            <p:strVal val="#ppt_w"/>
                                          </p:val>
                                        </p:tav>
                                      </p:tavLst>
                                    </p:anim>
                                    <p:anim calcmode="lin" valueType="num">
                                      <p:cBhvr>
                                        <p:cTn id="7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6"/>
                                        </p:tgtEl>
                                        <p:attrNameLst>
                                          <p:attrName>fillcolor</p:attrName>
                                        </p:attrNameLst>
                                      </p:cBhvr>
                                      <p:to>
                                        <a:srgbClr val="00B050"/>
                                      </p:to>
                                    </p:animClr>
                                    <p:set>
                                      <p:cBhvr>
                                        <p:cTn id="74" dur="250" fill="hold"/>
                                        <p:tgtEl>
                                          <p:spTgt spid="16"/>
                                        </p:tgtEl>
                                        <p:attrNameLst>
                                          <p:attrName>fill.type</p:attrName>
                                        </p:attrNameLst>
                                      </p:cBhvr>
                                      <p:to>
                                        <p:strVal val="solid"/>
                                      </p:to>
                                    </p:set>
                                    <p:set>
                                      <p:cBhvr>
                                        <p:cTn id="75"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7"/>
                                        </p:tgtEl>
                                        <p:attrNameLst>
                                          <p:attrName>fillcolor</p:attrName>
                                        </p:attrNameLst>
                                      </p:cBhvr>
                                      <p:to>
                                        <a:srgbClr val="FFF2CC"/>
                                      </p:to>
                                    </p:animClr>
                                    <p:set>
                                      <p:cBhvr>
                                        <p:cTn id="81" dur="250" fill="hold"/>
                                        <p:tgtEl>
                                          <p:spTgt spid="17"/>
                                        </p:tgtEl>
                                        <p:attrNameLst>
                                          <p:attrName>fill.type</p:attrName>
                                        </p:attrNameLst>
                                      </p:cBhvr>
                                      <p:to>
                                        <p:strVal val="solid"/>
                                      </p:to>
                                    </p:set>
                                    <p:set>
                                      <p:cBhvr>
                                        <p:cTn id="82" dur="25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0"/>
                                        </p:tgtEl>
                                        <p:attrNameLst>
                                          <p:attrName>style.visibility</p:attrName>
                                        </p:attrNameLst>
                                      </p:cBhvr>
                                      <p:to>
                                        <p:strVal val="visible"/>
                                      </p:to>
                                    </p:set>
                                    <p:anim calcmode="lin" valueType="num">
                                      <p:cBhvr>
                                        <p:cTn id="85" dur="250" fill="hold"/>
                                        <p:tgtEl>
                                          <p:spTgt spid="20"/>
                                        </p:tgtEl>
                                        <p:attrNameLst>
                                          <p:attrName>ppt_w</p:attrName>
                                        </p:attrNameLst>
                                      </p:cBhvr>
                                      <p:tavLst>
                                        <p:tav tm="0">
                                          <p:val>
                                            <p:strVal val="4*#ppt_w"/>
                                          </p:val>
                                        </p:tav>
                                        <p:tav tm="100000">
                                          <p:val>
                                            <p:strVal val="#ppt_w"/>
                                          </p:val>
                                        </p:tav>
                                      </p:tavLst>
                                    </p:anim>
                                    <p:anim calcmode="lin" valueType="num">
                                      <p:cBhvr>
                                        <p:cTn id="86"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7"/>
                                        </p:tgtEl>
                                        <p:attrNameLst>
                                          <p:attrName>fillcolor</p:attrName>
                                        </p:attrNameLst>
                                      </p:cBhvr>
                                      <p:to>
                                        <a:srgbClr val="FFFF00"/>
                                      </p:to>
                                    </p:animClr>
                                    <p:set>
                                      <p:cBhvr>
                                        <p:cTn id="89" dur="250" fill="hold"/>
                                        <p:tgtEl>
                                          <p:spTgt spid="17"/>
                                        </p:tgtEl>
                                        <p:attrNameLst>
                                          <p:attrName>fill.type</p:attrName>
                                        </p:attrNameLst>
                                      </p:cBhvr>
                                      <p:to>
                                        <p:strVal val="solid"/>
                                      </p:to>
                                    </p:set>
                                    <p:set>
                                      <p:cBhvr>
                                        <p:cTn id="9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18"/>
                                        </p:tgtEl>
                                        <p:attrNameLst>
                                          <p:attrName>fillcolor</p:attrName>
                                        </p:attrNameLst>
                                      </p:cBhvr>
                                      <p:to>
                                        <a:srgbClr val="FFF2CC"/>
                                      </p:to>
                                    </p:animClr>
                                    <p:set>
                                      <p:cBhvr>
                                        <p:cTn id="96" dur="250" fill="hold"/>
                                        <p:tgtEl>
                                          <p:spTgt spid="18"/>
                                        </p:tgtEl>
                                        <p:attrNameLst>
                                          <p:attrName>fill.type</p:attrName>
                                        </p:attrNameLst>
                                      </p:cBhvr>
                                      <p:to>
                                        <p:strVal val="solid"/>
                                      </p:to>
                                    </p:set>
                                    <p:set>
                                      <p:cBhvr>
                                        <p:cTn id="97" dur="250" fill="hold"/>
                                        <p:tgtEl>
                                          <p:spTgt spid="18"/>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21"/>
                                        </p:tgtEl>
                                        <p:attrNameLst>
                                          <p:attrName>style.visibility</p:attrName>
                                        </p:attrNameLst>
                                      </p:cBhvr>
                                      <p:to>
                                        <p:strVal val="visible"/>
                                      </p:to>
                                    </p:set>
                                    <p:anim calcmode="lin" valueType="num">
                                      <p:cBhvr>
                                        <p:cTn id="100" dur="250" fill="hold"/>
                                        <p:tgtEl>
                                          <p:spTgt spid="21"/>
                                        </p:tgtEl>
                                        <p:attrNameLst>
                                          <p:attrName>ppt_w</p:attrName>
                                        </p:attrNameLst>
                                      </p:cBhvr>
                                      <p:tavLst>
                                        <p:tav tm="0">
                                          <p:val>
                                            <p:strVal val="4*#ppt_w"/>
                                          </p:val>
                                        </p:tav>
                                        <p:tav tm="100000">
                                          <p:val>
                                            <p:strVal val="#ppt_w"/>
                                          </p:val>
                                        </p:tav>
                                      </p:tavLst>
                                    </p:anim>
                                    <p:anim calcmode="lin" valueType="num">
                                      <p:cBhvr>
                                        <p:cTn id="101"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18"/>
                                        </p:tgtEl>
                                        <p:attrNameLst>
                                          <p:attrName>fillcolor</p:attrName>
                                        </p:attrNameLst>
                                      </p:cBhvr>
                                      <p:to>
                                        <a:srgbClr val="FFFF00"/>
                                      </p:to>
                                    </p:animClr>
                                    <p:set>
                                      <p:cBhvr>
                                        <p:cTn id="104" dur="250" fill="hold"/>
                                        <p:tgtEl>
                                          <p:spTgt spid="18"/>
                                        </p:tgtEl>
                                        <p:attrNameLst>
                                          <p:attrName>fill.type</p:attrName>
                                        </p:attrNameLst>
                                      </p:cBhvr>
                                      <p:to>
                                        <p:strVal val="solid"/>
                                      </p:to>
                                    </p:set>
                                    <p:set>
                                      <p:cBhvr>
                                        <p:cTn id="105"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9D3744-F95B-32D1-7473-942BC3235EA0}"/>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23" name="Picture 22">
            <a:extLst>
              <a:ext uri="{FF2B5EF4-FFF2-40B4-BE49-F238E27FC236}">
                <a16:creationId xmlns:a16="http://schemas.microsoft.com/office/drawing/2014/main" id="{A04AC1B4-0BFE-2828-B4FF-E358AF4AD24B}"/>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24" name="Picture 23">
            <a:extLst>
              <a:ext uri="{FF2B5EF4-FFF2-40B4-BE49-F238E27FC236}">
                <a16:creationId xmlns:a16="http://schemas.microsoft.com/office/drawing/2014/main" id="{B94D7E19-E275-CCA5-0C61-3BEDE2D23FD4}"/>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mc:AlternateContent xmlns:mc="http://schemas.openxmlformats.org/markup-compatibility/2006" xmlns:a14="http://schemas.microsoft.com/office/drawing/2010/main">
        <mc:Choice Requires="a14">
          <p:sp>
            <p:nvSpPr>
              <p:cNvPr id="25" name="Snip Diagonal Corner Rectangle 3">
                <a:extLst>
                  <a:ext uri="{FF2B5EF4-FFF2-40B4-BE49-F238E27FC236}">
                    <a16:creationId xmlns:a16="http://schemas.microsoft.com/office/drawing/2014/main" id="{2EB6004F-1BD7-3F4F-5FDA-2038E445A84C}"/>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4</a:t>
                </a:r>
                <a:r>
                  <a:rPr lang="vi-VN" sz="4000" b="1" dirty="0">
                    <a:solidFill>
                      <a:srgbClr val="C00000"/>
                    </a:solidFill>
                    <a:latin typeface="Arial" panose="020B0604020202020204" pitchFamily="34" charset="0"/>
                    <a:cs typeface="Arial" panose="020B0604020202020204" pitchFamily="34" charset="0"/>
                  </a:rPr>
                  <a:t>: </a:t>
                </a:r>
                <a:r>
                  <a:rPr lang="vi-VN" sz="4000" kern="0" dirty="0">
                    <a:solidFill>
                      <a:schemeClr val="tx1"/>
                    </a:solidFill>
                    <a:ea typeface="Calibri" panose="020F0502020204030204" pitchFamily="34" charset="0"/>
                  </a:rPr>
                  <a:t>Dãy số (u</a:t>
                </a:r>
                <a:r>
                  <a:rPr lang="vi-VN" sz="4000" kern="0" baseline="-25000" dirty="0">
                    <a:solidFill>
                      <a:schemeClr val="tx1"/>
                    </a:solidFill>
                    <a:ea typeface="Calibri" panose="020F0502020204030204" pitchFamily="34" charset="0"/>
                  </a:rPr>
                  <a:t>n</a:t>
                </a:r>
                <a:r>
                  <a:rPr lang="vi-VN" sz="4000" kern="0" dirty="0">
                    <a:solidFill>
                      <a:schemeClr val="tx1"/>
                    </a:solidFill>
                    <a:ea typeface="Calibri" panose="020F0502020204030204" pitchFamily="34" charset="0"/>
                  </a:rPr>
                  <a:t>) có phải là cấp số nhân không ? Nếu phải hãy xác định số công bội ? Biết rằng </a:t>
                </a:r>
                <a14:m>
                  <m:oMath xmlns:m="http://schemas.openxmlformats.org/officeDocument/2006/math">
                    <m:sSub>
                      <m:sSubPr>
                        <m:ctrlPr>
                          <a:rPr lang="en-US"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vi-VN"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𝑢</m:t>
                        </m:r>
                      </m:e>
                      <m:sub>
                        <m:r>
                          <a:rPr lang="vi-VN"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sub>
                    </m:sSub>
                    <m:r>
                      <a:rPr lang="vi-VN"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4.3</m:t>
                        </m:r>
                      </m:e>
                      <m:sup>
                        <m:r>
                          <a:rPr lang="vi-VN"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𝑛</m:t>
                        </m:r>
                      </m:sup>
                    </m:sSup>
                  </m:oMath>
                </a14:m>
                <a:r>
                  <a:rPr lang="fr-FR" sz="4000" kern="0" dirty="0">
                    <a:solidFill>
                      <a:schemeClr val="tx1"/>
                    </a:solidFill>
                    <a:ea typeface="Calibri" panose="020F0502020204030204" pitchFamily="34" charset="0"/>
                    <a:cs typeface="Arial" panose="020B0604020202020204" pitchFamily="34" charset="0"/>
                  </a:rPr>
                  <a:t>.</a:t>
                </a:r>
                <a:endParaRPr lang="vi-VN" sz="4000" dirty="0">
                  <a:solidFill>
                    <a:schemeClr val="tx1"/>
                  </a:solidFill>
                  <a:cs typeface="Arial" panose="020B0604020202020204" pitchFamily="34" charset="0"/>
                </a:endParaRPr>
              </a:p>
            </p:txBody>
          </p:sp>
        </mc:Choice>
        <mc:Fallback xmlns="">
          <p:sp>
            <p:nvSpPr>
              <p:cNvPr id="25" name="Snip Diagonal Corner Rectangle 3">
                <a:extLst>
                  <a:ext uri="{FF2B5EF4-FFF2-40B4-BE49-F238E27FC236}">
                    <a16:creationId xmlns:a16="http://schemas.microsoft.com/office/drawing/2014/main" id="{2EB6004F-1BD7-3F4F-5FDA-2038E445A84C}"/>
                  </a:ext>
                </a:extLst>
              </p:cNvPr>
              <p:cNvSpPr>
                <a:spLocks noRot="1" noChangeAspect="1" noMove="1" noResize="1" noEditPoints="1" noAdjustHandles="1" noChangeArrowheads="1" noChangeShapeType="1" noTextEdit="1"/>
              </p:cNvSpPr>
              <p:nvPr/>
            </p:nvSpPr>
            <p:spPr>
              <a:xfrm>
                <a:off x="737723" y="693019"/>
                <a:ext cx="16916400" cy="2406896"/>
              </a:xfrm>
              <a:prstGeom prst="snip2DiagRect">
                <a:avLst/>
              </a:prstGeom>
              <a:blipFill>
                <a:blip r:embed="rId12"/>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7389A6C-75E1-5653-A83A-23D9067CC085}"/>
                  </a:ext>
                </a:extLst>
              </p:cNvPr>
              <p:cNvSpPr/>
              <p:nvPr/>
            </p:nvSpPr>
            <p:spPr>
              <a:xfrm>
                <a:off x="9195923" y="372536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B</a:t>
                </a:r>
                <a:r>
                  <a:rPr lang="vi-VN" sz="4400" dirty="0">
                    <a:solidFill>
                      <a:schemeClr val="tx1"/>
                    </a:solidFill>
                    <a:latin typeface="Arial" panose="020B0604020202020204" pitchFamily="34" charset="0"/>
                    <a:cs typeface="Arial" panose="020B0604020202020204" pitchFamily="34" charset="0"/>
                  </a:rPr>
                  <a:t>.</a:t>
                </a:r>
                <a:r>
                  <a:rPr lang="en-US" sz="4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40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=2</m:t>
                    </m:r>
                  </m:oMath>
                </a14:m>
                <a:endParaRPr lang="vi-VN" sz="4400" dirty="0">
                  <a:solidFill>
                    <a:schemeClr val="tx1"/>
                  </a:solidFill>
                  <a:latin typeface="Arial" panose="020B0604020202020204" pitchFamily="34" charset="0"/>
                  <a:cs typeface="Arial" panose="020B0604020202020204" pitchFamily="34" charset="0"/>
                </a:endParaRPr>
              </a:p>
            </p:txBody>
          </p:sp>
        </mc:Choice>
        <mc:Fallback xmlns="">
          <p:sp>
            <p:nvSpPr>
              <p:cNvPr id="27" name="Rectangle 26">
                <a:extLst>
                  <a:ext uri="{FF2B5EF4-FFF2-40B4-BE49-F238E27FC236}">
                    <a16:creationId xmlns:a16="http://schemas.microsoft.com/office/drawing/2014/main" id="{77389A6C-75E1-5653-A83A-23D9067CC085}"/>
                  </a:ext>
                </a:extLst>
              </p:cNvPr>
              <p:cNvSpPr>
                <a:spLocks noRot="1" noChangeAspect="1" noMove="1" noResize="1" noEditPoints="1" noAdjustHandles="1" noChangeArrowheads="1" noChangeShapeType="1" noTextEdit="1"/>
              </p:cNvSpPr>
              <p:nvPr/>
            </p:nvSpPr>
            <p:spPr>
              <a:xfrm>
                <a:off x="9195923" y="3725367"/>
                <a:ext cx="7360197" cy="1156224"/>
              </a:xfrm>
              <a:prstGeom prst="rect">
                <a:avLst/>
              </a:prstGeom>
              <a:blipFill>
                <a:blip r:embed="rId13"/>
                <a:stretch>
                  <a:fillRect l="-3397" b="-7368"/>
                </a:stretch>
              </a:blipFill>
              <a:ln w="28575">
                <a:noFill/>
              </a:ln>
            </p:spPr>
            <p:txBody>
              <a:bodyPr/>
              <a:lstStyle/>
              <a:p>
                <a:r>
                  <a:rPr lang="en-US">
                    <a:noFill/>
                  </a:rPr>
                  <a:t> </a:t>
                </a:r>
              </a:p>
            </p:txBody>
          </p:sp>
        </mc:Fallback>
      </mc:AlternateContent>
      <p:sp>
        <p:nvSpPr>
          <p:cNvPr id="28" name="Cloud 27">
            <a:extLst>
              <a:ext uri="{FF2B5EF4-FFF2-40B4-BE49-F238E27FC236}">
                <a16:creationId xmlns:a16="http://schemas.microsoft.com/office/drawing/2014/main" id="{94C08F5E-7FCC-ADFE-7555-51E10F2CF5C8}"/>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9" name="Cloud 28">
            <a:extLst>
              <a:ext uri="{FF2B5EF4-FFF2-40B4-BE49-F238E27FC236}">
                <a16:creationId xmlns:a16="http://schemas.microsoft.com/office/drawing/2014/main" id="{8DD56B59-5C53-C29F-8FE0-C638DF1F2D2D}"/>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44E9D86A-5276-B09C-FB6A-74B67534BB3B}"/>
                  </a:ext>
                </a:extLst>
              </p:cNvPr>
              <p:cNvSpPr/>
              <p:nvPr/>
            </p:nvSpPr>
            <p:spPr>
              <a:xfrm>
                <a:off x="1665330" y="37109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prstClr val="black"/>
                    </a:solidFill>
                    <a:latin typeface="Arial" panose="020B0604020202020204" pitchFamily="34" charset="0"/>
                    <a:cs typeface="Arial" panose="020B0604020202020204" pitchFamily="34" charset="0"/>
                  </a:rPr>
                  <a:t>A</a:t>
                </a:r>
                <a:r>
                  <a:rPr lang="vi-VN" sz="4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400" b="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=3</m:t>
                    </m:r>
                  </m:oMath>
                </a14:m>
                <a:endParaRPr lang="vi-VN" sz="4400" dirty="0">
                  <a:solidFill>
                    <a:schemeClr val="tx1"/>
                  </a:solidFill>
                  <a:latin typeface="Arial" panose="020B0604020202020204" pitchFamily="34" charset="0"/>
                  <a:cs typeface="Arial" panose="020B0604020202020204" pitchFamily="34" charset="0"/>
                </a:endParaRPr>
              </a:p>
            </p:txBody>
          </p:sp>
        </mc:Choice>
        <mc:Fallback xmlns="">
          <p:sp>
            <p:nvSpPr>
              <p:cNvPr id="30" name="Rectangle 29">
                <a:extLst>
                  <a:ext uri="{FF2B5EF4-FFF2-40B4-BE49-F238E27FC236}">
                    <a16:creationId xmlns:a16="http://schemas.microsoft.com/office/drawing/2014/main" id="{44E9D86A-5276-B09C-FB6A-74B67534BB3B}"/>
                  </a:ext>
                </a:extLst>
              </p:cNvPr>
              <p:cNvSpPr>
                <a:spLocks noRot="1" noChangeAspect="1" noMove="1" noResize="1" noEditPoints="1" noAdjustHandles="1" noChangeArrowheads="1" noChangeShapeType="1" noTextEdit="1"/>
              </p:cNvSpPr>
              <p:nvPr/>
            </p:nvSpPr>
            <p:spPr>
              <a:xfrm>
                <a:off x="1665330" y="3710958"/>
                <a:ext cx="7360197" cy="1156224"/>
              </a:xfrm>
              <a:prstGeom prst="rect">
                <a:avLst/>
              </a:prstGeom>
              <a:blipFill>
                <a:blip r:embed="rId14"/>
                <a:stretch>
                  <a:fillRect l="-3311" b="-7937"/>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7A25A063-D434-1DD3-6002-C6FECA07E4FB}"/>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r>
                      <a:rPr lang="en-US" sz="440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=4</m:t>
                    </m:r>
                  </m:oMath>
                </a14:m>
                <a:endParaRPr lang="vi-VN" sz="4400" dirty="0">
                  <a:solidFill>
                    <a:schemeClr val="tx1"/>
                  </a:solidFill>
                </a:endParaRPr>
              </a:p>
            </p:txBody>
          </p:sp>
        </mc:Choice>
        <mc:Fallback xmlns="">
          <p:sp>
            <p:nvSpPr>
              <p:cNvPr id="31" name="Rectangle 30">
                <a:extLst>
                  <a:ext uri="{FF2B5EF4-FFF2-40B4-BE49-F238E27FC236}">
                    <a16:creationId xmlns:a16="http://schemas.microsoft.com/office/drawing/2014/main" id="{7A25A063-D434-1DD3-6002-C6FECA07E4FB}"/>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5"/>
                <a:stretch>
                  <a:fillRect l="-3311" b="-631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79D9519-FF56-AFB5-BCDD-CBE33A3A8354}"/>
                  </a:ext>
                </a:extLst>
              </p:cNvPr>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r>
                      <a:rPr lang="en-US" sz="440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m:t>
                    </m:r>
                    <m:r>
                      <a:rPr lang="en-US"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vi-VN" sz="4400" dirty="0">
                  <a:solidFill>
                    <a:schemeClr val="tx1"/>
                  </a:solidFill>
                </a:endParaRPr>
              </a:p>
            </p:txBody>
          </p:sp>
        </mc:Choice>
        <mc:Fallback xmlns="">
          <p:sp>
            <p:nvSpPr>
              <p:cNvPr id="32" name="Rectangle 31">
                <a:extLst>
                  <a:ext uri="{FF2B5EF4-FFF2-40B4-BE49-F238E27FC236}">
                    <a16:creationId xmlns:a16="http://schemas.microsoft.com/office/drawing/2014/main" id="{579D9519-FF56-AFB5-BCDD-CBE33A3A8354}"/>
                  </a:ext>
                </a:extLst>
              </p:cNvPr>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6"/>
                <a:stretch>
                  <a:fillRect l="-3397" b="-6316"/>
                </a:stretch>
              </a:blipFill>
              <a:ln w="28575">
                <a:noFill/>
              </a:ln>
            </p:spPr>
            <p:txBody>
              <a:bodyPr/>
              <a:lstStyle/>
              <a:p>
                <a:r>
                  <a:rPr lang="en-US">
                    <a:noFill/>
                  </a:rPr>
                  <a:t> </a:t>
                </a:r>
              </a:p>
            </p:txBody>
          </p:sp>
        </mc:Fallback>
      </mc:AlternateContent>
      <p:pic>
        <p:nvPicPr>
          <p:cNvPr id="33" name="Picture 32">
            <a:extLst>
              <a:ext uri="{FF2B5EF4-FFF2-40B4-BE49-F238E27FC236}">
                <a16:creationId xmlns:a16="http://schemas.microsoft.com/office/drawing/2014/main" id="{E4254AEB-6539-1CDC-BE26-3EB2FE0782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7537" y="3763580"/>
            <a:ext cx="1208583" cy="1062089"/>
          </a:xfrm>
          <a:prstGeom prst="rect">
            <a:avLst/>
          </a:prstGeom>
        </p:spPr>
      </p:pic>
      <p:pic>
        <p:nvPicPr>
          <p:cNvPr id="34" name="Picture 33">
            <a:extLst>
              <a:ext uri="{FF2B5EF4-FFF2-40B4-BE49-F238E27FC236}">
                <a16:creationId xmlns:a16="http://schemas.microsoft.com/office/drawing/2014/main" id="{7435444C-1104-300C-DE2F-2089BFDF5DD9}"/>
              </a:ext>
            </a:extLst>
          </p:cNvPr>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35" name="Picture 34">
            <a:extLst>
              <a:ext uri="{FF2B5EF4-FFF2-40B4-BE49-F238E27FC236}">
                <a16:creationId xmlns:a16="http://schemas.microsoft.com/office/drawing/2014/main" id="{CBA8F0C1-BAED-56CD-0024-A3D87D18A9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36" name="Picture 35">
            <a:extLst>
              <a:ext uri="{FF2B5EF4-FFF2-40B4-BE49-F238E27FC236}">
                <a16:creationId xmlns:a16="http://schemas.microsoft.com/office/drawing/2014/main" id="{C971CC2E-BA87-768E-1C5B-6F76309E92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18414" y="3820395"/>
            <a:ext cx="1207113" cy="965690"/>
          </a:xfrm>
          <a:prstGeom prst="rect">
            <a:avLst/>
          </a:prstGeom>
        </p:spPr>
      </p:pic>
      <p:pic>
        <p:nvPicPr>
          <p:cNvPr id="37" name="Picture 14">
            <a:hlinkClick r:id="rId20" action="ppaction://hlinksldjump"/>
            <a:extLst>
              <a:ext uri="{FF2B5EF4-FFF2-40B4-BE49-F238E27FC236}">
                <a16:creationId xmlns:a16="http://schemas.microsoft.com/office/drawing/2014/main" id="{68880187-92D8-6508-7812-AD9529901F1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247661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2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2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20000" fill="hold"/>
                                        <p:tgtEl>
                                          <p:spTgt spid="28"/>
                                        </p:tgtEl>
                                        <p:attrNameLst>
                                          <p:attrName>ppt_x</p:attrName>
                                        </p:attrNameLst>
                                      </p:cBhvr>
                                      <p:tavLst>
                                        <p:tav tm="0">
                                          <p:val>
                                            <p:strVal val="1+#ppt_w/2"/>
                                          </p:val>
                                        </p:tav>
                                        <p:tav tm="100000">
                                          <p:val>
                                            <p:strVal val="#ppt_x"/>
                                          </p:val>
                                        </p:tav>
                                      </p:tavLst>
                                    </p:anim>
                                    <p:anim calcmode="lin" valueType="num">
                                      <p:cBhvr additive="base">
                                        <p:cTn id="41" dur="200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20000" fill="hold"/>
                                        <p:tgtEl>
                                          <p:spTgt spid="29"/>
                                        </p:tgtEl>
                                        <p:attrNameLst>
                                          <p:attrName>ppt_x</p:attrName>
                                        </p:attrNameLst>
                                      </p:cBhvr>
                                      <p:tavLst>
                                        <p:tav tm="0">
                                          <p:val>
                                            <p:strVal val="0-#ppt_w/2"/>
                                          </p:val>
                                        </p:tav>
                                        <p:tav tm="100000">
                                          <p:val>
                                            <p:strVal val="#ppt_x"/>
                                          </p:val>
                                        </p:tav>
                                      </p:tavLst>
                                    </p:anim>
                                    <p:anim calcmode="lin" valueType="num">
                                      <p:cBhvr additive="base">
                                        <p:cTn id="45" dur="20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7"/>
                                        </p:tgtEl>
                                        <p:attrNameLst>
                                          <p:attrName>fillcolor</p:attrName>
                                        </p:attrNameLst>
                                      </p:cBhvr>
                                      <p:to>
                                        <a:srgbClr val="FFF2CC"/>
                                      </p:to>
                                    </p:animClr>
                                    <p:set>
                                      <p:cBhvr>
                                        <p:cTn id="51" dur="250" fill="hold"/>
                                        <p:tgtEl>
                                          <p:spTgt spid="27"/>
                                        </p:tgtEl>
                                        <p:attrNameLst>
                                          <p:attrName>fill.type</p:attrName>
                                        </p:attrNameLst>
                                      </p:cBhvr>
                                      <p:to>
                                        <p:strVal val="solid"/>
                                      </p:to>
                                    </p:set>
                                    <p:set>
                                      <p:cBhvr>
                                        <p:cTn id="52" dur="250" fill="hold"/>
                                        <p:tgtEl>
                                          <p:spTgt spid="2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33"/>
                                        </p:tgtEl>
                                        <p:attrNameLst>
                                          <p:attrName>style.visibility</p:attrName>
                                        </p:attrNameLst>
                                      </p:cBhvr>
                                      <p:to>
                                        <p:strVal val="visible"/>
                                      </p:to>
                                    </p:set>
                                    <p:anim calcmode="lin" valueType="num">
                                      <p:cBhvr>
                                        <p:cTn id="55" dur="250" fill="hold"/>
                                        <p:tgtEl>
                                          <p:spTgt spid="33"/>
                                        </p:tgtEl>
                                        <p:attrNameLst>
                                          <p:attrName>ppt_w</p:attrName>
                                        </p:attrNameLst>
                                      </p:cBhvr>
                                      <p:tavLst>
                                        <p:tav tm="0">
                                          <p:val>
                                            <p:strVal val="4*#ppt_w"/>
                                          </p:val>
                                        </p:tav>
                                        <p:tav tm="100000">
                                          <p:val>
                                            <p:strVal val="#ppt_w"/>
                                          </p:val>
                                        </p:tav>
                                      </p:tavLst>
                                    </p:anim>
                                    <p:anim calcmode="lin" valueType="num">
                                      <p:cBhvr>
                                        <p:cTn id="5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27"/>
                                        </p:tgtEl>
                                        <p:attrNameLst>
                                          <p:attrName>fillcolor</p:attrName>
                                        </p:attrNameLst>
                                      </p:cBhvr>
                                      <p:to>
                                        <a:srgbClr val="FFFF00"/>
                                      </p:to>
                                    </p:animClr>
                                    <p:set>
                                      <p:cBhvr>
                                        <p:cTn id="59" dur="250" fill="hold"/>
                                        <p:tgtEl>
                                          <p:spTgt spid="27"/>
                                        </p:tgtEl>
                                        <p:attrNameLst>
                                          <p:attrName>fill.type</p:attrName>
                                        </p:attrNameLst>
                                      </p:cBhvr>
                                      <p:to>
                                        <p:strVal val="solid"/>
                                      </p:to>
                                    </p:set>
                                    <p:set>
                                      <p:cBhvr>
                                        <p:cTn id="60"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30"/>
                                        </p:tgtEl>
                                        <p:attrNameLst>
                                          <p:attrName>fillcolor</p:attrName>
                                        </p:attrNameLst>
                                      </p:cBhvr>
                                      <p:to>
                                        <a:srgbClr val="FFF2CC"/>
                                      </p:to>
                                    </p:animClr>
                                    <p:set>
                                      <p:cBhvr>
                                        <p:cTn id="66" dur="250" fill="hold"/>
                                        <p:tgtEl>
                                          <p:spTgt spid="30"/>
                                        </p:tgtEl>
                                        <p:attrNameLst>
                                          <p:attrName>fill.type</p:attrName>
                                        </p:attrNameLst>
                                      </p:cBhvr>
                                      <p:to>
                                        <p:strVal val="solid"/>
                                      </p:to>
                                    </p:set>
                                    <p:set>
                                      <p:cBhvr>
                                        <p:cTn id="67" dur="250" fill="hold"/>
                                        <p:tgtEl>
                                          <p:spTgt spid="3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36"/>
                                        </p:tgtEl>
                                        <p:attrNameLst>
                                          <p:attrName>style.visibility</p:attrName>
                                        </p:attrNameLst>
                                      </p:cBhvr>
                                      <p:to>
                                        <p:strVal val="visible"/>
                                      </p:to>
                                    </p:set>
                                    <p:anim calcmode="lin" valueType="num">
                                      <p:cBhvr>
                                        <p:cTn id="70" dur="250" fill="hold"/>
                                        <p:tgtEl>
                                          <p:spTgt spid="36"/>
                                        </p:tgtEl>
                                        <p:attrNameLst>
                                          <p:attrName>ppt_w</p:attrName>
                                        </p:attrNameLst>
                                      </p:cBhvr>
                                      <p:tavLst>
                                        <p:tav tm="0">
                                          <p:val>
                                            <p:strVal val="4*#ppt_w"/>
                                          </p:val>
                                        </p:tav>
                                        <p:tav tm="100000">
                                          <p:val>
                                            <p:strVal val="#ppt_w"/>
                                          </p:val>
                                        </p:tav>
                                      </p:tavLst>
                                    </p:anim>
                                    <p:anim calcmode="lin" valueType="num">
                                      <p:cBhvr>
                                        <p:cTn id="71"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30"/>
                                        </p:tgtEl>
                                        <p:attrNameLst>
                                          <p:attrName>fillcolor</p:attrName>
                                        </p:attrNameLst>
                                      </p:cBhvr>
                                      <p:to>
                                        <a:srgbClr val="00B050"/>
                                      </p:to>
                                    </p:animClr>
                                    <p:set>
                                      <p:cBhvr>
                                        <p:cTn id="74" dur="250" fill="hold"/>
                                        <p:tgtEl>
                                          <p:spTgt spid="30"/>
                                        </p:tgtEl>
                                        <p:attrNameLst>
                                          <p:attrName>fill.type</p:attrName>
                                        </p:attrNameLst>
                                      </p:cBhvr>
                                      <p:to>
                                        <p:strVal val="solid"/>
                                      </p:to>
                                    </p:set>
                                    <p:set>
                                      <p:cBhvr>
                                        <p:cTn id="75"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3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31"/>
                                        </p:tgtEl>
                                        <p:attrNameLst>
                                          <p:attrName>fillcolor</p:attrName>
                                        </p:attrNameLst>
                                      </p:cBhvr>
                                      <p:to>
                                        <a:srgbClr val="FFF2CC"/>
                                      </p:to>
                                    </p:animClr>
                                    <p:set>
                                      <p:cBhvr>
                                        <p:cTn id="81" dur="250" fill="hold"/>
                                        <p:tgtEl>
                                          <p:spTgt spid="31"/>
                                        </p:tgtEl>
                                        <p:attrNameLst>
                                          <p:attrName>fill.type</p:attrName>
                                        </p:attrNameLst>
                                      </p:cBhvr>
                                      <p:to>
                                        <p:strVal val="solid"/>
                                      </p:to>
                                    </p:set>
                                    <p:set>
                                      <p:cBhvr>
                                        <p:cTn id="82" dur="250" fill="hold"/>
                                        <p:tgtEl>
                                          <p:spTgt spid="3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34"/>
                                        </p:tgtEl>
                                        <p:attrNameLst>
                                          <p:attrName>style.visibility</p:attrName>
                                        </p:attrNameLst>
                                      </p:cBhvr>
                                      <p:to>
                                        <p:strVal val="visible"/>
                                      </p:to>
                                    </p:set>
                                    <p:anim calcmode="lin" valueType="num">
                                      <p:cBhvr>
                                        <p:cTn id="85" dur="250" fill="hold"/>
                                        <p:tgtEl>
                                          <p:spTgt spid="34"/>
                                        </p:tgtEl>
                                        <p:attrNameLst>
                                          <p:attrName>ppt_w</p:attrName>
                                        </p:attrNameLst>
                                      </p:cBhvr>
                                      <p:tavLst>
                                        <p:tav tm="0">
                                          <p:val>
                                            <p:strVal val="4*#ppt_w"/>
                                          </p:val>
                                        </p:tav>
                                        <p:tav tm="100000">
                                          <p:val>
                                            <p:strVal val="#ppt_w"/>
                                          </p:val>
                                        </p:tav>
                                      </p:tavLst>
                                    </p:anim>
                                    <p:anim calcmode="lin" valueType="num">
                                      <p:cBhvr>
                                        <p:cTn id="86"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31"/>
                                        </p:tgtEl>
                                        <p:attrNameLst>
                                          <p:attrName>fillcolor</p:attrName>
                                        </p:attrNameLst>
                                      </p:cBhvr>
                                      <p:to>
                                        <a:srgbClr val="FFFF00"/>
                                      </p:to>
                                    </p:animClr>
                                    <p:set>
                                      <p:cBhvr>
                                        <p:cTn id="89" dur="250" fill="hold"/>
                                        <p:tgtEl>
                                          <p:spTgt spid="31"/>
                                        </p:tgtEl>
                                        <p:attrNameLst>
                                          <p:attrName>fill.type</p:attrName>
                                        </p:attrNameLst>
                                      </p:cBhvr>
                                      <p:to>
                                        <p:strVal val="solid"/>
                                      </p:to>
                                    </p:set>
                                    <p:set>
                                      <p:cBhvr>
                                        <p:cTn id="90"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32"/>
                                        </p:tgtEl>
                                        <p:attrNameLst>
                                          <p:attrName>fillcolor</p:attrName>
                                        </p:attrNameLst>
                                      </p:cBhvr>
                                      <p:to>
                                        <a:srgbClr val="FFF2CC"/>
                                      </p:to>
                                    </p:animClr>
                                    <p:set>
                                      <p:cBhvr>
                                        <p:cTn id="96" dur="250" fill="hold"/>
                                        <p:tgtEl>
                                          <p:spTgt spid="32"/>
                                        </p:tgtEl>
                                        <p:attrNameLst>
                                          <p:attrName>fill.type</p:attrName>
                                        </p:attrNameLst>
                                      </p:cBhvr>
                                      <p:to>
                                        <p:strVal val="solid"/>
                                      </p:to>
                                    </p:set>
                                    <p:set>
                                      <p:cBhvr>
                                        <p:cTn id="97" dur="250" fill="hold"/>
                                        <p:tgtEl>
                                          <p:spTgt spid="3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250" fill="hold"/>
                                        <p:tgtEl>
                                          <p:spTgt spid="35"/>
                                        </p:tgtEl>
                                        <p:attrNameLst>
                                          <p:attrName>ppt_w</p:attrName>
                                        </p:attrNameLst>
                                      </p:cBhvr>
                                      <p:tavLst>
                                        <p:tav tm="0">
                                          <p:val>
                                            <p:strVal val="4*#ppt_w"/>
                                          </p:val>
                                        </p:tav>
                                        <p:tav tm="100000">
                                          <p:val>
                                            <p:strVal val="#ppt_w"/>
                                          </p:val>
                                        </p:tav>
                                      </p:tavLst>
                                    </p:anim>
                                    <p:anim calcmode="lin" valueType="num">
                                      <p:cBhvr>
                                        <p:cTn id="101"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32"/>
                                        </p:tgtEl>
                                        <p:attrNameLst>
                                          <p:attrName>fillcolor</p:attrName>
                                        </p:attrNameLst>
                                      </p:cBhvr>
                                      <p:to>
                                        <a:srgbClr val="FFFF00"/>
                                      </p:to>
                                    </p:animClr>
                                    <p:set>
                                      <p:cBhvr>
                                        <p:cTn id="104" dur="250" fill="hold"/>
                                        <p:tgtEl>
                                          <p:spTgt spid="32"/>
                                        </p:tgtEl>
                                        <p:attrNameLst>
                                          <p:attrName>fill.type</p:attrName>
                                        </p:attrNameLst>
                                      </p:cBhvr>
                                      <p:to>
                                        <p:strVal val="solid"/>
                                      </p:to>
                                    </p:set>
                                    <p:set>
                                      <p:cBhvr>
                                        <p:cTn id="105"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childTnLst>
        </p:cTn>
      </p:par>
    </p:tnLst>
    <p:bldLst>
      <p:bldP spid="25" grpId="0" animBg="1"/>
      <p:bldP spid="27" grpId="0" animBg="1"/>
      <p:bldP spid="28" grpId="0" animBg="1"/>
      <p:bldP spid="29" grpId="0" animBg="1"/>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A3FC8BF-8AFF-CC64-68E6-AE56FB84DA7F}"/>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23" name="Picture 22">
            <a:extLst>
              <a:ext uri="{FF2B5EF4-FFF2-40B4-BE49-F238E27FC236}">
                <a16:creationId xmlns:a16="http://schemas.microsoft.com/office/drawing/2014/main" id="{E245D335-03A6-37EE-5DDC-082A4B0C5976}"/>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24" name="Picture 23">
            <a:extLst>
              <a:ext uri="{FF2B5EF4-FFF2-40B4-BE49-F238E27FC236}">
                <a16:creationId xmlns:a16="http://schemas.microsoft.com/office/drawing/2014/main" id="{61183DBF-A3C3-3853-1E66-742236AE8415}"/>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mc:AlternateContent xmlns:mc="http://schemas.openxmlformats.org/markup-compatibility/2006" xmlns:a14="http://schemas.microsoft.com/office/drawing/2010/main">
        <mc:Choice Requires="a14">
          <p:sp>
            <p:nvSpPr>
              <p:cNvPr id="25" name="Snip Diagonal Corner Rectangle 3">
                <a:extLst>
                  <a:ext uri="{FF2B5EF4-FFF2-40B4-BE49-F238E27FC236}">
                    <a16:creationId xmlns:a16="http://schemas.microsoft.com/office/drawing/2014/main" id="{E417CE89-8335-5FB9-1659-9A93C84E3EC7}"/>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lgn="just">
                  <a:lnSpc>
                    <a:spcPct val="150000"/>
                  </a:lnSpc>
                  <a:spcAft>
                    <a:spcPts val="600"/>
                  </a:spcAft>
                  <a:tabLst>
                    <a:tab pos="180340" algn="l"/>
                    <a:tab pos="288290" algn="l"/>
                    <a:tab pos="467995" algn="l"/>
                    <a:tab pos="540385" algn="l"/>
                    <a:tab pos="648335" algn="l"/>
                    <a:tab pos="1260475" algn="l"/>
                    <a:tab pos="3780790" algn="l"/>
                  </a:tabLst>
                </a:pPr>
                <a:r>
                  <a:rPr lang="en-US" sz="4200" b="1" dirty="0" err="1">
                    <a:solidFill>
                      <a:srgbClr val="C00000"/>
                    </a:solidFill>
                    <a:latin typeface="Arial" panose="020B0604020202020204" pitchFamily="34" charset="0"/>
                    <a:cs typeface="Arial" panose="020B0604020202020204" pitchFamily="34" charset="0"/>
                  </a:rPr>
                  <a:t>Câu</a:t>
                </a:r>
                <a:r>
                  <a:rPr lang="en-US" sz="4200" b="1" dirty="0">
                    <a:solidFill>
                      <a:srgbClr val="C00000"/>
                    </a:solidFill>
                    <a:latin typeface="Arial" panose="020B0604020202020204" pitchFamily="34" charset="0"/>
                    <a:cs typeface="Arial" panose="020B0604020202020204" pitchFamily="34" charset="0"/>
                  </a:rPr>
                  <a:t> 5</a:t>
                </a:r>
                <a:r>
                  <a:rPr lang="vi-VN" sz="4200" b="1" dirty="0">
                    <a:solidFill>
                      <a:srgbClr val="C00000"/>
                    </a:solidFill>
                    <a:latin typeface="Arial" panose="020B0604020202020204" pitchFamily="34" charset="0"/>
                    <a:cs typeface="Arial" panose="020B0604020202020204" pitchFamily="34" charset="0"/>
                  </a:rPr>
                  <a:t>:</a:t>
                </a:r>
                <a:r>
                  <a:rPr lang="vi-VN" sz="4200" b="1" dirty="0">
                    <a:solidFill>
                      <a:schemeClr val="tx1"/>
                    </a:solidFill>
                    <a:latin typeface="Arial (Body)"/>
                    <a:cs typeface="Arial" panose="020B0604020202020204" pitchFamily="34"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Có</a:t>
                </a:r>
                <a:r>
                  <a:rPr lang="en-US" sz="4400" dirty="0">
                    <a:solidFill>
                      <a:schemeClr val="tx1"/>
                    </a:solidFill>
                    <a:latin typeface="Arial (Body)"/>
                    <a:ea typeface="Calibri" panose="020F0502020204030204" pitchFamily="34" charset="0"/>
                    <a:cs typeface="Times New Roman" panose="02020603050405020304" pitchFamily="18" charset="0"/>
                  </a:rPr>
                  <a:t> bao </a:t>
                </a:r>
                <a:r>
                  <a:rPr lang="en-US" sz="4400" dirty="0" err="1">
                    <a:solidFill>
                      <a:schemeClr val="tx1"/>
                    </a:solidFill>
                    <a:latin typeface="Arial (Body)"/>
                    <a:ea typeface="Calibri" panose="020F0502020204030204" pitchFamily="34" charset="0"/>
                    <a:cs typeface="Times New Roman" panose="02020603050405020304" pitchFamily="18" charset="0"/>
                  </a:rPr>
                  <a:t>nhiêu</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số</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thực</a:t>
                </a:r>
                <a:r>
                  <a:rPr lang="en-US" sz="4400" dirty="0">
                    <a:solidFill>
                      <a:schemeClr val="tx1"/>
                    </a:solidFill>
                    <a:latin typeface="Arial (Body)"/>
                    <a:ea typeface="Calibri" panose="020F0502020204030204" pitchFamily="34" charset="0"/>
                    <a:cs typeface="Times New Roman" panose="02020603050405020304" pitchFamily="18" charset="0"/>
                  </a:rPr>
                  <a:t> </a:t>
                </a:r>
                <a14:m>
                  <m:oMath xmlns:m="http://schemas.openxmlformats.org/officeDocument/2006/math">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400" dirty="0" err="1">
                    <a:solidFill>
                      <a:schemeClr val="tx1"/>
                    </a:solidFill>
                    <a:latin typeface="Arial (Body)"/>
                    <a:ea typeface="Calibri" panose="020F0502020204030204" pitchFamily="34" charset="0"/>
                    <a:cs typeface="Times New Roman" panose="02020603050405020304" pitchFamily="18" charset="0"/>
                  </a:rPr>
                  <a:t>để</a:t>
                </a:r>
                <a:r>
                  <a:rPr lang="en-US" sz="4400" dirty="0">
                    <a:solidFill>
                      <a:schemeClr val="tx1"/>
                    </a:solidFill>
                    <a:latin typeface="Arial (Body)"/>
                    <a:ea typeface="Calibri" panose="020F0502020204030204" pitchFamily="34" charset="0"/>
                    <a:cs typeface="Times New Roman" panose="02020603050405020304" pitchFamily="18" charset="0"/>
                  </a:rPr>
                  <a:t> </a:t>
                </a:r>
                <a14:m>
                  <m:oMath xmlns:m="http://schemas.openxmlformats.org/officeDocument/2006/math">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𝑥</m:t>
                    </m:r>
                    <m:r>
                      <a:rPr lang="en-US" sz="4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+1 </m:t>
                    </m:r>
                  </m:oMath>
                </a14:m>
                <a:r>
                  <a:rPr lang="en-US" sz="4400" dirty="0" err="1">
                    <a:solidFill>
                      <a:schemeClr val="tx1"/>
                    </a:solidFill>
                    <a:latin typeface="Arial (Body)"/>
                    <a:ea typeface="Calibri" panose="020F0502020204030204" pitchFamily="34" charset="0"/>
                    <a:cs typeface="Times New Roman" panose="02020603050405020304" pitchFamily="18" charset="0"/>
                  </a:rPr>
                  <a:t>theo</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thứ</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tự</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lập</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thành</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cấp</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số</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nhân</a:t>
                </a:r>
                <a:r>
                  <a:rPr lang="en-US" sz="4400" dirty="0">
                    <a:solidFill>
                      <a:schemeClr val="tx1"/>
                    </a:solidFill>
                    <a:latin typeface="Arial (Body)"/>
                    <a:ea typeface="Calibri" panose="020F0502020204030204" pitchFamily="34" charset="0"/>
                    <a:cs typeface="Times New Roman" panose="02020603050405020304" pitchFamily="18" charset="0"/>
                  </a:rPr>
                  <a:t>?</a:t>
                </a:r>
              </a:p>
            </p:txBody>
          </p:sp>
        </mc:Choice>
        <mc:Fallback xmlns="">
          <p:sp>
            <p:nvSpPr>
              <p:cNvPr id="25" name="Snip Diagonal Corner Rectangle 3">
                <a:extLst>
                  <a:ext uri="{FF2B5EF4-FFF2-40B4-BE49-F238E27FC236}">
                    <a16:creationId xmlns:a16="http://schemas.microsoft.com/office/drawing/2014/main" id="{E417CE89-8335-5FB9-1659-9A93C84E3EC7}"/>
                  </a:ext>
                </a:extLst>
              </p:cNvPr>
              <p:cNvSpPr>
                <a:spLocks noRot="1" noChangeAspect="1" noMove="1" noResize="1" noEditPoints="1" noAdjustHandles="1" noChangeArrowheads="1" noChangeShapeType="1" noTextEdit="1"/>
              </p:cNvSpPr>
              <p:nvPr/>
            </p:nvSpPr>
            <p:spPr>
              <a:xfrm>
                <a:off x="737723" y="693019"/>
                <a:ext cx="16916400" cy="2406896"/>
              </a:xfrm>
              <a:prstGeom prst="snip2DiagRect">
                <a:avLst/>
              </a:prstGeom>
              <a:blipFill>
                <a:blip r:embed="rId12"/>
                <a:stretch>
                  <a:fillRect l="-216" r="-252" b="-3038"/>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731E0C3C-8BDC-563C-8B90-0481013934DB}"/>
                  </a:ext>
                </a:extLst>
              </p:cNvPr>
              <p:cNvSpPr/>
              <p:nvPr/>
            </p:nvSpPr>
            <p:spPr>
              <a:xfrm>
                <a:off x="1665330" y="377567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A. </a:t>
                </a:r>
                <a14:m>
                  <m:oMath xmlns:m="http://schemas.openxmlformats.org/officeDocument/2006/math">
                    <m:r>
                      <a:rPr lang="en-US" sz="4400" b="0" i="1" smtClean="0">
                        <a:solidFill>
                          <a:schemeClr val="tx1"/>
                        </a:solidFill>
                        <a:latin typeface="Cambria Math" panose="02040503050406030204" pitchFamily="18" charset="0"/>
                      </a:rPr>
                      <m:t>1</m:t>
                    </m:r>
                  </m:oMath>
                </a14:m>
                <a:endParaRPr lang="vi-VN" sz="4400" dirty="0">
                  <a:solidFill>
                    <a:schemeClr val="tx1"/>
                  </a:solidFill>
                </a:endParaRPr>
              </a:p>
            </p:txBody>
          </p:sp>
        </mc:Choice>
        <mc:Fallback xmlns="">
          <p:sp>
            <p:nvSpPr>
              <p:cNvPr id="27" name="Rectangle 26">
                <a:extLst>
                  <a:ext uri="{FF2B5EF4-FFF2-40B4-BE49-F238E27FC236}">
                    <a16:creationId xmlns:a16="http://schemas.microsoft.com/office/drawing/2014/main" id="{731E0C3C-8BDC-563C-8B90-0481013934DB}"/>
                  </a:ext>
                </a:extLst>
              </p:cNvPr>
              <p:cNvSpPr>
                <a:spLocks noRot="1" noChangeAspect="1" noMove="1" noResize="1" noEditPoints="1" noAdjustHandles="1" noChangeArrowheads="1" noChangeShapeType="1" noTextEdit="1"/>
              </p:cNvSpPr>
              <p:nvPr/>
            </p:nvSpPr>
            <p:spPr>
              <a:xfrm>
                <a:off x="1665330" y="3775671"/>
                <a:ext cx="7360197" cy="1156224"/>
              </a:xfrm>
              <a:prstGeom prst="rect">
                <a:avLst/>
              </a:prstGeom>
              <a:blipFill>
                <a:blip r:embed="rId13"/>
                <a:stretch>
                  <a:fillRect l="-3311" b="-7895"/>
                </a:stretch>
              </a:blipFill>
              <a:ln w="28575">
                <a:noFill/>
              </a:ln>
            </p:spPr>
            <p:txBody>
              <a:bodyPr/>
              <a:lstStyle/>
              <a:p>
                <a:r>
                  <a:rPr lang="en-US">
                    <a:noFill/>
                  </a:rPr>
                  <a:t> </a:t>
                </a:r>
              </a:p>
            </p:txBody>
          </p:sp>
        </mc:Fallback>
      </mc:AlternateContent>
      <p:sp>
        <p:nvSpPr>
          <p:cNvPr id="28" name="Cloud 27">
            <a:extLst>
              <a:ext uri="{FF2B5EF4-FFF2-40B4-BE49-F238E27FC236}">
                <a16:creationId xmlns:a16="http://schemas.microsoft.com/office/drawing/2014/main" id="{CAE003AD-D17E-968E-1322-CDF025A77D9C}"/>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9" name="Cloud 28">
            <a:extLst>
              <a:ext uri="{FF2B5EF4-FFF2-40B4-BE49-F238E27FC236}">
                <a16:creationId xmlns:a16="http://schemas.microsoft.com/office/drawing/2014/main" id="{68742526-0E7A-1877-7A84-8AF1468B678D}"/>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780BE31B-1777-32D3-7B58-F17DBC5A0CF6}"/>
                  </a:ext>
                </a:extLst>
              </p:cNvPr>
              <p:cNvSpPr/>
              <p:nvPr/>
            </p:nvSpPr>
            <p:spPr>
              <a:xfrm>
                <a:off x="9195923" y="376125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rPr>
                  <a:t>B.</a:t>
                </a:r>
                <a:r>
                  <a:rPr lang="en-US" sz="4400" dirty="0">
                    <a:solidFill>
                      <a:prstClr val="black"/>
                    </a:solidFill>
                  </a:rPr>
                  <a:t> </a:t>
                </a:r>
                <a14:m>
                  <m:oMath xmlns:m="http://schemas.openxmlformats.org/officeDocument/2006/math">
                    <m:r>
                      <a:rPr lang="en-US" sz="4400" i="1" smtClean="0">
                        <a:solidFill>
                          <a:schemeClr val="tx1"/>
                        </a:solidFill>
                        <a:latin typeface="Cambria Math" panose="02040503050406030204" pitchFamily="18" charset="0"/>
                      </a:rPr>
                      <m:t>2</m:t>
                    </m:r>
                  </m:oMath>
                </a14:m>
                <a:endParaRPr lang="vi-VN" sz="4400" dirty="0">
                  <a:solidFill>
                    <a:schemeClr val="tx1"/>
                  </a:solidFill>
                </a:endParaRPr>
              </a:p>
            </p:txBody>
          </p:sp>
        </mc:Choice>
        <mc:Fallback xmlns="">
          <p:sp>
            <p:nvSpPr>
              <p:cNvPr id="30" name="Rectangle 29">
                <a:extLst>
                  <a:ext uri="{FF2B5EF4-FFF2-40B4-BE49-F238E27FC236}">
                    <a16:creationId xmlns:a16="http://schemas.microsoft.com/office/drawing/2014/main" id="{780BE31B-1777-32D3-7B58-F17DBC5A0CF6}"/>
                  </a:ext>
                </a:extLst>
              </p:cNvPr>
              <p:cNvSpPr>
                <a:spLocks noRot="1" noChangeAspect="1" noMove="1" noResize="1" noEditPoints="1" noAdjustHandles="1" noChangeArrowheads="1" noChangeShapeType="1" noTextEdit="1"/>
              </p:cNvSpPr>
              <p:nvPr/>
            </p:nvSpPr>
            <p:spPr>
              <a:xfrm>
                <a:off x="9195923" y="3761250"/>
                <a:ext cx="7360197" cy="1156224"/>
              </a:xfrm>
              <a:prstGeom prst="rect">
                <a:avLst/>
              </a:prstGeom>
              <a:blipFill>
                <a:blip r:embed="rId14"/>
                <a:stretch>
                  <a:fillRect l="-3397" b="-631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B18DE51-BDA1-CBCD-681E-F7A828B306A2}"/>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r>
                      <a:rPr lang="en-US" sz="4400" b="0" i="0" smtClean="0">
                        <a:solidFill>
                          <a:schemeClr val="tx1"/>
                        </a:solidFill>
                        <a:latin typeface="Cambria Math" panose="02040503050406030204" pitchFamily="18" charset="0"/>
                      </a:rPr>
                      <m:t> </m:t>
                    </m:r>
                    <m:r>
                      <a:rPr lang="en-US" sz="4400" b="0" i="1" smtClean="0">
                        <a:solidFill>
                          <a:schemeClr val="tx1"/>
                        </a:solidFill>
                        <a:latin typeface="Cambria Math" panose="02040503050406030204" pitchFamily="18" charset="0"/>
                      </a:rPr>
                      <m:t>3</m:t>
                    </m:r>
                  </m:oMath>
                </a14:m>
                <a:endParaRPr lang="vi-VN" sz="4400" dirty="0">
                  <a:solidFill>
                    <a:schemeClr val="tx1"/>
                  </a:solidFill>
                </a:endParaRPr>
              </a:p>
            </p:txBody>
          </p:sp>
        </mc:Choice>
        <mc:Fallback xmlns="">
          <p:sp>
            <p:nvSpPr>
              <p:cNvPr id="31" name="Rectangle 30">
                <a:extLst>
                  <a:ext uri="{FF2B5EF4-FFF2-40B4-BE49-F238E27FC236}">
                    <a16:creationId xmlns:a16="http://schemas.microsoft.com/office/drawing/2014/main" id="{9B18DE51-BDA1-CBCD-681E-F7A828B306A2}"/>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5"/>
                <a:stretch>
                  <a:fillRect l="-3311" b="-631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DEE8000-942F-128E-32B2-EFEFA747A397}"/>
                  </a:ext>
                </a:extLst>
              </p:cNvPr>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r>
                      <a:rPr lang="en-US" sz="4400" i="1" smtClean="0">
                        <a:solidFill>
                          <a:schemeClr val="tx1"/>
                        </a:solidFill>
                        <a:latin typeface="Cambria Math" panose="02040503050406030204" pitchFamily="18" charset="0"/>
                      </a:rPr>
                      <m:t>4</m:t>
                    </m:r>
                  </m:oMath>
                </a14:m>
                <a:endParaRPr lang="vi-VN" sz="4400" dirty="0">
                  <a:solidFill>
                    <a:schemeClr val="tx1"/>
                  </a:solidFill>
                </a:endParaRPr>
              </a:p>
            </p:txBody>
          </p:sp>
        </mc:Choice>
        <mc:Fallback xmlns="">
          <p:sp>
            <p:nvSpPr>
              <p:cNvPr id="32" name="Rectangle 31">
                <a:extLst>
                  <a:ext uri="{FF2B5EF4-FFF2-40B4-BE49-F238E27FC236}">
                    <a16:creationId xmlns:a16="http://schemas.microsoft.com/office/drawing/2014/main" id="{DDEE8000-942F-128E-32B2-EFEFA747A397}"/>
                  </a:ext>
                </a:extLst>
              </p:cNvPr>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6"/>
                <a:stretch>
                  <a:fillRect l="-3397" b="-6316"/>
                </a:stretch>
              </a:blipFill>
              <a:ln w="28575">
                <a:noFill/>
              </a:ln>
            </p:spPr>
            <p:txBody>
              <a:bodyPr/>
              <a:lstStyle/>
              <a:p>
                <a:r>
                  <a:rPr lang="en-US">
                    <a:noFill/>
                  </a:rPr>
                  <a:t> </a:t>
                </a:r>
              </a:p>
            </p:txBody>
          </p:sp>
        </mc:Fallback>
      </mc:AlternateContent>
      <p:pic>
        <p:nvPicPr>
          <p:cNvPr id="33" name="Picture 32">
            <a:extLst>
              <a:ext uri="{FF2B5EF4-FFF2-40B4-BE49-F238E27FC236}">
                <a16:creationId xmlns:a16="http://schemas.microsoft.com/office/drawing/2014/main" id="{726B6F03-7A3C-5F2B-2641-0660E97F32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16944" y="3813884"/>
            <a:ext cx="1208583" cy="1062089"/>
          </a:xfrm>
          <a:prstGeom prst="rect">
            <a:avLst/>
          </a:prstGeom>
        </p:spPr>
      </p:pic>
      <p:pic>
        <p:nvPicPr>
          <p:cNvPr id="34" name="Picture 33">
            <a:extLst>
              <a:ext uri="{FF2B5EF4-FFF2-40B4-BE49-F238E27FC236}">
                <a16:creationId xmlns:a16="http://schemas.microsoft.com/office/drawing/2014/main" id="{42E345B8-C009-2705-A767-ED57CABE4528}"/>
              </a:ext>
            </a:extLst>
          </p:cNvPr>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35" name="Picture 34">
            <a:extLst>
              <a:ext uri="{FF2B5EF4-FFF2-40B4-BE49-F238E27FC236}">
                <a16:creationId xmlns:a16="http://schemas.microsoft.com/office/drawing/2014/main" id="{CE01002E-A0B7-E421-9165-55EF33E1AB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36" name="Picture 35">
            <a:extLst>
              <a:ext uri="{FF2B5EF4-FFF2-40B4-BE49-F238E27FC236}">
                <a16:creationId xmlns:a16="http://schemas.microsoft.com/office/drawing/2014/main" id="{F91D3FA1-EED0-25A7-CF2E-E4E584272E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49007" y="3870687"/>
            <a:ext cx="1207113" cy="965690"/>
          </a:xfrm>
          <a:prstGeom prst="rect">
            <a:avLst/>
          </a:prstGeom>
        </p:spPr>
      </p:pic>
      <p:pic>
        <p:nvPicPr>
          <p:cNvPr id="37" name="Picture 14">
            <a:hlinkClick r:id="rId20" action="ppaction://hlinksldjump"/>
            <a:extLst>
              <a:ext uri="{FF2B5EF4-FFF2-40B4-BE49-F238E27FC236}">
                <a16:creationId xmlns:a16="http://schemas.microsoft.com/office/drawing/2014/main" id="{D308FC3D-199C-5E47-E97E-6D105997102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42138529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2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2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20000" fill="hold"/>
                                        <p:tgtEl>
                                          <p:spTgt spid="28"/>
                                        </p:tgtEl>
                                        <p:attrNameLst>
                                          <p:attrName>ppt_x</p:attrName>
                                        </p:attrNameLst>
                                      </p:cBhvr>
                                      <p:tavLst>
                                        <p:tav tm="0">
                                          <p:val>
                                            <p:strVal val="1+#ppt_w/2"/>
                                          </p:val>
                                        </p:tav>
                                        <p:tav tm="100000">
                                          <p:val>
                                            <p:strVal val="#ppt_x"/>
                                          </p:val>
                                        </p:tav>
                                      </p:tavLst>
                                    </p:anim>
                                    <p:anim calcmode="lin" valueType="num">
                                      <p:cBhvr additive="base">
                                        <p:cTn id="41" dur="200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20000" fill="hold"/>
                                        <p:tgtEl>
                                          <p:spTgt spid="29"/>
                                        </p:tgtEl>
                                        <p:attrNameLst>
                                          <p:attrName>ppt_x</p:attrName>
                                        </p:attrNameLst>
                                      </p:cBhvr>
                                      <p:tavLst>
                                        <p:tav tm="0">
                                          <p:val>
                                            <p:strVal val="0-#ppt_w/2"/>
                                          </p:val>
                                        </p:tav>
                                        <p:tav tm="100000">
                                          <p:val>
                                            <p:strVal val="#ppt_x"/>
                                          </p:val>
                                        </p:tav>
                                      </p:tavLst>
                                    </p:anim>
                                    <p:anim calcmode="lin" valueType="num">
                                      <p:cBhvr additive="base">
                                        <p:cTn id="45" dur="20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7"/>
                                        </p:tgtEl>
                                        <p:attrNameLst>
                                          <p:attrName>fillcolor</p:attrName>
                                        </p:attrNameLst>
                                      </p:cBhvr>
                                      <p:to>
                                        <a:srgbClr val="FFF2CC"/>
                                      </p:to>
                                    </p:animClr>
                                    <p:set>
                                      <p:cBhvr>
                                        <p:cTn id="51" dur="250" fill="hold"/>
                                        <p:tgtEl>
                                          <p:spTgt spid="27"/>
                                        </p:tgtEl>
                                        <p:attrNameLst>
                                          <p:attrName>fill.type</p:attrName>
                                        </p:attrNameLst>
                                      </p:cBhvr>
                                      <p:to>
                                        <p:strVal val="solid"/>
                                      </p:to>
                                    </p:set>
                                    <p:set>
                                      <p:cBhvr>
                                        <p:cTn id="52" dur="250" fill="hold"/>
                                        <p:tgtEl>
                                          <p:spTgt spid="2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33"/>
                                        </p:tgtEl>
                                        <p:attrNameLst>
                                          <p:attrName>style.visibility</p:attrName>
                                        </p:attrNameLst>
                                      </p:cBhvr>
                                      <p:to>
                                        <p:strVal val="visible"/>
                                      </p:to>
                                    </p:set>
                                    <p:anim calcmode="lin" valueType="num">
                                      <p:cBhvr>
                                        <p:cTn id="55" dur="250" fill="hold"/>
                                        <p:tgtEl>
                                          <p:spTgt spid="33"/>
                                        </p:tgtEl>
                                        <p:attrNameLst>
                                          <p:attrName>ppt_w</p:attrName>
                                        </p:attrNameLst>
                                      </p:cBhvr>
                                      <p:tavLst>
                                        <p:tav tm="0">
                                          <p:val>
                                            <p:strVal val="4*#ppt_w"/>
                                          </p:val>
                                        </p:tav>
                                        <p:tav tm="100000">
                                          <p:val>
                                            <p:strVal val="#ppt_w"/>
                                          </p:val>
                                        </p:tav>
                                      </p:tavLst>
                                    </p:anim>
                                    <p:anim calcmode="lin" valueType="num">
                                      <p:cBhvr>
                                        <p:cTn id="5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27"/>
                                        </p:tgtEl>
                                        <p:attrNameLst>
                                          <p:attrName>fillcolor</p:attrName>
                                        </p:attrNameLst>
                                      </p:cBhvr>
                                      <p:to>
                                        <a:srgbClr val="FFFF00"/>
                                      </p:to>
                                    </p:animClr>
                                    <p:set>
                                      <p:cBhvr>
                                        <p:cTn id="59" dur="250" fill="hold"/>
                                        <p:tgtEl>
                                          <p:spTgt spid="27"/>
                                        </p:tgtEl>
                                        <p:attrNameLst>
                                          <p:attrName>fill.type</p:attrName>
                                        </p:attrNameLst>
                                      </p:cBhvr>
                                      <p:to>
                                        <p:strVal val="solid"/>
                                      </p:to>
                                    </p:set>
                                    <p:set>
                                      <p:cBhvr>
                                        <p:cTn id="60"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30"/>
                                        </p:tgtEl>
                                        <p:attrNameLst>
                                          <p:attrName>fillcolor</p:attrName>
                                        </p:attrNameLst>
                                      </p:cBhvr>
                                      <p:to>
                                        <a:srgbClr val="FFF2CC"/>
                                      </p:to>
                                    </p:animClr>
                                    <p:set>
                                      <p:cBhvr>
                                        <p:cTn id="66" dur="250" fill="hold"/>
                                        <p:tgtEl>
                                          <p:spTgt spid="30"/>
                                        </p:tgtEl>
                                        <p:attrNameLst>
                                          <p:attrName>fill.type</p:attrName>
                                        </p:attrNameLst>
                                      </p:cBhvr>
                                      <p:to>
                                        <p:strVal val="solid"/>
                                      </p:to>
                                    </p:set>
                                    <p:set>
                                      <p:cBhvr>
                                        <p:cTn id="67" dur="250" fill="hold"/>
                                        <p:tgtEl>
                                          <p:spTgt spid="3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36"/>
                                        </p:tgtEl>
                                        <p:attrNameLst>
                                          <p:attrName>style.visibility</p:attrName>
                                        </p:attrNameLst>
                                      </p:cBhvr>
                                      <p:to>
                                        <p:strVal val="visible"/>
                                      </p:to>
                                    </p:set>
                                    <p:anim calcmode="lin" valueType="num">
                                      <p:cBhvr>
                                        <p:cTn id="70" dur="250" fill="hold"/>
                                        <p:tgtEl>
                                          <p:spTgt spid="36"/>
                                        </p:tgtEl>
                                        <p:attrNameLst>
                                          <p:attrName>ppt_w</p:attrName>
                                        </p:attrNameLst>
                                      </p:cBhvr>
                                      <p:tavLst>
                                        <p:tav tm="0">
                                          <p:val>
                                            <p:strVal val="4*#ppt_w"/>
                                          </p:val>
                                        </p:tav>
                                        <p:tav tm="100000">
                                          <p:val>
                                            <p:strVal val="#ppt_w"/>
                                          </p:val>
                                        </p:tav>
                                      </p:tavLst>
                                    </p:anim>
                                    <p:anim calcmode="lin" valueType="num">
                                      <p:cBhvr>
                                        <p:cTn id="71"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30"/>
                                        </p:tgtEl>
                                        <p:attrNameLst>
                                          <p:attrName>fillcolor</p:attrName>
                                        </p:attrNameLst>
                                      </p:cBhvr>
                                      <p:to>
                                        <a:srgbClr val="00B050"/>
                                      </p:to>
                                    </p:animClr>
                                    <p:set>
                                      <p:cBhvr>
                                        <p:cTn id="74" dur="250" fill="hold"/>
                                        <p:tgtEl>
                                          <p:spTgt spid="30"/>
                                        </p:tgtEl>
                                        <p:attrNameLst>
                                          <p:attrName>fill.type</p:attrName>
                                        </p:attrNameLst>
                                      </p:cBhvr>
                                      <p:to>
                                        <p:strVal val="solid"/>
                                      </p:to>
                                    </p:set>
                                    <p:set>
                                      <p:cBhvr>
                                        <p:cTn id="75"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3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31"/>
                                        </p:tgtEl>
                                        <p:attrNameLst>
                                          <p:attrName>fillcolor</p:attrName>
                                        </p:attrNameLst>
                                      </p:cBhvr>
                                      <p:to>
                                        <a:srgbClr val="FFF2CC"/>
                                      </p:to>
                                    </p:animClr>
                                    <p:set>
                                      <p:cBhvr>
                                        <p:cTn id="81" dur="250" fill="hold"/>
                                        <p:tgtEl>
                                          <p:spTgt spid="31"/>
                                        </p:tgtEl>
                                        <p:attrNameLst>
                                          <p:attrName>fill.type</p:attrName>
                                        </p:attrNameLst>
                                      </p:cBhvr>
                                      <p:to>
                                        <p:strVal val="solid"/>
                                      </p:to>
                                    </p:set>
                                    <p:set>
                                      <p:cBhvr>
                                        <p:cTn id="82" dur="250" fill="hold"/>
                                        <p:tgtEl>
                                          <p:spTgt spid="3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34"/>
                                        </p:tgtEl>
                                        <p:attrNameLst>
                                          <p:attrName>style.visibility</p:attrName>
                                        </p:attrNameLst>
                                      </p:cBhvr>
                                      <p:to>
                                        <p:strVal val="visible"/>
                                      </p:to>
                                    </p:set>
                                    <p:anim calcmode="lin" valueType="num">
                                      <p:cBhvr>
                                        <p:cTn id="85" dur="250" fill="hold"/>
                                        <p:tgtEl>
                                          <p:spTgt spid="34"/>
                                        </p:tgtEl>
                                        <p:attrNameLst>
                                          <p:attrName>ppt_w</p:attrName>
                                        </p:attrNameLst>
                                      </p:cBhvr>
                                      <p:tavLst>
                                        <p:tav tm="0">
                                          <p:val>
                                            <p:strVal val="4*#ppt_w"/>
                                          </p:val>
                                        </p:tav>
                                        <p:tav tm="100000">
                                          <p:val>
                                            <p:strVal val="#ppt_w"/>
                                          </p:val>
                                        </p:tav>
                                      </p:tavLst>
                                    </p:anim>
                                    <p:anim calcmode="lin" valueType="num">
                                      <p:cBhvr>
                                        <p:cTn id="86"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31"/>
                                        </p:tgtEl>
                                        <p:attrNameLst>
                                          <p:attrName>fillcolor</p:attrName>
                                        </p:attrNameLst>
                                      </p:cBhvr>
                                      <p:to>
                                        <a:srgbClr val="FFFF00"/>
                                      </p:to>
                                    </p:animClr>
                                    <p:set>
                                      <p:cBhvr>
                                        <p:cTn id="89" dur="250" fill="hold"/>
                                        <p:tgtEl>
                                          <p:spTgt spid="31"/>
                                        </p:tgtEl>
                                        <p:attrNameLst>
                                          <p:attrName>fill.type</p:attrName>
                                        </p:attrNameLst>
                                      </p:cBhvr>
                                      <p:to>
                                        <p:strVal val="solid"/>
                                      </p:to>
                                    </p:set>
                                    <p:set>
                                      <p:cBhvr>
                                        <p:cTn id="90"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32"/>
                                        </p:tgtEl>
                                        <p:attrNameLst>
                                          <p:attrName>fillcolor</p:attrName>
                                        </p:attrNameLst>
                                      </p:cBhvr>
                                      <p:to>
                                        <a:srgbClr val="FFF2CC"/>
                                      </p:to>
                                    </p:animClr>
                                    <p:set>
                                      <p:cBhvr>
                                        <p:cTn id="96" dur="250" fill="hold"/>
                                        <p:tgtEl>
                                          <p:spTgt spid="32"/>
                                        </p:tgtEl>
                                        <p:attrNameLst>
                                          <p:attrName>fill.type</p:attrName>
                                        </p:attrNameLst>
                                      </p:cBhvr>
                                      <p:to>
                                        <p:strVal val="solid"/>
                                      </p:to>
                                    </p:set>
                                    <p:set>
                                      <p:cBhvr>
                                        <p:cTn id="97" dur="250" fill="hold"/>
                                        <p:tgtEl>
                                          <p:spTgt spid="3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250" fill="hold"/>
                                        <p:tgtEl>
                                          <p:spTgt spid="35"/>
                                        </p:tgtEl>
                                        <p:attrNameLst>
                                          <p:attrName>ppt_w</p:attrName>
                                        </p:attrNameLst>
                                      </p:cBhvr>
                                      <p:tavLst>
                                        <p:tav tm="0">
                                          <p:val>
                                            <p:strVal val="4*#ppt_w"/>
                                          </p:val>
                                        </p:tav>
                                        <p:tav tm="100000">
                                          <p:val>
                                            <p:strVal val="#ppt_w"/>
                                          </p:val>
                                        </p:tav>
                                      </p:tavLst>
                                    </p:anim>
                                    <p:anim calcmode="lin" valueType="num">
                                      <p:cBhvr>
                                        <p:cTn id="101"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32"/>
                                        </p:tgtEl>
                                        <p:attrNameLst>
                                          <p:attrName>fillcolor</p:attrName>
                                        </p:attrNameLst>
                                      </p:cBhvr>
                                      <p:to>
                                        <a:srgbClr val="FFFF00"/>
                                      </p:to>
                                    </p:animClr>
                                    <p:set>
                                      <p:cBhvr>
                                        <p:cTn id="104" dur="250" fill="hold"/>
                                        <p:tgtEl>
                                          <p:spTgt spid="32"/>
                                        </p:tgtEl>
                                        <p:attrNameLst>
                                          <p:attrName>fill.type</p:attrName>
                                        </p:attrNameLst>
                                      </p:cBhvr>
                                      <p:to>
                                        <p:strVal val="solid"/>
                                      </p:to>
                                    </p:set>
                                    <p:set>
                                      <p:cBhvr>
                                        <p:cTn id="105"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childTnLst>
        </p:cTn>
      </p:par>
    </p:tnLst>
    <p:bldLst>
      <p:bldP spid="25" grpId="0" animBg="1"/>
      <p:bldP spid="27" grpId="0" animBg="1"/>
      <p:bldP spid="28" grpId="0" animBg="1"/>
      <p:bldP spid="29" grpId="0" animBg="1"/>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xmlns:a14="http://schemas.microsoft.com/office/drawing/2010/main">
        <mc:Choice Requires="a14">
          <p:sp>
            <p:nvSpPr>
              <p:cNvPr id="26" name="TextBox 25"/>
              <p:cNvSpPr txBox="1"/>
              <p:nvPr/>
            </p:nvSpPr>
            <p:spPr>
              <a:xfrm>
                <a:off x="631886" y="495300"/>
                <a:ext cx="17024228" cy="3100592"/>
              </a:xfrm>
              <a:prstGeom prst="rect">
                <a:avLst/>
              </a:prstGeom>
              <a:noFill/>
            </p:spPr>
            <p:txBody>
              <a:bodyPr wrap="square" rtlCol="0">
                <a:spAutoFit/>
              </a:bodyPr>
              <a:lstStyle/>
              <a:p>
                <a:pPr algn="just">
                  <a:lnSpc>
                    <a:spcPct val="150000"/>
                  </a:lnSpc>
                </a:pPr>
                <a:r>
                  <a:rPr lang="vi-VN" sz="3800" b="1" dirty="0">
                    <a:solidFill>
                      <a:schemeClr val="accent5">
                        <a:lumMod val="75000"/>
                      </a:schemeClr>
                    </a:solidFill>
                    <a:cs typeface="Arial" panose="020B0604020202020204" pitchFamily="34" charset="0"/>
                  </a:rPr>
                  <a:t>Bài </a:t>
                </a:r>
                <a:r>
                  <a:rPr lang="en-US" sz="3800" b="1" dirty="0">
                    <a:solidFill>
                      <a:schemeClr val="accent5">
                        <a:lumMod val="75000"/>
                      </a:schemeClr>
                    </a:solidFill>
                    <a:latin typeface="Arial (Body)"/>
                    <a:cs typeface="Arial" panose="020B0604020202020204" pitchFamily="34" charset="0"/>
                  </a:rPr>
                  <a:t>8</a:t>
                </a:r>
                <a:r>
                  <a:rPr lang="vi-VN" sz="3800" b="1" dirty="0">
                    <a:solidFill>
                      <a:schemeClr val="accent5">
                        <a:lumMod val="75000"/>
                      </a:schemeClr>
                    </a:solidFill>
                    <a:cs typeface="Arial" panose="020B0604020202020204" pitchFamily="34" charset="0"/>
                  </a:rPr>
                  <a:t> (SGK - </a:t>
                </a:r>
                <a:r>
                  <a:rPr lang="vi-VN" sz="3800" b="1" dirty="0" err="1">
                    <a:solidFill>
                      <a:schemeClr val="accent5">
                        <a:lumMod val="75000"/>
                      </a:schemeClr>
                    </a:solidFill>
                    <a:cs typeface="Arial" panose="020B0604020202020204" pitchFamily="34" charset="0"/>
                  </a:rPr>
                  <a:t>tr</a:t>
                </a:r>
                <a:r>
                  <a:rPr lang="vi-VN" sz="3800" b="1" dirty="0">
                    <a:solidFill>
                      <a:schemeClr val="accent5">
                        <a:lumMod val="75000"/>
                      </a:schemeClr>
                    </a:solidFill>
                    <a:cs typeface="Arial" panose="020B0604020202020204" pitchFamily="34" charset="0"/>
                  </a:rPr>
                  <a:t>.</a:t>
                </a:r>
                <a:r>
                  <a:rPr lang="en-US" sz="3800" b="1" dirty="0">
                    <a:solidFill>
                      <a:schemeClr val="accent5">
                        <a:lumMod val="75000"/>
                      </a:schemeClr>
                    </a:solidFill>
                    <a:latin typeface="Arial (Body)"/>
                    <a:cs typeface="Arial" panose="020B0604020202020204" pitchFamily="34" charset="0"/>
                  </a:rPr>
                  <a:t>58</a:t>
                </a:r>
                <a:r>
                  <a:rPr lang="vi-VN" sz="3800" b="1" dirty="0">
                    <a:solidFill>
                      <a:schemeClr val="accent5">
                        <a:lumMod val="75000"/>
                      </a:schemeClr>
                    </a:solidFill>
                    <a:cs typeface="Arial" panose="020B0604020202020204" pitchFamily="34" charset="0"/>
                  </a:rPr>
                  <a:t>) </a:t>
                </a:r>
                <a:r>
                  <a:rPr lang="en-US" sz="3800" dirty="0" err="1">
                    <a:solidFill>
                      <a:srgbClr val="000000"/>
                    </a:solidFill>
                    <a:latin typeface="Arial (Body)"/>
                  </a:rPr>
                  <a:t>Xét</a:t>
                </a:r>
                <a:r>
                  <a:rPr lang="en-US" sz="3800" dirty="0">
                    <a:solidFill>
                      <a:srgbClr val="000000"/>
                    </a:solidFill>
                    <a:latin typeface="Arial (Body)"/>
                  </a:rPr>
                  <a:t> </a:t>
                </a:r>
                <a:r>
                  <a:rPr lang="en-US" sz="3800" dirty="0" err="1">
                    <a:solidFill>
                      <a:srgbClr val="000000"/>
                    </a:solidFill>
                    <a:latin typeface="Arial (Body)"/>
                  </a:rPr>
                  <a:t>tính</a:t>
                </a:r>
                <a:r>
                  <a:rPr lang="en-US" sz="3800" dirty="0">
                    <a:solidFill>
                      <a:srgbClr val="000000"/>
                    </a:solidFill>
                    <a:latin typeface="Arial (Body)"/>
                  </a:rPr>
                  <a:t> </a:t>
                </a:r>
                <a:r>
                  <a:rPr lang="en-US" sz="3800" dirty="0" err="1">
                    <a:solidFill>
                      <a:srgbClr val="000000"/>
                    </a:solidFill>
                    <a:latin typeface="Arial (Body)"/>
                  </a:rPr>
                  <a:t>tăng</a:t>
                </a:r>
                <a:r>
                  <a:rPr lang="en-US" sz="3800" dirty="0">
                    <a:solidFill>
                      <a:srgbClr val="000000"/>
                    </a:solidFill>
                    <a:latin typeface="Arial (Body)"/>
                  </a:rPr>
                  <a:t>, </a:t>
                </a:r>
                <a:r>
                  <a:rPr lang="en-US" sz="3800" dirty="0" err="1">
                    <a:solidFill>
                      <a:srgbClr val="000000"/>
                    </a:solidFill>
                    <a:latin typeface="Arial (Body)"/>
                  </a:rPr>
                  <a:t>giảm</a:t>
                </a:r>
                <a:r>
                  <a:rPr lang="en-US" sz="3800" dirty="0">
                    <a:solidFill>
                      <a:srgbClr val="000000"/>
                    </a:solidFill>
                    <a:latin typeface="Arial (Body)"/>
                  </a:rPr>
                  <a:t> </a:t>
                </a:r>
                <a:r>
                  <a:rPr lang="en-US" sz="3800" dirty="0" err="1">
                    <a:solidFill>
                      <a:srgbClr val="000000"/>
                    </a:solidFill>
                    <a:latin typeface="Arial (Body)"/>
                  </a:rPr>
                  <a:t>và</a:t>
                </a:r>
                <a:r>
                  <a:rPr lang="en-US" sz="3800" dirty="0">
                    <a:solidFill>
                      <a:srgbClr val="000000"/>
                    </a:solidFill>
                    <a:latin typeface="Arial (Body)"/>
                  </a:rPr>
                  <a:t> </a:t>
                </a:r>
                <a:r>
                  <a:rPr lang="en-US" sz="3800" dirty="0" err="1">
                    <a:solidFill>
                      <a:srgbClr val="000000"/>
                    </a:solidFill>
                    <a:latin typeface="Arial (Body)"/>
                  </a:rPr>
                  <a:t>bị</a:t>
                </a:r>
                <a:r>
                  <a:rPr lang="en-US" sz="3800" dirty="0">
                    <a:solidFill>
                      <a:srgbClr val="000000"/>
                    </a:solidFill>
                    <a:latin typeface="Arial (Body)"/>
                  </a:rPr>
                  <a:t> </a:t>
                </a:r>
                <a:r>
                  <a:rPr lang="en-US" sz="3800" dirty="0" err="1">
                    <a:solidFill>
                      <a:srgbClr val="000000"/>
                    </a:solidFill>
                    <a:latin typeface="Arial (Body)"/>
                  </a:rPr>
                  <a:t>chặn</a:t>
                </a:r>
                <a:r>
                  <a:rPr lang="en-US" sz="3800" dirty="0">
                    <a:solidFill>
                      <a:srgbClr val="000000"/>
                    </a:solidFill>
                    <a:latin typeface="Arial (Body)"/>
                  </a:rPr>
                  <a:t> </a:t>
                </a:r>
                <a:r>
                  <a:rPr lang="en-US" sz="3800" dirty="0" err="1">
                    <a:solidFill>
                      <a:srgbClr val="000000"/>
                    </a:solidFill>
                    <a:latin typeface="Arial (Body)"/>
                  </a:rPr>
                  <a:t>của</a:t>
                </a:r>
                <a:r>
                  <a:rPr lang="en-US" sz="3800" dirty="0">
                    <a:solidFill>
                      <a:srgbClr val="000000"/>
                    </a:solidFill>
                    <a:latin typeface="Arial (Body)"/>
                  </a:rPr>
                  <a:t> </a:t>
                </a:r>
                <a:r>
                  <a:rPr lang="en-US" sz="3800" dirty="0" err="1">
                    <a:solidFill>
                      <a:srgbClr val="000000"/>
                    </a:solidFill>
                    <a:latin typeface="Arial (Body)"/>
                  </a:rPr>
                  <a:t>mỗi</a:t>
                </a:r>
                <a:r>
                  <a:rPr lang="en-US" sz="3800" dirty="0">
                    <a:solidFill>
                      <a:srgbClr val="000000"/>
                    </a:solidFill>
                    <a:latin typeface="Arial (Body)"/>
                  </a:rPr>
                  <a:t> </a:t>
                </a:r>
                <a:r>
                  <a:rPr lang="en-US" sz="3800" dirty="0" err="1">
                    <a:solidFill>
                      <a:srgbClr val="000000"/>
                    </a:solidFill>
                    <a:latin typeface="Arial (Body)"/>
                  </a:rPr>
                  <a:t>dãy</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14:m>
                  <m:oMath xmlns:m="http://schemas.openxmlformats.org/officeDocument/2006/math">
                    <m:r>
                      <a:rPr lang="en-US" sz="3800" i="1" dirty="0" smtClean="0">
                        <a:solidFill>
                          <a:srgbClr val="000000"/>
                        </a:solidFill>
                        <a:latin typeface="Cambria Math" panose="02040503050406030204" pitchFamily="18" charset="0"/>
                      </a:rPr>
                      <m:t>(</m:t>
                    </m:r>
                    <m:r>
                      <a:rPr lang="en-US" sz="3800" i="1" dirty="0" smtClean="0">
                        <a:solidFill>
                          <a:srgbClr val="000000"/>
                        </a:solidFill>
                        <a:latin typeface="Cambria Math" panose="02040503050406030204" pitchFamily="18" charset="0"/>
                      </a:rPr>
                      <m:t>𝑢𝑛</m:t>
                    </m:r>
                    <m:r>
                      <a:rPr lang="en-US" sz="3800" i="1" baseline="-25000" dirty="0">
                        <a:solidFill>
                          <a:srgbClr val="000000"/>
                        </a:solidFill>
                        <a:latin typeface="Cambria Math" panose="02040503050406030204" pitchFamily="18" charset="0"/>
                      </a:rPr>
                      <m:t>­)</m:t>
                    </m:r>
                  </m:oMath>
                </a14:m>
                <a:r>
                  <a:rPr lang="en-US" sz="3800" dirty="0">
                    <a:solidFill>
                      <a:srgbClr val="000000"/>
                    </a:solidFill>
                    <a:latin typeface="Arial (Body)"/>
                  </a:rPr>
                  <a:t> </a:t>
                </a:r>
                <a:r>
                  <a:rPr lang="en-US" sz="3800" dirty="0" err="1">
                    <a:solidFill>
                      <a:srgbClr val="000000"/>
                    </a:solidFill>
                    <a:latin typeface="Arial (Body)"/>
                  </a:rPr>
                  <a:t>sau</a:t>
                </a:r>
                <a:r>
                  <a:rPr lang="en-US" sz="3800" dirty="0">
                    <a:solidFill>
                      <a:srgbClr val="000000"/>
                    </a:solidFill>
                    <a:latin typeface="Arial (Body)"/>
                  </a:rPr>
                  <a:t>, </a:t>
                </a:r>
                <a:r>
                  <a:rPr lang="en-US" sz="3800" dirty="0" err="1">
                    <a:solidFill>
                      <a:srgbClr val="000000"/>
                    </a:solidFill>
                    <a:latin typeface="Arial (Body)"/>
                  </a:rPr>
                  <a:t>biết</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r>
                  <a:rPr lang="en-US" sz="3800" dirty="0" err="1">
                    <a:solidFill>
                      <a:srgbClr val="000000"/>
                    </a:solidFill>
                    <a:latin typeface="Arial (Body)"/>
                  </a:rPr>
                  <a:t>hạng</a:t>
                </a:r>
                <a:r>
                  <a:rPr lang="en-US" sz="3800" dirty="0">
                    <a:solidFill>
                      <a:srgbClr val="000000"/>
                    </a:solidFill>
                    <a:latin typeface="Arial (Body)"/>
                  </a:rPr>
                  <a:t> </a:t>
                </a:r>
                <a:r>
                  <a:rPr lang="en-US" sz="3800" dirty="0" err="1">
                    <a:solidFill>
                      <a:srgbClr val="000000"/>
                    </a:solidFill>
                    <a:latin typeface="Arial (Body)"/>
                  </a:rPr>
                  <a:t>tổng</a:t>
                </a:r>
                <a:r>
                  <a:rPr lang="en-US" sz="3800" dirty="0">
                    <a:solidFill>
                      <a:srgbClr val="000000"/>
                    </a:solidFill>
                    <a:latin typeface="Arial (Body)"/>
                  </a:rPr>
                  <a:t> </a:t>
                </a:r>
                <a:r>
                  <a:rPr lang="en-US" sz="3800" dirty="0" err="1">
                    <a:solidFill>
                      <a:srgbClr val="000000"/>
                    </a:solidFill>
                    <a:latin typeface="Arial (Body)"/>
                  </a:rPr>
                  <a:t>quát</a:t>
                </a:r>
                <a:r>
                  <a:rPr lang="en-US" sz="3800" dirty="0">
                    <a:solidFill>
                      <a:srgbClr val="000000"/>
                    </a:solidFill>
                    <a:latin typeface="Arial (Body)"/>
                  </a:rPr>
                  <a:t>:</a:t>
                </a:r>
              </a:p>
              <a:p>
                <a:pPr algn="just">
                  <a:lnSpc>
                    <a:spcPct val="150000"/>
                  </a:lnSpc>
                </a:pPr>
                <a:r>
                  <a:rPr lang="en-US" sz="3800" dirty="0">
                    <a:solidFill>
                      <a:srgbClr val="000000"/>
                    </a:solidFill>
                    <a:latin typeface="Arial (Body)"/>
                    <a:cs typeface="Arial" panose="020B0604020202020204" pitchFamily="34" charset="0"/>
                  </a:rPr>
                  <a:t>a) </a:t>
                </a:r>
                <a14:m>
                  <m:oMath xmlns:m="http://schemas.openxmlformats.org/officeDocument/2006/math">
                    <m:sSub>
                      <m:sSubPr>
                        <m:ctrlPr>
                          <a:rPr lang="en-US" sz="3800" b="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m:t>
                    </m:r>
                    <m:f>
                      <m:fPr>
                        <m:ctrlPr>
                          <a:rPr lang="en-US" sz="3800" b="0" i="1" smtClean="0">
                            <a:solidFill>
                              <a:srgbClr val="000000"/>
                            </a:solidFill>
                            <a:latin typeface="Cambria Math" panose="02040503050406030204" pitchFamily="18" charset="0"/>
                            <a:cs typeface="Arial" panose="020B0604020202020204" pitchFamily="34" charset="0"/>
                          </a:rPr>
                        </m:ctrlPr>
                      </m:fPr>
                      <m:num>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𝑛</m:t>
                            </m:r>
                          </m:e>
                          <m:sup>
                            <m:r>
                              <a:rPr lang="en-US" sz="3800" b="0" i="1" smtClean="0">
                                <a:solidFill>
                                  <a:srgbClr val="000000"/>
                                </a:solidFill>
                                <a:latin typeface="Cambria Math" panose="02040503050406030204" pitchFamily="18" charset="0"/>
                                <a:cs typeface="Arial" panose="020B0604020202020204" pitchFamily="34" charset="0"/>
                              </a:rPr>
                              <m:t>2</m:t>
                            </m:r>
                          </m:sup>
                        </m:sSup>
                      </m:num>
                      <m:den>
                        <m:r>
                          <a:rPr lang="en-US" sz="3800" b="0" i="1" smtClean="0">
                            <a:solidFill>
                              <a:srgbClr val="000000"/>
                            </a:solidFill>
                            <a:latin typeface="Cambria Math" panose="02040503050406030204" pitchFamily="18" charset="0"/>
                            <a:cs typeface="Arial" panose="020B0604020202020204" pitchFamily="34" charset="0"/>
                          </a:rPr>
                          <m:t>𝑛</m:t>
                        </m:r>
                        <m:r>
                          <a:rPr lang="en-US" sz="3800" b="0" i="1" smtClean="0">
                            <a:solidFill>
                              <a:srgbClr val="000000"/>
                            </a:solidFill>
                            <a:latin typeface="Cambria Math" panose="02040503050406030204" pitchFamily="18" charset="0"/>
                            <a:cs typeface="Arial" panose="020B0604020202020204" pitchFamily="34" charset="0"/>
                          </a:rPr>
                          <m:t>+1</m:t>
                        </m:r>
                      </m:den>
                    </m:f>
                  </m:oMath>
                </a14:m>
                <a:r>
                  <a:rPr lang="en-US" sz="3800" dirty="0">
                    <a:latin typeface="Arial (Body)"/>
                    <a:cs typeface="Arial" panose="020B0604020202020204" pitchFamily="34" charset="0"/>
                  </a:rPr>
                  <a:t>									b) </a:t>
                </a:r>
                <a14:m>
                  <m:oMath xmlns:m="http://schemas.openxmlformats.org/officeDocument/2006/math">
                    <m:sSub>
                      <m:sSubPr>
                        <m:ctrlPr>
                          <a:rPr lang="en-US" sz="3800" b="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𝑢</m:t>
                        </m:r>
                      </m:e>
                      <m:sub>
                        <m:r>
                          <a:rPr lang="en-US" sz="3800" b="0" i="1" smtClean="0">
                            <a:latin typeface="Cambria Math" panose="02040503050406030204" pitchFamily="18" charset="0"/>
                            <a:cs typeface="Arial" panose="020B0604020202020204" pitchFamily="34" charset="0"/>
                          </a:rPr>
                          <m:t>𝑛</m:t>
                        </m:r>
                      </m:sub>
                    </m:sSub>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m:t>
                        </m:r>
                      </m:num>
                      <m:den>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𝑛</m:t>
                            </m:r>
                          </m:sup>
                        </m:sSup>
                      </m:den>
                    </m:f>
                  </m:oMath>
                </a14:m>
                <a:r>
                  <a:rPr lang="en-US" sz="3800" dirty="0">
                    <a:latin typeface="Arial (Body)"/>
                    <a:cs typeface="Arial" panose="020B0604020202020204" pitchFamily="34" charset="0"/>
                  </a:rPr>
                  <a:t>			</a:t>
                </a:r>
              </a:p>
            </p:txBody>
          </p:sp>
        </mc:Choice>
        <mc:Fallback xmlns="">
          <p:sp>
            <p:nvSpPr>
              <p:cNvPr id="26" name="TextBox 25"/>
              <p:cNvSpPr txBox="1">
                <a:spLocks noRot="1" noChangeAspect="1" noMove="1" noResize="1" noEditPoints="1" noAdjustHandles="1" noChangeArrowheads="1" noChangeShapeType="1" noTextEdit="1"/>
              </p:cNvSpPr>
              <p:nvPr/>
            </p:nvSpPr>
            <p:spPr>
              <a:xfrm>
                <a:off x="631886" y="495300"/>
                <a:ext cx="17024228" cy="3100592"/>
              </a:xfrm>
              <a:prstGeom prst="rect">
                <a:avLst/>
              </a:prstGeom>
              <a:blipFill>
                <a:blip r:embed="rId2"/>
                <a:stretch>
                  <a:fillRect l="-1182" r="-1218" b="-25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92D2451-B4C4-2F02-400D-58E1BA3A7B8B}"/>
              </a:ext>
            </a:extLst>
          </p:cNvPr>
          <p:cNvSpPr txBox="1"/>
          <p:nvPr/>
        </p:nvSpPr>
        <p:spPr>
          <a:xfrm>
            <a:off x="8305800" y="3706533"/>
            <a:ext cx="1676400" cy="677108"/>
          </a:xfrm>
          <a:prstGeom prst="rect">
            <a:avLst/>
          </a:prstGeom>
          <a:noFill/>
        </p:spPr>
        <p:txBody>
          <a:bodyPr wrap="square" rtlCol="0">
            <a:spAutoFit/>
          </a:bodyPr>
          <a:lstStyle/>
          <a:p>
            <a:r>
              <a:rPr lang="vi-VN" sz="3800" b="1" u="sng" dirty="0">
                <a:solidFill>
                  <a:srgbClr val="C00000"/>
                </a:solidFill>
                <a:latin typeface="Arial" panose="020B0604020202020204" pitchFamily="34" charset="0"/>
                <a:cs typeface="Arial" panose="020B0604020202020204" pitchFamily="34" charset="0"/>
              </a:rPr>
              <a:t>Giải</a:t>
            </a:r>
            <a:r>
              <a:rPr lang="vi-VN" sz="3800" b="1" dirty="0">
                <a:solidFill>
                  <a:srgbClr val="C00000"/>
                </a:solidFill>
                <a:latin typeface="Arial" panose="020B0604020202020204" pitchFamily="34" charset="0"/>
                <a:cs typeface="Arial" panose="020B0604020202020204" pitchFamily="34" charset="0"/>
              </a:rPr>
              <a:t>:</a:t>
            </a:r>
            <a:endParaRPr lang="en-US" sz="3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C078C79-9179-E7CD-51BA-3EE1012BFAC9}"/>
                  </a:ext>
                </a:extLst>
              </p:cNvPr>
              <p:cNvSpPr/>
              <p:nvPr/>
            </p:nvSpPr>
            <p:spPr>
              <a:xfrm>
                <a:off x="1131738" y="4153726"/>
                <a:ext cx="15479862" cy="5558316"/>
              </a:xfrm>
              <a:prstGeom prst="rect">
                <a:avLst/>
              </a:prstGeom>
            </p:spPr>
            <p:txBody>
              <a:bodyPr wrap="square">
                <a:spAutoFit/>
              </a:bodyPr>
              <a:lstStyle/>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a)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3600" dirty="0">
                    <a:latin typeface="Arial (Body)"/>
                    <a:ea typeface="Calibri" panose="020F0502020204030204" pitchFamily="34" charset="0"/>
                    <a:cs typeface="Times New Roman" panose="02020603050405020304" pitchFamily="18" charset="0"/>
                  </a:rPr>
                  <a:t> =&gt;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+1+1</m:t>
                        </m:r>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Xét</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hiệu</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+2</m:t>
                        </m:r>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+2</m:t>
                        </m:r>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r>
                      <a:rPr lang="en-US" sz="3600" i="1">
                        <a:latin typeface="Cambria Math" panose="02040503050406030204" pitchFamily="18" charset="0"/>
                        <a:ea typeface="Calibri" panose="020F0502020204030204" pitchFamily="34" charset="0"/>
                        <a:cs typeface="Times New Roman" panose="02020603050405020304" pitchFamily="18" charset="0"/>
                      </a:rPr>
                      <m:t>&gt;0</m:t>
                    </m:r>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vì</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ℕ</m:t>
                        </m:r>
                      </m:e>
                      <m:sup>
                        <m:r>
                          <a:rPr lang="en-US" sz="36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b>
                    </m:sSub>
                    <m:r>
                      <a:rPr lang="en-US" sz="3600" i="1">
                        <a:latin typeface="Cambria Math" panose="02040503050406030204" pitchFamily="18" charset="0"/>
                        <a:ea typeface="Calibri" panose="020F0502020204030204" pitchFamily="34" charset="0"/>
                        <a:cs typeface="Times New Roman" panose="02020603050405020304" pitchFamily="18" charset="0"/>
                      </a:rPr>
                      <m:t>&gt;</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nên</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là</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tăng</a:t>
                </a:r>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Ta </a:t>
                </a:r>
                <a:r>
                  <a:rPr lang="en-US" sz="3600" dirty="0" err="1">
                    <a:latin typeface="Arial (Body)"/>
                    <a:ea typeface="Calibri" panose="020F0502020204030204" pitchFamily="34" charset="0"/>
                    <a:cs typeface="Times New Roman" panose="02020603050405020304" pitchFamily="18" charset="0"/>
                  </a:rPr>
                  <a:t>có</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r>
                      <a:rPr lang="en-US" sz="3600" i="1">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3600" dirty="0">
                    <a:latin typeface="Arial (Body)"/>
                    <a:ea typeface="Calibri" panose="020F0502020204030204" pitchFamily="34" charset="0"/>
                    <a:cs typeface="Times New Roman" panose="02020603050405020304" pitchFamily="18" charset="0"/>
                  </a:rPr>
                  <a:t>  mà  </a:t>
                </a:r>
                <a14:m>
                  <m:oMath xmlns:m="http://schemas.openxmlformats.org/officeDocument/2006/math">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2</m:t>
                        </m:r>
                      </m:den>
                    </m:f>
                    <m:r>
                      <a:rPr lang="en-US" sz="3600" i="1">
                        <a:latin typeface="Cambria Math" panose="02040503050406030204" pitchFamily="18" charset="0"/>
                        <a:ea typeface="Calibri" panose="020F0502020204030204" pitchFamily="34" charset="0"/>
                        <a:cs typeface="Times New Roman" panose="02020603050405020304" pitchFamily="18" charset="0"/>
                      </a:rPr>
                      <m:t>≤ 1−</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r>
                      <a:rPr lang="en-US" sz="3600" i="1">
                        <a:latin typeface="Cambria Math" panose="02040503050406030204" pitchFamily="18" charset="0"/>
                        <a:ea typeface="Calibri" panose="020F0502020204030204" pitchFamily="34" charset="0"/>
                        <a:cs typeface="Times New Roman" panose="02020603050405020304" pitchFamily="18" charset="0"/>
                      </a:rPr>
                      <m:t>&lt;1</m:t>
                    </m:r>
                  </m:oMath>
                </a14:m>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ℕ</m:t>
                        </m:r>
                      </m:e>
                      <m:sup>
                        <m:r>
                          <a:rPr lang="en-US" sz="36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bị</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chặn</a:t>
                </a:r>
                <a:r>
                  <a:rPr lang="en-US" sz="3600" dirty="0">
                    <a:latin typeface="Arial (Body)"/>
                    <a:ea typeface="Calibri" panose="020F0502020204030204" pitchFamily="34" charset="0"/>
                    <a:cs typeface="Times New Roman" panose="02020603050405020304" pitchFamily="18" charset="0"/>
                  </a:rPr>
                  <a:t>.</a:t>
                </a:r>
              </a:p>
            </p:txBody>
          </p:sp>
        </mc:Choice>
        <mc:Fallback xmlns="">
          <p:sp>
            <p:nvSpPr>
              <p:cNvPr id="6" name="Rectangle 5">
                <a:extLst>
                  <a:ext uri="{FF2B5EF4-FFF2-40B4-BE49-F238E27FC236}">
                    <a16:creationId xmlns:a16="http://schemas.microsoft.com/office/drawing/2014/main" id="{6C078C79-9179-E7CD-51BA-3EE1012BFAC9}"/>
                  </a:ext>
                </a:extLst>
              </p:cNvPr>
              <p:cNvSpPr>
                <a:spLocks noRot="1" noChangeAspect="1" noMove="1" noResize="1" noEditPoints="1" noAdjustHandles="1" noChangeArrowheads="1" noChangeShapeType="1" noTextEdit="1"/>
              </p:cNvSpPr>
              <p:nvPr/>
            </p:nvSpPr>
            <p:spPr>
              <a:xfrm>
                <a:off x="1131738" y="4153726"/>
                <a:ext cx="15479862" cy="5558316"/>
              </a:xfrm>
              <a:prstGeom prst="rect">
                <a:avLst/>
              </a:prstGeom>
              <a:blipFill>
                <a:blip r:embed="rId3"/>
                <a:stretch>
                  <a:fillRect l="-1221" b="-3180"/>
                </a:stretch>
              </a:blipFill>
            </p:spPr>
            <p:txBody>
              <a:bodyPr/>
              <a:lstStyle/>
              <a:p>
                <a:r>
                  <a:rPr lang="en-US">
                    <a:noFill/>
                  </a:rPr>
                  <a:t> </a:t>
                </a:r>
              </a:p>
            </p:txBody>
          </p:sp>
        </mc:Fallback>
      </mc:AlternateContent>
    </p:spTree>
    <p:extLst>
      <p:ext uri="{BB962C8B-B14F-4D97-AF65-F5344CB8AC3E}">
        <p14:creationId xmlns:p14="http://schemas.microsoft.com/office/powerpoint/2010/main" val="91539895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200881"/>
            <a:ext cx="17260392" cy="9885237"/>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xmlns:a14="http://schemas.microsoft.com/office/drawing/2010/main">
        <mc:Choice Requires="a14">
          <p:sp>
            <p:nvSpPr>
              <p:cNvPr id="26" name="TextBox 25"/>
              <p:cNvSpPr txBox="1"/>
              <p:nvPr/>
            </p:nvSpPr>
            <p:spPr>
              <a:xfrm>
                <a:off x="631886" y="495300"/>
                <a:ext cx="17024228" cy="3100592"/>
              </a:xfrm>
              <a:prstGeom prst="rect">
                <a:avLst/>
              </a:prstGeom>
              <a:noFill/>
            </p:spPr>
            <p:txBody>
              <a:bodyPr wrap="square" rtlCol="0">
                <a:spAutoFit/>
              </a:bodyPr>
              <a:lstStyle/>
              <a:p>
                <a:pPr algn="just">
                  <a:lnSpc>
                    <a:spcPct val="150000"/>
                  </a:lnSpc>
                </a:pPr>
                <a:r>
                  <a:rPr lang="vi-VN" sz="3800" b="1" dirty="0">
                    <a:solidFill>
                      <a:schemeClr val="accent5">
                        <a:lumMod val="75000"/>
                      </a:schemeClr>
                    </a:solidFill>
                    <a:cs typeface="Arial" panose="020B0604020202020204" pitchFamily="34" charset="0"/>
                  </a:rPr>
                  <a:t>Bài </a:t>
                </a:r>
                <a:r>
                  <a:rPr lang="en-US" sz="3800" b="1" dirty="0">
                    <a:solidFill>
                      <a:schemeClr val="accent5">
                        <a:lumMod val="75000"/>
                      </a:schemeClr>
                    </a:solidFill>
                    <a:latin typeface="Arial (Body)"/>
                    <a:cs typeface="Arial" panose="020B0604020202020204" pitchFamily="34" charset="0"/>
                  </a:rPr>
                  <a:t>8</a:t>
                </a:r>
                <a:r>
                  <a:rPr lang="vi-VN" sz="3800" b="1" dirty="0">
                    <a:solidFill>
                      <a:schemeClr val="accent5">
                        <a:lumMod val="75000"/>
                      </a:schemeClr>
                    </a:solidFill>
                    <a:cs typeface="Arial" panose="020B0604020202020204" pitchFamily="34" charset="0"/>
                  </a:rPr>
                  <a:t> (SGK - </a:t>
                </a:r>
                <a:r>
                  <a:rPr lang="vi-VN" sz="3800" b="1" dirty="0" err="1">
                    <a:solidFill>
                      <a:schemeClr val="accent5">
                        <a:lumMod val="75000"/>
                      </a:schemeClr>
                    </a:solidFill>
                    <a:cs typeface="Arial" panose="020B0604020202020204" pitchFamily="34" charset="0"/>
                  </a:rPr>
                  <a:t>tr</a:t>
                </a:r>
                <a:r>
                  <a:rPr lang="vi-VN" sz="3800" b="1" dirty="0">
                    <a:solidFill>
                      <a:schemeClr val="accent5">
                        <a:lumMod val="75000"/>
                      </a:schemeClr>
                    </a:solidFill>
                    <a:cs typeface="Arial" panose="020B0604020202020204" pitchFamily="34" charset="0"/>
                  </a:rPr>
                  <a:t>.</a:t>
                </a:r>
                <a:r>
                  <a:rPr lang="en-US" sz="3800" b="1" dirty="0">
                    <a:solidFill>
                      <a:schemeClr val="accent5">
                        <a:lumMod val="75000"/>
                      </a:schemeClr>
                    </a:solidFill>
                    <a:latin typeface="Arial (Body)"/>
                    <a:cs typeface="Arial" panose="020B0604020202020204" pitchFamily="34" charset="0"/>
                  </a:rPr>
                  <a:t>58</a:t>
                </a:r>
                <a:r>
                  <a:rPr lang="vi-VN" sz="3800" b="1" dirty="0">
                    <a:solidFill>
                      <a:schemeClr val="accent5">
                        <a:lumMod val="75000"/>
                      </a:schemeClr>
                    </a:solidFill>
                    <a:cs typeface="Arial" panose="020B0604020202020204" pitchFamily="34" charset="0"/>
                  </a:rPr>
                  <a:t>) </a:t>
                </a:r>
                <a:r>
                  <a:rPr lang="en-US" sz="3800" dirty="0" err="1">
                    <a:solidFill>
                      <a:srgbClr val="000000"/>
                    </a:solidFill>
                    <a:latin typeface="Arial (Body)"/>
                  </a:rPr>
                  <a:t>Xét</a:t>
                </a:r>
                <a:r>
                  <a:rPr lang="en-US" sz="3800" dirty="0">
                    <a:solidFill>
                      <a:srgbClr val="000000"/>
                    </a:solidFill>
                    <a:latin typeface="Arial (Body)"/>
                  </a:rPr>
                  <a:t> </a:t>
                </a:r>
                <a:r>
                  <a:rPr lang="en-US" sz="3800" dirty="0" err="1">
                    <a:solidFill>
                      <a:srgbClr val="000000"/>
                    </a:solidFill>
                    <a:latin typeface="Arial (Body)"/>
                  </a:rPr>
                  <a:t>tính</a:t>
                </a:r>
                <a:r>
                  <a:rPr lang="en-US" sz="3800" dirty="0">
                    <a:solidFill>
                      <a:srgbClr val="000000"/>
                    </a:solidFill>
                    <a:latin typeface="Arial (Body)"/>
                  </a:rPr>
                  <a:t> </a:t>
                </a:r>
                <a:r>
                  <a:rPr lang="en-US" sz="3800" dirty="0" err="1">
                    <a:solidFill>
                      <a:srgbClr val="000000"/>
                    </a:solidFill>
                    <a:latin typeface="Arial (Body)"/>
                  </a:rPr>
                  <a:t>tăng</a:t>
                </a:r>
                <a:r>
                  <a:rPr lang="en-US" sz="3800" dirty="0">
                    <a:solidFill>
                      <a:srgbClr val="000000"/>
                    </a:solidFill>
                    <a:latin typeface="Arial (Body)"/>
                  </a:rPr>
                  <a:t>, </a:t>
                </a:r>
                <a:r>
                  <a:rPr lang="en-US" sz="3800" dirty="0" err="1">
                    <a:solidFill>
                      <a:srgbClr val="000000"/>
                    </a:solidFill>
                    <a:latin typeface="Arial (Body)"/>
                  </a:rPr>
                  <a:t>giảm</a:t>
                </a:r>
                <a:r>
                  <a:rPr lang="en-US" sz="3800" dirty="0">
                    <a:solidFill>
                      <a:srgbClr val="000000"/>
                    </a:solidFill>
                    <a:latin typeface="Arial (Body)"/>
                  </a:rPr>
                  <a:t> </a:t>
                </a:r>
                <a:r>
                  <a:rPr lang="en-US" sz="3800" dirty="0" err="1">
                    <a:solidFill>
                      <a:srgbClr val="000000"/>
                    </a:solidFill>
                    <a:latin typeface="Arial (Body)"/>
                  </a:rPr>
                  <a:t>và</a:t>
                </a:r>
                <a:r>
                  <a:rPr lang="en-US" sz="3800" dirty="0">
                    <a:solidFill>
                      <a:srgbClr val="000000"/>
                    </a:solidFill>
                    <a:latin typeface="Arial (Body)"/>
                  </a:rPr>
                  <a:t> </a:t>
                </a:r>
                <a:r>
                  <a:rPr lang="en-US" sz="3800" dirty="0" err="1">
                    <a:solidFill>
                      <a:srgbClr val="000000"/>
                    </a:solidFill>
                    <a:latin typeface="Arial (Body)"/>
                  </a:rPr>
                  <a:t>bị</a:t>
                </a:r>
                <a:r>
                  <a:rPr lang="en-US" sz="3800" dirty="0">
                    <a:solidFill>
                      <a:srgbClr val="000000"/>
                    </a:solidFill>
                    <a:latin typeface="Arial (Body)"/>
                  </a:rPr>
                  <a:t> </a:t>
                </a:r>
                <a:r>
                  <a:rPr lang="en-US" sz="3800" dirty="0" err="1">
                    <a:solidFill>
                      <a:srgbClr val="000000"/>
                    </a:solidFill>
                    <a:latin typeface="Arial (Body)"/>
                  </a:rPr>
                  <a:t>chặn</a:t>
                </a:r>
                <a:r>
                  <a:rPr lang="en-US" sz="3800" dirty="0">
                    <a:solidFill>
                      <a:srgbClr val="000000"/>
                    </a:solidFill>
                    <a:latin typeface="Arial (Body)"/>
                  </a:rPr>
                  <a:t> </a:t>
                </a:r>
                <a:r>
                  <a:rPr lang="en-US" sz="3800" dirty="0" err="1">
                    <a:solidFill>
                      <a:srgbClr val="000000"/>
                    </a:solidFill>
                    <a:latin typeface="Arial (Body)"/>
                  </a:rPr>
                  <a:t>của</a:t>
                </a:r>
                <a:r>
                  <a:rPr lang="en-US" sz="3800" dirty="0">
                    <a:solidFill>
                      <a:srgbClr val="000000"/>
                    </a:solidFill>
                    <a:latin typeface="Arial (Body)"/>
                  </a:rPr>
                  <a:t> </a:t>
                </a:r>
                <a:r>
                  <a:rPr lang="en-US" sz="3800" dirty="0" err="1">
                    <a:solidFill>
                      <a:srgbClr val="000000"/>
                    </a:solidFill>
                    <a:latin typeface="Arial (Body)"/>
                  </a:rPr>
                  <a:t>mỗi</a:t>
                </a:r>
                <a:r>
                  <a:rPr lang="en-US" sz="3800" dirty="0">
                    <a:solidFill>
                      <a:srgbClr val="000000"/>
                    </a:solidFill>
                    <a:latin typeface="Arial (Body)"/>
                  </a:rPr>
                  <a:t> </a:t>
                </a:r>
                <a:r>
                  <a:rPr lang="en-US" sz="3800" dirty="0" err="1">
                    <a:solidFill>
                      <a:srgbClr val="000000"/>
                    </a:solidFill>
                    <a:latin typeface="Arial (Body)"/>
                  </a:rPr>
                  <a:t>dãy</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14:m>
                  <m:oMath xmlns:m="http://schemas.openxmlformats.org/officeDocument/2006/math">
                    <m:r>
                      <a:rPr lang="en-US" sz="3800" i="1" dirty="0" smtClean="0">
                        <a:solidFill>
                          <a:srgbClr val="000000"/>
                        </a:solidFill>
                        <a:latin typeface="Cambria Math" panose="02040503050406030204" pitchFamily="18" charset="0"/>
                      </a:rPr>
                      <m:t>(</m:t>
                    </m:r>
                    <m:r>
                      <a:rPr lang="en-US" sz="3800" i="1" dirty="0" smtClean="0">
                        <a:solidFill>
                          <a:srgbClr val="000000"/>
                        </a:solidFill>
                        <a:latin typeface="Cambria Math" panose="02040503050406030204" pitchFamily="18" charset="0"/>
                      </a:rPr>
                      <m:t>𝑢𝑛</m:t>
                    </m:r>
                    <m:r>
                      <a:rPr lang="en-US" sz="3800" i="1" baseline="-25000" dirty="0">
                        <a:solidFill>
                          <a:srgbClr val="000000"/>
                        </a:solidFill>
                        <a:latin typeface="Cambria Math" panose="02040503050406030204" pitchFamily="18" charset="0"/>
                      </a:rPr>
                      <m:t>­)</m:t>
                    </m:r>
                  </m:oMath>
                </a14:m>
                <a:r>
                  <a:rPr lang="en-US" sz="3800" dirty="0">
                    <a:solidFill>
                      <a:srgbClr val="000000"/>
                    </a:solidFill>
                    <a:latin typeface="Arial (Body)"/>
                  </a:rPr>
                  <a:t> </a:t>
                </a:r>
                <a:r>
                  <a:rPr lang="en-US" sz="3800" dirty="0" err="1">
                    <a:solidFill>
                      <a:srgbClr val="000000"/>
                    </a:solidFill>
                    <a:latin typeface="Arial (Body)"/>
                  </a:rPr>
                  <a:t>sau</a:t>
                </a:r>
                <a:r>
                  <a:rPr lang="en-US" sz="3800" dirty="0">
                    <a:solidFill>
                      <a:srgbClr val="000000"/>
                    </a:solidFill>
                    <a:latin typeface="Arial (Body)"/>
                  </a:rPr>
                  <a:t>, </a:t>
                </a:r>
                <a:r>
                  <a:rPr lang="en-US" sz="3800" dirty="0" err="1">
                    <a:solidFill>
                      <a:srgbClr val="000000"/>
                    </a:solidFill>
                    <a:latin typeface="Arial (Body)"/>
                  </a:rPr>
                  <a:t>biết</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r>
                  <a:rPr lang="en-US" sz="3800" dirty="0" err="1">
                    <a:solidFill>
                      <a:srgbClr val="000000"/>
                    </a:solidFill>
                    <a:latin typeface="Arial (Body)"/>
                  </a:rPr>
                  <a:t>hạng</a:t>
                </a:r>
                <a:r>
                  <a:rPr lang="en-US" sz="3800" dirty="0">
                    <a:solidFill>
                      <a:srgbClr val="000000"/>
                    </a:solidFill>
                    <a:latin typeface="Arial (Body)"/>
                  </a:rPr>
                  <a:t> </a:t>
                </a:r>
                <a:r>
                  <a:rPr lang="en-US" sz="3800" dirty="0" err="1">
                    <a:solidFill>
                      <a:srgbClr val="000000"/>
                    </a:solidFill>
                    <a:latin typeface="Arial (Body)"/>
                  </a:rPr>
                  <a:t>tổng</a:t>
                </a:r>
                <a:r>
                  <a:rPr lang="en-US" sz="3800" dirty="0">
                    <a:solidFill>
                      <a:srgbClr val="000000"/>
                    </a:solidFill>
                    <a:latin typeface="Arial (Body)"/>
                  </a:rPr>
                  <a:t> </a:t>
                </a:r>
                <a:r>
                  <a:rPr lang="en-US" sz="3800" dirty="0" err="1">
                    <a:solidFill>
                      <a:srgbClr val="000000"/>
                    </a:solidFill>
                    <a:latin typeface="Arial (Body)"/>
                  </a:rPr>
                  <a:t>quát</a:t>
                </a:r>
                <a:r>
                  <a:rPr lang="en-US" sz="3800" dirty="0">
                    <a:solidFill>
                      <a:srgbClr val="000000"/>
                    </a:solidFill>
                    <a:latin typeface="Arial (Body)"/>
                  </a:rPr>
                  <a:t>:</a:t>
                </a:r>
              </a:p>
              <a:p>
                <a:pPr algn="just">
                  <a:lnSpc>
                    <a:spcPct val="150000"/>
                  </a:lnSpc>
                </a:pPr>
                <a:r>
                  <a:rPr lang="en-US" sz="3800" dirty="0">
                    <a:solidFill>
                      <a:srgbClr val="000000"/>
                    </a:solidFill>
                    <a:latin typeface="Arial (Body)"/>
                    <a:cs typeface="Arial" panose="020B0604020202020204" pitchFamily="34" charset="0"/>
                  </a:rPr>
                  <a:t>a) </a:t>
                </a:r>
                <a14:m>
                  <m:oMath xmlns:m="http://schemas.openxmlformats.org/officeDocument/2006/math">
                    <m:sSub>
                      <m:sSubPr>
                        <m:ctrlPr>
                          <a:rPr lang="en-US" sz="3800" b="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m:t>
                    </m:r>
                    <m:f>
                      <m:fPr>
                        <m:ctrlPr>
                          <a:rPr lang="en-US" sz="3800" b="0" i="1" smtClean="0">
                            <a:solidFill>
                              <a:srgbClr val="000000"/>
                            </a:solidFill>
                            <a:latin typeface="Cambria Math" panose="02040503050406030204" pitchFamily="18" charset="0"/>
                            <a:cs typeface="Arial" panose="020B0604020202020204" pitchFamily="34" charset="0"/>
                          </a:rPr>
                        </m:ctrlPr>
                      </m:fPr>
                      <m:num>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𝑛</m:t>
                            </m:r>
                          </m:e>
                          <m:sup>
                            <m:r>
                              <a:rPr lang="en-US" sz="3800" b="0" i="1" smtClean="0">
                                <a:solidFill>
                                  <a:srgbClr val="000000"/>
                                </a:solidFill>
                                <a:latin typeface="Cambria Math" panose="02040503050406030204" pitchFamily="18" charset="0"/>
                                <a:cs typeface="Arial" panose="020B0604020202020204" pitchFamily="34" charset="0"/>
                              </a:rPr>
                              <m:t>2</m:t>
                            </m:r>
                          </m:sup>
                        </m:sSup>
                      </m:num>
                      <m:den>
                        <m:r>
                          <a:rPr lang="en-US" sz="3800" b="0" i="1" smtClean="0">
                            <a:solidFill>
                              <a:srgbClr val="000000"/>
                            </a:solidFill>
                            <a:latin typeface="Cambria Math" panose="02040503050406030204" pitchFamily="18" charset="0"/>
                            <a:cs typeface="Arial" panose="020B0604020202020204" pitchFamily="34" charset="0"/>
                          </a:rPr>
                          <m:t>𝑛</m:t>
                        </m:r>
                        <m:r>
                          <a:rPr lang="en-US" sz="3800" b="0" i="1" smtClean="0">
                            <a:solidFill>
                              <a:srgbClr val="000000"/>
                            </a:solidFill>
                            <a:latin typeface="Cambria Math" panose="02040503050406030204" pitchFamily="18" charset="0"/>
                            <a:cs typeface="Arial" panose="020B0604020202020204" pitchFamily="34" charset="0"/>
                          </a:rPr>
                          <m:t>+1</m:t>
                        </m:r>
                      </m:den>
                    </m:f>
                  </m:oMath>
                </a14:m>
                <a:r>
                  <a:rPr lang="en-US" sz="3800" dirty="0">
                    <a:latin typeface="Arial (Body)"/>
                    <a:cs typeface="Arial" panose="020B0604020202020204" pitchFamily="34" charset="0"/>
                  </a:rPr>
                  <a:t>									b) </a:t>
                </a:r>
                <a14:m>
                  <m:oMath xmlns:m="http://schemas.openxmlformats.org/officeDocument/2006/math">
                    <m:sSub>
                      <m:sSubPr>
                        <m:ctrlPr>
                          <a:rPr lang="en-US" sz="3800" b="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𝑢</m:t>
                        </m:r>
                      </m:e>
                      <m:sub>
                        <m:r>
                          <a:rPr lang="en-US" sz="3800" b="0" i="1" smtClean="0">
                            <a:latin typeface="Cambria Math" panose="02040503050406030204" pitchFamily="18" charset="0"/>
                            <a:cs typeface="Arial" panose="020B0604020202020204" pitchFamily="34" charset="0"/>
                          </a:rPr>
                          <m:t>𝑛</m:t>
                        </m:r>
                      </m:sub>
                    </m:sSub>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m:t>
                        </m:r>
                      </m:num>
                      <m:den>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𝑛</m:t>
                            </m:r>
                          </m:sup>
                        </m:sSup>
                      </m:den>
                    </m:f>
                  </m:oMath>
                </a14:m>
                <a:r>
                  <a:rPr lang="en-US" sz="3800" dirty="0">
                    <a:latin typeface="Arial (Body)"/>
                    <a:cs typeface="Arial" panose="020B0604020202020204" pitchFamily="34" charset="0"/>
                  </a:rPr>
                  <a:t>		</a:t>
                </a:r>
              </a:p>
            </p:txBody>
          </p:sp>
        </mc:Choice>
        <mc:Fallback xmlns="">
          <p:sp>
            <p:nvSpPr>
              <p:cNvPr id="26" name="TextBox 25"/>
              <p:cNvSpPr txBox="1">
                <a:spLocks noRot="1" noChangeAspect="1" noMove="1" noResize="1" noEditPoints="1" noAdjustHandles="1" noChangeArrowheads="1" noChangeShapeType="1" noTextEdit="1"/>
              </p:cNvSpPr>
              <p:nvPr/>
            </p:nvSpPr>
            <p:spPr>
              <a:xfrm>
                <a:off x="631886" y="495300"/>
                <a:ext cx="17024228" cy="3100592"/>
              </a:xfrm>
              <a:prstGeom prst="rect">
                <a:avLst/>
              </a:prstGeom>
              <a:blipFill>
                <a:blip r:embed="rId2"/>
                <a:stretch>
                  <a:fillRect l="-1182" r="-1218" b="-25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92D2451-B4C4-2F02-400D-58E1BA3A7B8B}"/>
              </a:ext>
            </a:extLst>
          </p:cNvPr>
          <p:cNvSpPr txBox="1"/>
          <p:nvPr/>
        </p:nvSpPr>
        <p:spPr>
          <a:xfrm>
            <a:off x="8305800" y="3706533"/>
            <a:ext cx="1676400" cy="677108"/>
          </a:xfrm>
          <a:prstGeom prst="rect">
            <a:avLst/>
          </a:prstGeom>
          <a:noFill/>
        </p:spPr>
        <p:txBody>
          <a:bodyPr wrap="square" rtlCol="0">
            <a:spAutoFit/>
          </a:bodyPr>
          <a:lstStyle/>
          <a:p>
            <a:r>
              <a:rPr lang="vi-VN" sz="3800" b="1" u="sng" dirty="0">
                <a:solidFill>
                  <a:srgbClr val="C00000"/>
                </a:solidFill>
                <a:latin typeface="Arial" panose="020B0604020202020204" pitchFamily="34" charset="0"/>
                <a:cs typeface="Arial" panose="020B0604020202020204" pitchFamily="34" charset="0"/>
              </a:rPr>
              <a:t>Giải</a:t>
            </a:r>
            <a:r>
              <a:rPr lang="vi-VN" sz="3800" b="1" dirty="0">
                <a:solidFill>
                  <a:srgbClr val="C00000"/>
                </a:solidFill>
                <a:latin typeface="Arial" panose="020B0604020202020204" pitchFamily="34" charset="0"/>
                <a:cs typeface="Arial" panose="020B0604020202020204" pitchFamily="34" charset="0"/>
              </a:rPr>
              <a:t>:</a:t>
            </a:r>
            <a:endParaRPr lang="en-US" sz="3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C078C79-9179-E7CD-51BA-3EE1012BFAC9}"/>
                  </a:ext>
                </a:extLst>
              </p:cNvPr>
              <p:cNvSpPr/>
              <p:nvPr/>
            </p:nvSpPr>
            <p:spPr>
              <a:xfrm>
                <a:off x="1131738" y="4153726"/>
                <a:ext cx="15479862" cy="5932393"/>
              </a:xfrm>
              <a:prstGeom prst="rect">
                <a:avLst/>
              </a:prstGeom>
            </p:spPr>
            <p:txBody>
              <a:bodyPr wrap="square">
                <a:spAutoFit/>
              </a:bodyPr>
              <a:lstStyle/>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b)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sup>
                        </m:sSup>
                      </m:den>
                    </m:f>
                  </m:oMath>
                </a14:m>
                <a:r>
                  <a:rPr lang="en-US" sz="3600" dirty="0">
                    <a:latin typeface="Arial (Body)"/>
                    <a:ea typeface="Calibri" panose="020F0502020204030204" pitchFamily="34" charset="0"/>
                    <a:cs typeface="Times New Roman" panose="02020603050405020304" pitchFamily="18" charset="0"/>
                  </a:rPr>
                  <a:t> =&gt;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p>
                        </m:sSup>
                      </m:den>
                    </m:f>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Xét</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hiệu</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p>
                        </m:sSup>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600" i="1">
                        <a:latin typeface="Cambria Math" panose="02040503050406030204" pitchFamily="18" charset="0"/>
                        <a:ea typeface="Calibri" panose="020F0502020204030204" pitchFamily="34" charset="0"/>
                        <a:cs typeface="Times New Roman" panose="02020603050405020304" pitchFamily="18" charset="0"/>
                      </a:rPr>
                      <m:t>&lt;0, </m:t>
                    </m:r>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ℕ</m:t>
                        </m:r>
                      </m:e>
                      <m:sup>
                        <m:r>
                          <a:rPr lang="en-US" sz="3600" i="1">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sub>
                    </m:sSub>
                    <m:r>
                      <a:rPr lang="en-US" sz="3600" i="1">
                        <a:latin typeface="Cambria Math" panose="02040503050406030204" pitchFamily="18" charset="0"/>
                        <a:ea typeface="Calibri" panose="020F0502020204030204" pitchFamily="34" charset="0"/>
                        <a:cs typeface="Times New Roman" panose="02020603050405020304" pitchFamily="18" charset="0"/>
                      </a:rPr>
                      <m:t>&lt;</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nên</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là</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giảm</a:t>
                </a:r>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Ta </a:t>
                </a:r>
                <a:r>
                  <a:rPr lang="en-US" sz="3600" dirty="0" err="1">
                    <a:latin typeface="Arial (Body)"/>
                    <a:ea typeface="Calibri" panose="020F0502020204030204" pitchFamily="34" charset="0"/>
                    <a:cs typeface="Times New Roman" panose="02020603050405020304" pitchFamily="18" charset="0"/>
                  </a:rPr>
                  <a:t>có</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sup>
                        </m:sSup>
                      </m:den>
                    </m:f>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Vì</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sup>
                    </m:sSup>
                    <m:r>
                      <a:rPr lang="en-US" sz="3600" i="1">
                        <a:latin typeface="Cambria Math" panose="02040503050406030204" pitchFamily="18" charset="0"/>
                        <a:ea typeface="Calibri" panose="020F0502020204030204" pitchFamily="34" charset="0"/>
                        <a:cs typeface="Times New Roman" panose="02020603050405020304" pitchFamily="18" charset="0"/>
                      </a:rPr>
                      <m:t>≥5⟺</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5</m:t>
                        </m:r>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en-US" sz="36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r>
                          <a:rPr lang="en-US" sz="3600" i="1">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nl-NL"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ℕ</m:t>
                        </m:r>
                      </m:e>
                      <m:sup>
                        <m:r>
                          <a:rPr lang="en-US" sz="36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mà</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5</m:t>
                            </m:r>
                          </m:e>
                          <m:sup>
                            <m:r>
                              <a:rPr lang="nl-NL" sz="3600" i="1">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3600" i="1">
                        <a:latin typeface="Cambria Math" panose="02040503050406030204" pitchFamily="18" charset="0"/>
                        <a:ea typeface="Calibri" panose="020F0502020204030204" pitchFamily="34" charset="0"/>
                        <a:cs typeface="Times New Roman" panose="02020603050405020304" pitchFamily="18" charset="0"/>
                      </a:rPr>
                      <m:t>&gt;0</m:t>
                    </m:r>
                  </m:oMath>
                </a14:m>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nl-NL"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ℕ</m:t>
                        </m:r>
                      </m:e>
                      <m:sup>
                        <m:r>
                          <a:rPr lang="en-US" sz="36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0&lt;</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nl-NL" sz="3600" i="1">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2</m:t>
                        </m:r>
                      </m:num>
                      <m:den>
                        <m:r>
                          <a:rPr lang="en-US" sz="3600" i="1">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nên</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nl-NL" sz="3600" i="1">
                            <a:latin typeface="Cambria Math" panose="02040503050406030204" pitchFamily="18" charset="0"/>
                            <a:ea typeface="Calibri" panose="020F0502020204030204" pitchFamily="34" charset="0"/>
                            <a:cs typeface="Times New Roman" panose="02020603050405020304" pitchFamily="18" charset="0"/>
                          </a:rPr>
                          <m:t>𝑢</m:t>
                        </m:r>
                      </m:e>
                      <m:sub>
                        <m:r>
                          <a:rPr lang="nl-NL"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bị</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chặn</a:t>
                </a:r>
                <a:r>
                  <a:rPr lang="en-US" sz="3600" dirty="0">
                    <a:latin typeface="Arial (Body)"/>
                    <a:ea typeface="Calibri" panose="020F0502020204030204" pitchFamily="34" charset="0"/>
                    <a:cs typeface="Times New Roman" panose="02020603050405020304" pitchFamily="18" charset="0"/>
                  </a:rPr>
                  <a:t>.</a:t>
                </a:r>
              </a:p>
            </p:txBody>
          </p:sp>
        </mc:Choice>
        <mc:Fallback xmlns="">
          <p:sp>
            <p:nvSpPr>
              <p:cNvPr id="6" name="Rectangle 5">
                <a:extLst>
                  <a:ext uri="{FF2B5EF4-FFF2-40B4-BE49-F238E27FC236}">
                    <a16:creationId xmlns:a16="http://schemas.microsoft.com/office/drawing/2014/main" id="{6C078C79-9179-E7CD-51BA-3EE1012BFAC9}"/>
                  </a:ext>
                </a:extLst>
              </p:cNvPr>
              <p:cNvSpPr>
                <a:spLocks noRot="1" noChangeAspect="1" noMove="1" noResize="1" noEditPoints="1" noAdjustHandles="1" noChangeArrowheads="1" noChangeShapeType="1" noTextEdit="1"/>
              </p:cNvSpPr>
              <p:nvPr/>
            </p:nvSpPr>
            <p:spPr>
              <a:xfrm>
                <a:off x="1131738" y="4153726"/>
                <a:ext cx="15479862" cy="5932393"/>
              </a:xfrm>
              <a:prstGeom prst="rect">
                <a:avLst/>
              </a:prstGeom>
              <a:blipFill>
                <a:blip r:embed="rId3"/>
                <a:stretch>
                  <a:fillRect l="-1221" b="-719"/>
                </a:stretch>
              </a:blipFill>
            </p:spPr>
            <p:txBody>
              <a:bodyPr/>
              <a:lstStyle/>
              <a:p>
                <a:r>
                  <a:rPr lang="en-US">
                    <a:noFill/>
                  </a:rPr>
                  <a:t> </a:t>
                </a:r>
              </a:p>
            </p:txBody>
          </p:sp>
        </mc:Fallback>
      </mc:AlternateContent>
    </p:spTree>
    <p:extLst>
      <p:ext uri="{BB962C8B-B14F-4D97-AF65-F5344CB8AC3E}">
        <p14:creationId xmlns:p14="http://schemas.microsoft.com/office/powerpoint/2010/main" val="38091917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0" name="Freeform 20"/>
          <p:cNvSpPr/>
          <p:nvPr/>
        </p:nvSpPr>
        <p:spPr>
          <a:xfrm rot="-1085547">
            <a:off x="648396" y="8926188"/>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2">
              <a:extLst>
                <a:ext uri="{96DAC541-7B7A-43D3-8B79-37D633B846F1}">
                  <asvg:svgBlip xmlns:asvg="http://schemas.microsoft.com/office/drawing/2016/SVG/main" r:embed="rId3"/>
                </a:ext>
              </a:extLst>
            </a:blip>
            <a:stretch>
              <a:fillRect r="-97556" b="-36756"/>
            </a:stretch>
          </a:blipFill>
        </p:spPr>
        <p:txBody>
          <a:bodyPr/>
          <a:lstStyle/>
          <a:p>
            <a:endParaRPr lang="en-US"/>
          </a:p>
        </p:txBody>
      </p:sp>
      <p:grpSp>
        <p:nvGrpSpPr>
          <p:cNvPr id="5" name="Group 4"/>
          <p:cNvGrpSpPr/>
          <p:nvPr/>
        </p:nvGrpSpPr>
        <p:grpSpPr>
          <a:xfrm>
            <a:off x="1107061" y="2109877"/>
            <a:ext cx="16182474" cy="4620899"/>
            <a:chOff x="1335661" y="1238740"/>
            <a:chExt cx="16182474" cy="4620899"/>
          </a:xfrm>
        </p:grpSpPr>
        <mc:AlternateContent xmlns:mc="http://schemas.openxmlformats.org/markup-compatibility/2006" xmlns:a14="http://schemas.microsoft.com/office/drawing/2010/main">
          <mc:Choice Requires="a14">
            <p:sp>
              <p:nvSpPr>
                <p:cNvPr id="27" name="TextBox 26"/>
                <p:cNvSpPr txBox="1"/>
                <p:nvPr/>
              </p:nvSpPr>
              <p:spPr>
                <a:xfrm>
                  <a:off x="1363735" y="1238740"/>
                  <a:ext cx="16154400" cy="1970668"/>
                </a:xfrm>
                <a:prstGeom prst="rect">
                  <a:avLst/>
                </a:prstGeom>
                <a:noFill/>
              </p:spPr>
              <p:txBody>
                <a:bodyPr wrap="square" rtlCol="0">
                  <a:spAutoFit/>
                </a:bodyPr>
                <a:lstStyle/>
                <a:p>
                  <a:pPr algn="just">
                    <a:lnSpc>
                      <a:spcPct val="150000"/>
                    </a:lnSpc>
                  </a:pPr>
                  <a:r>
                    <a:rPr lang="vi-VN" sz="4300" b="1" dirty="0">
                      <a:solidFill>
                        <a:schemeClr val="accent5">
                          <a:lumMod val="75000"/>
                        </a:schemeClr>
                      </a:solidFill>
                      <a:cs typeface="Arial" panose="020B0604020202020204" pitchFamily="34" charset="0"/>
                    </a:rPr>
                    <a:t>Bài </a:t>
                  </a:r>
                  <a:r>
                    <a:rPr lang="en-US" sz="4300" b="1" dirty="0">
                      <a:solidFill>
                        <a:schemeClr val="accent5">
                          <a:lumMod val="75000"/>
                        </a:schemeClr>
                      </a:solidFill>
                      <a:latin typeface="Arial (Body)"/>
                      <a:cs typeface="Arial" panose="020B0604020202020204" pitchFamily="34" charset="0"/>
                    </a:rPr>
                    <a:t>9</a:t>
                  </a:r>
                  <a:r>
                    <a:rPr lang="vi-VN" sz="4300" b="1" dirty="0">
                      <a:solidFill>
                        <a:schemeClr val="accent5">
                          <a:lumMod val="75000"/>
                        </a:schemeClr>
                      </a:solidFill>
                      <a:cs typeface="Arial" panose="020B0604020202020204" pitchFamily="34" charset="0"/>
                    </a:rPr>
                    <a:t> (SGK - </a:t>
                  </a:r>
                  <a:r>
                    <a:rPr lang="vi-VN" sz="4300" b="1" dirty="0" err="1">
                      <a:solidFill>
                        <a:schemeClr val="accent5">
                          <a:lumMod val="75000"/>
                        </a:schemeClr>
                      </a:solidFill>
                      <a:cs typeface="Arial" panose="020B0604020202020204" pitchFamily="34" charset="0"/>
                    </a:rPr>
                    <a:t>tr</a:t>
                  </a:r>
                  <a:r>
                    <a:rPr lang="vi-VN" sz="4300" b="1" dirty="0">
                      <a:solidFill>
                        <a:schemeClr val="accent5">
                          <a:lumMod val="75000"/>
                        </a:schemeClr>
                      </a:solidFill>
                      <a:cs typeface="Arial" panose="020B0604020202020204" pitchFamily="34" charset="0"/>
                    </a:rPr>
                    <a:t>.</a:t>
                  </a:r>
                  <a:r>
                    <a:rPr lang="en-US" sz="4300" b="1" dirty="0">
                      <a:solidFill>
                        <a:schemeClr val="accent5">
                          <a:lumMod val="75000"/>
                        </a:schemeClr>
                      </a:solidFill>
                      <a:latin typeface="Arial (Body)"/>
                      <a:cs typeface="Arial" panose="020B0604020202020204" pitchFamily="34" charset="0"/>
                    </a:rPr>
                    <a:t>58</a:t>
                  </a:r>
                  <a:r>
                    <a:rPr lang="vi-VN" sz="4300" b="1" dirty="0">
                      <a:solidFill>
                        <a:schemeClr val="accent5">
                          <a:lumMod val="75000"/>
                        </a:schemeClr>
                      </a:solidFill>
                      <a:cs typeface="Arial" panose="020B0604020202020204" pitchFamily="34" charset="0"/>
                    </a:rPr>
                    <a:t>) </a:t>
                  </a:r>
                  <a:r>
                    <a:rPr lang="vi-VN" sz="4300" b="0" i="0" dirty="0">
                      <a:solidFill>
                        <a:srgbClr val="000000"/>
                      </a:solidFill>
                      <a:effectLst/>
                    </a:rPr>
                    <a:t>Cho cấp số cộng </a:t>
                  </a:r>
                  <a14:m>
                    <m:oMath xmlns:m="http://schemas.openxmlformats.org/officeDocument/2006/math">
                      <m:r>
                        <a:rPr lang="vi-VN" sz="4300" b="0" i="1" dirty="0" smtClean="0">
                          <a:solidFill>
                            <a:srgbClr val="000000"/>
                          </a:solidFill>
                          <a:effectLst/>
                          <a:latin typeface="Cambria Math" panose="02040503050406030204" pitchFamily="18" charset="0"/>
                        </a:rPr>
                        <m:t>(</m:t>
                      </m:r>
                      <m:r>
                        <a:rPr lang="vi-VN" sz="4300" b="0" i="1" dirty="0" smtClean="0">
                          <a:solidFill>
                            <a:srgbClr val="000000"/>
                          </a:solidFill>
                          <a:effectLst/>
                          <a:latin typeface="Cambria Math" panose="02040503050406030204" pitchFamily="18" charset="0"/>
                        </a:rPr>
                        <m:t>𝑢𝑛</m:t>
                      </m:r>
                      <m:r>
                        <a:rPr lang="vi-VN" sz="4300" b="0" i="1" dirty="0" smtClean="0">
                          <a:solidFill>
                            <a:srgbClr val="000000"/>
                          </a:solidFill>
                          <a:effectLst/>
                          <a:latin typeface="Cambria Math" panose="02040503050406030204" pitchFamily="18" charset="0"/>
                        </a:rPr>
                        <m:t>). </m:t>
                      </m:r>
                    </m:oMath>
                  </a14:m>
                  <a:r>
                    <a:rPr lang="vi-VN" sz="4300" b="0" i="0" dirty="0">
                      <a:solidFill>
                        <a:srgbClr val="000000"/>
                      </a:solidFill>
                      <a:effectLst/>
                    </a:rPr>
                    <a:t>Tìm số hạng đầu </a:t>
                  </a:r>
                  <a14:m>
                    <m:oMath xmlns:m="http://schemas.openxmlformats.org/officeDocument/2006/math">
                      <m:r>
                        <a:rPr lang="vi-VN" sz="4300" b="0" i="1" dirty="0" smtClean="0">
                          <a:solidFill>
                            <a:srgbClr val="000000"/>
                          </a:solidFill>
                          <a:effectLst/>
                          <a:latin typeface="Cambria Math" panose="02040503050406030204" pitchFamily="18" charset="0"/>
                        </a:rPr>
                        <m:t>𝑢</m:t>
                      </m:r>
                      <m:r>
                        <a:rPr lang="vi-VN" sz="4300" b="0" i="1" baseline="-25000" dirty="0" smtClean="0">
                          <a:solidFill>
                            <a:srgbClr val="000000"/>
                          </a:solidFill>
                          <a:effectLst/>
                          <a:latin typeface="Cambria Math" panose="02040503050406030204" pitchFamily="18" charset="0"/>
                        </a:rPr>
                        <m:t>1</m:t>
                      </m:r>
                    </m:oMath>
                  </a14:m>
                  <a:r>
                    <a:rPr lang="vi-VN" sz="4300" b="0" i="0" dirty="0">
                      <a:solidFill>
                        <a:srgbClr val="000000"/>
                      </a:solidFill>
                      <a:effectLst/>
                    </a:rPr>
                    <a:t>, công sai </a:t>
                  </a:r>
                  <a14:m>
                    <m:oMath xmlns:m="http://schemas.openxmlformats.org/officeDocument/2006/math">
                      <m:r>
                        <a:rPr lang="vi-VN" sz="4300" b="0" i="1" dirty="0" smtClean="0">
                          <a:solidFill>
                            <a:srgbClr val="000000"/>
                          </a:solidFill>
                          <a:effectLst/>
                          <a:latin typeface="Cambria Math" panose="02040503050406030204" pitchFamily="18" charset="0"/>
                        </a:rPr>
                        <m:t>𝑑</m:t>
                      </m:r>
                    </m:oMath>
                  </a14:m>
                  <a:r>
                    <a:rPr lang="vi-VN" sz="4300" b="0" i="0" dirty="0">
                      <a:solidFill>
                        <a:srgbClr val="000000"/>
                      </a:solidFill>
                      <a:effectLst/>
                    </a:rPr>
                    <a:t> trong mỗi trường hợp sau:</a:t>
                  </a:r>
                  <a:endParaRPr lang="en-US" sz="4300" dirty="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363735" y="1238740"/>
                  <a:ext cx="16154400" cy="1970668"/>
                </a:xfrm>
                <a:prstGeom prst="rect">
                  <a:avLst/>
                </a:prstGeom>
                <a:blipFill>
                  <a:blip r:embed="rId4"/>
                  <a:stretch>
                    <a:fillRect l="-1472" r="-1509" b="-130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335661" y="3692699"/>
                  <a:ext cx="14020800" cy="2166940"/>
                </a:xfrm>
                <a:prstGeom prst="rect">
                  <a:avLst/>
                </a:prstGeom>
              </p:spPr>
              <p:txBody>
                <a:bodyPr wrap="square">
                  <a:spAutoFit/>
                </a:bodyPr>
                <a:lstStyle/>
                <a:p>
                  <a:pPr algn="just">
                    <a:lnSpc>
                      <a:spcPct val="150000"/>
                    </a:lnSpc>
                  </a:pPr>
                  <a:r>
                    <a:rPr lang="pl-PL" sz="4300" dirty="0">
                      <a:solidFill>
                        <a:srgbClr val="000000"/>
                      </a:solidFill>
                      <a:latin typeface="Arial (Body)"/>
                    </a:rPr>
                    <a:t>a)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2</m:t>
                      </m:r>
                      <m:r>
                        <a:rPr lang="pl-PL" sz="4300" i="1" dirty="0">
                          <a:solidFill>
                            <a:srgbClr val="000000"/>
                          </a:solidFill>
                          <a:latin typeface="Cambria Math" panose="02040503050406030204" pitchFamily="18" charset="0"/>
                        </a:rPr>
                        <m:t> + </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5</m:t>
                      </m:r>
                      <m:r>
                        <a:rPr lang="pl-PL" sz="4300" i="1" dirty="0">
                          <a:solidFill>
                            <a:srgbClr val="000000"/>
                          </a:solidFill>
                          <a:latin typeface="Cambria Math" panose="02040503050406030204" pitchFamily="18" charset="0"/>
                        </a:rPr>
                        <m:t> = 42 </m:t>
                      </m:r>
                    </m:oMath>
                  </a14:m>
                  <a:r>
                    <a:rPr lang="pl-PL" sz="4300" dirty="0">
                      <a:solidFill>
                        <a:srgbClr val="000000"/>
                      </a:solidFill>
                      <a:latin typeface="Arial (Body)"/>
                    </a:rPr>
                    <a:t>và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4</m:t>
                      </m:r>
                      <m:r>
                        <a:rPr lang="pl-PL" sz="4300" i="1" dirty="0">
                          <a:solidFill>
                            <a:srgbClr val="000000"/>
                          </a:solidFill>
                          <a:latin typeface="Cambria Math" panose="02040503050406030204" pitchFamily="18" charset="0"/>
                        </a:rPr>
                        <m:t> + </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9</m:t>
                      </m:r>
                      <m:r>
                        <a:rPr lang="pl-PL" sz="4300" i="1" dirty="0">
                          <a:solidFill>
                            <a:srgbClr val="000000"/>
                          </a:solidFill>
                          <a:latin typeface="Cambria Math" panose="02040503050406030204" pitchFamily="18" charset="0"/>
                        </a:rPr>
                        <m:t> = 66</m:t>
                      </m:r>
                    </m:oMath>
                  </a14:m>
                  <a:r>
                    <a:rPr lang="pl-PL" sz="4300" dirty="0">
                      <a:solidFill>
                        <a:srgbClr val="000000"/>
                      </a:solidFill>
                      <a:latin typeface="Arial (Body)"/>
                    </a:rPr>
                    <a:t>;</a:t>
                  </a:r>
                </a:p>
                <a:p>
                  <a:pPr algn="just">
                    <a:lnSpc>
                      <a:spcPct val="150000"/>
                    </a:lnSpc>
                  </a:pPr>
                  <a:r>
                    <a:rPr lang="pl-PL" sz="4300" dirty="0">
                      <a:solidFill>
                        <a:srgbClr val="000000"/>
                      </a:solidFill>
                      <a:latin typeface="Arial (Body)"/>
                    </a:rPr>
                    <a:t>b)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2</m:t>
                      </m:r>
                      <m:r>
                        <a:rPr lang="pl-PL" sz="4300" i="1" dirty="0">
                          <a:solidFill>
                            <a:srgbClr val="000000"/>
                          </a:solidFill>
                          <a:latin typeface="Cambria Math" panose="02040503050406030204" pitchFamily="18" charset="0"/>
                        </a:rPr>
                        <m:t> + </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4</m:t>
                      </m:r>
                      <m:r>
                        <a:rPr lang="pl-PL" sz="4300" i="1" dirty="0">
                          <a:solidFill>
                            <a:srgbClr val="000000"/>
                          </a:solidFill>
                          <a:latin typeface="Cambria Math" panose="02040503050406030204" pitchFamily="18" charset="0"/>
                        </a:rPr>
                        <m:t> = 22 </m:t>
                      </m:r>
                    </m:oMath>
                  </a14:m>
                  <a:r>
                    <a:rPr lang="pl-PL" sz="4300" dirty="0">
                      <a:solidFill>
                        <a:srgbClr val="000000"/>
                      </a:solidFill>
                      <a:latin typeface="Arial (Body)"/>
                    </a:rPr>
                    <a:t>và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1</m:t>
                      </m:r>
                      <m:r>
                        <a:rPr lang="pl-PL" sz="4300" i="1" dirty="0">
                          <a:solidFill>
                            <a:srgbClr val="000000"/>
                          </a:solidFill>
                          <a:latin typeface="Cambria Math" panose="02040503050406030204" pitchFamily="18" charset="0"/>
                        </a:rPr>
                        <m:t>.</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5</m:t>
                      </m:r>
                      <m:r>
                        <a:rPr lang="pl-PL" sz="4300" i="1" dirty="0">
                          <a:solidFill>
                            <a:srgbClr val="000000"/>
                          </a:solidFill>
                          <a:latin typeface="Cambria Math" panose="02040503050406030204" pitchFamily="18" charset="0"/>
                        </a:rPr>
                        <m:t> = 21</m:t>
                      </m:r>
                    </m:oMath>
                  </a14:m>
                  <a:r>
                    <a:rPr lang="pl-PL" sz="4300" dirty="0">
                      <a:solidFill>
                        <a:srgbClr val="000000"/>
                      </a:solidFill>
                      <a:latin typeface="Arial (Body)"/>
                    </a:rPr>
                    <a:t>.</a:t>
                  </a:r>
                </a:p>
              </p:txBody>
            </p:sp>
          </mc:Choice>
          <mc:Fallback xmlns="">
            <p:sp>
              <p:nvSpPr>
                <p:cNvPr id="29" name="Rectangle 28"/>
                <p:cNvSpPr>
                  <a:spLocks noRot="1" noChangeAspect="1" noMove="1" noResize="1" noEditPoints="1" noAdjustHandles="1" noChangeArrowheads="1" noChangeShapeType="1" noTextEdit="1"/>
                </p:cNvSpPr>
                <p:nvPr/>
              </p:nvSpPr>
              <p:spPr>
                <a:xfrm>
                  <a:off x="1335661" y="3692699"/>
                  <a:ext cx="14020800" cy="2166940"/>
                </a:xfrm>
                <a:prstGeom prst="rect">
                  <a:avLst/>
                </a:prstGeom>
                <a:blipFill>
                  <a:blip r:embed="rId5"/>
                  <a:stretch>
                    <a:fillRect l="-1739" b="-12676"/>
                  </a:stretch>
                </a:blipFill>
              </p:spPr>
              <p:txBody>
                <a:bodyPr/>
                <a:lstStyle/>
                <a:p>
                  <a:r>
                    <a:rPr lang="en-US">
                      <a:noFill/>
                    </a:rPr>
                    <a:t> </a:t>
                  </a:r>
                </a:p>
              </p:txBody>
            </p:sp>
          </mc:Fallback>
        </mc:AlternateContent>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0" name="Freeform 20"/>
          <p:cNvSpPr/>
          <p:nvPr/>
        </p:nvSpPr>
        <p:spPr>
          <a:xfrm rot="-1085547">
            <a:off x="648396" y="8926188"/>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2">
              <a:extLst>
                <a:ext uri="{96DAC541-7B7A-43D3-8B79-37D633B846F1}">
                  <asvg:svgBlip xmlns:asvg="http://schemas.microsoft.com/office/drawing/2016/SVG/main" r:embed="rId3"/>
                </a:ext>
              </a:extLst>
            </a:blip>
            <a:stretch>
              <a:fillRect r="-97556" b="-36756"/>
            </a:stretch>
          </a:blipFill>
        </p:spPr>
        <p:txBody>
          <a:bodyPr/>
          <a:lstStyle/>
          <a:p>
            <a:endParaRPr lang="en-US"/>
          </a:p>
        </p:txBody>
      </p:sp>
      <p:sp>
        <p:nvSpPr>
          <p:cNvPr id="31" name="TextBox 30"/>
          <p:cNvSpPr txBox="1"/>
          <p:nvPr/>
        </p:nvSpPr>
        <p:spPr>
          <a:xfrm>
            <a:off x="1095029" y="1019675"/>
            <a:ext cx="1524000" cy="707886"/>
          </a:xfrm>
          <a:prstGeom prst="rect">
            <a:avLst/>
          </a:prstGeom>
          <a:noFill/>
        </p:spPr>
        <p:txBody>
          <a:bodyPr wrap="square" rtlCol="0">
            <a:spAutoFit/>
          </a:bodyPr>
          <a:lstStyle/>
          <a:p>
            <a:r>
              <a:rPr lang="vi-VN" sz="4000" b="1" u="sng" dirty="0">
                <a:solidFill>
                  <a:srgbClr val="C00000"/>
                </a:solidFill>
                <a:latin typeface="Arial" panose="020B0604020202020204" pitchFamily="34" charset="0"/>
                <a:cs typeface="Arial" panose="020B0604020202020204" pitchFamily="34" charset="0"/>
              </a:rPr>
              <a:t>Giải</a:t>
            </a:r>
            <a:r>
              <a:rPr lang="vi-VN" sz="4000" b="1" dirty="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6C86D25-AFBC-A616-7F5D-FECBD79D2481}"/>
                  </a:ext>
                </a:extLst>
              </p:cNvPr>
              <p:cNvSpPr txBox="1"/>
              <p:nvPr/>
            </p:nvSpPr>
            <p:spPr>
              <a:xfrm>
                <a:off x="1750841" y="1826986"/>
                <a:ext cx="15392400" cy="8092087"/>
              </a:xfrm>
              <a:prstGeom prst="rect">
                <a:avLst/>
              </a:prstGeom>
              <a:noFill/>
            </p:spPr>
            <p:txBody>
              <a:bodyPr wrap="square">
                <a:spAutoFit/>
              </a:bodyPr>
              <a:lstStyle/>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a)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oMath>
                </a14:m>
                <a:r>
                  <a:rPr lang="en-US" sz="4000" dirty="0">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Ta </a:t>
                </a:r>
                <a:r>
                  <a:rPr lang="en-US" sz="4000" dirty="0" err="1">
                    <a:effectLst/>
                    <a:latin typeface="Arial (Body)"/>
                    <a:ea typeface="Times New Roman" panose="02020603050405020304" pitchFamily="18" charset="0"/>
                    <a:cs typeface="Times New Roman" panose="02020603050405020304" pitchFamily="18" charset="0"/>
                  </a:rPr>
                  <a:t>lại</a:t>
                </a:r>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có</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+8</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=66</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Khi </a:t>
                </a:r>
                <a:r>
                  <a:rPr lang="en-US" sz="4000" dirty="0" err="1">
                    <a:effectLst/>
                    <a:latin typeface="Arial (Body)"/>
                    <a:ea typeface="Times New Roman" panose="02020603050405020304" pitchFamily="18" charset="0"/>
                    <a:cs typeface="Times New Roman" panose="02020603050405020304" pitchFamily="18" charset="0"/>
                  </a:rPr>
                  <a:t>đó</a:t>
                </a:r>
                <a:r>
                  <a:rPr lang="en-US" sz="4000" dirty="0">
                    <a:effectLst/>
                    <a:latin typeface="Arial (Body)"/>
                    <a:ea typeface="Times New Roman" panose="02020603050405020304" pitchFamily="18" charset="0"/>
                    <a:cs typeface="Times New Roman" panose="02020603050405020304" pitchFamily="18" charset="0"/>
                  </a:rPr>
                  <a:t> ta </a:t>
                </a:r>
                <a:r>
                  <a:rPr lang="en-US" sz="4000" dirty="0" err="1">
                    <a:effectLst/>
                    <a:latin typeface="Arial (Body)"/>
                    <a:ea typeface="Times New Roman" panose="02020603050405020304" pitchFamily="18" charset="0"/>
                    <a:cs typeface="Times New Roman" panose="02020603050405020304" pitchFamily="18" charset="0"/>
                  </a:rPr>
                  <a:t>có</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=66</m:t>
                            </m:r>
                          </m:e>
                        </m:eqAr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d>
                  </m:oMath>
                </a14:m>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99</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den>
                            </m:f>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24</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qArr>
                      </m:e>
                    </m:d>
                  </m:oMath>
                </a14:m>
                <a:endParaRPr lang="en-US" sz="4000" dirty="0">
                  <a:effectLst/>
                  <a:latin typeface="Arial (Body)"/>
                  <a:ea typeface="Calibri" panose="020F0502020204030204" pitchFamily="34" charset="0"/>
                  <a:cs typeface="Times New Roman" panose="02020603050405020304" pitchFamily="18" charset="0"/>
                </a:endParaRPr>
              </a:p>
              <a:p>
                <a:r>
                  <a:rPr lang="en-US" sz="4000" kern="0" dirty="0" err="1">
                    <a:effectLst/>
                    <a:latin typeface="Arial (Body)"/>
                    <a:ea typeface="Times New Roman" panose="02020603050405020304" pitchFamily="18" charset="0"/>
                  </a:rPr>
                  <a:t>Vậy</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số</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hạng</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đầu</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của</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cấp</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số</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cộng</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là</a:t>
                </a:r>
                <a:r>
                  <a:rPr lang="en-US" sz="4000" kern="0" dirty="0">
                    <a:effectLst/>
                    <a:latin typeface="Arial (Body)"/>
                    <a:ea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99</m:t>
                        </m:r>
                      </m:num>
                      <m:den>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và</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công</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sai</a:t>
                </a:r>
                <a:r>
                  <a:rPr lang="en-US" sz="4000" kern="0" dirty="0">
                    <a:effectLst/>
                    <a:latin typeface="Arial (Body)"/>
                    <a:ea typeface="Times New Roman" panose="02020603050405020304" pitchFamily="18" charset="0"/>
                  </a:rPr>
                  <a:t> </a:t>
                </a:r>
                <a14:m>
                  <m:oMath xmlns:m="http://schemas.openxmlformats.org/officeDocument/2006/math">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24</m:t>
                        </m:r>
                      </m:num>
                      <m:den>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br>
                  <a:rPr lang="en-US" sz="4000" kern="0" dirty="0">
                    <a:effectLst/>
                    <a:latin typeface="Arial (Body)"/>
                    <a:ea typeface="Times New Roman" panose="02020603050405020304" pitchFamily="18" charset="0"/>
                  </a:rPr>
                </a:br>
                <a:endParaRPr lang="en-US" sz="4000" dirty="0">
                  <a:latin typeface="Arial (Body)"/>
                </a:endParaRPr>
              </a:p>
            </p:txBody>
          </p:sp>
        </mc:Choice>
        <mc:Fallback xmlns="">
          <p:sp>
            <p:nvSpPr>
              <p:cNvPr id="7" name="TextBox 6">
                <a:extLst>
                  <a:ext uri="{FF2B5EF4-FFF2-40B4-BE49-F238E27FC236}">
                    <a16:creationId xmlns:a16="http://schemas.microsoft.com/office/drawing/2014/main" id="{86C86D25-AFBC-A616-7F5D-FECBD79D2481}"/>
                  </a:ext>
                </a:extLst>
              </p:cNvPr>
              <p:cNvSpPr txBox="1">
                <a:spLocks noRot="1" noChangeAspect="1" noMove="1" noResize="1" noEditPoints="1" noAdjustHandles="1" noChangeArrowheads="1" noChangeShapeType="1" noTextEdit="1"/>
              </p:cNvSpPr>
              <p:nvPr/>
            </p:nvSpPr>
            <p:spPr>
              <a:xfrm>
                <a:off x="1750841" y="1826986"/>
                <a:ext cx="15392400" cy="8092087"/>
              </a:xfrm>
              <a:prstGeom prst="rect">
                <a:avLst/>
              </a:prstGeom>
              <a:blipFill>
                <a:blip r:embed="rId4"/>
                <a:stretch>
                  <a:fillRect l="-1386"/>
                </a:stretch>
              </a:blipFill>
            </p:spPr>
            <p:txBody>
              <a:bodyPr/>
              <a:lstStyle/>
              <a:p>
                <a:r>
                  <a:rPr lang="en-US">
                    <a:noFill/>
                  </a:rPr>
                  <a:t> </a:t>
                </a:r>
              </a:p>
            </p:txBody>
          </p:sp>
        </mc:Fallback>
      </mc:AlternateContent>
    </p:spTree>
    <p:extLst>
      <p:ext uri="{BB962C8B-B14F-4D97-AF65-F5344CB8AC3E}">
        <p14:creationId xmlns:p14="http://schemas.microsoft.com/office/powerpoint/2010/main" val="3173547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rgbClr val="C00000"/>
                    </a:solidFill>
                    <a:latin typeface="Arial" panose="020B0604020202020204" pitchFamily="34" charset="0"/>
                    <a:cs typeface="Arial" panose="020B0604020202020204" pitchFamily="34" charset="0"/>
                  </a:rPr>
                  <a:t>Câu 2: </a:t>
                </a:r>
                <a:r>
                  <a:rPr lang="en-US" sz="4000" dirty="0">
                    <a:solidFill>
                      <a:schemeClr val="tx1"/>
                    </a:solidFill>
                    <a:latin typeface="Arial" panose="020B0604020202020204" pitchFamily="34" charset="0"/>
                    <a:cs typeface="Arial" panose="020B0604020202020204" pitchFamily="34" charset="0"/>
                  </a:rPr>
                  <a:t>Trong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4000" b="0" i="1" smtClean="0">
                            <a:solidFill>
                              <a:schemeClr val="tx1"/>
                            </a:solidFill>
                            <a:latin typeface="Cambria Math" panose="02040503050406030204" pitchFamily="18" charset="0"/>
                            <a:cs typeface="Arial" panose="020B0604020202020204" pitchFamily="34" charset="0"/>
                          </a:rPr>
                        </m:ctrlPr>
                      </m:dPr>
                      <m:e>
                        <m:sSub>
                          <m:sSubPr>
                            <m:ctrlPr>
                              <a:rPr lang="en-US" sz="4000" b="0" i="1" smtClean="0">
                                <a:solidFill>
                                  <a:schemeClr val="tx1"/>
                                </a:solidFill>
                                <a:latin typeface="Cambria Math" panose="02040503050406030204" pitchFamily="18" charset="0"/>
                                <a:cs typeface="Arial" panose="020B0604020202020204" pitchFamily="34" charset="0"/>
                              </a:rPr>
                            </m:ctrlPr>
                          </m:sSubPr>
                          <m:e>
                            <m:r>
                              <a:rPr lang="en-US" sz="4000" b="0" i="1" smtClean="0">
                                <a:solidFill>
                                  <a:schemeClr val="tx1"/>
                                </a:solidFill>
                                <a:latin typeface="Cambria Math" panose="02040503050406030204" pitchFamily="18" charset="0"/>
                                <a:cs typeface="Arial" panose="020B0604020202020204" pitchFamily="34" charset="0"/>
                              </a:rPr>
                              <m:t>𝑢</m:t>
                            </m:r>
                          </m:e>
                          <m:sub>
                            <m:r>
                              <a:rPr lang="en-US" sz="4000" b="0" i="1" smtClean="0">
                                <a:solidFill>
                                  <a:schemeClr val="tx1"/>
                                </a:solidFill>
                                <a:latin typeface="Cambria Math" panose="02040503050406030204" pitchFamily="18" charset="0"/>
                                <a:cs typeface="Arial" panose="020B0604020202020204" pitchFamily="34" charset="0"/>
                              </a:rPr>
                              <m:t>𝑛</m:t>
                            </m:r>
                          </m:sub>
                        </m:sSub>
                      </m:e>
                    </m:d>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tổng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quát</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chemeClr val="tx1"/>
                            </a:solidFill>
                            <a:latin typeface="Cambria Math" panose="02040503050406030204" pitchFamily="18" charset="0"/>
                            <a:cs typeface="Arial" panose="020B0604020202020204" pitchFamily="34" charset="0"/>
                          </a:rPr>
                        </m:ctrlPr>
                      </m:sSubPr>
                      <m:e>
                        <m:r>
                          <a:rPr lang="en-US" sz="4000" b="0" i="1" smtClean="0">
                            <a:solidFill>
                              <a:schemeClr val="tx1"/>
                            </a:solidFill>
                            <a:latin typeface="Cambria Math" panose="02040503050406030204" pitchFamily="18" charset="0"/>
                            <a:cs typeface="Arial" panose="020B0604020202020204" pitchFamily="34" charset="0"/>
                          </a:rPr>
                          <m:t>𝑢</m:t>
                        </m:r>
                      </m:e>
                      <m:sub>
                        <m:r>
                          <a:rPr lang="en-US" sz="4000" b="0" i="1" smtClean="0">
                            <a:solidFill>
                              <a:schemeClr val="tx1"/>
                            </a:solidFill>
                            <a:latin typeface="Cambria Math" panose="02040503050406030204" pitchFamily="18" charset="0"/>
                            <a:cs typeface="Arial" panose="020B0604020202020204" pitchFamily="34" charset="0"/>
                          </a:rPr>
                          <m:t>𝑛</m:t>
                        </m:r>
                      </m:sub>
                    </m:sSub>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tăng</a:t>
                </a:r>
                <a:r>
                  <a:rPr lang="en-US" sz="4000" dirty="0">
                    <a:solidFill>
                      <a:schemeClr val="tx1"/>
                    </a:solidFill>
                    <a:latin typeface="Arial" panose="020B0604020202020204" pitchFamily="34" charset="0"/>
                    <a:cs typeface="Arial" panose="020B0604020202020204" pitchFamily="34" charset="0"/>
                  </a:rPr>
                  <a:t>?</a:t>
                </a:r>
              </a:p>
            </p:txBody>
          </p:sp>
        </mc:Choice>
        <mc:Fallback xmlns="">
          <p:sp>
            <p:nvSpPr>
              <p:cNvPr id="5" name="Plaque 4"/>
              <p:cNvSpPr>
                <a:spLocks noRot="1" noChangeAspect="1" noMove="1" noResize="1" noEditPoints="1" noAdjustHandles="1" noChangeArrowheads="1" noChangeShapeType="1" noTextEdit="1"/>
              </p:cNvSpPr>
              <p:nvPr/>
            </p:nvSpPr>
            <p:spPr>
              <a:xfrm>
                <a:off x="1671319" y="2455135"/>
                <a:ext cx="14719983" cy="2286000"/>
              </a:xfrm>
              <a:prstGeom prst="plaque">
                <a:avLst/>
              </a:prstGeom>
              <a:blipFill>
                <a:blip r:embed="rId6"/>
                <a:stretch>
                  <a:fillRect b="-263"/>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4400" b="0" i="1" dirty="0" smtClean="0">
                            <a:solidFill>
                              <a:schemeClr val="tx1"/>
                            </a:solidFill>
                            <a:latin typeface="Cambria Math" panose="02040503050406030204" pitchFamily="18" charset="0"/>
                            <a:cs typeface="Arial" panose="020B0604020202020204" pitchFamily="34" charset="0"/>
                          </a:rPr>
                        </m:ctrlPr>
                      </m:sSubPr>
                      <m:e>
                        <m:r>
                          <a:rPr lang="en-US" sz="4400" b="0" i="1" dirty="0" smtClean="0">
                            <a:solidFill>
                              <a:schemeClr val="tx1"/>
                            </a:solidFill>
                            <a:latin typeface="Cambria Math" panose="02040503050406030204" pitchFamily="18" charset="0"/>
                            <a:cs typeface="Arial" panose="020B0604020202020204" pitchFamily="34" charset="0"/>
                          </a:rPr>
                          <m:t>𝑢</m:t>
                        </m:r>
                      </m:e>
                      <m:sub>
                        <m:r>
                          <a:rPr lang="en-US" sz="4400" b="0" i="1" dirty="0" smtClean="0">
                            <a:solidFill>
                              <a:schemeClr val="tx1"/>
                            </a:solidFill>
                            <a:latin typeface="Cambria Math" panose="02040503050406030204" pitchFamily="18" charset="0"/>
                            <a:cs typeface="Arial" panose="020B0604020202020204" pitchFamily="34" charset="0"/>
                          </a:rPr>
                          <m:t>𝑛</m:t>
                        </m:r>
                      </m:sub>
                    </m:sSub>
                    <m:r>
                      <a:rPr lang="en-US" sz="4400" b="0" i="1" dirty="0" smtClean="0">
                        <a:solidFill>
                          <a:schemeClr val="tx1"/>
                        </a:solidFill>
                        <a:latin typeface="Cambria Math" panose="02040503050406030204" pitchFamily="18" charset="0"/>
                        <a:cs typeface="Arial" panose="020B0604020202020204" pitchFamily="34" charset="0"/>
                      </a:rPr>
                      <m:t>=</m:t>
                    </m:r>
                    <m:func>
                      <m:funcPr>
                        <m:ctrlPr>
                          <a:rPr lang="en-US" sz="4400" b="0" i="1" dirty="0" smtClean="0">
                            <a:solidFill>
                              <a:schemeClr val="tx1"/>
                            </a:solidFill>
                            <a:latin typeface="Cambria Math" panose="02040503050406030204" pitchFamily="18" charset="0"/>
                            <a:cs typeface="Arial" panose="020B0604020202020204" pitchFamily="34" charset="0"/>
                          </a:rPr>
                        </m:ctrlPr>
                      </m:funcPr>
                      <m:fName>
                        <m:r>
                          <m:rPr>
                            <m:sty m:val="p"/>
                          </m:rPr>
                          <a:rPr lang="en-US" sz="4400" b="0" i="0" dirty="0" smtClean="0">
                            <a:solidFill>
                              <a:schemeClr val="tx1"/>
                            </a:solidFill>
                            <a:latin typeface="Cambria Math" panose="02040503050406030204" pitchFamily="18" charset="0"/>
                            <a:cs typeface="Arial" panose="020B0604020202020204" pitchFamily="34" charset="0"/>
                          </a:rPr>
                          <m:t>sin</m:t>
                        </m:r>
                      </m:fName>
                      <m:e>
                        <m:r>
                          <a:rPr lang="en-US" sz="4400" b="0" i="1" dirty="0" smtClean="0">
                            <a:solidFill>
                              <a:schemeClr val="tx1"/>
                            </a:solidFill>
                            <a:latin typeface="Cambria Math" panose="02040503050406030204" pitchFamily="18" charset="0"/>
                            <a:cs typeface="Arial" panose="020B0604020202020204" pitchFamily="34" charset="0"/>
                          </a:rPr>
                          <m:t>𝑥</m:t>
                        </m:r>
                      </m:e>
                    </m:func>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0" name="Plaque 9"/>
              <p:cNvSpPr>
                <a:spLocks noRot="1" noChangeAspect="1" noMove="1" noResize="1" noEditPoints="1" noAdjustHandles="1" noChangeArrowheads="1" noChangeShapeType="1" noTextEdit="1"/>
              </p:cNvSpPr>
              <p:nvPr/>
            </p:nvSpPr>
            <p:spPr>
              <a:xfrm>
                <a:off x="1671318" y="5067300"/>
                <a:ext cx="6939281" cy="1981200"/>
              </a:xfrm>
              <a:prstGeom prst="plaque">
                <a:avLst/>
              </a:prstGeom>
              <a:blipFill>
                <a:blip r:embed="rId7"/>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m:t>
                    </m:r>
                    <m:r>
                      <a:rPr lang="en-US" sz="4400" b="0" i="1" smtClean="0">
                        <a:solidFill>
                          <a:schemeClr val="tx1"/>
                        </a:solidFill>
                        <a:latin typeface="Cambria Math" panose="02040503050406030204" pitchFamily="18" charset="0"/>
                        <a:cs typeface="Arial" panose="020B0604020202020204" pitchFamily="34" charset="0"/>
                      </a:rPr>
                      <m:t>𝑛</m:t>
                    </m:r>
                    <m:r>
                      <a:rPr lang="en-US" sz="4400" b="0" i="1" smtClean="0">
                        <a:solidFill>
                          <a:schemeClr val="tx1"/>
                        </a:solidFill>
                        <a:latin typeface="Cambria Math" panose="02040503050406030204" pitchFamily="18" charset="0"/>
                        <a:cs typeface="Arial" panose="020B0604020202020204" pitchFamily="34" charset="0"/>
                      </a:rPr>
                      <m:t>.</m:t>
                    </m:r>
                    <m:sSup>
                      <m:sSupPr>
                        <m:ctrlPr>
                          <a:rPr lang="en-US" sz="4400" b="0" i="1" smtClean="0">
                            <a:solidFill>
                              <a:schemeClr val="tx1"/>
                            </a:solidFill>
                            <a:latin typeface="Cambria Math" panose="02040503050406030204" pitchFamily="18" charset="0"/>
                            <a:cs typeface="Arial" panose="020B0604020202020204" pitchFamily="34" charset="0"/>
                          </a:rPr>
                        </m:ctrlPr>
                      </m:sSupPr>
                      <m:e>
                        <m:d>
                          <m:dPr>
                            <m:ctrlPr>
                              <a:rPr lang="en-US" sz="4400" b="0" i="1" smtClean="0">
                                <a:solidFill>
                                  <a:schemeClr val="tx1"/>
                                </a:solidFill>
                                <a:latin typeface="Cambria Math" panose="02040503050406030204" pitchFamily="18" charset="0"/>
                                <a:cs typeface="Arial" panose="020B0604020202020204" pitchFamily="34" charset="0"/>
                              </a:rPr>
                            </m:ctrlPr>
                          </m:dPr>
                          <m:e>
                            <m:r>
                              <a:rPr lang="en-US" sz="4400" b="0" i="1" smtClean="0">
                                <a:solidFill>
                                  <a:schemeClr val="tx1"/>
                                </a:solidFill>
                                <a:latin typeface="Cambria Math" panose="02040503050406030204" pitchFamily="18" charset="0"/>
                                <a:cs typeface="Arial" panose="020B0604020202020204" pitchFamily="34" charset="0"/>
                              </a:rPr>
                              <m:t>−1</m:t>
                            </m:r>
                          </m:e>
                        </m:d>
                      </m:e>
                      <m:sup>
                        <m:r>
                          <a:rPr lang="en-US" sz="4400" b="0" i="1" smtClean="0">
                            <a:solidFill>
                              <a:schemeClr val="tx1"/>
                            </a:solidFill>
                            <a:latin typeface="Cambria Math" panose="02040503050406030204" pitchFamily="18" charset="0"/>
                            <a:cs typeface="Arial" panose="020B0604020202020204" pitchFamily="34" charset="0"/>
                          </a:rPr>
                          <m:t>𝑛</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1" name="Plaque 10"/>
              <p:cNvSpPr>
                <a:spLocks noRot="1" noChangeAspect="1" noMove="1" noResize="1" noEditPoints="1" noAdjustHandles="1" noChangeArrowheads="1" noChangeShapeType="1" noTextEdit="1"/>
              </p:cNvSpPr>
              <p:nvPr/>
            </p:nvSpPr>
            <p:spPr>
              <a:xfrm>
                <a:off x="9421541" y="5067300"/>
                <a:ext cx="6939281" cy="1981200"/>
              </a:xfrm>
              <a:prstGeom prst="plaque">
                <a:avLst/>
              </a:prstGeom>
              <a:blipFill>
                <a:blip r:embed="rId8"/>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𝑛</m:t>
                        </m:r>
                      </m:den>
                    </m:f>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2" name="Plaque 11"/>
              <p:cNvSpPr>
                <a:spLocks noRot="1" noChangeAspect="1" noMove="1" noResize="1" noEditPoints="1" noAdjustHandles="1" noChangeArrowheads="1" noChangeShapeType="1" noTextEdit="1"/>
              </p:cNvSpPr>
              <p:nvPr/>
            </p:nvSpPr>
            <p:spPr>
              <a:xfrm>
                <a:off x="1671318" y="7374665"/>
                <a:ext cx="6939281" cy="1981200"/>
              </a:xfrm>
              <a:prstGeom prst="plaque">
                <a:avLst/>
              </a:prstGeom>
              <a:blipFill>
                <a:blip r:embed="rId9"/>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m:t>
                    </m:r>
                    <m:sSup>
                      <m:sSupPr>
                        <m:ctrlPr>
                          <a:rPr lang="en-US" sz="4400" b="0" i="1" smtClean="0">
                            <a:solidFill>
                              <a:schemeClr val="tx1"/>
                            </a:solidFill>
                            <a:latin typeface="Cambria Math" panose="02040503050406030204" pitchFamily="18" charset="0"/>
                            <a:cs typeface="Arial" panose="020B0604020202020204" pitchFamily="34" charset="0"/>
                          </a:rPr>
                        </m:ctrlPr>
                      </m:sSupPr>
                      <m:e>
                        <m:r>
                          <a:rPr lang="en-US" sz="4400" b="0" i="1" smtClean="0">
                            <a:solidFill>
                              <a:schemeClr val="tx1"/>
                            </a:solidFill>
                            <a:latin typeface="Cambria Math" panose="02040503050406030204" pitchFamily="18" charset="0"/>
                            <a:cs typeface="Arial" panose="020B0604020202020204" pitchFamily="34" charset="0"/>
                          </a:rPr>
                          <m:t>2</m:t>
                        </m:r>
                      </m:e>
                      <m:sup>
                        <m:r>
                          <a:rPr lang="en-US" sz="4400" b="0" i="1" smtClean="0">
                            <a:solidFill>
                              <a:schemeClr val="tx1"/>
                            </a:solidFill>
                            <a:latin typeface="Cambria Math" panose="02040503050406030204" pitchFamily="18" charset="0"/>
                            <a:cs typeface="Arial" panose="020B0604020202020204" pitchFamily="34" charset="0"/>
                          </a:rPr>
                          <m:t>𝑛</m:t>
                        </m:r>
                        <m:r>
                          <a:rPr lang="en-US" sz="4400" b="0" i="1" smtClean="0">
                            <a:solidFill>
                              <a:schemeClr val="tx1"/>
                            </a:solidFill>
                            <a:latin typeface="Cambria Math" panose="02040503050406030204" pitchFamily="18" charset="0"/>
                            <a:cs typeface="Arial" panose="020B0604020202020204" pitchFamily="34" charset="0"/>
                          </a:rPr>
                          <m:t>+1</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3" name="Plaque 12"/>
              <p:cNvSpPr>
                <a:spLocks noRot="1" noChangeAspect="1" noMove="1" noResize="1" noEditPoints="1" noAdjustHandles="1" noChangeArrowheads="1" noChangeShapeType="1" noTextEdit="1"/>
              </p:cNvSpPr>
              <p:nvPr/>
            </p:nvSpPr>
            <p:spPr>
              <a:xfrm>
                <a:off x="9421541" y="7374665"/>
                <a:ext cx="6939281" cy="1981200"/>
              </a:xfrm>
              <a:prstGeom prst="plaque">
                <a:avLst/>
              </a:prstGeom>
              <a:blipFill>
                <a:blip r:embed="rId10"/>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laque 13"/>
              <p:cNvSpPr/>
              <p:nvPr/>
            </p:nvSpPr>
            <p:spPr>
              <a:xfrm>
                <a:off x="9431701" y="7374665"/>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D. </a:t>
                </a:r>
                <a14:m>
                  <m:oMath xmlns:m="http://schemas.openxmlformats.org/officeDocument/2006/math">
                    <m:sSub>
                      <m:sSubPr>
                        <m:ctrlPr>
                          <a:rPr lang="en-US" sz="4400" i="1">
                            <a:solidFill>
                              <a:schemeClr val="tx1"/>
                            </a:solidFill>
                            <a:latin typeface="Cambria Math" panose="02040503050406030204" pitchFamily="18" charset="0"/>
                            <a:cs typeface="Arial" panose="020B0604020202020204" pitchFamily="34" charset="0"/>
                          </a:rPr>
                        </m:ctrlPr>
                      </m:sSubPr>
                      <m:e>
                        <m:r>
                          <a:rPr lang="en-US" sz="4400" i="1">
                            <a:solidFill>
                              <a:schemeClr val="tx1"/>
                            </a:solidFill>
                            <a:latin typeface="Cambria Math" panose="02040503050406030204" pitchFamily="18" charset="0"/>
                            <a:cs typeface="Arial" panose="020B0604020202020204" pitchFamily="34" charset="0"/>
                          </a:rPr>
                          <m:t>𝑢</m:t>
                        </m:r>
                      </m:e>
                      <m:sub>
                        <m:r>
                          <a:rPr lang="en-US" sz="4400" i="1">
                            <a:solidFill>
                              <a:schemeClr val="tx1"/>
                            </a:solidFill>
                            <a:latin typeface="Cambria Math" panose="02040503050406030204" pitchFamily="18" charset="0"/>
                            <a:cs typeface="Arial" panose="020B0604020202020204" pitchFamily="34" charset="0"/>
                          </a:rPr>
                          <m:t>𝑛</m:t>
                        </m:r>
                      </m:sub>
                    </m:sSub>
                    <m:r>
                      <a:rPr lang="en-US" sz="4400" i="1">
                        <a:solidFill>
                          <a:schemeClr val="tx1"/>
                        </a:solidFill>
                        <a:latin typeface="Cambria Math" panose="02040503050406030204" pitchFamily="18" charset="0"/>
                        <a:cs typeface="Arial" panose="020B0604020202020204" pitchFamily="34" charset="0"/>
                      </a:rPr>
                      <m:t>=</m:t>
                    </m:r>
                    <m:sSup>
                      <m:sSupPr>
                        <m:ctrlPr>
                          <a:rPr lang="en-US" sz="4400" i="1">
                            <a:solidFill>
                              <a:schemeClr val="tx1"/>
                            </a:solidFill>
                            <a:latin typeface="Cambria Math" panose="02040503050406030204" pitchFamily="18" charset="0"/>
                            <a:cs typeface="Arial" panose="020B0604020202020204" pitchFamily="34" charset="0"/>
                          </a:rPr>
                        </m:ctrlPr>
                      </m:sSupPr>
                      <m:e>
                        <m:r>
                          <a:rPr lang="en-US" sz="4400" i="1">
                            <a:solidFill>
                              <a:schemeClr val="tx1"/>
                            </a:solidFill>
                            <a:latin typeface="Cambria Math" panose="02040503050406030204" pitchFamily="18" charset="0"/>
                            <a:cs typeface="Arial" panose="020B0604020202020204" pitchFamily="34" charset="0"/>
                          </a:rPr>
                          <m:t>2</m:t>
                        </m:r>
                      </m:e>
                      <m:sup>
                        <m:r>
                          <a:rPr lang="en-US" sz="4400" i="1">
                            <a:solidFill>
                              <a:schemeClr val="tx1"/>
                            </a:solidFill>
                            <a:latin typeface="Cambria Math" panose="02040503050406030204" pitchFamily="18" charset="0"/>
                            <a:cs typeface="Arial" panose="020B0604020202020204" pitchFamily="34" charset="0"/>
                          </a:rPr>
                          <m:t>𝑛</m:t>
                        </m:r>
                        <m:r>
                          <a:rPr lang="en-US" sz="4400" i="1">
                            <a:solidFill>
                              <a:schemeClr val="tx1"/>
                            </a:solidFill>
                            <a:latin typeface="Cambria Math" panose="02040503050406030204" pitchFamily="18" charset="0"/>
                            <a:cs typeface="Arial" panose="020B0604020202020204" pitchFamily="34" charset="0"/>
                          </a:rPr>
                          <m:t>+1</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4" name="Plaque 13"/>
              <p:cNvSpPr>
                <a:spLocks noRot="1" noChangeAspect="1" noMove="1" noResize="1" noEditPoints="1" noAdjustHandles="1" noChangeArrowheads="1" noChangeShapeType="1" noTextEdit="1"/>
              </p:cNvSpPr>
              <p:nvPr/>
            </p:nvSpPr>
            <p:spPr>
              <a:xfrm>
                <a:off x="9431701" y="7374665"/>
                <a:ext cx="6939281" cy="1981200"/>
              </a:xfrm>
              <a:prstGeom prst="plaque">
                <a:avLst/>
              </a:prstGeom>
              <a:blipFill>
                <a:blip r:embed="rId11"/>
                <a:stretch>
                  <a:fillRect/>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316639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0" name="Freeform 20"/>
          <p:cNvSpPr/>
          <p:nvPr/>
        </p:nvSpPr>
        <p:spPr>
          <a:xfrm rot="-1085547">
            <a:off x="648396" y="8926188"/>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2">
              <a:extLst>
                <a:ext uri="{96DAC541-7B7A-43D3-8B79-37D633B846F1}">
                  <asvg:svgBlip xmlns:asvg="http://schemas.microsoft.com/office/drawing/2016/SVG/main" r:embed="rId3"/>
                </a:ext>
              </a:extLst>
            </a:blip>
            <a:stretch>
              <a:fillRect r="-97556" b="-36756"/>
            </a:stretch>
          </a:blipFill>
        </p:spPr>
        <p:txBody>
          <a:bodyPr/>
          <a:lstStyle/>
          <a:p>
            <a:endParaRPr lang="en-US"/>
          </a:p>
        </p:txBody>
      </p:sp>
      <p:sp>
        <p:nvSpPr>
          <p:cNvPr id="31" name="TextBox 30"/>
          <p:cNvSpPr txBox="1"/>
          <p:nvPr/>
        </p:nvSpPr>
        <p:spPr>
          <a:xfrm>
            <a:off x="1095029" y="1019675"/>
            <a:ext cx="1524000" cy="707886"/>
          </a:xfrm>
          <a:prstGeom prst="rect">
            <a:avLst/>
          </a:prstGeom>
          <a:noFill/>
        </p:spPr>
        <p:txBody>
          <a:bodyPr wrap="square" rtlCol="0">
            <a:spAutoFit/>
          </a:bodyPr>
          <a:lstStyle/>
          <a:p>
            <a:r>
              <a:rPr lang="vi-VN" sz="4000" b="1" u="sng" dirty="0">
                <a:solidFill>
                  <a:srgbClr val="C00000"/>
                </a:solidFill>
                <a:latin typeface="Arial" panose="020B0604020202020204" pitchFamily="34" charset="0"/>
                <a:cs typeface="Arial" panose="020B0604020202020204" pitchFamily="34" charset="0"/>
              </a:rPr>
              <a:t>Giải</a:t>
            </a:r>
            <a:r>
              <a:rPr lang="vi-VN" sz="4000" b="1" dirty="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6C86D25-AFBC-A616-7F5D-FECBD79D2481}"/>
                  </a:ext>
                </a:extLst>
              </p:cNvPr>
              <p:cNvSpPr txBox="1"/>
              <p:nvPr/>
            </p:nvSpPr>
            <p:spPr>
              <a:xfrm>
                <a:off x="1447800" y="2093069"/>
                <a:ext cx="15392400" cy="6906058"/>
              </a:xfrm>
              <a:prstGeom prst="rect">
                <a:avLst/>
              </a:prstGeom>
              <a:noFill/>
            </p:spPr>
            <p:txBody>
              <a:bodyPr wrap="square">
                <a:spAutoFit/>
              </a:bodyPr>
              <a:lstStyle/>
              <a:p>
                <a:pPr>
                  <a:lnSpc>
                    <a:spcPct val="150000"/>
                  </a:lnSpc>
                  <a:spcAft>
                    <a:spcPts val="600"/>
                  </a:spcAft>
                </a:pPr>
                <a:r>
                  <a:rPr lang="en-US" sz="4000" dirty="0">
                    <a:latin typeface="Arial (Body)"/>
                    <a:ea typeface="Times New Roman" panose="02020603050405020304" pitchFamily="18" charset="0"/>
                    <a:cs typeface="Times New Roman" panose="02020603050405020304" pitchFamily="18" charset="0"/>
                  </a:rPr>
                  <a:t>b) Ta </a:t>
                </a:r>
                <a:r>
                  <a:rPr lang="en-US" sz="4000" dirty="0" err="1">
                    <a:latin typeface="Arial (Body)"/>
                    <a:ea typeface="Times New Roman" panose="02020603050405020304" pitchFamily="18" charset="0"/>
                    <a:cs typeface="Times New Roman" panose="02020603050405020304" pitchFamily="18" charset="0"/>
                  </a:rPr>
                  <a:t>có</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4</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+3</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=22</m:t>
                    </m:r>
                  </m:oMath>
                </a14:m>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+4</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=22⟺</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=11−2</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4000" dirty="0">
                    <a:latin typeface="Arial (Body)"/>
                    <a:ea typeface="Times New Roman" panose="02020603050405020304" pitchFamily="18" charset="0"/>
                    <a:cs typeface="Times New Roman" panose="02020603050405020304" pitchFamily="18" charset="0"/>
                  </a:rPr>
                  <a:t> </a:t>
                </a:r>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Lại</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có</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5</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+4</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e>
                    </m:d>
                    <m:r>
                      <a:rPr lang="en-US" sz="4000" i="1">
                        <a:latin typeface="Cambria Math" panose="02040503050406030204" pitchFamily="18" charset="0"/>
                        <a:ea typeface="Times New Roman" panose="02020603050405020304" pitchFamily="18" charset="0"/>
                        <a:cs typeface="Times New Roman" panose="02020603050405020304" pitchFamily="18" charset="0"/>
                      </a:rPr>
                      <m:t>=21</m:t>
                    </m:r>
                  </m:oMath>
                </a14:m>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Thay</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=11−2</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vào</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biểu</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thức</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trên</a:t>
                </a:r>
                <a:r>
                  <a:rPr lang="en-US" sz="4000" dirty="0">
                    <a:latin typeface="Arial (Body)"/>
                    <a:ea typeface="Times New Roman" panose="02020603050405020304" pitchFamily="18" charset="0"/>
                    <a:cs typeface="Times New Roman" panose="02020603050405020304" pitchFamily="18" charset="0"/>
                  </a:rPr>
                  <a:t> ta </a:t>
                </a:r>
                <a:r>
                  <a:rPr lang="en-US" sz="4000" dirty="0" err="1">
                    <a:latin typeface="Arial (Body)"/>
                    <a:ea typeface="Times New Roman" panose="02020603050405020304" pitchFamily="18" charset="0"/>
                    <a:cs typeface="Times New Roman" panose="02020603050405020304" pitchFamily="18" charset="0"/>
                  </a:rPr>
                  <a:t>có</a:t>
                </a:r>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latin typeface="Cambria Math" panose="02040503050406030204" pitchFamily="18" charset="0"/>
                            <a:ea typeface="Times New Roman" panose="02020603050405020304" pitchFamily="18" charset="0"/>
                            <a:cs typeface="Times New Roman" panose="02020603050405020304" pitchFamily="18" charset="0"/>
                          </a:rPr>
                          <m:t>11−2</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e>
                    </m:d>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latin typeface="Cambria Math" panose="02040503050406030204" pitchFamily="18" charset="0"/>
                            <a:ea typeface="Times New Roman" panose="02020603050405020304" pitchFamily="18" charset="0"/>
                            <a:cs typeface="Times New Roman" panose="02020603050405020304" pitchFamily="18" charset="0"/>
                          </a:rPr>
                          <m:t>11−2</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+4</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e>
                    </m:d>
                    <m:r>
                      <a:rPr lang="en-US" sz="4000" i="1">
                        <a:latin typeface="Cambria Math" panose="02040503050406030204" pitchFamily="18" charset="0"/>
                        <a:ea typeface="Times New Roman" panose="02020603050405020304" pitchFamily="18" charset="0"/>
                        <a:cs typeface="Times New Roman" panose="02020603050405020304" pitchFamily="18" charset="0"/>
                      </a:rPr>
                      <m:t>=21⟺</m:t>
                    </m:r>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hoặc</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Với</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thì</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Với</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thì</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latin typeface="Cambria Math" panose="02040503050406030204" pitchFamily="18" charset="0"/>
                        <a:ea typeface="Times New Roman" panose="02020603050405020304" pitchFamily="18" charset="0"/>
                        <a:cs typeface="Times New Roman" panose="02020603050405020304" pitchFamily="18" charset="0"/>
                      </a:rPr>
                      <m:t>=21</m:t>
                    </m:r>
                  </m:oMath>
                </a14:m>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ndParaRPr>
              </a:p>
            </p:txBody>
          </p:sp>
        </mc:Choice>
        <mc:Fallback xmlns="">
          <p:sp>
            <p:nvSpPr>
              <p:cNvPr id="7" name="TextBox 6">
                <a:extLst>
                  <a:ext uri="{FF2B5EF4-FFF2-40B4-BE49-F238E27FC236}">
                    <a16:creationId xmlns:a16="http://schemas.microsoft.com/office/drawing/2014/main" id="{86C86D25-AFBC-A616-7F5D-FECBD79D2481}"/>
                  </a:ext>
                </a:extLst>
              </p:cNvPr>
              <p:cNvSpPr txBox="1">
                <a:spLocks noRot="1" noChangeAspect="1" noMove="1" noResize="1" noEditPoints="1" noAdjustHandles="1" noChangeArrowheads="1" noChangeShapeType="1" noTextEdit="1"/>
              </p:cNvSpPr>
              <p:nvPr/>
            </p:nvSpPr>
            <p:spPr>
              <a:xfrm>
                <a:off x="1447800" y="2093069"/>
                <a:ext cx="15392400" cy="6906058"/>
              </a:xfrm>
              <a:prstGeom prst="rect">
                <a:avLst/>
              </a:prstGeom>
              <a:blipFill>
                <a:blip r:embed="rId4"/>
                <a:stretch>
                  <a:fillRect l="-1426" b="-2824"/>
                </a:stretch>
              </a:blipFill>
            </p:spPr>
            <p:txBody>
              <a:bodyPr/>
              <a:lstStyle/>
              <a:p>
                <a:r>
                  <a:rPr lang="en-US">
                    <a:noFill/>
                  </a:rPr>
                  <a:t> </a:t>
                </a:r>
              </a:p>
            </p:txBody>
          </p:sp>
        </mc:Fallback>
      </mc:AlternateContent>
    </p:spTree>
    <p:extLst>
      <p:ext uri="{BB962C8B-B14F-4D97-AF65-F5344CB8AC3E}">
        <p14:creationId xmlns:p14="http://schemas.microsoft.com/office/powerpoint/2010/main" val="1299420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DAF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xmlns:a14="http://schemas.microsoft.com/office/drawing/2010/main">
        <mc:Choice Requires="a14">
          <p:sp>
            <p:nvSpPr>
              <p:cNvPr id="55" name="Rectangle 54"/>
              <p:cNvSpPr/>
              <p:nvPr/>
            </p:nvSpPr>
            <p:spPr>
              <a:xfrm>
                <a:off x="1409700" y="653285"/>
                <a:ext cx="15468600" cy="3680046"/>
              </a:xfrm>
              <a:prstGeom prst="rect">
                <a:avLst/>
              </a:prstGeom>
            </p:spPr>
            <p:txBody>
              <a:bodyPr wrap="square">
                <a:spAutoFit/>
              </a:bodyPr>
              <a:lstStyle/>
              <a:p>
                <a:pPr algn="just">
                  <a:lnSpc>
                    <a:spcPct val="150000"/>
                  </a:lnSpc>
                </a:pPr>
                <a:r>
                  <a:rPr lang="vi-VN" sz="3800" b="1" dirty="0">
                    <a:solidFill>
                      <a:srgbClr val="002060"/>
                    </a:solidFill>
                    <a:cs typeface="Arial" panose="020B0604020202020204" pitchFamily="34" charset="0"/>
                  </a:rPr>
                  <a:t>Bài 1</a:t>
                </a:r>
                <a:r>
                  <a:rPr lang="en-US" sz="3800" b="1" dirty="0">
                    <a:solidFill>
                      <a:srgbClr val="002060"/>
                    </a:solidFill>
                    <a:latin typeface="Arial (Body)"/>
                    <a:cs typeface="Arial" panose="020B0604020202020204" pitchFamily="34" charset="0"/>
                  </a:rPr>
                  <a:t>0</a:t>
                </a:r>
                <a:r>
                  <a:rPr lang="vi-VN" sz="3800" b="1" dirty="0">
                    <a:solidFill>
                      <a:srgbClr val="002060"/>
                    </a:solidFill>
                    <a:cs typeface="Arial" panose="020B0604020202020204" pitchFamily="34" charset="0"/>
                  </a:rPr>
                  <a:t> (SGK - </a:t>
                </a:r>
                <a:r>
                  <a:rPr lang="vi-VN" sz="3800" b="1" dirty="0" err="1">
                    <a:solidFill>
                      <a:srgbClr val="002060"/>
                    </a:solidFill>
                    <a:cs typeface="Arial" panose="020B0604020202020204" pitchFamily="34" charset="0"/>
                  </a:rPr>
                  <a:t>tr</a:t>
                </a:r>
                <a:r>
                  <a:rPr lang="vi-VN" sz="3800" b="1" dirty="0">
                    <a:solidFill>
                      <a:srgbClr val="002060"/>
                    </a:solidFill>
                    <a:cs typeface="Arial" panose="020B0604020202020204" pitchFamily="34" charset="0"/>
                  </a:rPr>
                  <a:t>.</a:t>
                </a:r>
                <a:r>
                  <a:rPr lang="en-US" sz="3800" b="1" dirty="0">
                    <a:solidFill>
                      <a:srgbClr val="002060"/>
                    </a:solidFill>
                    <a:latin typeface="Arial (Body)"/>
                    <a:cs typeface="Arial" panose="020B0604020202020204" pitchFamily="34" charset="0"/>
                  </a:rPr>
                  <a:t>58</a:t>
                </a:r>
                <a:r>
                  <a:rPr lang="vi-VN" sz="3800" b="1" dirty="0">
                    <a:solidFill>
                      <a:srgbClr val="002060"/>
                    </a:solidFill>
                    <a:cs typeface="Arial" panose="020B0604020202020204" pitchFamily="34" charset="0"/>
                  </a:rPr>
                  <a:t>) </a:t>
                </a:r>
                <a:r>
                  <a:rPr lang="vi-VN" sz="3800" dirty="0">
                    <a:solidFill>
                      <a:srgbClr val="000000"/>
                    </a:solidFill>
                  </a:rPr>
                  <a:t>Cho cấp số nhân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𝑛</m:t>
                    </m:r>
                  </m:oMath>
                </a14:m>
                <a:r>
                  <a:rPr lang="vi-VN" sz="3800" dirty="0">
                    <a:solidFill>
                      <a:srgbClr val="000000"/>
                    </a:solidFill>
                  </a:rPr>
                  <a:t>). Tìm số hạng đầu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1</m:t>
                    </m:r>
                  </m:oMath>
                </a14:m>
                <a:r>
                  <a:rPr lang="vi-VN" sz="3800" dirty="0">
                    <a:solidFill>
                      <a:srgbClr val="000000"/>
                    </a:solidFill>
                  </a:rPr>
                  <a:t>, công bội q trong mỗi trường hợp sau:</a:t>
                </a:r>
              </a:p>
              <a:p>
                <a:pPr algn="just">
                  <a:lnSpc>
                    <a:spcPct val="150000"/>
                  </a:lnSpc>
                </a:pPr>
                <a:r>
                  <a:rPr lang="vi-VN" sz="3800" dirty="0">
                    <a:solidFill>
                      <a:srgbClr val="000000"/>
                    </a:solidFill>
                  </a:rPr>
                  <a:t>a)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6</m:t>
                    </m:r>
                    <m:r>
                      <a:rPr lang="vi-VN" sz="3800" i="1" dirty="0">
                        <a:solidFill>
                          <a:srgbClr val="000000"/>
                        </a:solidFill>
                        <a:latin typeface="Cambria Math" panose="02040503050406030204" pitchFamily="18" charset="0"/>
                      </a:rPr>
                      <m:t> = 192 </m:t>
                    </m:r>
                  </m:oMath>
                </a14:m>
                <a:r>
                  <a:rPr lang="vi-VN" sz="3800" dirty="0">
                    <a:solidFill>
                      <a:srgbClr val="000000"/>
                    </a:solidFill>
                  </a:rPr>
                  <a:t>và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7</m:t>
                    </m:r>
                    <m:r>
                      <a:rPr lang="vi-VN" sz="3800" i="1" dirty="0">
                        <a:solidFill>
                          <a:srgbClr val="000000"/>
                        </a:solidFill>
                        <a:latin typeface="Cambria Math" panose="02040503050406030204" pitchFamily="18" charset="0"/>
                      </a:rPr>
                      <m:t> = 384</m:t>
                    </m:r>
                  </m:oMath>
                </a14:m>
                <a:r>
                  <a:rPr lang="vi-VN" sz="3800" dirty="0">
                    <a:solidFill>
                      <a:srgbClr val="000000"/>
                    </a:solidFill>
                  </a:rPr>
                  <a:t>;</a:t>
                </a:r>
              </a:p>
              <a:p>
                <a:pPr algn="just">
                  <a:lnSpc>
                    <a:spcPct val="150000"/>
                  </a:lnSpc>
                </a:pPr>
                <a:r>
                  <a:rPr lang="vi-VN" sz="3800" dirty="0">
                    <a:solidFill>
                      <a:srgbClr val="000000"/>
                    </a:solidFill>
                  </a:rPr>
                  <a:t>b)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1</m:t>
                    </m:r>
                    <m:r>
                      <a:rPr lang="vi-VN" sz="3800" i="1" dirty="0">
                        <a:solidFill>
                          <a:srgbClr val="000000"/>
                        </a:solidFill>
                        <a:latin typeface="Cambria Math" panose="02040503050406030204" pitchFamily="18" charset="0"/>
                      </a:rPr>
                      <m:t> + </m:t>
                    </m:r>
                    <m:r>
                      <a:rPr lang="vi-VN" sz="3800" i="1" dirty="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2</m:t>
                    </m:r>
                    <m:r>
                      <a:rPr lang="vi-VN" sz="3800" i="1" dirty="0">
                        <a:solidFill>
                          <a:srgbClr val="000000"/>
                        </a:solidFill>
                        <a:latin typeface="Cambria Math" panose="02040503050406030204" pitchFamily="18" charset="0"/>
                      </a:rPr>
                      <m:t> + </m:t>
                    </m:r>
                    <m:r>
                      <a:rPr lang="vi-VN" sz="3800" i="1" dirty="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3</m:t>
                    </m:r>
                    <m:r>
                      <a:rPr lang="vi-VN" sz="3800" i="1" dirty="0">
                        <a:solidFill>
                          <a:srgbClr val="000000"/>
                        </a:solidFill>
                        <a:latin typeface="Cambria Math" panose="02040503050406030204" pitchFamily="18" charset="0"/>
                      </a:rPr>
                      <m:t> = 7 </m:t>
                    </m:r>
                  </m:oMath>
                </a14:m>
                <a:r>
                  <a:rPr lang="vi-VN" sz="3800" dirty="0">
                    <a:solidFill>
                      <a:srgbClr val="000000"/>
                    </a:solidFill>
                  </a:rPr>
                  <a:t>và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5</m:t>
                    </m:r>
                    <m:r>
                      <a:rPr lang="vi-VN" sz="3800" i="1" dirty="0">
                        <a:solidFill>
                          <a:srgbClr val="000000"/>
                        </a:solidFill>
                        <a:latin typeface="Cambria Math" panose="02040503050406030204" pitchFamily="18" charset="0"/>
                      </a:rPr>
                      <m:t> – </m:t>
                    </m:r>
                    <m:r>
                      <a:rPr lang="vi-VN" sz="3800" i="1" dirty="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2</m:t>
                    </m:r>
                    <m:r>
                      <a:rPr lang="vi-VN" sz="3800" i="1" dirty="0">
                        <a:solidFill>
                          <a:srgbClr val="000000"/>
                        </a:solidFill>
                        <a:latin typeface="Cambria Math" panose="02040503050406030204" pitchFamily="18" charset="0"/>
                      </a:rPr>
                      <m:t> = 14</m:t>
                    </m:r>
                  </m:oMath>
                </a14:m>
                <a:r>
                  <a:rPr lang="vi-VN" sz="3800" dirty="0">
                    <a:solidFill>
                      <a:srgbClr val="000000"/>
                    </a:solidFill>
                  </a:rPr>
                  <a:t>.</a:t>
                </a:r>
              </a:p>
            </p:txBody>
          </p:sp>
        </mc:Choice>
        <mc:Fallback xmlns="">
          <p:sp>
            <p:nvSpPr>
              <p:cNvPr id="55" name="Rectangle 54"/>
              <p:cNvSpPr>
                <a:spLocks noRot="1" noChangeAspect="1" noMove="1" noResize="1" noEditPoints="1" noAdjustHandles="1" noChangeArrowheads="1" noChangeShapeType="1" noTextEdit="1"/>
              </p:cNvSpPr>
              <p:nvPr/>
            </p:nvSpPr>
            <p:spPr>
              <a:xfrm>
                <a:off x="1409700" y="653285"/>
                <a:ext cx="15468600" cy="3680046"/>
              </a:xfrm>
              <a:prstGeom prst="rect">
                <a:avLst/>
              </a:prstGeom>
              <a:blipFill>
                <a:blip r:embed="rId2"/>
                <a:stretch>
                  <a:fillRect l="-1300" r="-1261" b="-579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00ED5AA-10FF-85BC-82C8-D69BEC1CE1CB}"/>
              </a:ext>
            </a:extLst>
          </p:cNvPr>
          <p:cNvSpPr txBox="1"/>
          <p:nvPr/>
        </p:nvSpPr>
        <p:spPr>
          <a:xfrm>
            <a:off x="8382000" y="4925390"/>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030B50-9A2D-1750-07DD-445D7E2ABABF}"/>
                  </a:ext>
                </a:extLst>
              </p:cNvPr>
              <p:cNvSpPr txBox="1"/>
              <p:nvPr/>
            </p:nvSpPr>
            <p:spPr>
              <a:xfrm>
                <a:off x="1275805" y="5947654"/>
                <a:ext cx="14802396" cy="3646704"/>
              </a:xfrm>
              <a:prstGeom prst="rect">
                <a:avLst/>
              </a:prstGeom>
              <a:noFill/>
            </p:spPr>
            <p:txBody>
              <a:bodyPr wrap="square">
                <a:spAutoFit/>
              </a:bodyPr>
              <a:lstStyle/>
              <a:p>
                <a:pPr>
                  <a:lnSpc>
                    <a:spcPct val="150000"/>
                  </a:lnSpc>
                  <a:spcAft>
                    <a:spcPts val="600"/>
                  </a:spcAft>
                </a:pPr>
                <a:r>
                  <a:rPr lang="en-US" sz="3600" dirty="0">
                    <a:effectLst/>
                    <a:latin typeface="Arial (Body)"/>
                    <a:ea typeface="Times New Roman" panose="02020603050405020304" pitchFamily="18" charset="0"/>
                    <a:cs typeface="Times New Roman" panose="02020603050405020304" pitchFamily="18" charset="0"/>
                  </a:rPr>
                  <a:t>a) Ta </a:t>
                </a:r>
                <a:r>
                  <a:rPr lang="en-US" sz="3600" dirty="0" err="1">
                    <a:effectLst/>
                    <a:latin typeface="Arial (Body)"/>
                    <a:ea typeface="Times New Roman" panose="02020603050405020304" pitchFamily="18" charset="0"/>
                    <a:cs typeface="Times New Roman" panose="02020603050405020304" pitchFamily="18" charset="0"/>
                  </a:rPr>
                  <a:t>có</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sub>
                    </m:s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sup>
                    </m:s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=192</m:t>
                    </m:r>
                  </m:oMath>
                </a14:m>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và</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7</m:t>
                        </m:r>
                      </m:sub>
                    </m:s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=384</m:t>
                    </m:r>
                  </m:oMath>
                </a14:m>
                <a:endParaRPr lang="en-US" sz="36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3600" dirty="0" err="1">
                    <a:effectLst/>
                    <a:latin typeface="Arial (Body)"/>
                    <a:ea typeface="Times New Roman" panose="02020603050405020304" pitchFamily="18" charset="0"/>
                    <a:cs typeface="Times New Roman" panose="02020603050405020304" pitchFamily="18" charset="0"/>
                  </a:rPr>
                  <a:t>Xét</a:t>
                </a:r>
                <a:r>
                  <a:rPr lang="en-US" sz="3600" dirty="0">
                    <a:effectLst/>
                    <a:latin typeface="Arial (Body)"/>
                    <a:ea typeface="Times New Roman" panose="02020603050405020304" pitchFamily="18" charset="0"/>
                    <a:cs typeface="Times New Roman" panose="02020603050405020304" pitchFamily="18" charset="0"/>
                  </a:rPr>
                  <a:t> : </a:t>
                </a:r>
                <a14:m>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sub>
                        </m:sSub>
                      </m:num>
                      <m:den>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7</m:t>
                            </m:r>
                          </m:sub>
                        </m:sSub>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sup>
                        </m:sSup>
                      </m:num>
                      <m:den>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sup>
                        </m:sSup>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𝑞</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192</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384</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600" dirty="0">
                    <a:effectLst/>
                    <a:latin typeface="Arial (Body)"/>
                    <a:ea typeface="Times New Roman" panose="02020603050405020304" pitchFamily="18" charset="0"/>
                    <a:cs typeface="Times New Roman" panose="02020603050405020304" pitchFamily="18" charset="0"/>
                  </a:rPr>
                  <a:t>. Suy </a:t>
                </a:r>
                <a:r>
                  <a:rPr lang="en-US" sz="3600" dirty="0" err="1">
                    <a:effectLst/>
                    <a:latin typeface="Arial (Body)"/>
                    <a:ea typeface="Times New Roman" panose="02020603050405020304" pitchFamily="18" charset="0"/>
                    <a:cs typeface="Times New Roman" panose="02020603050405020304" pitchFamily="18" charset="0"/>
                  </a:rPr>
                  <a:t>ra</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=192:</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sup>
                    </m:sSup>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=6144</m:t>
                    </m:r>
                  </m:oMath>
                </a14:m>
                <a:endParaRPr lang="en-US" sz="36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3600" dirty="0" err="1">
                    <a:effectLst/>
                    <a:latin typeface="Arial (Body)"/>
                    <a:ea typeface="Times New Roman" panose="02020603050405020304" pitchFamily="18" charset="0"/>
                    <a:cs typeface="Times New Roman" panose="02020603050405020304" pitchFamily="18" charset="0"/>
                  </a:rPr>
                  <a:t>Vậy</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cấp</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số</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nhân</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có</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số</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hạng</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đầu</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là</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=6144</m:t>
                    </m:r>
                  </m:oMath>
                </a14:m>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và</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công</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bội</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3600" dirty="0">
                  <a:effectLst/>
                  <a:latin typeface="Arial (Body)"/>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5030B50-9A2D-1750-07DD-445D7E2ABABF}"/>
                  </a:ext>
                </a:extLst>
              </p:cNvPr>
              <p:cNvSpPr txBox="1">
                <a:spLocks noRot="1" noChangeAspect="1" noMove="1" noResize="1" noEditPoints="1" noAdjustHandles="1" noChangeArrowheads="1" noChangeShapeType="1" noTextEdit="1"/>
              </p:cNvSpPr>
              <p:nvPr/>
            </p:nvSpPr>
            <p:spPr>
              <a:xfrm>
                <a:off x="1275805" y="5947654"/>
                <a:ext cx="14802396" cy="3646704"/>
              </a:xfrm>
              <a:prstGeom prst="rect">
                <a:avLst/>
              </a:prstGeom>
              <a:blipFill>
                <a:blip r:embed="rId3"/>
                <a:stretch>
                  <a:fillRect l="-1235" b="-2007"/>
                </a:stretch>
              </a:blipFill>
            </p:spPr>
            <p:txBody>
              <a:bodyPr/>
              <a:lstStyle/>
              <a:p>
                <a:r>
                  <a:rPr lang="en-US">
                    <a:noFill/>
                  </a:rPr>
                  <a:t> </a:t>
                </a:r>
              </a:p>
            </p:txBody>
          </p:sp>
        </mc:Fallback>
      </mc:AlternateContent>
    </p:spTree>
    <p:extLst>
      <p:ext uri="{BB962C8B-B14F-4D97-AF65-F5344CB8AC3E}">
        <p14:creationId xmlns:p14="http://schemas.microsoft.com/office/powerpoint/2010/main" val="203823517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6DAF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E7628C4-E1F4-562B-A278-592D92D46CC4}"/>
                  </a:ext>
                </a:extLst>
              </p:cNvPr>
              <p:cNvSpPr txBox="1"/>
              <p:nvPr/>
            </p:nvSpPr>
            <p:spPr>
              <a:xfrm>
                <a:off x="1143000" y="1738625"/>
                <a:ext cx="16002000" cy="6886693"/>
              </a:xfrm>
              <a:prstGeom prst="rect">
                <a:avLst/>
              </a:prstGeom>
              <a:noFill/>
            </p:spPr>
            <p:txBody>
              <a:bodyPr wrap="square">
                <a:spAutoFit/>
              </a:bodyPr>
              <a:lstStyle/>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b) Ta </a:t>
                </a:r>
                <a:r>
                  <a:rPr lang="en-US" sz="4000" dirty="0" err="1">
                    <a:effectLst/>
                    <a:latin typeface="Arial (Body)"/>
                    <a:ea typeface="Times New Roman" panose="02020603050405020304" pitchFamily="18" charset="0"/>
                    <a:cs typeface="Times New Roman" panose="02020603050405020304" pitchFamily="18" charset="0"/>
                  </a:rPr>
                  <a:t>có</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nl-NL" sz="4000" dirty="0" err="1">
                    <a:effectLst/>
                    <a:latin typeface="Arial (Body)"/>
                    <a:ea typeface="Times New Roman" panose="02020603050405020304" pitchFamily="18" charset="0"/>
                    <a:cs typeface="Times New Roman" panose="02020603050405020304" pitchFamily="18" charset="0"/>
                  </a:rPr>
                  <a:t>Và</a:t>
                </a:r>
                <a:r>
                  <a:rPr lang="nl-NL"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5</m:t>
                        </m:r>
                      </m:sub>
                    </m:s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=14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=14</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effectLst/>
                    <a:latin typeface="Arial (Body)"/>
                    <a:ea typeface="Times New Roman" panose="02020603050405020304" pitchFamily="18" charset="0"/>
                    <a:cs typeface="Times New Roman" panose="02020603050405020304" pitchFamily="18" charset="0"/>
                  </a:rPr>
                  <a:t>Suy</a:t>
                </a:r>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ra</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num>
                      <m:den>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−2=0</m:t>
                    </m:r>
                  </m:oMath>
                </a14:m>
                <a:endParaRPr lang="en-US" sz="4000" i="1" dirty="0">
                  <a:effectLst/>
                  <a:latin typeface="Arial (Body)"/>
                  <a:ea typeface="Times New Roman" panose="02020603050405020304" pitchFamily="18" charset="0"/>
                  <a:cs typeface="Times New Roman" panose="02020603050405020304" pitchFamily="18" charset="0"/>
                </a:endParaRPr>
              </a:p>
              <a:p>
                <a:pPr>
                  <a:lnSpc>
                    <a:spcPct val="150000"/>
                  </a:lnSpc>
                  <a:spcAft>
                    <a:spcPts val="60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và</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dirty="0">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effectLst/>
                    <a:latin typeface="Arial (Body)"/>
                    <a:ea typeface="Times New Roman" panose="02020603050405020304" pitchFamily="18" charset="0"/>
                    <a:cs typeface="Times New Roman" panose="02020603050405020304" pitchFamily="18" charset="0"/>
                  </a:rPr>
                  <a:t>Với</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thì</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effectLst/>
                    <a:latin typeface="Arial (Body)"/>
                    <a:ea typeface="Times New Roman" panose="02020603050405020304" pitchFamily="18" charset="0"/>
                    <a:cs typeface="Times New Roman" panose="02020603050405020304" pitchFamily="18" charset="0"/>
                  </a:rPr>
                  <a:t>Với</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thì</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E7628C4-E1F4-562B-A278-592D92D46CC4}"/>
                  </a:ext>
                </a:extLst>
              </p:cNvPr>
              <p:cNvSpPr txBox="1">
                <a:spLocks noRot="1" noChangeAspect="1" noMove="1" noResize="1" noEditPoints="1" noAdjustHandles="1" noChangeArrowheads="1" noChangeShapeType="1" noTextEdit="1"/>
              </p:cNvSpPr>
              <p:nvPr/>
            </p:nvSpPr>
            <p:spPr>
              <a:xfrm>
                <a:off x="1143000" y="1738625"/>
                <a:ext cx="16002000" cy="6886693"/>
              </a:xfrm>
              <a:prstGeom prst="rect">
                <a:avLst/>
              </a:prstGeom>
              <a:blipFill>
                <a:blip r:embed="rId2"/>
                <a:stretch>
                  <a:fillRect l="-1371" b="-2832"/>
                </a:stretch>
              </a:blipFill>
            </p:spPr>
            <p:txBody>
              <a:bodyPr/>
              <a:lstStyle/>
              <a:p>
                <a:r>
                  <a:rPr lang="en-US">
                    <a:noFill/>
                  </a:rPr>
                  <a:t> </a:t>
                </a:r>
              </a:p>
            </p:txBody>
          </p:sp>
        </mc:Fallback>
      </mc:AlternateContent>
    </p:spTree>
    <p:extLst>
      <p:ext uri="{BB962C8B-B14F-4D97-AF65-F5344CB8AC3E}">
        <p14:creationId xmlns:p14="http://schemas.microsoft.com/office/powerpoint/2010/main" val="1240362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4" name="Rectangle 53"/>
          <p:cNvSpPr/>
          <p:nvPr/>
        </p:nvSpPr>
        <p:spPr>
          <a:xfrm>
            <a:off x="762000" y="268970"/>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VẬN DỤNG</a:t>
            </a:r>
            <a:endParaRPr lang="en-US" sz="6000" b="1" dirty="0">
              <a:solidFill>
                <a:schemeClr val="tx1"/>
              </a:solidFill>
              <a:latin typeface="Arial" panose="020B0604020202020204" pitchFamily="34" charset="0"/>
              <a:cs typeface="Arial" panose="020B0604020202020204" pitchFamily="34" charset="0"/>
            </a:endParaRPr>
          </a:p>
        </p:txBody>
      </p:sp>
      <p:sp>
        <p:nvSpPr>
          <p:cNvPr id="55" name="Rectangle 54"/>
          <p:cNvSpPr/>
          <p:nvPr/>
        </p:nvSpPr>
        <p:spPr>
          <a:xfrm>
            <a:off x="1238250" y="1635223"/>
            <a:ext cx="15811500" cy="2762936"/>
          </a:xfrm>
          <a:prstGeom prst="rect">
            <a:avLst/>
          </a:prstGeom>
        </p:spPr>
        <p:txBody>
          <a:bodyPr wrap="square">
            <a:spAutoFit/>
          </a:bodyPr>
          <a:lstStyle/>
          <a:p>
            <a:pPr algn="just">
              <a:lnSpc>
                <a:spcPct val="150000"/>
              </a:lnSpc>
            </a:pPr>
            <a:r>
              <a:rPr lang="vi-VN" sz="4000" b="1" dirty="0">
                <a:solidFill>
                  <a:srgbClr val="002060"/>
                </a:solidFill>
                <a:cs typeface="Arial" panose="020B0604020202020204" pitchFamily="34" charset="0"/>
              </a:rPr>
              <a:t>Bài 1</a:t>
            </a:r>
            <a:r>
              <a:rPr lang="en-US" sz="4000" b="1" dirty="0">
                <a:solidFill>
                  <a:srgbClr val="002060"/>
                </a:solidFill>
                <a:latin typeface="Arial (Body)"/>
                <a:cs typeface="Arial" panose="020B0604020202020204" pitchFamily="34" charset="0"/>
              </a:rPr>
              <a:t>1</a:t>
            </a:r>
            <a:r>
              <a:rPr lang="vi-VN" sz="4000" b="1" dirty="0">
                <a:solidFill>
                  <a:srgbClr val="002060"/>
                </a:solidFill>
                <a:cs typeface="Arial" panose="020B0604020202020204" pitchFamily="34" charset="0"/>
              </a:rPr>
              <a:t> (SGK - </a:t>
            </a:r>
            <a:r>
              <a:rPr lang="vi-VN" sz="4000" b="1" dirty="0" err="1">
                <a:solidFill>
                  <a:srgbClr val="002060"/>
                </a:solidFill>
                <a:cs typeface="Arial" panose="020B0604020202020204" pitchFamily="34" charset="0"/>
              </a:rPr>
              <a:t>tr</a:t>
            </a:r>
            <a:r>
              <a:rPr lang="vi-VN" sz="4000" b="1" dirty="0">
                <a:solidFill>
                  <a:srgbClr val="002060"/>
                </a:solidFill>
                <a:cs typeface="Arial" panose="020B0604020202020204" pitchFamily="34" charset="0"/>
              </a:rPr>
              <a:t>.</a:t>
            </a:r>
            <a:r>
              <a:rPr lang="en-US" sz="4000" b="1" dirty="0">
                <a:solidFill>
                  <a:srgbClr val="002060"/>
                </a:solidFill>
                <a:latin typeface="Arial (Body)"/>
                <a:cs typeface="Arial" panose="020B0604020202020204" pitchFamily="34" charset="0"/>
              </a:rPr>
              <a:t>58</a:t>
            </a:r>
            <a:r>
              <a:rPr lang="vi-VN" sz="4000" b="1" dirty="0">
                <a:solidFill>
                  <a:srgbClr val="002060"/>
                </a:solidFill>
                <a:cs typeface="Arial" panose="020B0604020202020204" pitchFamily="34" charset="0"/>
              </a:rPr>
              <a:t>) </a:t>
            </a:r>
            <a:r>
              <a:rPr lang="vi-VN" sz="4000" dirty="0">
                <a:solidFill>
                  <a:srgbClr val="000000"/>
                </a:solidFill>
              </a:rPr>
              <a:t>Tứ giác ABCD có số đo bốn góc A, B, C, D theo thứ tự lập thành cấp số cộng. Biết số đo góc C gấp 5 lần số đo góc A. Tính số đo các góc của tứ giác ABCD theo đơn vị </a:t>
            </a:r>
            <a:r>
              <a:rPr lang="vi-VN" sz="4000" dirty="0" err="1">
                <a:solidFill>
                  <a:srgbClr val="000000"/>
                </a:solidFill>
              </a:rPr>
              <a:t>độ.</a:t>
            </a:r>
            <a:r>
              <a:rPr lang="vi-VN" sz="4000" dirty="0" err="1">
                <a:cs typeface="Arial" panose="020B0604020202020204" pitchFamily="34" charset="0"/>
              </a:rPr>
              <a:t>thủy</a:t>
            </a:r>
            <a:r>
              <a:rPr lang="vi-VN" sz="4000" dirty="0">
                <a:cs typeface="Arial" panose="020B0604020202020204" pitchFamily="34" charset="0"/>
              </a:rPr>
              <a:t> triều. </a:t>
            </a:r>
            <a:endParaRPr lang="en-US" sz="4000" dirty="0">
              <a:cs typeface="Arial" panose="020B0604020202020204" pitchFamily="34" charset="0"/>
            </a:endParaRPr>
          </a:p>
        </p:txBody>
      </p:sp>
      <p:sp>
        <p:nvSpPr>
          <p:cNvPr id="6" name="TextBox 5">
            <a:extLst>
              <a:ext uri="{FF2B5EF4-FFF2-40B4-BE49-F238E27FC236}">
                <a16:creationId xmlns:a16="http://schemas.microsoft.com/office/drawing/2014/main" id="{6FDDEFAA-CE98-A98D-4139-FFB789E5BF32}"/>
              </a:ext>
            </a:extLst>
          </p:cNvPr>
          <p:cNvSpPr txBox="1"/>
          <p:nvPr/>
        </p:nvSpPr>
        <p:spPr>
          <a:xfrm>
            <a:off x="866775" y="5596109"/>
            <a:ext cx="16554450" cy="3917034"/>
          </a:xfrm>
          <a:prstGeom prst="rect">
            <a:avLst/>
          </a:prstGeom>
          <a:noFill/>
        </p:spPr>
        <p:txBody>
          <a:bodyPr wrap="square">
            <a:spAutoFit/>
          </a:bodyPr>
          <a:lstStyle/>
          <a:p>
            <a:pPr algn="just">
              <a:lnSpc>
                <a:spcPct val="150000"/>
              </a:lnSpc>
              <a:spcAft>
                <a:spcPts val="600"/>
              </a:spcAft>
            </a:pPr>
            <a:r>
              <a:rPr lang="fr-FR" sz="4000" dirty="0">
                <a:effectLst/>
                <a:latin typeface="Arial (Body)"/>
                <a:ea typeface="Calibri" panose="020F0502020204030204" pitchFamily="34" charset="0"/>
                <a:cs typeface="Times New Roman" panose="02020603050405020304" pitchFamily="18" charset="0"/>
              </a:rPr>
              <a:t>Do A, B, C, D </a:t>
            </a:r>
            <a:r>
              <a:rPr lang="fr-FR" sz="4000" dirty="0" err="1">
                <a:effectLst/>
                <a:latin typeface="Arial (Body)"/>
                <a:ea typeface="Calibri" panose="020F0502020204030204" pitchFamily="34" charset="0"/>
                <a:cs typeface="Times New Roman" panose="02020603050405020304" pitchFamily="18" charset="0"/>
              </a:rPr>
              <a:t>theo</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thứ</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tự</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lập</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thành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một</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cấp</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số</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cộng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nên</a:t>
            </a:r>
            <a:r>
              <a:rPr lang="fr-FR" sz="4000" dirty="0">
                <a:effectLst/>
                <a:latin typeface="Arial (Body)"/>
                <a:ea typeface="Calibri" panose="020F0502020204030204" pitchFamily="34" charset="0"/>
                <a:cs typeface="Times New Roman" panose="02020603050405020304" pitchFamily="18" charset="0"/>
              </a:rPr>
              <a:t> ta </a:t>
            </a:r>
            <a:r>
              <a:rPr lang="fr-FR" sz="4000" dirty="0" err="1">
                <a:effectLst/>
                <a:latin typeface="Arial (Body)"/>
                <a:ea typeface="Calibri" panose="020F0502020204030204" pitchFamily="34" charset="0"/>
                <a:cs typeface="Times New Roman" panose="02020603050405020304" pitchFamily="18" charset="0"/>
              </a:rPr>
              <a:t>có</a:t>
            </a:r>
            <a:r>
              <a:rPr lang="fr-FR" sz="4000" dirty="0">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Body)"/>
                <a:ea typeface="Calibri" panose="020F0502020204030204" pitchFamily="34" charset="0"/>
                <a:cs typeface="Times New Roman" panose="02020603050405020304" pitchFamily="18" charset="0"/>
              </a:rPr>
              <a:t>B = A + d; C = A + 2d; D = A + 3d.</a:t>
            </a:r>
          </a:p>
          <a:p>
            <a:pPr algn="just">
              <a:lnSpc>
                <a:spcPct val="150000"/>
              </a:lnSpc>
              <a:spcAft>
                <a:spcPts val="600"/>
              </a:spcAft>
            </a:pPr>
            <a:r>
              <a:rPr lang="en-US" sz="4000" dirty="0" err="1">
                <a:effectLst/>
                <a:latin typeface="Arial (Body)"/>
                <a:ea typeface="Calibri" panose="020F0502020204030204" pitchFamily="34" charset="0"/>
                <a:cs typeface="Times New Roman" panose="02020603050405020304" pitchFamily="18" charset="0"/>
              </a:rPr>
              <a:t>Mặt</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khác</a:t>
            </a:r>
            <a:r>
              <a:rPr lang="en-US" sz="4000" dirty="0">
                <a:effectLst/>
                <a:latin typeface="Arial (Body)"/>
                <a:ea typeface="Calibri" panose="020F0502020204030204" pitchFamily="34" charset="0"/>
                <a:cs typeface="Times New Roman" panose="02020603050405020304" pitchFamily="18" charset="0"/>
              </a:rPr>
              <a:t>: A + B + C + D = 360°</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A + A + d + A + 2d + A + 3d = 360°</a:t>
            </a: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4A + 6d = 360°</a:t>
            </a: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2A + 3d = 180°</a:t>
            </a:r>
          </a:p>
        </p:txBody>
      </p:sp>
      <p:sp>
        <p:nvSpPr>
          <p:cNvPr id="7" name="TextBox 6">
            <a:extLst>
              <a:ext uri="{FF2B5EF4-FFF2-40B4-BE49-F238E27FC236}">
                <a16:creationId xmlns:a16="http://schemas.microsoft.com/office/drawing/2014/main" id="{C06FB007-F690-3795-9089-2F5E63F22D07}"/>
              </a:ext>
            </a:extLst>
          </p:cNvPr>
          <p:cNvSpPr txBox="1"/>
          <p:nvPr/>
        </p:nvSpPr>
        <p:spPr>
          <a:xfrm>
            <a:off x="8382000" y="4789032"/>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7537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4" name="Rectangle 53"/>
          <p:cNvSpPr/>
          <p:nvPr/>
        </p:nvSpPr>
        <p:spPr>
          <a:xfrm>
            <a:off x="762000" y="268970"/>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VẬN DỤNG</a:t>
            </a:r>
            <a:endParaRPr lang="en-US" sz="6000" b="1" dirty="0">
              <a:solidFill>
                <a:schemeClr val="tx1"/>
              </a:solidFill>
              <a:latin typeface="Arial" panose="020B0604020202020204" pitchFamily="34" charset="0"/>
              <a:cs typeface="Arial" panose="020B0604020202020204" pitchFamily="34" charset="0"/>
            </a:endParaRPr>
          </a:p>
        </p:txBody>
      </p:sp>
      <p:sp>
        <p:nvSpPr>
          <p:cNvPr id="55" name="Rectangle 54"/>
          <p:cNvSpPr/>
          <p:nvPr/>
        </p:nvSpPr>
        <p:spPr>
          <a:xfrm>
            <a:off x="1238250" y="1635223"/>
            <a:ext cx="15811500" cy="2762936"/>
          </a:xfrm>
          <a:prstGeom prst="rect">
            <a:avLst/>
          </a:prstGeom>
        </p:spPr>
        <p:txBody>
          <a:bodyPr wrap="square">
            <a:spAutoFit/>
          </a:bodyPr>
          <a:lstStyle/>
          <a:p>
            <a:pPr algn="just">
              <a:lnSpc>
                <a:spcPct val="150000"/>
              </a:lnSpc>
            </a:pPr>
            <a:r>
              <a:rPr lang="vi-VN" sz="4000" b="1" dirty="0">
                <a:solidFill>
                  <a:srgbClr val="002060"/>
                </a:solidFill>
                <a:cs typeface="Arial" panose="020B0604020202020204" pitchFamily="34" charset="0"/>
              </a:rPr>
              <a:t>Bài 1</a:t>
            </a:r>
            <a:r>
              <a:rPr lang="en-US" sz="4000" b="1" dirty="0">
                <a:solidFill>
                  <a:srgbClr val="002060"/>
                </a:solidFill>
                <a:latin typeface="Arial (Body)"/>
                <a:cs typeface="Arial" panose="020B0604020202020204" pitchFamily="34" charset="0"/>
              </a:rPr>
              <a:t>1</a:t>
            </a:r>
            <a:r>
              <a:rPr lang="vi-VN" sz="4000" b="1" dirty="0">
                <a:solidFill>
                  <a:srgbClr val="002060"/>
                </a:solidFill>
                <a:cs typeface="Arial" panose="020B0604020202020204" pitchFamily="34" charset="0"/>
              </a:rPr>
              <a:t> (SGK - </a:t>
            </a:r>
            <a:r>
              <a:rPr lang="vi-VN" sz="4000" b="1" dirty="0" err="1">
                <a:solidFill>
                  <a:srgbClr val="002060"/>
                </a:solidFill>
                <a:cs typeface="Arial" panose="020B0604020202020204" pitchFamily="34" charset="0"/>
              </a:rPr>
              <a:t>tr</a:t>
            </a:r>
            <a:r>
              <a:rPr lang="vi-VN" sz="4000" b="1" dirty="0">
                <a:solidFill>
                  <a:srgbClr val="002060"/>
                </a:solidFill>
                <a:cs typeface="Arial" panose="020B0604020202020204" pitchFamily="34" charset="0"/>
              </a:rPr>
              <a:t>.</a:t>
            </a:r>
            <a:r>
              <a:rPr lang="en-US" sz="4000" b="1" dirty="0">
                <a:solidFill>
                  <a:srgbClr val="002060"/>
                </a:solidFill>
                <a:latin typeface="Arial (Body)"/>
                <a:cs typeface="Arial" panose="020B0604020202020204" pitchFamily="34" charset="0"/>
              </a:rPr>
              <a:t>58</a:t>
            </a:r>
            <a:r>
              <a:rPr lang="vi-VN" sz="4000" b="1" dirty="0">
                <a:solidFill>
                  <a:srgbClr val="002060"/>
                </a:solidFill>
                <a:cs typeface="Arial" panose="020B0604020202020204" pitchFamily="34" charset="0"/>
              </a:rPr>
              <a:t>) </a:t>
            </a:r>
            <a:r>
              <a:rPr lang="vi-VN" sz="4000" dirty="0">
                <a:solidFill>
                  <a:srgbClr val="000000"/>
                </a:solidFill>
              </a:rPr>
              <a:t>Tứ giác ABCD có số đo bốn góc A, B, C, D theo thứ tự lập thành cấp số cộng. Biết số đo góc C gấp 5 lần số đo góc A. Tính số đo các góc của tứ giác ABCD theo đơn vị </a:t>
            </a:r>
            <a:r>
              <a:rPr lang="vi-VN" sz="4000" dirty="0" err="1">
                <a:solidFill>
                  <a:srgbClr val="000000"/>
                </a:solidFill>
              </a:rPr>
              <a:t>độ.</a:t>
            </a:r>
            <a:r>
              <a:rPr lang="vi-VN" sz="4000" dirty="0" err="1">
                <a:cs typeface="Arial" panose="020B0604020202020204" pitchFamily="34" charset="0"/>
              </a:rPr>
              <a:t>thủy</a:t>
            </a:r>
            <a:r>
              <a:rPr lang="vi-VN" sz="4000" dirty="0">
                <a:cs typeface="Arial" panose="020B0604020202020204" pitchFamily="34" charset="0"/>
              </a:rPr>
              <a:t> triều. </a:t>
            </a:r>
            <a:endParaRPr lang="en-US" sz="4000" dirty="0">
              <a:cs typeface="Arial" panose="020B0604020202020204" pitchFamily="34" charset="0"/>
            </a:endParaRPr>
          </a:p>
        </p:txBody>
      </p:sp>
      <p:sp>
        <p:nvSpPr>
          <p:cNvPr id="6" name="TextBox 5">
            <a:extLst>
              <a:ext uri="{FF2B5EF4-FFF2-40B4-BE49-F238E27FC236}">
                <a16:creationId xmlns:a16="http://schemas.microsoft.com/office/drawing/2014/main" id="{6FDDEFAA-CE98-A98D-4139-FFB789E5BF32}"/>
              </a:ext>
            </a:extLst>
          </p:cNvPr>
          <p:cNvSpPr txBox="1"/>
          <p:nvPr/>
        </p:nvSpPr>
        <p:spPr>
          <a:xfrm>
            <a:off x="866775" y="5596109"/>
            <a:ext cx="16554450" cy="3917034"/>
          </a:xfrm>
          <a:prstGeom prst="rect">
            <a:avLst/>
          </a:prstGeom>
          <a:noFill/>
        </p:spPr>
        <p:txBody>
          <a:bodyPr wrap="square">
            <a:spAutoFit/>
          </a:bodyPr>
          <a:lstStyle/>
          <a:p>
            <a:pPr algn="just">
              <a:lnSpc>
                <a:spcPct val="150000"/>
              </a:lnSpc>
              <a:spcAft>
                <a:spcPts val="600"/>
              </a:spcAft>
            </a:pPr>
            <a:r>
              <a:rPr lang="en-US" sz="4000" dirty="0">
                <a:effectLst/>
                <a:latin typeface="Arial (Body)"/>
                <a:ea typeface="Calibri" panose="020F0502020204030204" pitchFamily="34" charset="0"/>
                <a:cs typeface="Times New Roman" panose="02020603050405020304" pitchFamily="18" charset="0"/>
              </a:rPr>
              <a:t>Ta </a:t>
            </a:r>
            <a:r>
              <a:rPr lang="en-US" sz="4000" dirty="0" err="1">
                <a:effectLst/>
                <a:latin typeface="Arial (Body)"/>
                <a:ea typeface="Calibri" panose="020F0502020204030204" pitchFamily="34" charset="0"/>
                <a:cs typeface="Times New Roman" panose="02020603050405020304" pitchFamily="18" charset="0"/>
              </a:rPr>
              <a:t>lại</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 A + 2d = 5A </a:t>
            </a: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d = 2A</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8A = 180°</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A = 22,5° </a:t>
            </a:r>
            <a:r>
              <a:rPr lang="en-US" sz="4000" dirty="0" err="1">
                <a:effectLst/>
                <a:latin typeface="Arial (Body)"/>
                <a:ea typeface="Calibri" panose="020F0502020204030204" pitchFamily="34" charset="0"/>
                <a:cs typeface="Times New Roman" panose="02020603050405020304" pitchFamily="18" charset="0"/>
              </a:rPr>
              <a:t>và</a:t>
            </a:r>
            <a:r>
              <a:rPr lang="en-US" sz="4000" dirty="0">
                <a:effectLst/>
                <a:latin typeface="Arial (Body)"/>
                <a:ea typeface="Calibri" panose="020F0502020204030204" pitchFamily="34" charset="0"/>
                <a:cs typeface="Times New Roman" panose="02020603050405020304" pitchFamily="18" charset="0"/>
              </a:rPr>
              <a:t> d = 45°</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B = 67,5°, C = 112,5°, D = 157,5°.</a:t>
            </a:r>
          </a:p>
        </p:txBody>
      </p:sp>
      <p:sp>
        <p:nvSpPr>
          <p:cNvPr id="7" name="TextBox 6">
            <a:extLst>
              <a:ext uri="{FF2B5EF4-FFF2-40B4-BE49-F238E27FC236}">
                <a16:creationId xmlns:a16="http://schemas.microsoft.com/office/drawing/2014/main" id="{C06FB007-F690-3795-9089-2F5E63F22D07}"/>
              </a:ext>
            </a:extLst>
          </p:cNvPr>
          <p:cNvSpPr txBox="1"/>
          <p:nvPr/>
        </p:nvSpPr>
        <p:spPr>
          <a:xfrm>
            <a:off x="8382000" y="4789032"/>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312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Rectangle 4"/>
          <p:cNvSpPr/>
          <p:nvPr/>
        </p:nvSpPr>
        <p:spPr>
          <a:xfrm>
            <a:off x="1600200" y="2247900"/>
            <a:ext cx="15087600" cy="5157694"/>
          </a:xfrm>
          <a:prstGeom prst="rect">
            <a:avLst/>
          </a:prstGeom>
        </p:spPr>
        <p:txBody>
          <a:bodyPr wrap="square">
            <a:spAutoFit/>
          </a:bodyPr>
          <a:lstStyle/>
          <a:p>
            <a:pPr algn="just">
              <a:lnSpc>
                <a:spcPct val="150000"/>
              </a:lnSpc>
            </a:pPr>
            <a:r>
              <a:rPr lang="vi-VN" sz="4500" b="1" dirty="0">
                <a:solidFill>
                  <a:schemeClr val="accent6">
                    <a:lumMod val="75000"/>
                  </a:schemeClr>
                </a:solidFill>
                <a:latin typeface="Arial" panose="020B0604020202020204" pitchFamily="34" charset="0"/>
                <a:cs typeface="Arial" panose="020B0604020202020204" pitchFamily="34" charset="0"/>
              </a:rPr>
              <a:t>Bài 1</a:t>
            </a:r>
            <a:r>
              <a:rPr lang="en-US" sz="4500" b="1" dirty="0">
                <a:solidFill>
                  <a:schemeClr val="accent6">
                    <a:lumMod val="75000"/>
                  </a:schemeClr>
                </a:solidFill>
                <a:latin typeface="Arial" panose="020B0604020202020204" pitchFamily="34" charset="0"/>
                <a:cs typeface="Arial" panose="020B0604020202020204" pitchFamily="34" charset="0"/>
              </a:rPr>
              <a:t>2</a:t>
            </a:r>
            <a:r>
              <a:rPr lang="vi-VN" sz="4500" b="1" dirty="0">
                <a:solidFill>
                  <a:schemeClr val="accent6">
                    <a:lumMod val="75000"/>
                  </a:schemeClr>
                </a:solidFill>
                <a:latin typeface="Arial" panose="020B0604020202020204" pitchFamily="34" charset="0"/>
                <a:cs typeface="Arial" panose="020B0604020202020204" pitchFamily="34" charset="0"/>
              </a:rPr>
              <a:t> (SGK-</a:t>
            </a:r>
            <a:r>
              <a:rPr lang="vi-VN" sz="4500" b="1" dirty="0" err="1">
                <a:solidFill>
                  <a:schemeClr val="accent6">
                    <a:lumMod val="75000"/>
                  </a:schemeClr>
                </a:solidFill>
                <a:latin typeface="Arial" panose="020B0604020202020204" pitchFamily="34" charset="0"/>
                <a:cs typeface="Arial" panose="020B0604020202020204" pitchFamily="34" charset="0"/>
              </a:rPr>
              <a:t>tr</a:t>
            </a:r>
            <a:r>
              <a:rPr lang="en-US" sz="4500" b="1" dirty="0">
                <a:solidFill>
                  <a:schemeClr val="accent6">
                    <a:lumMod val="75000"/>
                  </a:schemeClr>
                </a:solidFill>
                <a:latin typeface="Arial" panose="020B0604020202020204" pitchFamily="34" charset="0"/>
                <a:cs typeface="Arial" panose="020B0604020202020204" pitchFamily="34" charset="0"/>
              </a:rPr>
              <a:t>58</a:t>
            </a:r>
            <a:r>
              <a:rPr lang="vi-VN" sz="4500" b="1" dirty="0">
                <a:solidFill>
                  <a:schemeClr val="accent6">
                    <a:lumMod val="75000"/>
                  </a:schemeClr>
                </a:solidFill>
                <a:latin typeface="Arial" panose="020B0604020202020204" pitchFamily="34" charset="0"/>
                <a:cs typeface="Arial" panose="020B0604020202020204" pitchFamily="34" charset="0"/>
              </a:rPr>
              <a:t>) </a:t>
            </a:r>
            <a:r>
              <a:rPr lang="vi-VN" sz="4500" dirty="0">
                <a:solidFill>
                  <a:srgbClr val="000000"/>
                </a:solidFill>
              </a:rPr>
              <a:t>Người ta trồng cây theo các hàng ngang với quy luật: ở hàng thứ nhất có 1 cây, ở hàng thứ hai có 2 cây, ở hàng thứ 3 có 3 cây, ... ở hàng thứ n có n cây. Biết rằng người ta trồng hết 4 950 cây. Hỏi số hàng cây được trồng theo cách trên là bao nhiêu?</a:t>
            </a:r>
          </a:p>
        </p:txBody>
      </p:sp>
    </p:spTree>
    <p:extLst>
      <p:ext uri="{BB962C8B-B14F-4D97-AF65-F5344CB8AC3E}">
        <p14:creationId xmlns:p14="http://schemas.microsoft.com/office/powerpoint/2010/main" val="11680521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9" name="TextBox 8"/>
          <p:cNvSpPr txBox="1"/>
          <p:nvPr/>
        </p:nvSpPr>
        <p:spPr>
          <a:xfrm>
            <a:off x="8381999" y="764540"/>
            <a:ext cx="15240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057398" y="1977577"/>
                <a:ext cx="14173201" cy="7080336"/>
              </a:xfrm>
              <a:prstGeom prst="rect">
                <a:avLst/>
              </a:prstGeom>
            </p:spPr>
            <p:txBody>
              <a:bodyPr wrap="square">
                <a:spAutoFit/>
              </a:bodyPr>
              <a:lstStyle/>
              <a:p>
                <a:pPr algn="just">
                  <a:lnSpc>
                    <a:spcPct val="150000"/>
                  </a:lnSpc>
                  <a:spcAft>
                    <a:spcPts val="600"/>
                  </a:spcAft>
                </a:pPr>
                <a:r>
                  <a:rPr lang="en-US" sz="4000" dirty="0" err="1">
                    <a:latin typeface="Arial (Body)"/>
                    <a:ea typeface="Calibri" panose="020F0502020204030204" pitchFamily="34" charset="0"/>
                    <a:cs typeface="Times New Roman" panose="02020603050405020304" pitchFamily="18" charset="0"/>
                  </a:rPr>
                  <a:t>Giải</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sữ</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người</a:t>
                </a:r>
                <a:r>
                  <a:rPr lang="en-US" sz="4000" dirty="0">
                    <a:latin typeface="Arial (Body)"/>
                    <a:ea typeface="Calibri" panose="020F0502020204030204" pitchFamily="34" charset="0"/>
                    <a:cs typeface="Times New Roman" panose="02020603050405020304" pitchFamily="18" charset="0"/>
                  </a:rPr>
                  <a:t> ta </a:t>
                </a:r>
                <a:r>
                  <a:rPr lang="en-US" sz="4000" dirty="0" err="1">
                    <a:latin typeface="Arial (Body)"/>
                    <a:ea typeface="Calibri" panose="020F0502020204030204" pitchFamily="34" charset="0"/>
                    <a:cs typeface="Times New Roman" panose="02020603050405020304" pitchFamily="18" charset="0"/>
                  </a:rPr>
                  <a:t>đã</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trồng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được</a:t>
                </a:r>
                <a:r>
                  <a:rPr lang="en-US" sz="4000" dirty="0">
                    <a:latin typeface="Arial (Body)"/>
                    <a:ea typeface="Calibri" panose="020F0502020204030204" pitchFamily="34" charset="0"/>
                    <a:cs typeface="Times New Roman" panose="02020603050405020304" pitchFamily="18" charset="0"/>
                  </a:rPr>
                  <a:t> n </a:t>
                </a:r>
                <a:r>
                  <a:rPr lang="en-US" sz="4000" dirty="0" err="1">
                    <a:latin typeface="Arial (Body)"/>
                    <a:ea typeface="Calibri" panose="020F0502020204030204" pitchFamily="34" charset="0"/>
                    <a:cs typeface="Times New Roman" panose="02020603050405020304" pitchFamily="18" charset="0"/>
                  </a:rPr>
                  <a:t>hàng</a:t>
                </a:r>
                <a:r>
                  <a:rPr lang="en-US" sz="40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4000" dirty="0" err="1">
                    <a:latin typeface="Arial (Body)"/>
                    <a:ea typeface="Calibri" panose="020F0502020204030204" pitchFamily="34" charset="0"/>
                    <a:cs typeface="Times New Roman" panose="02020603050405020304" pitchFamily="18" charset="0"/>
                  </a:rPr>
                  <a:t>Số</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cây</a:t>
                </a:r>
                <a:r>
                  <a:rPr lang="en-US" sz="4000" dirty="0">
                    <a:latin typeface="Arial (Body)"/>
                    <a:ea typeface="Calibri" panose="020F0502020204030204" pitchFamily="34" charset="0"/>
                    <a:cs typeface="Times New Roman" panose="02020603050405020304" pitchFamily="18" charset="0"/>
                  </a:rPr>
                  <a:t> ở </a:t>
                </a:r>
                <a:r>
                  <a:rPr lang="en-US" sz="4000" dirty="0" err="1">
                    <a:latin typeface="Arial (Body)"/>
                    <a:ea typeface="Calibri" panose="020F0502020204030204" pitchFamily="34" charset="0"/>
                    <a:cs typeface="Times New Roman" panose="02020603050405020304" pitchFamily="18" charset="0"/>
                  </a:rPr>
                  <a:t>mỗi</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hàng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lập</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thành</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một</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cấp</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số</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cộng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với</a:t>
                </a:r>
                <a:r>
                  <a:rPr lang="en-US" sz="40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Calibri" panose="020F0502020204030204" pitchFamily="34"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𝑢</m:t>
                        </m:r>
                      </m:e>
                      <m:sub>
                        <m:r>
                          <a:rPr lang="en-US" sz="4000" i="1">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latin typeface="Cambria Math" panose="02040503050406030204" pitchFamily="18" charset="0"/>
                        <a:ea typeface="Calibri" panose="020F0502020204030204" pitchFamily="34" charset="0"/>
                        <a:cs typeface="Times New Roman" panose="02020603050405020304" pitchFamily="18" charset="0"/>
                      </a:rPr>
                      <m:t>=1</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công</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sai</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err="1">
                    <a:latin typeface="Arial (Body)"/>
                    <a:ea typeface="Calibri" panose="020F0502020204030204" pitchFamily="34" charset="0"/>
                    <a:cs typeface="Times New Roman" panose="02020603050405020304" pitchFamily="18" charset="0"/>
                  </a:rPr>
                  <a:t>Tổng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số</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cây</a:t>
                </a:r>
                <a:r>
                  <a:rPr lang="en-US" sz="4000" dirty="0">
                    <a:latin typeface="Arial (Body)"/>
                    <a:ea typeface="Calibri" panose="020F0502020204030204" pitchFamily="34" charset="0"/>
                    <a:cs typeface="Times New Roman" panose="02020603050405020304" pitchFamily="18" charset="0"/>
                  </a:rPr>
                  <a:t> ở n </a:t>
                </a:r>
                <a:r>
                  <a:rPr lang="en-US" sz="4000" dirty="0" err="1">
                    <a:latin typeface="Arial (Body)"/>
                    <a:ea typeface="Calibri" panose="020F0502020204030204" pitchFamily="34" charset="0"/>
                    <a:cs typeface="Times New Roman" panose="02020603050405020304" pitchFamily="18" charset="0"/>
                  </a:rPr>
                  <a:t>hàng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cây</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là</a:t>
                </a:r>
                <a:r>
                  <a:rPr lang="en-US" sz="40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14:m>
                  <m:oMath xmlns:m="http://schemas.openxmlformats.org/officeDocument/2006/math">
                    <m:sSub>
                      <m:sSubPr>
                        <m:ctrlPr>
                          <a:rPr lang="en-US" sz="4000" i="1">
                            <a:latin typeface="Cambria Math" panose="02040503050406030204" pitchFamily="18" charset="0"/>
                            <a:ea typeface="Calibri" panose="020F0502020204030204" pitchFamily="34" charset="0"/>
                            <a:cs typeface="Times New Roman" panose="02020603050405020304" pitchFamily="18" charset="0"/>
                          </a:rPr>
                        </m:ctrlPr>
                      </m:sSubPr>
                      <m:e>
                        <m:r>
                          <a:rPr lang="en-US" sz="4000" i="1">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latin typeface="Cambria Math" panose="02040503050406030204" pitchFamily="18" charset="0"/>
                            <a:ea typeface="Calibri" panose="020F0502020204030204" pitchFamily="34" charset="0"/>
                            <a:cs typeface="Times New Roman" panose="02020603050405020304" pitchFamily="18" charset="0"/>
                          </a:rPr>
                          <m:t>𝑛</m:t>
                        </m:r>
                      </m:sub>
                    </m:sSub>
                    <m:r>
                      <a:rPr lang="en-US"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en-US" sz="4000" i="1">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1+</m:t>
                            </m:r>
                            <m:r>
                              <a:rPr lang="en-US" sz="4000" i="1">
                                <a:latin typeface="Cambria Math" panose="02040503050406030204" pitchFamily="18" charset="0"/>
                                <a:ea typeface="Calibri" panose="020F0502020204030204" pitchFamily="34" charset="0"/>
                                <a:cs typeface="Times New Roman" panose="02020603050405020304" pitchFamily="18" charset="0"/>
                              </a:rPr>
                              <m:t>𝑛</m:t>
                            </m:r>
                          </m:e>
                        </m:d>
                      </m:num>
                      <m:den>
                        <m:r>
                          <a:rPr lang="en-US" sz="4000" i="1">
                            <a:latin typeface="Cambria Math" panose="02040503050406030204" pitchFamily="18" charset="0"/>
                            <a:ea typeface="Calibri" panose="020F0502020204030204" pitchFamily="34" charset="0"/>
                            <a:cs typeface="Times New Roman" panose="02020603050405020304" pitchFamily="18" charset="0"/>
                          </a:rPr>
                          <m:t>2</m:t>
                        </m:r>
                      </m:den>
                    </m:f>
                    <m:r>
                      <a:rPr lang="en-US" sz="4000" i="1">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en-US" sz="4000" i="1">
                            <a:latin typeface="Cambria Math" panose="02040503050406030204" pitchFamily="18" charset="0"/>
                            <a:ea typeface="Calibri" panose="020F0502020204030204" pitchFamily="34" charset="0"/>
                            <a:cs typeface="Times New Roman" panose="02020603050405020304" pitchFamily="18" charset="0"/>
                          </a:rPr>
                          <m:t>𝑛</m:t>
                        </m:r>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𝑛</m:t>
                            </m:r>
                            <m:r>
                              <a:rPr lang="en-US" sz="4000" i="1">
                                <a:latin typeface="Cambria Math" panose="02040503050406030204" pitchFamily="18" charset="0"/>
                                <a:ea typeface="Calibri" panose="020F0502020204030204" pitchFamily="34" charset="0"/>
                                <a:cs typeface="Times New Roman" panose="02020603050405020304" pitchFamily="18" charset="0"/>
                              </a:rPr>
                              <m:t>+1</m:t>
                            </m:r>
                          </m:e>
                        </m:d>
                      </m:num>
                      <m:den>
                        <m:r>
                          <a:rPr lang="en-US" sz="4000" i="1">
                            <a:latin typeface="Cambria Math" panose="02040503050406030204" pitchFamily="18" charset="0"/>
                            <a:ea typeface="Calibri" panose="020F0502020204030204" pitchFamily="34" charset="0"/>
                            <a:cs typeface="Times New Roman" panose="02020603050405020304" pitchFamily="18" charset="0"/>
                          </a:rPr>
                          <m:t>2</m:t>
                        </m:r>
                      </m:den>
                    </m:f>
                    <m:r>
                      <a:rPr lang="en-US" sz="4000" i="1">
                        <a:latin typeface="Cambria Math" panose="02040503050406030204" pitchFamily="18" charset="0"/>
                        <a:ea typeface="Calibri" panose="020F0502020204030204" pitchFamily="34" charset="0"/>
                        <a:cs typeface="Times New Roman" panose="02020603050405020304" pitchFamily="18" charset="0"/>
                      </a:rPr>
                      <m:t>=4950⟺</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𝑛</m:t>
                        </m:r>
                      </m:e>
                      <m:sup>
                        <m:r>
                          <a:rPr lang="en-US" sz="4000" i="1">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r>
                      <a:rPr lang="en-US" sz="4000" i="1">
                        <a:latin typeface="Cambria Math" panose="02040503050406030204" pitchFamily="18" charset="0"/>
                        <a:ea typeface="Calibri" panose="020F0502020204030204" pitchFamily="34" charset="0"/>
                        <a:cs typeface="Times New Roman" panose="02020603050405020304" pitchFamily="18" charset="0"/>
                      </a:rPr>
                      <m:t>−9900=0</m:t>
                    </m:r>
                  </m:oMath>
                </a14:m>
                <a:r>
                  <a:rPr lang="en-US" sz="4000" dirty="0">
                    <a:latin typeface="Arial (Body)"/>
                    <a:ea typeface="Times New Roman" panose="02020603050405020304" pitchFamily="18" charset="0"/>
                    <a:cs typeface="Times New Roman" panose="02020603050405020304" pitchFamily="18" charset="0"/>
                  </a:rPr>
                  <a:t> </a:t>
                </a:r>
                <a:endParaRPr lang="en-US" sz="40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r>
                      <a:rPr lang="en-US" sz="4000" i="1">
                        <a:latin typeface="Cambria Math" panose="02040503050406030204" pitchFamily="18" charset="0"/>
                        <a:ea typeface="Calibri" panose="020F0502020204030204" pitchFamily="34" charset="0"/>
                        <a:cs typeface="Times New Roman" panose="02020603050405020304" pitchFamily="18" charset="0"/>
                      </a:rPr>
                      <m:t>=99</m:t>
                    </m:r>
                  </m:oMath>
                </a14:m>
                <a:r>
                  <a:rPr lang="en-US" sz="4000" dirty="0">
                    <a:latin typeface="Arial (Body)"/>
                    <a:ea typeface="Times New Roman" panose="02020603050405020304" pitchFamily="18" charset="0"/>
                    <a:cs typeface="Times New Roman" panose="02020603050405020304" pitchFamily="18" charset="0"/>
                  </a:rPr>
                  <a:t> (TM) </a:t>
                </a:r>
                <a:r>
                  <a:rPr lang="en-US" sz="4000" dirty="0" err="1">
                    <a:latin typeface="Arial (Body)"/>
                    <a:ea typeface="Times New Roman" panose="02020603050405020304" pitchFamily="18" charset="0"/>
                    <a:cs typeface="Times New Roman" panose="02020603050405020304" pitchFamily="18" charset="0"/>
                  </a:rPr>
                  <a:t>hoặc</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𝑛</m:t>
                    </m:r>
                    <m:r>
                      <a:rPr lang="en-US" sz="4000" i="1">
                        <a:latin typeface="Cambria Math" panose="02040503050406030204" pitchFamily="18" charset="0"/>
                        <a:ea typeface="Times New Roman" panose="02020603050405020304" pitchFamily="18" charset="0"/>
                        <a:cs typeface="Times New Roman" panose="02020603050405020304" pitchFamily="18" charset="0"/>
                      </a:rPr>
                      <m:t>=−100</m:t>
                    </m:r>
                  </m:oMath>
                </a14:m>
                <a:r>
                  <a:rPr lang="en-US" sz="4000" dirty="0">
                    <a:latin typeface="Arial (Body)"/>
                    <a:ea typeface="Times New Roman" panose="02020603050405020304" pitchFamily="18" charset="0"/>
                    <a:cs typeface="Times New Roman" panose="02020603050405020304" pitchFamily="18" charset="0"/>
                  </a:rPr>
                  <a:t> (KTM)</a:t>
                </a:r>
                <a:endParaRPr lang="en-US" sz="4000" dirty="0">
                  <a:latin typeface="Arial (Body)"/>
                  <a:ea typeface="Calibri" panose="020F0502020204030204" pitchFamily="34" charset="0"/>
                  <a:cs typeface="Times New Roman" panose="02020603050405020304" pitchFamily="18" charset="0"/>
                </a:endParaRPr>
              </a:p>
              <a:p>
                <a:r>
                  <a:rPr lang="en-US" sz="4000" kern="0" dirty="0" err="1">
                    <a:latin typeface="Arial (Body)"/>
                    <a:ea typeface="Calibri" panose="020F0502020204030204" pitchFamily="34" charset="0"/>
                  </a:rPr>
                  <a:t>Vậy</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có</a:t>
                </a:r>
                <a:r>
                  <a:rPr lang="en-US" sz="4000" kern="0" dirty="0">
                    <a:latin typeface="Arial (Body)"/>
                    <a:ea typeface="Calibri" panose="020F0502020204030204" pitchFamily="34" charset="0"/>
                  </a:rPr>
                  <a:t> 99 </a:t>
                </a:r>
                <a:r>
                  <a:rPr lang="en-US" sz="4000" kern="0" dirty="0" err="1">
                    <a:latin typeface="Arial (Body)"/>
                    <a:ea typeface="Calibri" panose="020F0502020204030204" pitchFamily="34" charset="0"/>
                  </a:rPr>
                  <a:t>hàng</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cây</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được</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trồng</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theo</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cách</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trên</a:t>
                </a:r>
                <a:endParaRPr lang="en-US" sz="4000" dirty="0">
                  <a:effectLst/>
                  <a:latin typeface="Arial (Body)"/>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057398" y="1977577"/>
                <a:ext cx="14173201" cy="7080336"/>
              </a:xfrm>
              <a:prstGeom prst="rect">
                <a:avLst/>
              </a:prstGeom>
              <a:blipFill>
                <a:blip r:embed="rId2"/>
                <a:stretch>
                  <a:fillRect l="-1505" r="-1548" b="-2668"/>
                </a:stretch>
              </a:blipFill>
            </p:spPr>
            <p:txBody>
              <a:bodyPr/>
              <a:lstStyle/>
              <a:p>
                <a:r>
                  <a:rPr lang="en-US">
                    <a:noFill/>
                  </a:rPr>
                  <a:t> </a:t>
                </a:r>
              </a:p>
            </p:txBody>
          </p:sp>
        </mc:Fallback>
      </mc:AlternateContent>
    </p:spTree>
    <p:extLst>
      <p:ext uri="{BB962C8B-B14F-4D97-AF65-F5344CB8AC3E}">
        <p14:creationId xmlns:p14="http://schemas.microsoft.com/office/powerpoint/2010/main" val="109291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Rectangle 4">
            <a:extLst>
              <a:ext uri="{FF2B5EF4-FFF2-40B4-BE49-F238E27FC236}">
                <a16:creationId xmlns:a16="http://schemas.microsoft.com/office/drawing/2014/main" id="{1ED3BBF9-F3E8-994E-AD87-46AD52CD5E8A}"/>
              </a:ext>
            </a:extLst>
          </p:cNvPr>
          <p:cNvSpPr/>
          <p:nvPr/>
        </p:nvSpPr>
        <p:spPr>
          <a:xfrm>
            <a:off x="1685925" y="2045280"/>
            <a:ext cx="14916150" cy="6196440"/>
          </a:xfrm>
          <a:prstGeom prst="rect">
            <a:avLst/>
          </a:prstGeom>
        </p:spPr>
        <p:txBody>
          <a:bodyPr wrap="square">
            <a:spAutoFit/>
          </a:bodyPr>
          <a:lstStyle/>
          <a:p>
            <a:pPr algn="just">
              <a:lnSpc>
                <a:spcPct val="150000"/>
              </a:lnSpc>
            </a:pPr>
            <a:r>
              <a:rPr lang="vi-VN" sz="4500" b="1" dirty="0">
                <a:solidFill>
                  <a:srgbClr val="002060"/>
                </a:solidFill>
                <a:cs typeface="Arial" panose="020B0604020202020204" pitchFamily="34" charset="0"/>
              </a:rPr>
              <a:t>Bài 1</a:t>
            </a:r>
            <a:r>
              <a:rPr lang="en-US" sz="4500" b="1" dirty="0">
                <a:solidFill>
                  <a:srgbClr val="002060"/>
                </a:solidFill>
                <a:latin typeface="Arial (Body)"/>
                <a:cs typeface="Arial" panose="020B0604020202020204" pitchFamily="34" charset="0"/>
              </a:rPr>
              <a:t>3</a:t>
            </a:r>
            <a:r>
              <a:rPr lang="vi-VN" sz="4500" b="1" dirty="0">
                <a:solidFill>
                  <a:srgbClr val="002060"/>
                </a:solidFill>
                <a:cs typeface="Arial" panose="020B0604020202020204" pitchFamily="34" charset="0"/>
              </a:rPr>
              <a:t> (SGK - </a:t>
            </a:r>
            <a:r>
              <a:rPr lang="vi-VN" sz="4500" b="1" dirty="0" err="1">
                <a:solidFill>
                  <a:srgbClr val="002060"/>
                </a:solidFill>
                <a:cs typeface="Arial" panose="020B0604020202020204" pitchFamily="34" charset="0"/>
              </a:rPr>
              <a:t>tr</a:t>
            </a:r>
            <a:r>
              <a:rPr lang="vi-VN" sz="4500" b="1" dirty="0">
                <a:solidFill>
                  <a:srgbClr val="002060"/>
                </a:solidFill>
                <a:cs typeface="Arial" panose="020B0604020202020204" pitchFamily="34" charset="0"/>
              </a:rPr>
              <a:t>.</a:t>
            </a:r>
            <a:r>
              <a:rPr lang="en-US" sz="4500" b="1" dirty="0">
                <a:solidFill>
                  <a:srgbClr val="002060"/>
                </a:solidFill>
                <a:latin typeface="Arial (Body)"/>
                <a:cs typeface="Arial" panose="020B0604020202020204" pitchFamily="34" charset="0"/>
              </a:rPr>
              <a:t>58</a:t>
            </a:r>
            <a:r>
              <a:rPr lang="vi-VN" sz="4500" b="1" dirty="0">
                <a:solidFill>
                  <a:srgbClr val="002060"/>
                </a:solidFill>
                <a:cs typeface="Arial" panose="020B0604020202020204" pitchFamily="34" charset="0"/>
              </a:rPr>
              <a:t>) </a:t>
            </a:r>
            <a:r>
              <a:rPr lang="vi-VN" sz="4500" dirty="0">
                <a:solidFill>
                  <a:srgbClr val="000000"/>
                </a:solidFill>
              </a:rPr>
              <a:t>Một cái tháp có 11 tầng. Diện tích của mặt sàn tầng 2 bằng nửa diện tích của mặt đáy tháp và diện tích của mặt sàn mỗi tầng bằng nửa diện tích của mặt sàn mỗi tầng ngay bên dưới. Biết mặt đáy tháp có diện tích là 12 288 m</a:t>
            </a:r>
            <a:r>
              <a:rPr lang="vi-VN" sz="4500" baseline="30000" dirty="0">
                <a:solidFill>
                  <a:srgbClr val="000000"/>
                </a:solidFill>
              </a:rPr>
              <a:t>2</a:t>
            </a:r>
            <a:r>
              <a:rPr lang="vi-VN" sz="4500" dirty="0">
                <a:solidFill>
                  <a:srgbClr val="000000"/>
                </a:solidFill>
              </a:rPr>
              <a:t>. Tính diện tích của mặt trên cùng của tháp theo đơn vị mét vuông.</a:t>
            </a:r>
          </a:p>
        </p:txBody>
      </p:sp>
    </p:spTree>
    <p:extLst>
      <p:ext uri="{BB962C8B-B14F-4D97-AF65-F5344CB8AC3E}">
        <p14:creationId xmlns:p14="http://schemas.microsoft.com/office/powerpoint/2010/main" val="1928836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380068" y="367026"/>
            <a:ext cx="17545596" cy="9552948"/>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5" name="TextBox 24"/>
          <p:cNvSpPr txBox="1"/>
          <p:nvPr/>
        </p:nvSpPr>
        <p:spPr>
          <a:xfrm>
            <a:off x="8390867" y="465347"/>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986195" y="991610"/>
                <a:ext cx="16333343" cy="9028690"/>
              </a:xfrm>
              <a:prstGeom prst="rect">
                <a:avLst/>
              </a:prstGeom>
            </p:spPr>
            <p:txBody>
              <a:bodyPr wrap="square">
                <a:spAutoFit/>
              </a:bodyPr>
              <a:lstStyle/>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đáy</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tháp</a:t>
                </a:r>
                <a:r>
                  <a:rPr lang="fr-FR" sz="3600" dirty="0">
                    <a:latin typeface="Arial (Body)"/>
                    <a:ea typeface="Calibri" panose="020F0502020204030204" pitchFamily="34" charset="0"/>
                    <a:cs typeface="Times New Roman" panose="02020603050405020304" pitchFamily="18" charset="0"/>
                  </a:rPr>
                  <a:t> là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latin typeface="Cambria Math" panose="02040503050406030204" pitchFamily="18" charset="0"/>
                            <a:ea typeface="Calibri" panose="020F0502020204030204" pitchFamily="34" charset="0"/>
                            <a:cs typeface="Times New Roman" panose="02020603050405020304" pitchFamily="18" charset="0"/>
                          </a:rPr>
                          <m:t>u</m:t>
                        </m:r>
                      </m:e>
                      <m:sub>
                        <m:r>
                          <a:rPr lang="fr-FR" sz="3600">
                            <a:latin typeface="Cambria Math" panose="02040503050406030204" pitchFamily="18" charset="0"/>
                            <a:ea typeface="Calibri" panose="020F0502020204030204" pitchFamily="34" charset="0"/>
                            <a:cs typeface="Times New Roman" panose="02020603050405020304" pitchFamily="18" charset="0"/>
                          </a:rPr>
                          <m:t>1</m:t>
                        </m:r>
                      </m:sub>
                    </m:sSub>
                    <m:r>
                      <a:rPr lang="fr-FR" sz="3600">
                        <a:latin typeface="Cambria Math" panose="02040503050406030204" pitchFamily="18" charset="0"/>
                        <a:ea typeface="Calibri" panose="020F0502020204030204" pitchFamily="34" charset="0"/>
                        <a:cs typeface="Times New Roman" panose="02020603050405020304" pitchFamily="18" charset="0"/>
                      </a:rPr>
                      <m:t>=12288</m:t>
                    </m:r>
                    <m:r>
                      <a:rPr lang="fr-FR" sz="3600">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m</m:t>
                        </m:r>
                      </m:e>
                      <m:sup>
                        <m:r>
                          <a:rPr lang="fr-FR" sz="3600">
                            <a:latin typeface="Cambria Math" panose="02040503050406030204" pitchFamily="18" charset="0"/>
                            <a:ea typeface="Times New Roman" panose="02020603050405020304" pitchFamily="18" charset="0"/>
                            <a:cs typeface="Times New Roman" panose="02020603050405020304" pitchFamily="18" charset="0"/>
                          </a:rPr>
                          <m:t>2</m:t>
                        </m:r>
                      </m:sup>
                    </m:sSup>
                    <m:r>
                      <a:rPr lang="fr-FR" sz="36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sàn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tầng</a:t>
                </a:r>
                <a:r>
                  <a:rPr lang="fr-FR" sz="3600" dirty="0">
                    <a:latin typeface="Arial (Body)"/>
                    <a:ea typeface="Calibri" panose="020F0502020204030204" pitchFamily="34" charset="0"/>
                    <a:cs typeface="Times New Roman" panose="02020603050405020304" pitchFamily="18" charset="0"/>
                  </a:rPr>
                  <a:t> 2 là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u</m:t>
                        </m:r>
                      </m:e>
                      <m:sub>
                        <m:r>
                          <a:rPr lang="fr-FR" sz="3600">
                            <a:latin typeface="Cambria Math" panose="02040503050406030204" pitchFamily="18" charset="0"/>
                            <a:ea typeface="Calibri" panose="020F0502020204030204" pitchFamily="34" charset="0"/>
                            <a:cs typeface="Times New Roman" panose="02020603050405020304" pitchFamily="18" charset="0"/>
                          </a:rPr>
                          <m:t>2</m:t>
                        </m:r>
                      </m:sub>
                    </m:sSub>
                    <m:r>
                      <a:rPr lang="fr-FR" sz="3600">
                        <a:latin typeface="Cambria Math" panose="02040503050406030204" pitchFamily="18" charset="0"/>
                        <a:ea typeface="Calibri" panose="020F0502020204030204" pitchFamily="34" charset="0"/>
                        <a:cs typeface="Times New Roman" panose="02020603050405020304" pitchFamily="18" charset="0"/>
                      </a:rPr>
                      <m:t>=12288.</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fr-FR" sz="3600">
                            <a:latin typeface="Cambria Math" panose="02040503050406030204" pitchFamily="18" charset="0"/>
                            <a:ea typeface="Calibri" panose="020F0502020204030204" pitchFamily="34" charset="0"/>
                            <a:cs typeface="Times New Roman" panose="02020603050405020304" pitchFamily="18" charset="0"/>
                          </a:rPr>
                          <m:t>1</m:t>
                        </m:r>
                      </m:num>
                      <m:den>
                        <m:r>
                          <a:rPr lang="fr-FR" sz="3600">
                            <a:latin typeface="Cambria Math" panose="02040503050406030204" pitchFamily="18" charset="0"/>
                            <a:ea typeface="Calibri" panose="020F0502020204030204" pitchFamily="34" charset="0"/>
                            <a:cs typeface="Times New Roman" panose="02020603050405020304" pitchFamily="18" charset="0"/>
                          </a:rPr>
                          <m:t>2</m:t>
                        </m:r>
                      </m:den>
                    </m:f>
                    <m:r>
                      <a:rPr lang="fr-FR" sz="3600">
                        <a:latin typeface="Cambria Math" panose="02040503050406030204" pitchFamily="18" charset="0"/>
                        <a:ea typeface="Calibri" panose="020F0502020204030204" pitchFamily="34" charset="0"/>
                        <a:cs typeface="Times New Roman" panose="02020603050405020304" pitchFamily="18" charset="0"/>
                      </a:rPr>
                      <m:t>=6144 (</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p>
                        <m:r>
                          <a:rPr lang="fr-FR" sz="3600">
                            <a:latin typeface="Cambria Math" panose="02040503050406030204" pitchFamily="18" charset="0"/>
                            <a:ea typeface="Calibri" panose="020F0502020204030204" pitchFamily="34" charset="0"/>
                            <a:cs typeface="Times New Roman" panose="02020603050405020304" pitchFamily="18" charset="0"/>
                          </a:rPr>
                          <m:t>2</m:t>
                        </m:r>
                      </m:sup>
                    </m:sSup>
                    <m:r>
                      <a:rPr lang="fr-FR" sz="3600">
                        <a:latin typeface="Cambria Math" panose="02040503050406030204" pitchFamily="18" charset="0"/>
                        <a:ea typeface="Calibri" panose="020F0502020204030204" pitchFamily="34" charset="0"/>
                        <a:cs typeface="Times New Roman" panose="02020603050405020304" pitchFamily="18" charset="0"/>
                      </a:rPr>
                      <m:t>) </m:t>
                    </m:r>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Gọi</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sàn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tầng</a:t>
                </a:r>
                <a:r>
                  <a:rPr lang="fr-FR" sz="3600" dirty="0">
                    <a:latin typeface="Arial (Body)"/>
                    <a:ea typeface="Calibri" panose="020F0502020204030204" pitchFamily="34" charset="0"/>
                    <a:cs typeface="Times New Roman" panose="02020603050405020304" pitchFamily="18" charset="0"/>
                  </a:rPr>
                  <a:t> n là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u</m:t>
                        </m:r>
                      </m:e>
                      <m:sub>
                        <m:r>
                          <m:rPr>
                            <m:sty m:val="p"/>
                          </m:rPr>
                          <a:rPr lang="fr-FR" sz="3600">
                            <a:latin typeface="Cambria Math" panose="02040503050406030204" pitchFamily="18" charset="0"/>
                            <a:ea typeface="Calibri" panose="020F0502020204030204" pitchFamily="34" charset="0"/>
                            <a:cs typeface="Times New Roman" panose="02020603050405020304" pitchFamily="18" charset="0"/>
                          </a:rPr>
                          <m:t>n</m:t>
                        </m:r>
                      </m:sub>
                    </m:sSub>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với</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n</m:t>
                    </m:r>
                    <m:r>
                      <a:rPr lang="fr-FR" sz="36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latin typeface="Cambria Math" panose="02040503050406030204" pitchFamily="18" charset="0"/>
                            <a:ea typeface="Times New Roman" panose="02020603050405020304" pitchFamily="18" charset="0"/>
                            <a:cs typeface="Times New Roman" panose="02020603050405020304" pitchFamily="18" charset="0"/>
                          </a:rPr>
                          <m:t>ℕ</m:t>
                        </m:r>
                      </m:e>
                      <m:sup>
                        <m:r>
                          <a:rPr lang="fr-FR" sz="3600" i="1">
                            <a:latin typeface="Cambria Math" panose="02040503050406030204" pitchFamily="18" charset="0"/>
                            <a:ea typeface="Times New Roman" panose="02020603050405020304" pitchFamily="18" charset="0"/>
                            <a:cs typeface="Times New Roman" panose="02020603050405020304" pitchFamily="18" charset="0"/>
                          </a:rPr>
                          <m:t>∗</m:t>
                        </m:r>
                      </m:sup>
                    </m:sSup>
                  </m:oMath>
                </a14:m>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Times New Roman" panose="02020603050405020304" pitchFamily="18" charset="0"/>
                    <a:cs typeface="Times New Roman" panose="02020603050405020304" pitchFamily="18" charset="0"/>
                  </a:rPr>
                  <a:t>Dãy</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360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lập</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thành</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một</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cấp</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số</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nhân</a:t>
                </a:r>
                <a:r>
                  <a:rPr lang="fr-FR" sz="3600" dirty="0">
                    <a:latin typeface="Arial (Body)"/>
                    <a:ea typeface="Times New Roman" panose="02020603050405020304" pitchFamily="18" charset="0"/>
                    <a:cs typeface="Times New Roman" panose="02020603050405020304" pitchFamily="18" charset="0"/>
                  </a:rPr>
                  <a:t> là </a:t>
                </a:r>
                <a14:m>
                  <m:oMath xmlns:m="http://schemas.openxmlformats.org/officeDocument/2006/math">
                    <m:sSub>
                      <m:sSub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u</m:t>
                        </m:r>
                      </m:e>
                      <m:sub>
                        <m:r>
                          <a:rPr lang="fr-FR" sz="3600">
                            <a:latin typeface="Cambria Math" panose="02040503050406030204" pitchFamily="18" charset="0"/>
                            <a:ea typeface="Times New Roman" panose="02020603050405020304" pitchFamily="18" charset="0"/>
                            <a:cs typeface="Times New Roman" panose="02020603050405020304" pitchFamily="18" charset="0"/>
                          </a:rPr>
                          <m:t>1</m:t>
                        </m:r>
                      </m:sub>
                    </m:sSub>
                    <m:r>
                      <a:rPr lang="fr-FR" sz="3600">
                        <a:latin typeface="Cambria Math" panose="02040503050406030204" pitchFamily="18" charset="0"/>
                        <a:ea typeface="Times New Roman" panose="02020603050405020304" pitchFamily="18" charset="0"/>
                        <a:cs typeface="Times New Roman" panose="02020603050405020304" pitchFamily="18" charset="0"/>
                      </a:rPr>
                      <m:t>=12288</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và</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công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bội</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q</m:t>
                    </m:r>
                    <m:r>
                      <a:rPr lang="fr-FR" sz="36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có</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số</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hạnh</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tổng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quát</a:t>
                </a:r>
                <a:r>
                  <a:rPr lang="fr-FR" sz="3600" dirty="0">
                    <a:latin typeface="Arial (Body)"/>
                    <a:ea typeface="Times New Roman" panose="02020603050405020304" pitchFamily="18" charset="0"/>
                    <a:cs typeface="Times New Roman" panose="02020603050405020304" pitchFamily="18" charset="0"/>
                  </a:rPr>
                  <a:t> là : </a:t>
                </a:r>
                <a14:m>
                  <m:oMath xmlns:m="http://schemas.openxmlformats.org/officeDocument/2006/math">
                    <m:sSub>
                      <m:sSub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u</m:t>
                        </m:r>
                      </m:e>
                      <m:sub>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n</m:t>
                        </m:r>
                      </m:sub>
                    </m:sSub>
                    <m:r>
                      <a:rPr lang="fr-FR" sz="3600">
                        <a:latin typeface="Cambria Math" panose="02040503050406030204" pitchFamily="18" charset="0"/>
                        <a:ea typeface="Times New Roman" panose="02020603050405020304" pitchFamily="18" charset="0"/>
                        <a:cs typeface="Times New Roman" panose="02020603050405020304" pitchFamily="18" charset="0"/>
                      </a:rPr>
                      <m:t>=12288. </m:t>
                    </m:r>
                    <m:sSup>
                      <m:sSup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latin typeface="Cambria Math" panose="02040503050406030204" pitchFamily="18" charset="0"/>
                                    <a:ea typeface="Times New Roman" panose="02020603050405020304" pitchFamily="18" charset="0"/>
                                    <a:cs typeface="Times New Roman" panose="02020603050405020304" pitchFamily="18" charset="0"/>
                                  </a:rPr>
                                  <m:t>2</m:t>
                                </m:r>
                              </m:den>
                            </m:f>
                          </m:e>
                        </m:d>
                      </m:e>
                      <m:sup>
                        <m:r>
                          <m:rPr>
                            <m:sty m:val="p"/>
                          </m:rPr>
                          <a:rPr lang="fr-FR" sz="3600">
                            <a:latin typeface="Cambria Math" panose="02040503050406030204" pitchFamily="18" charset="0"/>
                            <a:ea typeface="Times New Roman" panose="02020603050405020304" pitchFamily="18" charset="0"/>
                            <a:cs typeface="Times New Roman" panose="02020603050405020304" pitchFamily="18" charset="0"/>
                          </a:rPr>
                          <m:t>n</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r>
                          <a:rPr lang="fr-FR" sz="3600">
                            <a:latin typeface="Cambria Math" panose="02040503050406030204" pitchFamily="18" charset="0"/>
                            <a:ea typeface="Times New Roman" panose="02020603050405020304" pitchFamily="18" charset="0"/>
                            <a:cs typeface="Times New Roman" panose="02020603050405020304" pitchFamily="18" charset="0"/>
                          </a:rPr>
                          <m:t>1</m:t>
                        </m:r>
                      </m:sup>
                    </m:sSup>
                  </m:oMath>
                </a14:m>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tháp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trên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cùng</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chính</a:t>
                </a:r>
                <a:r>
                  <a:rPr lang="fr-FR" sz="3600" dirty="0">
                    <a:latin typeface="Arial (Body)"/>
                    <a:ea typeface="Calibri" panose="020F0502020204030204" pitchFamily="34" charset="0"/>
                    <a:cs typeface="Times New Roman" panose="02020603050405020304" pitchFamily="18" charset="0"/>
                  </a:rPr>
                  <a:t> là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tháp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thứ</a:t>
                </a:r>
                <a:r>
                  <a:rPr lang="fr-FR" sz="3600" dirty="0">
                    <a:latin typeface="Arial (Body)"/>
                    <a:ea typeface="Calibri" panose="020F0502020204030204" pitchFamily="34" charset="0"/>
                    <a:cs typeface="Times New Roman" panose="02020603050405020304" pitchFamily="18" charset="0"/>
                  </a:rPr>
                  <a:t> 11 </a:t>
                </a:r>
                <a:r>
                  <a:rPr lang="fr-FR" sz="3600" dirty="0" err="1">
                    <a:latin typeface="Arial (Body)"/>
                    <a:ea typeface="Calibri" panose="020F0502020204030204" pitchFamily="34" charset="0"/>
                    <a:cs typeface="Times New Roman" panose="02020603050405020304" pitchFamily="18" charset="0"/>
                  </a:rPr>
                  <a:t>nên</a:t>
                </a:r>
                <a:r>
                  <a:rPr lang="fr-FR" sz="3600" dirty="0">
                    <a:latin typeface="Arial (Body)"/>
                    <a:ea typeface="Calibri" panose="020F0502020204030204" pitchFamily="34" charset="0"/>
                    <a:cs typeface="Times New Roman" panose="02020603050405020304" pitchFamily="18" charset="0"/>
                  </a:rPr>
                  <a:t> ta </a:t>
                </a:r>
                <a:r>
                  <a:rPr lang="fr-FR" sz="3600" dirty="0" err="1">
                    <a:latin typeface="Arial (Body)"/>
                    <a:ea typeface="Calibri" panose="020F0502020204030204" pitchFamily="34" charset="0"/>
                    <a:cs typeface="Times New Roman" panose="02020603050405020304" pitchFamily="18" charset="0"/>
                  </a:rPr>
                  <a:t>có</a:t>
                </a:r>
                <a:r>
                  <a:rPr lang="fr-FR" sz="3600" dirty="0">
                    <a:latin typeface="Arial (Body)"/>
                    <a:ea typeface="Calibri" panose="020F0502020204030204" pitchFamily="34"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u</m:t>
                        </m:r>
                      </m:e>
                      <m:sub>
                        <m:r>
                          <a:rPr lang="fr-FR" sz="3600">
                            <a:latin typeface="Cambria Math" panose="02040503050406030204" pitchFamily="18" charset="0"/>
                            <a:ea typeface="Calibri" panose="020F0502020204030204" pitchFamily="34" charset="0"/>
                            <a:cs typeface="Times New Roman" panose="02020603050405020304" pitchFamily="18" charset="0"/>
                          </a:rPr>
                          <m:t>11</m:t>
                        </m:r>
                      </m:sub>
                    </m:sSub>
                    <m:r>
                      <a:rPr lang="fr-FR" sz="3600">
                        <a:latin typeface="Cambria Math" panose="02040503050406030204" pitchFamily="18" charset="0"/>
                        <a:ea typeface="Calibri" panose="020F0502020204030204" pitchFamily="34" charset="0"/>
                        <a:cs typeface="Times New Roman" panose="02020603050405020304" pitchFamily="18" charset="0"/>
                      </a:rPr>
                      <m:t>=12288. </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fr-FR" sz="3600">
                                    <a:latin typeface="Cambria Math" panose="02040503050406030204" pitchFamily="18" charset="0"/>
                                    <a:ea typeface="Calibri" panose="020F0502020204030204" pitchFamily="34" charset="0"/>
                                    <a:cs typeface="Times New Roman" panose="02020603050405020304" pitchFamily="18" charset="0"/>
                                  </a:rPr>
                                  <m:t>1</m:t>
                                </m:r>
                              </m:num>
                              <m:den>
                                <m:r>
                                  <a:rPr lang="fr-FR" sz="3600">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3600">
                            <a:latin typeface="Cambria Math" panose="02040503050406030204" pitchFamily="18" charset="0"/>
                            <a:ea typeface="Calibri" panose="020F0502020204030204" pitchFamily="34" charset="0"/>
                            <a:cs typeface="Times New Roman" panose="02020603050405020304" pitchFamily="18" charset="0"/>
                          </a:rPr>
                          <m:t>11</m:t>
                        </m:r>
                        <m:r>
                          <a:rPr lang="fr-FR" sz="3600" i="1">
                            <a:latin typeface="Cambria Math" panose="02040503050406030204" pitchFamily="18" charset="0"/>
                            <a:ea typeface="Calibri" panose="020F0502020204030204" pitchFamily="34" charset="0"/>
                            <a:cs typeface="Times New Roman" panose="02020603050405020304" pitchFamily="18" charset="0"/>
                          </a:rPr>
                          <m:t>−</m:t>
                        </m:r>
                        <m:r>
                          <a:rPr lang="fr-FR" sz="3600">
                            <a:latin typeface="Cambria Math" panose="02040503050406030204" pitchFamily="18" charset="0"/>
                            <a:ea typeface="Calibri" panose="020F0502020204030204" pitchFamily="34" charset="0"/>
                            <a:cs typeface="Times New Roman" panose="02020603050405020304" pitchFamily="18" charset="0"/>
                          </a:rPr>
                          <m:t>1</m:t>
                        </m:r>
                      </m:sup>
                    </m:sSup>
                    <m:r>
                      <a:rPr lang="fr-FR" sz="3600">
                        <a:latin typeface="Cambria Math" panose="02040503050406030204" pitchFamily="18" charset="0"/>
                        <a:ea typeface="Calibri" panose="020F0502020204030204" pitchFamily="34" charset="0"/>
                        <a:cs typeface="Times New Roman" panose="02020603050405020304" pitchFamily="18" charset="0"/>
                      </a:rPr>
                      <m:t>=12 (</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600">
                            <a:latin typeface="Cambria Math" panose="02040503050406030204" pitchFamily="18" charset="0"/>
                            <a:ea typeface="Calibri" panose="020F0502020204030204" pitchFamily="34" charset="0"/>
                            <a:cs typeface="Times New Roman" panose="02020603050405020304" pitchFamily="18" charset="0"/>
                          </a:rPr>
                          <m:t>m</m:t>
                        </m:r>
                      </m:e>
                      <m:sup>
                        <m:r>
                          <a:rPr lang="fr-FR" sz="3600">
                            <a:latin typeface="Cambria Math" panose="02040503050406030204" pitchFamily="18" charset="0"/>
                            <a:ea typeface="Calibri" panose="020F0502020204030204" pitchFamily="34" charset="0"/>
                            <a:cs typeface="Times New Roman" panose="02020603050405020304" pitchFamily="18" charset="0"/>
                          </a:rPr>
                          <m:t>2</m:t>
                        </m:r>
                      </m:sup>
                    </m:sSup>
                    <m:r>
                      <a:rPr lang="fr-FR" sz="3600">
                        <a:latin typeface="Cambria Math" panose="02040503050406030204" pitchFamily="18" charset="0"/>
                        <a:ea typeface="Calibri" panose="020F0502020204030204" pitchFamily="34" charset="0"/>
                        <a:cs typeface="Times New Roman" panose="02020603050405020304" pitchFamily="18" charset="0"/>
                      </a:rPr>
                      <m:t>)</m:t>
                    </m:r>
                  </m:oMath>
                </a14:m>
                <a:r>
                  <a:rPr lang="fr-FR" sz="3600" dirty="0">
                    <a:latin typeface="Arial (Body)"/>
                    <a:ea typeface="Times New Roman" panose="02020603050405020304" pitchFamily="18" charset="0"/>
                    <a:cs typeface="Times New Roman" panose="02020603050405020304" pitchFamily="18" charset="0"/>
                  </a:rPr>
                  <a:t> </a:t>
                </a:r>
                <a:endParaRPr lang="en-US" sz="3600" dirty="0">
                  <a:latin typeface="Arial (Body)"/>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86195" y="991610"/>
                <a:ext cx="16333343" cy="9028690"/>
              </a:xfrm>
              <a:prstGeom prst="rect">
                <a:avLst/>
              </a:prstGeom>
              <a:blipFill>
                <a:blip r:embed="rId2"/>
                <a:stretch>
                  <a:fillRect l="-1157" r="-1120"/>
                </a:stretch>
              </a:blipFill>
            </p:spPr>
            <p:txBody>
              <a:bodyPr/>
              <a:lstStyle/>
              <a:p>
                <a:r>
                  <a:rPr lang="en-US">
                    <a:noFill/>
                  </a:rPr>
                  <a:t> </a:t>
                </a:r>
              </a:p>
            </p:txBody>
          </p:sp>
        </mc:Fallback>
      </mc:AlternateContent>
    </p:spTree>
    <p:extLst>
      <p:ext uri="{BB962C8B-B14F-4D97-AF65-F5344CB8AC3E}">
        <p14:creationId xmlns:p14="http://schemas.microsoft.com/office/powerpoint/2010/main" val="907051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6DAF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Rectangle 54"/>
          <p:cNvSpPr/>
          <p:nvPr/>
        </p:nvSpPr>
        <p:spPr>
          <a:xfrm>
            <a:off x="1409700" y="653285"/>
            <a:ext cx="15468600" cy="2615460"/>
          </a:xfrm>
          <a:prstGeom prst="rect">
            <a:avLst/>
          </a:prstGeom>
        </p:spPr>
        <p:txBody>
          <a:bodyPr wrap="square">
            <a:spAutoFit/>
          </a:bodyPr>
          <a:lstStyle/>
          <a:p>
            <a:pPr lvl="0" algn="just">
              <a:lnSpc>
                <a:spcPct val="150000"/>
              </a:lnSpc>
            </a:pP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Bài </a:t>
            </a:r>
            <a:r>
              <a:rPr kumimoji="0" lang="en-US"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4</a:t>
            </a: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(SGK - </a:t>
            </a:r>
            <a:r>
              <a:rPr kumimoji="0" lang="vi-VN" sz="3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a:t>
            </a: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3800" b="1" i="0" u="none" strike="noStrike" kern="1200" cap="none" spc="0" normalizeH="0" baseline="0" noProof="0" dirty="0">
                <a:ln>
                  <a:noFill/>
                </a:ln>
                <a:solidFill>
                  <a:srgbClr val="002060"/>
                </a:solidFill>
                <a:effectLst/>
                <a:uLnTx/>
                <a:uFillTx/>
                <a:latin typeface="Arial (Body)"/>
                <a:cs typeface="Arial" panose="020B0604020202020204" pitchFamily="34" charset="0"/>
              </a:rPr>
              <a:t>58</a:t>
            </a: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3800" dirty="0">
                <a:solidFill>
                  <a:srgbClr val="000000"/>
                </a:solidFill>
              </a:rPr>
              <a:t>Một khay nước có nhiệt độ 23°C được đặt vào ngăn đá tủ lạnh. Biết sau mỗi giờ, nhiệt độ của nước giảm 20%. Tính nhiệt độ của khay nước đó sau 6 giờ theo đơn vị độ C.</a:t>
            </a:r>
            <a:endParaRPr kumimoji="0" lang="vi-VN" sz="3800" b="0" i="0" u="none" strike="noStrike" kern="1200" cap="none" spc="0" normalizeH="0" baseline="0" noProof="0" dirty="0">
              <a:ln>
                <a:noFill/>
              </a:ln>
              <a:solidFill>
                <a:srgbClr val="000000"/>
              </a:solidFill>
              <a:effectLst/>
              <a:uLnTx/>
              <a:uFillTx/>
            </a:endParaRPr>
          </a:p>
        </p:txBody>
      </p:sp>
      <p:sp>
        <p:nvSpPr>
          <p:cNvPr id="5" name="TextBox 4">
            <a:extLst>
              <a:ext uri="{FF2B5EF4-FFF2-40B4-BE49-F238E27FC236}">
                <a16:creationId xmlns:a16="http://schemas.microsoft.com/office/drawing/2014/main" id="{E00ED5AA-10FF-85BC-82C8-D69BEC1CE1CB}"/>
              </a:ext>
            </a:extLst>
          </p:cNvPr>
          <p:cNvSpPr txBox="1"/>
          <p:nvPr/>
        </p:nvSpPr>
        <p:spPr>
          <a:xfrm>
            <a:off x="8382000" y="3521214"/>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030B50-9A2D-1750-07DD-445D7E2ABABF}"/>
                  </a:ext>
                </a:extLst>
              </p:cNvPr>
              <p:cNvSpPr txBox="1"/>
              <p:nvPr/>
            </p:nvSpPr>
            <p:spPr>
              <a:xfrm>
                <a:off x="1421732" y="4201010"/>
                <a:ext cx="14802396" cy="5344155"/>
              </a:xfrm>
              <a:prstGeom prst="rect">
                <a:avLst/>
              </a:prstGeom>
              <a:noFill/>
            </p:spPr>
            <p:txBody>
              <a:bodyPr wrap="square">
                <a:spAutoFit/>
              </a:bodyPr>
              <a:lstStyle/>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Gọi</a:t>
                </a:r>
                <a:r>
                  <a:rPr lang="fr-FR" sz="3600" dirty="0">
                    <a:latin typeface="Arial (Body)"/>
                    <a:ea typeface="Calibri" panose="020F0502020204030204" pitchFamily="34" charset="0"/>
                    <a:cs typeface="Times New Roman" panose="02020603050405020304" pitchFamily="18" charset="0"/>
                  </a:rPr>
                  <a:t> u</a:t>
                </a:r>
                <a:r>
                  <a:rPr lang="fr-FR" sz="3600" baseline="-25000" dirty="0">
                    <a:latin typeface="Arial (Body)"/>
                    <a:ea typeface="Calibri" panose="020F0502020204030204" pitchFamily="34" charset="0"/>
                    <a:cs typeface="Times New Roman" panose="02020603050405020304" pitchFamily="18" charset="0"/>
                  </a:rPr>
                  <a:t>n</a:t>
                </a:r>
                <a:r>
                  <a:rPr lang="fr-FR" sz="3600" dirty="0">
                    <a:latin typeface="Arial (Body)"/>
                    <a:ea typeface="Calibri" panose="020F0502020204030204" pitchFamily="34" charset="0"/>
                    <a:cs typeface="Times New Roman" panose="02020603050405020304" pitchFamily="18" charset="0"/>
                  </a:rPr>
                  <a:t> là </a:t>
                </a:r>
                <a:r>
                  <a:rPr lang="fr-FR" sz="3600" dirty="0" err="1">
                    <a:latin typeface="Arial (Body)"/>
                    <a:ea typeface="Calibri" panose="020F0502020204030204" pitchFamily="34" charset="0"/>
                    <a:cs typeface="Times New Roman" panose="02020603050405020304" pitchFamily="18" charset="0"/>
                  </a:rPr>
                  <a:t>nhiệt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độ</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của</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khay</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nước</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đó</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sau</a:t>
                </a:r>
                <a:r>
                  <a:rPr lang="fr-FR" sz="3600" dirty="0">
                    <a:latin typeface="Arial (Body)"/>
                    <a:ea typeface="Calibri" panose="020F0502020204030204" pitchFamily="34" charset="0"/>
                    <a:cs typeface="Times New Roman" panose="02020603050405020304" pitchFamily="18" charset="0"/>
                  </a:rPr>
                  <a:t> n </a:t>
                </a:r>
                <a:r>
                  <a:rPr lang="fr-FR" sz="3600" dirty="0" err="1">
                    <a:latin typeface="Arial (Body)"/>
                    <a:ea typeface="Calibri" panose="020F0502020204030204" pitchFamily="34" charset="0"/>
                    <a:cs typeface="Times New Roman" panose="02020603050405020304" pitchFamily="18" charset="0"/>
                  </a:rPr>
                  <a:t>giờ</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đơn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vị</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độ</a:t>
                </a:r>
                <a:r>
                  <a:rPr lang="fr-FR" sz="3600" dirty="0">
                    <a:latin typeface="Arial (Body)"/>
                    <a:ea typeface="Calibri" panose="020F0502020204030204" pitchFamily="34" charset="0"/>
                    <a:cs typeface="Times New Roman" panose="02020603050405020304" pitchFamily="18" charset="0"/>
                  </a:rPr>
                  <a:t> C) </a:t>
                </a:r>
                <a:r>
                  <a:rPr lang="fr-FR" sz="3600" dirty="0" err="1">
                    <a:latin typeface="Arial (Body)"/>
                    <a:ea typeface="Calibri" panose="020F0502020204030204" pitchFamily="34" charset="0"/>
                    <a:cs typeface="Times New Roman" panose="02020603050405020304" pitchFamily="18" charset="0"/>
                  </a:rPr>
                  <a:t>với</a:t>
                </a:r>
                <a:r>
                  <a:rPr lang="fr-FR" sz="3600" dirty="0">
                    <a:latin typeface="Arial (Body)"/>
                    <a:ea typeface="Calibri" panose="020F0502020204030204" pitchFamily="34" charset="0"/>
                    <a:cs typeface="Times New Roman" panose="02020603050405020304" pitchFamily="18" charset="0"/>
                  </a:rPr>
                  <a:t> n </a:t>
                </a:r>
                <a:r>
                  <a:rPr lang="fr-FR" sz="3600" dirty="0">
                    <a:latin typeface="Arial (Body)"/>
                    <a:ea typeface="Calibri" panose="020F0502020204030204" pitchFamily="34" charset="0"/>
                    <a:cs typeface="Cambria Math" panose="02040503050406030204" pitchFamily="18" charset="0"/>
                  </a:rPr>
                  <a:t>∈</a:t>
                </a:r>
                <a:r>
                  <a:rPr lang="fr-FR" sz="3600" dirty="0">
                    <a:latin typeface="Arial (Body)"/>
                    <a:ea typeface="Calibri" panose="020F0502020204030204" pitchFamily="34" charset="0"/>
                    <a:cs typeface="Times New Roman" panose="02020603050405020304" pitchFamily="18" charset="0"/>
                  </a:rPr>
                  <a:t> ℕ*.</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a:latin typeface="Arial (Body)"/>
                    <a:ea typeface="Calibri" panose="020F0502020204030204" pitchFamily="34" charset="0"/>
                    <a:cs typeface="Times New Roman" panose="02020603050405020304" pitchFamily="18" charset="0"/>
                  </a:rPr>
                  <a:t>Ta </a:t>
                </a:r>
                <a:r>
                  <a:rPr lang="fr-FR" sz="3600" dirty="0" err="1">
                    <a:latin typeface="Arial (Body)"/>
                    <a:ea typeface="Calibri" panose="020F0502020204030204" pitchFamily="34" charset="0"/>
                    <a:cs typeface="Times New Roman" panose="02020603050405020304" pitchFamily="18" charset="0"/>
                  </a:rPr>
                  <a:t>có</a:t>
                </a:r>
                <a:r>
                  <a:rPr lang="fr-FR" sz="3600" dirty="0">
                    <a:latin typeface="Arial (Body)"/>
                    <a:ea typeface="Calibri" panose="020F0502020204030204" pitchFamily="34" charset="0"/>
                    <a:cs typeface="Times New Roman" panose="02020603050405020304" pitchFamily="18" charset="0"/>
                  </a:rPr>
                  <a:t> :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latin typeface="Cambria Math" panose="02040503050406030204" pitchFamily="18" charset="0"/>
                            <a:ea typeface="Calibri" panose="020F0502020204030204" pitchFamily="34" charset="0"/>
                            <a:cs typeface="Times New Roman" panose="02020603050405020304" pitchFamily="18" charset="0"/>
                          </a:rPr>
                          <m:t>1</m:t>
                        </m:r>
                      </m:sub>
                    </m:sSub>
                    <m:r>
                      <a:rPr lang="fr-FR" sz="3600" i="1">
                        <a:latin typeface="Cambria Math" panose="02040503050406030204" pitchFamily="18" charset="0"/>
                        <a:ea typeface="Calibri" panose="020F0502020204030204" pitchFamily="34" charset="0"/>
                        <a:cs typeface="Times New Roman" panose="02020603050405020304" pitchFamily="18" charset="0"/>
                      </a:rPr>
                      <m:t>=23;</m:t>
                    </m:r>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latin typeface="Cambria Math" panose="02040503050406030204" pitchFamily="18" charset="0"/>
                            <a:ea typeface="Calibri" panose="020F0502020204030204" pitchFamily="34" charset="0"/>
                            <a:cs typeface="Times New Roman" panose="02020603050405020304" pitchFamily="18" charset="0"/>
                          </a:rPr>
                          <m:t>2</m:t>
                        </m:r>
                      </m:sub>
                    </m:sSub>
                    <m:r>
                      <a:rPr lang="fr-FR" sz="3600" i="1">
                        <a:latin typeface="Cambria Math" panose="02040503050406030204" pitchFamily="18" charset="0"/>
                        <a:ea typeface="Calibri" panose="020F0502020204030204" pitchFamily="34" charset="0"/>
                        <a:cs typeface="Times New Roman" panose="02020603050405020304" pitchFamily="18" charset="0"/>
                      </a:rPr>
                      <m:t>=23−23.20%=23.</m:t>
                    </m:r>
                    <m:d>
                      <m:dPr>
                        <m:ctrlPr>
                          <a:rPr lang="en-US" sz="3600" i="1">
                            <a:latin typeface="Cambria Math" panose="02040503050406030204" pitchFamily="18" charset="0"/>
                            <a:ea typeface="Calibri" panose="020F0502020204030204" pitchFamily="34" charset="0"/>
                            <a:cs typeface="Times New Roman" panose="02020603050405020304" pitchFamily="18" charset="0"/>
                          </a:rPr>
                        </m:ctrlPr>
                      </m:dPr>
                      <m:e>
                        <m:r>
                          <a:rPr lang="fr-FR" sz="3600" i="1">
                            <a:latin typeface="Cambria Math" panose="02040503050406030204" pitchFamily="18" charset="0"/>
                            <a:ea typeface="Calibri" panose="020F0502020204030204" pitchFamily="34" charset="0"/>
                            <a:cs typeface="Times New Roman" panose="02020603050405020304" pitchFamily="18" charset="0"/>
                          </a:rPr>
                          <m:t>1−20%</m:t>
                        </m:r>
                      </m:e>
                    </m:d>
                    <m:r>
                      <a:rPr lang="fr-FR" sz="3600" i="1">
                        <a:latin typeface="Cambria Math" panose="02040503050406030204" pitchFamily="18" charset="0"/>
                        <a:ea typeface="Calibri" panose="020F0502020204030204" pitchFamily="34" charset="0"/>
                        <a:cs typeface="Times New Roman" panose="02020603050405020304" pitchFamily="18" charset="0"/>
                      </a:rPr>
                      <m:t>=23.80%</m:t>
                    </m:r>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latin typeface="Cambria Math" panose="02040503050406030204" pitchFamily="18" charset="0"/>
                            <a:ea typeface="Calibri" panose="020F0502020204030204" pitchFamily="34" charset="0"/>
                            <a:cs typeface="Times New Roman" panose="02020603050405020304" pitchFamily="18" charset="0"/>
                          </a:rPr>
                          <m:t>3</m:t>
                        </m:r>
                      </m:sub>
                    </m:sSub>
                    <m:r>
                      <a:rPr lang="fr-FR" sz="3600" i="1">
                        <a:latin typeface="Cambria Math" panose="02040503050406030204" pitchFamily="18" charset="0"/>
                        <a:ea typeface="Calibri" panose="020F0502020204030204" pitchFamily="34" charset="0"/>
                        <a:cs typeface="Times New Roman" panose="02020603050405020304" pitchFamily="18" charset="0"/>
                      </a:rPr>
                      <m:t>=23.80%.80%=23.</m:t>
                    </m:r>
                    <m:sSup>
                      <m:sSup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3600" i="1">
                                <a:latin typeface="Cambria Math" panose="02040503050406030204" pitchFamily="18" charset="0"/>
                                <a:ea typeface="Calibri" panose="020F0502020204030204" pitchFamily="34" charset="0"/>
                                <a:cs typeface="Times New Roman" panose="02020603050405020304" pitchFamily="18" charset="0"/>
                              </a:rPr>
                            </m:ctrlPr>
                          </m:dPr>
                          <m:e>
                            <m:r>
                              <a:rPr lang="fr-FR" sz="3600" i="1">
                                <a:latin typeface="Cambria Math" panose="02040503050406030204" pitchFamily="18" charset="0"/>
                                <a:ea typeface="Calibri" panose="020F0502020204030204" pitchFamily="34" charset="0"/>
                                <a:cs typeface="Times New Roman" panose="02020603050405020304" pitchFamily="18" charset="0"/>
                              </a:rPr>
                              <m:t>80%</m:t>
                            </m:r>
                          </m:e>
                        </m:d>
                      </m:e>
                      <m:sup>
                        <m:r>
                          <a:rPr lang="fr-FR" sz="3600" i="1">
                            <a:latin typeface="Cambria Math" panose="02040503050406030204" pitchFamily="18" charset="0"/>
                            <a:ea typeface="Times New Roman" panose="02020603050405020304" pitchFamily="18" charset="0"/>
                            <a:cs typeface="Times New Roman" panose="02020603050405020304" pitchFamily="18" charset="0"/>
                          </a:rPr>
                          <m:t>2</m:t>
                        </m:r>
                      </m:sup>
                    </m:sSup>
                    <m:r>
                      <a:rPr lang="fr-FR" sz="36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dirty="0">
                    <a:latin typeface="Arial (Body)"/>
                    <a:ea typeface="Times New Roman" panose="02020603050405020304" pitchFamily="18" charset="0"/>
                    <a:cs typeface="Times New Roman" panose="02020603050405020304" pitchFamily="18" charset="0"/>
                  </a:rPr>
                  <a:t> </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Suy</a:t>
                </a:r>
                <a:r>
                  <a:rPr lang="fr-FR" sz="3600" dirty="0">
                    <a:latin typeface="Arial (Body)"/>
                    <a:ea typeface="Calibri" panose="020F0502020204030204" pitchFamily="34" charset="0"/>
                    <a:cs typeface="Times New Roman" panose="02020603050405020304" pitchFamily="18" charset="0"/>
                  </a:rPr>
                  <a:t> ra </a:t>
                </a:r>
                <a:r>
                  <a:rPr lang="fr-FR" sz="3600" dirty="0" err="1">
                    <a:latin typeface="Arial (Body)"/>
                    <a:ea typeface="Calibri" panose="020F0502020204030204" pitchFamily="34" charset="0"/>
                    <a:cs typeface="Times New Roman" panose="02020603050405020304" pitchFamily="18" charset="0"/>
                  </a:rPr>
                  <a:t>dãy</a:t>
                </a:r>
                <a:r>
                  <a:rPr lang="fr-FR" sz="3600" dirty="0">
                    <a:latin typeface="Arial (Body)"/>
                    <a:ea typeface="Calibri" panose="020F0502020204030204" pitchFamily="34" charset="0"/>
                    <a:cs typeface="Times New Roman" panose="02020603050405020304" pitchFamily="18" charset="0"/>
                  </a:rPr>
                  <a:t> (u</a:t>
                </a:r>
                <a:r>
                  <a:rPr lang="fr-FR" sz="3600" baseline="-25000" dirty="0">
                    <a:latin typeface="Arial (Body)"/>
                    <a:ea typeface="Calibri" panose="020F0502020204030204" pitchFamily="34" charset="0"/>
                    <a:cs typeface="Times New Roman" panose="02020603050405020304" pitchFamily="18" charset="0"/>
                  </a:rPr>
                  <a:t>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lập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thành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một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cấp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số</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nhân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với</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số</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hạng</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đầu</a:t>
                </a:r>
                <a:r>
                  <a:rPr lang="fr-FR"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latin typeface="Cambria Math" panose="02040503050406030204" pitchFamily="18" charset="0"/>
                            <a:ea typeface="Calibri" panose="020F0502020204030204" pitchFamily="34" charset="0"/>
                            <a:cs typeface="Times New Roman" panose="02020603050405020304" pitchFamily="18" charset="0"/>
                          </a:rPr>
                          <m:t>1</m:t>
                        </m:r>
                      </m:sub>
                    </m:sSub>
                    <m:r>
                      <a:rPr lang="fr-FR" sz="3600" i="1">
                        <a:latin typeface="Cambria Math" panose="02040503050406030204" pitchFamily="18" charset="0"/>
                        <a:ea typeface="Calibri" panose="020F0502020204030204" pitchFamily="34" charset="0"/>
                        <a:cs typeface="Times New Roman" panose="02020603050405020304" pitchFamily="18" charset="0"/>
                      </a:rPr>
                      <m:t>=23</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và</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công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bội</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𝑞</m:t>
                    </m:r>
                    <m:r>
                      <a:rPr lang="fr-FR" sz="3600" i="1">
                        <a:latin typeface="Cambria Math" panose="02040503050406030204" pitchFamily="18" charset="0"/>
                        <a:ea typeface="Times New Roman" panose="02020603050405020304" pitchFamily="18" charset="0"/>
                        <a:cs typeface="Times New Roman" panose="02020603050405020304" pitchFamily="18" charset="0"/>
                      </a:rPr>
                      <m:t>=80%</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có</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số</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hạng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tổng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quát</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latin typeface="Cambria Math" panose="02040503050406030204" pitchFamily="18" charset="0"/>
                            <a:ea typeface="Times New Roman" panose="02020603050405020304" pitchFamily="18" charset="0"/>
                            <a:cs typeface="Times New Roman" panose="02020603050405020304" pitchFamily="18" charset="0"/>
                          </a:rPr>
                          <m:t>𝑛</m:t>
                        </m:r>
                      </m:sub>
                    </m:sSub>
                    <m:r>
                      <a:rPr lang="fr-FR" sz="3600" i="1">
                        <a:latin typeface="Cambria Math" panose="02040503050406030204" pitchFamily="18" charset="0"/>
                        <a:ea typeface="Times New Roman" panose="02020603050405020304" pitchFamily="18" charset="0"/>
                        <a:cs typeface="Times New Roman" panose="02020603050405020304" pitchFamily="18" charset="0"/>
                      </a:rPr>
                      <m:t>=23.</m:t>
                    </m:r>
                    <m:sSup>
                      <m:sSup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latin typeface="Cambria Math" panose="02040503050406030204" pitchFamily="18" charset="0"/>
                                <a:ea typeface="Times New Roman" panose="02020603050405020304" pitchFamily="18" charset="0"/>
                                <a:cs typeface="Times New Roman" panose="02020603050405020304" pitchFamily="18" charset="0"/>
                              </a:rPr>
                              <m:t>80%</m:t>
                            </m:r>
                          </m:e>
                        </m:d>
                      </m:e>
                      <m:sup>
                        <m:r>
                          <a:rPr lang="fr-FR" sz="3600" i="1">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latin typeface="Cambria Math" panose="02040503050406030204" pitchFamily="18" charset="0"/>
                            <a:ea typeface="Times New Roman" panose="02020603050405020304" pitchFamily="18" charset="0"/>
                            <a:cs typeface="Times New Roman" panose="02020603050405020304" pitchFamily="18" charset="0"/>
                          </a:rPr>
                          <m:t>−1</m:t>
                        </m:r>
                      </m:sup>
                    </m:sSup>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độ</a:t>
                </a:r>
                <a:r>
                  <a:rPr lang="fr-FR" sz="3600" dirty="0">
                    <a:latin typeface="Arial (Body)"/>
                    <a:ea typeface="Times New Roman" panose="02020603050405020304" pitchFamily="18" charset="0"/>
                    <a:cs typeface="Times New Roman" panose="02020603050405020304" pitchFamily="18" charset="0"/>
                  </a:rPr>
                  <a:t> C.</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Vậy</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sau</a:t>
                </a:r>
                <a:r>
                  <a:rPr lang="fr-FR" sz="3600" dirty="0">
                    <a:latin typeface="Arial (Body)"/>
                    <a:ea typeface="Calibri" panose="020F0502020204030204" pitchFamily="34" charset="0"/>
                    <a:cs typeface="Times New Roman" panose="02020603050405020304" pitchFamily="18" charset="0"/>
                  </a:rPr>
                  <a:t> 6 </a:t>
                </a:r>
                <a:r>
                  <a:rPr lang="fr-FR" sz="3600" dirty="0" err="1">
                    <a:latin typeface="Arial (Body)"/>
                    <a:ea typeface="Calibri" panose="020F0502020204030204" pitchFamily="34" charset="0"/>
                    <a:cs typeface="Times New Roman" panose="02020603050405020304" pitchFamily="18" charset="0"/>
                  </a:rPr>
                  <a:t>giờ</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thì</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nhiệt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độ</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của</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khay</a:t>
                </a:r>
                <a:r>
                  <a:rPr lang="fr-FR" sz="3600" dirty="0">
                    <a:latin typeface="Arial (Body)"/>
                    <a:ea typeface="Calibri" panose="020F0502020204030204" pitchFamily="34" charset="0"/>
                    <a:cs typeface="Times New Roman" panose="02020603050405020304" pitchFamily="18" charset="0"/>
                  </a:rPr>
                  <a:t> là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fr-FR" sz="3600" i="1">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latin typeface="Cambria Math" panose="02040503050406030204" pitchFamily="18" charset="0"/>
                            <a:ea typeface="Calibri" panose="020F0502020204030204" pitchFamily="34" charset="0"/>
                            <a:cs typeface="Times New Roman" panose="02020603050405020304" pitchFamily="18" charset="0"/>
                          </a:rPr>
                          <m:t>6</m:t>
                        </m:r>
                      </m:sub>
                    </m:sSub>
                    <m:r>
                      <a:rPr lang="fr-FR" sz="3600" i="1">
                        <a:latin typeface="Cambria Math" panose="02040503050406030204" pitchFamily="18" charset="0"/>
                        <a:ea typeface="Calibri" panose="020F0502020204030204" pitchFamily="34" charset="0"/>
                        <a:cs typeface="Times New Roman" panose="02020603050405020304" pitchFamily="18" charset="0"/>
                      </a:rPr>
                      <m:t>=23.</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latin typeface="Cambria Math" panose="02040503050406030204" pitchFamily="18" charset="0"/>
                                <a:ea typeface="Calibri" panose="020F0502020204030204" pitchFamily="34" charset="0"/>
                                <a:cs typeface="Times New Roman" panose="02020603050405020304" pitchFamily="18" charset="0"/>
                              </a:rPr>
                            </m:ctrlPr>
                          </m:dPr>
                          <m:e>
                            <m:r>
                              <a:rPr lang="fr-FR" sz="3600" i="1">
                                <a:latin typeface="Cambria Math" panose="02040503050406030204" pitchFamily="18" charset="0"/>
                                <a:ea typeface="Calibri" panose="020F0502020204030204" pitchFamily="34" charset="0"/>
                                <a:cs typeface="Times New Roman" panose="02020603050405020304" pitchFamily="18" charset="0"/>
                              </a:rPr>
                              <m:t>80%</m:t>
                            </m:r>
                          </m:e>
                        </m:d>
                      </m:e>
                      <m:sup>
                        <m:r>
                          <a:rPr lang="fr-FR" sz="3600" i="1">
                            <a:latin typeface="Cambria Math" panose="02040503050406030204" pitchFamily="18" charset="0"/>
                            <a:ea typeface="Calibri" panose="020F0502020204030204" pitchFamily="34" charset="0"/>
                            <a:cs typeface="Times New Roman" panose="02020603050405020304" pitchFamily="18" charset="0"/>
                          </a:rPr>
                          <m:t>5</m:t>
                        </m:r>
                      </m:sup>
                    </m:sSup>
                    <m:r>
                      <a:rPr lang="fr-FR"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fr-FR" sz="3600" i="1">
                            <a:latin typeface="Cambria Math" panose="02040503050406030204" pitchFamily="18" charset="0"/>
                            <a:ea typeface="Calibri" panose="020F0502020204030204" pitchFamily="34" charset="0"/>
                            <a:cs typeface="Times New Roman" panose="02020603050405020304" pitchFamily="18" charset="0"/>
                          </a:rPr>
                          <m:t>7,5</m:t>
                        </m:r>
                      </m:e>
                      <m:sup>
                        <m:r>
                          <a:rPr lang="fr-FR" sz="3600" i="1">
                            <a:latin typeface="Cambria Math" panose="02040503050406030204" pitchFamily="18" charset="0"/>
                            <a:ea typeface="Calibri" panose="020F0502020204030204" pitchFamily="34" charset="0"/>
                            <a:cs typeface="Times New Roman" panose="02020603050405020304" pitchFamily="18" charset="0"/>
                          </a:rPr>
                          <m:t>𝑜</m:t>
                        </m:r>
                      </m:sup>
                    </m:sSup>
                    <m:r>
                      <a:rPr lang="fr-FR" sz="3600" i="1">
                        <a:latin typeface="Cambria Math" panose="02040503050406030204" pitchFamily="18" charset="0"/>
                        <a:ea typeface="Calibri" panose="020F0502020204030204" pitchFamily="34" charset="0"/>
                        <a:cs typeface="Times New Roman" panose="02020603050405020304" pitchFamily="18" charset="0"/>
                      </a:rPr>
                      <m:t>𝐶</m:t>
                    </m:r>
                  </m:oMath>
                </a14:m>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5030B50-9A2D-1750-07DD-445D7E2ABABF}"/>
                  </a:ext>
                </a:extLst>
              </p:cNvPr>
              <p:cNvSpPr txBox="1">
                <a:spLocks noRot="1" noChangeAspect="1" noMove="1" noResize="1" noEditPoints="1" noAdjustHandles="1" noChangeArrowheads="1" noChangeShapeType="1" noTextEdit="1"/>
              </p:cNvSpPr>
              <p:nvPr/>
            </p:nvSpPr>
            <p:spPr>
              <a:xfrm>
                <a:off x="1421732" y="4201010"/>
                <a:ext cx="14802396" cy="5344155"/>
              </a:xfrm>
              <a:prstGeom prst="rect">
                <a:avLst/>
              </a:prstGeom>
              <a:blipFill>
                <a:blip r:embed="rId2"/>
                <a:stretch>
                  <a:fillRect l="-1236" r="-1277" b="-3307"/>
                </a:stretch>
              </a:blipFill>
            </p:spPr>
            <p:txBody>
              <a:bodyPr/>
              <a:lstStyle/>
              <a:p>
                <a:r>
                  <a:rPr lang="en-US">
                    <a:noFill/>
                  </a:rPr>
                  <a:t> </a:t>
                </a:r>
              </a:p>
            </p:txBody>
          </p:sp>
        </mc:Fallback>
      </mc:AlternateContent>
    </p:spTree>
    <p:extLst>
      <p:ext uri="{BB962C8B-B14F-4D97-AF65-F5344CB8AC3E}">
        <p14:creationId xmlns:p14="http://schemas.microsoft.com/office/powerpoint/2010/main" val="66699097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dirty="0">
                <a:solidFill>
                  <a:srgbClr val="C00000"/>
                </a:solidFill>
                <a:latin typeface="Arial" panose="020B0604020202020204" pitchFamily="34" charset="0"/>
                <a:cs typeface="Arial" panose="020B0604020202020204" pitchFamily="34" charset="0"/>
              </a:rPr>
              <a:t>Câu 3: </a:t>
            </a:r>
            <a:r>
              <a:rPr lang="en-US" sz="4400" dirty="0">
                <a:solidFill>
                  <a:srgbClr val="000000"/>
                </a:solidFill>
                <a:latin typeface="Arial" panose="020B0604020202020204" pitchFamily="34" charset="0"/>
                <a:cs typeface="Arial" panose="020B0604020202020204" pitchFamily="34" charset="0"/>
              </a:rPr>
              <a:t>Trong </a:t>
            </a:r>
            <a:r>
              <a:rPr lang="en-US" sz="4400" dirty="0" err="1">
                <a:solidFill>
                  <a:srgbClr val="000000"/>
                </a:solidFill>
                <a:latin typeface="Arial" panose="020B0604020202020204" pitchFamily="34" charset="0"/>
                <a:cs typeface="Arial" panose="020B0604020202020204" pitchFamily="34" charset="0"/>
              </a:rPr>
              <a:t>các</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dãy</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sau</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dãy</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nào</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cấp</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cộng</a:t>
            </a:r>
            <a:r>
              <a:rPr lang="en-US" sz="4400" dirty="0">
                <a:solidFill>
                  <a:srgbClr val="000000"/>
                </a:solidFill>
                <a:latin typeface="Open Sans" panose="020B0606030504020204" pitchFamily="34" charset="0"/>
              </a:rPr>
              <a:t>?</a:t>
            </a:r>
            <a:endParaRPr lang="en-US"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4400" b="0" i="1" smtClean="0">
                        <a:solidFill>
                          <a:schemeClr val="tx1"/>
                        </a:solidFill>
                        <a:latin typeface="Cambria Math" panose="02040503050406030204" pitchFamily="18" charset="0"/>
                        <a:cs typeface="Arial" panose="020B0604020202020204" pitchFamily="34" charset="0"/>
                      </a:rPr>
                      <m:t>21;−3;−27;−51;−75</m:t>
                    </m:r>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0" name="Plaque 9"/>
              <p:cNvSpPr>
                <a:spLocks noRot="1" noChangeAspect="1" noMove="1" noResize="1" noEditPoints="1" noAdjustHandles="1" noChangeArrowheads="1" noChangeShapeType="1" noTextEdit="1"/>
              </p:cNvSpPr>
              <p:nvPr/>
            </p:nvSpPr>
            <p:spPr>
              <a:xfrm>
                <a:off x="1671318" y="5067300"/>
                <a:ext cx="6939281" cy="1981200"/>
              </a:xfrm>
              <a:prstGeom prst="plaque">
                <a:avLst/>
              </a:prstGeom>
              <a:blipFill>
                <a:blip r:embed="rId6"/>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i="1" smtClean="0">
                            <a:solidFill>
                              <a:schemeClr val="tx1"/>
                            </a:solidFill>
                            <a:latin typeface="Cambria Math" panose="02040503050406030204" pitchFamily="18" charset="0"/>
                            <a:cs typeface="Arial" panose="020B0604020202020204" pitchFamily="34" charset="0"/>
                          </a:rPr>
                          <m:t>1</m:t>
                        </m:r>
                      </m:num>
                      <m:den>
                        <m:r>
                          <a:rPr lang="en-US" sz="5400" b="0" i="1" smtClean="0">
                            <a:solidFill>
                              <a:schemeClr val="tx1"/>
                            </a:solidFill>
                            <a:latin typeface="Cambria Math" panose="02040503050406030204" pitchFamily="18" charset="0"/>
                            <a:cs typeface="Arial" panose="020B0604020202020204" pitchFamily="34" charset="0"/>
                          </a:rPr>
                          <m:t>2</m:t>
                        </m:r>
                      </m:den>
                    </m:f>
                    <m:r>
                      <a:rPr lang="en-US" sz="5400" b="0" i="1" smtClean="0">
                        <a:solidFill>
                          <a:schemeClr val="tx1"/>
                        </a:solidFill>
                        <a:latin typeface="Cambria Math" panose="02040503050406030204" pitchFamily="18" charset="0"/>
                        <a:cs typeface="Arial" panose="020B0604020202020204" pitchFamily="34" charset="0"/>
                      </a:rPr>
                      <m:t>;</m:t>
                    </m:r>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b="0" i="1" smtClean="0">
                            <a:solidFill>
                              <a:schemeClr val="tx1"/>
                            </a:solidFill>
                            <a:latin typeface="Cambria Math" panose="02040503050406030204" pitchFamily="18" charset="0"/>
                            <a:cs typeface="Arial" panose="020B0604020202020204" pitchFamily="34" charset="0"/>
                          </a:rPr>
                          <m:t>5</m:t>
                        </m:r>
                      </m:num>
                      <m:den>
                        <m:r>
                          <a:rPr lang="en-US" sz="5400" b="0" i="1" smtClean="0">
                            <a:solidFill>
                              <a:schemeClr val="tx1"/>
                            </a:solidFill>
                            <a:latin typeface="Cambria Math" panose="02040503050406030204" pitchFamily="18" charset="0"/>
                            <a:cs typeface="Arial" panose="020B0604020202020204" pitchFamily="34" charset="0"/>
                          </a:rPr>
                          <m:t>4</m:t>
                        </m:r>
                      </m:den>
                    </m:f>
                    <m:r>
                      <a:rPr lang="en-US" sz="5400" b="0" i="1" smtClean="0">
                        <a:solidFill>
                          <a:schemeClr val="tx1"/>
                        </a:solidFill>
                        <a:latin typeface="Cambria Math" panose="02040503050406030204" pitchFamily="18" charset="0"/>
                        <a:cs typeface="Arial" panose="020B0604020202020204" pitchFamily="34" charset="0"/>
                      </a:rPr>
                      <m:t>;2;</m:t>
                    </m:r>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b="0" i="1" smtClean="0">
                            <a:solidFill>
                              <a:schemeClr val="tx1"/>
                            </a:solidFill>
                            <a:latin typeface="Cambria Math" panose="02040503050406030204" pitchFamily="18" charset="0"/>
                            <a:cs typeface="Arial" panose="020B0604020202020204" pitchFamily="34" charset="0"/>
                          </a:rPr>
                          <m:t>11</m:t>
                        </m:r>
                      </m:num>
                      <m:den>
                        <m:r>
                          <a:rPr lang="en-US" sz="5400" b="0" i="1" smtClean="0">
                            <a:solidFill>
                              <a:schemeClr val="tx1"/>
                            </a:solidFill>
                            <a:latin typeface="Cambria Math" panose="02040503050406030204" pitchFamily="18" charset="0"/>
                            <a:cs typeface="Arial" panose="020B0604020202020204" pitchFamily="34" charset="0"/>
                          </a:rPr>
                          <m:t>4</m:t>
                        </m:r>
                      </m:den>
                    </m:f>
                    <m:r>
                      <a:rPr lang="en-US" sz="5400" b="0" i="1" smtClean="0">
                        <a:solidFill>
                          <a:schemeClr val="tx1"/>
                        </a:solidFill>
                        <a:latin typeface="Cambria Math" panose="02040503050406030204" pitchFamily="18" charset="0"/>
                        <a:cs typeface="Arial" panose="020B0604020202020204" pitchFamily="34" charset="0"/>
                      </a:rPr>
                      <m:t>;</m:t>
                    </m:r>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b="0" i="1" smtClean="0">
                            <a:solidFill>
                              <a:schemeClr val="tx1"/>
                            </a:solidFill>
                            <a:latin typeface="Cambria Math" panose="02040503050406030204" pitchFamily="18" charset="0"/>
                            <a:cs typeface="Arial" panose="020B0604020202020204" pitchFamily="34" charset="0"/>
                          </a:rPr>
                          <m:t>15</m:t>
                        </m:r>
                      </m:num>
                      <m:den>
                        <m:r>
                          <a:rPr lang="en-US" sz="5400" b="0" i="1" smtClean="0">
                            <a:solidFill>
                              <a:schemeClr val="tx1"/>
                            </a:solidFill>
                            <a:latin typeface="Cambria Math" panose="02040503050406030204" pitchFamily="18" charset="0"/>
                            <a:cs typeface="Arial" panose="020B0604020202020204" pitchFamily="34" charset="0"/>
                          </a:rPr>
                          <m:t>4</m:t>
                        </m:r>
                      </m:den>
                    </m:f>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1" name="Plaque 10"/>
              <p:cNvSpPr>
                <a:spLocks noRot="1" noChangeAspect="1" noMove="1" noResize="1" noEditPoints="1" noAdjustHandles="1" noChangeArrowheads="1" noChangeShapeType="1" noTextEdit="1"/>
              </p:cNvSpPr>
              <p:nvPr/>
            </p:nvSpPr>
            <p:spPr>
              <a:xfrm>
                <a:off x="9421541" y="5067300"/>
                <a:ext cx="6939281" cy="1981200"/>
              </a:xfrm>
              <a:prstGeom prst="plaque">
                <a:avLst/>
              </a:prstGeom>
              <a:blipFill>
                <a:blip r:embed="rId7"/>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rad>
                      <m:radPr>
                        <m:degHide m:val="on"/>
                        <m:ctrlPr>
                          <a:rPr lang="en-US" sz="4400" b="0" i="1" smtClean="0">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1</m:t>
                        </m:r>
                      </m:e>
                    </m:rad>
                    <m:r>
                      <a:rPr lang="en-US" sz="4400" b="0" i="0" smtClean="0">
                        <a:solidFill>
                          <a:schemeClr val="tx1"/>
                        </a:solidFill>
                        <a:latin typeface="Cambria Math" panose="02040503050406030204" pitchFamily="18" charset="0"/>
                        <a:cs typeface="Arial" panose="020B0604020202020204" pitchFamily="34" charset="0"/>
                      </a:rPr>
                      <m:t>;</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2</m:t>
                        </m:r>
                      </m:e>
                    </m:rad>
                    <m:r>
                      <a:rPr lang="en-US" sz="4400" b="0" i="1" smtClean="0">
                        <a:solidFill>
                          <a:schemeClr val="tx1"/>
                        </a:solidFill>
                        <a:latin typeface="Cambria Math" panose="02040503050406030204" pitchFamily="18" charset="0"/>
                        <a:cs typeface="Arial" panose="020B0604020202020204" pitchFamily="34" charset="0"/>
                      </a:rPr>
                      <m:t> ;</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3</m:t>
                        </m:r>
                      </m:e>
                    </m:rad>
                    <m:r>
                      <a:rPr lang="en-US" sz="4400" b="0" i="1" smtClean="0">
                        <a:solidFill>
                          <a:schemeClr val="tx1"/>
                        </a:solidFill>
                        <a:latin typeface="Cambria Math" panose="02040503050406030204" pitchFamily="18" charset="0"/>
                        <a:cs typeface="Arial" panose="020B0604020202020204" pitchFamily="34" charset="0"/>
                      </a:rPr>
                      <m:t>;</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4</m:t>
                        </m:r>
                      </m:e>
                    </m:rad>
                    <m:r>
                      <a:rPr lang="en-US" sz="4400" b="0" i="1" smtClean="0">
                        <a:solidFill>
                          <a:schemeClr val="tx1"/>
                        </a:solidFill>
                        <a:latin typeface="Cambria Math" panose="02040503050406030204" pitchFamily="18" charset="0"/>
                        <a:cs typeface="Arial" panose="020B0604020202020204" pitchFamily="34" charset="0"/>
                      </a:rPr>
                      <m:t>;</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5</m:t>
                        </m:r>
                      </m:e>
                    </m:ra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2" name="Plaque 11"/>
              <p:cNvSpPr>
                <a:spLocks noRot="1" noChangeAspect="1" noMove="1" noResize="1" noEditPoints="1" noAdjustHandles="1" noChangeArrowheads="1" noChangeShapeType="1" noTextEdit="1"/>
              </p:cNvSpPr>
              <p:nvPr/>
            </p:nvSpPr>
            <p:spPr>
              <a:xfrm>
                <a:off x="1671318" y="7374665"/>
                <a:ext cx="6939281" cy="1981200"/>
              </a:xfrm>
              <a:prstGeom prst="plaque">
                <a:avLst/>
              </a:prstGeom>
              <a:blipFill>
                <a:blip r:embed="rId8"/>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20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30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40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50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60</m:t>
                        </m:r>
                      </m:den>
                    </m:f>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3" name="Plaque 12"/>
              <p:cNvSpPr>
                <a:spLocks noRot="1" noChangeAspect="1" noMove="1" noResize="1" noEditPoints="1" noAdjustHandles="1" noChangeArrowheads="1" noChangeShapeType="1" noTextEdit="1"/>
              </p:cNvSpPr>
              <p:nvPr/>
            </p:nvSpPr>
            <p:spPr>
              <a:xfrm>
                <a:off x="9421541" y="7374665"/>
                <a:ext cx="6939281" cy="1981200"/>
              </a:xfrm>
              <a:prstGeom prst="plaque">
                <a:avLst/>
              </a:prstGeom>
              <a:blipFill>
                <a:blip r:embed="rId9"/>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laque 14"/>
              <p:cNvSpPr/>
              <p:nvPr/>
            </p:nvSpPr>
            <p:spPr>
              <a:xfrm>
                <a:off x="1671317" y="5067300"/>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A. </a:t>
                </a:r>
                <a14:m>
                  <m:oMath xmlns:m="http://schemas.openxmlformats.org/officeDocument/2006/math">
                    <m:r>
                      <a:rPr lang="en-US" sz="4400" i="1">
                        <a:solidFill>
                          <a:schemeClr val="tx1"/>
                        </a:solidFill>
                        <a:latin typeface="Cambria Math" panose="02040503050406030204" pitchFamily="18" charset="0"/>
                        <a:cs typeface="Arial" panose="020B0604020202020204" pitchFamily="34" charset="0"/>
                      </a:rPr>
                      <m:t>21;−3;−27;−51;−75</m:t>
                    </m:r>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5" name="Plaque 14"/>
              <p:cNvSpPr>
                <a:spLocks noRot="1" noChangeAspect="1" noMove="1" noResize="1" noEditPoints="1" noAdjustHandles="1" noChangeArrowheads="1" noChangeShapeType="1" noTextEdit="1"/>
              </p:cNvSpPr>
              <p:nvPr/>
            </p:nvSpPr>
            <p:spPr>
              <a:xfrm>
                <a:off x="1671317" y="5067300"/>
                <a:ext cx="6939281" cy="1981200"/>
              </a:xfrm>
              <a:prstGeom prst="plaque">
                <a:avLst/>
              </a:prstGeom>
              <a:blipFill>
                <a:blip r:embed="rId10"/>
                <a:stretch>
                  <a:fillRect/>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895379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Rectangle 54"/>
          <p:cNvSpPr/>
          <p:nvPr/>
        </p:nvSpPr>
        <p:spPr>
          <a:xfrm>
            <a:off x="1533525" y="998262"/>
            <a:ext cx="15220950" cy="2762936"/>
          </a:xfrm>
          <a:prstGeom prst="rect">
            <a:avLst/>
          </a:prstGeom>
        </p:spPr>
        <p:txBody>
          <a:bodyPr wrap="square">
            <a:spAutoFit/>
          </a:bodyPr>
          <a:lstStyle/>
          <a:p>
            <a:pPr lvl="0" algn="just">
              <a:lnSpc>
                <a:spcPct val="150000"/>
              </a:lnSpc>
            </a:pP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Bài 1</a:t>
            </a:r>
            <a:r>
              <a:rPr lang="en-US" sz="4000" b="1" dirty="0">
                <a:solidFill>
                  <a:srgbClr val="002060"/>
                </a:solidFill>
                <a:latin typeface="Arial (Body)"/>
                <a:cs typeface="Arial" panose="020B0604020202020204" pitchFamily="34" charset="0"/>
              </a:rPr>
              <a:t>5</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(SGK -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0" dirty="0">
                <a:ln>
                  <a:noFill/>
                </a:ln>
                <a:solidFill>
                  <a:srgbClr val="002060"/>
                </a:solidFill>
                <a:effectLst/>
                <a:uLnTx/>
                <a:uFillTx/>
                <a:latin typeface="Arial (Body)"/>
                <a:cs typeface="Arial" panose="020B0604020202020204" pitchFamily="34" charset="0"/>
              </a:rPr>
              <a:t>58</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4000" dirty="0">
                <a:solidFill>
                  <a:srgbClr val="000000"/>
                </a:solidFill>
              </a:rPr>
              <a:t>Cho hình vuông C</a:t>
            </a:r>
            <a:r>
              <a:rPr lang="vi-VN" sz="4000" baseline="-25000" dirty="0">
                <a:solidFill>
                  <a:srgbClr val="000000"/>
                </a:solidFill>
              </a:rPr>
              <a:t>1</a:t>
            </a:r>
            <a:r>
              <a:rPr lang="vi-VN" sz="4000" dirty="0">
                <a:solidFill>
                  <a:srgbClr val="000000"/>
                </a:solidFill>
              </a:rPr>
              <a:t> có cạnh bằng 4. Người ta chia mỗi cạnh hình vuông thành bốn phần bằng nhau và nối các điểm chia một cách thích hợp để có hình vuông C</a:t>
            </a:r>
            <a:r>
              <a:rPr lang="vi-VN" sz="4000" baseline="-25000" dirty="0">
                <a:solidFill>
                  <a:srgbClr val="000000"/>
                </a:solidFill>
              </a:rPr>
              <a:t>2</a:t>
            </a:r>
            <a:r>
              <a:rPr lang="vi-VN" sz="4000" dirty="0">
                <a:solidFill>
                  <a:srgbClr val="000000"/>
                </a:solidFill>
              </a:rPr>
              <a:t> (Hình 4). </a:t>
            </a:r>
            <a:endParaRPr kumimoji="0" lang="en-US" sz="4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8" name="TextBox 7">
            <a:extLst>
              <a:ext uri="{FF2B5EF4-FFF2-40B4-BE49-F238E27FC236}">
                <a16:creationId xmlns:a16="http://schemas.microsoft.com/office/drawing/2014/main" id="{C41268CC-05FB-FBED-AB17-5AFEE5536376}"/>
              </a:ext>
            </a:extLst>
          </p:cNvPr>
          <p:cNvSpPr txBox="1"/>
          <p:nvPr/>
        </p:nvSpPr>
        <p:spPr>
          <a:xfrm>
            <a:off x="1533524" y="3834555"/>
            <a:ext cx="9439275" cy="5532925"/>
          </a:xfrm>
          <a:prstGeom prst="rect">
            <a:avLst/>
          </a:prstGeom>
          <a:noFill/>
        </p:spPr>
        <p:txBody>
          <a:bodyPr wrap="square">
            <a:spAutoFit/>
          </a:bodyPr>
          <a:lstStyle/>
          <a:p>
            <a:pPr>
              <a:lnSpc>
                <a:spcPct val="150000"/>
              </a:lnSpc>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Từ hình vuông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lại làm tiếp tục như trên để có hình vuông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3</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Cứ tiếp tục quá trình như trên, ta nhận được dãy các hình vuông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1</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3</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vi-VN"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a:t>
            </a:r>
            <a:r>
              <a:rPr kumimoji="0" lang="vi-VN" sz="40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Gọi a</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là độ dài cạnh hình vuông </a:t>
            </a:r>
            <a:r>
              <a:rPr kumimoji="0" lang="vi-VN"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a:t>
            </a:r>
            <a:r>
              <a:rPr kumimoji="0" lang="vi-VN" sz="40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Chứng minh dãy số (a</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là cấp số nhân.</a:t>
            </a:r>
            <a:endParaRPr lang="en-US" dirty="0"/>
          </a:p>
        </p:txBody>
      </p:sp>
      <p:pic>
        <p:nvPicPr>
          <p:cNvPr id="10" name="Picture 9">
            <a:extLst>
              <a:ext uri="{FF2B5EF4-FFF2-40B4-BE49-F238E27FC236}">
                <a16:creationId xmlns:a16="http://schemas.microsoft.com/office/drawing/2014/main" id="{E6343181-3989-F646-8F6C-6C1DC09BF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201" y="3834555"/>
            <a:ext cx="5181274" cy="5691484"/>
          </a:xfrm>
          <a:prstGeom prst="rect">
            <a:avLst/>
          </a:prstGeom>
        </p:spPr>
      </p:pic>
    </p:spTree>
    <p:extLst>
      <p:ext uri="{BB962C8B-B14F-4D97-AF65-F5344CB8AC3E}">
        <p14:creationId xmlns:p14="http://schemas.microsoft.com/office/powerpoint/2010/main" val="73557644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FDDEFAA-CE98-A98D-4139-FFB789E5BF32}"/>
                  </a:ext>
                </a:extLst>
              </p:cNvPr>
              <p:cNvSpPr txBox="1"/>
              <p:nvPr/>
            </p:nvSpPr>
            <p:spPr>
              <a:xfrm>
                <a:off x="814387" y="2205710"/>
                <a:ext cx="16659225" cy="6837834"/>
              </a:xfrm>
              <a:prstGeom prst="rect">
                <a:avLst/>
              </a:prstGeom>
              <a:noFill/>
            </p:spPr>
            <p:txBody>
              <a:bodyPr wrap="square">
                <a:spAutoFit/>
              </a:bodyPr>
              <a:lstStyle/>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Độ</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dài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cạnh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của</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hình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vuông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đầu</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tiên</a:t>
                </a:r>
                <a:r>
                  <a:rPr lang="fr-FR" sz="4000" dirty="0">
                    <a:effectLst/>
                    <a:latin typeface="Arial (Body)"/>
                    <a:ea typeface="Calibri" panose="020F0502020204030204" pitchFamily="34" charset="0"/>
                    <a:cs typeface="Times New Roman" panose="02020603050405020304" pitchFamily="18" charset="0"/>
                  </a:rPr>
                  <a:t>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Độ</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dài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cạnh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của</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hình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vuông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thứ</a:t>
                </a:r>
                <a:r>
                  <a:rPr lang="fr-FR" sz="4000" dirty="0">
                    <a:effectLst/>
                    <a:latin typeface="Arial (Body)"/>
                    <a:ea typeface="Calibri" panose="020F0502020204030204" pitchFamily="34" charset="0"/>
                    <a:cs typeface="Times New Roman" panose="02020603050405020304" pitchFamily="18" charset="0"/>
                  </a:rPr>
                  <a:t> n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Độ</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dài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cạnh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của</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hình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vuông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thứ</a:t>
                </a:r>
                <a:r>
                  <a:rPr lang="fr-FR" sz="4000" dirty="0">
                    <a:effectLst/>
                    <a:latin typeface="Arial (Body)"/>
                    <a:ea typeface="Calibri" panose="020F0502020204030204" pitchFamily="34" charset="0"/>
                    <a:cs typeface="Times New Roman" panose="02020603050405020304" pitchFamily="18" charset="0"/>
                  </a:rPr>
                  <a:t> n + 1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𝑛</m:t>
                        </m:r>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effectLst/>
                                    <a:latin typeface="Cambria Math" panose="02040503050406030204" pitchFamily="18" charset="0"/>
                                    <a:ea typeface="Calibri" panose="020F0502020204030204" pitchFamily="34" charset="0"/>
                                    <a:cs typeface="Times New Roman" panose="02020603050405020304" pitchFamily="18" charset="0"/>
                                  </a:rPr>
                                  <m:t>10</m:t>
                                </m:r>
                              </m:e>
                            </m:rad>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e>
                    </m:d>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𝑛</m:t>
                        </m:r>
                      </m:sub>
                    </m:sSub>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Times New Roman" panose="02020603050405020304" pitchFamily="18" charset="0"/>
                    <a:cs typeface="Times New Roman" panose="02020603050405020304" pitchFamily="18" charset="0"/>
                  </a:rPr>
                  <a:t>Suy</a:t>
                </a:r>
                <a:r>
                  <a:rPr lang="fr-FR" sz="4000" dirty="0">
                    <a:effectLst/>
                    <a:latin typeface="Arial (Body)"/>
                    <a:ea typeface="Times New Roman" panose="02020603050405020304" pitchFamily="18" charset="0"/>
                    <a:cs typeface="Times New Roman" panose="02020603050405020304" pitchFamily="18" charset="0"/>
                  </a:rPr>
                  <a:t> ra :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num>
                      <m:den>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10</m:t>
                            </m:r>
                          </m:e>
                        </m:rad>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Vậy</a:t>
                </a:r>
                <a:r>
                  <a:rPr lang="fr-FR" sz="4000" dirty="0">
                    <a:effectLst/>
                    <a:latin typeface="Arial (Body)"/>
                    <a:ea typeface="Calibri" panose="020F0502020204030204" pitchFamily="34" charset="0"/>
                    <a:cs typeface="Times New Roman" panose="02020603050405020304" pitchFamily="18" charset="0"/>
                  </a:rPr>
                  <a:t> (a</a:t>
                </a:r>
                <a:r>
                  <a:rPr lang="fr-FR" sz="4000" baseline="-25000" dirty="0">
                    <a:effectLst/>
                    <a:latin typeface="Arial (Body)"/>
                    <a:ea typeface="Calibri" panose="020F0502020204030204" pitchFamily="34" charset="0"/>
                    <a:cs typeface="Times New Roman" panose="02020603050405020304" pitchFamily="18" charset="0"/>
                  </a:rPr>
                  <a:t>n</a:t>
                </a:r>
                <a:r>
                  <a:rPr lang="fr-FR" sz="4000" dirty="0">
                    <a:effectLst/>
                    <a:latin typeface="Arial (Body)"/>
                    <a:ea typeface="Calibri" panose="020F0502020204030204" pitchFamily="34" charset="0"/>
                    <a:cs typeface="Times New Roman" panose="02020603050405020304" pitchFamily="18" charset="0"/>
                  </a:rPr>
                  <a:t>) là </a:t>
                </a:r>
                <a:r>
                  <a:rPr lang="fr-FR" sz="4000" dirty="0" err="1">
                    <a:effectLst/>
                    <a:latin typeface="Arial (Body)"/>
                    <a:ea typeface="Calibri" panose="020F0502020204030204" pitchFamily="34" charset="0"/>
                    <a:cs typeface="Times New Roman" panose="02020603050405020304" pitchFamily="18" charset="0"/>
                  </a:rPr>
                  <a:t>một</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cấp</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số</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nhân</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với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số</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hạng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đầu</a:t>
                </a:r>
                <a:r>
                  <a:rPr lang="fr-FR" sz="4000" dirty="0">
                    <a:effectLst/>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dirty="0">
                    <a:effectLst/>
                    <a:latin typeface="Arial (Body)"/>
                    <a:ea typeface="Times New Roman" panose="02020603050405020304" pitchFamily="18" charset="0"/>
                    <a:cs typeface="Times New Roman" panose="02020603050405020304" pitchFamily="18" charset="0"/>
                  </a:rPr>
                  <a:t> </a:t>
                </a:r>
                <a:r>
                  <a:rPr lang="fr-FR" sz="4000" dirty="0" err="1">
                    <a:effectLst/>
                    <a:latin typeface="Arial (Body)"/>
                    <a:ea typeface="Times New Roman" panose="02020603050405020304" pitchFamily="18" charset="0"/>
                    <a:cs typeface="Times New Roman" panose="02020603050405020304" pitchFamily="18" charset="0"/>
                  </a:rPr>
                  <a:t>và</a:t>
                </a:r>
                <a:r>
                  <a:rPr lang="fr-FR" sz="4000" dirty="0">
                    <a:effectLst/>
                    <a:latin typeface="Arial (Body)"/>
                    <a:ea typeface="Times New Roman" panose="02020603050405020304" pitchFamily="18" charset="0"/>
                    <a:cs typeface="Times New Roman" panose="02020603050405020304" pitchFamily="18" charset="0"/>
                  </a:rPr>
                  <a:t> </a:t>
                </a:r>
                <a:r>
                  <a:rPr lang="fr-FR" sz="4000" dirty="0" err="1">
                    <a:effectLst/>
                    <a:latin typeface="Arial (Body)"/>
                    <a:ea typeface="Times New Roman" panose="02020603050405020304" pitchFamily="18" charset="0"/>
                    <a:cs typeface="Times New Roman" panose="02020603050405020304" pitchFamily="18" charset="0"/>
                  </a:rPr>
                  <a:t>công</a:t>
                </a:r>
                <a:r>
                  <a:rPr lang="fr-FR" sz="4000" dirty="0">
                    <a:effectLst/>
                    <a:latin typeface="Arial (Body)"/>
                    <a:ea typeface="Times New Roman" panose="02020603050405020304" pitchFamily="18" charset="0"/>
                    <a:cs typeface="Times New Roman" panose="02020603050405020304" pitchFamily="18" charset="0"/>
                  </a:rPr>
                  <a:t> </a:t>
                </a:r>
                <a:r>
                  <a:rPr lang="fr-FR" sz="4000" dirty="0" err="1">
                    <a:effectLst/>
                    <a:latin typeface="Arial (Body)"/>
                    <a:ea typeface="Times New Roman" panose="02020603050405020304" pitchFamily="18" charset="0"/>
                    <a:cs typeface="Times New Roman" panose="02020603050405020304" pitchFamily="18" charset="0"/>
                  </a:rPr>
                  <a:t>bội</a:t>
                </a:r>
                <a:r>
                  <a:rPr lang="fr-FR"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10</m:t>
                            </m:r>
                          </m:e>
                        </m:rad>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4000" dirty="0">
                    <a:effectLst/>
                    <a:latin typeface="Arial (Body)"/>
                    <a:ea typeface="Times New Roman" panose="02020603050405020304" pitchFamily="18"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FDDEFAA-CE98-A98D-4139-FFB789E5BF32}"/>
                  </a:ext>
                </a:extLst>
              </p:cNvPr>
              <p:cNvSpPr txBox="1">
                <a:spLocks noRot="1" noChangeAspect="1" noMove="1" noResize="1" noEditPoints="1" noAdjustHandles="1" noChangeArrowheads="1" noChangeShapeType="1" noTextEdit="1"/>
              </p:cNvSpPr>
              <p:nvPr/>
            </p:nvSpPr>
            <p:spPr>
              <a:xfrm>
                <a:off x="814387" y="2205710"/>
                <a:ext cx="16659225" cy="6837834"/>
              </a:xfrm>
              <a:prstGeom prst="rect">
                <a:avLst/>
              </a:prstGeom>
              <a:blipFill>
                <a:blip r:embed="rId2"/>
                <a:stretch>
                  <a:fillRect l="-1318" b="-80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06FB007-F690-3795-9089-2F5E63F22D07}"/>
              </a:ext>
            </a:extLst>
          </p:cNvPr>
          <p:cNvSpPr txBox="1"/>
          <p:nvPr/>
        </p:nvSpPr>
        <p:spPr>
          <a:xfrm>
            <a:off x="8381999" y="982588"/>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652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6" name="Picture 5"/>
          <p:cNvPicPr>
            <a:picLocks noChangeAspect="1"/>
          </p:cNvPicPr>
          <p:nvPr/>
        </p:nvPicPr>
        <p:blipFill>
          <a:blip r:embed="rId2"/>
          <a:stretch>
            <a:fillRect/>
          </a:stretch>
        </p:blipFill>
        <p:spPr>
          <a:xfrm rot="17618639">
            <a:off x="14941073" y="6778667"/>
            <a:ext cx="3584759" cy="3188484"/>
          </a:xfrm>
          <a:prstGeom prst="rect">
            <a:avLst/>
          </a:prstGeom>
        </p:spPr>
      </p:pic>
      <p:sp>
        <p:nvSpPr>
          <p:cNvPr id="7" name="Rectangle 6">
            <a:extLst>
              <a:ext uri="{FF2B5EF4-FFF2-40B4-BE49-F238E27FC236}">
                <a16:creationId xmlns:a16="http://schemas.microsoft.com/office/drawing/2014/main" id="{9EAFF5FA-74FB-B963-48A4-01C4DC61C87E}"/>
              </a:ext>
            </a:extLst>
          </p:cNvPr>
          <p:cNvSpPr/>
          <p:nvPr/>
        </p:nvSpPr>
        <p:spPr>
          <a:xfrm>
            <a:off x="1685925" y="1280359"/>
            <a:ext cx="14916150" cy="7726282"/>
          </a:xfrm>
          <a:prstGeom prst="rect">
            <a:avLst/>
          </a:prstGeom>
        </p:spPr>
        <p:txBody>
          <a:bodyPr wrap="square">
            <a:spAutoFit/>
          </a:bodyPr>
          <a:lstStyle/>
          <a:p>
            <a:pPr algn="just">
              <a:lnSpc>
                <a:spcPct val="150000"/>
              </a:lnSpc>
            </a:pPr>
            <a:r>
              <a:rPr lang="vi-VN" sz="4500" b="1" dirty="0">
                <a:solidFill>
                  <a:srgbClr val="002060"/>
                </a:solidFill>
                <a:cs typeface="Arial" panose="020B0604020202020204" pitchFamily="34" charset="0"/>
              </a:rPr>
              <a:t>Bài 1</a:t>
            </a:r>
            <a:r>
              <a:rPr lang="en-US" sz="4500" b="1" dirty="0">
                <a:solidFill>
                  <a:srgbClr val="002060"/>
                </a:solidFill>
                <a:latin typeface="Arial (Body)"/>
                <a:cs typeface="Arial" panose="020B0604020202020204" pitchFamily="34" charset="0"/>
              </a:rPr>
              <a:t>6</a:t>
            </a:r>
            <a:r>
              <a:rPr lang="vi-VN" sz="4500" b="1" dirty="0">
                <a:solidFill>
                  <a:srgbClr val="002060"/>
                </a:solidFill>
                <a:cs typeface="Arial" panose="020B0604020202020204" pitchFamily="34" charset="0"/>
              </a:rPr>
              <a:t> (SGK - </a:t>
            </a:r>
            <a:r>
              <a:rPr lang="vi-VN" sz="4500" b="1" dirty="0" err="1">
                <a:solidFill>
                  <a:srgbClr val="002060"/>
                </a:solidFill>
                <a:cs typeface="Arial" panose="020B0604020202020204" pitchFamily="34" charset="0"/>
              </a:rPr>
              <a:t>tr</a:t>
            </a:r>
            <a:r>
              <a:rPr lang="vi-VN" sz="4500" b="1" dirty="0">
                <a:solidFill>
                  <a:srgbClr val="002060"/>
                </a:solidFill>
                <a:cs typeface="Arial" panose="020B0604020202020204" pitchFamily="34" charset="0"/>
              </a:rPr>
              <a:t>.</a:t>
            </a:r>
            <a:r>
              <a:rPr lang="en-US" sz="4500" b="1" dirty="0">
                <a:solidFill>
                  <a:srgbClr val="002060"/>
                </a:solidFill>
                <a:latin typeface="Arial (Body)"/>
                <a:cs typeface="Arial" panose="020B0604020202020204" pitchFamily="34" charset="0"/>
              </a:rPr>
              <a:t>58</a:t>
            </a:r>
            <a:r>
              <a:rPr lang="vi-VN" sz="4500" b="1" dirty="0">
                <a:solidFill>
                  <a:srgbClr val="002060"/>
                </a:solidFill>
                <a:cs typeface="Arial" panose="020B0604020202020204" pitchFamily="34" charset="0"/>
              </a:rPr>
              <a:t>) </a:t>
            </a:r>
            <a:r>
              <a:rPr lang="en-US" sz="4800" dirty="0" err="1">
                <a:solidFill>
                  <a:srgbClr val="000000"/>
                </a:solidFill>
                <a:latin typeface="Arial (Body)"/>
              </a:rPr>
              <a:t>Ông</a:t>
            </a:r>
            <a:r>
              <a:rPr lang="en-US" sz="4800" dirty="0">
                <a:solidFill>
                  <a:srgbClr val="000000"/>
                </a:solidFill>
                <a:latin typeface="Arial (Body)"/>
              </a:rPr>
              <a:t> An </a:t>
            </a:r>
            <a:r>
              <a:rPr lang="en-US" sz="4800" dirty="0" err="1">
                <a:solidFill>
                  <a:srgbClr val="000000"/>
                </a:solidFill>
                <a:latin typeface="Arial (Body)"/>
              </a:rPr>
              <a:t>vay</a:t>
            </a:r>
            <a:r>
              <a:rPr lang="en-US" sz="4800" dirty="0">
                <a:solidFill>
                  <a:srgbClr val="000000"/>
                </a:solidFill>
                <a:latin typeface="Arial (Body)"/>
              </a:rPr>
              <a:t> </a:t>
            </a:r>
            <a:r>
              <a:rPr lang="en-US" sz="4800" dirty="0" err="1">
                <a:solidFill>
                  <a:srgbClr val="000000"/>
                </a:solidFill>
                <a:latin typeface="Arial (Body)"/>
              </a:rPr>
              <a:t>ngân</a:t>
            </a:r>
            <a:r>
              <a:rPr lang="en-US" sz="4800" dirty="0">
                <a:solidFill>
                  <a:srgbClr val="000000"/>
                </a:solidFill>
                <a:latin typeface="Arial (Body)"/>
              </a:rPr>
              <a:t> </a:t>
            </a:r>
            <a:r>
              <a:rPr lang="en-US" sz="4800" dirty="0" err="1">
                <a:solidFill>
                  <a:srgbClr val="000000"/>
                </a:solidFill>
                <a:latin typeface="Arial (Body)"/>
              </a:rPr>
              <a:t>hàng</a:t>
            </a:r>
            <a:r>
              <a:rPr lang="en-US" sz="4800" dirty="0">
                <a:solidFill>
                  <a:srgbClr val="000000"/>
                </a:solidFill>
                <a:latin typeface="Arial (Body)"/>
              </a:rPr>
              <a:t> 1 </a:t>
            </a:r>
            <a:r>
              <a:rPr lang="en-US" sz="4800" dirty="0" err="1">
                <a:solidFill>
                  <a:srgbClr val="000000"/>
                </a:solidFill>
                <a:latin typeface="Arial (Body)"/>
              </a:rPr>
              <a:t>tỉ</a:t>
            </a:r>
            <a:r>
              <a:rPr lang="en-US" sz="4800" dirty="0">
                <a:solidFill>
                  <a:srgbClr val="000000"/>
                </a:solidFill>
                <a:latin typeface="Arial (Body)"/>
              </a:rPr>
              <a:t> </a:t>
            </a:r>
            <a:r>
              <a:rPr lang="en-US" sz="4800" dirty="0" err="1">
                <a:solidFill>
                  <a:srgbClr val="000000"/>
                </a:solidFill>
                <a:latin typeface="Arial (Body)"/>
              </a:rPr>
              <a:t>đồng</a:t>
            </a:r>
            <a:r>
              <a:rPr lang="en-US" sz="4800" dirty="0">
                <a:solidFill>
                  <a:srgbClr val="000000"/>
                </a:solidFill>
                <a:latin typeface="Arial (Body)"/>
              </a:rPr>
              <a:t> </a:t>
            </a:r>
            <a:r>
              <a:rPr lang="en-US" sz="4800" dirty="0" err="1">
                <a:solidFill>
                  <a:srgbClr val="000000"/>
                </a:solidFill>
                <a:latin typeface="Arial (Body)"/>
              </a:rPr>
              <a:t>với</a:t>
            </a:r>
            <a:r>
              <a:rPr lang="en-US" sz="4800" dirty="0">
                <a:solidFill>
                  <a:srgbClr val="000000"/>
                </a:solidFill>
                <a:latin typeface="Arial (Body)"/>
              </a:rPr>
              <a:t> </a:t>
            </a:r>
            <a:r>
              <a:rPr lang="en-US" sz="4800" dirty="0" err="1">
                <a:solidFill>
                  <a:srgbClr val="000000"/>
                </a:solidFill>
                <a:latin typeface="Arial (Body)"/>
              </a:rPr>
              <a:t>lãi</a:t>
            </a:r>
            <a:r>
              <a:rPr lang="en-US" sz="4800" dirty="0">
                <a:solidFill>
                  <a:srgbClr val="000000"/>
                </a:solidFill>
                <a:latin typeface="Arial (Body)"/>
              </a:rPr>
              <a:t> </a:t>
            </a:r>
            <a:r>
              <a:rPr lang="en-US" sz="4800" dirty="0" err="1">
                <a:solidFill>
                  <a:srgbClr val="000000"/>
                </a:solidFill>
                <a:latin typeface="Arial (Body)"/>
              </a:rPr>
              <a:t>suất</a:t>
            </a:r>
            <a:r>
              <a:rPr lang="en-US" sz="4800" dirty="0">
                <a:solidFill>
                  <a:srgbClr val="000000"/>
                </a:solidFill>
                <a:latin typeface="Arial (Body)"/>
              </a:rPr>
              <a:t> 12%/</a:t>
            </a:r>
            <a:r>
              <a:rPr lang="en-US" sz="4800" dirty="0" err="1">
                <a:solidFill>
                  <a:srgbClr val="000000"/>
                </a:solidFill>
                <a:latin typeface="Arial (Body)"/>
              </a:rPr>
              <a:t>năm</a:t>
            </a:r>
            <a:r>
              <a:rPr lang="en-US" sz="4800" dirty="0">
                <a:solidFill>
                  <a:srgbClr val="000000"/>
                </a:solidFill>
                <a:latin typeface="Arial (Body)"/>
              </a:rPr>
              <a:t>. </a:t>
            </a:r>
            <a:r>
              <a:rPr lang="en-US" sz="4800" dirty="0" err="1">
                <a:solidFill>
                  <a:srgbClr val="000000"/>
                </a:solidFill>
                <a:latin typeface="Arial (Body)"/>
              </a:rPr>
              <a:t>Ông</a:t>
            </a:r>
            <a:r>
              <a:rPr lang="en-US" sz="4800" dirty="0">
                <a:solidFill>
                  <a:srgbClr val="000000"/>
                </a:solidFill>
                <a:latin typeface="Arial (Body)"/>
              </a:rPr>
              <a:t> </a:t>
            </a:r>
            <a:r>
              <a:rPr lang="en-US" sz="4800" dirty="0" err="1">
                <a:solidFill>
                  <a:srgbClr val="000000"/>
                </a:solidFill>
                <a:latin typeface="Arial (Body)"/>
              </a:rPr>
              <a:t>đã</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nợ</a:t>
            </a:r>
            <a:r>
              <a:rPr lang="en-US" sz="4800" dirty="0">
                <a:solidFill>
                  <a:srgbClr val="000000"/>
                </a:solidFill>
                <a:latin typeface="Arial (Body)"/>
              </a:rPr>
              <a:t> </a:t>
            </a:r>
            <a:r>
              <a:rPr lang="en-US" sz="4800" dirty="0" err="1">
                <a:solidFill>
                  <a:srgbClr val="000000"/>
                </a:solidFill>
                <a:latin typeface="Arial (Body)"/>
              </a:rPr>
              <a:t>theo</a:t>
            </a:r>
            <a:r>
              <a:rPr lang="en-US" sz="4800" dirty="0">
                <a:solidFill>
                  <a:srgbClr val="000000"/>
                </a:solidFill>
                <a:latin typeface="Arial (Body)"/>
              </a:rPr>
              <a:t> </a:t>
            </a:r>
            <a:r>
              <a:rPr lang="en-US" sz="4800" dirty="0" err="1">
                <a:solidFill>
                  <a:srgbClr val="000000"/>
                </a:solidFill>
                <a:latin typeface="Arial (Body)"/>
              </a:rPr>
              <a:t>cách</a:t>
            </a:r>
            <a:r>
              <a:rPr lang="en-US" sz="4800" dirty="0">
                <a:solidFill>
                  <a:srgbClr val="000000"/>
                </a:solidFill>
                <a:latin typeface="Arial (Body)"/>
              </a:rPr>
              <a:t>: </a:t>
            </a:r>
            <a:r>
              <a:rPr lang="en-US" sz="4800" dirty="0" err="1">
                <a:solidFill>
                  <a:srgbClr val="000000"/>
                </a:solidFill>
                <a:latin typeface="Arial (Body)"/>
              </a:rPr>
              <a:t>Bắt</a:t>
            </a:r>
            <a:r>
              <a:rPr lang="en-US" sz="4800" dirty="0">
                <a:solidFill>
                  <a:srgbClr val="000000"/>
                </a:solidFill>
                <a:latin typeface="Arial (Body)"/>
              </a:rPr>
              <a:t> </a:t>
            </a:r>
            <a:r>
              <a:rPr lang="en-US" sz="4800" dirty="0" err="1">
                <a:solidFill>
                  <a:srgbClr val="000000"/>
                </a:solidFill>
                <a:latin typeface="Arial (Body)"/>
              </a:rPr>
              <a:t>đầu</a:t>
            </a:r>
            <a:r>
              <a:rPr lang="en-US" sz="4800" dirty="0">
                <a:solidFill>
                  <a:srgbClr val="000000"/>
                </a:solidFill>
                <a:latin typeface="Arial (Body)"/>
              </a:rPr>
              <a:t> </a:t>
            </a:r>
            <a:r>
              <a:rPr lang="en-US" sz="4800" dirty="0" err="1">
                <a:solidFill>
                  <a:srgbClr val="000000"/>
                </a:solidFill>
                <a:latin typeface="Arial (Body)"/>
              </a:rPr>
              <a:t>từ</a:t>
            </a:r>
            <a:r>
              <a:rPr lang="en-US" sz="4800" dirty="0">
                <a:solidFill>
                  <a:srgbClr val="000000"/>
                </a:solidFill>
                <a:latin typeface="Arial (Body)"/>
              </a:rPr>
              <a:t> </a:t>
            </a:r>
            <a:r>
              <a:rPr lang="en-US" sz="4800" dirty="0" err="1">
                <a:solidFill>
                  <a:srgbClr val="000000"/>
                </a:solidFill>
                <a:latin typeface="Arial (Body)"/>
              </a:rPr>
              <a:t>tháng</a:t>
            </a:r>
            <a:r>
              <a:rPr lang="en-US" sz="4800" dirty="0">
                <a:solidFill>
                  <a:srgbClr val="000000"/>
                </a:solidFill>
                <a:latin typeface="Arial (Body)"/>
              </a:rPr>
              <a:t> </a:t>
            </a:r>
            <a:r>
              <a:rPr lang="en-US" sz="4800" dirty="0" err="1">
                <a:solidFill>
                  <a:srgbClr val="000000"/>
                </a:solidFill>
                <a:latin typeface="Arial (Body)"/>
              </a:rPr>
              <a:t>thứ</a:t>
            </a:r>
            <a:r>
              <a:rPr lang="en-US" sz="4800" dirty="0">
                <a:solidFill>
                  <a:srgbClr val="000000"/>
                </a:solidFill>
                <a:latin typeface="Arial (Body)"/>
              </a:rPr>
              <a:t> </a:t>
            </a:r>
            <a:r>
              <a:rPr lang="en-US" sz="4800" dirty="0" err="1">
                <a:solidFill>
                  <a:srgbClr val="000000"/>
                </a:solidFill>
                <a:latin typeface="Arial (Body)"/>
              </a:rPr>
              <a:t>nhất</a:t>
            </a:r>
            <a:r>
              <a:rPr lang="en-US" sz="4800" dirty="0">
                <a:solidFill>
                  <a:srgbClr val="000000"/>
                </a:solidFill>
                <a:latin typeface="Arial (Body)"/>
              </a:rPr>
              <a:t> </a:t>
            </a:r>
            <a:r>
              <a:rPr lang="en-US" sz="4800" dirty="0" err="1">
                <a:solidFill>
                  <a:srgbClr val="000000"/>
                </a:solidFill>
                <a:latin typeface="Arial (Body)"/>
              </a:rPr>
              <a:t>sau</a:t>
            </a:r>
            <a:r>
              <a:rPr lang="en-US" sz="4800" dirty="0">
                <a:solidFill>
                  <a:srgbClr val="000000"/>
                </a:solidFill>
                <a:latin typeface="Arial (Body)"/>
              </a:rPr>
              <a:t> </a:t>
            </a:r>
            <a:r>
              <a:rPr lang="en-US" sz="4800" dirty="0" err="1">
                <a:solidFill>
                  <a:srgbClr val="000000"/>
                </a:solidFill>
                <a:latin typeface="Arial (Body)"/>
              </a:rPr>
              <a:t>khi</a:t>
            </a:r>
            <a:r>
              <a:rPr lang="en-US" sz="4800" dirty="0">
                <a:solidFill>
                  <a:srgbClr val="000000"/>
                </a:solidFill>
                <a:latin typeface="Arial (Body)"/>
              </a:rPr>
              <a:t> </a:t>
            </a:r>
            <a:r>
              <a:rPr lang="en-US" sz="4800" dirty="0" err="1">
                <a:solidFill>
                  <a:srgbClr val="000000"/>
                </a:solidFill>
                <a:latin typeface="Arial (Body)"/>
              </a:rPr>
              <a:t>vay</a:t>
            </a:r>
            <a:r>
              <a:rPr lang="en-US" sz="4800" dirty="0">
                <a:solidFill>
                  <a:srgbClr val="000000"/>
                </a:solidFill>
                <a:latin typeface="Arial (Body)"/>
              </a:rPr>
              <a:t>, </a:t>
            </a:r>
            <a:r>
              <a:rPr lang="en-US" sz="4800" dirty="0" err="1">
                <a:solidFill>
                  <a:srgbClr val="000000"/>
                </a:solidFill>
                <a:latin typeface="Arial (Body)"/>
              </a:rPr>
              <a:t>cuối</a:t>
            </a:r>
            <a:r>
              <a:rPr lang="en-US" sz="4800" dirty="0">
                <a:solidFill>
                  <a:srgbClr val="000000"/>
                </a:solidFill>
                <a:latin typeface="Arial (Body)"/>
              </a:rPr>
              <a:t> </a:t>
            </a:r>
            <a:r>
              <a:rPr lang="en-US" sz="4800" dirty="0" err="1">
                <a:solidFill>
                  <a:srgbClr val="000000"/>
                </a:solidFill>
                <a:latin typeface="Arial (Body)"/>
              </a:rPr>
              <a:t>mỗi</a:t>
            </a:r>
            <a:r>
              <a:rPr lang="en-US" sz="4800" dirty="0">
                <a:solidFill>
                  <a:srgbClr val="000000"/>
                </a:solidFill>
                <a:latin typeface="Arial (Body)"/>
              </a:rPr>
              <a:t> </a:t>
            </a:r>
            <a:r>
              <a:rPr lang="en-US" sz="4800" dirty="0" err="1">
                <a:solidFill>
                  <a:srgbClr val="000000"/>
                </a:solidFill>
                <a:latin typeface="Arial (Body)"/>
              </a:rPr>
              <a:t>tháng</a:t>
            </a:r>
            <a:r>
              <a:rPr lang="en-US" sz="4800" dirty="0">
                <a:solidFill>
                  <a:srgbClr val="000000"/>
                </a:solidFill>
                <a:latin typeface="Arial (Body)"/>
              </a:rPr>
              <a:t> </a:t>
            </a:r>
            <a:r>
              <a:rPr lang="en-US" sz="4800" dirty="0" err="1">
                <a:solidFill>
                  <a:srgbClr val="000000"/>
                </a:solidFill>
                <a:latin typeface="Arial (Body)"/>
              </a:rPr>
              <a:t>ông</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ngân</a:t>
            </a:r>
            <a:r>
              <a:rPr lang="en-US" sz="4800" dirty="0">
                <a:solidFill>
                  <a:srgbClr val="000000"/>
                </a:solidFill>
                <a:latin typeface="Arial (Body)"/>
              </a:rPr>
              <a:t> </a:t>
            </a:r>
            <a:r>
              <a:rPr lang="en-US" sz="4800" dirty="0" err="1">
                <a:solidFill>
                  <a:srgbClr val="000000"/>
                </a:solidFill>
                <a:latin typeface="Arial (Body)"/>
              </a:rPr>
              <a:t>hàng</a:t>
            </a:r>
            <a:r>
              <a:rPr lang="en-US" sz="4800" dirty="0">
                <a:solidFill>
                  <a:srgbClr val="000000"/>
                </a:solidFill>
                <a:latin typeface="Arial (Body)"/>
              </a:rPr>
              <a:t> </a:t>
            </a:r>
            <a:r>
              <a:rPr lang="en-US" sz="4800" dirty="0" err="1">
                <a:solidFill>
                  <a:srgbClr val="000000"/>
                </a:solidFill>
                <a:latin typeface="Arial (Body)"/>
              </a:rPr>
              <a:t>cùng</a:t>
            </a:r>
            <a:r>
              <a:rPr lang="en-US" sz="4800" dirty="0">
                <a:solidFill>
                  <a:srgbClr val="000000"/>
                </a:solidFill>
                <a:latin typeface="Arial (Body)"/>
              </a:rPr>
              <a:t> </a:t>
            </a:r>
            <a:r>
              <a:rPr lang="en-US" sz="4800" dirty="0" err="1">
                <a:solidFill>
                  <a:srgbClr val="000000"/>
                </a:solidFill>
                <a:latin typeface="Arial (Body)"/>
              </a:rPr>
              <a:t>số</a:t>
            </a:r>
            <a:r>
              <a:rPr lang="en-US" sz="4800" dirty="0">
                <a:solidFill>
                  <a:srgbClr val="000000"/>
                </a:solidFill>
                <a:latin typeface="Arial (Body)"/>
              </a:rPr>
              <a:t> </a:t>
            </a:r>
            <a:r>
              <a:rPr lang="en-US" sz="4800" dirty="0" err="1">
                <a:solidFill>
                  <a:srgbClr val="000000"/>
                </a:solidFill>
                <a:latin typeface="Arial (Body)"/>
              </a:rPr>
              <a:t>tiền</a:t>
            </a:r>
            <a:r>
              <a:rPr lang="en-US" sz="4800" dirty="0">
                <a:solidFill>
                  <a:srgbClr val="000000"/>
                </a:solidFill>
                <a:latin typeface="Arial (Body)"/>
              </a:rPr>
              <a:t> </a:t>
            </a:r>
            <a:r>
              <a:rPr lang="en-US" sz="4800" dirty="0" err="1">
                <a:solidFill>
                  <a:srgbClr val="000000"/>
                </a:solidFill>
                <a:latin typeface="Arial (Body)"/>
              </a:rPr>
              <a:t>là</a:t>
            </a:r>
            <a:r>
              <a:rPr lang="en-US" sz="4800" dirty="0">
                <a:solidFill>
                  <a:srgbClr val="000000"/>
                </a:solidFill>
                <a:latin typeface="Arial (Body)"/>
              </a:rPr>
              <a:t> a (</a:t>
            </a:r>
            <a:r>
              <a:rPr lang="en-US" sz="4800" dirty="0" err="1">
                <a:solidFill>
                  <a:srgbClr val="000000"/>
                </a:solidFill>
                <a:latin typeface="Arial (Body)"/>
              </a:rPr>
              <a:t>đồng</a:t>
            </a:r>
            <a:r>
              <a:rPr lang="en-US" sz="4800" dirty="0">
                <a:solidFill>
                  <a:srgbClr val="000000"/>
                </a:solidFill>
                <a:latin typeface="Arial (Body)"/>
              </a:rPr>
              <a:t>) </a:t>
            </a:r>
            <a:r>
              <a:rPr lang="en-US" sz="4800" dirty="0" err="1">
                <a:solidFill>
                  <a:srgbClr val="000000"/>
                </a:solidFill>
                <a:latin typeface="Arial (Body)"/>
              </a:rPr>
              <a:t>và</a:t>
            </a:r>
            <a:r>
              <a:rPr lang="en-US" sz="4800" dirty="0">
                <a:solidFill>
                  <a:srgbClr val="000000"/>
                </a:solidFill>
                <a:latin typeface="Arial (Body)"/>
              </a:rPr>
              <a:t> </a:t>
            </a:r>
            <a:r>
              <a:rPr lang="en-US" sz="4800" dirty="0" err="1">
                <a:solidFill>
                  <a:srgbClr val="000000"/>
                </a:solidFill>
                <a:latin typeface="Arial (Body)"/>
              </a:rPr>
              <a:t>đã</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hết</a:t>
            </a:r>
            <a:r>
              <a:rPr lang="en-US" sz="4800" dirty="0">
                <a:solidFill>
                  <a:srgbClr val="000000"/>
                </a:solidFill>
                <a:latin typeface="Arial (Body)"/>
              </a:rPr>
              <a:t> </a:t>
            </a:r>
            <a:r>
              <a:rPr lang="en-US" sz="4800" dirty="0" err="1">
                <a:solidFill>
                  <a:srgbClr val="000000"/>
                </a:solidFill>
                <a:latin typeface="Arial (Body)"/>
              </a:rPr>
              <a:t>nợ</a:t>
            </a:r>
            <a:r>
              <a:rPr lang="en-US" sz="4800" dirty="0">
                <a:solidFill>
                  <a:srgbClr val="000000"/>
                </a:solidFill>
                <a:latin typeface="Arial (Body)"/>
              </a:rPr>
              <a:t> </a:t>
            </a:r>
            <a:r>
              <a:rPr lang="en-US" sz="4800" dirty="0" err="1">
                <a:solidFill>
                  <a:srgbClr val="000000"/>
                </a:solidFill>
                <a:latin typeface="Arial (Body)"/>
              </a:rPr>
              <a:t>sau</a:t>
            </a:r>
            <a:r>
              <a:rPr lang="en-US" sz="4800" dirty="0">
                <a:solidFill>
                  <a:srgbClr val="000000"/>
                </a:solidFill>
                <a:latin typeface="Arial (Body)"/>
              </a:rPr>
              <a:t> </a:t>
            </a:r>
            <a:r>
              <a:rPr lang="en-US" sz="4800" dirty="0" err="1">
                <a:solidFill>
                  <a:srgbClr val="000000"/>
                </a:solidFill>
                <a:latin typeface="Arial (Body)"/>
              </a:rPr>
              <a:t>đúng</a:t>
            </a:r>
            <a:r>
              <a:rPr lang="en-US" sz="4800" dirty="0">
                <a:solidFill>
                  <a:srgbClr val="000000"/>
                </a:solidFill>
                <a:latin typeface="Arial (Body)"/>
              </a:rPr>
              <a:t> 2 </a:t>
            </a:r>
            <a:r>
              <a:rPr lang="en-US" sz="4800" dirty="0" err="1">
                <a:solidFill>
                  <a:srgbClr val="000000"/>
                </a:solidFill>
                <a:latin typeface="Arial (Body)"/>
              </a:rPr>
              <a:t>năm</a:t>
            </a:r>
            <a:r>
              <a:rPr lang="en-US" sz="4800" dirty="0">
                <a:solidFill>
                  <a:srgbClr val="000000"/>
                </a:solidFill>
                <a:latin typeface="Arial (Body)"/>
              </a:rPr>
              <a:t> </a:t>
            </a:r>
            <a:r>
              <a:rPr lang="en-US" sz="4800" dirty="0" err="1">
                <a:solidFill>
                  <a:srgbClr val="000000"/>
                </a:solidFill>
                <a:latin typeface="Arial (Body)"/>
              </a:rPr>
              <a:t>kể</a:t>
            </a:r>
            <a:r>
              <a:rPr lang="en-US" sz="4800" dirty="0">
                <a:solidFill>
                  <a:srgbClr val="000000"/>
                </a:solidFill>
                <a:latin typeface="Arial (Body)"/>
              </a:rPr>
              <a:t> </a:t>
            </a:r>
            <a:r>
              <a:rPr lang="en-US" sz="4800" dirty="0" err="1">
                <a:solidFill>
                  <a:srgbClr val="000000"/>
                </a:solidFill>
                <a:latin typeface="Arial (Body)"/>
              </a:rPr>
              <a:t>từ</a:t>
            </a:r>
            <a:r>
              <a:rPr lang="en-US" sz="4800" dirty="0">
                <a:solidFill>
                  <a:srgbClr val="000000"/>
                </a:solidFill>
                <a:latin typeface="Arial (Body)"/>
              </a:rPr>
              <a:t> </a:t>
            </a:r>
            <a:r>
              <a:rPr lang="en-US" sz="4800" dirty="0" err="1">
                <a:solidFill>
                  <a:srgbClr val="000000"/>
                </a:solidFill>
                <a:latin typeface="Arial (Body)"/>
              </a:rPr>
              <a:t>ngày</a:t>
            </a:r>
            <a:r>
              <a:rPr lang="en-US" sz="4800" dirty="0">
                <a:solidFill>
                  <a:srgbClr val="000000"/>
                </a:solidFill>
                <a:latin typeface="Arial (Body)"/>
              </a:rPr>
              <a:t> </a:t>
            </a:r>
            <a:r>
              <a:rPr lang="en-US" sz="4800" dirty="0" err="1">
                <a:solidFill>
                  <a:srgbClr val="000000"/>
                </a:solidFill>
                <a:latin typeface="Arial (Body)"/>
              </a:rPr>
              <a:t>vay</a:t>
            </a:r>
            <a:r>
              <a:rPr lang="en-US" sz="4800" dirty="0">
                <a:solidFill>
                  <a:srgbClr val="000000"/>
                </a:solidFill>
                <a:latin typeface="Arial (Body)"/>
              </a:rPr>
              <a:t>. </a:t>
            </a:r>
            <a:r>
              <a:rPr lang="en-US" sz="4800" dirty="0" err="1">
                <a:solidFill>
                  <a:srgbClr val="000000"/>
                </a:solidFill>
                <a:latin typeface="Arial (Body)"/>
              </a:rPr>
              <a:t>Hỏi</a:t>
            </a:r>
            <a:r>
              <a:rPr lang="en-US" sz="4800" dirty="0">
                <a:solidFill>
                  <a:srgbClr val="000000"/>
                </a:solidFill>
                <a:latin typeface="Arial (Body)"/>
              </a:rPr>
              <a:t> </a:t>
            </a:r>
            <a:r>
              <a:rPr lang="en-US" sz="4800" dirty="0" err="1">
                <a:solidFill>
                  <a:srgbClr val="000000"/>
                </a:solidFill>
                <a:latin typeface="Arial (Body)"/>
              </a:rPr>
              <a:t>số</a:t>
            </a:r>
            <a:r>
              <a:rPr lang="en-US" sz="4800" dirty="0">
                <a:solidFill>
                  <a:srgbClr val="000000"/>
                </a:solidFill>
                <a:latin typeface="Arial (Body)"/>
              </a:rPr>
              <a:t> </a:t>
            </a:r>
            <a:r>
              <a:rPr lang="en-US" sz="4800" dirty="0" err="1">
                <a:solidFill>
                  <a:srgbClr val="000000"/>
                </a:solidFill>
                <a:latin typeface="Arial (Body)"/>
              </a:rPr>
              <a:t>tiền</a:t>
            </a:r>
            <a:r>
              <a:rPr lang="en-US" sz="4800" dirty="0">
                <a:solidFill>
                  <a:srgbClr val="000000"/>
                </a:solidFill>
                <a:latin typeface="Arial (Body)"/>
              </a:rPr>
              <a:t> </a:t>
            </a:r>
            <a:r>
              <a:rPr lang="en-US" sz="4800" dirty="0" err="1">
                <a:solidFill>
                  <a:srgbClr val="000000"/>
                </a:solidFill>
                <a:latin typeface="Arial (Body)"/>
              </a:rPr>
              <a:t>mỗi</a:t>
            </a:r>
            <a:r>
              <a:rPr lang="en-US" sz="4800" dirty="0">
                <a:solidFill>
                  <a:srgbClr val="000000"/>
                </a:solidFill>
                <a:latin typeface="Arial (Body)"/>
              </a:rPr>
              <a:t> </a:t>
            </a:r>
            <a:r>
              <a:rPr lang="en-US" sz="4800" dirty="0" err="1">
                <a:solidFill>
                  <a:srgbClr val="000000"/>
                </a:solidFill>
                <a:latin typeface="Arial (Body)"/>
              </a:rPr>
              <a:t>tháng</a:t>
            </a:r>
            <a:r>
              <a:rPr lang="en-US" sz="4800" dirty="0">
                <a:solidFill>
                  <a:srgbClr val="000000"/>
                </a:solidFill>
                <a:latin typeface="Arial (Body)"/>
              </a:rPr>
              <a:t> </a:t>
            </a:r>
            <a:r>
              <a:rPr lang="en-US" sz="4800" dirty="0" err="1">
                <a:solidFill>
                  <a:srgbClr val="000000"/>
                </a:solidFill>
                <a:latin typeface="Arial (Body)"/>
              </a:rPr>
              <a:t>mà</a:t>
            </a:r>
            <a:r>
              <a:rPr lang="en-US" sz="4800" dirty="0">
                <a:solidFill>
                  <a:srgbClr val="000000"/>
                </a:solidFill>
                <a:latin typeface="Arial (Body)"/>
              </a:rPr>
              <a:t> </a:t>
            </a:r>
            <a:r>
              <a:rPr lang="en-US" sz="4800" dirty="0" err="1">
                <a:solidFill>
                  <a:srgbClr val="000000"/>
                </a:solidFill>
                <a:latin typeface="Arial (Body)"/>
              </a:rPr>
              <a:t>ông</a:t>
            </a:r>
            <a:r>
              <a:rPr lang="en-US" sz="4800" dirty="0">
                <a:solidFill>
                  <a:srgbClr val="000000"/>
                </a:solidFill>
                <a:latin typeface="Arial (Body)"/>
              </a:rPr>
              <a:t> An </a:t>
            </a:r>
            <a:r>
              <a:rPr lang="en-US" sz="4800" dirty="0" err="1">
                <a:solidFill>
                  <a:srgbClr val="000000"/>
                </a:solidFill>
                <a:latin typeface="Arial (Body)"/>
              </a:rPr>
              <a:t>phải</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là</a:t>
            </a:r>
            <a:r>
              <a:rPr lang="en-US" sz="4800" dirty="0">
                <a:solidFill>
                  <a:srgbClr val="000000"/>
                </a:solidFill>
                <a:latin typeface="Arial (Body)"/>
              </a:rPr>
              <a:t> bao </a:t>
            </a:r>
            <a:r>
              <a:rPr lang="en-US" sz="4800" dirty="0" err="1">
                <a:solidFill>
                  <a:srgbClr val="000000"/>
                </a:solidFill>
                <a:latin typeface="Arial (Body)"/>
              </a:rPr>
              <a:t>nhiêu</a:t>
            </a:r>
            <a:r>
              <a:rPr lang="en-US" sz="4800" dirty="0">
                <a:solidFill>
                  <a:srgbClr val="000000"/>
                </a:solidFill>
                <a:latin typeface="Arial (Body)"/>
              </a:rPr>
              <a:t> </a:t>
            </a:r>
            <a:r>
              <a:rPr lang="en-US" sz="4800" dirty="0" err="1">
                <a:solidFill>
                  <a:srgbClr val="000000"/>
                </a:solidFill>
                <a:latin typeface="Arial (Body)"/>
              </a:rPr>
              <a:t>đồng</a:t>
            </a:r>
            <a:r>
              <a:rPr lang="en-US" sz="4800" dirty="0">
                <a:solidFill>
                  <a:srgbClr val="000000"/>
                </a:solidFill>
                <a:latin typeface="Arial (Body)"/>
              </a:rPr>
              <a:t> (</a:t>
            </a:r>
            <a:r>
              <a:rPr lang="en-US" sz="4800" dirty="0" err="1">
                <a:solidFill>
                  <a:srgbClr val="000000"/>
                </a:solidFill>
                <a:latin typeface="Arial (Body)"/>
              </a:rPr>
              <a:t>làm</a:t>
            </a:r>
            <a:r>
              <a:rPr lang="en-US" sz="4800" dirty="0">
                <a:solidFill>
                  <a:srgbClr val="000000"/>
                </a:solidFill>
                <a:latin typeface="Arial (Body)"/>
              </a:rPr>
              <a:t> </a:t>
            </a:r>
            <a:r>
              <a:rPr lang="en-US" sz="4800" dirty="0" err="1">
                <a:solidFill>
                  <a:srgbClr val="000000"/>
                </a:solidFill>
                <a:latin typeface="Arial (Body)"/>
              </a:rPr>
              <a:t>tròn</a:t>
            </a:r>
            <a:r>
              <a:rPr lang="en-US" sz="4800" dirty="0">
                <a:solidFill>
                  <a:srgbClr val="000000"/>
                </a:solidFill>
                <a:latin typeface="Arial (Body)"/>
              </a:rPr>
              <a:t> </a:t>
            </a:r>
            <a:r>
              <a:rPr lang="en-US" sz="4800" dirty="0" err="1">
                <a:solidFill>
                  <a:srgbClr val="000000"/>
                </a:solidFill>
                <a:latin typeface="Arial (Body)"/>
              </a:rPr>
              <a:t>kết</a:t>
            </a:r>
            <a:r>
              <a:rPr lang="en-US" sz="4800" dirty="0">
                <a:solidFill>
                  <a:srgbClr val="000000"/>
                </a:solidFill>
                <a:latin typeface="Arial (Body)"/>
              </a:rPr>
              <a:t> </a:t>
            </a:r>
            <a:r>
              <a:rPr lang="en-US" sz="4800" dirty="0" err="1">
                <a:solidFill>
                  <a:srgbClr val="000000"/>
                </a:solidFill>
                <a:latin typeface="Arial (Body)"/>
              </a:rPr>
              <a:t>quả</a:t>
            </a:r>
            <a:r>
              <a:rPr lang="en-US" sz="4800" dirty="0">
                <a:solidFill>
                  <a:srgbClr val="000000"/>
                </a:solidFill>
                <a:latin typeface="Arial (Body)"/>
              </a:rPr>
              <a:t> </a:t>
            </a:r>
            <a:r>
              <a:rPr lang="en-US" sz="4800" dirty="0" err="1">
                <a:solidFill>
                  <a:srgbClr val="000000"/>
                </a:solidFill>
                <a:latin typeface="Arial (Body)"/>
              </a:rPr>
              <a:t>đến</a:t>
            </a:r>
            <a:r>
              <a:rPr lang="en-US" sz="4800" dirty="0">
                <a:solidFill>
                  <a:srgbClr val="000000"/>
                </a:solidFill>
                <a:latin typeface="Arial (Body)"/>
              </a:rPr>
              <a:t> </a:t>
            </a:r>
            <a:r>
              <a:rPr lang="en-US" sz="4800" dirty="0" err="1">
                <a:solidFill>
                  <a:srgbClr val="000000"/>
                </a:solidFill>
                <a:latin typeface="Arial (Body)"/>
              </a:rPr>
              <a:t>hàng</a:t>
            </a:r>
            <a:r>
              <a:rPr lang="en-US" sz="4800" dirty="0">
                <a:solidFill>
                  <a:srgbClr val="000000"/>
                </a:solidFill>
                <a:latin typeface="Arial (Body)"/>
              </a:rPr>
              <a:t> </a:t>
            </a:r>
            <a:r>
              <a:rPr lang="en-US" sz="4800" dirty="0" err="1">
                <a:solidFill>
                  <a:srgbClr val="000000"/>
                </a:solidFill>
                <a:latin typeface="Arial (Body)"/>
              </a:rPr>
              <a:t>nghìn</a:t>
            </a:r>
            <a:r>
              <a:rPr lang="en-US" sz="4800" dirty="0">
                <a:solidFill>
                  <a:srgbClr val="000000"/>
                </a:solidFill>
                <a:latin typeface="Arial (Body)"/>
              </a:rPr>
              <a:t>)?</a:t>
            </a:r>
            <a:endParaRPr lang="vi-VN" sz="4500" dirty="0">
              <a:solidFill>
                <a:srgbClr val="000000"/>
              </a:solidFill>
              <a:latin typeface="Arial (Body)"/>
            </a:endParaRPr>
          </a:p>
        </p:txBody>
      </p:sp>
    </p:spTree>
    <p:extLst>
      <p:ext uri="{BB962C8B-B14F-4D97-AF65-F5344CB8AC3E}">
        <p14:creationId xmlns:p14="http://schemas.microsoft.com/office/powerpoint/2010/main" val="32588525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6" name="TextBox 5">
            <a:extLst>
              <a:ext uri="{FF2B5EF4-FFF2-40B4-BE49-F238E27FC236}">
                <a16:creationId xmlns:a16="http://schemas.microsoft.com/office/drawing/2014/main" id="{83716AC3-0F87-D1E5-02FE-2914DCCE9045}"/>
              </a:ext>
            </a:extLst>
          </p:cNvPr>
          <p:cNvSpPr txBox="1"/>
          <p:nvPr/>
        </p:nvSpPr>
        <p:spPr>
          <a:xfrm>
            <a:off x="8390867" y="465347"/>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05E9EBE-B335-FD47-599D-DCA29A36A4E1}"/>
                  </a:ext>
                </a:extLst>
              </p:cNvPr>
              <p:cNvSpPr txBox="1"/>
              <p:nvPr/>
            </p:nvSpPr>
            <p:spPr>
              <a:xfrm>
                <a:off x="722969" y="1421207"/>
                <a:ext cx="16859796" cy="8154476"/>
              </a:xfrm>
              <a:prstGeom prst="rect">
                <a:avLst/>
              </a:prstGeom>
              <a:noFill/>
            </p:spPr>
            <p:txBody>
              <a:bodyPr wrap="square">
                <a:spAutoFit/>
              </a:bodyPr>
              <a:lstStyle/>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Gọi</a:t>
                </a:r>
                <a:r>
                  <a:rPr lang="fr-FR" sz="3600" dirty="0">
                    <a:effectLst/>
                    <a:latin typeface="Arial (Body)"/>
                    <a:ea typeface="Calibri" panose="020F0502020204030204" pitchFamily="34" charset="0"/>
                    <a:cs typeface="Times New Roman" panose="02020603050405020304" pitchFamily="18" charset="0"/>
                  </a:rPr>
                  <a:t> u</a:t>
                </a:r>
                <a:r>
                  <a:rPr lang="fr-FR" sz="3600" baseline="-25000" dirty="0">
                    <a:effectLst/>
                    <a:latin typeface="Arial (Body)"/>
                    <a:ea typeface="Calibri" panose="020F0502020204030204" pitchFamily="34" charset="0"/>
                    <a:cs typeface="Times New Roman" panose="02020603050405020304" pitchFamily="18" charset="0"/>
                  </a:rPr>
                  <a:t>n­</a:t>
                </a:r>
                <a:r>
                  <a:rPr lang="fr-FR" sz="3600" dirty="0">
                    <a:effectLst/>
                    <a:latin typeface="Arial (Body)"/>
                    <a:ea typeface="Calibri" panose="020F0502020204030204" pitchFamily="34" charset="0"/>
                    <a:cs typeface="Times New Roman" panose="02020603050405020304" pitchFamily="18" charset="0"/>
                  </a:rPr>
                  <a:t> là </a:t>
                </a:r>
                <a:r>
                  <a:rPr lang="fr-FR" sz="3600" dirty="0" err="1">
                    <a:effectLst/>
                    <a:latin typeface="Arial (Body)"/>
                    <a:ea typeface="Calibri" panose="020F0502020204030204" pitchFamily="34" charset="0"/>
                    <a:cs typeface="Times New Roman" panose="02020603050405020304" pitchFamily="18" charset="0"/>
                  </a:rPr>
                  <a:t>số</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tiền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sau</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mỗi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tháng</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ông</a:t>
                </a:r>
                <a:r>
                  <a:rPr lang="fr-FR" sz="3600" dirty="0">
                    <a:effectLst/>
                    <a:latin typeface="Arial (Body)"/>
                    <a:ea typeface="Calibri" panose="020F0502020204030204" pitchFamily="34" charset="0"/>
                    <a:cs typeface="Times New Roman" panose="02020603050405020304" pitchFamily="18" charset="0"/>
                  </a:rPr>
                  <a:t> An </a:t>
                </a:r>
                <a:r>
                  <a:rPr lang="fr-FR" sz="3600" dirty="0" err="1">
                    <a:effectLst/>
                    <a:latin typeface="Arial (Body)"/>
                    <a:ea typeface="Calibri" panose="020F0502020204030204" pitchFamily="34" charset="0"/>
                    <a:cs typeface="Times New Roman" panose="02020603050405020304" pitchFamily="18" charset="0"/>
                  </a:rPr>
                  <a:t>còn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nợ</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ngân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hàng</a:t>
                </a:r>
                <a:r>
                  <a:rPr lang="fr-FR" sz="3600" dirty="0">
                    <a:effectLst/>
                    <a:latin typeface="Arial (Body)"/>
                    <a:ea typeface="Calibri" panose="020F0502020204030204" pitchFamily="34"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Lãi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suất</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mỗi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tháng</a:t>
                </a:r>
                <a:r>
                  <a:rPr lang="fr-FR" sz="3600" dirty="0">
                    <a:effectLst/>
                    <a:latin typeface="Arial (Body)"/>
                    <a:ea typeface="Calibri" panose="020F0502020204030204" pitchFamily="34" charset="0"/>
                    <a:cs typeface="Times New Roman" panose="02020603050405020304" pitchFamily="18" charset="0"/>
                  </a:rPr>
                  <a:t> là 1%.</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a:effectLst/>
                    <a:latin typeface="Arial (Body)"/>
                    <a:ea typeface="Calibri" panose="020F0502020204030204" pitchFamily="34" charset="0"/>
                    <a:cs typeface="Times New Roman" panose="02020603050405020304" pitchFamily="18" charset="0"/>
                  </a:rPr>
                  <a:t>Ta </a:t>
                </a:r>
                <a:r>
                  <a:rPr lang="fr-FR" sz="3600" dirty="0" err="1">
                    <a:effectLst/>
                    <a:latin typeface="Arial (Body)"/>
                    <a:ea typeface="Calibri" panose="020F0502020204030204" pitchFamily="34" charset="0"/>
                    <a:cs typeface="Times New Roman" panose="02020603050405020304" pitchFamily="18" charset="0"/>
                  </a:rPr>
                  <a:t>có</a:t>
                </a:r>
                <a:r>
                  <a:rPr lang="fr-FR" sz="3600" dirty="0">
                    <a:effectLst/>
                    <a:latin typeface="Arial (Body)"/>
                    <a:ea typeface="Calibri" panose="020F0502020204030204" pitchFamily="34" charset="0"/>
                    <a:cs typeface="Times New Roman" panose="02020603050405020304" pitchFamily="18" charset="0"/>
                  </a:rPr>
                  <a:t>:</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=1 000 000 000</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đồng</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=1,01−</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đồng</a:t>
                </a:r>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3600" dirty="0">
                    <a:effectLst/>
                    <a:latin typeface="Arial (Body)"/>
                    <a:ea typeface="Calibri" panose="020F0502020204030204" pitchFamily="34" charset="0"/>
                    <a:cs typeface="Times New Roman" panose="02020603050405020304" pitchFamily="18" charset="0"/>
                  </a:rPr>
                  <a:t> </a:t>
                </a:r>
              </a:p>
              <a:p>
                <a:pPr algn="just">
                  <a:lnSpc>
                    <a:spcPct val="150000"/>
                  </a:lnSpc>
                  <a:spcAft>
                    <a:spcPts val="600"/>
                  </a:spcAft>
                </a:pPr>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1+1%</m:t>
                              </m:r>
                            </m:e>
                          </m:d>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05E9EBE-B335-FD47-599D-DCA29A36A4E1}"/>
                  </a:ext>
                </a:extLst>
              </p:cNvPr>
              <p:cNvSpPr txBox="1">
                <a:spLocks noRot="1" noChangeAspect="1" noMove="1" noResize="1" noEditPoints="1" noAdjustHandles="1" noChangeArrowheads="1" noChangeShapeType="1" noTextEdit="1"/>
              </p:cNvSpPr>
              <p:nvPr/>
            </p:nvSpPr>
            <p:spPr>
              <a:xfrm>
                <a:off x="722969" y="1421207"/>
                <a:ext cx="16859796" cy="8154476"/>
              </a:xfrm>
              <a:prstGeom prst="rect">
                <a:avLst/>
              </a:prstGeom>
              <a:blipFill>
                <a:blip r:embed="rId2"/>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26292967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6" name="TextBox 5">
            <a:extLst>
              <a:ext uri="{FF2B5EF4-FFF2-40B4-BE49-F238E27FC236}">
                <a16:creationId xmlns:a16="http://schemas.microsoft.com/office/drawing/2014/main" id="{83716AC3-0F87-D1E5-02FE-2914DCCE9045}"/>
              </a:ext>
            </a:extLst>
          </p:cNvPr>
          <p:cNvSpPr txBox="1"/>
          <p:nvPr/>
        </p:nvSpPr>
        <p:spPr>
          <a:xfrm>
            <a:off x="8390867" y="465347"/>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9A90AB-0D50-6739-4553-A516CC8ED3F9}"/>
                  </a:ext>
                </a:extLst>
              </p:cNvPr>
              <p:cNvSpPr txBox="1"/>
              <p:nvPr/>
            </p:nvSpPr>
            <p:spPr>
              <a:xfrm>
                <a:off x="914400" y="1141130"/>
                <a:ext cx="16859796" cy="8672502"/>
              </a:xfrm>
              <a:prstGeom prst="rect">
                <a:avLst/>
              </a:prstGeom>
              <a:noFill/>
            </p:spPr>
            <p:txBody>
              <a:bodyPr wrap="square">
                <a:spAutoFit/>
              </a:bodyPr>
              <a:lstStyle/>
              <a:p>
                <a:pPr algn="just">
                  <a:lnSpc>
                    <a:spcPct val="150000"/>
                  </a:lnSpc>
                  <a:spcAft>
                    <a:spcPts val="600"/>
                  </a:spcAft>
                </a:pPr>
                <a:r>
                  <a:rPr lang="fr-FR" sz="3600" dirty="0">
                    <a:effectLst/>
                    <a:latin typeface="Arial (Body)"/>
                    <a:ea typeface="Calibri" panose="020F0502020204030204" pitchFamily="34" charset="0"/>
                    <a:cs typeface="Times New Roman" panose="02020603050405020304" pitchFamily="18" charset="0"/>
                  </a:rPr>
                  <a:t>+) Ta </a:t>
                </a:r>
                <a:r>
                  <a:rPr lang="fr-FR" sz="3600" dirty="0" err="1">
                    <a:effectLst/>
                    <a:latin typeface="Arial (Body)"/>
                    <a:ea typeface="Calibri" panose="020F0502020204030204" pitchFamily="34" charset="0"/>
                    <a:cs typeface="Times New Roman" panose="02020603050405020304" pitchFamily="18" charset="0"/>
                  </a:rPr>
                  <a:t>thấy</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dãy</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en-US"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en-US"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en-US"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lập</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thành</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một</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cấp</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số</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nhân</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với</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số</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hạng</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đầu</a:t>
                </a:r>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baseline="-250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e>
                      <m:sub>
                        <m:r>
                          <a:rPr lang="fr-FR" sz="3600" i="1" baseline="-250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 </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dirty="0" err="1">
                    <a:effectLst/>
                    <a:latin typeface="Arial (Body)"/>
                    <a:ea typeface="Times New Roman" panose="02020603050405020304" pitchFamily="18" charset="0"/>
                    <a:cs typeface="Times New Roman" panose="02020603050405020304" pitchFamily="18" charset="0"/>
                  </a:rPr>
                  <a:t>và</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công</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bội</a:t>
                </a:r>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𝑞</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 1,01</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có</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tổng</a:t>
                </a:r>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 2</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số</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hạng</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đầu</a:t>
                </a:r>
                <a:r>
                  <a:rPr lang="fr-FR" sz="3600" dirty="0">
                    <a:effectLst/>
                    <a:latin typeface="Arial (Body)"/>
                    <a:ea typeface="Times New Roman" panose="02020603050405020304" pitchFamily="18" charset="0"/>
                    <a:cs typeface="Times New Roman" panose="02020603050405020304" pitchFamily="18" charset="0"/>
                  </a:rPr>
                  <a:t> là:</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p>
                            </m:sSup>
                          </m:e>
                        </m:d>
                      </m:num>
                      <m:den>
                        <m:r>
                          <a:rPr lang="fr-FR" sz="3600" i="1">
                            <a:effectLst/>
                            <a:latin typeface="Cambria Math" panose="02040503050406030204" pitchFamily="18" charset="0"/>
                            <a:ea typeface="Calibri" panose="020F0502020204030204" pitchFamily="34" charset="0"/>
                            <a:cs typeface="Times New Roman" panose="02020603050405020304" pitchFamily="18" charset="0"/>
                          </a:rPr>
                          <m:t>1−1,01</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=100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3600" dirty="0">
                    <a:effectLst/>
                    <a:latin typeface="Arial (Body)"/>
                    <a:ea typeface="Calibri" panose="020F0502020204030204" pitchFamily="34" charset="0"/>
                    <a:cs typeface="Times New Roman" panose="02020603050405020304" pitchFamily="18" charset="0"/>
                  </a:rPr>
                  <a:t> </a:t>
                </a:r>
              </a:p>
              <a:p>
                <a:pPr algn="just">
                  <a:lnSpc>
                    <a:spcPct val="150000"/>
                  </a:lnSpc>
                  <a:spcAft>
                    <a:spcPts val="600"/>
                  </a:spcAft>
                </a:pPr>
                <a:r>
                  <a:rPr lang="fr-FR" sz="3600" dirty="0" err="1">
                    <a:effectLst/>
                    <a:latin typeface="Arial (Body)"/>
                    <a:ea typeface="Times New Roman" panose="02020603050405020304" pitchFamily="18" charset="0"/>
                    <a:cs typeface="Times New Roman" panose="02020603050405020304" pitchFamily="18" charset="0"/>
                  </a:rPr>
                  <a:t>Suy</a:t>
                </a:r>
                <a:r>
                  <a:rPr lang="fr-FR" sz="3600" dirty="0">
                    <a:effectLst/>
                    <a:latin typeface="Arial (Body)"/>
                    <a:ea typeface="Times New Roman" panose="02020603050405020304" pitchFamily="18" charset="0"/>
                    <a:cs typeface="Times New Roman" panose="02020603050405020304" pitchFamily="18" charset="0"/>
                  </a:rPr>
                  <a:t> ra :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Vì</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sau</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2 </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ă</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𝑚</m:t>
                    </m:r>
                    <m:r>
                      <a:rPr lang="fr-FR" sz="3600" i="1">
                        <a:effectLst/>
                        <a:latin typeface="Cambria Math" panose="02040503050406030204" pitchFamily="18" charset="0"/>
                        <a:ea typeface="Calibri" panose="020F0502020204030204" pitchFamily="34" charset="0"/>
                        <a:cs typeface="Times New Roman" panose="02020603050405020304" pitchFamily="18" charset="0"/>
                      </a:rPr>
                      <m:t> = 24 </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𝑡h</m:t>
                    </m:r>
                    <m:r>
                      <a:rPr lang="fr-FR" sz="3600" i="1">
                        <a:effectLst/>
                        <a:latin typeface="Cambria Math" panose="02040503050406030204" pitchFamily="18" charset="0"/>
                        <a:ea typeface="Calibri" panose="020F0502020204030204" pitchFamily="34" charset="0"/>
                        <a:cs typeface="Times New Roman" panose="02020603050405020304" pitchFamily="18" charset="0"/>
                      </a:rPr>
                      <m:t>á</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𝑛𝑔</m:t>
                    </m:r>
                  </m:oMath>
                </a14:m>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thì</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ông</a:t>
                </a:r>
                <a:r>
                  <a:rPr lang="fr-FR" sz="3600" dirty="0">
                    <a:effectLst/>
                    <a:latin typeface="Arial (Body)"/>
                    <a:ea typeface="Calibri" panose="020F0502020204030204" pitchFamily="34" charset="0"/>
                    <a:cs typeface="Times New Roman" panose="02020603050405020304" pitchFamily="18" charset="0"/>
                  </a:rPr>
                  <a:t> An </a:t>
                </a:r>
                <a:r>
                  <a:rPr lang="fr-FR" sz="3600" dirty="0" err="1">
                    <a:effectLst/>
                    <a:latin typeface="Arial (Body)"/>
                    <a:ea typeface="Calibri" panose="020F0502020204030204" pitchFamily="34" charset="0"/>
                    <a:cs typeface="Times New Roman" panose="02020603050405020304" pitchFamily="18" charset="0"/>
                  </a:rPr>
                  <a:t>trả</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xong</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số</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tiền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nên</a:t>
                </a:r>
                <a:r>
                  <a:rPr lang="fr-FR" sz="3600" dirty="0">
                    <a:effectLst/>
                    <a:latin typeface="Arial (Body)"/>
                    <a:ea typeface="Calibri" panose="020F0502020204030204" pitchFamily="34" charset="0"/>
                    <a:cs typeface="Times New Roman" panose="02020603050405020304" pitchFamily="18" charset="0"/>
                  </a:rPr>
                  <a:t> n = 24 </a:t>
                </a:r>
                <a:r>
                  <a:rPr lang="fr-FR" sz="3600" dirty="0" err="1">
                    <a:effectLst/>
                    <a:latin typeface="Arial (Body)"/>
                    <a:ea typeface="Calibri" panose="020F0502020204030204" pitchFamily="34" charset="0"/>
                    <a:cs typeface="Times New Roman" panose="02020603050405020304" pitchFamily="18" charset="0"/>
                  </a:rPr>
                  <a:t>và</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𝑢</m:t>
                        </m:r>
                      </m:e>
                      <m:sub>
                        <m:r>
                          <a:rPr lang="fr-FR" sz="3600" i="1">
                            <a:effectLst/>
                            <a:latin typeface="Cambria Math" panose="02040503050406030204" pitchFamily="18" charset="0"/>
                            <a:ea typeface="Calibri" panose="020F0502020204030204" pitchFamily="34" charset="0"/>
                            <a:cs typeface="Times New Roman" panose="02020603050405020304" pitchFamily="18" charset="0"/>
                          </a:rPr>
                          <m:t>24</m:t>
                        </m:r>
                      </m:sub>
                    </m:sSub>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600" dirty="0">
                    <a:effectLst/>
                    <a:latin typeface="Arial (Body)"/>
                    <a:ea typeface="Times New Roman" panose="02020603050405020304" pitchFamily="18" charset="0"/>
                    <a:cs typeface="Times New Roman" panose="02020603050405020304" pitchFamily="18" charset="0"/>
                  </a:rPr>
                  <a:t>. Do </a:t>
                </a:r>
                <a:r>
                  <a:rPr lang="fr-FR" sz="3600" dirty="0" err="1">
                    <a:effectLst/>
                    <a:latin typeface="Arial (Body)"/>
                    <a:ea typeface="Times New Roman" panose="02020603050405020304" pitchFamily="18" charset="0"/>
                    <a:cs typeface="Times New Roman" panose="02020603050405020304" pitchFamily="18" charset="0"/>
                  </a:rPr>
                  <a:t>đó</a:t>
                </a:r>
                <a:r>
                  <a:rPr lang="fr-FR" sz="3600" dirty="0">
                    <a:effectLst/>
                    <a:latin typeface="Arial (Body)"/>
                    <a:ea typeface="Times New Roman" panose="02020603050405020304" pitchFamily="18" charset="0"/>
                    <a:cs typeface="Times New Roman" panose="02020603050405020304" pitchFamily="18" charset="0"/>
                  </a:rPr>
                  <a:t> ta </a:t>
                </a:r>
                <a:r>
                  <a:rPr lang="fr-FR" sz="3600" dirty="0" err="1">
                    <a:effectLst/>
                    <a:latin typeface="Arial (Body)"/>
                    <a:ea typeface="Times New Roman" panose="02020603050405020304" pitchFamily="18" charset="0"/>
                    <a:cs typeface="Times New Roman" panose="02020603050405020304" pitchFamily="18" charset="0"/>
                  </a:rPr>
                  <a:t>có</a:t>
                </a:r>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1,01</m:t>
                            </m:r>
                          </m:e>
                          <m: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3600" dirty="0">
                    <a:effectLst/>
                    <a:latin typeface="Arial (Body)"/>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⟺1 000 000 000.</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23</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−100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a:effectLst/>
                            <a:latin typeface="Cambria Math" panose="02040503050406030204" pitchFamily="18" charset="0"/>
                            <a:ea typeface="Calibri" panose="020F0502020204030204" pitchFamily="34" charset="0"/>
                            <a:cs typeface="Times New Roman" panose="02020603050405020304" pitchFamily="18" charset="0"/>
                          </a:rPr>
                          <m:t>1,01</m:t>
                        </m:r>
                      </m:e>
                      <m:sup>
                        <m:r>
                          <a:rPr lang="fr-FR" sz="36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effectLst/>
                        <a:latin typeface="Cambria Math" panose="02040503050406030204" pitchFamily="18" charset="0"/>
                        <a:ea typeface="Calibri" panose="020F0502020204030204" pitchFamily="34" charset="0"/>
                        <a:cs typeface="Times New Roman" panose="02020603050405020304" pitchFamily="18" charset="0"/>
                      </a:rPr>
                      <m:t>≈51 372 000</m:t>
                    </m:r>
                  </m:oMath>
                </a14:m>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Vậy</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mỗi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tháng</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ông</a:t>
                </a:r>
                <a:r>
                  <a:rPr lang="fr-FR" sz="3600" dirty="0">
                    <a:effectLst/>
                    <a:latin typeface="Arial (Body)"/>
                    <a:ea typeface="Calibri" panose="020F0502020204030204" pitchFamily="34" charset="0"/>
                    <a:cs typeface="Times New Roman" panose="02020603050405020304" pitchFamily="18" charset="0"/>
                  </a:rPr>
                  <a:t> An </a:t>
                </a:r>
                <a:r>
                  <a:rPr lang="fr-FR" sz="3600" dirty="0" err="1">
                    <a:effectLst/>
                    <a:latin typeface="Arial (Body)"/>
                    <a:ea typeface="Calibri" panose="020F0502020204030204" pitchFamily="34" charset="0"/>
                    <a:cs typeface="Times New Roman" panose="02020603050405020304" pitchFamily="18" charset="0"/>
                  </a:rPr>
                  <a:t>phải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trả</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51 372 000</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đồng</a:t>
                </a:r>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959A90AB-0D50-6739-4553-A516CC8ED3F9}"/>
                  </a:ext>
                </a:extLst>
              </p:cNvPr>
              <p:cNvSpPr txBox="1">
                <a:spLocks noRot="1" noChangeAspect="1" noMove="1" noResize="1" noEditPoints="1" noAdjustHandles="1" noChangeArrowheads="1" noChangeShapeType="1" noTextEdit="1"/>
              </p:cNvSpPr>
              <p:nvPr/>
            </p:nvSpPr>
            <p:spPr>
              <a:xfrm>
                <a:off x="914400" y="1141130"/>
                <a:ext cx="16859796" cy="8672502"/>
              </a:xfrm>
              <a:prstGeom prst="rect">
                <a:avLst/>
              </a:prstGeom>
              <a:blipFill>
                <a:blip r:embed="rId2"/>
                <a:stretch>
                  <a:fillRect l="-1085" r="-1085" b="-1687"/>
                </a:stretch>
              </a:blipFill>
            </p:spPr>
            <p:txBody>
              <a:bodyPr/>
              <a:lstStyle/>
              <a:p>
                <a:r>
                  <a:rPr lang="en-US">
                    <a:noFill/>
                  </a:rPr>
                  <a:t> </a:t>
                </a:r>
              </a:p>
            </p:txBody>
          </p:sp>
        </mc:Fallback>
      </mc:AlternateContent>
    </p:spTree>
    <p:extLst>
      <p:ext uri="{BB962C8B-B14F-4D97-AF65-F5344CB8AC3E}">
        <p14:creationId xmlns:p14="http://schemas.microsoft.com/office/powerpoint/2010/main" val="2634793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grpSp>
        <p:nvGrpSpPr>
          <p:cNvPr id="25" name="Group 24"/>
          <p:cNvGrpSpPr/>
          <p:nvPr/>
        </p:nvGrpSpPr>
        <p:grpSpPr>
          <a:xfrm>
            <a:off x="1129106" y="3086100"/>
            <a:ext cx="5029200" cy="5748712"/>
            <a:chOff x="10238971" y="925371"/>
            <a:chExt cx="6703869" cy="7662971"/>
          </a:xfrm>
        </p:grpSpPr>
        <p:grpSp>
          <p:nvGrpSpPr>
            <p:cNvPr id="9" name="Group 9"/>
            <p:cNvGrpSpPr/>
            <p:nvPr/>
          </p:nvGrpSpPr>
          <p:grpSpPr>
            <a:xfrm>
              <a:off x="10238971" y="1526882"/>
              <a:ext cx="6703869" cy="7061460"/>
              <a:chOff x="0" y="0"/>
              <a:chExt cx="2008343" cy="2115470"/>
            </a:xfrm>
          </p:grpSpPr>
          <p:sp>
            <p:nvSpPr>
              <p:cNvPr id="1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txBody>
              <a:bodyPr/>
              <a:lstStyle/>
              <a:p>
                <a:endParaRPr lang="en-US"/>
              </a:p>
            </p:txBody>
          </p:sp>
          <p:sp>
            <p:nvSpPr>
              <p:cNvPr id="1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txBody>
              <a:bodyPr/>
              <a:lstStyle/>
              <a:p>
                <a:endParaRPr lang="en-US"/>
              </a:p>
            </p:txBody>
          </p:sp>
          <p:sp>
            <p:nvSpPr>
              <p:cNvPr id="1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txBody>
              <a:bodyPr/>
              <a:lstStyle/>
              <a:p>
                <a:endParaRPr lang="en-US"/>
              </a:p>
            </p:txBody>
          </p:sp>
        </p:grpSp>
        <p:sp>
          <p:nvSpPr>
            <p:cNvPr id="24"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6" name="Rectangle 25"/>
          <p:cNvSpPr/>
          <p:nvPr/>
        </p:nvSpPr>
        <p:spPr>
          <a:xfrm>
            <a:off x="762000" y="932032"/>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tx1"/>
                </a:solidFill>
                <a:latin typeface="Arial" panose="020B0604020202020204" pitchFamily="34" charset="0"/>
                <a:cs typeface="Arial" panose="020B0604020202020204" pitchFamily="34" charset="0"/>
              </a:rPr>
              <a:t>HƯỚNG DẪN VỀ NHÀ</a:t>
            </a:r>
            <a:endParaRPr lang="en-US" sz="6600" b="1">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6557764" y="3073379"/>
            <a:ext cx="5029200" cy="5748712"/>
            <a:chOff x="10238971" y="925371"/>
            <a:chExt cx="6703869" cy="7662971"/>
          </a:xfrm>
        </p:grpSpPr>
        <p:grpSp>
          <p:nvGrpSpPr>
            <p:cNvPr id="28" name="Group 9"/>
            <p:cNvGrpSpPr/>
            <p:nvPr/>
          </p:nvGrpSpPr>
          <p:grpSpPr>
            <a:xfrm>
              <a:off x="10238971" y="1526882"/>
              <a:ext cx="6703869" cy="7061460"/>
              <a:chOff x="0" y="0"/>
              <a:chExt cx="2008343" cy="2115470"/>
            </a:xfrm>
          </p:grpSpPr>
          <p:sp>
            <p:nvSpPr>
              <p:cNvPr id="3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txBody>
              <a:bodyPr/>
              <a:lstStyle/>
              <a:p>
                <a:endParaRPr lang="en-US"/>
              </a:p>
            </p:txBody>
          </p:sp>
          <p:sp>
            <p:nvSpPr>
              <p:cNvPr id="3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txBody>
              <a:bodyPr/>
              <a:lstStyle/>
              <a:p>
                <a:endParaRPr lang="en-US"/>
              </a:p>
            </p:txBody>
          </p:sp>
          <p:sp>
            <p:nvSpPr>
              <p:cNvPr id="3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txBody>
              <a:bodyPr/>
              <a:lstStyle/>
              <a:p>
                <a:endParaRPr lang="en-US"/>
              </a:p>
            </p:txBody>
          </p:sp>
        </p:grpSp>
        <p:sp>
          <p:nvSpPr>
            <p:cNvPr id="29"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3" name="Group 32"/>
          <p:cNvGrpSpPr/>
          <p:nvPr/>
        </p:nvGrpSpPr>
        <p:grpSpPr>
          <a:xfrm>
            <a:off x="12209159" y="3073379"/>
            <a:ext cx="5029200" cy="5748712"/>
            <a:chOff x="10238971" y="925371"/>
            <a:chExt cx="6703869" cy="7662971"/>
          </a:xfrm>
        </p:grpSpPr>
        <p:grpSp>
          <p:nvGrpSpPr>
            <p:cNvPr id="34" name="Group 9"/>
            <p:cNvGrpSpPr/>
            <p:nvPr/>
          </p:nvGrpSpPr>
          <p:grpSpPr>
            <a:xfrm>
              <a:off x="10238971" y="1526882"/>
              <a:ext cx="6703869" cy="7061460"/>
              <a:chOff x="0" y="0"/>
              <a:chExt cx="2008343" cy="2115470"/>
            </a:xfrm>
          </p:grpSpPr>
          <p:sp>
            <p:nvSpPr>
              <p:cNvPr id="36"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txBody>
              <a:bodyPr/>
              <a:lstStyle/>
              <a:p>
                <a:endParaRPr lang="en-US"/>
              </a:p>
            </p:txBody>
          </p:sp>
          <p:sp>
            <p:nvSpPr>
              <p:cNvPr id="37"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txBody>
              <a:bodyPr/>
              <a:lstStyle/>
              <a:p>
                <a:endParaRPr lang="en-US"/>
              </a:p>
            </p:txBody>
          </p:sp>
          <p:sp>
            <p:nvSpPr>
              <p:cNvPr id="38"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txBody>
              <a:bodyPr/>
              <a:lstStyle/>
              <a:p>
                <a:endParaRPr lang="en-US"/>
              </a:p>
            </p:txBody>
          </p:sp>
        </p:grpSp>
        <p:sp>
          <p:nvSpPr>
            <p:cNvPr id="35"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9" name="TextBox 38"/>
          <p:cNvSpPr txBox="1"/>
          <p:nvPr/>
        </p:nvSpPr>
        <p:spPr>
          <a:xfrm>
            <a:off x="1384887" y="4439849"/>
            <a:ext cx="4396787" cy="3139321"/>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Ôn tập kiến thức đã học trong chương I</a:t>
            </a:r>
            <a:endParaRPr lang="en-US" sz="4400">
              <a:latin typeface="Arial" panose="020B0604020202020204" pitchFamily="34" charset="0"/>
              <a:cs typeface="Arial" panose="020B0604020202020204" pitchFamily="34" charset="0"/>
            </a:endParaRPr>
          </a:p>
        </p:txBody>
      </p:sp>
      <p:sp>
        <p:nvSpPr>
          <p:cNvPr id="40" name="TextBox 39"/>
          <p:cNvSpPr txBox="1"/>
          <p:nvPr/>
        </p:nvSpPr>
        <p:spPr>
          <a:xfrm>
            <a:off x="6813545" y="4439849"/>
            <a:ext cx="4396787" cy="2123658"/>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Hoàn thành bài tập trong SBT</a:t>
            </a:r>
            <a:endParaRPr lang="en-US" sz="4400">
              <a:latin typeface="Arial" panose="020B0604020202020204" pitchFamily="34" charset="0"/>
              <a:cs typeface="Arial" panose="020B0604020202020204" pitchFamily="34" charset="0"/>
            </a:endParaRPr>
          </a:p>
        </p:txBody>
      </p:sp>
      <p:sp>
        <p:nvSpPr>
          <p:cNvPr id="41" name="TextBox 40"/>
          <p:cNvSpPr txBox="1"/>
          <p:nvPr/>
        </p:nvSpPr>
        <p:spPr>
          <a:xfrm>
            <a:off x="12464940" y="4439849"/>
            <a:ext cx="4396787" cy="3013838"/>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Chuẩn bị bài sau </a:t>
            </a:r>
            <a:r>
              <a:rPr lang="vi-VN" sz="4400" b="1" dirty="0">
                <a:latin typeface="Arial" panose="020B0604020202020204" pitchFamily="34" charset="0"/>
                <a:cs typeface="Arial" panose="020B0604020202020204" pitchFamily="34" charset="0"/>
              </a:rPr>
              <a:t>Bài 1: </a:t>
            </a:r>
            <a:r>
              <a:rPr lang="en-US" sz="4400" b="1" dirty="0" err="1">
                <a:latin typeface="Arial" panose="020B0604020202020204" pitchFamily="34" charset="0"/>
                <a:cs typeface="Arial" panose="020B0604020202020204" pitchFamily="34" charset="0"/>
              </a:rPr>
              <a:t>Giới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hạn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dãy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a:t>
            </a:r>
            <a:endParaRPr lang="en-US" sz="4400" b="1" dirty="0">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4"/>
          <a:stretch>
            <a:fillRect/>
          </a:stretch>
        </p:blipFill>
        <p:spPr>
          <a:xfrm>
            <a:off x="783885" y="582015"/>
            <a:ext cx="3108017" cy="1849649"/>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3"/>
          <p:cNvSpPr txBox="1"/>
          <p:nvPr/>
        </p:nvSpPr>
        <p:spPr>
          <a:xfrm>
            <a:off x="1484359" y="2717108"/>
            <a:ext cx="15240000" cy="3904017"/>
          </a:xfrm>
          <a:prstGeom prst="rect">
            <a:avLst/>
          </a:prstGeom>
          <a:noFill/>
        </p:spPr>
        <p:txBody>
          <a:bodyPr wrap="square" rtlCol="0">
            <a:spAutoFit/>
          </a:bodyPr>
          <a:lstStyle/>
          <a:p>
            <a:pPr algn="ctr">
              <a:lnSpc>
                <a:spcPct val="150000"/>
              </a:lnSpc>
            </a:pPr>
            <a:r>
              <a:rPr lang="vi-VN" sz="8800" b="1">
                <a:solidFill>
                  <a:srgbClr val="C0504D">
                    <a:lumMod val="75000"/>
                  </a:srgbClr>
                </a:solidFill>
                <a:cs typeface="Arial" panose="020B0604020202020204" pitchFamily="34" charset="0"/>
              </a:rPr>
              <a:t>HẸN GẶP LẠI CÁC EM </a:t>
            </a:r>
          </a:p>
          <a:p>
            <a:pPr algn="ctr">
              <a:lnSpc>
                <a:spcPct val="150000"/>
              </a:lnSpc>
            </a:pPr>
            <a:r>
              <a:rPr lang="vi-VN" sz="8800" b="1">
                <a:solidFill>
                  <a:srgbClr val="C0504D">
                    <a:lumMod val="75000"/>
                  </a:srgbClr>
                </a:solidFill>
                <a:cs typeface="Arial" panose="020B0604020202020204" pitchFamily="34" charset="0"/>
              </a:rPr>
              <a:t>TRONG TIẾT HỌC SAU!</a:t>
            </a:r>
            <a:endParaRPr lang="en-US" sz="8800" b="1">
              <a:solidFill>
                <a:srgbClr val="C0504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6996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a:solidFill>
                      <a:srgbClr val="C00000"/>
                    </a:solidFill>
                    <a:latin typeface="Arial" panose="020B0604020202020204" pitchFamily="34" charset="0"/>
                    <a:cs typeface="Arial" panose="020B0604020202020204" pitchFamily="34" charset="0"/>
                  </a:rPr>
                  <a:t>Câu 4: </a:t>
                </a:r>
                <a:r>
                  <a:rPr lang="en-US" sz="4200" dirty="0">
                    <a:solidFill>
                      <a:srgbClr val="000000"/>
                    </a:solidFill>
                    <a:latin typeface="Arial" panose="020B0604020202020204" pitchFamily="34" charset="0"/>
                    <a:cs typeface="Arial" panose="020B0604020202020204" pitchFamily="34" charset="0"/>
                  </a:rPr>
                  <a:t>Cho </a:t>
                </a:r>
                <a:r>
                  <a:rPr lang="en-US" sz="4200" dirty="0" err="1">
                    <a:solidFill>
                      <a:srgbClr val="000000"/>
                    </a:solidFill>
                    <a:latin typeface="Arial" panose="020B0604020202020204" pitchFamily="34" charset="0"/>
                    <a:cs typeface="Arial" panose="020B0604020202020204" pitchFamily="34" charset="0"/>
                  </a:rPr>
                  <a:t>cấp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cộng</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m:t>
                    </m:r>
                    <m:r>
                      <a:rPr lang="en-US" sz="4200" i="1" dirty="0" smtClean="0">
                        <a:solidFill>
                          <a:srgbClr val="000000"/>
                        </a:solidFill>
                        <a:latin typeface="Cambria Math" panose="02040503050406030204" pitchFamily="18" charset="0"/>
                      </a:rPr>
                      <m:t>𝑢𝑛</m:t>
                    </m:r>
                    <m:r>
                      <a:rPr lang="en-US" sz="4200" i="1" dirty="0">
                        <a:solidFill>
                          <a:srgbClr val="000000"/>
                        </a:solidFill>
                        <a:latin typeface="Cambria Math" panose="02040503050406030204" pitchFamily="18" charset="0"/>
                      </a:rPr>
                      <m:t>) </m:t>
                    </m:r>
                  </m:oMath>
                </a14:m>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đầu</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𝑢</m:t>
                    </m:r>
                    <m:r>
                      <a:rPr lang="en-US" sz="4200" i="1" baseline="-25000" dirty="0">
                        <a:solidFill>
                          <a:srgbClr val="000000"/>
                        </a:solidFill>
                        <a:latin typeface="Cambria Math" panose="02040503050406030204" pitchFamily="18" charset="0"/>
                      </a:rPr>
                      <m:t>1</m:t>
                    </m:r>
                    <m:r>
                      <a:rPr lang="en-US" sz="4200" i="1" dirty="0">
                        <a:solidFill>
                          <a:srgbClr val="000000"/>
                        </a:solidFill>
                        <a:latin typeface="Cambria Math" panose="02040503050406030204" pitchFamily="18" charset="0"/>
                      </a:rPr>
                      <m:t> = – 5</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sai</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𝑑</m:t>
                    </m:r>
                    <m:r>
                      <a:rPr lang="en-US" sz="4200" i="1" dirty="0" smtClean="0">
                        <a:solidFill>
                          <a:srgbClr val="000000"/>
                        </a:solidFill>
                        <a:latin typeface="Cambria Math" panose="02040503050406030204" pitchFamily="18" charset="0"/>
                      </a:rPr>
                      <m:t> = 4</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của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tổng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quát</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𝑢</m:t>
                    </m:r>
                    <m:r>
                      <a:rPr lang="en-US" sz="4200" i="1" baseline="-25000" dirty="0">
                        <a:solidFill>
                          <a:srgbClr val="000000"/>
                        </a:solidFill>
                        <a:latin typeface="Cambria Math" panose="02040503050406030204" pitchFamily="18" charset="0"/>
                      </a:rPr>
                      <m:t>𝑛</m:t>
                    </m:r>
                  </m:oMath>
                </a14:m>
                <a:r>
                  <a:rPr lang="en-US" sz="4200" dirty="0">
                    <a:solidFill>
                      <a:srgbClr val="000000"/>
                    </a:solidFill>
                    <a:latin typeface="Arial" panose="020B0604020202020204" pitchFamily="34" charset="0"/>
                    <a:cs typeface="Arial" panose="020B0604020202020204" pitchFamily="34" charset="0"/>
                  </a:rPr>
                  <a:t> là</a:t>
                </a:r>
                <a:endParaRPr lang="en-US" sz="4200" dirty="0">
                  <a:solidFill>
                    <a:schemeClr val="tx1"/>
                  </a:solidFill>
                  <a:latin typeface="Arial" panose="020B0604020202020204" pitchFamily="34" charset="0"/>
                  <a:cs typeface="Arial" panose="020B0604020202020204" pitchFamily="34" charset="0"/>
                </a:endParaRPr>
              </a:p>
            </p:txBody>
          </p:sp>
        </mc:Choice>
        <mc:Fallback xmlns="">
          <p:sp>
            <p:nvSpPr>
              <p:cNvPr id="5" name="Plaque 4"/>
              <p:cNvSpPr>
                <a:spLocks noRot="1" noChangeAspect="1" noMove="1" noResize="1" noEditPoints="1" noAdjustHandles="1" noChangeArrowheads="1" noChangeShapeType="1" noTextEdit="1"/>
              </p:cNvSpPr>
              <p:nvPr/>
            </p:nvSpPr>
            <p:spPr>
              <a:xfrm>
                <a:off x="1671319" y="2455135"/>
                <a:ext cx="14719983" cy="2286000"/>
              </a:xfrm>
              <a:prstGeom prst="plaque">
                <a:avLst/>
              </a:prstGeom>
              <a:blipFill>
                <a:blip r:embed="rId6"/>
                <a:stretch>
                  <a:fillRect b="-5263"/>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=−5+4</m:t>
                    </m:r>
                    <m:r>
                      <a:rPr lang="en-US" sz="4400" b="0" i="1" smtClean="0">
                        <a:solidFill>
                          <a:schemeClr val="tx1"/>
                        </a:solidFill>
                        <a:latin typeface="Cambria Math" panose="02040503050406030204" pitchFamily="18" charset="0"/>
                        <a:cs typeface="Arial" panose="020B0604020202020204" pitchFamily="34" charset="0"/>
                      </a:rPr>
                      <m:t>𝑛</m:t>
                    </m:r>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0" name="Plaque 9"/>
              <p:cNvSpPr>
                <a:spLocks noRot="1" noChangeAspect="1" noMove="1" noResize="1" noEditPoints="1" noAdjustHandles="1" noChangeArrowheads="1" noChangeShapeType="1" noTextEdit="1"/>
              </p:cNvSpPr>
              <p:nvPr/>
            </p:nvSpPr>
            <p:spPr>
              <a:xfrm>
                <a:off x="1671318" y="5067300"/>
                <a:ext cx="6939281" cy="1981200"/>
              </a:xfrm>
              <a:prstGeom prst="plaque">
                <a:avLst/>
              </a:prstGeom>
              <a:blipFill>
                <a:blip r:embed="rId7"/>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=−1−4</m:t>
                    </m:r>
                    <m:r>
                      <a:rPr lang="en-US" sz="4400" b="0" i="1" smtClean="0">
                        <a:solidFill>
                          <a:schemeClr val="tx1"/>
                        </a:solidFill>
                        <a:latin typeface="Cambria Math" panose="02040503050406030204" pitchFamily="18" charset="0"/>
                        <a:cs typeface="Arial" panose="020B0604020202020204" pitchFamily="34" charset="0"/>
                      </a:rPr>
                      <m:t>𝑛</m:t>
                    </m:r>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11" name="Plaque 10"/>
              <p:cNvSpPr>
                <a:spLocks noRot="1" noChangeAspect="1" noMove="1" noResize="1" noEditPoints="1" noAdjustHandles="1" noChangeArrowheads="1" noChangeShapeType="1" noTextEdit="1"/>
              </p:cNvSpPr>
              <p:nvPr/>
            </p:nvSpPr>
            <p:spPr>
              <a:xfrm>
                <a:off x="9421541" y="5067300"/>
                <a:ext cx="6939281" cy="1981200"/>
              </a:xfrm>
              <a:prstGeom prst="plaque">
                <a:avLst/>
              </a:prstGeom>
              <a:blipFill>
                <a:blip r:embed="rId8"/>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=−5+4</m:t>
                    </m:r>
                    <m:sSup>
                      <m:sSupPr>
                        <m:ctrlPr>
                          <a:rPr lang="en-US" sz="4400" b="0" i="1" smtClean="0">
                            <a:solidFill>
                              <a:schemeClr val="tx1"/>
                            </a:solidFill>
                            <a:latin typeface="Cambria Math" panose="02040503050406030204" pitchFamily="18" charset="0"/>
                            <a:cs typeface="Arial" panose="020B0604020202020204" pitchFamily="34" charset="0"/>
                          </a:rPr>
                        </m:ctrlPr>
                      </m:sSupPr>
                      <m:e>
                        <m:r>
                          <a:rPr lang="en-US" sz="4400" b="0" i="1" smtClean="0">
                            <a:solidFill>
                              <a:schemeClr val="tx1"/>
                            </a:solidFill>
                            <a:latin typeface="Cambria Math" panose="02040503050406030204" pitchFamily="18" charset="0"/>
                            <a:cs typeface="Arial" panose="020B0604020202020204" pitchFamily="34" charset="0"/>
                          </a:rPr>
                          <m:t>𝑛</m:t>
                        </m:r>
                      </m:e>
                      <m:sup>
                        <m:r>
                          <a:rPr lang="en-US" sz="4400" b="0" i="1" smtClean="0">
                            <a:solidFill>
                              <a:schemeClr val="tx1"/>
                            </a:solidFill>
                            <a:latin typeface="Cambria Math" panose="02040503050406030204" pitchFamily="18" charset="0"/>
                            <a:cs typeface="Arial" panose="020B0604020202020204" pitchFamily="34" charset="0"/>
                          </a:rPr>
                          <m:t>2</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2" name="Plaque 11"/>
              <p:cNvSpPr>
                <a:spLocks noRot="1" noChangeAspect="1" noMove="1" noResize="1" noEditPoints="1" noAdjustHandles="1" noChangeArrowheads="1" noChangeShapeType="1" noTextEdit="1"/>
              </p:cNvSpPr>
              <p:nvPr/>
            </p:nvSpPr>
            <p:spPr>
              <a:xfrm>
                <a:off x="1671318" y="7374665"/>
                <a:ext cx="6939281" cy="1981200"/>
              </a:xfrm>
              <a:prstGeom prst="plaque">
                <a:avLst/>
              </a:prstGeom>
              <a:blipFill>
                <a:blip r:embed="rId9"/>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=−9+4</m:t>
                    </m:r>
                    <m:r>
                      <a:rPr lang="en-US" sz="4400" b="0" i="1" smtClean="0">
                        <a:solidFill>
                          <a:schemeClr val="tx1"/>
                        </a:solidFill>
                        <a:latin typeface="Cambria Math" panose="02040503050406030204" pitchFamily="18" charset="0"/>
                        <a:cs typeface="Arial" panose="020B0604020202020204" pitchFamily="34" charset="0"/>
                      </a:rPr>
                      <m:t>𝑛</m:t>
                    </m:r>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3" name="Plaque 12"/>
              <p:cNvSpPr>
                <a:spLocks noRot="1" noChangeAspect="1" noMove="1" noResize="1" noEditPoints="1" noAdjustHandles="1" noChangeArrowheads="1" noChangeShapeType="1" noTextEdit="1"/>
              </p:cNvSpPr>
              <p:nvPr/>
            </p:nvSpPr>
            <p:spPr>
              <a:xfrm>
                <a:off x="9421541" y="7374665"/>
                <a:ext cx="6939281" cy="1981200"/>
              </a:xfrm>
              <a:prstGeom prst="plaque">
                <a:avLst/>
              </a:prstGeom>
              <a:blipFill>
                <a:blip r:embed="rId10"/>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laque 13"/>
              <p:cNvSpPr/>
              <p:nvPr/>
            </p:nvSpPr>
            <p:spPr>
              <a:xfrm>
                <a:off x="9421540" y="7374665"/>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D. </a:t>
                </a:r>
                <a14:m>
                  <m:oMath xmlns:m="http://schemas.openxmlformats.org/officeDocument/2006/math">
                    <m:sSub>
                      <m:sSubPr>
                        <m:ctrlPr>
                          <a:rPr lang="en-US" sz="4400" i="1">
                            <a:solidFill>
                              <a:schemeClr val="tx1"/>
                            </a:solidFill>
                            <a:latin typeface="Cambria Math" panose="02040503050406030204" pitchFamily="18" charset="0"/>
                            <a:cs typeface="Arial" panose="020B0604020202020204" pitchFamily="34" charset="0"/>
                          </a:rPr>
                        </m:ctrlPr>
                      </m:sSubPr>
                      <m:e>
                        <m:r>
                          <a:rPr lang="en-US" sz="4400" i="1">
                            <a:solidFill>
                              <a:schemeClr val="tx1"/>
                            </a:solidFill>
                            <a:latin typeface="Cambria Math" panose="02040503050406030204" pitchFamily="18" charset="0"/>
                            <a:cs typeface="Arial" panose="020B0604020202020204" pitchFamily="34" charset="0"/>
                          </a:rPr>
                          <m:t>𝑢</m:t>
                        </m:r>
                      </m:e>
                      <m:sub>
                        <m:r>
                          <a:rPr lang="en-US" sz="4400" i="1">
                            <a:solidFill>
                              <a:schemeClr val="tx1"/>
                            </a:solidFill>
                            <a:latin typeface="Cambria Math" panose="02040503050406030204" pitchFamily="18" charset="0"/>
                            <a:cs typeface="Arial" panose="020B0604020202020204" pitchFamily="34" charset="0"/>
                          </a:rPr>
                          <m:t>𝑛</m:t>
                        </m:r>
                      </m:sub>
                    </m:sSub>
                    <m:r>
                      <a:rPr lang="en-US" sz="4400" i="1">
                        <a:solidFill>
                          <a:schemeClr val="tx1"/>
                        </a:solidFill>
                        <a:latin typeface="Cambria Math" panose="02040503050406030204" pitchFamily="18" charset="0"/>
                        <a:cs typeface="Arial" panose="020B0604020202020204" pitchFamily="34" charset="0"/>
                      </a:rPr>
                      <m:t>=−9+4</m:t>
                    </m:r>
                    <m:r>
                      <a:rPr lang="en-US" sz="4400" i="1">
                        <a:solidFill>
                          <a:schemeClr val="tx1"/>
                        </a:solidFill>
                        <a:latin typeface="Cambria Math" panose="02040503050406030204" pitchFamily="18" charset="0"/>
                        <a:cs typeface="Arial" panose="020B0604020202020204" pitchFamily="34" charset="0"/>
                      </a:rPr>
                      <m:t>𝑛</m:t>
                    </m:r>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14" name="Plaque 13"/>
              <p:cNvSpPr>
                <a:spLocks noRot="1" noChangeAspect="1" noMove="1" noResize="1" noEditPoints="1" noAdjustHandles="1" noChangeArrowheads="1" noChangeShapeType="1" noTextEdit="1"/>
              </p:cNvSpPr>
              <p:nvPr/>
            </p:nvSpPr>
            <p:spPr>
              <a:xfrm>
                <a:off x="9421540" y="7374665"/>
                <a:ext cx="6939281" cy="1981200"/>
              </a:xfrm>
              <a:prstGeom prst="plaque">
                <a:avLst/>
              </a:prstGeom>
              <a:blipFill>
                <a:blip r:embed="rId11"/>
                <a:stretch>
                  <a:fillRect/>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14914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400" b="1" dirty="0">
                <a:solidFill>
                  <a:srgbClr val="C00000"/>
                </a:solidFill>
                <a:latin typeface="Arial" panose="020B0604020202020204" pitchFamily="34" charset="0"/>
                <a:cs typeface="Arial" panose="020B0604020202020204" pitchFamily="34" charset="0"/>
              </a:rPr>
              <a:t>Câu 5: </a:t>
            </a:r>
            <a:r>
              <a:rPr lang="en-US" sz="4400" dirty="0" err="1">
                <a:solidFill>
                  <a:srgbClr val="000000"/>
                </a:solidFill>
                <a:latin typeface="Arial" panose="020B0604020202020204" pitchFamily="34" charset="0"/>
                <a:cs typeface="Arial" panose="020B0604020202020204" pitchFamily="34" charset="0"/>
              </a:rPr>
              <a:t>Tổng</a:t>
            </a:r>
            <a:r>
              <a:rPr lang="en-US" sz="4400" dirty="0">
                <a:solidFill>
                  <a:srgbClr val="000000"/>
                </a:solidFill>
                <a:latin typeface="Arial" panose="020B0604020202020204" pitchFamily="34" charset="0"/>
                <a:cs typeface="Arial" panose="020B0604020202020204" pitchFamily="34" charset="0"/>
              </a:rPr>
              <a:t> 100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tự</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nhiên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lẻ</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đầu</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tiên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tính</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từ</a:t>
            </a:r>
            <a:r>
              <a:rPr lang="en-US" sz="4400" dirty="0">
                <a:solidFill>
                  <a:srgbClr val="000000"/>
                </a:solidFill>
                <a:latin typeface="Arial" panose="020B0604020202020204" pitchFamily="34" charset="0"/>
                <a:cs typeface="Arial" panose="020B0604020202020204" pitchFamily="34" charset="0"/>
              </a:rPr>
              <a:t> 1 </a:t>
            </a:r>
            <a:r>
              <a:rPr lang="en-US" sz="4400" dirty="0" err="1">
                <a:solidFill>
                  <a:srgbClr val="000000"/>
                </a:solidFill>
                <a:latin typeface="Arial" panose="020B0604020202020204" pitchFamily="34" charset="0"/>
                <a:cs typeface="Arial" panose="020B0604020202020204" pitchFamily="34" charset="0"/>
              </a:rPr>
              <a:t>là</a:t>
            </a:r>
            <a:endParaRPr lang="en-US" sz="4400" dirty="0">
              <a:solidFill>
                <a:schemeClr val="tx1"/>
              </a:solidFill>
              <a:latin typeface="Arial" panose="020B0604020202020204" pitchFamily="34" charset="0"/>
              <a:cs typeface="Arial" panose="020B0604020202020204" pitchFamily="34" charset="0"/>
            </a:endParaRPr>
          </a:p>
        </p:txBody>
      </p:sp>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10 000</a:t>
            </a:r>
          </a:p>
        </p:txBody>
      </p:sp>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r>
              <a:rPr lang="en-US" sz="4400" dirty="0">
                <a:solidFill>
                  <a:schemeClr val="tx1"/>
                </a:solidFill>
                <a:latin typeface="Arial" panose="020B0604020202020204" pitchFamily="34" charset="0"/>
                <a:cs typeface="Arial" panose="020B0604020202020204" pitchFamily="34" charset="0"/>
              </a:rPr>
              <a:t>10 100</a:t>
            </a:r>
            <a:endParaRPr lang="en-US" sz="4000" dirty="0">
              <a:solidFill>
                <a:schemeClr val="tx1"/>
              </a:solidFill>
              <a:latin typeface="Arial" panose="020B0604020202020204" pitchFamily="34" charset="0"/>
              <a:cs typeface="Arial" panose="020B0604020202020204" pitchFamily="34" charset="0"/>
            </a:endParaRPr>
          </a:p>
        </p:txBody>
      </p:sp>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20 000</a:t>
            </a:r>
          </a:p>
        </p:txBody>
      </p:sp>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r>
              <a:rPr lang="en-US" sz="4400" dirty="0">
                <a:solidFill>
                  <a:schemeClr val="tx1"/>
                </a:solidFill>
                <a:latin typeface="Arial" panose="020B0604020202020204" pitchFamily="34" charset="0"/>
                <a:cs typeface="Arial" panose="020B0604020202020204" pitchFamily="34" charset="0"/>
              </a:rPr>
              <a:t>20 200</a:t>
            </a:r>
          </a:p>
        </p:txBody>
      </p:sp>
      <p:sp>
        <p:nvSpPr>
          <p:cNvPr id="15" name="Plaque 14"/>
          <p:cNvSpPr/>
          <p:nvPr/>
        </p:nvSpPr>
        <p:spPr>
          <a:xfrm>
            <a:off x="1671317" y="5067300"/>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10 000</a:t>
            </a:r>
          </a:p>
        </p:txBody>
      </p:sp>
    </p:spTree>
    <p:extLst>
      <p:ext uri="{BB962C8B-B14F-4D97-AF65-F5344CB8AC3E}">
        <p14:creationId xmlns:p14="http://schemas.microsoft.com/office/powerpoint/2010/main" val="4047963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738720" y="258428"/>
            <a:ext cx="1327327" cy="1298907"/>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3962400" y="451180"/>
            <a:ext cx="10363200" cy="1015663"/>
          </a:xfrm>
          <a:prstGeom prst="rect">
            <a:avLst/>
          </a:prstGeom>
          <a:noFill/>
        </p:spPr>
        <p:txBody>
          <a:bodyPr wrap="square" rtlCol="0">
            <a:spAutoFit/>
          </a:bodyPr>
          <a:lstStyle/>
          <a:p>
            <a:pPr algn="ctr"/>
            <a:r>
              <a:rPr lang="vi-VN" sz="6000" b="1" dirty="0">
                <a:solidFill>
                  <a:schemeClr val="bg1"/>
                </a:solidFill>
                <a:latin typeface="Arial" panose="020B0604020202020204" pitchFamily="34" charset="0"/>
                <a:cs typeface="Arial" panose="020B0604020202020204" pitchFamily="34" charset="0"/>
              </a:rPr>
              <a:t>TRÒ CHƠI TRẮC NGHIỆM</a:t>
            </a:r>
            <a:endParaRPr lang="en-US" sz="6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Plaque 4"/>
              <p:cNvSpPr/>
              <p:nvPr/>
            </p:nvSpPr>
            <p:spPr>
              <a:xfrm>
                <a:off x="1784008" y="1870897"/>
                <a:ext cx="14719983" cy="2051397"/>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a:solidFill>
                      <a:srgbClr val="C00000"/>
                    </a:solidFill>
                    <a:latin typeface="Arial" panose="020B0604020202020204" pitchFamily="34" charset="0"/>
                    <a:cs typeface="Arial" panose="020B0604020202020204" pitchFamily="34" charset="0"/>
                  </a:rPr>
                  <a:t>Câu 6: </a:t>
                </a:r>
                <a:r>
                  <a:rPr lang="vi-VN" sz="4200" dirty="0">
                    <a:solidFill>
                      <a:srgbClr val="000000"/>
                    </a:solidFill>
                  </a:rPr>
                  <a:t>Trong các dãy số </a:t>
                </a:r>
                <a14:m>
                  <m:oMath xmlns:m="http://schemas.openxmlformats.org/officeDocument/2006/math">
                    <m:r>
                      <a:rPr lang="vi-VN" sz="4200" i="1" dirty="0" smtClean="0">
                        <a:solidFill>
                          <a:srgbClr val="000000"/>
                        </a:solidFill>
                        <a:latin typeface="Cambria Math" panose="02040503050406030204" pitchFamily="18" charset="0"/>
                      </a:rPr>
                      <m:t>(</m:t>
                    </m:r>
                    <m:r>
                      <a:rPr lang="vi-VN" sz="4200" i="1" dirty="0" smtClean="0">
                        <a:solidFill>
                          <a:srgbClr val="000000"/>
                        </a:solidFill>
                        <a:latin typeface="Cambria Math" panose="02040503050406030204" pitchFamily="18" charset="0"/>
                      </a:rPr>
                      <m:t>𝑢𝑛</m:t>
                    </m:r>
                    <m:r>
                      <a:rPr lang="vi-VN" sz="4200" i="1" dirty="0">
                        <a:solidFill>
                          <a:srgbClr val="000000"/>
                        </a:solidFill>
                        <a:latin typeface="Cambria Math" panose="02040503050406030204" pitchFamily="18" charset="0"/>
                      </a:rPr>
                      <m:t>) </m:t>
                    </m:r>
                  </m:oMath>
                </a14:m>
                <a:r>
                  <a:rPr lang="vi-VN" sz="4200" dirty="0">
                    <a:solidFill>
                      <a:srgbClr val="000000"/>
                    </a:solidFill>
                  </a:rPr>
                  <a:t>cho bằng phương pháp truy hồi sau, dãy số nào là cấp số nhân?</a:t>
                </a:r>
                <a:endParaRPr lang="en-US" sz="4200" dirty="0">
                  <a:solidFill>
                    <a:schemeClr val="tx1"/>
                  </a:solidFill>
                  <a:cs typeface="Arial" panose="020B0604020202020204" pitchFamily="34" charset="0"/>
                </a:endParaRPr>
              </a:p>
            </p:txBody>
          </p:sp>
        </mc:Choice>
        <mc:Fallback xmlns="">
          <p:sp>
            <p:nvSpPr>
              <p:cNvPr id="5" name="Plaque 4"/>
              <p:cNvSpPr>
                <a:spLocks noRot="1" noChangeAspect="1" noMove="1" noResize="1" noEditPoints="1" noAdjustHandles="1" noChangeArrowheads="1" noChangeShapeType="1" noTextEdit="1"/>
              </p:cNvSpPr>
              <p:nvPr/>
            </p:nvSpPr>
            <p:spPr>
              <a:xfrm>
                <a:off x="1784008" y="1870897"/>
                <a:ext cx="14719983" cy="2051397"/>
              </a:xfrm>
              <a:prstGeom prst="plaque">
                <a:avLst/>
              </a:prstGeom>
              <a:blipFill>
                <a:blip r:embed="rId6"/>
                <a:stretch>
                  <a:fillRect b="-8798"/>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Plaque 9"/>
              <p:cNvSpPr/>
              <p:nvPr/>
            </p:nvSpPr>
            <p:spPr>
              <a:xfrm>
                <a:off x="1094289" y="4281209"/>
                <a:ext cx="16081227"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A.</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=1 </m:t>
                    </m:r>
                  </m:oMath>
                </a14:m>
                <a:r>
                  <a:rPr lang="vi-VN" sz="3600" dirty="0">
                    <a:solidFill>
                      <a:srgbClr val="000000"/>
                    </a:solidFill>
                  </a:rPr>
                  <a:t>và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m:t>
                    </m:r>
                    <m:sSub>
                      <m:sSubPr>
                        <m:ctrlPr>
                          <a:rPr lang="en-US" sz="3600" b="0" i="1" dirty="0" smtClean="0">
                            <a:solidFill>
                              <a:srgbClr val="000000"/>
                            </a:solidFill>
                            <a:latin typeface="Cambria Math" panose="02040503050406030204" pitchFamily="18" charset="0"/>
                          </a:rPr>
                        </m:ctrlPr>
                      </m:sSubPr>
                      <m:e>
                        <m:r>
                          <a:rPr lang="vi-VN" sz="3600" i="1" dirty="0">
                            <a:solidFill>
                              <a:srgbClr val="000000"/>
                            </a:solidFill>
                            <a:latin typeface="Cambria Math" panose="02040503050406030204" pitchFamily="18" charset="0"/>
                          </a:rPr>
                          <m:t>𝑢</m:t>
                        </m:r>
                      </m:e>
                      <m:sub>
                        <m:r>
                          <a:rPr lang="en-US" sz="3600" b="0" i="1" dirty="0" smtClean="0">
                            <a:solidFill>
                              <a:srgbClr val="000000"/>
                            </a:solidFill>
                            <a:latin typeface="Cambria Math" panose="02040503050406030204" pitchFamily="18" charset="0"/>
                          </a:rPr>
                          <m:t>𝑛</m:t>
                        </m:r>
                        <m:r>
                          <a:rPr lang="en-US" sz="3600" b="0" i="1" dirty="0" smtClean="0">
                            <a:solidFill>
                              <a:srgbClr val="000000"/>
                            </a:solidFill>
                            <a:latin typeface="Cambria Math" panose="02040503050406030204" pitchFamily="18" charset="0"/>
                          </a:rPr>
                          <m:t>−1</m:t>
                        </m:r>
                      </m:sub>
                    </m:sSub>
                    <m:r>
                      <a:rPr lang="vi-VN" sz="3600" i="1" dirty="0">
                        <a:solidFill>
                          <a:srgbClr val="000000"/>
                        </a:solidFill>
                        <a:latin typeface="Cambria Math" panose="02040503050406030204" pitchFamily="18" charset="0"/>
                      </a:rPr>
                      <m:t>(</m:t>
                    </m:r>
                    <m:r>
                      <a:rPr lang="vi-VN" sz="3600" i="1"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 1</m:t>
                    </m:r>
                  </m:oMath>
                </a14:m>
                <a:r>
                  <a:rPr lang="vi-VN" sz="3600" dirty="0">
                    <a:solidFill>
                      <a:srgbClr val="000000"/>
                    </a:solidFill>
                  </a:rPr>
                  <a:t>) 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xmlns="">
          <p:sp>
            <p:nvSpPr>
              <p:cNvPr id="10" name="Plaque 9"/>
              <p:cNvSpPr>
                <a:spLocks noRot="1" noChangeAspect="1" noMove="1" noResize="1" noEditPoints="1" noAdjustHandles="1" noChangeArrowheads="1" noChangeShapeType="1" noTextEdit="1"/>
              </p:cNvSpPr>
              <p:nvPr/>
            </p:nvSpPr>
            <p:spPr>
              <a:xfrm>
                <a:off x="1094289" y="4281209"/>
                <a:ext cx="16081227" cy="1264340"/>
              </a:xfrm>
              <a:prstGeom prst="plaque">
                <a:avLst/>
              </a:prstGeom>
              <a:blipFill>
                <a:blip r:embed="rId7"/>
                <a:stretch>
                  <a:fillRect l="-189"/>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Plaque 10"/>
              <p:cNvSpPr/>
              <p:nvPr/>
            </p:nvSpPr>
            <p:spPr>
              <a:xfrm>
                <a:off x="1094288" y="5707961"/>
                <a:ext cx="16081227"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B.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dirty="0" smtClean="0">
                        <a:solidFill>
                          <a:srgbClr val="000000"/>
                        </a:solidFill>
                        <a:latin typeface="Cambria Math" panose="02040503050406030204" pitchFamily="18" charset="0"/>
                      </a:rPr>
                      <m:t>­1 = 1 </m:t>
                    </m:r>
                  </m:oMath>
                </a14:m>
                <a:r>
                  <a:rPr lang="vi-VN" sz="3600" dirty="0">
                    <a:solidFill>
                      <a:srgbClr val="000000"/>
                    </a:solidFill>
                  </a:rPr>
                  <a:t>và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=2</m:t>
                    </m:r>
                    <m:sSub>
                      <m:sSubPr>
                        <m:ctrlPr>
                          <a:rPr lang="en-US" sz="3600" b="0" i="1" dirty="0" smtClean="0">
                            <a:solidFill>
                              <a:srgbClr val="000000"/>
                            </a:solidFill>
                            <a:latin typeface="Cambria Math" panose="02040503050406030204" pitchFamily="18" charset="0"/>
                          </a:rPr>
                        </m:ctrlPr>
                      </m:sSubPr>
                      <m:e>
                        <m:r>
                          <a:rPr lang="vi-VN" sz="3600" i="1" dirty="0">
                            <a:solidFill>
                              <a:srgbClr val="000000"/>
                            </a:solidFill>
                            <a:latin typeface="Cambria Math" panose="02040503050406030204" pitchFamily="18" charset="0"/>
                          </a:rPr>
                          <m:t>𝑢</m:t>
                        </m:r>
                      </m:e>
                      <m:sub>
                        <m:r>
                          <a:rPr lang="en-US" sz="3600" b="0" i="1" dirty="0" smtClean="0">
                            <a:solidFill>
                              <a:srgbClr val="000000"/>
                            </a:solidFill>
                            <a:latin typeface="Cambria Math" panose="02040503050406030204" pitchFamily="18" charset="0"/>
                          </a:rPr>
                          <m:t>𝑛</m:t>
                        </m:r>
                        <m:r>
                          <a:rPr lang="en-US" sz="3600" b="0" i="1" dirty="0" smtClean="0">
                            <a:solidFill>
                              <a:srgbClr val="000000"/>
                            </a:solidFill>
                            <a:latin typeface="Cambria Math" panose="02040503050406030204" pitchFamily="18" charset="0"/>
                          </a:rPr>
                          <m:t>−1</m:t>
                        </m:r>
                      </m:sub>
                    </m:sSub>
                    <m:r>
                      <a:rPr lang="vi-VN" sz="3600" i="1" dirty="0">
                        <a:solidFill>
                          <a:srgbClr val="000000"/>
                        </a:solidFill>
                        <a:latin typeface="Cambria Math" panose="02040503050406030204" pitchFamily="18" charset="0"/>
                      </a:rPr>
                      <m:t>+ 1 </m:t>
                    </m:r>
                  </m:oMath>
                </a14:m>
                <a:r>
                  <a:rPr lang="vi-VN" sz="3600" dirty="0">
                    <a:solidFill>
                      <a:srgbClr val="000000"/>
                    </a:solidFill>
                  </a:rPr>
                  <a:t>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xmlns="">
          <p:sp>
            <p:nvSpPr>
              <p:cNvPr id="11" name="Plaque 10"/>
              <p:cNvSpPr>
                <a:spLocks noRot="1" noChangeAspect="1" noMove="1" noResize="1" noEditPoints="1" noAdjustHandles="1" noChangeArrowheads="1" noChangeShapeType="1" noTextEdit="1"/>
              </p:cNvSpPr>
              <p:nvPr/>
            </p:nvSpPr>
            <p:spPr>
              <a:xfrm>
                <a:off x="1094288" y="5707961"/>
                <a:ext cx="16081227" cy="1264340"/>
              </a:xfrm>
              <a:prstGeom prst="plaque">
                <a:avLst/>
              </a:prstGeom>
              <a:blipFill>
                <a:blip r:embed="rId8"/>
                <a:stretch>
                  <a:fillRect l="-189"/>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laque 11"/>
              <p:cNvSpPr/>
              <p:nvPr/>
            </p:nvSpPr>
            <p:spPr>
              <a:xfrm>
                <a:off x="1072380" y="7155761"/>
                <a:ext cx="16103134"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C.</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 = 1 </m:t>
                    </m:r>
                  </m:oMath>
                </a14:m>
                <a:r>
                  <a:rPr lang="vi-VN" sz="3600" dirty="0">
                    <a:solidFill>
                      <a:srgbClr val="000000"/>
                    </a:solidFill>
                  </a:rPr>
                  <a:t>và </a:t>
                </a:r>
                <a14:m>
                  <m:oMath xmlns:m="http://schemas.openxmlformats.org/officeDocument/2006/math">
                    <m:sSubSup>
                      <m:sSubSupPr>
                        <m:ctrlPr>
                          <a:rPr lang="en-US" sz="3600" b="0" i="1" smtClean="0">
                            <a:solidFill>
                              <a:srgbClr val="000000"/>
                            </a:solidFill>
                            <a:latin typeface="Cambria Math" panose="02040503050406030204" pitchFamily="18" charset="0"/>
                          </a:rPr>
                        </m:ctrlPr>
                      </m:sSubSupPr>
                      <m:e>
                        <m:r>
                          <a:rPr lang="en-US" sz="3600" b="0" i="1" smtClean="0">
                            <a:solidFill>
                              <a:srgbClr val="000000"/>
                            </a:solidFill>
                            <a:latin typeface="Cambria Math" panose="02040503050406030204" pitchFamily="18" charset="0"/>
                          </a:rPr>
                          <m:t>𝑢</m:t>
                        </m:r>
                      </m:e>
                      <m:sub>
                        <m:r>
                          <a:rPr lang="en-US" sz="3600" b="0" i="1" smtClean="0">
                            <a:solidFill>
                              <a:srgbClr val="000000"/>
                            </a:solidFill>
                            <a:latin typeface="Cambria Math" panose="02040503050406030204" pitchFamily="18" charset="0"/>
                          </a:rPr>
                          <m:t>𝑛</m:t>
                        </m:r>
                        <m:r>
                          <a:rPr lang="en-US" sz="3600" b="0" i="1" smtClean="0">
                            <a:solidFill>
                              <a:srgbClr val="000000"/>
                            </a:solidFill>
                            <a:latin typeface="Cambria Math" panose="02040503050406030204" pitchFamily="18" charset="0"/>
                          </a:rPr>
                          <m:t>−1</m:t>
                        </m:r>
                      </m:sub>
                      <m:sup>
                        <m:r>
                          <a:rPr lang="en-US" sz="3600" b="0" i="1" smtClean="0">
                            <a:solidFill>
                              <a:srgbClr val="000000"/>
                            </a:solidFill>
                            <a:latin typeface="Cambria Math" panose="02040503050406030204" pitchFamily="18" charset="0"/>
                          </a:rPr>
                          <m:t>2</m:t>
                        </m:r>
                      </m:sup>
                    </m:sSubSup>
                  </m:oMath>
                </a14:m>
                <a:r>
                  <a:rPr lang="vi-VN" sz="3600" dirty="0">
                    <a:solidFill>
                      <a:srgbClr val="000000"/>
                    </a:solidFill>
                  </a:rPr>
                  <a:t> 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xmlns="">
          <p:sp>
            <p:nvSpPr>
              <p:cNvPr id="12" name="Plaque 11"/>
              <p:cNvSpPr>
                <a:spLocks noRot="1" noChangeAspect="1" noMove="1" noResize="1" noEditPoints="1" noAdjustHandles="1" noChangeArrowheads="1" noChangeShapeType="1" noTextEdit="1"/>
              </p:cNvSpPr>
              <p:nvPr/>
            </p:nvSpPr>
            <p:spPr>
              <a:xfrm>
                <a:off x="1072380" y="7155761"/>
                <a:ext cx="16103134" cy="1264340"/>
              </a:xfrm>
              <a:prstGeom prst="plaque">
                <a:avLst/>
              </a:prstGeom>
              <a:blipFill>
                <a:blip r:embed="rId9"/>
                <a:stretch>
                  <a:fillRect l="-151"/>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laque 12"/>
              <p:cNvSpPr/>
              <p:nvPr/>
            </p:nvSpPr>
            <p:spPr>
              <a:xfrm>
                <a:off x="1092433" y="8603561"/>
                <a:ext cx="16103134"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D.</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 = 3 </m:t>
                    </m:r>
                  </m:oMath>
                </a14:m>
                <a:r>
                  <a:rPr lang="vi-VN" sz="3600" dirty="0">
                    <a:solidFill>
                      <a:srgbClr val="000000"/>
                    </a:solidFill>
                  </a:rPr>
                  <a:t>và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 </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3</m:t>
                        </m:r>
                      </m:den>
                    </m:f>
                    <m:sSub>
                      <m:sSubPr>
                        <m:ctrlPr>
                          <a:rPr lang="en-US" sz="3600" b="0" i="1" dirty="0" smtClean="0">
                            <a:solidFill>
                              <a:srgbClr val="000000"/>
                            </a:solidFill>
                            <a:latin typeface="Cambria Math" panose="02040503050406030204" pitchFamily="18" charset="0"/>
                          </a:rPr>
                        </m:ctrlPr>
                      </m:sSubPr>
                      <m:e>
                        <m:r>
                          <a:rPr lang="vi-VN" sz="3600" i="1" dirty="0" smtClean="0">
                            <a:solidFill>
                              <a:srgbClr val="000000"/>
                            </a:solidFill>
                            <a:latin typeface="Cambria Math" panose="02040503050406030204" pitchFamily="18" charset="0"/>
                          </a:rPr>
                          <m:t>𝑢</m:t>
                        </m:r>
                      </m:e>
                      <m:sub>
                        <m:r>
                          <a:rPr lang="en-US" sz="3600" b="0" i="1" dirty="0" smtClean="0">
                            <a:solidFill>
                              <a:srgbClr val="000000"/>
                            </a:solidFill>
                            <a:latin typeface="Cambria Math" panose="02040503050406030204" pitchFamily="18" charset="0"/>
                          </a:rPr>
                          <m:t>𝑛</m:t>
                        </m:r>
                        <m:r>
                          <a:rPr lang="en-US" sz="3600" b="0" i="1" dirty="0" smtClean="0">
                            <a:solidFill>
                              <a:srgbClr val="000000"/>
                            </a:solidFill>
                            <a:latin typeface="Cambria Math" panose="02040503050406030204" pitchFamily="18" charset="0"/>
                          </a:rPr>
                          <m:t>−1</m:t>
                        </m:r>
                      </m:sub>
                    </m:sSub>
                    <m:r>
                      <a:rPr lang="vi-VN" sz="3600" i="1" dirty="0" smtClean="0">
                        <a:solidFill>
                          <a:srgbClr val="000000"/>
                        </a:solidFill>
                        <a:latin typeface="Cambria Math" panose="02040503050406030204" pitchFamily="18" charset="0"/>
                      </a:rPr>
                      <m:t> </m:t>
                    </m:r>
                  </m:oMath>
                </a14:m>
                <a:r>
                  <a:rPr lang="vi-VN" sz="3600" dirty="0">
                    <a:solidFill>
                      <a:srgbClr val="000000"/>
                    </a:solidFill>
                  </a:rPr>
                  <a:t>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xmlns="">
          <p:sp>
            <p:nvSpPr>
              <p:cNvPr id="13" name="Plaque 12"/>
              <p:cNvSpPr>
                <a:spLocks noRot="1" noChangeAspect="1" noMove="1" noResize="1" noEditPoints="1" noAdjustHandles="1" noChangeArrowheads="1" noChangeShapeType="1" noTextEdit="1"/>
              </p:cNvSpPr>
              <p:nvPr/>
            </p:nvSpPr>
            <p:spPr>
              <a:xfrm>
                <a:off x="1092433" y="8603561"/>
                <a:ext cx="16103134" cy="1264340"/>
              </a:xfrm>
              <a:prstGeom prst="plaque">
                <a:avLst/>
              </a:prstGeom>
              <a:blipFill>
                <a:blip r:embed="rId10"/>
                <a:stretch>
                  <a:fillRect l="-151"/>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laque 14"/>
              <p:cNvSpPr/>
              <p:nvPr/>
            </p:nvSpPr>
            <p:spPr>
              <a:xfrm>
                <a:off x="1092433" y="8603561"/>
                <a:ext cx="16103134" cy="126434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3600" dirty="0">
                    <a:solidFill>
                      <a:schemeClr val="tx1"/>
                    </a:solidFill>
                    <a:cs typeface="Arial" panose="020B0604020202020204" pitchFamily="34" charset="0"/>
                  </a:rPr>
                  <a:t>D.</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a:solidFill>
                          <a:srgbClr val="000000"/>
                        </a:solidFill>
                        <a:latin typeface="Cambria Math" panose="02040503050406030204" pitchFamily="18" charset="0"/>
                      </a:rPr>
                      <m:t>(</m:t>
                    </m:r>
                    <m:sSub>
                      <m:sSubPr>
                        <m:ctrlPr>
                          <a:rPr lang="en-US" sz="3600" b="0" i="1" dirty="0" smtClean="0">
                            <a:solidFill>
                              <a:srgbClr val="000000"/>
                            </a:solidFill>
                            <a:latin typeface="Cambria Math" panose="02040503050406030204" pitchFamily="18" charset="0"/>
                          </a:rPr>
                        </m:ctrlPr>
                      </m:sSubPr>
                      <m:e>
                        <m:r>
                          <a:rPr lang="vi-VN" sz="3600" i="1" dirty="0">
                            <a:solidFill>
                              <a:srgbClr val="000000"/>
                            </a:solidFill>
                            <a:latin typeface="Cambria Math" panose="02040503050406030204" pitchFamily="18" charset="0"/>
                          </a:rPr>
                          <m:t>𝑢</m:t>
                        </m:r>
                      </m:e>
                      <m:sub>
                        <m:r>
                          <a:rPr lang="vi-VN" sz="3600" i="1" dirty="0">
                            <a:solidFill>
                              <a:srgbClr val="000000"/>
                            </a:solidFill>
                            <a:latin typeface="Cambria Math" panose="02040503050406030204" pitchFamily="18" charset="0"/>
                          </a:rPr>
                          <m:t>𝑛</m:t>
                        </m:r>
                      </m:sub>
                    </m:sSub>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 = 3 </m:t>
                    </m:r>
                  </m:oMath>
                </a14:m>
                <a:r>
                  <a:rPr lang="vi-VN" sz="3600" dirty="0">
                    <a:solidFill>
                      <a:srgbClr val="000000"/>
                    </a:solidFill>
                  </a:rPr>
                  <a:t>và </a:t>
                </a:r>
                <a14:m>
                  <m:oMath xmlns:m="http://schemas.openxmlformats.org/officeDocument/2006/math">
                    <m:r>
                      <a:rPr lang="vi-VN" sz="3600" i="1" dirty="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 </m:t>
                    </m:r>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3</m:t>
                        </m:r>
                      </m:den>
                    </m:f>
                    <m:sSub>
                      <m:sSubPr>
                        <m:ctrlPr>
                          <a:rPr lang="en-US" sz="3600" i="1" dirty="0">
                            <a:solidFill>
                              <a:srgbClr val="000000"/>
                            </a:solidFill>
                            <a:latin typeface="Cambria Math" panose="02040503050406030204" pitchFamily="18" charset="0"/>
                          </a:rPr>
                        </m:ctrlPr>
                      </m:sSubPr>
                      <m:e>
                        <m:r>
                          <a:rPr lang="vi-VN" sz="3600" i="1" dirty="0">
                            <a:solidFill>
                              <a:srgbClr val="000000"/>
                            </a:solidFill>
                            <a:latin typeface="Cambria Math" panose="02040503050406030204" pitchFamily="18" charset="0"/>
                          </a:rPr>
                          <m:t>𝑢</m:t>
                        </m:r>
                      </m:e>
                      <m:sub>
                        <m:r>
                          <a:rPr lang="en-US" sz="3600" i="1" dirty="0">
                            <a:solidFill>
                              <a:srgbClr val="000000"/>
                            </a:solidFill>
                            <a:latin typeface="Cambria Math" panose="02040503050406030204" pitchFamily="18" charset="0"/>
                          </a:rPr>
                          <m:t>𝑛</m:t>
                        </m:r>
                        <m:r>
                          <a:rPr lang="en-US" sz="3600" i="1" dirty="0">
                            <a:solidFill>
                              <a:srgbClr val="000000"/>
                            </a:solidFill>
                            <a:latin typeface="Cambria Math" panose="02040503050406030204" pitchFamily="18" charset="0"/>
                          </a:rPr>
                          <m:t>−1</m:t>
                        </m:r>
                      </m:sub>
                    </m:sSub>
                    <m:r>
                      <a:rPr lang="vi-VN" sz="3600" i="1" dirty="0">
                        <a:solidFill>
                          <a:srgbClr val="000000"/>
                        </a:solidFill>
                        <a:latin typeface="Cambria Math" panose="02040503050406030204" pitchFamily="18" charset="0"/>
                      </a:rPr>
                      <m:t> </m:t>
                    </m:r>
                  </m:oMath>
                </a14:m>
                <a:r>
                  <a:rPr lang="vi-VN" sz="3600" dirty="0">
                    <a:solidFill>
                      <a:srgbClr val="000000"/>
                    </a:solidFill>
                  </a:rPr>
                  <a:t>với mọi </a:t>
                </a:r>
                <a14:m>
                  <m:oMath xmlns:m="http://schemas.openxmlformats.org/officeDocument/2006/math">
                    <m:r>
                      <a:rPr lang="vi-VN" sz="3600" i="1"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a:p>
                <a:endParaRPr lang="en-US" sz="3600" dirty="0">
                  <a:solidFill>
                    <a:schemeClr val="tx1"/>
                  </a:solidFill>
                  <a:cs typeface="Arial" panose="020B0604020202020204" pitchFamily="34" charset="0"/>
                </a:endParaRPr>
              </a:p>
            </p:txBody>
          </p:sp>
        </mc:Choice>
        <mc:Fallback xmlns="">
          <p:sp>
            <p:nvSpPr>
              <p:cNvPr id="15" name="Plaque 14"/>
              <p:cNvSpPr>
                <a:spLocks noRot="1" noChangeAspect="1" noMove="1" noResize="1" noEditPoints="1" noAdjustHandles="1" noChangeArrowheads="1" noChangeShapeType="1" noTextEdit="1"/>
              </p:cNvSpPr>
              <p:nvPr/>
            </p:nvSpPr>
            <p:spPr>
              <a:xfrm>
                <a:off x="1092433" y="8603561"/>
                <a:ext cx="16103134" cy="1264340"/>
              </a:xfrm>
              <a:prstGeom prst="plaque">
                <a:avLst/>
              </a:prstGeom>
              <a:blipFill>
                <a:blip r:embed="rId11"/>
                <a:stretch>
                  <a:fillRect l="-151"/>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161448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Plaque 4"/>
              <p:cNvSpPr/>
              <p:nvPr/>
            </p:nvSpPr>
            <p:spPr>
              <a:xfrm>
                <a:off x="1671319" y="2141928"/>
                <a:ext cx="14719983" cy="2599207"/>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a:solidFill>
                      <a:srgbClr val="C00000"/>
                    </a:solidFill>
                    <a:latin typeface="Arial" panose="020B0604020202020204" pitchFamily="34" charset="0"/>
                    <a:cs typeface="Arial" panose="020B0604020202020204" pitchFamily="34" charset="0"/>
                  </a:rPr>
                  <a:t>Câu 7: </a:t>
                </a:r>
                <a:r>
                  <a:rPr lang="en-US" sz="4200" dirty="0">
                    <a:solidFill>
                      <a:srgbClr val="000000"/>
                    </a:solidFill>
                    <a:latin typeface="Arial" panose="020B0604020202020204" pitchFamily="34" charset="0"/>
                    <a:cs typeface="Arial" panose="020B0604020202020204" pitchFamily="34" charset="0"/>
                  </a:rPr>
                  <a:t>Cho </a:t>
                </a:r>
                <a:r>
                  <a:rPr lang="en-US" sz="4200" dirty="0" err="1">
                    <a:solidFill>
                      <a:srgbClr val="000000"/>
                    </a:solidFill>
                    <a:latin typeface="Arial" panose="020B0604020202020204" pitchFamily="34" charset="0"/>
                    <a:cs typeface="Arial" panose="020B0604020202020204" pitchFamily="34" charset="0"/>
                  </a:rPr>
                  <a:t>cấp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nhân</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m:t>
                    </m:r>
                    <m:r>
                      <a:rPr lang="en-US" sz="4200" i="1" dirty="0" smtClean="0">
                        <a:solidFill>
                          <a:srgbClr val="000000"/>
                        </a:solidFill>
                        <a:latin typeface="Cambria Math" panose="02040503050406030204" pitchFamily="18" charset="0"/>
                      </a:rPr>
                      <m:t>𝑢𝑛</m:t>
                    </m:r>
                    <m:r>
                      <a:rPr lang="en-US" sz="4200" i="1" dirty="0">
                        <a:solidFill>
                          <a:srgbClr val="000000"/>
                        </a:solidFill>
                        <a:latin typeface="Cambria Math" panose="02040503050406030204" pitchFamily="18" charset="0"/>
                      </a:rPr>
                      <m:t>) </m:t>
                    </m:r>
                  </m:oMath>
                </a14:m>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𝑢</m:t>
                    </m:r>
                    <m:r>
                      <a:rPr lang="en-US" sz="4200" i="1" baseline="-25000" dirty="0">
                        <a:solidFill>
                          <a:srgbClr val="000000"/>
                        </a:solidFill>
                        <a:latin typeface="Cambria Math" panose="02040503050406030204" pitchFamily="18" charset="0"/>
                      </a:rPr>
                      <m:t>𝑛</m:t>
                    </m:r>
                    <m:r>
                      <a:rPr lang="en-US" sz="4200" i="1" dirty="0">
                        <a:solidFill>
                          <a:srgbClr val="000000"/>
                        </a:solidFill>
                        <a:latin typeface="Cambria Math" panose="02040503050406030204" pitchFamily="18" charset="0"/>
                      </a:rPr>
                      <m:t> = – 1</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bội</a:t>
                </a:r>
                <a:r>
                  <a:rPr lang="en-US" sz="4200" dirty="0">
                    <a:solidFill>
                      <a:srgbClr val="000000"/>
                    </a:solidFill>
                    <a:latin typeface="Arial" panose="020B0604020202020204" pitchFamily="34" charset="0"/>
                    <a:cs typeface="Arial" panose="020B0604020202020204" pitchFamily="34" charset="0"/>
                  </a:rPr>
                  <a:t> </a:t>
                </a:r>
              </a:p>
              <a:p>
                <a:pPr algn="ctr">
                  <a:lnSpc>
                    <a:spcPct val="150000"/>
                  </a:lnSpc>
                </a:pPr>
                <a14:m>
                  <m:oMath xmlns:m="http://schemas.openxmlformats.org/officeDocument/2006/math">
                    <m:r>
                      <a:rPr lang="en-US" sz="4200" b="0" i="1" smtClean="0">
                        <a:solidFill>
                          <a:srgbClr val="000000"/>
                        </a:solidFill>
                        <a:latin typeface="Cambria Math" panose="02040503050406030204" pitchFamily="18" charset="0"/>
                      </a:rPr>
                      <m:t>𝑞</m:t>
                    </m:r>
                    <m:r>
                      <a:rPr lang="en-US" sz="4200" b="0" i="1" smtClean="0">
                        <a:solidFill>
                          <a:srgbClr val="000000"/>
                        </a:solidFill>
                        <a:latin typeface="Cambria Math" panose="02040503050406030204" pitchFamily="18" charset="0"/>
                      </a:rPr>
                      <m:t>=−</m:t>
                    </m:r>
                    <m:f>
                      <m:fPr>
                        <m:ctrlPr>
                          <a:rPr lang="en-US" sz="4200" b="0" i="1" smtClean="0">
                            <a:solidFill>
                              <a:srgbClr val="000000"/>
                            </a:solidFill>
                            <a:latin typeface="Cambria Math" panose="02040503050406030204" pitchFamily="18" charset="0"/>
                          </a:rPr>
                        </m:ctrlPr>
                      </m:fPr>
                      <m:num>
                        <m:r>
                          <a:rPr lang="en-US" sz="4200" b="0" i="1" smtClean="0">
                            <a:solidFill>
                              <a:srgbClr val="000000"/>
                            </a:solidFill>
                            <a:latin typeface="Cambria Math" panose="02040503050406030204" pitchFamily="18" charset="0"/>
                          </a:rPr>
                          <m:t>1</m:t>
                        </m:r>
                      </m:num>
                      <m:den>
                        <m:r>
                          <a:rPr lang="en-US" sz="4200" b="0" i="1" smtClean="0">
                            <a:solidFill>
                              <a:srgbClr val="000000"/>
                            </a:solidFill>
                            <a:latin typeface="Cambria Math" panose="02040503050406030204" pitchFamily="18" charset="0"/>
                          </a:rPr>
                          <m:t>10</m:t>
                        </m:r>
                      </m:den>
                    </m:f>
                  </m:oMath>
                </a14:m>
                <a:r>
                  <a:rPr lang="en-US" sz="4200" dirty="0">
                    <a:solidFill>
                      <a:srgbClr val="000000"/>
                    </a:solidFill>
                    <a:latin typeface="Arial" panose="020B0604020202020204" pitchFamily="34" charset="0"/>
                    <a:cs typeface="Arial" panose="020B0604020202020204" pitchFamily="34" charset="0"/>
                  </a:rPr>
                  <a:t> . Khi </a:t>
                </a:r>
                <a:r>
                  <a:rPr lang="en-US" sz="4200" dirty="0" err="1">
                    <a:solidFill>
                      <a:srgbClr val="000000"/>
                    </a:solidFill>
                    <a:latin typeface="Arial" panose="020B0604020202020204" pitchFamily="34" charset="0"/>
                    <a:cs typeface="Arial" panose="020B0604020202020204" pitchFamily="34" charset="0"/>
                  </a:rPr>
                  <a:t>đó</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4200" b="0" i="1" smtClean="0">
                            <a:solidFill>
                              <a:srgbClr val="000000"/>
                            </a:solidFill>
                            <a:latin typeface="Cambria Math" panose="02040503050406030204" pitchFamily="18" charset="0"/>
                          </a:rPr>
                        </m:ctrlPr>
                      </m:fPr>
                      <m:num>
                        <m:r>
                          <a:rPr lang="en-US" sz="4200" b="0" i="1" smtClean="0">
                            <a:solidFill>
                              <a:srgbClr val="000000"/>
                            </a:solidFill>
                            <a:latin typeface="Cambria Math" panose="02040503050406030204" pitchFamily="18" charset="0"/>
                          </a:rPr>
                          <m:t>1</m:t>
                        </m:r>
                      </m:num>
                      <m:den>
                        <m:sSup>
                          <m:sSupPr>
                            <m:ctrlPr>
                              <a:rPr lang="en-US" sz="4200" b="0" i="1" smtClean="0">
                                <a:solidFill>
                                  <a:srgbClr val="000000"/>
                                </a:solidFill>
                                <a:latin typeface="Cambria Math" panose="02040503050406030204" pitchFamily="18" charset="0"/>
                              </a:rPr>
                            </m:ctrlPr>
                          </m:sSupPr>
                          <m:e>
                            <m:r>
                              <a:rPr lang="en-US" sz="4200" b="0" i="1" smtClean="0">
                                <a:solidFill>
                                  <a:srgbClr val="000000"/>
                                </a:solidFill>
                                <a:latin typeface="Cambria Math" panose="02040503050406030204" pitchFamily="18" charset="0"/>
                              </a:rPr>
                              <m:t>10</m:t>
                            </m:r>
                          </m:e>
                          <m:sup>
                            <m:r>
                              <a:rPr lang="en-US" sz="4200" b="0" i="1" smtClean="0">
                                <a:solidFill>
                                  <a:srgbClr val="000000"/>
                                </a:solidFill>
                                <a:latin typeface="Cambria Math" panose="02040503050406030204" pitchFamily="18" charset="0"/>
                              </a:rPr>
                              <m:t>2017</m:t>
                            </m:r>
                          </m:sup>
                        </m:sSup>
                      </m:den>
                    </m:f>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là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endParaRPr lang="en-US" sz="4200" dirty="0">
                  <a:solidFill>
                    <a:schemeClr val="tx1"/>
                  </a:solidFill>
                  <a:latin typeface="Arial" panose="020B0604020202020204" pitchFamily="34" charset="0"/>
                  <a:cs typeface="Arial" panose="020B0604020202020204" pitchFamily="34" charset="0"/>
                </a:endParaRPr>
              </a:p>
            </p:txBody>
          </p:sp>
        </mc:Choice>
        <mc:Fallback xmlns="">
          <p:sp>
            <p:nvSpPr>
              <p:cNvPr id="5" name="Plaque 4"/>
              <p:cNvSpPr>
                <a:spLocks noRot="1" noChangeAspect="1" noMove="1" noResize="1" noEditPoints="1" noAdjustHandles="1" noChangeArrowheads="1" noChangeShapeType="1" noTextEdit="1"/>
              </p:cNvSpPr>
              <p:nvPr/>
            </p:nvSpPr>
            <p:spPr>
              <a:xfrm>
                <a:off x="1671319" y="2141928"/>
                <a:ext cx="14719983" cy="2599207"/>
              </a:xfrm>
              <a:prstGeom prst="plaque">
                <a:avLst/>
              </a:prstGeom>
              <a:blipFill>
                <a:blip r:embed="rId6"/>
                <a:stretch>
                  <a:fillRect b="-694"/>
                </a:stretch>
              </a:blipFill>
              <a:ln w="28575">
                <a:solidFill>
                  <a:schemeClr val="tx1"/>
                </a:solidFill>
              </a:ln>
            </p:spPr>
            <p:txBody>
              <a:bodyPr/>
              <a:lstStyle/>
              <a:p>
                <a:r>
                  <a:rPr lang="en-US">
                    <a:noFill/>
                  </a:rPr>
                  <a:t> </a:t>
                </a:r>
              </a:p>
            </p:txBody>
          </p:sp>
        </mc:Fallback>
      </mc:AlternateContent>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2 016</a:t>
            </a:r>
          </a:p>
        </p:txBody>
      </p:sp>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r>
              <a:rPr lang="en-US" sz="4400" dirty="0">
                <a:solidFill>
                  <a:schemeClr val="tx1"/>
                </a:solidFill>
                <a:latin typeface="Arial" panose="020B0604020202020204" pitchFamily="34" charset="0"/>
                <a:cs typeface="Arial" panose="020B0604020202020204" pitchFamily="34" charset="0"/>
              </a:rPr>
              <a:t>2 017</a:t>
            </a:r>
            <a:endParaRPr lang="en-US" sz="4000" dirty="0">
              <a:solidFill>
                <a:schemeClr val="tx1"/>
              </a:solidFill>
              <a:latin typeface="Arial" panose="020B0604020202020204" pitchFamily="34" charset="0"/>
              <a:cs typeface="Arial" panose="020B0604020202020204" pitchFamily="34" charset="0"/>
            </a:endParaRPr>
          </a:p>
        </p:txBody>
      </p:sp>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2 018</a:t>
            </a:r>
          </a:p>
        </p:txBody>
      </p:sp>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r>
              <a:rPr lang="en-US" sz="4400" dirty="0">
                <a:solidFill>
                  <a:schemeClr val="tx1"/>
                </a:solidFill>
                <a:latin typeface="Arial" panose="020B0604020202020204" pitchFamily="34" charset="0"/>
                <a:cs typeface="Arial" panose="020B0604020202020204" pitchFamily="34" charset="0"/>
              </a:rPr>
              <a:t>2 019</a:t>
            </a:r>
          </a:p>
        </p:txBody>
      </p:sp>
      <p:sp>
        <p:nvSpPr>
          <p:cNvPr id="14" name="Plaque 13"/>
          <p:cNvSpPr/>
          <p:nvPr/>
        </p:nvSpPr>
        <p:spPr>
          <a:xfrm>
            <a:off x="1671317" y="7374665"/>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2 018</a:t>
            </a:r>
          </a:p>
        </p:txBody>
      </p:sp>
    </p:spTree>
    <p:extLst>
      <p:ext uri="{BB962C8B-B14F-4D97-AF65-F5344CB8AC3E}">
        <p14:creationId xmlns:p14="http://schemas.microsoft.com/office/powerpoint/2010/main" val="909071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US"/>
            </a:p>
          </p:txBody>
        </p:sp>
        <p:sp>
          <p:nvSpPr>
            <p:cNvPr id="2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US"/>
            </a:p>
          </p:txBody>
        </p:sp>
        <p:sp>
          <p:nvSpPr>
            <p:cNvPr id="30"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US"/>
            </a:p>
          </p:txBody>
        </p:sp>
        <p:sp>
          <p:nvSpPr>
            <p:cNvPr id="43"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txBody>
          <a:bodyPr/>
          <a:lstStyle/>
          <a:p>
            <a:endParaRPr lang="en-US"/>
          </a:p>
        </p:txBody>
      </p:sp>
      <p:sp>
        <p:nvSpPr>
          <p:cNvPr id="58" name="TextBox 57"/>
          <p:cNvSpPr txBox="1"/>
          <p:nvPr/>
        </p:nvSpPr>
        <p:spPr>
          <a:xfrm>
            <a:off x="2561111" y="2298994"/>
            <a:ext cx="13639800" cy="5073505"/>
          </a:xfrm>
          <a:prstGeom prst="rect">
            <a:avLst/>
          </a:prstGeom>
          <a:noFill/>
        </p:spPr>
        <p:txBody>
          <a:bodyPr wrap="square" rtlCol="0">
            <a:spAutoFit/>
          </a:bodyPr>
          <a:lstStyle/>
          <a:p>
            <a:pPr algn="ctr">
              <a:lnSpc>
                <a:spcPct val="150000"/>
              </a:lnSpc>
            </a:pPr>
            <a:r>
              <a:rPr lang="vi-VN" sz="11500" b="1" dirty="0">
                <a:latin typeface="Arial" panose="020B0604020202020204" pitchFamily="34" charset="0"/>
                <a:cs typeface="Arial" panose="020B0604020202020204" pitchFamily="34" charset="0"/>
              </a:rPr>
              <a:t>BÀI TẬP CUỐI CHƯƠNG I</a:t>
            </a:r>
            <a:r>
              <a:rPr lang="en-US" sz="11500" b="1" dirty="0">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3063803308"/>
      </p:ext>
    </p:extLst>
  </p:cSld>
  <p:clrMapOvr>
    <a:masterClrMapping/>
  </p:clrMapOvr>
  <p:transition spd="med">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3868</Words>
  <Application>Microsoft Office PowerPoint</Application>
  <PresentationFormat>Custom</PresentationFormat>
  <Paragraphs>271</Paragraphs>
  <Slides>46</Slides>
  <Notes>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Arial</vt:lpstr>
      <vt:lpstr>Open Sans</vt:lpstr>
      <vt:lpstr>Calibri Light</vt:lpstr>
      <vt:lpstr>Arial (Body)</vt:lpstr>
      <vt:lpstr>Times New Roman</vt:lpstr>
      <vt:lpstr>Calibri</vt:lpstr>
      <vt:lpstr>Cambria Math</vt:lpstr>
      <vt:lpstr>Tahoma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chương</dc:title>
  <dc:creator>Xinh Đẹp Dịu Hiền Huế Thị</dc:creator>
  <cp:lastModifiedBy>Duong Hung</cp:lastModifiedBy>
  <cp:revision>35</cp:revision>
  <dcterms:created xsi:type="dcterms:W3CDTF">2006-08-16T00:00:00Z</dcterms:created>
  <dcterms:modified xsi:type="dcterms:W3CDTF">2023-09-05T18:50:40Z</dcterms:modified>
  <dc:identifier>DAFn2dd0_sY</dc:identifier>
</cp:coreProperties>
</file>