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sldIdLst>
    <p:sldId id="267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4" r:id="rId19"/>
    <p:sldId id="285" r:id="rId20"/>
    <p:sldId id="286" r:id="rId21"/>
    <p:sldId id="287" r:id="rId22"/>
    <p:sldId id="289" r:id="rId23"/>
    <p:sldId id="293" r:id="rId24"/>
    <p:sldId id="291" r:id="rId25"/>
    <p:sldId id="288" r:id="rId26"/>
    <p:sldId id="294" r:id="rId27"/>
    <p:sldId id="295" r:id="rId28"/>
    <p:sldId id="262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258" r:id="rId44"/>
    <p:sldId id="310" r:id="rId45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mbria Math" panose="02040503050406030204" pitchFamily="18" charset="0"/>
      <p:regular r:id="rId53"/>
    </p:embeddedFont>
    <p:embeddedFont>
      <p:font typeface="Tahoma" panose="020B0604030504040204" pitchFamily="34" charset="0"/>
      <p:regular r:id="rId54"/>
      <p:bold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7B"/>
    <a:srgbClr val="FD9959"/>
    <a:srgbClr val="A6DAF4"/>
    <a:srgbClr val="FDEF94"/>
    <a:srgbClr val="CBE9A2"/>
    <a:srgbClr val="FFCCEE"/>
    <a:srgbClr val="FCC751"/>
    <a:srgbClr val="B18DFF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664" autoAdjust="0"/>
  </p:normalViewPr>
  <p:slideViewPr>
    <p:cSldViewPr>
      <p:cViewPr varScale="1">
        <p:scale>
          <a:sx n="74" d="100"/>
          <a:sy n="74" d="100"/>
        </p:scale>
        <p:origin x="45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</a:t>
            </a:r>
            <a:r>
              <a:rPr lang="vi-VN" baseline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5FA99F-FFAC-43D4-93E9-B24FB2B8FDD5}"/>
              </a:ext>
            </a:extLst>
          </p:cNvPr>
          <p:cNvGrpSpPr/>
          <p:nvPr userDrawn="1"/>
        </p:nvGrpSpPr>
        <p:grpSpPr>
          <a:xfrm>
            <a:off x="0" y="0"/>
            <a:ext cx="18288000" cy="10286998"/>
            <a:chOff x="0" y="0"/>
            <a:chExt cx="18288000" cy="102869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5BF5E2-644C-42BB-9AC4-CB85E5A429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3406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8288000" cy="571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036F11-13B8-4B7E-9ABB-5BE88CB086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5503" y="9715497"/>
              <a:ext cx="18269550" cy="571501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0.png"/><Relationship Id="rId5" Type="http://schemas.openxmlformats.org/officeDocument/2006/relationships/image" Target="../media/image26.sv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63.gif"/><Relationship Id="rId18" Type="http://schemas.openxmlformats.org/officeDocument/2006/relationships/image" Target="../media/image67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20.xml"/><Relationship Id="rId12" Type="http://schemas.openxmlformats.org/officeDocument/2006/relationships/image" Target="../media/image62.gif"/><Relationship Id="rId17" Type="http://schemas.openxmlformats.org/officeDocument/2006/relationships/image" Target="../media/image66.png"/><Relationship Id="rId2" Type="http://schemas.openxmlformats.org/officeDocument/2006/relationships/audio" Target="../media/media1.wav"/><Relationship Id="rId16" Type="http://schemas.openxmlformats.org/officeDocument/2006/relationships/slide" Target="slide25.xml"/><Relationship Id="rId1" Type="http://schemas.microsoft.com/office/2007/relationships/media" Target="../media/media1.wav"/><Relationship Id="rId6" Type="http://schemas.openxmlformats.org/officeDocument/2006/relationships/image" Target="../media/image61.svg"/><Relationship Id="rId11" Type="http://schemas.openxmlformats.org/officeDocument/2006/relationships/slide" Target="slide24.xml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10" Type="http://schemas.openxmlformats.org/officeDocument/2006/relationships/slide" Target="slide23.xml"/><Relationship Id="rId19" Type="http://schemas.openxmlformats.org/officeDocument/2006/relationships/image" Target="../media/image68.png"/><Relationship Id="rId4" Type="http://schemas.openxmlformats.org/officeDocument/2006/relationships/notesSlide" Target="../notesSlides/notesSlide1.xml"/><Relationship Id="rId9" Type="http://schemas.openxmlformats.org/officeDocument/2006/relationships/slide" Target="slide22.xml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microsoft.com/office/2007/relationships/hdphoto" Target="../media/hdphoto2.wdp"/><Relationship Id="rId12" Type="http://schemas.openxmlformats.org/officeDocument/2006/relationships/image" Target="../media/image18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openxmlformats.org/officeDocument/2006/relationships/image" Target="../media/image26.svg"/><Relationship Id="rId10" Type="http://schemas.openxmlformats.org/officeDocument/2006/relationships/image" Target="../media/image160.png"/><Relationship Id="rId4" Type="http://schemas.openxmlformats.org/officeDocument/2006/relationships/image" Target="../media/image25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50.png"/><Relationship Id="rId18" Type="http://schemas.openxmlformats.org/officeDocument/2006/relationships/image" Target="../media/image74.png"/><Relationship Id="rId3" Type="http://schemas.openxmlformats.org/officeDocument/2006/relationships/audio" Target="../media/audio1.wav"/><Relationship Id="rId21" Type="http://schemas.openxmlformats.org/officeDocument/2006/relationships/image" Target="../media/image76.svg"/><Relationship Id="rId7" Type="http://schemas.microsoft.com/office/2007/relationships/hdphoto" Target="../media/hdphoto3.wdp"/><Relationship Id="rId12" Type="http://schemas.openxmlformats.org/officeDocument/2006/relationships/image" Target="../media/image640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2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67.png"/><Relationship Id="rId10" Type="http://schemas.openxmlformats.org/officeDocument/2006/relationships/image" Target="../media/image71.png"/><Relationship Id="rId19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6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0.png"/><Relationship Id="rId18" Type="http://schemas.openxmlformats.org/officeDocument/2006/relationships/image" Target="../media/image76.sv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720.png"/><Relationship Id="rId17" Type="http://schemas.openxmlformats.org/officeDocument/2006/relationships/slide" Target="slide1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750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7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8.png"/><Relationship Id="rId18" Type="http://schemas.openxmlformats.org/officeDocument/2006/relationships/slide" Target="slide19.xml"/><Relationship Id="rId3" Type="http://schemas.openxmlformats.org/officeDocument/2006/relationships/audio" Target="../media/audio1.wav"/><Relationship Id="rId21" Type="http://schemas.openxmlformats.org/officeDocument/2006/relationships/image" Target="../media/image77.jpeg"/><Relationship Id="rId7" Type="http://schemas.microsoft.com/office/2007/relationships/hdphoto" Target="../media/hdphoto3.wdp"/><Relationship Id="rId12" Type="http://schemas.openxmlformats.org/officeDocument/2006/relationships/image" Target="../media/image77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2.pn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80.png"/><Relationship Id="rId10" Type="http://schemas.openxmlformats.org/officeDocument/2006/relationships/image" Target="../media/image71.png"/><Relationship Id="rId19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1.png"/><Relationship Id="rId18" Type="http://schemas.openxmlformats.org/officeDocument/2006/relationships/image" Target="../media/image76.sv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82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72.png"/><Relationship Id="rId10" Type="http://schemas.openxmlformats.org/officeDocument/2006/relationships/image" Target="../media/image71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5.png"/><Relationship Id="rId18" Type="http://schemas.openxmlformats.org/officeDocument/2006/relationships/image" Target="../media/image74.png"/><Relationship Id="rId3" Type="http://schemas.openxmlformats.org/officeDocument/2006/relationships/audio" Target="../media/audio1.wav"/><Relationship Id="rId21" Type="http://schemas.openxmlformats.org/officeDocument/2006/relationships/image" Target="../media/image76.svg"/><Relationship Id="rId7" Type="http://schemas.microsoft.com/office/2007/relationships/hdphoto" Target="../media/hdphoto3.wdp"/><Relationship Id="rId12" Type="http://schemas.openxmlformats.org/officeDocument/2006/relationships/image" Target="../media/image84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8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87.png"/><Relationship Id="rId10" Type="http://schemas.openxmlformats.org/officeDocument/2006/relationships/image" Target="../media/image71.png"/><Relationship Id="rId19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7.png"/><Relationship Id="rId3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0.png"/><Relationship Id="rId5" Type="http://schemas.openxmlformats.org/officeDocument/2006/relationships/image" Target="../media/image26.svg"/><Relationship Id="rId10" Type="http://schemas.openxmlformats.org/officeDocument/2006/relationships/image" Target="../media/image240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9: 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 của phương trình cot x = -1 là 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07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10: 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nghiệm của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vi-VN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đoạn [0;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b="-684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/>
          <p:cNvSpPr/>
          <p:nvPr/>
        </p:nvSpPr>
        <p:spPr>
          <a:xfrm>
            <a:off x="1671317" y="738228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27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5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29" name="Freeform 6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30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8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0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11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2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3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4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5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6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7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18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42" name="Freeform 19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4" name="Freeform 21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58" name="TextBox 57"/>
          <p:cNvSpPr txBox="1"/>
          <p:nvPr/>
        </p:nvSpPr>
        <p:spPr>
          <a:xfrm>
            <a:off x="2561111" y="2298994"/>
            <a:ext cx="13639800" cy="507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1500" b="1">
                <a:latin typeface="Arial" panose="020B0604020202020204" pitchFamily="34" charset="0"/>
                <a:cs typeface="Arial" panose="020B0604020202020204" pitchFamily="34" charset="0"/>
              </a:rPr>
              <a:t>BÀI TẬP CUỐI CHƯƠNG I</a:t>
            </a:r>
            <a:endParaRPr lang="en-US" sz="11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03308"/>
      </p:ext>
    </p:extLst>
  </p:cSld>
  <p:clrMapOvr>
    <a:masterClrMapping/>
  </p:clrMapOvr>
  <p:transition spd="med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I</a:t>
            </a:r>
            <a:endParaRPr lang="en-US" sz="4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04813" y="2394591"/>
            <a:ext cx="15307228" cy="1938992"/>
            <a:chOff x="1304813" y="2394591"/>
            <a:chExt cx="15307228" cy="1938992"/>
          </a:xfrm>
        </p:grpSpPr>
        <p:sp>
          <p:nvSpPr>
            <p:cNvPr id="65" name="Rectangle 64"/>
            <p:cNvSpPr/>
            <p:nvPr/>
          </p:nvSpPr>
          <p:spPr>
            <a:xfrm>
              <a:off x="2565399" y="2394591"/>
              <a:ext cx="1404664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Chia HS thành 4 nhóm và thực hiện hệ thống hóa kiến thức trong chương I:</a:t>
              </a: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4813" y="2586813"/>
              <a:ext cx="1051729" cy="155454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830678" y="4705989"/>
            <a:ext cx="7383661" cy="3980142"/>
            <a:chOff x="1830678" y="4705989"/>
            <a:chExt cx="7383661" cy="3980142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FCC751"/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FDEF94"/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979049" y="4705989"/>
              <a:ext cx="700433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1: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Hệ thống hóa kiến thức Bài 1. Góc lượng giác. Giá trị lượng giác của góc lượng giác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1CA379"/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10211465" y="4720085"/>
              <a:ext cx="6125269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2: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Hệ thống hóa kiến thức Bài 2. Các phép biến đổi lượng giác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80213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I</a:t>
            </a:r>
            <a:endParaRPr lang="en-US" sz="4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65399" y="2394591"/>
            <a:ext cx="140466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Chia HS thành 4 nhóm và thực hiện hệ thống hóa kiến thức trong chương I: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13" y="2586813"/>
            <a:ext cx="1051729" cy="15545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30678" y="4705989"/>
            <a:ext cx="7383661" cy="3980142"/>
            <a:chOff x="1830678" y="4705989"/>
            <a:chExt cx="7383661" cy="3980142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979049" y="4705989"/>
              <a:ext cx="700433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3: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Hệ thống hóa kiến thức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Bài 3. Hàm số lượng giác và đồ thị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9758310" y="4720085"/>
              <a:ext cx="6853731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4: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Hệ thống hóa kiến thức 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Bài 4. Phương trình lượng giác cơ bản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50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89000" y="2505710"/>
            <a:ext cx="4114800" cy="4419600"/>
          </a:xfrm>
          <a:prstGeom prst="roundRect">
            <a:avLst/>
          </a:prstGeom>
          <a:solidFill>
            <a:srgbClr val="FF743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lượng giác. Giá trị lượng giác của góc lượng giác</a:t>
            </a:r>
          </a:p>
        </p:txBody>
      </p:sp>
      <p:cxnSp>
        <p:nvCxnSpPr>
          <p:cNvPr id="13" name="Elbow Connector 12"/>
          <p:cNvCxnSpPr>
            <a:stCxn id="2" idx="3"/>
            <a:endCxn id="3" idx="1"/>
          </p:cNvCxnSpPr>
          <p:nvPr/>
        </p:nvCxnSpPr>
        <p:spPr>
          <a:xfrm flipV="1">
            <a:off x="5003800" y="2381250"/>
            <a:ext cx="858520" cy="233426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" idx="3"/>
            <a:endCxn id="4" idx="1"/>
          </p:cNvCxnSpPr>
          <p:nvPr/>
        </p:nvCxnSpPr>
        <p:spPr>
          <a:xfrm>
            <a:off x="5003800" y="4715510"/>
            <a:ext cx="858520" cy="254254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862320" y="571500"/>
            <a:ext cx="11358880" cy="3600450"/>
            <a:chOff x="5862320" y="571500"/>
            <a:chExt cx="11358880" cy="3600450"/>
          </a:xfrm>
        </p:grpSpPr>
        <p:sp>
          <p:nvSpPr>
            <p:cNvPr id="3" name="Rounded Rectangle 2"/>
            <p:cNvSpPr/>
            <p:nvPr/>
          </p:nvSpPr>
          <p:spPr>
            <a:xfrm>
              <a:off x="5862320" y="1581150"/>
              <a:ext cx="4724400" cy="1600200"/>
            </a:xfrm>
            <a:prstGeom prst="roundRect">
              <a:avLst/>
            </a:prstGeom>
            <a:solidFill>
              <a:srgbClr val="A6DAF4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 lượng giác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1430000" y="57150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 niệm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430000" y="185293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chất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1430000" y="318135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thức Chasles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Elbow Connector 16"/>
            <p:cNvCxnSpPr>
              <a:stCxn id="3" idx="3"/>
              <a:endCxn id="6" idx="1"/>
            </p:cNvCxnSpPr>
            <p:nvPr/>
          </p:nvCxnSpPr>
          <p:spPr>
            <a:xfrm flipV="1">
              <a:off x="10586720" y="1066800"/>
              <a:ext cx="843280" cy="131445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3" idx="3"/>
              <a:endCxn id="7" idx="1"/>
            </p:cNvCxnSpPr>
            <p:nvPr/>
          </p:nvCxnSpPr>
          <p:spPr>
            <a:xfrm flipV="1">
              <a:off x="10586720" y="2348230"/>
              <a:ext cx="843280" cy="3302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>
              <a:stCxn id="3" idx="3"/>
              <a:endCxn id="8" idx="1"/>
            </p:cNvCxnSpPr>
            <p:nvPr/>
          </p:nvCxnSpPr>
          <p:spPr>
            <a:xfrm>
              <a:off x="10586720" y="2381250"/>
              <a:ext cx="843280" cy="129540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2320" y="5044440"/>
            <a:ext cx="11374120" cy="4695190"/>
            <a:chOff x="5862320" y="5044440"/>
            <a:chExt cx="11374120" cy="4695190"/>
          </a:xfrm>
        </p:grpSpPr>
        <p:sp>
          <p:nvSpPr>
            <p:cNvPr id="4" name="Rounded Rectangle 3"/>
            <p:cNvSpPr/>
            <p:nvPr/>
          </p:nvSpPr>
          <p:spPr>
            <a:xfrm>
              <a:off x="5862320" y="6229350"/>
              <a:ext cx="4724400" cy="2057400"/>
            </a:xfrm>
            <a:prstGeom prst="roundRect">
              <a:avLst/>
            </a:prstGeom>
            <a:solidFill>
              <a:srgbClr val="A6DAF4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600">
                  <a:solidFill>
                    <a:schemeClr val="tx1"/>
                  </a:solidFill>
                  <a:cs typeface="Arial" panose="020B0604020202020204" pitchFamily="34" charset="0"/>
                </a:rPr>
                <a:t>Giá trị lượng giác của góc lượng giác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1430000" y="504444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tròn lượng giác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1445240" y="6286500"/>
              <a:ext cx="5791200" cy="159004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 trị lượng giác của góc lượng giác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1445240" y="8149590"/>
              <a:ext cx="5791200" cy="159004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 trị lượng giác của các góc có liên quan đặc biệt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Elbow Connector 34"/>
            <p:cNvCxnSpPr>
              <a:stCxn id="4" idx="3"/>
              <a:endCxn id="9" idx="1"/>
            </p:cNvCxnSpPr>
            <p:nvPr/>
          </p:nvCxnSpPr>
          <p:spPr>
            <a:xfrm flipV="1">
              <a:off x="10586720" y="5539740"/>
              <a:ext cx="843280" cy="171831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>
              <a:stCxn id="4" idx="3"/>
              <a:endCxn id="10" idx="1"/>
            </p:cNvCxnSpPr>
            <p:nvPr/>
          </p:nvCxnSpPr>
          <p:spPr>
            <a:xfrm flipV="1">
              <a:off x="10586720" y="7081520"/>
              <a:ext cx="858520" cy="17653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>
              <a:stCxn id="4" idx="3"/>
              <a:endCxn id="11" idx="1"/>
            </p:cNvCxnSpPr>
            <p:nvPr/>
          </p:nvCxnSpPr>
          <p:spPr>
            <a:xfrm>
              <a:off x="10586720" y="7258050"/>
              <a:ext cx="858520" cy="168656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598383"/>
            <a:ext cx="2825655" cy="21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781800" y="2857500"/>
            <a:ext cx="4419600" cy="4419600"/>
          </a:xfrm>
          <a:prstGeom prst="ellipse">
            <a:avLst/>
          </a:prstGeom>
          <a:solidFill>
            <a:srgbClr val="1CA37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phép biến đổi lượng giác</a:t>
            </a:r>
            <a:endParaRPr lang="en-US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371600" y="952500"/>
            <a:ext cx="5181600" cy="2743200"/>
          </a:xfrm>
          <a:prstGeom prst="plaque">
            <a:avLst/>
          </a:prstGeom>
          <a:solidFill>
            <a:srgbClr val="FFCCE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cộng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laque 21"/>
          <p:cNvSpPr/>
          <p:nvPr/>
        </p:nvSpPr>
        <p:spPr>
          <a:xfrm>
            <a:off x="11582400" y="952500"/>
            <a:ext cx="5181600" cy="2743200"/>
          </a:xfrm>
          <a:prstGeom prst="plaque">
            <a:avLst/>
          </a:prstGeom>
          <a:solidFill>
            <a:srgbClr val="FDEF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</a:t>
            </a:r>
          </a:p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đôi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laque 23"/>
          <p:cNvSpPr/>
          <p:nvPr/>
        </p:nvSpPr>
        <p:spPr>
          <a:xfrm>
            <a:off x="11582400" y="6438900"/>
            <a:ext cx="5181600" cy="2743200"/>
          </a:xfrm>
          <a:prstGeom prst="plaque">
            <a:avLst/>
          </a:prstGeom>
          <a:solidFill>
            <a:srgbClr val="A6DAF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biến đổi tích thành tổng</a:t>
            </a:r>
          </a:p>
        </p:txBody>
      </p:sp>
      <p:sp>
        <p:nvSpPr>
          <p:cNvPr id="25" name="Plaque 24"/>
          <p:cNvSpPr/>
          <p:nvPr/>
        </p:nvSpPr>
        <p:spPr>
          <a:xfrm>
            <a:off x="1371600" y="6438900"/>
            <a:ext cx="5181600" cy="2743200"/>
          </a:xfrm>
          <a:prstGeom prst="plaque">
            <a:avLst/>
          </a:prstGeom>
          <a:solidFill>
            <a:srgbClr val="CBE9A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biến đổi tổng thành tích</a:t>
            </a:r>
          </a:p>
        </p:txBody>
      </p:sp>
      <p:sp>
        <p:nvSpPr>
          <p:cNvPr id="14" name="Right Arrow 13"/>
          <p:cNvSpPr/>
          <p:nvPr/>
        </p:nvSpPr>
        <p:spPr>
          <a:xfrm rot="12504993">
            <a:off x="6309360" y="3390899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9665381">
            <a:off x="11010384" y="3479124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9095007" flipV="1">
            <a:off x="6309359" y="6136639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934619" flipV="1">
            <a:off x="11044325" y="6169788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22" grpId="0" animBg="1"/>
      <p:bldP spid="24" grpId="0" animBg="1"/>
      <p:bldP spid="25" grpId="0" animBg="1"/>
      <p:bldP spid="14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762000" y="3314356"/>
            <a:ext cx="5181600" cy="4114800"/>
          </a:xfrm>
          <a:prstGeom prst="verticalScroll">
            <a:avLst/>
          </a:prstGeom>
          <a:solidFill>
            <a:srgbClr val="FCC7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số lượng giác và đồ thị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60696" y="1028700"/>
            <a:ext cx="9769904" cy="8480662"/>
            <a:chOff x="6460696" y="1028700"/>
            <a:chExt cx="9769904" cy="8480662"/>
          </a:xfrm>
        </p:grpSpPr>
        <p:sp>
          <p:nvSpPr>
            <p:cNvPr id="3" name="Folded Corner 2"/>
            <p:cNvSpPr/>
            <p:nvPr/>
          </p:nvSpPr>
          <p:spPr>
            <a:xfrm>
              <a:off x="7924800" y="1028700"/>
              <a:ext cx="8305800" cy="1936585"/>
            </a:xfrm>
            <a:prstGeom prst="foldedCorner">
              <a:avLst/>
            </a:prstGeom>
            <a:solidFill>
              <a:srgbClr val="FFCCE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chẵn, hàm số lẻ, hàm số tuần hoàn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olded Corner 3"/>
            <p:cNvSpPr/>
            <p:nvPr/>
          </p:nvSpPr>
          <p:spPr>
            <a:xfrm>
              <a:off x="7924800" y="3365500"/>
              <a:ext cx="8305800" cy="1193800"/>
            </a:xfrm>
            <a:prstGeom prst="foldedCorner">
              <a:avLst/>
            </a:prstGeom>
            <a:solidFill>
              <a:srgbClr val="CBE9A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sinx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olded Corner 4"/>
            <p:cNvSpPr/>
            <p:nvPr/>
          </p:nvSpPr>
          <p:spPr>
            <a:xfrm>
              <a:off x="7924800" y="5010315"/>
              <a:ext cx="8305800" cy="1193800"/>
            </a:xfrm>
            <a:prstGeom prst="foldedCorne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cosx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olded Corner 6"/>
            <p:cNvSpPr/>
            <p:nvPr/>
          </p:nvSpPr>
          <p:spPr>
            <a:xfrm>
              <a:off x="7924800" y="6680577"/>
              <a:ext cx="8305800" cy="1193800"/>
            </a:xfrm>
            <a:prstGeom prst="foldedCorner">
              <a:avLst/>
            </a:prstGeom>
            <a:solidFill>
              <a:srgbClr val="A6DAF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tanx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olded Corner 7"/>
            <p:cNvSpPr/>
            <p:nvPr/>
          </p:nvSpPr>
          <p:spPr>
            <a:xfrm>
              <a:off x="7924800" y="8315562"/>
              <a:ext cx="8305800" cy="1193800"/>
            </a:xfrm>
            <a:prstGeom prst="foldedCorner">
              <a:avLst/>
            </a:prstGeom>
            <a:solidFill>
              <a:srgbClr val="FDEF9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cotx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 rot="19163613">
              <a:off x="6460698" y="2347957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6503317" y="3962400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6503317" y="5499093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6503317" y="7118178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2436387" flipV="1">
              <a:off x="6460696" y="8577965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3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4975860" y="1181100"/>
            <a:ext cx="8610600" cy="1752600"/>
          </a:xfrm>
          <a:prstGeom prst="foldedCorner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lượng giác cơ bản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14401" y="5156200"/>
            <a:ext cx="3657600" cy="3505200"/>
          </a:xfrm>
          <a:prstGeom prst="roundRect">
            <a:avLst/>
          </a:prstGeom>
          <a:solidFill>
            <a:srgbClr val="FFCCE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tương đương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91101" y="5156200"/>
            <a:ext cx="2819400" cy="3505200"/>
          </a:xfrm>
          <a:prstGeom prst="roundRect">
            <a:avLst/>
          </a:prstGeom>
          <a:solidFill>
            <a:srgbClr val="CBE9A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42668" y="5156200"/>
            <a:ext cx="2821940" cy="3505200"/>
          </a:xfrm>
          <a:prstGeom prst="roundRect">
            <a:avLst/>
          </a:prstGeom>
          <a:solidFill>
            <a:srgbClr val="FDEF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349704" y="5156200"/>
            <a:ext cx="2819400" cy="3505200"/>
          </a:xfrm>
          <a:prstGeom prst="roundRect">
            <a:avLst/>
          </a:prstGeom>
          <a:solidFill>
            <a:srgbClr val="A6DAF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554200" y="5143500"/>
            <a:ext cx="2819400" cy="3505200"/>
          </a:xfrm>
          <a:prstGeom prst="roundRect">
            <a:avLst/>
          </a:prstGeom>
          <a:solidFill>
            <a:srgbClr val="FDAD7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Elbow Connector 11"/>
          <p:cNvCxnSpPr>
            <a:stCxn id="3" idx="2"/>
            <a:endCxn id="5" idx="0"/>
          </p:cNvCxnSpPr>
          <p:nvPr/>
        </p:nvCxnSpPr>
        <p:spPr>
          <a:xfrm rot="5400000">
            <a:off x="4900931" y="775971"/>
            <a:ext cx="2222500" cy="6537959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3" idx="2"/>
            <a:endCxn id="6" idx="0"/>
          </p:cNvCxnSpPr>
          <p:nvPr/>
        </p:nvCxnSpPr>
        <p:spPr>
          <a:xfrm rot="5400000">
            <a:off x="6729731" y="2604771"/>
            <a:ext cx="2222500" cy="2880359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3" idx="2"/>
            <a:endCxn id="7" idx="0"/>
          </p:cNvCxnSpPr>
          <p:nvPr/>
        </p:nvCxnSpPr>
        <p:spPr>
          <a:xfrm rot="16200000" flipH="1">
            <a:off x="8306149" y="3908711"/>
            <a:ext cx="2222500" cy="272478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3" idx="2"/>
            <a:endCxn id="9" idx="0"/>
          </p:cNvCxnSpPr>
          <p:nvPr/>
        </p:nvCxnSpPr>
        <p:spPr>
          <a:xfrm rot="16200000" flipH="1">
            <a:off x="9909032" y="2305828"/>
            <a:ext cx="2222500" cy="3478244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3" idx="2"/>
            <a:endCxn id="10" idx="0"/>
          </p:cNvCxnSpPr>
          <p:nvPr/>
        </p:nvCxnSpPr>
        <p:spPr>
          <a:xfrm rot="16200000" flipH="1">
            <a:off x="11517630" y="697230"/>
            <a:ext cx="2209800" cy="668274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0" y="511244"/>
            <a:ext cx="3585747" cy="1558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447039"/>
            <a:ext cx="3420517" cy="29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74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số y = sinx đồng biến trên khoảng: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(0;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;−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(-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0)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507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fr-FR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đều ABC có đường cao AH. Khẳng định nào sau đây là đúng?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>
                    <a:solidFill>
                      <a:schemeClr val="tx1"/>
                    </a:solidFill>
                  </a:rPr>
                  <a:t>A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𝐵𝐴𝐻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311" b="-1216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>
                    <a:solidFill>
                      <a:prstClr val="black"/>
                    </a:solidFill>
                  </a:rPr>
                  <a:t>B</a:t>
                </a:r>
                <a:r>
                  <a:rPr lang="vi-VN" sz="4400">
                    <a:solidFill>
                      <a:prstClr val="black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𝐴𝐶𝐻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97" b="-740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>
                    <a:solidFill>
                      <a:schemeClr val="tx1"/>
                    </a:solidFill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𝐴𝐵𝐶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11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>
                    <a:solidFill>
                      <a:schemeClr val="tx1"/>
                    </a:solidFill>
                  </a:rPr>
                  <a:t>D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𝐵𝐴𝐻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97" b="-578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>
                    <a:solidFill>
                      <a:schemeClr val="tx1"/>
                    </a:solidFill>
                  </a:rPr>
                  <a:t>A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rad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11" b="-111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>
                    <a:solidFill>
                      <a:schemeClr val="tx1"/>
                    </a:solidFill>
                  </a:rPr>
                  <a:t>B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97" b="-126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>
                    <a:solidFill>
                      <a:schemeClr val="tx1"/>
                    </a:solidFill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11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>
                    <a:solidFill>
                      <a:schemeClr val="tx1"/>
                    </a:solidFill>
                  </a:rPr>
                  <a:t>D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l="-3397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89607" y="4463932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>
                    <a:solidFill>
                      <a:schemeClr val="tx1"/>
                    </a:solidFill>
                  </a:rPr>
                  <a:t>A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4463932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311" b="-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220200" y="4470216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400" dirty="0">
                    <a:solidFill>
                      <a:schemeClr val="tx1"/>
                    </a:solidFill>
                  </a:rPr>
                  <a:t>B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4470216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97" b="-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89607" y="5797690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>
                    <a:solidFill>
                      <a:schemeClr val="tx1"/>
                    </a:solidFill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5797690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11" b="-684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220200" y="5803974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400" dirty="0">
                    <a:solidFill>
                      <a:schemeClr val="tx1"/>
                    </a:solidFill>
                  </a:rPr>
                  <a:t>D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5803974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97" b="-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450214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00" y="589308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865132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457965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48954" y="299803"/>
            <a:ext cx="15790092" cy="4013213"/>
            <a:chOff x="1248954" y="299803"/>
            <a:chExt cx="15790092" cy="4013213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48954" y="299803"/>
              <a:ext cx="15790092" cy="4012351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50000"/>
                </a:lnSpc>
                <a:defRPr/>
              </a:pPr>
              <a:r>
                <a:rPr lang="en-US" sz="4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vi-VN" sz="4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 </a:t>
              </a:r>
              <a:r>
                <a:rPr lang="fr-FR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 hình vẽ sau các điểm M , N </a:t>
              </a:r>
              <a:endPara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r>
                <a:rPr lang="fr-FR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những điểm biểu diễn của các cung có </a:t>
              </a:r>
              <a:endPara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r>
                <a:rPr lang="fr-FR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đo là:</a:t>
              </a:r>
              <a:endPara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endPara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8" b="4772"/>
            <a:stretch/>
          </p:blipFill>
          <p:spPr>
            <a:xfrm>
              <a:off x="12268201" y="332667"/>
              <a:ext cx="4287920" cy="3980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en-US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số nghiệm thuộc đoạn [0;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π</a:t>
                </a:r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là: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 b="-50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A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B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C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D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48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nghiệm là: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>
                    <a:solidFill>
                      <a:schemeClr val="tx1"/>
                    </a:solidFill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11" b="-370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>
                    <a:solidFill>
                      <a:schemeClr val="tx1"/>
                    </a:solidFill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97" b="-370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>
                    <a:solidFill>
                      <a:schemeClr val="tx1"/>
                    </a:solidFill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11" b="-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>
                    <a:solidFill>
                      <a:schemeClr val="tx1"/>
                    </a:solidFill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l="-3397" b="-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255179" y="1744807"/>
                <a:ext cx="15773400" cy="2390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11 (SGK - tr.42) </a:t>
                </a:r>
                <a:r>
                  <a:rPr lang="vi-VN" sz="4000">
                    <a:cs typeface="Arial" panose="020B0604020202020204" pitchFamily="34" charset="0"/>
                  </a:rPr>
                  <a:t>Vẽ đồ thị hàm số y = cosx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vi-VN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 rồi xác định số nghiệm của phương trình 3cosx + 2 = 0 trên đoạn đó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179" y="1744807"/>
                <a:ext cx="15773400" cy="2390783"/>
              </a:xfrm>
              <a:prstGeom prst="rect">
                <a:avLst/>
              </a:prstGeom>
              <a:blipFill rotWithShape="0">
                <a:blip r:embed="rId2"/>
                <a:stretch>
                  <a:fillRect l="-1392" r="-1353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5" y="4959371"/>
            <a:ext cx="17120961" cy="280967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073675" y="7025741"/>
            <a:ext cx="14954904" cy="892552"/>
            <a:chOff x="2068595" y="6569167"/>
            <a:chExt cx="14954904" cy="89255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078755" y="6591300"/>
              <a:ext cx="1494474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068595" y="6569167"/>
                  <a:ext cx="1524000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6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vi-VN" sz="36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3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8595" y="6569167"/>
                  <a:ext cx="1524000" cy="89255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000" b="-10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/>
          <p:cNvSpPr txBox="1"/>
          <p:nvPr/>
        </p:nvSpPr>
        <p:spPr>
          <a:xfrm>
            <a:off x="1295400" y="4490037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073675" y="7912579"/>
                <a:ext cx="11120417" cy="1352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+2=0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4 nghiệm.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675" y="7912579"/>
                <a:ext cx="11120417" cy="1352871"/>
              </a:xfrm>
              <a:prstGeom prst="rect">
                <a:avLst/>
              </a:prstGeom>
              <a:blipFill rotWithShape="0">
                <a:blip r:embed="rId5"/>
                <a:stretch>
                  <a:fillRect r="-1042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648396" y="8926188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1295400" y="800100"/>
            <a:ext cx="14020800" cy="4291902"/>
            <a:chOff x="1295400" y="800100"/>
            <a:chExt cx="14020800" cy="4291902"/>
          </a:xfrm>
        </p:grpSpPr>
        <p:sp>
          <p:nvSpPr>
            <p:cNvPr id="27" name="TextBox 26"/>
            <p:cNvSpPr txBox="1"/>
            <p:nvPr/>
          </p:nvSpPr>
          <p:spPr>
            <a:xfrm>
              <a:off x="1295400" y="800100"/>
              <a:ext cx="11468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Bài 12 (SGK - tr.42) </a:t>
              </a:r>
              <a:r>
                <a:rPr lang="vi-VN" sz="4000">
                  <a:cs typeface="Arial" panose="020B0604020202020204" pitchFamily="34" charset="0"/>
                </a:rPr>
                <a:t>Giải các phương trình sau: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1295400" y="1569050"/>
                  <a:ext cx="14020800" cy="35229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a)</a:t>
                  </a:r>
                  <a:r>
                    <a:rPr lang="vi-VN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d>
                        <m:d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l-GR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r>
                    <a:rPr lang="vi-VN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           </a:t>
                  </a: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b)</a:t>
                  </a:r>
                  <a:r>
                    <a:rPr lang="vi-VN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d>
                        <m:d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l-GR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c)</a:t>
                  </a:r>
                  <a:r>
                    <a:rPr lang="vi-VN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r>
                    <a:rPr lang="vi-VN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         </a:t>
                  </a: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d)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𝑐𝑜𝑠</m:t>
                          </m:r>
                        </m:e>
                        <m:sup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=14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e)</a:t>
                  </a:r>
                  <a:r>
                    <a:rPr lang="vi-VN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−</m:t>
                      </m:r>
                      <m:rad>
                        <m:radPr>
                          <m:degHide m:val="on"/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r>
                    <a:rPr lang="vi-VN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        </a:t>
                  </a: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g)</a:t>
                  </a:r>
                  <a:r>
                    <a:rPr lang="vi-VN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1569050"/>
                  <a:ext cx="14020800" cy="352295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565" b="-25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/>
          <p:cNvSpPr txBox="1"/>
          <p:nvPr/>
        </p:nvSpPr>
        <p:spPr>
          <a:xfrm>
            <a:off x="1295400" y="560713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276600" y="5253191"/>
                <a:ext cx="13448208" cy="4024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 algn="just">
                  <a:lnSpc>
                    <a:spcPct val="120000"/>
                  </a:lnSpc>
                  <a:spcAft>
                    <a:spcPts val="0"/>
                  </a:spcAft>
                  <a:buAutoNum type="alphaLcParenR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vi-VN" sz="400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k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</m:e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k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)⟺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12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kπ</m:t>
                                </m:r>
                              </m:e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kπ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</m:e>
                            </m:eqAr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k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ℤ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5253191"/>
                <a:ext cx="13448208" cy="402488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5712939" y="44195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34" y="680449"/>
            <a:ext cx="14351228" cy="4328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434" y="5082341"/>
            <a:ext cx="14351228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7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5712939" y="44195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624921"/>
            <a:ext cx="13162405" cy="24203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192025"/>
            <a:ext cx="15107197" cy="3633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6898913"/>
            <a:ext cx="1458289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0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Rectangle 53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409700" y="1959248"/>
                <a:ext cx="15468600" cy="7014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13 (SGK - tr.42)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Hằng ngày, mực nước của một con kênh lên xuống theo thủy triều. Độ sâu h (m) của mực nước trong kênh tính theo thời gian t (giờ) trong một ngày (0 ≤ t &lt; 24) cho bởi công thức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d>
                      <m:dPr>
                        <m:ctrlP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+12</m:t>
                    </m:r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. Tìm t để độ sâu của mực nước là: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a) 15 m;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b) 9 m;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c) 10,5 m.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1959248"/>
                <a:ext cx="15468600" cy="7014164"/>
              </a:xfrm>
              <a:prstGeom prst="rect">
                <a:avLst/>
              </a:prstGeom>
              <a:blipFill rotWithShape="0">
                <a:blip r:embed="rId2"/>
                <a:stretch>
                  <a:fillRect l="-1379" r="-1379" b="-1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0" y="6488603"/>
            <a:ext cx="4060470" cy="33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2: 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 số nghịch biến trên khoảng (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2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là: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y = sinx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y = cosx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y = tanx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y = cotx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/>
          <p:cNvSpPr/>
          <p:nvPr/>
        </p:nvSpPr>
        <p:spPr>
          <a:xfrm>
            <a:off x="9431701" y="737466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y = cotx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82000" y="800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8200" y="1840734"/>
                <a:ext cx="16611600" cy="7467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Độ sâu của mực nước là 15m thì h = 15.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15=3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+12⟺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=1⟺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&lt;24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&lt;24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lúc khoảng 10,09 giờ và 22,09 giờ thì mực nước có độ sâu là 15 m.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40734"/>
                <a:ext cx="16611600" cy="7467557"/>
              </a:xfrm>
              <a:prstGeom prst="rect">
                <a:avLst/>
              </a:prstGeom>
              <a:blipFill rotWithShape="0">
                <a:blip r:embed="rId2"/>
                <a:stretch>
                  <a:fillRect l="-1321" r="-110" b="-1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883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81999" y="800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7328" y="1840734"/>
                <a:ext cx="16333343" cy="7624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Độ sâu của mực nước là 9m thì h = 9. </a:t>
                </a:r>
                <a:r>
                  <a:rPr lang="fr-FR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đó: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9=3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+12⟺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=−1⟺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&lt;24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&lt;24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 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≈4,09 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𝑔𝑖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ờ)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≈16,09 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𝑔𝑖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ờ)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lúc khoảng 4,09 giờ và 16,09 giờ thì mực nước có độ sâu là 9 m.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328" y="1840734"/>
                <a:ext cx="16333343" cy="7624010"/>
              </a:xfrm>
              <a:prstGeom prst="rect">
                <a:avLst/>
              </a:prstGeom>
              <a:blipFill rotWithShape="0">
                <a:blip r:embed="rId2"/>
                <a:stretch>
                  <a:fillRect l="-1119" t="-80" b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05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81999" y="800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60163" y="1914090"/>
                <a:ext cx="16167672" cy="67526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c) Độ sâu của mực nước là 10,5m thì h = 10,5. </a:t>
                </a:r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Khi đó: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fr-FR" sz="3800" i="1">
                        <a:latin typeface="Cambria Math" panose="02040503050406030204" pitchFamily="18" charset="0"/>
                      </a:rPr>
                      <m:t>10,5=3</m:t>
                    </m:r>
                    <m:func>
                      <m:func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8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800" i="1">
                        <a:latin typeface="Cambria Math" panose="02040503050406030204" pitchFamily="18" charset="0"/>
                      </a:rPr>
                      <m:t>+12⟺</m:t>
                    </m:r>
                    <m:func>
                      <m:func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8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8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3800" i="1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+1=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+1=−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fr-FR" sz="3800" i="1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d>
                                      <m:dPr>
                                        <m:ctrlPr>
                                          <a:rPr lang="en-US" sz="3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den>
                                        </m:f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=4+12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d>
                                      <m:dPr>
                                        <m:ctrlPr>
                                          <a:rPr lang="en-US" sz="3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en-US" sz="3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den>
                                        </m:f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=−4+12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</m:e>
                            </m:eqArr>
                          </m:e>
                        </m:d>
                      </m:e>
                    </m:d>
                    <m:r>
                      <a:rPr lang="fr-FR" sz="38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63" y="1914090"/>
                <a:ext cx="16167672" cy="6752618"/>
              </a:xfrm>
              <a:prstGeom prst="rect">
                <a:avLst/>
              </a:prstGeom>
              <a:blipFill rotWithShape="0">
                <a:blip r:embed="rId2"/>
                <a:stretch>
                  <a:fillRect l="-1244" t="-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18639">
            <a:off x="14941073" y="6778667"/>
            <a:ext cx="358475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90600" y="480052"/>
                <a:ext cx="16542036" cy="9439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fr-FR" sz="340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fr-FR" sz="3400" i="1">
                        <a:latin typeface="Cambria Math" panose="02040503050406030204" pitchFamily="18" charset="0"/>
                      </a:rPr>
                      <m:t> ;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⟺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−0,17≤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≤1,83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0;1</m:t>
                        </m:r>
                      </m:e>
                    </m:d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≈2,09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≈14,09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fr-FR" sz="340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fr-FR" sz="3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400">
                    <a:latin typeface="Arial" panose="020B0604020202020204" pitchFamily="34" charset="0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⟺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0,49≤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&lt;2,49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≈6,09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≈18,09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Vậy lúc 2,09 giờ, 6,09 giờ, 14,09 giờ và 18,09 giờ thì mực nước có độ sâu là 10,5 m.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80052"/>
                <a:ext cx="16542036" cy="9439892"/>
              </a:xfrm>
              <a:prstGeom prst="rect">
                <a:avLst/>
              </a:prstGeom>
              <a:blipFill rotWithShape="0">
                <a:blip r:embed="rId2"/>
                <a:stretch>
                  <a:fillRect l="-1032" r="-369" b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29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43000" y="1496932"/>
                <a:ext cx="16154400" cy="3055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14 (SGK-tr42)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Một cây cầu có dạng cung OA của đồ thị hàm số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=4,8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f>
                      <m:fPr>
                        <m:ctrlP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 và được mô tả trong hệ trục tọa độ với đơn vị trục là mét như ở Hình 39.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496932"/>
                <a:ext cx="16154400" cy="3055452"/>
              </a:xfrm>
              <a:prstGeom prst="rect">
                <a:avLst/>
              </a:prstGeom>
              <a:blipFill rotWithShape="0">
                <a:blip r:embed="rId2"/>
                <a:stretch>
                  <a:fillRect l="-1358" r="-1321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067300"/>
            <a:ext cx="8305800" cy="31551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29800" y="4331314"/>
            <a:ext cx="74175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a) Giả sử chiều rộng của con sông là độ dài đoạn thẳng OA. Tìm chiều rộng đó (làm tròn kết quả đến hàng phần mười).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521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81999" y="76454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66799" y="1579347"/>
                <a:ext cx="16154400" cy="8133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vi-VN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vị trí O và A là hai vị trí chân cầu, tại hai vị trí này ta có: y = 0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⟺4,8.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=0⟺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 sát đồ thị ta thấy, đồ thị hàm số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=4,8.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cắt trục hoành tại điểm O và A liên tiếp nhau với x ≥ 0.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đây là hoành độ của O, do đó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hoành độ của điểm A.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 đó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≈28,3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chiều rộng của con sông xấp xỉ 28,3 m.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1579347"/>
                <a:ext cx="16154400" cy="8133380"/>
              </a:xfrm>
              <a:prstGeom prst="rect">
                <a:avLst/>
              </a:prstGeom>
              <a:blipFill rotWithShape="0">
                <a:blip r:embed="rId2"/>
                <a:stretch>
                  <a:fillRect l="-1132" r="-1132" b="-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143000" y="800100"/>
            <a:ext cx="16002000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b) Một sà lan chở khối hàng hóa được xếp thành hình hộp chữ nhật với độ cao 3,6 m so với mực nước sông sao cho sà lan có thể đi qua được gầm cầu. Chứng minh rằng chiều rộng của khối hàng hóa đó phải nhỏ hơn 13,1 m.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06" y="4727006"/>
            <a:ext cx="9829800" cy="48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7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28699" y="1786025"/>
                <a:ext cx="16230600" cy="4704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Do sà lan có độ cao 3,6 m so với mực nước sông nên khi sà lan đi qua gầm cầu thì ứng với y = 3,6.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⟺4,8.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=3,6⟺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≈7,632+18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e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≈9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−7,632+18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≈7,632;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≈20,642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786025"/>
                <a:ext cx="16230600" cy="4704686"/>
              </a:xfrm>
              <a:prstGeom prst="rect">
                <a:avLst/>
              </a:prstGeom>
              <a:blipFill rotWithShape="0">
                <a:blip r:embed="rId2"/>
                <a:stretch>
                  <a:fillRect l="-1352" r="-1315" b="-4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346439" y="87209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93139" y="6902802"/>
                <a:ext cx="16230600" cy="2148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biểu diễn các giá trị x vừa tìm được trên hệ trục tọa độ vẽ đồ thị hàm số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=4,8.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như sau: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39" y="6902802"/>
                <a:ext cx="16230600" cy="2148217"/>
              </a:xfrm>
              <a:prstGeom prst="rect">
                <a:avLst/>
              </a:prstGeom>
              <a:blipFill rotWithShape="0">
                <a:blip r:embed="rId3"/>
                <a:stretch>
                  <a:fillRect l="-1352" r="-1315" b="-4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200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19" y="894643"/>
            <a:ext cx="13276562" cy="3875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4927891"/>
            <a:ext cx="15392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đó để sà lan có thể đi qua được gầm cầu thì khối hàng hóa có độ cao 3,6 m phải có chiều rộng nhỏ hơn độ dài đoạn thẳng BC trên hình vẽ.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 BC ≈ 20,642 – 7,632 = 13,01 (m) &lt; 13,1 (m).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 chiều rộng của khối hàng hoá đó phải nhỏ hơn 13,1 m.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858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066800" y="647700"/>
            <a:ext cx="16154400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Một sà lan khác cũng chở khối hàng hóa được xếp thành hình hộp chữ nhật với chiều rộng của khối hàng hóa đó là 9 m sao cho sà lan có thể đi qua được gầm cầu. Chứng minh rằng chiều cao của khối hàng hóa đó phải nhỏ hơn 4,3 m. 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06" y="4727006"/>
            <a:ext cx="9829800" cy="48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940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tan(a + b) = 3 và tan(a - b) = -3 thì tan2a bằng  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laque 14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37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382000" y="638944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60071" y="1456867"/>
            <a:ext cx="15967857" cy="8362781"/>
            <a:chOff x="1160071" y="1456867"/>
            <a:chExt cx="15967857" cy="8362781"/>
          </a:xfrm>
        </p:grpSpPr>
        <p:sp>
          <p:nvSpPr>
            <p:cNvPr id="5" name="Rectangle 4"/>
            <p:cNvSpPr/>
            <p:nvPr/>
          </p:nvSpPr>
          <p:spPr>
            <a:xfrm>
              <a:off x="1177143" y="1456867"/>
              <a:ext cx="144097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c) Giả sử sà lan chở khối hàng được mô tả bởi hình chữ nhật MNPQ: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514" y="2295270"/>
              <a:ext cx="10460970" cy="3100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160071" y="5314376"/>
                  <a:ext cx="15967857" cy="45052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vi-VN" sz="360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Khi đó QP = 9; OA = 28,3 và OQ = PA.</a:t>
                  </a:r>
                  <a:endPara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vi-VN" sz="36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Mà OQ + QP + PA = OA ⇒ OQ + 9 + OQ ≈ 28,3 ⇒ OQ ≈ 9,65</a:t>
                  </a:r>
                  <a:endPara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vi-VN" sz="36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Khi đó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=4,8.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=4,8.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𝑂𝑄</m:t>
                              </m:r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≈4,8.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9,65</m:t>
                              </m:r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≈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4,22</m:t>
                      </m:r>
                    </m:oMath>
                  </a14:m>
                  <a:r>
                    <a:rPr lang="vi-VN" sz="36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(m) &lt; 4,3 (m)</a:t>
                  </a:r>
                  <a:endPara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vi-VN" sz="3600" ker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 để sà lan có thể đi qua được gầm cầu thì chiều cao của khối hàng hoá đó phải nhỏ hơn 4,3 m.</a:t>
                  </a:r>
                  <a:endParaRPr lang="en-US" sz="3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0071" y="5314376"/>
                  <a:ext cx="15967857" cy="450527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145" r="-1145" b="-4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510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9106" y="3086100"/>
            <a:ext cx="5029200" cy="5748712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762000" y="932032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57764" y="3073379"/>
            <a:ext cx="5029200" cy="5748712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209159" y="3073379"/>
            <a:ext cx="5029200" cy="5748712"/>
            <a:chOff x="10238971" y="925371"/>
            <a:chExt cx="6703869" cy="7662971"/>
          </a:xfrm>
        </p:grpSpPr>
        <p:grpSp>
          <p:nvGrpSpPr>
            <p:cNvPr id="34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7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8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35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I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3545" y="4439849"/>
            <a:ext cx="439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Hoàn thành bài tập trong SBT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464940" y="4439849"/>
            <a:ext cx="4396787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Chuẩn bị bài sau - </a:t>
            </a:r>
            <a:r>
              <a:rPr lang="vi-VN" sz="4400" b="1">
                <a:latin typeface="Arial" panose="020B0604020202020204" pitchFamily="34" charset="0"/>
                <a:cs typeface="Arial" panose="020B0604020202020204" pitchFamily="34" charset="0"/>
              </a:rPr>
              <a:t>Chương II - Bài 1: Dãy số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4: 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𝑐𝑜𝑠𝑎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9416461" y="5067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6461" y="5067300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9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20000"/>
                  </a:lnSpc>
                </a:pP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5: 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𝑐𝑜𝑠𝑎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𝑐𝑜𝑠𝑏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num>
                      <m:den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m:rPr>
                        <m:sty m:val="p"/>
                      </m:rPr>
                      <a:rPr lang="vi-VN" sz="4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⁡(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b="-473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9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6: 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𝑠𝑖𝑛𝑎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d>
                      <m:dPr>
                        <m:ctrlP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laque 14"/>
              <p:cNvSpPr/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14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7: 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nghiệm của phương trình cosx = 0 trên đoạn [0; 10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 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r="-41" b="-236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/>
          <p:cNvSpPr/>
          <p:nvPr/>
        </p:nvSpPr>
        <p:spPr>
          <a:xfrm>
            <a:off x="1681478" y="737466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7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8: 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nghiệm của phương trình sinx = 0 trên đoạn [0; 10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 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b="-236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/>
          <p:cNvSpPr/>
          <p:nvPr/>
        </p:nvSpPr>
        <p:spPr>
          <a:xfrm>
            <a:off x="9431701" y="737466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2387</Words>
  <Application>Microsoft Office PowerPoint</Application>
  <PresentationFormat>Custom</PresentationFormat>
  <Paragraphs>244</Paragraphs>
  <Slides>42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 Light</vt:lpstr>
      <vt:lpstr>Times New Roman</vt:lpstr>
      <vt:lpstr>Calibri</vt:lpstr>
      <vt:lpstr>Wingdings</vt:lpstr>
      <vt:lpstr>Cambria Math</vt:lpstr>
      <vt:lpstr>Tahoma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</dc:title>
  <dc:creator>Xinh Đẹp Dịu Hiền Huế Thị</dc:creator>
  <cp:lastModifiedBy>Duong Hung</cp:lastModifiedBy>
  <cp:revision>33</cp:revision>
  <dcterms:created xsi:type="dcterms:W3CDTF">2006-08-16T00:00:00Z</dcterms:created>
  <dcterms:modified xsi:type="dcterms:W3CDTF">2023-09-05T18:31:24Z</dcterms:modified>
  <dc:identifier>DAFn2dd0_sY</dc:identifier>
</cp:coreProperties>
</file>