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69" r:id="rId3"/>
    <p:sldId id="258" r:id="rId4"/>
    <p:sldId id="271" r:id="rId5"/>
    <p:sldId id="270" r:id="rId6"/>
    <p:sldId id="272" r:id="rId7"/>
    <p:sldId id="273" r:id="rId8"/>
    <p:sldId id="281" r:id="rId9"/>
    <p:sldId id="274" r:id="rId10"/>
    <p:sldId id="275" r:id="rId11"/>
    <p:sldId id="276" r:id="rId12"/>
    <p:sldId id="282" r:id="rId13"/>
    <p:sldId id="283" r:id="rId14"/>
    <p:sldId id="284" r:id="rId15"/>
    <p:sldId id="285" r:id="rId16"/>
    <p:sldId id="277" r:id="rId17"/>
    <p:sldId id="278" r:id="rId18"/>
    <p:sldId id="286" r:id="rId19"/>
    <p:sldId id="279" r:id="rId20"/>
    <p:sldId id="280" r:id="rId21"/>
    <p:sldId id="291" r:id="rId22"/>
    <p:sldId id="292" r:id="rId23"/>
    <p:sldId id="293" r:id="rId24"/>
    <p:sldId id="287" r:id="rId25"/>
    <p:sldId id="294" r:id="rId26"/>
    <p:sldId id="295" r:id="rId27"/>
    <p:sldId id="298" r:id="rId28"/>
    <p:sldId id="288" r:id="rId29"/>
    <p:sldId id="299" r:id="rId30"/>
    <p:sldId id="296" r:id="rId31"/>
    <p:sldId id="300" r:id="rId32"/>
    <p:sldId id="301" r:id="rId33"/>
    <p:sldId id="302" r:id="rId34"/>
    <p:sldId id="297" r:id="rId35"/>
    <p:sldId id="289" r:id="rId36"/>
    <p:sldId id="304" r:id="rId37"/>
    <p:sldId id="309" r:id="rId38"/>
    <p:sldId id="305" r:id="rId39"/>
    <p:sldId id="310" r:id="rId40"/>
    <p:sldId id="311" r:id="rId41"/>
    <p:sldId id="312" r:id="rId42"/>
    <p:sldId id="315" r:id="rId43"/>
    <p:sldId id="316" r:id="rId44"/>
    <p:sldId id="317" r:id="rId45"/>
    <p:sldId id="318" r:id="rId46"/>
    <p:sldId id="319" r:id="rId47"/>
    <p:sldId id="320" r:id="rId48"/>
    <p:sldId id="306" r:id="rId49"/>
    <p:sldId id="313" r:id="rId50"/>
    <p:sldId id="314" r:id="rId51"/>
    <p:sldId id="307" r:id="rId52"/>
    <p:sldId id="261" r:id="rId53"/>
    <p:sldId id="321" r:id="rId54"/>
    <p:sldId id="322" r:id="rId55"/>
    <p:sldId id="323" r:id="rId56"/>
    <p:sldId id="324" r:id="rId57"/>
    <p:sldId id="308" r:id="rId58"/>
    <p:sldId id="290" r:id="rId59"/>
    <p:sldId id="325" r:id="rId60"/>
    <p:sldId id="262" r:id="rId61"/>
    <p:sldId id="326" r:id="rId62"/>
    <p:sldId id="259" r:id="rId63"/>
    <p:sldId id="327" r:id="rId64"/>
    <p:sldId id="329" r:id="rId65"/>
    <p:sldId id="328" r:id="rId66"/>
    <p:sldId id="330" r:id="rId67"/>
    <p:sldId id="331" r:id="rId68"/>
    <p:sldId id="335" r:id="rId69"/>
    <p:sldId id="332" r:id="rId70"/>
    <p:sldId id="333" r:id="rId71"/>
    <p:sldId id="334" r:id="rId72"/>
    <p:sldId id="260" r:id="rId73"/>
    <p:sldId id="267" r:id="rId74"/>
  </p:sldIdLst>
  <p:sldSz cx="18288000" cy="10287000"/>
  <p:notesSz cx="6858000" cy="9144000"/>
  <p:embeddedFontLst>
    <p:embeddedFont>
      <p:font typeface="Calibri" panose="020F0502020204030204" pitchFamily="34" charset="0"/>
      <p:regular r:id="rId75"/>
      <p:bold r:id="rId76"/>
      <p:italic r:id="rId77"/>
      <p:boldItalic r:id="rId78"/>
    </p:embeddedFont>
    <p:embeddedFont>
      <p:font typeface="Cambria Math" panose="02040503050406030204" pitchFamily="18" charset="0"/>
      <p:regular r:id="rId7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0DD7F"/>
    <a:srgbClr val="FFDA7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8" d="100"/>
          <a:sy n="78" d="100"/>
        </p:scale>
        <p:origin x="276"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font" Target="fonts/font2.fntdata"/><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font" Target="fonts/font5.fntdata"/><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font" Target="fonts/font4.fntdata"/><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font" Target="fonts/font3.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font" Target="fonts/font1.fntdata"/><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9/6/2023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grpSp>
        <p:nvGrpSpPr>
          <p:cNvPr id="7" name="Group 6">
            <a:extLst>
              <a:ext uri="{FF2B5EF4-FFF2-40B4-BE49-F238E27FC236}">
                <a16:creationId xmlns:a16="http://schemas.microsoft.com/office/drawing/2014/main" id="{6E493F73-E354-46FB-951B-FC88E5FBF0D1}"/>
              </a:ext>
            </a:extLst>
          </p:cNvPr>
          <p:cNvGrpSpPr/>
          <p:nvPr userDrawn="1"/>
        </p:nvGrpSpPr>
        <p:grpSpPr>
          <a:xfrm>
            <a:off x="0" y="0"/>
            <a:ext cx="18288000" cy="10286998"/>
            <a:chOff x="0" y="0"/>
            <a:chExt cx="18288000" cy="10286998"/>
          </a:xfrm>
        </p:grpSpPr>
        <p:pic>
          <p:nvPicPr>
            <p:cNvPr id="8" name="Picture 7">
              <a:extLst>
                <a:ext uri="{FF2B5EF4-FFF2-40B4-BE49-F238E27FC236}">
                  <a16:creationId xmlns:a16="http://schemas.microsoft.com/office/drawing/2014/main" id="{ECA59483-15BF-432A-828F-4A3E7A9B9DBA}"/>
                </a:ext>
              </a:extLst>
            </p:cNvPr>
            <p:cNvPicPr>
              <a:picLocks noChangeAspect="1"/>
            </p:cNvPicPr>
            <p:nvPr userDrawn="1"/>
          </p:nvPicPr>
          <p:blipFill>
            <a:blip r:embed="rId13">
              <a:clrChange>
                <a:clrFrom>
                  <a:srgbClr val="FFFFFF"/>
                </a:clrFrom>
                <a:clrTo>
                  <a:srgbClr val="FFFFFF">
                    <a:alpha val="0"/>
                  </a:srgbClr>
                </a:clrTo>
              </a:clrChange>
              <a:extLst>
                <a:ext uri="{BEBA8EAE-BF5A-486C-A8C5-ECC9F3942E4B}">
                  <a14:imgProps xmlns:a14="http://schemas.microsoft.com/office/drawing/2010/main">
                    <a14:imgLayer r:embed="rId14">
                      <a14:imgEffect>
                        <a14:colorTemperature colorTemp="3406"/>
                      </a14:imgEffect>
                      <a14:imgEffect>
                        <a14:brightnessContrast bright="20000" contrast="20000"/>
                      </a14:imgEffect>
                    </a14:imgLayer>
                  </a14:imgProps>
                </a:ext>
              </a:extLst>
            </a:blip>
            <a:stretch>
              <a:fillRect/>
            </a:stretch>
          </p:blipFill>
          <p:spPr>
            <a:xfrm>
              <a:off x="0" y="0"/>
              <a:ext cx="18288000" cy="571500"/>
            </a:xfrm>
            <a:prstGeom prst="rect">
              <a:avLst/>
            </a:prstGeom>
          </p:spPr>
        </p:pic>
        <p:pic>
          <p:nvPicPr>
            <p:cNvPr id="9" name="Picture 8">
              <a:extLst>
                <a:ext uri="{FF2B5EF4-FFF2-40B4-BE49-F238E27FC236}">
                  <a16:creationId xmlns:a16="http://schemas.microsoft.com/office/drawing/2014/main" id="{74DFA34F-EEDC-499F-A228-F169FB6CE9EB}"/>
                </a:ext>
              </a:extLst>
            </p:cNvPr>
            <p:cNvPicPr>
              <a:picLocks noChangeAspect="1"/>
            </p:cNvPicPr>
            <p:nvPr userDrawn="1"/>
          </p:nvPicPr>
          <p:blipFill>
            <a:blip r:embed="rId15">
              <a:clrChange>
                <a:clrFrom>
                  <a:srgbClr val="000000">
                    <a:alpha val="0"/>
                  </a:srgbClr>
                </a:clrFrom>
                <a:clrTo>
                  <a:srgbClr val="000000">
                    <a:alpha val="0"/>
                  </a:srgbClr>
                </a:clrTo>
              </a:clrChange>
            </a:blip>
            <a:stretch>
              <a:fillRect/>
            </a:stretch>
          </p:blipFill>
          <p:spPr>
            <a:xfrm flipH="1">
              <a:off x="5503" y="9715497"/>
              <a:ext cx="18269550" cy="571501"/>
            </a:xfrm>
            <a:prstGeom prst="rect">
              <a:avLst/>
            </a:prstGeom>
          </p:spPr>
        </p:pic>
      </p:gr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sv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6.sv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svg"/></Relationships>
</file>

<file path=ppt/slides/_rels/slide10.xml.rels><?xml version="1.0" encoding="UTF-8" standalone="yes"?>
<Relationships xmlns="http://schemas.openxmlformats.org/package/2006/relationships"><Relationship Id="rId26" Type="http://schemas.openxmlformats.org/officeDocument/2006/relationships/image" Target="../media/image33.png"/><Relationship Id="rId3" Type="http://schemas.openxmlformats.org/officeDocument/2006/relationships/image" Target="../media/image38.png"/><Relationship Id="rId2" Type="http://schemas.openxmlformats.org/officeDocument/2006/relationships/image" Target="../media/image13.jpeg"/><Relationship Id="rId29" Type="http://schemas.openxmlformats.org/officeDocument/2006/relationships/image" Target="../media/image41.png"/><Relationship Id="rId1" Type="http://schemas.openxmlformats.org/officeDocument/2006/relationships/slideLayout" Target="../slideLayouts/slideLayout7.xml"/><Relationship Id="rId24" Type="http://schemas.openxmlformats.org/officeDocument/2006/relationships/image" Target="../media/image310.png"/><Relationship Id="rId28" Type="http://schemas.openxmlformats.org/officeDocument/2006/relationships/image" Target="../media/image40.svg"/><Relationship Id="rId27" Type="http://schemas.openxmlformats.org/officeDocument/2006/relationships/image" Target="../media/image39.png"/></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3.jpeg"/><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42.png"/></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3.jpeg"/><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35.svg"/></Relationships>
</file>

<file path=ppt/slides/_rels/slide1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6" Type="http://schemas.openxmlformats.org/officeDocument/2006/relationships/image" Target="../media/image410.png"/><Relationship Id="rId3" Type="http://schemas.openxmlformats.org/officeDocument/2006/relationships/image" Target="../media/image39.png"/><Relationship Id="rId2" Type="http://schemas.openxmlformats.org/officeDocument/2006/relationships/image" Target="../media/image13.jpe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1.png"/><Relationship Id="rId4" Type="http://schemas.openxmlformats.org/officeDocument/2006/relationships/image" Target="../media/image40.svg"/></Relationships>
</file>

<file path=ppt/slides/_rels/slide15.xml.rels><?xml version="1.0" encoding="UTF-8" standalone="yes"?>
<Relationships xmlns="http://schemas.openxmlformats.org/package/2006/relationships"><Relationship Id="rId3" Type="http://schemas.openxmlformats.org/officeDocument/2006/relationships/image" Target="../media/image420.png"/><Relationship Id="rId2" Type="http://schemas.openxmlformats.org/officeDocument/2006/relationships/image" Target="../media/image13.jpeg"/><Relationship Id="rId1" Type="http://schemas.openxmlformats.org/officeDocument/2006/relationships/slideLayout" Target="../slideLayouts/slideLayout7.xml"/><Relationship Id="rId5" Type="http://schemas.openxmlformats.org/officeDocument/2006/relationships/image" Target="../media/image440.png"/><Relationship Id="rId4" Type="http://schemas.openxmlformats.org/officeDocument/2006/relationships/image" Target="../media/image47.png"/></Relationships>
</file>

<file path=ppt/slides/_rels/slide16.xml.rels><?xml version="1.0" encoding="UTF-8" standalone="yes"?>
<Relationships xmlns="http://schemas.openxmlformats.org/package/2006/relationships"><Relationship Id="rId3" Type="http://schemas.openxmlformats.org/officeDocument/2006/relationships/image" Target="../media/image430.png"/><Relationship Id="rId2" Type="http://schemas.openxmlformats.org/officeDocument/2006/relationships/image" Target="../media/image13.jpeg"/><Relationship Id="rId1" Type="http://schemas.openxmlformats.org/officeDocument/2006/relationships/slideLayout" Target="../slideLayouts/slideLayout7.xml"/><Relationship Id="rId5" Type="http://schemas.openxmlformats.org/officeDocument/2006/relationships/image" Target="../media/image460.png"/><Relationship Id="rId4" Type="http://schemas.openxmlformats.org/officeDocument/2006/relationships/image" Target="../media/image48.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49.png"/><Relationship Id="rId2" Type="http://schemas.openxmlformats.org/officeDocument/2006/relationships/image" Target="../media/image13.jpeg"/><Relationship Id="rId1" Type="http://schemas.openxmlformats.org/officeDocument/2006/relationships/slideLayout" Target="../slideLayouts/slideLayout7.xml"/><Relationship Id="rId6" Type="http://schemas.openxmlformats.org/officeDocument/2006/relationships/image" Target="../media/image480.png"/><Relationship Id="rId5" Type="http://schemas.openxmlformats.org/officeDocument/2006/relationships/image" Target="../media/image470.png"/><Relationship Id="rId4" Type="http://schemas.microsoft.com/office/2007/relationships/hdphoto" Target="../media/hdphoto2.wdp"/></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3.jpeg"/><Relationship Id="rId1" Type="http://schemas.openxmlformats.org/officeDocument/2006/relationships/slideLayout" Target="../slideLayouts/slideLayout7.xml"/><Relationship Id="rId5" Type="http://schemas.openxmlformats.org/officeDocument/2006/relationships/image" Target="../media/image51.png"/><Relationship Id="rId4" Type="http://schemas.openxmlformats.org/officeDocument/2006/relationships/image" Target="../media/image50.png"/></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13.jpeg"/><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110.png"/><Relationship Id="rId2" Type="http://schemas.openxmlformats.org/officeDocument/2006/relationships/image" Target="../media/image13.jpe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13.jpeg"/><Relationship Id="rId1" Type="http://schemas.openxmlformats.org/officeDocument/2006/relationships/slideLayout" Target="../slideLayouts/slideLayout7.xml"/><Relationship Id="rId5" Type="http://schemas.openxmlformats.org/officeDocument/2006/relationships/image" Target="../media/image58.png"/><Relationship Id="rId4" Type="http://schemas.openxmlformats.org/officeDocument/2006/relationships/image" Target="../media/image57.png"/></Relationships>
</file>

<file path=ppt/slides/_rels/slide2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13.jpeg"/><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22.xml.rels><?xml version="1.0" encoding="UTF-8" standalone="yes"?>
<Relationships xmlns="http://schemas.openxmlformats.org/package/2006/relationships"><Relationship Id="rId26" Type="http://schemas.openxmlformats.org/officeDocument/2006/relationships/image" Target="../media/image64.png"/><Relationship Id="rId3" Type="http://schemas.openxmlformats.org/officeDocument/2006/relationships/image" Target="../media/image39.png"/><Relationship Id="rId25" Type="http://schemas.openxmlformats.org/officeDocument/2006/relationships/image" Target="../media/image46.png"/><Relationship Id="rId2" Type="http://schemas.openxmlformats.org/officeDocument/2006/relationships/image" Target="../media/image13.jpeg"/><Relationship Id="rId1" Type="http://schemas.openxmlformats.org/officeDocument/2006/relationships/slideLayout" Target="../slideLayouts/slideLayout7.xml"/><Relationship Id="rId24" Type="http://schemas.openxmlformats.org/officeDocument/2006/relationships/image" Target="../media/image63.png"/><Relationship Id="rId4" Type="http://schemas.openxmlformats.org/officeDocument/2006/relationships/image" Target="../media/image40.svg"/><Relationship Id="rId27" Type="http://schemas.openxmlformats.org/officeDocument/2006/relationships/image" Target="../media/image65.png"/></Relationships>
</file>

<file path=ppt/slides/_rels/slide2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image" Target="../media/image13.jpeg"/><Relationship Id="rId1" Type="http://schemas.openxmlformats.org/officeDocument/2006/relationships/slideLayout" Target="../slideLayouts/slideLayout7.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25.xml.rels><?xml version="1.0" encoding="UTF-8" standalone="yes"?>
<Relationships xmlns="http://schemas.openxmlformats.org/package/2006/relationships"><Relationship Id="rId26" Type="http://schemas.openxmlformats.org/officeDocument/2006/relationships/image" Target="../media/image73.png"/><Relationship Id="rId3" Type="http://schemas.openxmlformats.org/officeDocument/2006/relationships/image" Target="../media/image39.png"/><Relationship Id="rId25" Type="http://schemas.openxmlformats.org/officeDocument/2006/relationships/image" Target="../media/image46.png"/><Relationship Id="rId2" Type="http://schemas.openxmlformats.org/officeDocument/2006/relationships/image" Target="../media/image13.jpeg"/><Relationship Id="rId1" Type="http://schemas.openxmlformats.org/officeDocument/2006/relationships/slideLayout" Target="../slideLayouts/slideLayout7.xml"/><Relationship Id="rId24" Type="http://schemas.openxmlformats.org/officeDocument/2006/relationships/image" Target="../media/image72.png"/><Relationship Id="rId4" Type="http://schemas.openxmlformats.org/officeDocument/2006/relationships/image" Target="../media/image40.svg"/></Relationships>
</file>

<file path=ppt/slides/_rels/slide2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13.jpeg"/><Relationship Id="rId1" Type="http://schemas.openxmlformats.org/officeDocument/2006/relationships/slideLayout" Target="../slideLayouts/slideLayout7.xml"/><Relationship Id="rId5" Type="http://schemas.openxmlformats.org/officeDocument/2006/relationships/image" Target="../media/image75.png"/><Relationship Id="rId4" Type="http://schemas.openxmlformats.org/officeDocument/2006/relationships/image" Target="../media/image48.png"/></Relationships>
</file>

<file path=ppt/slides/_rels/slide2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13.jpeg"/><Relationship Id="rId1" Type="http://schemas.openxmlformats.org/officeDocument/2006/relationships/slideLayout" Target="../slideLayouts/slideLayout7.xml"/><Relationship Id="rId5" Type="http://schemas.openxmlformats.org/officeDocument/2006/relationships/image" Target="../media/image78.png"/><Relationship Id="rId4" Type="http://schemas.openxmlformats.org/officeDocument/2006/relationships/image" Target="../media/image77.png"/></Relationships>
</file>

<file path=ppt/slides/_rels/slide2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13.jpeg"/><Relationship Id="rId1" Type="http://schemas.openxmlformats.org/officeDocument/2006/relationships/slideLayout" Target="../slideLayouts/slideLayout7.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2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13.jpeg"/><Relationship Id="rId1" Type="http://schemas.openxmlformats.org/officeDocument/2006/relationships/slideLayout" Target="../slideLayouts/slideLayout7.xml"/><Relationship Id="rId6" Type="http://schemas.openxmlformats.org/officeDocument/2006/relationships/image" Target="../media/image84.png"/><Relationship Id="rId5" Type="http://schemas.openxmlformats.org/officeDocument/2006/relationships/image" Target="../media/image54.png"/><Relationship Id="rId4" Type="http://schemas.openxmlformats.org/officeDocument/2006/relationships/image" Target="../media/image53.png"/></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3.jpeg"/><Relationship Id="rId1" Type="http://schemas.openxmlformats.org/officeDocument/2006/relationships/slideLayout" Target="../slideLayouts/slideLayout7.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slides/_rels/slide3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13.jpeg"/><Relationship Id="rId1" Type="http://schemas.openxmlformats.org/officeDocument/2006/relationships/slideLayout" Target="../slideLayouts/slideLayout7.xml"/><Relationship Id="rId5" Type="http://schemas.openxmlformats.org/officeDocument/2006/relationships/image" Target="../media/image87.png"/><Relationship Id="rId4" Type="http://schemas.openxmlformats.org/officeDocument/2006/relationships/image" Target="../media/image86.png"/></Relationships>
</file>

<file path=ppt/slides/_rels/slide31.xml.rels><?xml version="1.0" encoding="UTF-8" standalone="yes"?>
<Relationships xmlns="http://schemas.openxmlformats.org/package/2006/relationships"><Relationship Id="rId3" Type="http://schemas.openxmlformats.org/officeDocument/2006/relationships/image" Target="../media/image88.png"/><Relationship Id="rId7" Type="http://schemas.openxmlformats.org/officeDocument/2006/relationships/image" Target="../media/image91.png"/><Relationship Id="rId2" Type="http://schemas.openxmlformats.org/officeDocument/2006/relationships/image" Target="../media/image13.jpeg"/><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90.png"/><Relationship Id="rId4" Type="http://schemas.openxmlformats.org/officeDocument/2006/relationships/image" Target="../media/image89.png"/></Relationships>
</file>

<file path=ppt/slides/_rels/slide32.xml.rels><?xml version="1.0" encoding="UTF-8" standalone="yes"?>
<Relationships xmlns="http://schemas.openxmlformats.org/package/2006/relationships"><Relationship Id="rId26" Type="http://schemas.openxmlformats.org/officeDocument/2006/relationships/image" Target="../media/image93.png"/><Relationship Id="rId3" Type="http://schemas.openxmlformats.org/officeDocument/2006/relationships/image" Target="../media/image39.png"/><Relationship Id="rId25" Type="http://schemas.openxmlformats.org/officeDocument/2006/relationships/image" Target="../media/image46.png"/><Relationship Id="rId2" Type="http://schemas.openxmlformats.org/officeDocument/2006/relationships/image" Target="../media/image13.jpeg"/><Relationship Id="rId1" Type="http://schemas.openxmlformats.org/officeDocument/2006/relationships/slideLayout" Target="../slideLayouts/slideLayout7.xml"/><Relationship Id="rId24" Type="http://schemas.openxmlformats.org/officeDocument/2006/relationships/image" Target="../media/image92.png"/><Relationship Id="rId28" Type="http://schemas.openxmlformats.org/officeDocument/2006/relationships/image" Target="../media/image91.png"/><Relationship Id="rId4" Type="http://schemas.openxmlformats.org/officeDocument/2006/relationships/image" Target="../media/image40.svg"/><Relationship Id="rId27" Type="http://schemas.openxmlformats.org/officeDocument/2006/relationships/image" Target="../media/image94.png"/></Relationships>
</file>

<file path=ppt/slides/_rels/slide3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13.jpeg"/><Relationship Id="rId1" Type="http://schemas.openxmlformats.org/officeDocument/2006/relationships/slideLayout" Target="../slideLayouts/slideLayout7.xml"/><Relationship Id="rId5" Type="http://schemas.openxmlformats.org/officeDocument/2006/relationships/image" Target="../media/image97.png"/><Relationship Id="rId4" Type="http://schemas.openxmlformats.org/officeDocument/2006/relationships/image" Target="../media/image96.png"/></Relationships>
</file>

<file path=ppt/slides/_rels/slide3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13.jpeg"/><Relationship Id="rId1" Type="http://schemas.openxmlformats.org/officeDocument/2006/relationships/slideLayout" Target="../slideLayouts/slideLayout7.xml"/><Relationship Id="rId5" Type="http://schemas.openxmlformats.org/officeDocument/2006/relationships/image" Target="../media/image100.svg"/><Relationship Id="rId4" Type="http://schemas.openxmlformats.org/officeDocument/2006/relationships/image" Target="../media/image99.png"/><Relationship Id="rId22" Type="http://schemas.openxmlformats.org/officeDocument/2006/relationships/image" Target="../media/image100.png"/></Relationships>
</file>

<file path=ppt/slides/_rels/slide3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3.jpeg"/><Relationship Id="rId1" Type="http://schemas.openxmlformats.org/officeDocument/2006/relationships/slideLayout" Target="../slideLayouts/slideLayout7.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s>
</file>

<file path=ppt/slides/_rels/slide36.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3.jpeg"/><Relationship Id="rId1" Type="http://schemas.openxmlformats.org/officeDocument/2006/relationships/slideLayout" Target="../slideLayouts/slideLayout7.xml"/><Relationship Id="rId4" Type="http://schemas.openxmlformats.org/officeDocument/2006/relationships/image" Target="../media/image106.png"/></Relationships>
</file>

<file path=ppt/slides/_rels/slide37.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3.jpeg"/><Relationship Id="rId1" Type="http://schemas.openxmlformats.org/officeDocument/2006/relationships/slideLayout" Target="../slideLayouts/slideLayout7.xml"/><Relationship Id="rId5" Type="http://schemas.openxmlformats.org/officeDocument/2006/relationships/image" Target="../media/image108.png"/><Relationship Id="rId4" Type="http://schemas.openxmlformats.org/officeDocument/2006/relationships/image" Target="../media/image1070.png"/></Relationships>
</file>

<file path=ppt/slides/_rels/slide38.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3.jpeg"/><Relationship Id="rId1" Type="http://schemas.openxmlformats.org/officeDocument/2006/relationships/slideLayout" Target="../slideLayouts/slideLayout7.xml"/><Relationship Id="rId5" Type="http://schemas.openxmlformats.org/officeDocument/2006/relationships/image" Target="../media/image111.png"/><Relationship Id="rId4" Type="http://schemas.openxmlformats.org/officeDocument/2006/relationships/image" Target="../media/image110.png"/></Relationships>
</file>

<file path=ppt/slides/_rels/slide3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3.jpeg"/><Relationship Id="rId1" Type="http://schemas.openxmlformats.org/officeDocument/2006/relationships/slideLayout" Target="../slideLayouts/slideLayout7.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51.png"/></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13.jpeg"/><Relationship Id="rId1" Type="http://schemas.openxmlformats.org/officeDocument/2006/relationships/slideLayout" Target="../slideLayouts/slideLayout7.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slides/_rels/slide40.xml.rels><?xml version="1.0" encoding="UTF-8" standalone="yes"?>
<Relationships xmlns="http://schemas.openxmlformats.org/package/2006/relationships"><Relationship Id="rId3" Type="http://schemas.openxmlformats.org/officeDocument/2006/relationships/image" Target="../media/image114.png"/><Relationship Id="rId7" Type="http://schemas.openxmlformats.org/officeDocument/2006/relationships/image" Target="../media/image116.png"/><Relationship Id="rId2" Type="http://schemas.openxmlformats.org/officeDocument/2006/relationships/image" Target="../media/image13.jpeg"/><Relationship Id="rId1" Type="http://schemas.openxmlformats.org/officeDocument/2006/relationships/slideLayout" Target="../slideLayouts/slideLayout7.xml"/><Relationship Id="rId6" Type="http://schemas.openxmlformats.org/officeDocument/2006/relationships/image" Target="../media/image91.png"/><Relationship Id="rId5" Type="http://schemas.openxmlformats.org/officeDocument/2006/relationships/image" Target="../media/image62.png"/><Relationship Id="rId4" Type="http://schemas.openxmlformats.org/officeDocument/2006/relationships/image" Target="../media/image115.png"/></Relationships>
</file>

<file path=ppt/slides/_rels/slide41.xml.rels><?xml version="1.0" encoding="UTF-8" standalone="yes"?>
<Relationships xmlns="http://schemas.openxmlformats.org/package/2006/relationships"><Relationship Id="rId26" Type="http://schemas.openxmlformats.org/officeDocument/2006/relationships/image" Target="../media/image118.png"/><Relationship Id="rId3" Type="http://schemas.openxmlformats.org/officeDocument/2006/relationships/image" Target="../media/image39.png"/><Relationship Id="rId25" Type="http://schemas.openxmlformats.org/officeDocument/2006/relationships/image" Target="../media/image117.png"/><Relationship Id="rId2" Type="http://schemas.openxmlformats.org/officeDocument/2006/relationships/image" Target="../media/image13.jpeg"/><Relationship Id="rId1"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image" Target="../media/image40.svg"/><Relationship Id="rId27" Type="http://schemas.openxmlformats.org/officeDocument/2006/relationships/image" Target="../media/image109.png"/></Relationships>
</file>

<file path=ppt/slides/_rels/slide42.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3.jpeg"/><Relationship Id="rId1" Type="http://schemas.openxmlformats.org/officeDocument/2006/relationships/slideLayout" Target="../slideLayouts/slideLayout7.xml"/><Relationship Id="rId4" Type="http://schemas.openxmlformats.org/officeDocument/2006/relationships/image" Target="../media/image119.png"/></Relationships>
</file>

<file path=ppt/slides/_rels/slide43.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3.jpeg"/><Relationship Id="rId1" Type="http://schemas.openxmlformats.org/officeDocument/2006/relationships/slideLayout" Target="../slideLayouts/slideLayout7.xml"/><Relationship Id="rId6" Type="http://schemas.openxmlformats.org/officeDocument/2006/relationships/image" Target="../media/image122.png"/><Relationship Id="rId5" Type="http://schemas.openxmlformats.org/officeDocument/2006/relationships/image" Target="../media/image124.png"/><Relationship Id="rId4" Type="http://schemas.openxmlformats.org/officeDocument/2006/relationships/image" Target="../media/image123.png"/></Relationships>
</file>

<file path=ppt/slides/_rels/slide44.xml.rels><?xml version="1.0" encoding="UTF-8" standalone="yes"?>
<Relationships xmlns="http://schemas.openxmlformats.org/package/2006/relationships"><Relationship Id="rId8" Type="http://schemas.openxmlformats.org/officeDocument/2006/relationships/image" Target="../media/image129.png"/><Relationship Id="rId3" Type="http://schemas.openxmlformats.org/officeDocument/2006/relationships/image" Target="../media/image125.png"/><Relationship Id="rId7" Type="http://schemas.openxmlformats.org/officeDocument/2006/relationships/image" Target="../media/image128.png"/><Relationship Id="rId2" Type="http://schemas.openxmlformats.org/officeDocument/2006/relationships/image" Target="../media/image13.jpeg"/><Relationship Id="rId1" Type="http://schemas.openxmlformats.org/officeDocument/2006/relationships/slideLayout" Target="../slideLayouts/slideLayout7.xml"/><Relationship Id="rId6" Type="http://schemas.openxmlformats.org/officeDocument/2006/relationships/image" Target="../media/image128.svg"/><Relationship Id="rId5" Type="http://schemas.openxmlformats.org/officeDocument/2006/relationships/image" Target="../media/image127.png"/><Relationship Id="rId4" Type="http://schemas.openxmlformats.org/officeDocument/2006/relationships/image" Target="../media/image126.svg"/></Relationships>
</file>

<file path=ppt/slides/_rels/slide45.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3.jpeg"/><Relationship Id="rId1" Type="http://schemas.openxmlformats.org/officeDocument/2006/relationships/slideLayout" Target="../slideLayouts/slideLayout7.xml"/><Relationship Id="rId5" Type="http://schemas.openxmlformats.org/officeDocument/2006/relationships/image" Target="../media/image97.png"/><Relationship Id="rId4" Type="http://schemas.openxmlformats.org/officeDocument/2006/relationships/image" Target="../media/image131.png"/></Relationships>
</file>

<file path=ppt/slides/_rels/slide46.xml.rels><?xml version="1.0" encoding="UTF-8" standalone="yes"?>
<Relationships xmlns="http://schemas.openxmlformats.org/package/2006/relationships"><Relationship Id="rId3" Type="http://schemas.openxmlformats.org/officeDocument/2006/relationships/image" Target="../media/image99.png"/><Relationship Id="rId25" Type="http://schemas.openxmlformats.org/officeDocument/2006/relationships/image" Target="../media/image109.png"/><Relationship Id="rId2" Type="http://schemas.openxmlformats.org/officeDocument/2006/relationships/image" Target="../media/image13.jpeg"/><Relationship Id="rId1" Type="http://schemas.openxmlformats.org/officeDocument/2006/relationships/slideLayout" Target="../slideLayouts/slideLayout7.xml"/><Relationship Id="rId24" Type="http://schemas.openxmlformats.org/officeDocument/2006/relationships/image" Target="../media/image133.png"/><Relationship Id="rId5" Type="http://schemas.openxmlformats.org/officeDocument/2006/relationships/image" Target="../media/image46.png"/><Relationship Id="rId23" Type="http://schemas.openxmlformats.org/officeDocument/2006/relationships/image" Target="../media/image132.png"/><Relationship Id="rId4" Type="http://schemas.openxmlformats.org/officeDocument/2006/relationships/image" Target="../media/image100.svg"/></Relationships>
</file>

<file path=ppt/slides/_rels/slide47.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jpeg"/><Relationship Id="rId1" Type="http://schemas.openxmlformats.org/officeDocument/2006/relationships/slideLayout" Target="../slideLayouts/slideLayout7.xml"/><Relationship Id="rId4" Type="http://schemas.openxmlformats.org/officeDocument/2006/relationships/image" Target="../media/image135.png"/></Relationships>
</file>

<file path=ppt/slides/_rels/slide48.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jpeg"/><Relationship Id="rId1" Type="http://schemas.openxmlformats.org/officeDocument/2006/relationships/slideLayout" Target="../slideLayouts/slideLayout7.xml"/><Relationship Id="rId6" Type="http://schemas.openxmlformats.org/officeDocument/2006/relationships/image" Target="../media/image138.png"/><Relationship Id="rId5" Type="http://schemas.openxmlformats.org/officeDocument/2006/relationships/image" Target="../media/image137.png"/><Relationship Id="rId4" Type="http://schemas.openxmlformats.org/officeDocument/2006/relationships/image" Target="../media/image80.png"/></Relationships>
</file>

<file path=ppt/slides/_rels/slide49.xml.rels><?xml version="1.0" encoding="UTF-8" standalone="yes"?>
<Relationships xmlns="http://schemas.openxmlformats.org/package/2006/relationships"><Relationship Id="rId3" Type="http://schemas.openxmlformats.org/officeDocument/2006/relationships/image" Target="../media/image139.png"/><Relationship Id="rId7" Type="http://schemas.openxmlformats.org/officeDocument/2006/relationships/image" Target="../media/image62.png"/><Relationship Id="rId2" Type="http://schemas.openxmlformats.org/officeDocument/2006/relationships/image" Target="../media/image13.jpeg"/><Relationship Id="rId1" Type="http://schemas.openxmlformats.org/officeDocument/2006/relationships/slideLayout" Target="../slideLayouts/slideLayout7.xml"/><Relationship Id="rId6" Type="http://schemas.openxmlformats.org/officeDocument/2006/relationships/image" Target="../media/image142.png"/><Relationship Id="rId5" Type="http://schemas.openxmlformats.org/officeDocument/2006/relationships/image" Target="../media/image141.png"/><Relationship Id="rId4" Type="http://schemas.openxmlformats.org/officeDocument/2006/relationships/image" Target="../media/image140.png"/></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29.png"/><Relationship Id="rId2" Type="http://schemas.openxmlformats.org/officeDocument/2006/relationships/image" Target="../media/image13.jpe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28.png"/><Relationship Id="rId4" Type="http://schemas.microsoft.com/office/2007/relationships/hdphoto" Target="../media/hdphoto2.wdp"/></Relationships>
</file>

<file path=ppt/slides/_rels/slide50.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3.jpeg"/><Relationship Id="rId1" Type="http://schemas.openxmlformats.org/officeDocument/2006/relationships/slideLayout" Target="../slideLayouts/slideLayout7.xml"/><Relationship Id="rId4" Type="http://schemas.openxmlformats.org/officeDocument/2006/relationships/image" Target="../media/image144.png"/></Relationships>
</file>

<file path=ppt/slides/_rels/slide51.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3.jpeg"/><Relationship Id="rId1" Type="http://schemas.openxmlformats.org/officeDocument/2006/relationships/slideLayout" Target="../slideLayouts/slideLayout7.xml"/><Relationship Id="rId5" Type="http://schemas.openxmlformats.org/officeDocument/2006/relationships/image" Target="../media/image147.png"/><Relationship Id="rId4" Type="http://schemas.openxmlformats.org/officeDocument/2006/relationships/image" Target="../media/image146.png"/></Relationships>
</file>

<file path=ppt/slides/_rels/slide52.xml.rels><?xml version="1.0" encoding="UTF-8" standalone="yes"?>
<Relationships xmlns="http://schemas.openxmlformats.org/package/2006/relationships"><Relationship Id="rId18" Type="http://schemas.openxmlformats.org/officeDocument/2006/relationships/image" Target="../media/image1520.png"/><Relationship Id="rId3" Type="http://schemas.openxmlformats.org/officeDocument/2006/relationships/image" Target="../media/image148.png"/><Relationship Id="rId21" Type="http://schemas.openxmlformats.org/officeDocument/2006/relationships/image" Target="../media/image155.png"/><Relationship Id="rId17" Type="http://schemas.openxmlformats.org/officeDocument/2006/relationships/image" Target="../media/image153.svg"/><Relationship Id="rId2" Type="http://schemas.openxmlformats.org/officeDocument/2006/relationships/image" Target="../media/image13.jpeg"/><Relationship Id="rId16" Type="http://schemas.openxmlformats.org/officeDocument/2006/relationships/image" Target="../media/image152.png"/><Relationship Id="rId20" Type="http://schemas.openxmlformats.org/officeDocument/2006/relationships/image" Target="../media/image154.png"/><Relationship Id="rId1" Type="http://schemas.openxmlformats.org/officeDocument/2006/relationships/slideLayout" Target="../slideLayouts/slideLayout7.xml"/><Relationship Id="rId6" Type="http://schemas.openxmlformats.org/officeDocument/2006/relationships/image" Target="../media/image151.svg"/><Relationship Id="rId5" Type="http://schemas.openxmlformats.org/officeDocument/2006/relationships/image" Target="../media/image150.png"/><Relationship Id="rId15" Type="http://schemas.openxmlformats.org/officeDocument/2006/relationships/image" Target="../media/image1500.png"/><Relationship Id="rId19" Type="http://schemas.openxmlformats.org/officeDocument/2006/relationships/image" Target="../media/image153.png"/><Relationship Id="rId4" Type="http://schemas.openxmlformats.org/officeDocument/2006/relationships/image" Target="../media/image149.svg"/></Relationships>
</file>

<file path=ppt/slides/_rels/slide53.xml.rels><?xml version="1.0" encoding="UTF-8" standalone="yes"?>
<Relationships xmlns="http://schemas.openxmlformats.org/package/2006/relationships"><Relationship Id="rId3" Type="http://schemas.openxmlformats.org/officeDocument/2006/relationships/image" Target="../media/image148.png"/><Relationship Id="rId17" Type="http://schemas.openxmlformats.org/officeDocument/2006/relationships/image" Target="../media/image153.svg"/><Relationship Id="rId2" Type="http://schemas.openxmlformats.org/officeDocument/2006/relationships/image" Target="../media/image13.jpeg"/><Relationship Id="rId16" Type="http://schemas.openxmlformats.org/officeDocument/2006/relationships/image" Target="../media/image152.png"/><Relationship Id="rId1" Type="http://schemas.openxmlformats.org/officeDocument/2006/relationships/slideLayout" Target="../slideLayouts/slideLayout7.xml"/><Relationship Id="rId6" Type="http://schemas.openxmlformats.org/officeDocument/2006/relationships/image" Target="../media/image151.svg"/><Relationship Id="rId5" Type="http://schemas.openxmlformats.org/officeDocument/2006/relationships/image" Target="../media/image150.png"/><Relationship Id="rId15" Type="http://schemas.openxmlformats.org/officeDocument/2006/relationships/image" Target="../media/image156.png"/><Relationship Id="rId4" Type="http://schemas.openxmlformats.org/officeDocument/2006/relationships/image" Target="../media/image149.svg"/></Relationships>
</file>

<file path=ppt/slides/_rels/slide54.xml.rels><?xml version="1.0" encoding="UTF-8" standalone="yes"?>
<Relationships xmlns="http://schemas.openxmlformats.org/package/2006/relationships"><Relationship Id="rId3" Type="http://schemas.openxmlformats.org/officeDocument/2006/relationships/image" Target="../media/image148.png"/><Relationship Id="rId17" Type="http://schemas.openxmlformats.org/officeDocument/2006/relationships/image" Target="../media/image153.svg"/><Relationship Id="rId2" Type="http://schemas.openxmlformats.org/officeDocument/2006/relationships/image" Target="../media/image13.jpeg"/><Relationship Id="rId16" Type="http://schemas.openxmlformats.org/officeDocument/2006/relationships/image" Target="../media/image152.png"/><Relationship Id="rId1" Type="http://schemas.openxmlformats.org/officeDocument/2006/relationships/slideLayout" Target="../slideLayouts/slideLayout7.xml"/><Relationship Id="rId6" Type="http://schemas.openxmlformats.org/officeDocument/2006/relationships/image" Target="../media/image151.svg"/><Relationship Id="rId5" Type="http://schemas.openxmlformats.org/officeDocument/2006/relationships/image" Target="../media/image150.png"/><Relationship Id="rId15" Type="http://schemas.openxmlformats.org/officeDocument/2006/relationships/image" Target="../media/image157.png"/><Relationship Id="rId4" Type="http://schemas.openxmlformats.org/officeDocument/2006/relationships/image" Target="../media/image149.svg"/></Relationships>
</file>

<file path=ppt/slides/_rels/slide55.xml.rels><?xml version="1.0" encoding="UTF-8" standalone="yes"?>
<Relationships xmlns="http://schemas.openxmlformats.org/package/2006/relationships"><Relationship Id="rId8" Type="http://schemas.openxmlformats.org/officeDocument/2006/relationships/image" Target="../media/image153.svg"/><Relationship Id="rId3" Type="http://schemas.openxmlformats.org/officeDocument/2006/relationships/image" Target="../media/image148.png"/><Relationship Id="rId7" Type="http://schemas.openxmlformats.org/officeDocument/2006/relationships/image" Target="../media/image152.png"/><Relationship Id="rId2" Type="http://schemas.openxmlformats.org/officeDocument/2006/relationships/image" Target="../media/image13.jpeg"/><Relationship Id="rId1" Type="http://schemas.openxmlformats.org/officeDocument/2006/relationships/slideLayout" Target="../slideLayouts/slideLayout7.xml"/><Relationship Id="rId6" Type="http://schemas.openxmlformats.org/officeDocument/2006/relationships/image" Target="../media/image151.svg"/><Relationship Id="rId5" Type="http://schemas.openxmlformats.org/officeDocument/2006/relationships/image" Target="../media/image150.png"/><Relationship Id="rId4" Type="http://schemas.openxmlformats.org/officeDocument/2006/relationships/image" Target="../media/image149.svg"/></Relationships>
</file>

<file path=ppt/slides/_rels/slide56.xml.rels><?xml version="1.0" encoding="UTF-8" standalone="yes"?>
<Relationships xmlns="http://schemas.openxmlformats.org/package/2006/relationships"><Relationship Id="rId18" Type="http://schemas.openxmlformats.org/officeDocument/2006/relationships/image" Target="../media/image153.svg"/><Relationship Id="rId3" Type="http://schemas.openxmlformats.org/officeDocument/2006/relationships/image" Target="../media/image148.png"/><Relationship Id="rId21" Type="http://schemas.openxmlformats.org/officeDocument/2006/relationships/image" Target="../media/image162.png"/><Relationship Id="rId17" Type="http://schemas.openxmlformats.org/officeDocument/2006/relationships/image" Target="../media/image152.png"/><Relationship Id="rId2" Type="http://schemas.openxmlformats.org/officeDocument/2006/relationships/image" Target="../media/image13.jpeg"/><Relationship Id="rId16" Type="http://schemas.openxmlformats.org/officeDocument/2006/relationships/image" Target="../media/image159.png"/><Relationship Id="rId20" Type="http://schemas.openxmlformats.org/officeDocument/2006/relationships/image" Target="../media/image161.png"/><Relationship Id="rId1" Type="http://schemas.openxmlformats.org/officeDocument/2006/relationships/slideLayout" Target="../slideLayouts/slideLayout7.xml"/><Relationship Id="rId6" Type="http://schemas.openxmlformats.org/officeDocument/2006/relationships/image" Target="../media/image151.svg"/><Relationship Id="rId5" Type="http://schemas.openxmlformats.org/officeDocument/2006/relationships/image" Target="../media/image150.png"/><Relationship Id="rId15" Type="http://schemas.openxmlformats.org/officeDocument/2006/relationships/image" Target="../media/image158.png"/><Relationship Id="rId19" Type="http://schemas.openxmlformats.org/officeDocument/2006/relationships/image" Target="../media/image160.png"/><Relationship Id="rId4" Type="http://schemas.openxmlformats.org/officeDocument/2006/relationships/image" Target="../media/image149.svg"/><Relationship Id="rId22" Type="http://schemas.openxmlformats.org/officeDocument/2006/relationships/image" Target="../media/image163.png"/></Relationships>
</file>

<file path=ppt/slides/_rels/slide57.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3.jpeg"/><Relationship Id="rId1" Type="http://schemas.openxmlformats.org/officeDocument/2006/relationships/slideLayout" Target="../slideLayouts/slideLayout7.xml"/><Relationship Id="rId4" Type="http://schemas.openxmlformats.org/officeDocument/2006/relationships/image" Target="../media/image165.png"/></Relationships>
</file>

<file path=ppt/slides/_rels/slide58.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13.jpeg"/><Relationship Id="rId1" Type="http://schemas.openxmlformats.org/officeDocument/2006/relationships/slideLayout" Target="../slideLayouts/slideLayout7.xml"/><Relationship Id="rId5" Type="http://schemas.openxmlformats.org/officeDocument/2006/relationships/image" Target="../media/image168.png"/><Relationship Id="rId4" Type="http://schemas.openxmlformats.org/officeDocument/2006/relationships/image" Target="../media/image167.png"/></Relationships>
</file>

<file path=ppt/slides/_rels/slide59.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image" Target="../media/image13.jpeg"/><Relationship Id="rId1" Type="http://schemas.openxmlformats.org/officeDocument/2006/relationships/slideLayout" Target="../slideLayouts/slideLayout7.xml"/><Relationship Id="rId5" Type="http://schemas.openxmlformats.org/officeDocument/2006/relationships/image" Target="../media/image170.png"/><Relationship Id="rId4" Type="http://schemas.openxmlformats.org/officeDocument/2006/relationships/image" Target="../media/image168.png"/></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image" Target="../media/image13.jpeg"/><Relationship Id="rId20" Type="http://schemas.openxmlformats.org/officeDocument/2006/relationships/image" Target="../media/image173.png"/><Relationship Id="rId1" Type="http://schemas.openxmlformats.org/officeDocument/2006/relationships/slideLayout" Target="../slideLayouts/slideLayout7.xml"/><Relationship Id="rId19" Type="http://schemas.openxmlformats.org/officeDocument/2006/relationships/image" Target="../media/image172.png"/><Relationship Id="rId4" Type="http://schemas.openxmlformats.org/officeDocument/2006/relationships/image" Target="../media/image172.svg"/></Relationships>
</file>

<file path=ppt/slides/_rels/slide61.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image" Target="../media/image13.jpeg"/><Relationship Id="rId1" Type="http://schemas.openxmlformats.org/officeDocument/2006/relationships/slideLayout" Target="../slideLayouts/slideLayout7.xml"/><Relationship Id="rId5" Type="http://schemas.openxmlformats.org/officeDocument/2006/relationships/image" Target="../media/image176.png"/><Relationship Id="rId4" Type="http://schemas.openxmlformats.org/officeDocument/2006/relationships/image" Target="../media/image175.png"/></Relationships>
</file>

<file path=ppt/slides/_rels/slide6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3.jpeg"/><Relationship Id="rId1" Type="http://schemas.openxmlformats.org/officeDocument/2006/relationships/slideLayout" Target="../slideLayouts/slideLayout7.xml"/><Relationship Id="rId6" Type="http://schemas.openxmlformats.org/officeDocument/2006/relationships/image" Target="../media/image35.svg"/><Relationship Id="rId5" Type="http://schemas.openxmlformats.org/officeDocument/2006/relationships/image" Target="../media/image34.png"/><Relationship Id="rId15" Type="http://schemas.openxmlformats.org/officeDocument/2006/relationships/image" Target="../media/image177.png"/><Relationship Id="rId4" Type="http://schemas.openxmlformats.org/officeDocument/2006/relationships/image" Target="../media/image33.svg"/></Relationships>
</file>

<file path=ppt/slides/_rels/slide63.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image" Target="../media/image13.jpeg"/><Relationship Id="rId1" Type="http://schemas.openxmlformats.org/officeDocument/2006/relationships/slideLayout" Target="../slideLayouts/slideLayout7.xml"/><Relationship Id="rId5" Type="http://schemas.openxmlformats.org/officeDocument/2006/relationships/image" Target="../media/image180.png"/><Relationship Id="rId4" Type="http://schemas.openxmlformats.org/officeDocument/2006/relationships/image" Target="../media/image179.png"/></Relationships>
</file>

<file path=ppt/slides/_rels/slide64.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image" Target="../media/image13.jpeg"/><Relationship Id="rId1" Type="http://schemas.openxmlformats.org/officeDocument/2006/relationships/slideLayout" Target="../slideLayouts/slideLayout7.xml"/><Relationship Id="rId5" Type="http://schemas.openxmlformats.org/officeDocument/2006/relationships/image" Target="../media/image183.png"/><Relationship Id="rId4" Type="http://schemas.openxmlformats.org/officeDocument/2006/relationships/image" Target="../media/image182.png"/></Relationships>
</file>

<file path=ppt/slides/_rels/slide65.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image" Target="../media/image13.jpeg"/><Relationship Id="rId1" Type="http://schemas.openxmlformats.org/officeDocument/2006/relationships/slideLayout" Target="../slideLayouts/slideLayout7.xml"/><Relationship Id="rId5" Type="http://schemas.openxmlformats.org/officeDocument/2006/relationships/image" Target="../media/image187.png"/><Relationship Id="rId4" Type="http://schemas.openxmlformats.org/officeDocument/2006/relationships/image" Target="../media/image186.png"/></Relationships>
</file>

<file path=ppt/slides/_rels/slide67.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image" Target="../media/image13.jpeg"/><Relationship Id="rId1" Type="http://schemas.openxmlformats.org/officeDocument/2006/relationships/slideLayout" Target="../slideLayouts/slideLayout7.xml"/><Relationship Id="rId4" Type="http://schemas.openxmlformats.org/officeDocument/2006/relationships/image" Target="../media/image189.png"/></Relationships>
</file>

<file path=ppt/slides/_rels/slide68.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image" Target="../media/image13.jpeg"/><Relationship Id="rId1" Type="http://schemas.openxmlformats.org/officeDocument/2006/relationships/slideLayout" Target="../slideLayouts/slideLayout7.xml"/><Relationship Id="rId4" Type="http://schemas.openxmlformats.org/officeDocument/2006/relationships/image" Target="../media/image189.png"/></Relationships>
</file>

<file path=ppt/slides/_rels/slide69.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image" Target="../media/image13.jpeg"/><Relationship Id="rId1" Type="http://schemas.openxmlformats.org/officeDocument/2006/relationships/slideLayout" Target="../slideLayouts/slideLayout7.xml"/><Relationship Id="rId4" Type="http://schemas.openxmlformats.org/officeDocument/2006/relationships/image" Target="../media/image192.png"/></Relationships>
</file>

<file path=ppt/slides/_rels/slide7.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image" Target="../media/image13.jpeg"/><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23.png"/></Relationships>
</file>

<file path=ppt/slides/_rels/slide70.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image" Target="../media/image13.jpeg"/><Relationship Id="rId1" Type="http://schemas.openxmlformats.org/officeDocument/2006/relationships/slideLayout" Target="../slideLayouts/slideLayout7.xml"/><Relationship Id="rId4" Type="http://schemas.openxmlformats.org/officeDocument/2006/relationships/image" Target="../media/image192.png"/></Relationships>
</file>

<file path=ppt/slides/_rels/slide71.xml.rels><?xml version="1.0" encoding="UTF-8" standalone="yes"?>
<Relationships xmlns="http://schemas.openxmlformats.org/package/2006/relationships"><Relationship Id="rId3" Type="http://schemas.openxmlformats.org/officeDocument/2006/relationships/image" Target="../media/image194.png"/><Relationship Id="rId1" Type="http://schemas.openxmlformats.org/officeDocument/2006/relationships/slideLayout" Target="../slideLayouts/slideLayout7.xml"/><Relationship Id="rId4" Type="http://schemas.openxmlformats.org/officeDocument/2006/relationships/image" Target="../media/image192.png"/></Relationships>
</file>

<file path=ppt/slides/_rels/slide72.xml.rels><?xml version="1.0" encoding="UTF-8" standalone="yes"?>
<Relationships xmlns="http://schemas.openxmlformats.org/package/2006/relationships"><Relationship Id="rId8" Type="http://schemas.openxmlformats.org/officeDocument/2006/relationships/image" Target="../media/image201.png"/><Relationship Id="rId3" Type="http://schemas.openxmlformats.org/officeDocument/2006/relationships/image" Target="../media/image196.svg"/><Relationship Id="rId7" Type="http://schemas.openxmlformats.org/officeDocument/2006/relationships/image" Target="../media/image200.svg"/><Relationship Id="rId12" Type="http://schemas.openxmlformats.org/officeDocument/2006/relationships/image" Target="../media/image205.png"/><Relationship Id="rId2" Type="http://schemas.openxmlformats.org/officeDocument/2006/relationships/image" Target="../media/image195.png"/><Relationship Id="rId1" Type="http://schemas.openxmlformats.org/officeDocument/2006/relationships/slideLayout" Target="../slideLayouts/slideLayout7.xml"/><Relationship Id="rId6" Type="http://schemas.openxmlformats.org/officeDocument/2006/relationships/image" Target="../media/image199.png"/><Relationship Id="rId11" Type="http://schemas.openxmlformats.org/officeDocument/2006/relationships/image" Target="../media/image204.svg"/><Relationship Id="rId5" Type="http://schemas.openxmlformats.org/officeDocument/2006/relationships/image" Target="../media/image198.svg"/><Relationship Id="rId10" Type="http://schemas.openxmlformats.org/officeDocument/2006/relationships/image" Target="../media/image203.png"/><Relationship Id="rId4" Type="http://schemas.openxmlformats.org/officeDocument/2006/relationships/image" Target="../media/image197.png"/><Relationship Id="rId9" Type="http://schemas.openxmlformats.org/officeDocument/2006/relationships/image" Target="../media/image202.svg"/></Relationships>
</file>

<file path=ppt/slides/_rels/slide7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3.jpeg"/><Relationship Id="rId1" Type="http://schemas.openxmlformats.org/officeDocument/2006/relationships/slideLayout" Target="../slideLayouts/slideLayout7.xml"/><Relationship Id="rId5" Type="http://schemas.openxmlformats.org/officeDocument/2006/relationships/image" Target="../media/image206.png"/><Relationship Id="rId4" Type="http://schemas.openxmlformats.org/officeDocument/2006/relationships/image" Target="../media/image20.svg"/></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3.jpeg"/><Relationship Id="rId1" Type="http://schemas.openxmlformats.org/officeDocument/2006/relationships/slideLayout" Target="../slideLayouts/slideLayout7.xml"/><Relationship Id="rId6" Type="http://schemas.openxmlformats.org/officeDocument/2006/relationships/image" Target="../media/image35.svg"/><Relationship Id="rId5" Type="http://schemas.openxmlformats.org/officeDocument/2006/relationships/image" Target="../media/image34.png"/><Relationship Id="rId15" Type="http://schemas.openxmlformats.org/officeDocument/2006/relationships/image" Target="../media/image270.png"/><Relationship Id="rId4" Type="http://schemas.openxmlformats.org/officeDocument/2006/relationships/image" Target="../media/image33.svg"/></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3.jpeg"/><Relationship Id="rId1" Type="http://schemas.openxmlformats.org/officeDocument/2006/relationships/slideLayout" Target="../slideLayouts/slideLayout7.xml"/><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1219200" y="8039100"/>
            <a:ext cx="3993644" cy="2904469"/>
          </a:xfrm>
          <a:custGeom>
            <a:avLst/>
            <a:gdLst/>
            <a:ahLst/>
            <a:cxnLst/>
            <a:rect l="l" t="t" r="r" b="b"/>
            <a:pathLst>
              <a:path w="6914093" h="5028432">
                <a:moveTo>
                  <a:pt x="0" y="0"/>
                </a:moveTo>
                <a:lnTo>
                  <a:pt x="6914093" y="0"/>
                </a:lnTo>
                <a:lnTo>
                  <a:pt x="6914093" y="5028431"/>
                </a:lnTo>
                <a:lnTo>
                  <a:pt x="0" y="502843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465722" y="3402000"/>
            <a:ext cx="17146568" cy="2868153"/>
          </a:xfrm>
          <a:custGeom>
            <a:avLst/>
            <a:gdLst/>
            <a:ahLst/>
            <a:cxnLst/>
            <a:rect l="l" t="t" r="r" b="b"/>
            <a:pathLst>
              <a:path w="10228058" h="1710875">
                <a:moveTo>
                  <a:pt x="0" y="0"/>
                </a:moveTo>
                <a:lnTo>
                  <a:pt x="10228058" y="0"/>
                </a:lnTo>
                <a:lnTo>
                  <a:pt x="10228058" y="1710876"/>
                </a:lnTo>
                <a:lnTo>
                  <a:pt x="0" y="171087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TextBox 5"/>
          <p:cNvSpPr txBox="1"/>
          <p:nvPr/>
        </p:nvSpPr>
        <p:spPr>
          <a:xfrm>
            <a:off x="1249896" y="2981524"/>
            <a:ext cx="15788208" cy="3693319"/>
          </a:xfrm>
          <a:prstGeom prst="rect">
            <a:avLst/>
          </a:prstGeom>
        </p:spPr>
        <p:txBody>
          <a:bodyPr wrap="square" lIns="0" tIns="0" rIns="0" bIns="0" rtlCol="0" anchor="t">
            <a:spAutoFit/>
          </a:bodyPr>
          <a:lstStyle/>
          <a:p>
            <a:pPr algn="ctr">
              <a:lnSpc>
                <a:spcPct val="150000"/>
              </a:lnSpc>
            </a:pPr>
            <a:r>
              <a:rPr lang="vi-VN" sz="8000" b="1">
                <a:solidFill>
                  <a:srgbClr val="01070A"/>
                </a:solidFill>
              </a:rPr>
              <a:t>NHIỆT LIỆT CHÀO ĐÓN CÁC EM ĐẾN VỚI BUỔI HỌC HÔM NAY!</a:t>
            </a:r>
            <a:endParaRPr lang="en-US" sz="8000" b="1">
              <a:solidFill>
                <a:srgbClr val="01070A"/>
              </a:solidFill>
            </a:endParaRPr>
          </a:p>
        </p:txBody>
      </p:sp>
      <p:sp>
        <p:nvSpPr>
          <p:cNvPr id="6" name="Freeform 6"/>
          <p:cNvSpPr/>
          <p:nvPr/>
        </p:nvSpPr>
        <p:spPr>
          <a:xfrm>
            <a:off x="15199579" y="7485469"/>
            <a:ext cx="3698021" cy="2801531"/>
          </a:xfrm>
          <a:custGeom>
            <a:avLst/>
            <a:gdLst/>
            <a:ahLst/>
            <a:cxnLst/>
            <a:rect l="l" t="t" r="r" b="b"/>
            <a:pathLst>
              <a:path w="8246933" h="6247677">
                <a:moveTo>
                  <a:pt x="0" y="0"/>
                </a:moveTo>
                <a:lnTo>
                  <a:pt x="8246933" y="0"/>
                </a:lnTo>
                <a:lnTo>
                  <a:pt x="8246933" y="6247677"/>
                </a:lnTo>
                <a:lnTo>
                  <a:pt x="0" y="624767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a:off x="16175021" y="69960"/>
            <a:ext cx="3332179" cy="2086136"/>
          </a:xfrm>
          <a:custGeom>
            <a:avLst/>
            <a:gdLst/>
            <a:ahLst/>
            <a:cxnLst/>
            <a:rect l="l" t="t" r="r" b="b"/>
            <a:pathLst>
              <a:path w="8905028" h="5575060">
                <a:moveTo>
                  <a:pt x="0" y="0"/>
                </a:moveTo>
                <a:lnTo>
                  <a:pt x="8905029" y="0"/>
                </a:lnTo>
                <a:lnTo>
                  <a:pt x="8905029" y="5575060"/>
                </a:lnTo>
                <a:lnTo>
                  <a:pt x="0" y="557506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8" name="Freeform 8"/>
          <p:cNvSpPr/>
          <p:nvPr/>
        </p:nvSpPr>
        <p:spPr>
          <a:xfrm rot="-3495846">
            <a:off x="-848453" y="-882994"/>
            <a:ext cx="2311906" cy="3235492"/>
          </a:xfrm>
          <a:custGeom>
            <a:avLst/>
            <a:gdLst/>
            <a:ahLst/>
            <a:cxnLst/>
            <a:rect l="l" t="t" r="r" b="b"/>
            <a:pathLst>
              <a:path w="5243739" h="7338566">
                <a:moveTo>
                  <a:pt x="0" y="0"/>
                </a:moveTo>
                <a:lnTo>
                  <a:pt x="5243739" y="0"/>
                </a:lnTo>
                <a:lnTo>
                  <a:pt x="5243739" y="7338565"/>
                </a:lnTo>
                <a:lnTo>
                  <a:pt x="0" y="733856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Tree>
  </p:cSld>
  <p:clrMapOvr>
    <a:masterClrMapping/>
  </p:clrMapOvr>
  <p:transition spd="med">
    <p:split orient="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grpSp>
        <p:nvGrpSpPr>
          <p:cNvPr id="7" name="Group 6"/>
          <p:cNvGrpSpPr/>
          <p:nvPr/>
        </p:nvGrpSpPr>
        <p:grpSpPr>
          <a:xfrm>
            <a:off x="660400" y="457992"/>
            <a:ext cx="5821680" cy="1191351"/>
            <a:chOff x="660400" y="457992"/>
            <a:chExt cx="5821680" cy="1191351"/>
          </a:xfrm>
        </p:grpSpPr>
        <p:sp>
          <p:nvSpPr>
            <p:cNvPr id="5" name="TextBox 4"/>
            <p:cNvSpPr txBox="1"/>
            <p:nvPr/>
          </p:nvSpPr>
          <p:spPr>
            <a:xfrm>
              <a:off x="1910080" y="941457"/>
              <a:ext cx="4572000" cy="707886"/>
            </a:xfrm>
            <a:prstGeom prst="rect">
              <a:avLst/>
            </a:prstGeom>
            <a:noFill/>
          </p:spPr>
          <p:txBody>
            <a:bodyPr wrap="square" rtlCol="0">
              <a:spAutoFit/>
            </a:bodyPr>
            <a:lstStyle/>
            <a:p>
              <a:r>
                <a:rPr lang="vi-VN" sz="4000" b="1">
                  <a:solidFill>
                    <a:srgbClr val="002060"/>
                  </a:solidFill>
                  <a:latin typeface="Arial" panose="020B0604020202020204" pitchFamily="34" charset="0"/>
                  <a:cs typeface="Arial" panose="020B0604020202020204" pitchFamily="34" charset="0"/>
                </a:rPr>
                <a:t>Thảo luận cặp đôi</a:t>
              </a:r>
              <a:endParaRPr lang="en-US" sz="4000" b="1">
                <a:solidFill>
                  <a:srgbClr val="002060"/>
                </a:solidFill>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3"/>
            <a:stretch>
              <a:fillRect/>
            </a:stretch>
          </p:blipFill>
          <p:spPr>
            <a:xfrm>
              <a:off x="660400" y="457992"/>
              <a:ext cx="1244600" cy="1063424"/>
            </a:xfrm>
            <a:prstGeom prst="rect">
              <a:avLst/>
            </a:prstGeom>
          </p:spPr>
        </p:pic>
      </p:grpSp>
      <p:sp>
        <p:nvSpPr>
          <p:cNvPr id="8" name="TextBox 7"/>
          <p:cNvSpPr txBox="1"/>
          <p:nvPr/>
        </p:nvSpPr>
        <p:spPr>
          <a:xfrm>
            <a:off x="11033760" y="891527"/>
            <a:ext cx="2743200" cy="707886"/>
          </a:xfrm>
          <a:prstGeom prst="rect">
            <a:avLst/>
          </a:prstGeom>
          <a:noFill/>
        </p:spPr>
        <p:txBody>
          <a:bodyPr wrap="square" rtlCol="0">
            <a:spAutoFit/>
          </a:bodyPr>
          <a:lstStyle/>
          <a:p>
            <a:pPr algn="ctr"/>
            <a:r>
              <a:rPr lang="vi-VN" sz="4000" b="1" u="sng">
                <a:solidFill>
                  <a:srgbClr val="C00000"/>
                </a:solidFill>
                <a:latin typeface="Arial" panose="020B0604020202020204" pitchFamily="34" charset="0"/>
                <a:cs typeface="Arial" panose="020B0604020202020204" pitchFamily="34" charset="0"/>
              </a:rPr>
              <a:t>Giải</a:t>
            </a:r>
            <a:endParaRPr lang="en-US" sz="4000" b="1" u="sng">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9" name="Rectangle 8"/>
              <p:cNvSpPr/>
              <p:nvPr/>
            </p:nvSpPr>
            <p:spPr>
              <a:xfrm>
                <a:off x="7772400" y="1652766"/>
                <a:ext cx="9946640" cy="8442183"/>
              </a:xfrm>
              <a:prstGeom prst="rect">
                <a:avLst/>
              </a:prstGeom>
            </p:spPr>
            <p:txBody>
              <a:bodyPr wrap="square">
                <a:spAutoFit/>
              </a:bodyPr>
              <a:lstStyle/>
              <a:p>
                <a:pPr marL="571500" indent="-571500" algn="just">
                  <a:lnSpc>
                    <a:spcPct val="150000"/>
                  </a:lnSpc>
                  <a:spcAft>
                    <a:spcPts val="0"/>
                  </a:spcAft>
                  <a:buFont typeface="Arial" panose="020B0604020202020204" pitchFamily="34" charset="0"/>
                  <a:buChar char="•"/>
                </a:pPr>
                <a:r>
                  <a:rPr lang="vi-VN" sz="4000">
                    <a:latin typeface="Arial" panose="020B0604020202020204" pitchFamily="34" charset="0"/>
                    <a:ea typeface="Times New Roman" panose="02020603050405020304" pitchFamily="18" charset="0"/>
                    <a:cs typeface="Arial" panose="020B0604020202020204" pitchFamily="34" charset="0"/>
                  </a:rPr>
                  <a:t>Ta có: </a:t>
                </a:r>
                <a14:m>
                  <m:oMath xmlns:m="http://schemas.openxmlformats.org/officeDocument/2006/math">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−1=0⟺</m:t>
                    </m:r>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=1</m:t>
                    </m:r>
                  </m:oMath>
                </a14:m>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r>
                  <a:rPr lang="vi-VN" sz="4000">
                    <a:effectLst/>
                    <a:latin typeface="Arial" panose="020B0604020202020204" pitchFamily="34" charset="0"/>
                    <a:ea typeface="Times New Roman" panose="02020603050405020304" pitchFamily="18" charset="0"/>
                    <a:cs typeface="Arial" panose="020B0604020202020204" pitchFamily="34" charset="0"/>
                  </a:rPr>
                  <a:t>Tập nghiệm của phương trình là </a:t>
                </a:r>
                <a14:m>
                  <m:oMath xmlns:m="http://schemas.openxmlformats.org/officeDocument/2006/math">
                    <m:sSub>
                      <m:sSub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𝑆</m:t>
                        </m:r>
                      </m:e>
                      <m:sub>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1</m:t>
                        </m:r>
                      </m:sub>
                    </m:sSub>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={1}</m:t>
                    </m:r>
                  </m:oMath>
                </a14:m>
                <a:r>
                  <a:rPr lang="vi-VN" sz="4000">
                    <a:effectLst/>
                    <a:latin typeface="Arial" panose="020B0604020202020204" pitchFamily="34" charset="0"/>
                    <a:ea typeface="Times New Roman" panose="02020603050405020304" pitchFamily="18" charset="0"/>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0"/>
                  </a:spcAft>
                  <a:buFont typeface="Arial" panose="020B0604020202020204" pitchFamily="34" charset="0"/>
                  <a:buChar char="•"/>
                </a:pPr>
                <a:r>
                  <a:rPr lang="vi-VN" sz="4000">
                    <a:effectLst/>
                    <a:latin typeface="Arial" panose="020B0604020202020204" pitchFamily="34" charset="0"/>
                    <a:ea typeface="Times New Roman" panose="02020603050405020304" pitchFamily="18" charset="0"/>
                    <a:cs typeface="Arial" panose="020B0604020202020204" pitchFamily="34" charset="0"/>
                  </a:rPr>
                  <a:t>Ta có: </a:t>
                </a:r>
                <a14:m>
                  <m:oMath xmlns:m="http://schemas.openxmlformats.org/officeDocument/2006/math">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sSup>
                          <m:sSup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+1</m:t>
                        </m:r>
                      </m:den>
                    </m:f>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=0</m:t>
                    </m:r>
                  </m:oMath>
                </a14:m>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r>
                  <a:rPr lang="vi-VN" sz="4000">
                    <a:effectLst/>
                    <a:latin typeface="Arial" panose="020B0604020202020204" pitchFamily="34" charset="0"/>
                    <a:ea typeface="Times New Roman" panose="02020603050405020304" pitchFamily="18" charset="0"/>
                    <a:cs typeface="Arial" panose="020B0604020202020204" pitchFamily="34" charset="0"/>
                  </a:rPr>
                  <a:t>ĐKXĐ: </a:t>
                </a:r>
                <a14:m>
                  <m:oMath xmlns:m="http://schemas.openxmlformats.org/officeDocument/2006/math">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≠−1</m:t>
                    </m:r>
                  </m:oMath>
                </a14:m>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70000"/>
                  </a:lnSpc>
                  <a:spcAft>
                    <a:spcPts val="0"/>
                  </a:spcAft>
                </a:pPr>
                <a14:m>
                  <m:oMath xmlns:m="http://schemas.openxmlformats.org/officeDocument/2006/math">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sSup>
                          <m:sSup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+1</m:t>
                        </m:r>
                      </m:den>
                    </m:f>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=0⟺</m:t>
                    </m:r>
                    <m:sSup>
                      <m:sSup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−1=0⟺</m:t>
                    </m:r>
                  </m:oMath>
                </a14:m>
                <a:r>
                  <a:rPr lang="vi-VN" sz="400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d>
                      <m:dPr>
                        <m:begChr m:val="["/>
                        <m:endChr m:val=""/>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d>
                          <m:dPr>
                            <m:begChr m:val=""/>
                            <m:endChr m:val=""/>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eqArr>
                              <m:eqArr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eqArrPr>
                              <m:e>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=1 (</m:t>
                                </m:r>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𝑇𝑀</m:t>
                                </m:r>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m:t>
                                </m:r>
                              </m:e>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e>
                              <m:e>
                                <m:r>
                                  <a:rPr lang="vi-VN" sz="4000" i="1">
                                    <a:effectLst/>
                                    <a:latin typeface="Cambria Math" panose="02040503050406030204" pitchFamily="18" charset="0"/>
                                    <a:ea typeface="Cambria Math" panose="02040503050406030204" pitchFamily="18" charset="0"/>
                                    <a:cs typeface="Times New Roman" panose="02020603050405020304" pitchFamily="18" charset="0"/>
                                  </a:rPr>
                                  <m:t>𝑥</m:t>
                                </m:r>
                                <m:r>
                                  <a:rPr lang="vi-VN" sz="4000" i="1">
                                    <a:effectLst/>
                                    <a:latin typeface="Cambria Math" panose="02040503050406030204" pitchFamily="18" charset="0"/>
                                    <a:ea typeface="Cambria Math" panose="02040503050406030204" pitchFamily="18" charset="0"/>
                                    <a:cs typeface="Times New Roman" panose="02020603050405020304" pitchFamily="18" charset="0"/>
                                  </a:rPr>
                                  <m:t>=−1 (</m:t>
                                </m:r>
                                <m:r>
                                  <a:rPr lang="vi-VN" sz="4000" i="1">
                                    <a:effectLst/>
                                    <a:latin typeface="Cambria Math" panose="02040503050406030204" pitchFamily="18" charset="0"/>
                                    <a:ea typeface="Cambria Math" panose="02040503050406030204" pitchFamily="18" charset="0"/>
                                    <a:cs typeface="Times New Roman" panose="02020603050405020304" pitchFamily="18" charset="0"/>
                                  </a:rPr>
                                  <m:t>𝐿</m:t>
                                </m:r>
                                <m:r>
                                  <a:rPr lang="vi-VN" sz="4000" i="1">
                                    <a:effectLst/>
                                    <a:latin typeface="Cambria Math" panose="02040503050406030204" pitchFamily="18" charset="0"/>
                                    <a:ea typeface="Cambria Math" panose="02040503050406030204" pitchFamily="18" charset="0"/>
                                    <a:cs typeface="Times New Roman" panose="02020603050405020304" pitchFamily="18" charset="0"/>
                                  </a:rPr>
                                  <m:t>)</m:t>
                                </m:r>
                              </m:e>
                            </m:eqArr>
                          </m:e>
                        </m:d>
                      </m:e>
                    </m:d>
                  </m:oMath>
                </a14:m>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r>
                  <a:rPr lang="vi-VN" sz="4000">
                    <a:effectLst/>
                    <a:latin typeface="Arial" panose="020B0604020202020204" pitchFamily="34" charset="0"/>
                    <a:ea typeface="Times New Roman" panose="02020603050405020304" pitchFamily="18" charset="0"/>
                    <a:cs typeface="Arial" panose="020B0604020202020204" pitchFamily="34" charset="0"/>
                  </a:rPr>
                  <a:t>Tập nghiệm của phương trình là </a:t>
                </a:r>
                <a14:m>
                  <m:oMath xmlns:m="http://schemas.openxmlformats.org/officeDocument/2006/math">
                    <m:sSub>
                      <m:sSub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𝑆</m:t>
                        </m:r>
                      </m:e>
                      <m:sub>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2</m:t>
                        </m:r>
                      </m:sub>
                    </m:sSub>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={1}</m:t>
                    </m:r>
                  </m:oMath>
                </a14:m>
                <a:r>
                  <a:rPr lang="vi-VN" sz="4000">
                    <a:effectLst/>
                    <a:latin typeface="Arial" panose="020B0604020202020204" pitchFamily="34" charset="0"/>
                    <a:ea typeface="Times New Roman" panose="02020603050405020304" pitchFamily="18" charset="0"/>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r>
                  <a:rPr lang="vi-VN" sz="4000">
                    <a:effectLst/>
                    <a:latin typeface="Arial" panose="020B0604020202020204" pitchFamily="34" charset="0"/>
                    <a:ea typeface="Times New Roman" panose="02020603050405020304" pitchFamily="18" charset="0"/>
                    <a:cs typeface="Arial" panose="020B0604020202020204" pitchFamily="34" charset="0"/>
                  </a:rPr>
                  <a:t>Vì </a:t>
                </a:r>
                <a14:m>
                  <m:oMath xmlns:m="http://schemas.openxmlformats.org/officeDocument/2006/math">
                    <m:sSub>
                      <m:sSub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𝑆</m:t>
                        </m:r>
                      </m:e>
                      <m:sub>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1</m:t>
                        </m:r>
                      </m:sub>
                    </m:sSub>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𝑆</m:t>
                        </m:r>
                      </m:e>
                      <m:sub>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2</m:t>
                        </m:r>
                      </m:sub>
                    </m:sSub>
                  </m:oMath>
                </a14:m>
                <a:r>
                  <a:rPr lang="vi-VN" sz="4000">
                    <a:effectLst/>
                    <a:latin typeface="Arial" panose="020B0604020202020204" pitchFamily="34" charset="0"/>
                    <a:ea typeface="Times New Roman" panose="02020603050405020304" pitchFamily="18" charset="0"/>
                    <a:cs typeface="Arial" panose="020B0604020202020204" pitchFamily="34" charset="0"/>
                  </a:rPr>
                  <a:t> nên hai phương trình trên tương đương.</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7772400" y="1652766"/>
                <a:ext cx="9946640" cy="8442183"/>
              </a:xfrm>
              <a:prstGeom prst="rect">
                <a:avLst/>
              </a:prstGeom>
              <a:blipFill rotWithShape="0">
                <a:blip r:embed="rId26"/>
                <a:stretch>
                  <a:fillRect l="-2145" r="-2145" b="-794"/>
                </a:stretch>
              </a:blipFill>
            </p:spPr>
            <p:txBody>
              <a:bodyPr/>
              <a:lstStyle/>
              <a:p>
                <a:r>
                  <a:rPr lang="en-US">
                    <a:noFill/>
                  </a:rPr>
                  <a:t> </a:t>
                </a:r>
              </a:p>
            </p:txBody>
          </p:sp>
        </mc:Fallback>
      </mc:AlternateContent>
      <p:grpSp>
        <p:nvGrpSpPr>
          <p:cNvPr id="11" name="Group 10"/>
          <p:cNvGrpSpPr/>
          <p:nvPr/>
        </p:nvGrpSpPr>
        <p:grpSpPr>
          <a:xfrm>
            <a:off x="533400" y="2019300"/>
            <a:ext cx="6096000" cy="7906734"/>
            <a:chOff x="533400" y="2019300"/>
            <a:chExt cx="6096000" cy="7906734"/>
          </a:xfrm>
        </p:grpSpPr>
        <p:sp>
          <p:nvSpPr>
            <p:cNvPr id="3" name="Freeform 12"/>
            <p:cNvSpPr/>
            <p:nvPr/>
          </p:nvSpPr>
          <p:spPr>
            <a:xfrm>
              <a:off x="533400" y="2019300"/>
              <a:ext cx="6096000" cy="6400800"/>
            </a:xfrm>
            <a:custGeom>
              <a:avLst/>
              <a:gdLst/>
              <a:ahLst/>
              <a:cxnLst/>
              <a:rect l="l" t="t" r="r" b="b"/>
              <a:pathLst>
                <a:path w="1446572" h="1650653">
                  <a:moveTo>
                    <a:pt x="0" y="0"/>
                  </a:moveTo>
                  <a:lnTo>
                    <a:pt x="1446573" y="0"/>
                  </a:lnTo>
                  <a:lnTo>
                    <a:pt x="1446573" y="1650653"/>
                  </a:lnTo>
                  <a:lnTo>
                    <a:pt x="0" y="1650653"/>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sp>
        <mc:AlternateContent xmlns:mc="http://schemas.openxmlformats.org/markup-compatibility/2006" xmlns:a14="http://schemas.microsoft.com/office/drawing/2010/main">
          <mc:Choice Requires="a14">
            <p:sp>
              <p:nvSpPr>
                <p:cNvPr id="4" name="Rectangle 3"/>
                <p:cNvSpPr/>
                <p:nvPr/>
              </p:nvSpPr>
              <p:spPr>
                <a:xfrm>
                  <a:off x="685800" y="3467100"/>
                  <a:ext cx="5791200" cy="4302716"/>
                </a:xfrm>
                <a:prstGeom prst="rect">
                  <a:avLst/>
                </a:prstGeom>
              </p:spPr>
              <p:txBody>
                <a:bodyPr wrap="square">
                  <a:spAutoFit/>
                </a:bodyPr>
                <a:lstStyle/>
                <a:p>
                  <a:pPr algn="ctr">
                    <a:lnSpc>
                      <a:spcPct val="150000"/>
                    </a:lnSpc>
                  </a:pPr>
                  <a:r>
                    <a:rPr lang="vi-VN" sz="4000" b="1">
                      <a:solidFill>
                        <a:schemeClr val="accent6">
                          <a:lumMod val="75000"/>
                        </a:schemeClr>
                      </a:solidFill>
                      <a:latin typeface="Arial" panose="020B0604020202020204" pitchFamily="34" charset="0"/>
                      <a:cs typeface="Arial" panose="020B0604020202020204" pitchFamily="34" charset="0"/>
                    </a:rPr>
                    <a:t>Luyện tập 1</a:t>
                  </a:r>
                </a:p>
                <a:p>
                  <a:pPr algn="just">
                    <a:lnSpc>
                      <a:spcPct val="150000"/>
                    </a:lnSpc>
                  </a:pPr>
                  <a:r>
                    <a:rPr lang="vi-VN" sz="4000">
                      <a:latin typeface="Arial" panose="020B0604020202020204" pitchFamily="34" charset="0"/>
                      <a:cs typeface="Arial" panose="020B0604020202020204" pitchFamily="34" charset="0"/>
                    </a:rPr>
                    <a:t>Hai phương trình x−1= 0 và </a:t>
                  </a:r>
                  <a14:m>
                    <m:oMath xmlns:m="http://schemas.openxmlformats.org/officeDocument/2006/math">
                      <m:f>
                        <m:fPr>
                          <m:ctrlPr>
                            <a:rPr lang="vi-VN" sz="4000" i="1" smtClean="0">
                              <a:latin typeface="Cambria Math" panose="02040503050406030204" pitchFamily="18" charset="0"/>
                              <a:cs typeface="Arial" panose="020B0604020202020204" pitchFamily="34" charset="0"/>
                            </a:rPr>
                          </m:ctrlPr>
                        </m:fPr>
                        <m:num>
                          <m:sSup>
                            <m:sSupPr>
                              <m:ctrlPr>
                                <a:rPr lang="vi-VN" sz="4000" i="1" smtClean="0">
                                  <a:latin typeface="Cambria Math" panose="02040503050406030204" pitchFamily="18" charset="0"/>
                                  <a:cs typeface="Arial" panose="020B0604020202020204" pitchFamily="34" charset="0"/>
                                </a:rPr>
                              </m:ctrlPr>
                            </m:sSupPr>
                            <m:e>
                              <m:r>
                                <a:rPr lang="vi-VN" sz="4000" b="0" i="1" smtClean="0">
                                  <a:latin typeface="Cambria Math" panose="02040503050406030204" pitchFamily="18" charset="0"/>
                                  <a:cs typeface="Arial" panose="020B0604020202020204" pitchFamily="34" charset="0"/>
                                </a:rPr>
                                <m:t>𝑥</m:t>
                              </m:r>
                            </m:e>
                            <m:sup>
                              <m:r>
                                <a:rPr lang="vi-VN" sz="4000" b="0" i="1" smtClean="0">
                                  <a:latin typeface="Cambria Math" panose="02040503050406030204" pitchFamily="18" charset="0"/>
                                  <a:cs typeface="Arial" panose="020B0604020202020204" pitchFamily="34" charset="0"/>
                                </a:rPr>
                                <m:t>2</m:t>
                              </m:r>
                            </m:sup>
                          </m:sSup>
                          <m:r>
                            <a:rPr lang="vi-VN" sz="4000" b="0" i="1" smtClean="0">
                              <a:latin typeface="Cambria Math" panose="02040503050406030204" pitchFamily="18" charset="0"/>
                              <a:cs typeface="Arial" panose="020B0604020202020204" pitchFamily="34" charset="0"/>
                            </a:rPr>
                            <m:t>−1</m:t>
                          </m:r>
                        </m:num>
                        <m:den>
                          <m:r>
                            <a:rPr lang="vi-VN" sz="4000" b="0" i="1" smtClean="0">
                              <a:latin typeface="Cambria Math" panose="02040503050406030204" pitchFamily="18" charset="0"/>
                              <a:cs typeface="Arial" panose="020B0604020202020204" pitchFamily="34" charset="0"/>
                            </a:rPr>
                            <m:t>𝑥</m:t>
                          </m:r>
                          <m:r>
                            <a:rPr lang="vi-VN" sz="4000" b="0" i="1" smtClean="0">
                              <a:latin typeface="Cambria Math" panose="02040503050406030204" pitchFamily="18" charset="0"/>
                              <a:cs typeface="Arial" panose="020B0604020202020204" pitchFamily="34" charset="0"/>
                            </a:rPr>
                            <m:t>+1</m:t>
                          </m:r>
                        </m:den>
                      </m:f>
                      <m:r>
                        <a:rPr lang="vi-VN" sz="4000" b="0" i="1" smtClean="0">
                          <a:latin typeface="Cambria Math" panose="02040503050406030204" pitchFamily="18" charset="0"/>
                          <a:cs typeface="Arial" panose="020B0604020202020204" pitchFamily="34" charset="0"/>
                        </a:rPr>
                        <m:t>=0 </m:t>
                      </m:r>
                    </m:oMath>
                  </a14:m>
                  <a:r>
                    <a:rPr lang="vi-VN" sz="4000">
                      <a:latin typeface="Arial" panose="020B0604020202020204" pitchFamily="34" charset="0"/>
                      <a:cs typeface="Arial" panose="020B0604020202020204" pitchFamily="34" charset="0"/>
                    </a:rPr>
                    <a:t>có tương đương không? Vì sao? </a:t>
                  </a:r>
                  <a:endParaRPr lang="en-US" sz="4000">
                    <a:latin typeface="Arial" panose="020B060402020202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685800" y="3467100"/>
                  <a:ext cx="5791200" cy="4302716"/>
                </a:xfrm>
                <a:prstGeom prst="rect">
                  <a:avLst/>
                </a:prstGeom>
                <a:blipFill rotWithShape="0">
                  <a:blip r:embed="rId24"/>
                  <a:stretch>
                    <a:fillRect l="-3789" r="-3684" b="-2550"/>
                  </a:stretch>
                </a:blipFill>
              </p:spPr>
              <p:txBody>
                <a:bodyPr/>
                <a:lstStyle/>
                <a:p>
                  <a:r>
                    <a:rPr lang="en-US">
                      <a:noFill/>
                    </a:rPr>
                    <a:t> </a:t>
                  </a:r>
                </a:p>
              </p:txBody>
            </p:sp>
          </mc:Fallback>
        </mc:AlternateContent>
        <p:pic>
          <p:nvPicPr>
            <p:cNvPr id="10" name="Picture 9"/>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rot="17759292">
              <a:off x="2689032" y="7487423"/>
              <a:ext cx="1700931" cy="3176291"/>
            </a:xfrm>
            <a:prstGeom prst="rect">
              <a:avLst/>
            </a:prstGeom>
          </p:spPr>
        </p:pic>
      </p:grpSp>
    </p:spTree>
    <p:extLst>
      <p:ext uri="{BB962C8B-B14F-4D97-AF65-F5344CB8AC3E}">
        <p14:creationId xmlns:p14="http://schemas.microsoft.com/office/powerpoint/2010/main" val="1268670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fltVal val="0"/>
                                          </p:val>
                                        </p:tav>
                                        <p:tav tm="100000">
                                          <p:val>
                                            <p:strVal val="#ppt_h"/>
                                          </p:val>
                                        </p:tav>
                                      </p:tavLst>
                                    </p:anim>
                                    <p:animEffect transition="in" filter="fad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Effect transition="in" filter="fad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left)">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sp>
        <p:nvSpPr>
          <p:cNvPr id="3" name="Horizontal Scroll 2"/>
          <p:cNvSpPr/>
          <p:nvPr/>
        </p:nvSpPr>
        <p:spPr>
          <a:xfrm>
            <a:off x="1219200" y="571500"/>
            <a:ext cx="1905000" cy="1470308"/>
          </a:xfrm>
          <a:prstGeom prst="horizontalScroll">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4000" b="1">
                <a:solidFill>
                  <a:schemeClr val="tx1"/>
                </a:solidFill>
                <a:latin typeface="Arial" panose="020B0604020202020204" pitchFamily="34" charset="0"/>
                <a:cs typeface="Arial" panose="020B0604020202020204" pitchFamily="34" charset="0"/>
              </a:rPr>
              <a:t>HĐ2</a:t>
            </a:r>
            <a:endParaRPr lang="en-US" sz="4000" b="1">
              <a:solidFill>
                <a:schemeClr val="tx1"/>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4" name="TextBox 3"/>
              <p:cNvSpPr txBox="1"/>
              <p:nvPr/>
            </p:nvSpPr>
            <p:spPr>
              <a:xfrm>
                <a:off x="3581400" y="952711"/>
                <a:ext cx="11506200" cy="707886"/>
              </a:xfrm>
              <a:prstGeom prst="rect">
                <a:avLst/>
              </a:prstGeom>
              <a:noFill/>
            </p:spPr>
            <p:txBody>
              <a:bodyPr wrap="square" rtlCol="0">
                <a:spAutoFit/>
              </a:bodyPr>
              <a:lstStyle/>
              <a:p>
                <a:r>
                  <a:rPr lang="vi-VN" sz="4000">
                    <a:latin typeface="Arial" panose="020B0604020202020204" pitchFamily="34" charset="0"/>
                    <a:cs typeface="Arial" panose="020B0604020202020204" pitchFamily="34" charset="0"/>
                  </a:rPr>
                  <a:t>Khẳng định 3x - 6 = 0 </a:t>
                </a:r>
                <a14:m>
                  <m:oMath xmlns:m="http://schemas.openxmlformats.org/officeDocument/2006/math">
                    <m:r>
                      <a:rPr lang="vi-VN" sz="4000" i="1" smtClean="0">
                        <a:latin typeface="Cambria Math" panose="02040503050406030204" pitchFamily="18" charset="0"/>
                        <a:ea typeface="Cambria Math" panose="02040503050406030204" pitchFamily="18" charset="0"/>
                        <a:cs typeface="Arial" panose="020B0604020202020204" pitchFamily="34" charset="0"/>
                      </a:rPr>
                      <m:t>⟺</m:t>
                    </m:r>
                  </m:oMath>
                </a14:m>
                <a:r>
                  <a:rPr lang="vi-VN" sz="4000">
                    <a:latin typeface="Arial" panose="020B0604020202020204" pitchFamily="34" charset="0"/>
                    <a:cs typeface="Arial" panose="020B0604020202020204" pitchFamily="34" charset="0"/>
                  </a:rPr>
                  <a:t> 3x = 6 đúng hay sai?</a:t>
                </a:r>
                <a:endParaRPr lang="en-US" sz="4000">
                  <a:latin typeface="Arial" panose="020B0604020202020204" pitchFamily="34" charset="0"/>
                  <a:cs typeface="Arial" panose="020B0604020202020204" pitchFamily="34" charset="0"/>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3581400" y="952711"/>
                <a:ext cx="11506200" cy="707886"/>
              </a:xfrm>
              <a:prstGeom prst="rect">
                <a:avLst/>
              </a:prstGeom>
              <a:blipFill rotWithShape="0">
                <a:blip r:embed="rId3"/>
                <a:stretch>
                  <a:fillRect l="-1908" t="-15517" b="-36207"/>
                </a:stretch>
              </a:blipFill>
            </p:spPr>
            <p:txBody>
              <a:bodyPr/>
              <a:lstStyle/>
              <a:p>
                <a:r>
                  <a:rPr lang="en-US">
                    <a:noFill/>
                  </a:rPr>
                  <a:t> </a:t>
                </a:r>
              </a:p>
            </p:txBody>
          </p:sp>
        </mc:Fallback>
      </mc:AlternateContent>
      <p:sp>
        <p:nvSpPr>
          <p:cNvPr id="5" name="TextBox 4"/>
          <p:cNvSpPr txBox="1"/>
          <p:nvPr/>
        </p:nvSpPr>
        <p:spPr>
          <a:xfrm>
            <a:off x="7772400" y="1908898"/>
            <a:ext cx="2743200" cy="707886"/>
          </a:xfrm>
          <a:prstGeom prst="rect">
            <a:avLst/>
          </a:prstGeom>
          <a:noFill/>
        </p:spPr>
        <p:txBody>
          <a:bodyPr wrap="square" rtlCol="0">
            <a:spAutoFit/>
          </a:bodyPr>
          <a:lstStyle/>
          <a:p>
            <a:pPr algn="ctr"/>
            <a:r>
              <a:rPr lang="vi-VN" sz="4000" b="1" u="sng">
                <a:solidFill>
                  <a:srgbClr val="C00000"/>
                </a:solidFill>
                <a:latin typeface="Arial" panose="020B0604020202020204" pitchFamily="34" charset="0"/>
                <a:cs typeface="Arial" panose="020B0604020202020204" pitchFamily="34" charset="0"/>
              </a:rPr>
              <a:t>Giải</a:t>
            </a:r>
            <a:endParaRPr lang="en-US" sz="4000" b="1" u="sng">
              <a:solidFill>
                <a:srgbClr val="C00000"/>
              </a:solidFill>
              <a:latin typeface="Arial" panose="020B0604020202020204" pitchFamily="34" charset="0"/>
              <a:cs typeface="Arial" panose="020B0604020202020204" pitchFamily="34" charset="0"/>
            </a:endParaRPr>
          </a:p>
        </p:txBody>
      </p:sp>
      <p:sp>
        <p:nvSpPr>
          <p:cNvPr id="7" name="Rectangle 6"/>
          <p:cNvSpPr/>
          <p:nvPr/>
        </p:nvSpPr>
        <p:spPr>
          <a:xfrm>
            <a:off x="1219200" y="2644810"/>
            <a:ext cx="16535400" cy="4594912"/>
          </a:xfrm>
          <a:prstGeom prst="rect">
            <a:avLst/>
          </a:prstGeom>
        </p:spPr>
        <p:txBody>
          <a:bodyPr wrap="square">
            <a:spAutoFit/>
          </a:bodyPr>
          <a:lstStyle/>
          <a:p>
            <a:pPr algn="just">
              <a:lnSpc>
                <a:spcPct val="150000"/>
              </a:lnSpc>
            </a:pPr>
            <a:r>
              <a:rPr lang="vi-VN" sz="4000">
                <a:latin typeface="Arial" panose="020B0604020202020204" pitchFamily="34" charset="0"/>
                <a:cs typeface="Arial" panose="020B0604020202020204" pitchFamily="34" charset="0"/>
              </a:rPr>
              <a:t>Phương trình 3x ‒ 6 = 0 có tập nghiệm S</a:t>
            </a:r>
            <a:r>
              <a:rPr lang="vi-VN" sz="4000" baseline="-25000">
                <a:latin typeface="Arial" panose="020B0604020202020204" pitchFamily="34" charset="0"/>
                <a:cs typeface="Arial" panose="020B0604020202020204" pitchFamily="34" charset="0"/>
              </a:rPr>
              <a:t>1</a:t>
            </a:r>
            <a:r>
              <a:rPr lang="vi-VN" sz="4000">
                <a:latin typeface="Arial" panose="020B0604020202020204" pitchFamily="34" charset="0"/>
                <a:cs typeface="Arial" panose="020B0604020202020204" pitchFamily="34" charset="0"/>
              </a:rPr>
              <a:t> = {2}.</a:t>
            </a:r>
          </a:p>
          <a:p>
            <a:pPr algn="just">
              <a:lnSpc>
                <a:spcPct val="150000"/>
              </a:lnSpc>
            </a:pPr>
            <a:r>
              <a:rPr lang="vi-VN" sz="4000">
                <a:latin typeface="Arial" panose="020B0604020202020204" pitchFamily="34" charset="0"/>
                <a:cs typeface="Arial" panose="020B0604020202020204" pitchFamily="34" charset="0"/>
              </a:rPr>
              <a:t>Phương trình 3x = 6 có tập nghiệm S</a:t>
            </a:r>
            <a:r>
              <a:rPr lang="vi-VN" sz="4000" baseline="-25000">
                <a:latin typeface="Arial" panose="020B0604020202020204" pitchFamily="34" charset="0"/>
                <a:cs typeface="Arial" panose="020B0604020202020204" pitchFamily="34" charset="0"/>
              </a:rPr>
              <a:t>2</a:t>
            </a:r>
            <a:r>
              <a:rPr lang="vi-VN" sz="4000">
                <a:latin typeface="Arial" panose="020B0604020202020204" pitchFamily="34" charset="0"/>
                <a:cs typeface="Arial" panose="020B0604020202020204" pitchFamily="34" charset="0"/>
              </a:rPr>
              <a:t> = {2}.</a:t>
            </a:r>
          </a:p>
          <a:p>
            <a:pPr algn="just">
              <a:lnSpc>
                <a:spcPct val="150000"/>
              </a:lnSpc>
            </a:pPr>
            <a:r>
              <a:rPr lang="vi-VN" sz="4000">
                <a:latin typeface="Arial" panose="020B0604020202020204" pitchFamily="34" charset="0"/>
                <a:cs typeface="Arial" panose="020B0604020202020204" pitchFamily="34" charset="0"/>
              </a:rPr>
              <a:t>Vì S</a:t>
            </a:r>
            <a:r>
              <a:rPr lang="vi-VN" sz="4000" baseline="-25000">
                <a:latin typeface="Arial" panose="020B0604020202020204" pitchFamily="34" charset="0"/>
                <a:cs typeface="Arial" panose="020B0604020202020204" pitchFamily="34" charset="0"/>
              </a:rPr>
              <a:t>1</a:t>
            </a:r>
            <a:r>
              <a:rPr lang="vi-VN" sz="4000">
                <a:latin typeface="Arial" panose="020B0604020202020204" pitchFamily="34" charset="0"/>
                <a:cs typeface="Arial" panose="020B0604020202020204" pitchFamily="34" charset="0"/>
              </a:rPr>
              <a:t> = S</a:t>
            </a:r>
            <a:r>
              <a:rPr lang="vi-VN" sz="4000" baseline="-25000">
                <a:latin typeface="Arial" panose="020B0604020202020204" pitchFamily="34" charset="0"/>
                <a:cs typeface="Arial" panose="020B0604020202020204" pitchFamily="34" charset="0"/>
              </a:rPr>
              <a:t>2</a:t>
            </a:r>
            <a:r>
              <a:rPr lang="vi-VN" sz="4000">
                <a:latin typeface="Arial" panose="020B0604020202020204" pitchFamily="34" charset="0"/>
                <a:cs typeface="Arial" panose="020B0604020202020204" pitchFamily="34" charset="0"/>
              </a:rPr>
              <a:t> nên hai phương trình 3x ‒ 6 = 0 và 3x = 6 tương đương.</a:t>
            </a:r>
          </a:p>
          <a:p>
            <a:pPr algn="just">
              <a:lnSpc>
                <a:spcPct val="150000"/>
              </a:lnSpc>
            </a:pPr>
            <a:r>
              <a:rPr lang="vi-VN" sz="4000">
                <a:latin typeface="Arial" panose="020B0604020202020204" pitchFamily="34" charset="0"/>
                <a:cs typeface="Arial" panose="020B0604020202020204" pitchFamily="34" charset="0"/>
              </a:rPr>
              <a:t>Khi đó ta viết 3x - 6 = 0 ⟺ 3x = 6</a:t>
            </a:r>
          </a:p>
          <a:p>
            <a:pPr algn="just">
              <a:lnSpc>
                <a:spcPct val="150000"/>
              </a:lnSpc>
            </a:pPr>
            <a:r>
              <a:rPr lang="vi-VN" sz="4000">
                <a:latin typeface="Arial" panose="020B0604020202020204" pitchFamily="34" charset="0"/>
                <a:cs typeface="Arial" panose="020B0604020202020204" pitchFamily="34" charset="0"/>
              </a:rPr>
              <a:t>Vậy khẳng định 3x - 6 = 0 ⟺ 3x = 6 là chính xác.</a:t>
            </a:r>
          </a:p>
        </p:txBody>
      </p:sp>
      <p:pic>
        <p:nvPicPr>
          <p:cNvPr id="8" name="Picture 7"/>
          <p:cNvPicPr>
            <a:picLocks noChangeAspect="1"/>
          </p:cNvPicPr>
          <p:nvPr/>
        </p:nvPicPr>
        <p:blipFill>
          <a:blip r:embed="rId4"/>
          <a:stretch>
            <a:fillRect/>
          </a:stretch>
        </p:blipFill>
        <p:spPr>
          <a:xfrm>
            <a:off x="16051453" y="356235"/>
            <a:ext cx="1908213" cy="2670279"/>
          </a:xfrm>
          <a:prstGeom prst="rect">
            <a:avLst/>
          </a:prstGeom>
        </p:spPr>
      </p:pic>
      <p:grpSp>
        <p:nvGrpSpPr>
          <p:cNvPr id="12" name="Group 11"/>
          <p:cNvGrpSpPr/>
          <p:nvPr/>
        </p:nvGrpSpPr>
        <p:grpSpPr>
          <a:xfrm>
            <a:off x="1219200" y="7035659"/>
            <a:ext cx="16338385" cy="3251341"/>
            <a:chOff x="1219200" y="7035659"/>
            <a:chExt cx="16338385" cy="3251341"/>
          </a:xfrm>
        </p:grpSpPr>
        <p:sp>
          <p:nvSpPr>
            <p:cNvPr id="9" name="Round Same Side Corner Rectangle 8"/>
            <p:cNvSpPr/>
            <p:nvPr/>
          </p:nvSpPr>
          <p:spPr>
            <a:xfrm>
              <a:off x="1219200" y="7581900"/>
              <a:ext cx="15786359" cy="2705100"/>
            </a:xfrm>
            <a:prstGeom prst="round2SameRect">
              <a:avLst/>
            </a:prstGeom>
            <a:solidFill>
              <a:schemeClr val="bg1"/>
            </a:solidFill>
            <a:ln w="38100">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vi-VN" sz="4000">
                  <a:solidFill>
                    <a:srgbClr val="002060"/>
                  </a:solidFill>
                  <a:latin typeface="Arial" panose="020B0604020202020204" pitchFamily="34" charset="0"/>
                  <a:cs typeface="Arial" panose="020B0604020202020204" pitchFamily="34" charset="0"/>
                </a:rPr>
                <a:t>Những phép biến đổi mà không làm thay đổi tập nghiệm của phương trình giống với phương trình ở </a:t>
              </a:r>
              <a:r>
                <a:rPr lang="vi-VN" sz="4000" b="1">
                  <a:solidFill>
                    <a:srgbClr val="002060"/>
                  </a:solidFill>
                  <a:latin typeface="Arial" panose="020B0604020202020204" pitchFamily="34" charset="0"/>
                  <a:cs typeface="Arial" panose="020B0604020202020204" pitchFamily="34" charset="0"/>
                </a:rPr>
                <a:t>HĐ2</a:t>
              </a:r>
              <a:r>
                <a:rPr lang="vi-VN" sz="4000">
                  <a:solidFill>
                    <a:srgbClr val="002060"/>
                  </a:solidFill>
                  <a:latin typeface="Arial" panose="020B0604020202020204" pitchFamily="34" charset="0"/>
                  <a:cs typeface="Arial" panose="020B0604020202020204" pitchFamily="34" charset="0"/>
                </a:rPr>
                <a:t> thì ta gọi đó là phép biến đổi tương đương.</a:t>
              </a:r>
              <a:endParaRPr lang="en-US" sz="4000">
                <a:solidFill>
                  <a:srgbClr val="002060"/>
                </a:solidFill>
                <a:latin typeface="Arial" panose="020B0604020202020204" pitchFamily="34" charset="0"/>
                <a:cs typeface="Arial" panose="020B0604020202020204" pitchFamily="34" charset="0"/>
              </a:endParaRPr>
            </a:p>
          </p:txBody>
        </p:sp>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453533" y="7035659"/>
              <a:ext cx="1104052" cy="1221296"/>
            </a:xfrm>
            <a:prstGeom prst="rect">
              <a:avLst/>
            </a:prstGeom>
          </p:spPr>
        </p:pic>
      </p:grpSp>
    </p:spTree>
    <p:extLst>
      <p:ext uri="{BB962C8B-B14F-4D97-AF65-F5344CB8AC3E}">
        <p14:creationId xmlns:p14="http://schemas.microsoft.com/office/powerpoint/2010/main" val="1428064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left)">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additive="base">
                                        <p:cTn id="28" dur="500" fill="hold"/>
                                        <p:tgtEl>
                                          <p:spTgt spid="12"/>
                                        </p:tgtEl>
                                        <p:attrNameLst>
                                          <p:attrName>ppt_x</p:attrName>
                                        </p:attrNameLst>
                                      </p:cBhvr>
                                      <p:tavLst>
                                        <p:tav tm="0">
                                          <p:val>
                                            <p:strVal val="#ppt_x"/>
                                          </p:val>
                                        </p:tav>
                                        <p:tav tm="100000">
                                          <p:val>
                                            <p:strVal val="#ppt_x"/>
                                          </p:val>
                                        </p:tav>
                                      </p:tavLst>
                                    </p:anim>
                                    <p:anim calcmode="lin" valueType="num">
                                      <p:cBhvr additive="base">
                                        <p:cTn id="29"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grpSp>
        <p:nvGrpSpPr>
          <p:cNvPr id="3" name="Group 3"/>
          <p:cNvGrpSpPr/>
          <p:nvPr/>
        </p:nvGrpSpPr>
        <p:grpSpPr>
          <a:xfrm>
            <a:off x="1371601" y="876300"/>
            <a:ext cx="15621000" cy="8382000"/>
            <a:chOff x="0" y="0"/>
            <a:chExt cx="3727935" cy="2167467"/>
          </a:xfrm>
        </p:grpSpPr>
        <p:sp>
          <p:nvSpPr>
            <p:cNvPr id="4" name="Freeform 4"/>
            <p:cNvSpPr/>
            <p:nvPr/>
          </p:nvSpPr>
          <p:spPr>
            <a:xfrm>
              <a:off x="0" y="0"/>
              <a:ext cx="3727935" cy="2167467"/>
            </a:xfrm>
            <a:custGeom>
              <a:avLst/>
              <a:gdLst/>
              <a:ahLst/>
              <a:cxnLst/>
              <a:rect l="l" t="t" r="r" b="b"/>
              <a:pathLst>
                <a:path w="3727935" h="2167467">
                  <a:moveTo>
                    <a:pt x="6017" y="0"/>
                  </a:moveTo>
                  <a:lnTo>
                    <a:pt x="3721918" y="0"/>
                  </a:lnTo>
                  <a:cubicBezTo>
                    <a:pt x="3725241" y="0"/>
                    <a:pt x="3727935" y="2694"/>
                    <a:pt x="3727935" y="6017"/>
                  </a:cubicBezTo>
                  <a:lnTo>
                    <a:pt x="3727935" y="2161450"/>
                  </a:lnTo>
                  <a:cubicBezTo>
                    <a:pt x="3727935" y="2164773"/>
                    <a:pt x="3725241" y="2167467"/>
                    <a:pt x="3721918" y="2167467"/>
                  </a:cubicBezTo>
                  <a:lnTo>
                    <a:pt x="6017" y="2167467"/>
                  </a:lnTo>
                  <a:cubicBezTo>
                    <a:pt x="2694" y="2167467"/>
                    <a:pt x="0" y="2164773"/>
                    <a:pt x="0" y="2161450"/>
                  </a:cubicBezTo>
                  <a:lnTo>
                    <a:pt x="0" y="6017"/>
                  </a:lnTo>
                  <a:cubicBezTo>
                    <a:pt x="0" y="2694"/>
                    <a:pt x="2694" y="0"/>
                    <a:pt x="6017" y="0"/>
                  </a:cubicBezTo>
                  <a:close/>
                </a:path>
              </a:pathLst>
            </a:custGeom>
            <a:solidFill>
              <a:srgbClr val="FFFFFF"/>
            </a:solidFill>
            <a:ln w="38100">
              <a:solidFill>
                <a:srgbClr val="000000"/>
              </a:solidFill>
            </a:ln>
          </p:spPr>
        </p:sp>
        <p:sp>
          <p:nvSpPr>
            <p:cNvPr id="5" name="TextBox 5"/>
            <p:cNvSpPr txBox="1"/>
            <p:nvPr/>
          </p:nvSpPr>
          <p:spPr>
            <a:xfrm>
              <a:off x="0" y="-47625"/>
              <a:ext cx="812800" cy="860425"/>
            </a:xfrm>
            <a:prstGeom prst="rect">
              <a:avLst/>
            </a:prstGeom>
          </p:spPr>
          <p:txBody>
            <a:bodyPr lIns="50800" tIns="50800" rIns="50800" bIns="50800" rtlCol="0" anchor="ctr"/>
            <a:lstStyle/>
            <a:p>
              <a:pPr algn="ctr">
                <a:lnSpc>
                  <a:spcPts val="3210"/>
                </a:lnSpc>
              </a:pPr>
              <a:endParaRPr>
                <a:solidFill>
                  <a:prstClr val="black"/>
                </a:solidFill>
              </a:endParaRPr>
            </a:p>
          </p:txBody>
        </p:sp>
      </p:grpSp>
      <p:sp>
        <p:nvSpPr>
          <p:cNvPr id="23" name="Freeform 23"/>
          <p:cNvSpPr/>
          <p:nvPr/>
        </p:nvSpPr>
        <p:spPr>
          <a:xfrm>
            <a:off x="13498753" y="8204270"/>
            <a:ext cx="4579130" cy="1994033"/>
          </a:xfrm>
          <a:custGeom>
            <a:avLst/>
            <a:gdLst/>
            <a:ahLst/>
            <a:cxnLst/>
            <a:rect l="l" t="t" r="r" b="b"/>
            <a:pathLst>
              <a:path w="5792103" h="2522235">
                <a:moveTo>
                  <a:pt x="0" y="0"/>
                </a:moveTo>
                <a:lnTo>
                  <a:pt x="5792103" y="0"/>
                </a:lnTo>
                <a:lnTo>
                  <a:pt x="5792103" y="2522235"/>
                </a:lnTo>
                <a:lnTo>
                  <a:pt x="0" y="25222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4" name="TextBox 24"/>
          <p:cNvSpPr txBox="1"/>
          <p:nvPr/>
        </p:nvSpPr>
        <p:spPr>
          <a:xfrm>
            <a:off x="4800997" y="1268580"/>
            <a:ext cx="8762207" cy="1040862"/>
          </a:xfrm>
          <a:prstGeom prst="rect">
            <a:avLst/>
          </a:prstGeom>
        </p:spPr>
        <p:txBody>
          <a:bodyPr lIns="0" tIns="0" rIns="0" bIns="0" rtlCol="0" anchor="t">
            <a:spAutoFit/>
          </a:bodyPr>
          <a:lstStyle/>
          <a:p>
            <a:pPr algn="ctr">
              <a:lnSpc>
                <a:spcPts val="8865"/>
              </a:lnSpc>
              <a:spcBef>
                <a:spcPct val="0"/>
              </a:spcBef>
            </a:pPr>
            <a:r>
              <a:rPr lang="vi-VN" sz="5400" b="1">
                <a:solidFill>
                  <a:srgbClr val="F79646">
                    <a:lumMod val="75000"/>
                  </a:srgbClr>
                </a:solidFill>
                <a:cs typeface="Arial" panose="020B0604020202020204" pitchFamily="34" charset="0"/>
              </a:rPr>
              <a:t>ĐỊNH LÍ</a:t>
            </a:r>
            <a:endParaRPr lang="en-US" sz="5400" b="1">
              <a:solidFill>
                <a:srgbClr val="F79646">
                  <a:lumMod val="75000"/>
                </a:srgbClr>
              </a:solidFill>
              <a:latin typeface="Arial" panose="020B0604020202020204" pitchFamily="34" charset="0"/>
              <a:cs typeface="Arial" panose="020B0604020202020204" pitchFamily="34" charset="0"/>
            </a:endParaRPr>
          </a:p>
        </p:txBody>
      </p:sp>
      <p:sp>
        <p:nvSpPr>
          <p:cNvPr id="6" name="Rectangle 5"/>
          <p:cNvSpPr/>
          <p:nvPr/>
        </p:nvSpPr>
        <p:spPr>
          <a:xfrm>
            <a:off x="1660188" y="2493617"/>
            <a:ext cx="15043824" cy="6226128"/>
          </a:xfrm>
          <a:prstGeom prst="rect">
            <a:avLst/>
          </a:prstGeom>
        </p:spPr>
        <p:txBody>
          <a:bodyPr wrap="square">
            <a:spAutoFit/>
          </a:bodyPr>
          <a:lstStyle/>
          <a:p>
            <a:pPr algn="just">
              <a:lnSpc>
                <a:spcPct val="170000"/>
              </a:lnSpc>
              <a:spcAft>
                <a:spcPts val="0"/>
              </a:spcAft>
            </a:pPr>
            <a:r>
              <a:rPr lang="fr-FR" sz="4000">
                <a:latin typeface="Arial" panose="020B0604020202020204" pitchFamily="34" charset="0"/>
                <a:ea typeface="Times New Roman" panose="02020603050405020304" pitchFamily="18" charset="0"/>
                <a:cs typeface="Arial" panose="020B0604020202020204" pitchFamily="34" charset="0"/>
              </a:rPr>
              <a:t>Nếu thực hiện các phép biến đổi sau đây trên một phương trình mà không làm thay đổi điều kiện của nó thì ta được một phương trình mới tương đương.</a:t>
            </a:r>
            <a:endParaRPr lang="en-US" sz="4000">
              <a:latin typeface="Arial" panose="020B0604020202020204" pitchFamily="34" charset="0"/>
              <a:ea typeface="Calibri" panose="020F0502020204030204" pitchFamily="34" charset="0"/>
              <a:cs typeface="Arial" panose="020B0604020202020204" pitchFamily="34" charset="0"/>
            </a:endParaRPr>
          </a:p>
          <a:p>
            <a:pPr marL="742950" indent="-742950" algn="just">
              <a:lnSpc>
                <a:spcPct val="170000"/>
              </a:lnSpc>
              <a:spcAft>
                <a:spcPts val="0"/>
              </a:spcAft>
              <a:buFont typeface="+mj-lt"/>
              <a:buAutoNum type="alphaLcParenR"/>
            </a:pPr>
            <a:r>
              <a:rPr lang="fr-FR" sz="4000">
                <a:latin typeface="Arial" panose="020B0604020202020204" pitchFamily="34" charset="0"/>
                <a:ea typeface="Times New Roman" panose="02020603050405020304" pitchFamily="18" charset="0"/>
                <a:cs typeface="Arial" panose="020B0604020202020204" pitchFamily="34" charset="0"/>
              </a:rPr>
              <a:t>Cộng hay trừ hai vế với cùng một số hoặc cùng một biểu thức;</a:t>
            </a:r>
            <a:endParaRPr lang="en-US" sz="4000">
              <a:latin typeface="Arial" panose="020B0604020202020204" pitchFamily="34" charset="0"/>
              <a:ea typeface="Calibri" panose="020F0502020204030204" pitchFamily="34" charset="0"/>
              <a:cs typeface="Arial" panose="020B0604020202020204" pitchFamily="34" charset="0"/>
            </a:endParaRPr>
          </a:p>
          <a:p>
            <a:pPr marL="742950" indent="-742950" algn="just">
              <a:lnSpc>
                <a:spcPct val="170000"/>
              </a:lnSpc>
              <a:spcAft>
                <a:spcPts val="0"/>
              </a:spcAft>
              <a:buFont typeface="+mj-lt"/>
              <a:buAutoNum type="alphaLcParenR"/>
            </a:pPr>
            <a:r>
              <a:rPr lang="fr-FR" sz="4000">
                <a:latin typeface="Arial" panose="020B0604020202020204" pitchFamily="34" charset="0"/>
                <a:ea typeface="Times New Roman" panose="02020603050405020304" pitchFamily="18" charset="0"/>
                <a:cs typeface="Arial" panose="020B0604020202020204" pitchFamily="34" charset="0"/>
              </a:rPr>
              <a:t>Nhân hoặc chia hai vế với cùng một số khác 0 hoặc với cùng một biểu thức luôn có giá trị khác 0.</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pic>
        <p:nvPicPr>
          <p:cNvPr id="9" name="Picture 8"/>
          <p:cNvPicPr>
            <a:picLocks noChangeAspect="1"/>
          </p:cNvPicPr>
          <p:nvPr/>
        </p:nvPicPr>
        <p:blipFill>
          <a:blip r:embed="rId5"/>
          <a:stretch>
            <a:fillRect/>
          </a:stretch>
        </p:blipFill>
        <p:spPr>
          <a:xfrm>
            <a:off x="479876" y="415980"/>
            <a:ext cx="2072037" cy="2077637"/>
          </a:xfrm>
          <a:prstGeom prst="rect">
            <a:avLst/>
          </a:prstGeom>
        </p:spPr>
      </p:pic>
    </p:spTree>
    <p:extLst>
      <p:ext uri="{BB962C8B-B14F-4D97-AF65-F5344CB8AC3E}">
        <p14:creationId xmlns:p14="http://schemas.microsoft.com/office/powerpoint/2010/main" val="1943827483"/>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500"/>
                                        <p:tgtEl>
                                          <p:spTgt spid="6">
                                            <p:txEl>
                                              <p:pRg st="0" end="0"/>
                                            </p:txEl>
                                          </p:spTgt>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Effect transition="in" filter="fade">
                                      <p:cBhvr>
                                        <p:cTn id="11" dur="500"/>
                                        <p:tgtEl>
                                          <p:spTgt spid="6">
                                            <p:txEl>
                                              <p:pRg st="1" end="1"/>
                                            </p:txEl>
                                          </p:spTgt>
                                        </p:tgtEl>
                                      </p:cBhvr>
                                    </p:animEffect>
                                    <p:anim calcmode="lin" valueType="num">
                                      <p:cBhvr>
                                        <p:cTn id="12"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3" dur="5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42" presetClass="entr" presetSubtype="0" fill="hold" nodeType="after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anim calcmode="lin" valueType="num">
                                      <p:cBhvr>
                                        <p:cTn id="18"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19" dur="5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sp>
        <p:nvSpPr>
          <p:cNvPr id="3" name="Line Callout 1 (Border and Accent Bar) 2"/>
          <p:cNvSpPr/>
          <p:nvPr/>
        </p:nvSpPr>
        <p:spPr>
          <a:xfrm>
            <a:off x="1244600" y="708147"/>
            <a:ext cx="5486400" cy="1219200"/>
          </a:xfrm>
          <a:prstGeom prst="accentBorderCallout1">
            <a:avLst>
              <a:gd name="adj1" fmla="val 28274"/>
              <a:gd name="adj2" fmla="val -3309"/>
              <a:gd name="adj3" fmla="val 28690"/>
              <a:gd name="adj4" fmla="val -23261"/>
            </a:avLst>
          </a:prstGeom>
          <a:solidFill>
            <a:schemeClr val="accent5">
              <a:lumMod val="20000"/>
              <a:lumOff val="80000"/>
            </a:schemeClr>
          </a:solidFill>
          <a:ln w="38100">
            <a:solidFill>
              <a:schemeClr val="tx1">
                <a:lumMod val="95000"/>
                <a:lumOff val="5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b="1">
                <a:solidFill>
                  <a:schemeClr val="tx1"/>
                </a:solidFill>
                <a:latin typeface="Arial" panose="020B0604020202020204" pitchFamily="34" charset="0"/>
                <a:cs typeface="Arial" panose="020B0604020202020204" pitchFamily="34" charset="0"/>
              </a:rPr>
              <a:t>Ví dụ 2 (SGK - tr.33)</a:t>
            </a:r>
            <a:endParaRPr lang="en-US" sz="4400" b="1">
              <a:solidFill>
                <a:schemeClr val="tx1"/>
              </a:solidFill>
              <a:latin typeface="Arial" panose="020B0604020202020204" pitchFamily="34" charset="0"/>
              <a:cs typeface="Arial" panose="020B0604020202020204" pitchFamily="34" charset="0"/>
            </a:endParaRPr>
          </a:p>
        </p:txBody>
      </p:sp>
      <p:sp>
        <p:nvSpPr>
          <p:cNvPr id="4" name="TextBox 3"/>
          <p:cNvSpPr txBox="1"/>
          <p:nvPr/>
        </p:nvSpPr>
        <p:spPr>
          <a:xfrm>
            <a:off x="7035800" y="786832"/>
            <a:ext cx="9906000" cy="1107996"/>
          </a:xfrm>
          <a:prstGeom prst="rect">
            <a:avLst/>
          </a:prstGeom>
          <a:noFill/>
        </p:spPr>
        <p:txBody>
          <a:bodyPr wrap="square" rtlCol="0">
            <a:spAutoFit/>
          </a:bodyPr>
          <a:lstStyle/>
          <a:p>
            <a:pPr algn="just">
              <a:lnSpc>
                <a:spcPct val="150000"/>
              </a:lnSpc>
            </a:pPr>
            <a:r>
              <a:rPr lang="vi-VN" sz="4400">
                <a:latin typeface="Arial" panose="020B0604020202020204" pitchFamily="34" charset="0"/>
                <a:cs typeface="Arial" panose="020B0604020202020204" pitchFamily="34" charset="0"/>
              </a:rPr>
              <a:t>Giải phương trình x</a:t>
            </a:r>
            <a:r>
              <a:rPr lang="vi-VN" sz="4400" baseline="30000">
                <a:latin typeface="Arial" panose="020B0604020202020204" pitchFamily="34" charset="0"/>
                <a:cs typeface="Arial" panose="020B0604020202020204" pitchFamily="34" charset="0"/>
              </a:rPr>
              <a:t>2</a:t>
            </a:r>
            <a:r>
              <a:rPr lang="vi-VN" sz="4400">
                <a:latin typeface="Arial" panose="020B0604020202020204" pitchFamily="34" charset="0"/>
                <a:cs typeface="Arial" panose="020B0604020202020204" pitchFamily="34" charset="0"/>
              </a:rPr>
              <a:t> - 6x + 8 = 2 - x</a:t>
            </a:r>
            <a:endParaRPr lang="en-US" sz="4400">
              <a:latin typeface="Arial" panose="020B0604020202020204" pitchFamily="34" charset="0"/>
              <a:cs typeface="Arial" panose="020B0604020202020204" pitchFamily="34" charset="0"/>
            </a:endParaRPr>
          </a:p>
        </p:txBody>
      </p:sp>
      <p:sp>
        <p:nvSpPr>
          <p:cNvPr id="5" name="TextBox 4"/>
          <p:cNvSpPr txBox="1"/>
          <p:nvPr/>
        </p:nvSpPr>
        <p:spPr>
          <a:xfrm>
            <a:off x="1249680" y="2696082"/>
            <a:ext cx="1676400" cy="769441"/>
          </a:xfrm>
          <a:prstGeom prst="rect">
            <a:avLst/>
          </a:prstGeom>
          <a:noFill/>
        </p:spPr>
        <p:txBody>
          <a:bodyPr wrap="square" rtlCol="0">
            <a:spAutoFit/>
          </a:bodyPr>
          <a:lstStyle/>
          <a:p>
            <a:pPr algn="just"/>
            <a:r>
              <a:rPr lang="vi-VN" sz="4400" b="1" u="sng">
                <a:solidFill>
                  <a:srgbClr val="C00000"/>
                </a:solidFill>
                <a:latin typeface="Arial" panose="020B0604020202020204" pitchFamily="34" charset="0"/>
                <a:cs typeface="Arial" panose="020B0604020202020204" pitchFamily="34" charset="0"/>
              </a:rPr>
              <a:t>Giải</a:t>
            </a:r>
            <a:endParaRPr lang="en-US" sz="4400" b="1" u="sng">
              <a:solidFill>
                <a:srgbClr val="C00000"/>
              </a:solidFill>
              <a:latin typeface="Arial" panose="020B0604020202020204" pitchFamily="34" charset="0"/>
              <a:cs typeface="Arial" panose="020B0604020202020204" pitchFamily="34" charset="0"/>
            </a:endParaRPr>
          </a:p>
        </p:txBody>
      </p:sp>
      <p:sp>
        <p:nvSpPr>
          <p:cNvPr id="6" name="TextBox 5"/>
          <p:cNvSpPr txBox="1"/>
          <p:nvPr/>
        </p:nvSpPr>
        <p:spPr>
          <a:xfrm>
            <a:off x="1244600" y="3504671"/>
            <a:ext cx="13970000" cy="5237524"/>
          </a:xfrm>
          <a:prstGeom prst="rect">
            <a:avLst/>
          </a:prstGeom>
          <a:noFill/>
        </p:spPr>
        <p:txBody>
          <a:bodyPr wrap="square" rtlCol="0">
            <a:spAutoFit/>
          </a:bodyPr>
          <a:lstStyle/>
          <a:p>
            <a:pPr algn="just">
              <a:lnSpc>
                <a:spcPct val="200000"/>
              </a:lnSpc>
            </a:pPr>
            <a:r>
              <a:rPr lang="vi-VN" sz="4200">
                <a:latin typeface="Arial" panose="020B0604020202020204" pitchFamily="34" charset="0"/>
                <a:cs typeface="Arial" panose="020B0604020202020204" pitchFamily="34" charset="0"/>
              </a:rPr>
              <a:t>Ta có: </a:t>
            </a:r>
            <a:r>
              <a:rPr lang="vi-VN" sz="4200">
                <a:cs typeface="Arial" panose="020B0604020202020204" pitchFamily="34" charset="0"/>
              </a:rPr>
              <a:t>x</a:t>
            </a:r>
            <a:r>
              <a:rPr lang="vi-VN" sz="4200" baseline="30000">
                <a:cs typeface="Arial" panose="020B0604020202020204" pitchFamily="34" charset="0"/>
              </a:rPr>
              <a:t>2</a:t>
            </a:r>
            <a:r>
              <a:rPr lang="vi-VN" sz="4200">
                <a:cs typeface="Arial" panose="020B0604020202020204" pitchFamily="34" charset="0"/>
              </a:rPr>
              <a:t> - 6x + 8 = 2 - x</a:t>
            </a:r>
          </a:p>
          <a:p>
            <a:pPr algn="just">
              <a:lnSpc>
                <a:spcPct val="200000"/>
              </a:lnSpc>
            </a:pPr>
            <a:r>
              <a:rPr lang="vi-VN" sz="4400">
                <a:cs typeface="Arial" panose="020B0604020202020204" pitchFamily="34" charset="0"/>
              </a:rPr>
              <a:t>⟺ x</a:t>
            </a:r>
            <a:r>
              <a:rPr lang="vi-VN" sz="4400" baseline="30000">
                <a:cs typeface="Arial" panose="020B0604020202020204" pitchFamily="34" charset="0"/>
              </a:rPr>
              <a:t>2</a:t>
            </a:r>
            <a:r>
              <a:rPr lang="vi-VN" sz="4400">
                <a:cs typeface="Arial" panose="020B0604020202020204" pitchFamily="34" charset="0"/>
              </a:rPr>
              <a:t> - 6x + 8 - (2 - x) = 0</a:t>
            </a:r>
          </a:p>
          <a:p>
            <a:pPr algn="just">
              <a:lnSpc>
                <a:spcPct val="200000"/>
              </a:lnSpc>
            </a:pPr>
            <a:r>
              <a:rPr lang="vi-VN" sz="4400">
                <a:cs typeface="Arial" panose="020B0604020202020204" pitchFamily="34" charset="0"/>
              </a:rPr>
              <a:t>⟺ x</a:t>
            </a:r>
            <a:r>
              <a:rPr lang="vi-VN" sz="4400" baseline="30000">
                <a:cs typeface="Arial" panose="020B0604020202020204" pitchFamily="34" charset="0"/>
              </a:rPr>
              <a:t>2 </a:t>
            </a:r>
            <a:r>
              <a:rPr lang="vi-VN" sz="4400">
                <a:cs typeface="Arial" panose="020B0604020202020204" pitchFamily="34" charset="0"/>
              </a:rPr>
              <a:t>- 5x + 6 = 0 ⟺ x = 2 hoặc x = 3</a:t>
            </a:r>
          </a:p>
          <a:p>
            <a:pPr algn="just">
              <a:lnSpc>
                <a:spcPct val="200000"/>
              </a:lnSpc>
            </a:pPr>
            <a:r>
              <a:rPr lang="vi-VN" sz="4400">
                <a:latin typeface="Arial" panose="020B0604020202020204" pitchFamily="34" charset="0"/>
                <a:cs typeface="Arial" panose="020B0604020202020204" pitchFamily="34" charset="0"/>
              </a:rPr>
              <a:t>Vậy tập nghiệm của phương trình đã cho là S = {2; 3}</a:t>
            </a:r>
            <a:endParaRPr lang="en-US" sz="4200">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3"/>
          <a:stretch>
            <a:fillRect/>
          </a:stretch>
        </p:blipFill>
        <p:spPr>
          <a:xfrm>
            <a:off x="14919308" y="5600700"/>
            <a:ext cx="3404252" cy="4725448"/>
          </a:xfrm>
          <a:prstGeom prst="rect">
            <a:avLst/>
          </a:prstGeom>
        </p:spPr>
      </p:pic>
    </p:spTree>
    <p:extLst>
      <p:ext uri="{BB962C8B-B14F-4D97-AF65-F5344CB8AC3E}">
        <p14:creationId xmlns:p14="http://schemas.microsoft.com/office/powerpoint/2010/main" val="3327015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dissolv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anim calcmode="lin" valueType="num">
                                      <p:cBhvr>
                                        <p:cTn id="22" dur="500" fill="hold"/>
                                        <p:tgtEl>
                                          <p:spTgt spid="6"/>
                                        </p:tgtEl>
                                        <p:attrNameLst>
                                          <p:attrName>ppt_x</p:attrName>
                                        </p:attrNameLst>
                                      </p:cBhvr>
                                      <p:tavLst>
                                        <p:tav tm="0">
                                          <p:val>
                                            <p:strVal val="#ppt_x"/>
                                          </p:val>
                                        </p:tav>
                                        <p:tav tm="100000">
                                          <p:val>
                                            <p:strVal val="#ppt_x"/>
                                          </p:val>
                                        </p:tav>
                                      </p:tavLst>
                                    </p:anim>
                                    <p:anim calcmode="lin" valueType="num">
                                      <p:cBhvr>
                                        <p:cTn id="23" dur="500" fill="hold"/>
                                        <p:tgtEl>
                                          <p:spTgt spid="6"/>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anim calcmode="lin" valueType="num">
                                      <p:cBhvr>
                                        <p:cTn id="27" dur="500" fill="hold"/>
                                        <p:tgtEl>
                                          <p:spTgt spid="9"/>
                                        </p:tgtEl>
                                        <p:attrNameLst>
                                          <p:attrName>ppt_x</p:attrName>
                                        </p:attrNameLst>
                                      </p:cBhvr>
                                      <p:tavLst>
                                        <p:tav tm="0">
                                          <p:val>
                                            <p:strVal val="#ppt_x"/>
                                          </p:val>
                                        </p:tav>
                                        <p:tav tm="100000">
                                          <p:val>
                                            <p:strVal val="#ppt_x"/>
                                          </p:val>
                                        </p:tav>
                                      </p:tavLst>
                                    </p:anim>
                                    <p:anim calcmode="lin" valueType="num">
                                      <p:cBhvr>
                                        <p:cTn id="28"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sp>
        <p:nvSpPr>
          <p:cNvPr id="8" name="TextBox 7"/>
          <p:cNvSpPr txBox="1"/>
          <p:nvPr/>
        </p:nvSpPr>
        <p:spPr>
          <a:xfrm>
            <a:off x="11087100" y="979377"/>
            <a:ext cx="2743200" cy="738664"/>
          </a:xfrm>
          <a:prstGeom prst="rect">
            <a:avLst/>
          </a:prstGeom>
          <a:noFill/>
        </p:spPr>
        <p:txBody>
          <a:bodyPr wrap="square" rtlCol="0">
            <a:spAutoFit/>
          </a:bodyPr>
          <a:lstStyle/>
          <a:p>
            <a:pPr algn="ctr"/>
            <a:r>
              <a:rPr lang="vi-VN" sz="4200" b="1" u="sng">
                <a:solidFill>
                  <a:srgbClr val="C00000"/>
                </a:solidFill>
                <a:latin typeface="Arial" panose="020B0604020202020204" pitchFamily="34" charset="0"/>
                <a:cs typeface="Arial" panose="020B0604020202020204" pitchFamily="34" charset="0"/>
              </a:rPr>
              <a:t>Giải</a:t>
            </a:r>
            <a:endParaRPr lang="en-US" sz="4200" b="1" u="sng">
              <a:solidFill>
                <a:srgbClr val="C00000"/>
              </a:solidFill>
              <a:latin typeface="Arial" panose="020B0604020202020204" pitchFamily="34" charset="0"/>
              <a:cs typeface="Arial" panose="020B0604020202020204" pitchFamily="34" charset="0"/>
            </a:endParaRPr>
          </a:p>
        </p:txBody>
      </p:sp>
      <p:grpSp>
        <p:nvGrpSpPr>
          <p:cNvPr id="7" name="Group 6"/>
          <p:cNvGrpSpPr/>
          <p:nvPr/>
        </p:nvGrpSpPr>
        <p:grpSpPr>
          <a:xfrm>
            <a:off x="533400" y="2019300"/>
            <a:ext cx="6096000" cy="7906734"/>
            <a:chOff x="533400" y="2019300"/>
            <a:chExt cx="6096000" cy="7906734"/>
          </a:xfrm>
        </p:grpSpPr>
        <p:sp>
          <p:nvSpPr>
            <p:cNvPr id="3" name="Freeform 12"/>
            <p:cNvSpPr/>
            <p:nvPr/>
          </p:nvSpPr>
          <p:spPr>
            <a:xfrm>
              <a:off x="533400" y="2019300"/>
              <a:ext cx="6096000" cy="6400800"/>
            </a:xfrm>
            <a:custGeom>
              <a:avLst/>
              <a:gdLst/>
              <a:ahLst/>
              <a:cxnLst/>
              <a:rect l="l" t="t" r="r" b="b"/>
              <a:pathLst>
                <a:path w="1446572" h="1650653">
                  <a:moveTo>
                    <a:pt x="0" y="0"/>
                  </a:moveTo>
                  <a:lnTo>
                    <a:pt x="1446573" y="0"/>
                  </a:lnTo>
                  <a:lnTo>
                    <a:pt x="1446573" y="1650653"/>
                  </a:lnTo>
                  <a:lnTo>
                    <a:pt x="0" y="165065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Rectangle 3"/>
            <p:cNvSpPr/>
            <p:nvPr/>
          </p:nvSpPr>
          <p:spPr>
            <a:xfrm>
              <a:off x="685800" y="3467100"/>
              <a:ext cx="5791200" cy="3769750"/>
            </a:xfrm>
            <a:prstGeom prst="rect">
              <a:avLst/>
            </a:prstGeom>
          </p:spPr>
          <p:txBody>
            <a:bodyPr wrap="square">
              <a:spAutoFit/>
            </a:bodyPr>
            <a:lstStyle/>
            <a:p>
              <a:pPr algn="ctr">
                <a:lnSpc>
                  <a:spcPct val="200000"/>
                </a:lnSpc>
              </a:pPr>
              <a:r>
                <a:rPr lang="vi-VN" sz="4200" b="1">
                  <a:solidFill>
                    <a:schemeClr val="accent6">
                      <a:lumMod val="75000"/>
                    </a:schemeClr>
                  </a:solidFill>
                  <a:latin typeface="Arial" panose="020B0604020202020204" pitchFamily="34" charset="0"/>
                  <a:cs typeface="Arial" panose="020B0604020202020204" pitchFamily="34" charset="0"/>
                </a:rPr>
                <a:t>Luyện tập 2</a:t>
              </a:r>
            </a:p>
            <a:p>
              <a:pPr algn="ctr">
                <a:lnSpc>
                  <a:spcPct val="200000"/>
                </a:lnSpc>
              </a:pPr>
              <a:r>
                <a:rPr lang="vi-VN" sz="4200">
                  <a:cs typeface="Arial" panose="020B0604020202020204" pitchFamily="34" charset="0"/>
                </a:rPr>
                <a:t>Giải phương trình: </a:t>
              </a:r>
            </a:p>
            <a:p>
              <a:pPr algn="ctr">
                <a:lnSpc>
                  <a:spcPct val="200000"/>
                </a:lnSpc>
              </a:pPr>
              <a:r>
                <a:rPr lang="vi-VN" sz="4200">
                  <a:cs typeface="Arial" panose="020B0604020202020204" pitchFamily="34" charset="0"/>
                </a:rPr>
                <a:t>(x − 1)</a:t>
              </a:r>
              <a:r>
                <a:rPr lang="vi-VN" sz="4200" baseline="30000">
                  <a:cs typeface="Arial" panose="020B0604020202020204" pitchFamily="34" charset="0"/>
                </a:rPr>
                <a:t>2</a:t>
              </a:r>
              <a:r>
                <a:rPr lang="vi-VN" sz="4200">
                  <a:cs typeface="Arial" panose="020B0604020202020204" pitchFamily="34" charset="0"/>
                </a:rPr>
                <a:t> = 5x − 11</a:t>
              </a:r>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7759292">
              <a:off x="2689032" y="7487423"/>
              <a:ext cx="1700931" cy="3176291"/>
            </a:xfrm>
            <a:prstGeom prst="rect">
              <a:avLst/>
            </a:prstGeom>
          </p:spPr>
        </p:pic>
      </p:grpSp>
      <p:grpSp>
        <p:nvGrpSpPr>
          <p:cNvPr id="13" name="Group 12"/>
          <p:cNvGrpSpPr/>
          <p:nvPr/>
        </p:nvGrpSpPr>
        <p:grpSpPr>
          <a:xfrm>
            <a:off x="628004" y="265699"/>
            <a:ext cx="6001396" cy="1527519"/>
            <a:chOff x="685800" y="406444"/>
            <a:chExt cx="6001396" cy="1527519"/>
          </a:xfrm>
        </p:grpSpPr>
        <p:sp>
          <p:nvSpPr>
            <p:cNvPr id="5" name="TextBox 4"/>
            <p:cNvSpPr txBox="1"/>
            <p:nvPr/>
          </p:nvSpPr>
          <p:spPr>
            <a:xfrm>
              <a:off x="1739276" y="1195299"/>
              <a:ext cx="4947920" cy="738664"/>
            </a:xfrm>
            <a:prstGeom prst="rect">
              <a:avLst/>
            </a:prstGeom>
            <a:noFill/>
          </p:spPr>
          <p:txBody>
            <a:bodyPr wrap="square" rtlCol="0">
              <a:spAutoFit/>
            </a:bodyPr>
            <a:lstStyle/>
            <a:p>
              <a:r>
                <a:rPr lang="vi-VN" sz="4200" b="1">
                  <a:solidFill>
                    <a:srgbClr val="002060"/>
                  </a:solidFill>
                  <a:latin typeface="Arial" panose="020B0604020202020204" pitchFamily="34" charset="0"/>
                  <a:cs typeface="Arial" panose="020B0604020202020204" pitchFamily="34" charset="0"/>
                </a:rPr>
                <a:t>Thực hiện cá nhân</a:t>
              </a:r>
              <a:endParaRPr lang="en-US" sz="4200" b="1">
                <a:solidFill>
                  <a:srgbClr val="002060"/>
                </a:solidFill>
                <a:latin typeface="Arial" panose="020B0604020202020204" pitchFamily="34" charset="0"/>
                <a:cs typeface="Arial" panose="020B0604020202020204" pitchFamily="34" charset="0"/>
              </a:endParaRPr>
            </a:p>
          </p:txBody>
        </p:sp>
        <p:pic>
          <p:nvPicPr>
            <p:cNvPr id="12" name="Picture 11"/>
            <p:cNvPicPr>
              <a:picLocks noChangeAspect="1"/>
            </p:cNvPicPr>
            <p:nvPr/>
          </p:nvPicPr>
          <p:blipFill>
            <a:blip r:embed="rId6"/>
            <a:stretch>
              <a:fillRect/>
            </a:stretch>
          </p:blipFill>
          <p:spPr>
            <a:xfrm>
              <a:off x="685800" y="406444"/>
              <a:ext cx="1168400" cy="1527519"/>
            </a:xfrm>
            <a:prstGeom prst="rect">
              <a:avLst/>
            </a:prstGeom>
          </p:spPr>
        </p:pic>
      </p:grpSp>
      <mc:AlternateContent xmlns:mc="http://schemas.openxmlformats.org/markup-compatibility/2006" xmlns:a14="http://schemas.microsoft.com/office/drawing/2010/main">
        <mc:Choice Requires="a14">
          <p:sp>
            <p:nvSpPr>
              <p:cNvPr id="14" name="Rectangle 13"/>
              <p:cNvSpPr/>
              <p:nvPr/>
            </p:nvSpPr>
            <p:spPr>
              <a:xfrm>
                <a:off x="8077200" y="1821158"/>
                <a:ext cx="9144000" cy="7843750"/>
              </a:xfrm>
              <a:prstGeom prst="rect">
                <a:avLst/>
              </a:prstGeom>
            </p:spPr>
            <p:txBody>
              <a:bodyPr>
                <a:spAutoFit/>
              </a:bodyPr>
              <a:lstStyle/>
              <a:p>
                <a:pPr algn="just">
                  <a:lnSpc>
                    <a:spcPct val="150000"/>
                  </a:lnSpc>
                  <a:spcAft>
                    <a:spcPts val="0"/>
                  </a:spcAft>
                </a:pPr>
                <a:r>
                  <a:rPr lang="fr-FR" sz="4200">
                    <a:latin typeface="Arial" panose="020B0604020202020204" pitchFamily="34" charset="0"/>
                    <a:ea typeface="Times New Roman" panose="02020603050405020304" pitchFamily="18" charset="0"/>
                    <a:cs typeface="Arial" panose="020B0604020202020204" pitchFamily="34" charset="0"/>
                  </a:rPr>
                  <a:t>Ta có: (x – 1)</a:t>
                </a:r>
                <a:r>
                  <a:rPr lang="fr-FR" sz="4200" baseline="30000">
                    <a:effectLst/>
                    <a:latin typeface="Arial" panose="020B0604020202020204" pitchFamily="34" charset="0"/>
                    <a:ea typeface="Times New Roman" panose="02020603050405020304" pitchFamily="18" charset="0"/>
                    <a:cs typeface="Arial" panose="020B0604020202020204" pitchFamily="34" charset="0"/>
                  </a:rPr>
                  <a:t>2</a:t>
                </a:r>
                <a:r>
                  <a:rPr lang="fr-FR" sz="4200">
                    <a:effectLst/>
                    <a:latin typeface="Arial" panose="020B0604020202020204" pitchFamily="34" charset="0"/>
                    <a:ea typeface="Times New Roman" panose="02020603050405020304" pitchFamily="18" charset="0"/>
                    <a:cs typeface="Arial" panose="020B0604020202020204" pitchFamily="34" charset="0"/>
                  </a:rPr>
                  <a:t> = 5x – 11</a:t>
                </a:r>
                <a:endParaRPr lang="en-US" sz="42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r>
                  <a:rPr lang="fr-FR" sz="4200">
                    <a:effectLst/>
                    <a:latin typeface="Arial" panose="020B0604020202020204" pitchFamily="34" charset="0"/>
                    <a:ea typeface="Times New Roman" panose="02020603050405020304" pitchFamily="18" charset="0"/>
                    <a:cs typeface="Arial" panose="020B0604020202020204" pitchFamily="34" charset="0"/>
                  </a:rPr>
                  <a:t>⇔ x</a:t>
                </a:r>
                <a:r>
                  <a:rPr lang="fr-FR" sz="4200" baseline="30000">
                    <a:effectLst/>
                    <a:latin typeface="Arial" panose="020B0604020202020204" pitchFamily="34" charset="0"/>
                    <a:ea typeface="Times New Roman" panose="02020603050405020304" pitchFamily="18" charset="0"/>
                    <a:cs typeface="Arial" panose="020B0604020202020204" pitchFamily="34" charset="0"/>
                  </a:rPr>
                  <a:t>2</a:t>
                </a:r>
                <a:r>
                  <a:rPr lang="fr-FR" sz="4200">
                    <a:effectLst/>
                    <a:latin typeface="Arial" panose="020B0604020202020204" pitchFamily="34" charset="0"/>
                    <a:ea typeface="Times New Roman" panose="02020603050405020304" pitchFamily="18" charset="0"/>
                    <a:cs typeface="Arial" panose="020B0604020202020204" pitchFamily="34" charset="0"/>
                  </a:rPr>
                  <a:t> – 2x + 1 – (5x – 11) = 0</a:t>
                </a:r>
                <a:endParaRPr lang="en-US" sz="42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r>
                  <a:rPr lang="fr-FR" sz="4200">
                    <a:effectLst/>
                    <a:latin typeface="Arial" panose="020B0604020202020204" pitchFamily="34" charset="0"/>
                    <a:ea typeface="Times New Roman" panose="02020603050405020304" pitchFamily="18" charset="0"/>
                    <a:cs typeface="Arial" panose="020B0604020202020204" pitchFamily="34" charset="0"/>
                  </a:rPr>
                  <a:t>⇔ x</a:t>
                </a:r>
                <a:r>
                  <a:rPr lang="fr-FR" sz="4200" baseline="30000">
                    <a:effectLst/>
                    <a:latin typeface="Arial" panose="020B0604020202020204" pitchFamily="34" charset="0"/>
                    <a:ea typeface="Times New Roman" panose="02020603050405020304" pitchFamily="18" charset="0"/>
                    <a:cs typeface="Arial" panose="020B0604020202020204" pitchFamily="34" charset="0"/>
                  </a:rPr>
                  <a:t>2</a:t>
                </a:r>
                <a:r>
                  <a:rPr lang="fr-FR" sz="4200">
                    <a:effectLst/>
                    <a:latin typeface="Arial" panose="020B0604020202020204" pitchFamily="34" charset="0"/>
                    <a:ea typeface="Times New Roman" panose="02020603050405020304" pitchFamily="18" charset="0"/>
                    <a:cs typeface="Arial" panose="020B0604020202020204" pitchFamily="34" charset="0"/>
                  </a:rPr>
                  <a:t> – 2x + 1 – 5x + 11 = 0</a:t>
                </a:r>
                <a:endParaRPr lang="en-US" sz="42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r>
                  <a:rPr lang="fr-FR" sz="4200">
                    <a:effectLst/>
                    <a:latin typeface="Arial" panose="020B0604020202020204" pitchFamily="34" charset="0"/>
                    <a:ea typeface="Times New Roman" panose="02020603050405020304" pitchFamily="18" charset="0"/>
                    <a:cs typeface="Arial" panose="020B0604020202020204" pitchFamily="34" charset="0"/>
                  </a:rPr>
                  <a:t>⇔ x</a:t>
                </a:r>
                <a:r>
                  <a:rPr lang="fr-FR" sz="4200" baseline="30000">
                    <a:effectLst/>
                    <a:latin typeface="Arial" panose="020B0604020202020204" pitchFamily="34" charset="0"/>
                    <a:ea typeface="Times New Roman" panose="02020603050405020304" pitchFamily="18" charset="0"/>
                    <a:cs typeface="Arial" panose="020B0604020202020204" pitchFamily="34" charset="0"/>
                  </a:rPr>
                  <a:t>2</a:t>
                </a:r>
                <a:r>
                  <a:rPr lang="fr-FR" sz="4200">
                    <a:effectLst/>
                    <a:latin typeface="Arial" panose="020B0604020202020204" pitchFamily="34" charset="0"/>
                    <a:ea typeface="Times New Roman" panose="02020603050405020304" pitchFamily="18" charset="0"/>
                    <a:cs typeface="Arial" panose="020B0604020202020204" pitchFamily="34" charset="0"/>
                  </a:rPr>
                  <a:t> – 7x + 12 = 0</a:t>
                </a:r>
                <a:endParaRPr lang="en-US" sz="4200">
                  <a:effectLst/>
                  <a:latin typeface="Arial" panose="020B0604020202020204" pitchFamily="34" charset="0"/>
                  <a:ea typeface="Calibri" panose="020F0502020204030204" pitchFamily="34" charset="0"/>
                  <a:cs typeface="Arial" panose="020B0604020202020204" pitchFamily="34" charset="0"/>
                </a:endParaRPr>
              </a:p>
              <a:p>
                <a:pPr algn="just">
                  <a:spcAft>
                    <a:spcPts val="0"/>
                  </a:spcAft>
                </a:pPr>
                <a:r>
                  <a:rPr lang="fr-FR" sz="420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d>
                      <m:dPr>
                        <m:begChr m:val="["/>
                        <m:endChr m:val=""/>
                        <m:ctrlPr>
                          <a:rPr lang="en-US" sz="4200" i="1">
                            <a:effectLst/>
                            <a:latin typeface="Cambria Math" panose="02040503050406030204" pitchFamily="18" charset="0"/>
                            <a:ea typeface="Times New Roman" panose="02020603050405020304" pitchFamily="18" charset="0"/>
                            <a:cs typeface="Times New Roman" panose="02020603050405020304" pitchFamily="18" charset="0"/>
                          </a:rPr>
                        </m:ctrlPr>
                      </m:dPr>
                      <m:e>
                        <m:d>
                          <m:dPr>
                            <m:begChr m:val=""/>
                            <m:endChr m:val=""/>
                            <m:ctrlPr>
                              <a:rPr lang="en-US" sz="4200" i="1">
                                <a:effectLst/>
                                <a:latin typeface="Cambria Math" panose="02040503050406030204" pitchFamily="18" charset="0"/>
                                <a:ea typeface="Times New Roman" panose="02020603050405020304" pitchFamily="18" charset="0"/>
                                <a:cs typeface="Times New Roman" panose="02020603050405020304" pitchFamily="18" charset="0"/>
                              </a:rPr>
                            </m:ctrlPr>
                          </m:dPr>
                          <m:e>
                            <m:eqArr>
                              <m:eqArrPr>
                                <m:ctrlPr>
                                  <a:rPr lang="en-US" sz="4200" i="1">
                                    <a:effectLst/>
                                    <a:latin typeface="Cambria Math" panose="02040503050406030204" pitchFamily="18" charset="0"/>
                                    <a:ea typeface="Times New Roman" panose="02020603050405020304" pitchFamily="18" charset="0"/>
                                    <a:cs typeface="Times New Roman" panose="02020603050405020304" pitchFamily="18" charset="0"/>
                                  </a:rPr>
                                </m:ctrlPr>
                              </m:eqArrPr>
                              <m:e>
                                <m:r>
                                  <a:rPr lang="en-US" sz="42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fr-FR" sz="4200" i="1">
                                    <a:effectLst/>
                                    <a:latin typeface="Cambria Math" panose="02040503050406030204" pitchFamily="18" charset="0"/>
                                    <a:ea typeface="Times New Roman" panose="02020603050405020304" pitchFamily="18" charset="0"/>
                                    <a:cs typeface="Times New Roman" panose="02020603050405020304" pitchFamily="18" charset="0"/>
                                  </a:rPr>
                                  <m:t>=3</m:t>
                                </m:r>
                              </m:e>
                              <m:e>
                                <m:r>
                                  <a:rPr lang="en-US" sz="4200" i="1">
                                    <a:effectLst/>
                                    <a:latin typeface="Cambria Math" panose="02040503050406030204" pitchFamily="18" charset="0"/>
                                    <a:ea typeface="Times New Roman" panose="02020603050405020304" pitchFamily="18" charset="0"/>
                                    <a:cs typeface="Times New Roman" panose="02020603050405020304" pitchFamily="18" charset="0"/>
                                  </a:rPr>
                                  <m:t> </m:t>
                                </m:r>
                              </m:e>
                              <m:e>
                                <m:r>
                                  <a:rPr lang="en-US" sz="4200" i="1">
                                    <a:effectLst/>
                                    <a:latin typeface="Cambria Math" panose="02040503050406030204" pitchFamily="18" charset="0"/>
                                    <a:ea typeface="Cambria Math" panose="02040503050406030204" pitchFamily="18" charset="0"/>
                                    <a:cs typeface="Times New Roman" panose="02020603050405020304" pitchFamily="18" charset="0"/>
                                  </a:rPr>
                                  <m:t>𝑥</m:t>
                                </m:r>
                                <m:r>
                                  <a:rPr lang="fr-FR" sz="4200" i="1">
                                    <a:effectLst/>
                                    <a:latin typeface="Cambria Math" panose="02040503050406030204" pitchFamily="18" charset="0"/>
                                    <a:ea typeface="Cambria Math" panose="02040503050406030204" pitchFamily="18" charset="0"/>
                                    <a:cs typeface="Times New Roman" panose="02020603050405020304" pitchFamily="18" charset="0"/>
                                  </a:rPr>
                                  <m:t>=4</m:t>
                                </m:r>
                              </m:e>
                            </m:eqArr>
                          </m:e>
                        </m:d>
                      </m:e>
                    </m:d>
                  </m:oMath>
                </a14:m>
                <a:endParaRPr lang="en-US" sz="42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r>
                  <a:rPr lang="fr-FR" sz="4200">
                    <a:effectLst/>
                    <a:latin typeface="Arial" panose="020B0604020202020204" pitchFamily="34" charset="0"/>
                    <a:ea typeface="Times New Roman" panose="02020603050405020304" pitchFamily="18" charset="0"/>
                    <a:cs typeface="Arial" panose="020B0604020202020204" pitchFamily="34" charset="0"/>
                  </a:rPr>
                  <a:t>Vậy tập nghiệm của phương trình đã cho là S = {3; 4}.</a:t>
                </a:r>
                <a:endParaRPr lang="en-US" sz="42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4" name="Rectangle 13"/>
              <p:cNvSpPr>
                <a:spLocks noRot="1" noChangeAspect="1" noMove="1" noResize="1" noEditPoints="1" noAdjustHandles="1" noChangeArrowheads="1" noChangeShapeType="1" noTextEdit="1"/>
              </p:cNvSpPr>
              <p:nvPr/>
            </p:nvSpPr>
            <p:spPr>
              <a:xfrm>
                <a:off x="8077200" y="1821158"/>
                <a:ext cx="9144000" cy="7843750"/>
              </a:xfrm>
              <a:prstGeom prst="rect">
                <a:avLst/>
              </a:prstGeom>
              <a:blipFill rotWithShape="0">
                <a:blip r:embed="rId26"/>
                <a:stretch>
                  <a:fillRect l="-2533" r="-2533" b="-2644"/>
                </a:stretch>
              </a:blipFill>
            </p:spPr>
            <p:txBody>
              <a:bodyPr/>
              <a:lstStyle/>
              <a:p>
                <a:r>
                  <a:rPr lang="en-US">
                    <a:noFill/>
                  </a:rPr>
                  <a:t> </a:t>
                </a:r>
              </a:p>
            </p:txBody>
          </p:sp>
        </mc:Fallback>
      </mc:AlternateContent>
    </p:spTree>
    <p:extLst>
      <p:ext uri="{BB962C8B-B14F-4D97-AF65-F5344CB8AC3E}">
        <p14:creationId xmlns:p14="http://schemas.microsoft.com/office/powerpoint/2010/main" val="1251116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p:tgtEl>
                                          <p:spTgt spid="8"/>
                                        </p:tgtEl>
                                        <p:attrNameLst>
                                          <p:attrName>ppt_y</p:attrName>
                                        </p:attrNameLst>
                                      </p:cBhvr>
                                      <p:tavLst>
                                        <p:tav tm="0">
                                          <p:val>
                                            <p:strVal val="#ppt_y+#ppt_h*1.125000"/>
                                          </p:val>
                                        </p:tav>
                                        <p:tav tm="100000">
                                          <p:val>
                                            <p:strVal val="#ppt_y"/>
                                          </p:val>
                                        </p:tav>
                                      </p:tavLst>
                                    </p:anim>
                                    <p:animEffect transition="in" filter="wipe(up)">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grpSp>
        <p:nvGrpSpPr>
          <p:cNvPr id="5" name="Group 4"/>
          <p:cNvGrpSpPr/>
          <p:nvPr/>
        </p:nvGrpSpPr>
        <p:grpSpPr>
          <a:xfrm>
            <a:off x="3810000" y="0"/>
            <a:ext cx="10668000" cy="1333500"/>
            <a:chOff x="3810000" y="0"/>
            <a:chExt cx="10515600" cy="1333500"/>
          </a:xfrm>
        </p:grpSpPr>
        <p:sp>
          <p:nvSpPr>
            <p:cNvPr id="3" name="Round Same Side Corner Rectangle 2"/>
            <p:cNvSpPr/>
            <p:nvPr/>
          </p:nvSpPr>
          <p:spPr>
            <a:xfrm flipV="1">
              <a:off x="3810000" y="0"/>
              <a:ext cx="10515600" cy="1333500"/>
            </a:xfrm>
            <a:prstGeom prst="round2SameRect">
              <a:avLst>
                <a:gd name="adj1" fmla="val 50000"/>
                <a:gd name="adj2" fmla="val 0"/>
              </a:avLst>
            </a:prstGeom>
            <a:solidFill>
              <a:schemeClr val="accent5">
                <a:lumMod val="75000"/>
              </a:schemeClr>
            </a:solidFill>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sp>
          <p:nvSpPr>
            <p:cNvPr id="4" name="TextBox 3"/>
            <p:cNvSpPr txBox="1"/>
            <p:nvPr/>
          </p:nvSpPr>
          <p:spPr>
            <a:xfrm>
              <a:off x="4114552" y="282029"/>
              <a:ext cx="9906495" cy="769441"/>
            </a:xfrm>
            <a:prstGeom prst="rect">
              <a:avLst/>
            </a:prstGeom>
            <a:noFill/>
          </p:spPr>
          <p:txBody>
            <a:bodyPr wrap="square" rtlCol="0">
              <a:spAutoFit/>
            </a:bodyPr>
            <a:lstStyle/>
            <a:p>
              <a:pPr algn="ctr"/>
              <a:r>
                <a:rPr lang="vi-VN" sz="4400" b="1">
                  <a:solidFill>
                    <a:schemeClr val="bg1"/>
                  </a:solidFill>
                  <a:latin typeface="Arial" panose="020B0604020202020204" pitchFamily="34" charset="0"/>
                  <a:cs typeface="Arial" panose="020B0604020202020204" pitchFamily="34" charset="0"/>
                </a:rPr>
                <a:t>II. PHƯƠNG TRÌNH sinx = m</a:t>
              </a:r>
              <a:endParaRPr lang="en-US" sz="4400" b="1">
                <a:solidFill>
                  <a:schemeClr val="bg1"/>
                </a:solidFill>
                <a:latin typeface="Arial" panose="020B0604020202020204" pitchFamily="34" charset="0"/>
                <a:cs typeface="Arial" panose="020B0604020202020204" pitchFamily="34" charset="0"/>
              </a:endParaRPr>
            </a:p>
          </p:txBody>
        </p:sp>
      </p:grpSp>
      <p:sp>
        <p:nvSpPr>
          <p:cNvPr id="15" name="Horizontal Scroll 14"/>
          <p:cNvSpPr/>
          <p:nvPr/>
        </p:nvSpPr>
        <p:spPr>
          <a:xfrm>
            <a:off x="1066800" y="1549416"/>
            <a:ext cx="1828800" cy="1318369"/>
          </a:xfrm>
          <a:prstGeom prst="horizontalScroll">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4000" b="1">
                <a:solidFill>
                  <a:schemeClr val="tx1"/>
                </a:solidFill>
                <a:latin typeface="Arial" panose="020B0604020202020204" pitchFamily="34" charset="0"/>
                <a:cs typeface="Arial" panose="020B0604020202020204" pitchFamily="34" charset="0"/>
              </a:rPr>
              <a:t>HĐ3</a:t>
            </a:r>
            <a:endParaRPr lang="en-US" sz="4000" b="1">
              <a:solidFill>
                <a:schemeClr val="tx1"/>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6" name="Rectangle 5"/>
              <p:cNvSpPr/>
              <p:nvPr/>
            </p:nvSpPr>
            <p:spPr>
              <a:xfrm>
                <a:off x="1066800" y="2518020"/>
                <a:ext cx="15925800" cy="2319481"/>
              </a:xfrm>
              <a:prstGeom prst="rect">
                <a:avLst/>
              </a:prstGeom>
            </p:spPr>
            <p:txBody>
              <a:bodyPr wrap="square">
                <a:spAutoFit/>
              </a:bodyPr>
              <a:lstStyle/>
              <a:p>
                <a:pPr algn="just">
                  <a:lnSpc>
                    <a:spcPct val="150000"/>
                  </a:lnSpc>
                </a:pPr>
                <a:r>
                  <a:rPr lang="vi-VN" sz="4000">
                    <a:latin typeface="Arial" panose="020B0604020202020204" pitchFamily="34" charset="0"/>
                    <a:cs typeface="Arial" panose="020B0604020202020204" pitchFamily="34" charset="0"/>
                  </a:rPr>
                  <a:t>a) Đường thẳng d: y = </a:t>
                </a:r>
                <a14:m>
                  <m:oMath xmlns:m="http://schemas.openxmlformats.org/officeDocument/2006/math">
                    <m:f>
                      <m:fPr>
                        <m:ctrlPr>
                          <a:rPr lang="vi-VN" sz="4000" i="1" smtClean="0">
                            <a:latin typeface="Cambria Math" panose="02040503050406030204" pitchFamily="18" charset="0"/>
                            <a:cs typeface="Arial" panose="020B0604020202020204" pitchFamily="34" charset="0"/>
                          </a:rPr>
                        </m:ctrlPr>
                      </m:fPr>
                      <m:num>
                        <m:r>
                          <a:rPr lang="vi-VN" sz="4000" b="0" i="0" smtClean="0">
                            <a:latin typeface="Cambria Math" panose="02040503050406030204" pitchFamily="18" charset="0"/>
                            <a:cs typeface="Arial" panose="020B0604020202020204" pitchFamily="34" charset="0"/>
                          </a:rPr>
                          <m:t>1</m:t>
                        </m:r>
                      </m:num>
                      <m:den>
                        <m:r>
                          <a:rPr lang="vi-VN" sz="4000" b="0" i="0" smtClean="0">
                            <a:latin typeface="Cambria Math" panose="02040503050406030204" pitchFamily="18" charset="0"/>
                            <a:cs typeface="Arial" panose="020B0604020202020204" pitchFamily="34" charset="0"/>
                          </a:rPr>
                          <m:t>2</m:t>
                        </m:r>
                      </m:den>
                    </m:f>
                  </m:oMath>
                </a14:m>
                <a:r>
                  <a:rPr lang="vi-VN" sz="4000">
                    <a:latin typeface="Arial" panose="020B0604020202020204" pitchFamily="34" charset="0"/>
                    <a:cs typeface="Arial" panose="020B0604020202020204" pitchFamily="34" charset="0"/>
                  </a:rPr>
                  <a:t> cắt đồ thị hàm số y = sinx, x ∈ [-</a:t>
                </a:r>
                <a:r>
                  <a:rPr lang="el-GR" sz="4000">
                    <a:latin typeface="Arial" panose="020B0604020202020204" pitchFamily="34" charset="0"/>
                    <a:cs typeface="Arial" panose="020B0604020202020204" pitchFamily="34" charset="0"/>
                  </a:rPr>
                  <a:t>π; π] </a:t>
                </a:r>
                <a:r>
                  <a:rPr lang="vi-VN" sz="4000">
                    <a:latin typeface="Arial" panose="020B0604020202020204" pitchFamily="34" charset="0"/>
                    <a:cs typeface="Arial" panose="020B0604020202020204" pitchFamily="34" charset="0"/>
                  </a:rPr>
                  <a:t>tại hai giao điểm A</a:t>
                </a:r>
                <a:r>
                  <a:rPr lang="vi-VN" sz="4000" baseline="-25000">
                    <a:latin typeface="Arial" panose="020B0604020202020204" pitchFamily="34" charset="0"/>
                    <a:cs typeface="Arial" panose="020B0604020202020204" pitchFamily="34" charset="0"/>
                  </a:rPr>
                  <a:t>0</a:t>
                </a:r>
                <a:r>
                  <a:rPr lang="vi-VN" sz="4000">
                    <a:latin typeface="Arial" panose="020B0604020202020204" pitchFamily="34" charset="0"/>
                    <a:cs typeface="Arial" panose="020B0604020202020204" pitchFamily="34" charset="0"/>
                  </a:rPr>
                  <a:t>, B</a:t>
                </a:r>
                <a:r>
                  <a:rPr lang="vi-VN" sz="4000" baseline="-25000">
                    <a:latin typeface="Arial" panose="020B0604020202020204" pitchFamily="34" charset="0"/>
                    <a:cs typeface="Arial" panose="020B0604020202020204" pitchFamily="34" charset="0"/>
                  </a:rPr>
                  <a:t>0</a:t>
                </a:r>
                <a:r>
                  <a:rPr lang="vi-VN" sz="4000">
                    <a:latin typeface="Arial" panose="020B0604020202020204" pitchFamily="34" charset="0"/>
                    <a:cs typeface="Arial" panose="020B0604020202020204" pitchFamily="34" charset="0"/>
                  </a:rPr>
                  <a:t>­ (Hình 33). Tìm hoành độ của hai giao điểm A</a:t>
                </a:r>
                <a:r>
                  <a:rPr lang="vi-VN" sz="4000" baseline="-25000">
                    <a:latin typeface="Arial" panose="020B0604020202020204" pitchFamily="34" charset="0"/>
                    <a:cs typeface="Arial" panose="020B0604020202020204" pitchFamily="34" charset="0"/>
                  </a:rPr>
                  <a:t>0</a:t>
                </a:r>
                <a:r>
                  <a:rPr lang="vi-VN" sz="4000">
                    <a:latin typeface="Arial" panose="020B0604020202020204" pitchFamily="34" charset="0"/>
                    <a:cs typeface="Arial" panose="020B0604020202020204" pitchFamily="34" charset="0"/>
                  </a:rPr>
                  <a:t>, B</a:t>
                </a:r>
                <a:r>
                  <a:rPr lang="vi-VN" sz="4000" baseline="-25000">
                    <a:latin typeface="Arial" panose="020B0604020202020204" pitchFamily="34" charset="0"/>
                    <a:cs typeface="Arial" panose="020B0604020202020204" pitchFamily="34" charset="0"/>
                  </a:rPr>
                  <a:t>0</a:t>
                </a:r>
                <a:r>
                  <a:rPr lang="vi-VN" sz="4000">
                    <a:latin typeface="Arial" panose="020B0604020202020204" pitchFamily="34" charset="0"/>
                    <a:cs typeface="Arial" panose="020B0604020202020204" pitchFamily="34" charset="0"/>
                  </a:rPr>
                  <a:t>­.</a:t>
                </a:r>
              </a:p>
            </p:txBody>
          </p:sp>
        </mc:Choice>
        <mc:Fallback xmlns="">
          <p:sp>
            <p:nvSpPr>
              <p:cNvPr id="6" name="Rectangle 5"/>
              <p:cNvSpPr>
                <a:spLocks noRot="1" noChangeAspect="1" noMove="1" noResize="1" noEditPoints="1" noAdjustHandles="1" noChangeArrowheads="1" noChangeShapeType="1" noTextEdit="1"/>
              </p:cNvSpPr>
              <p:nvPr/>
            </p:nvSpPr>
            <p:spPr>
              <a:xfrm>
                <a:off x="1066800" y="2518020"/>
                <a:ext cx="15925800" cy="2319481"/>
              </a:xfrm>
              <a:prstGeom prst="rect">
                <a:avLst/>
              </a:prstGeom>
              <a:blipFill rotWithShape="0">
                <a:blip r:embed="rId3"/>
                <a:stretch>
                  <a:fillRect l="-1339" r="-1301" b="-5249"/>
                </a:stretch>
              </a:blipFill>
            </p:spPr>
            <p:txBody>
              <a:bodyPr/>
              <a:lstStyle/>
              <a:p>
                <a:r>
                  <a:rPr lang="en-US">
                    <a:noFill/>
                  </a:rPr>
                  <a:t> </a:t>
                </a:r>
              </a:p>
            </p:txBody>
          </p:sp>
        </mc:Fallback>
      </mc:AlternateContent>
      <p:pic>
        <p:nvPicPr>
          <p:cNvPr id="16" name="Picture 15"/>
          <p:cNvPicPr>
            <a:picLocks noChangeAspect="1"/>
          </p:cNvPicPr>
          <p:nvPr/>
        </p:nvPicPr>
        <p:blipFill rotWithShape="1">
          <a:blip r:embed="rId4">
            <a:extLst>
              <a:ext uri="{28A0092B-C50C-407E-A947-70E740481C1C}">
                <a14:useLocalDpi xmlns:a14="http://schemas.microsoft.com/office/drawing/2010/main" val="0"/>
              </a:ext>
            </a:extLst>
          </a:blip>
          <a:srcRect t="1652" b="-1"/>
          <a:stretch/>
        </p:blipFill>
        <p:spPr>
          <a:xfrm>
            <a:off x="4069693" y="4686300"/>
            <a:ext cx="10094260" cy="3285782"/>
          </a:xfrm>
          <a:prstGeom prst="rect">
            <a:avLst/>
          </a:prstGeom>
        </p:spPr>
      </p:pic>
      <mc:AlternateContent xmlns:mc="http://schemas.openxmlformats.org/markup-compatibility/2006" xmlns:a14="http://schemas.microsoft.com/office/drawing/2010/main">
        <mc:Choice Requires="a14">
          <p:sp>
            <p:nvSpPr>
              <p:cNvPr id="18" name="Rectangle 17"/>
              <p:cNvSpPr/>
              <p:nvPr/>
            </p:nvSpPr>
            <p:spPr>
              <a:xfrm>
                <a:off x="1066800" y="7658100"/>
                <a:ext cx="15925800" cy="2319481"/>
              </a:xfrm>
              <a:prstGeom prst="rect">
                <a:avLst/>
              </a:prstGeom>
            </p:spPr>
            <p:txBody>
              <a:bodyPr wrap="square">
                <a:spAutoFit/>
              </a:bodyPr>
              <a:lstStyle/>
              <a:p>
                <a:pPr algn="just">
                  <a:lnSpc>
                    <a:spcPct val="150000"/>
                  </a:lnSpc>
                </a:pPr>
                <a:r>
                  <a:rPr lang="vi-VN" sz="4000">
                    <a:latin typeface="Arial" panose="020B0604020202020204" pitchFamily="34" charset="0"/>
                    <a:cs typeface="Arial" panose="020B0604020202020204" pitchFamily="34" charset="0"/>
                  </a:rPr>
                  <a:t>b) Đường thẳng d: y = </a:t>
                </a:r>
                <a14:m>
                  <m:oMath xmlns:m="http://schemas.openxmlformats.org/officeDocument/2006/math">
                    <m:f>
                      <m:fPr>
                        <m:ctrlPr>
                          <a:rPr lang="vi-VN" sz="4000" i="1" smtClean="0">
                            <a:latin typeface="Cambria Math" panose="02040503050406030204" pitchFamily="18" charset="0"/>
                            <a:cs typeface="Arial" panose="020B0604020202020204" pitchFamily="34" charset="0"/>
                          </a:rPr>
                        </m:ctrlPr>
                      </m:fPr>
                      <m:num>
                        <m:r>
                          <a:rPr lang="vi-VN" sz="4000" b="0" i="0" smtClean="0">
                            <a:latin typeface="Cambria Math" panose="02040503050406030204" pitchFamily="18" charset="0"/>
                            <a:cs typeface="Arial" panose="020B0604020202020204" pitchFamily="34" charset="0"/>
                          </a:rPr>
                          <m:t>1</m:t>
                        </m:r>
                      </m:num>
                      <m:den>
                        <m:r>
                          <a:rPr lang="vi-VN" sz="4000" b="0" i="0" smtClean="0">
                            <a:latin typeface="Cambria Math" panose="02040503050406030204" pitchFamily="18" charset="0"/>
                            <a:cs typeface="Arial" panose="020B0604020202020204" pitchFamily="34" charset="0"/>
                          </a:rPr>
                          <m:t>2</m:t>
                        </m:r>
                      </m:den>
                    </m:f>
                  </m:oMath>
                </a14:m>
                <a:r>
                  <a:rPr lang="vi-VN" sz="4000">
                    <a:latin typeface="Arial" panose="020B0604020202020204" pitchFamily="34" charset="0"/>
                    <a:cs typeface="Arial" panose="020B0604020202020204" pitchFamily="34" charset="0"/>
                  </a:rPr>
                  <a:t> cắt đồ thị hàm số y = sinx, x ∈ [</a:t>
                </a:r>
                <a:r>
                  <a:rPr lang="el-GR" sz="4000">
                    <a:latin typeface="Arial" panose="020B0604020202020204" pitchFamily="34" charset="0"/>
                    <a:cs typeface="Arial" panose="020B0604020202020204" pitchFamily="34" charset="0"/>
                  </a:rPr>
                  <a:t>π; </a:t>
                </a:r>
                <a:r>
                  <a:rPr lang="vi-VN" sz="4000">
                    <a:latin typeface="Arial" panose="020B0604020202020204" pitchFamily="34" charset="0"/>
                    <a:cs typeface="Arial" panose="020B0604020202020204" pitchFamily="34" charset="0"/>
                  </a:rPr>
                  <a:t>3</a:t>
                </a:r>
                <a:r>
                  <a:rPr lang="el-GR" sz="4000">
                    <a:latin typeface="Arial" panose="020B0604020202020204" pitchFamily="34" charset="0"/>
                    <a:cs typeface="Arial" panose="020B0604020202020204" pitchFamily="34" charset="0"/>
                  </a:rPr>
                  <a:t>π] </a:t>
                </a:r>
                <a:r>
                  <a:rPr lang="vi-VN" sz="4000">
                    <a:latin typeface="Arial" panose="020B0604020202020204" pitchFamily="34" charset="0"/>
                    <a:cs typeface="Arial" panose="020B0604020202020204" pitchFamily="34" charset="0"/>
                  </a:rPr>
                  <a:t>tại hai giao điểm A</a:t>
                </a:r>
                <a:r>
                  <a:rPr lang="vi-VN" sz="4000" baseline="-25000">
                    <a:latin typeface="Arial" panose="020B0604020202020204" pitchFamily="34" charset="0"/>
                    <a:cs typeface="Arial" panose="020B0604020202020204" pitchFamily="34" charset="0"/>
                  </a:rPr>
                  <a:t>1</a:t>
                </a:r>
                <a:r>
                  <a:rPr lang="vi-VN" sz="4000">
                    <a:latin typeface="Arial" panose="020B0604020202020204" pitchFamily="34" charset="0"/>
                    <a:cs typeface="Arial" panose="020B0604020202020204" pitchFamily="34" charset="0"/>
                  </a:rPr>
                  <a:t>, B</a:t>
                </a:r>
                <a:r>
                  <a:rPr lang="vi-VN" sz="4000" baseline="-25000">
                    <a:latin typeface="Arial" panose="020B0604020202020204" pitchFamily="34" charset="0"/>
                    <a:cs typeface="Arial" panose="020B0604020202020204" pitchFamily="34" charset="0"/>
                  </a:rPr>
                  <a:t>1</a:t>
                </a:r>
                <a:r>
                  <a:rPr lang="vi-VN" sz="4000">
                    <a:latin typeface="Arial" panose="020B0604020202020204" pitchFamily="34" charset="0"/>
                    <a:cs typeface="Arial" panose="020B0604020202020204" pitchFamily="34" charset="0"/>
                  </a:rPr>
                  <a:t>­ (Hình 33). Tìm hoành độ của hai giao điểm A</a:t>
                </a:r>
                <a:r>
                  <a:rPr lang="vi-VN" sz="4000" baseline="-25000">
                    <a:latin typeface="Arial" panose="020B0604020202020204" pitchFamily="34" charset="0"/>
                    <a:cs typeface="Arial" panose="020B0604020202020204" pitchFamily="34" charset="0"/>
                  </a:rPr>
                  <a:t>1</a:t>
                </a:r>
                <a:r>
                  <a:rPr lang="vi-VN" sz="4000">
                    <a:latin typeface="Arial" panose="020B0604020202020204" pitchFamily="34" charset="0"/>
                    <a:cs typeface="Arial" panose="020B0604020202020204" pitchFamily="34" charset="0"/>
                  </a:rPr>
                  <a:t>, B</a:t>
                </a:r>
                <a:r>
                  <a:rPr lang="vi-VN" sz="4000" baseline="-25000">
                    <a:latin typeface="Arial" panose="020B0604020202020204" pitchFamily="34" charset="0"/>
                    <a:cs typeface="Arial" panose="020B0604020202020204" pitchFamily="34" charset="0"/>
                  </a:rPr>
                  <a:t>1</a:t>
                </a:r>
                <a:r>
                  <a:rPr lang="vi-VN" sz="4000">
                    <a:latin typeface="Arial" panose="020B0604020202020204" pitchFamily="34" charset="0"/>
                    <a:cs typeface="Arial" panose="020B0604020202020204" pitchFamily="34" charset="0"/>
                  </a:rPr>
                  <a:t>­.</a:t>
                </a:r>
              </a:p>
            </p:txBody>
          </p:sp>
        </mc:Choice>
        <mc:Fallback xmlns="">
          <p:sp>
            <p:nvSpPr>
              <p:cNvPr id="18" name="Rectangle 17"/>
              <p:cNvSpPr>
                <a:spLocks noRot="1" noChangeAspect="1" noMove="1" noResize="1" noEditPoints="1" noAdjustHandles="1" noChangeArrowheads="1" noChangeShapeType="1" noTextEdit="1"/>
              </p:cNvSpPr>
              <p:nvPr/>
            </p:nvSpPr>
            <p:spPr>
              <a:xfrm>
                <a:off x="1066800" y="7658100"/>
                <a:ext cx="15925800" cy="2319481"/>
              </a:xfrm>
              <a:prstGeom prst="rect">
                <a:avLst/>
              </a:prstGeom>
              <a:blipFill rotWithShape="0">
                <a:blip r:embed="rId5"/>
                <a:stretch>
                  <a:fillRect l="-1339" r="-1301" b="-5249"/>
                </a:stretch>
              </a:blipFill>
            </p:spPr>
            <p:txBody>
              <a:bodyPr/>
              <a:lstStyle/>
              <a:p>
                <a:r>
                  <a:rPr lang="en-US">
                    <a:noFill/>
                  </a:rPr>
                  <a:t> </a:t>
                </a:r>
              </a:p>
            </p:txBody>
          </p:sp>
        </mc:Fallback>
      </mc:AlternateContent>
    </p:spTree>
    <p:extLst>
      <p:ext uri="{BB962C8B-B14F-4D97-AF65-F5344CB8AC3E}">
        <p14:creationId xmlns:p14="http://schemas.microsoft.com/office/powerpoint/2010/main" val="2732077485"/>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par>
                          <p:cTn id="15" fill="hold">
                            <p:stCondLst>
                              <p:cond delay="500"/>
                            </p:stCondLst>
                            <p:childTnLst>
                              <p:par>
                                <p:cTn id="16" presetID="42" presetClass="entr" presetSubtype="0"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anim calcmode="lin" valueType="num">
                                      <p:cBhvr>
                                        <p:cTn id="19" dur="500" fill="hold"/>
                                        <p:tgtEl>
                                          <p:spTgt spid="6"/>
                                        </p:tgtEl>
                                        <p:attrNameLst>
                                          <p:attrName>ppt_x</p:attrName>
                                        </p:attrNameLst>
                                      </p:cBhvr>
                                      <p:tavLst>
                                        <p:tav tm="0">
                                          <p:val>
                                            <p:strVal val="#ppt_x"/>
                                          </p:val>
                                        </p:tav>
                                        <p:tav tm="100000">
                                          <p:val>
                                            <p:strVal val="#ppt_x"/>
                                          </p:val>
                                        </p:tav>
                                      </p:tavLst>
                                    </p:anim>
                                    <p:anim calcmode="lin" valueType="num">
                                      <p:cBhvr>
                                        <p:cTn id="20" dur="500" fill="hold"/>
                                        <p:tgtEl>
                                          <p:spTgt spid="6"/>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anim calcmode="lin" valueType="num">
                                      <p:cBhvr>
                                        <p:cTn id="24" dur="500" fill="hold"/>
                                        <p:tgtEl>
                                          <p:spTgt spid="16"/>
                                        </p:tgtEl>
                                        <p:attrNameLst>
                                          <p:attrName>ppt_x</p:attrName>
                                        </p:attrNameLst>
                                      </p:cBhvr>
                                      <p:tavLst>
                                        <p:tav tm="0">
                                          <p:val>
                                            <p:strVal val="#ppt_x"/>
                                          </p:val>
                                        </p:tav>
                                        <p:tav tm="100000">
                                          <p:val>
                                            <p:strVal val="#ppt_x"/>
                                          </p:val>
                                        </p:tav>
                                      </p:tavLst>
                                    </p:anim>
                                    <p:anim calcmode="lin" valueType="num">
                                      <p:cBhvr>
                                        <p:cTn id="25" dur="500" fill="hold"/>
                                        <p:tgtEl>
                                          <p:spTgt spid="16"/>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anim calcmode="lin" valueType="num">
                                      <p:cBhvr>
                                        <p:cTn id="29" dur="500" fill="hold"/>
                                        <p:tgtEl>
                                          <p:spTgt spid="18"/>
                                        </p:tgtEl>
                                        <p:attrNameLst>
                                          <p:attrName>ppt_x</p:attrName>
                                        </p:attrNameLst>
                                      </p:cBhvr>
                                      <p:tavLst>
                                        <p:tav tm="0">
                                          <p:val>
                                            <p:strVal val="#ppt_x"/>
                                          </p:val>
                                        </p:tav>
                                        <p:tav tm="100000">
                                          <p:val>
                                            <p:strVal val="#ppt_x"/>
                                          </p:val>
                                        </p:tav>
                                      </p:tavLst>
                                    </p:anim>
                                    <p:anim calcmode="lin" valueType="num">
                                      <p:cBhvr>
                                        <p:cTn id="30"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6" grpId="0"/>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mc:AlternateContent xmlns:mc="http://schemas.openxmlformats.org/markup-compatibility/2006" xmlns:a14="http://schemas.microsoft.com/office/drawing/2010/main">
        <mc:Choice Requires="a14">
          <p:sp>
            <p:nvSpPr>
              <p:cNvPr id="3" name="Rectangle 2"/>
              <p:cNvSpPr/>
              <p:nvPr/>
            </p:nvSpPr>
            <p:spPr>
              <a:xfrm>
                <a:off x="762000" y="3293897"/>
                <a:ext cx="16916400" cy="3413050"/>
              </a:xfrm>
              <a:prstGeom prst="rect">
                <a:avLst/>
              </a:prstGeom>
            </p:spPr>
            <p:txBody>
              <a:bodyPr wrap="square">
                <a:spAutoFit/>
              </a:bodyPr>
              <a:lstStyle/>
              <a:p>
                <a:pPr algn="just">
                  <a:lnSpc>
                    <a:spcPct val="140000"/>
                  </a:lnSpc>
                  <a:spcAft>
                    <a:spcPts val="0"/>
                  </a:spcAft>
                </a:pPr>
                <a:r>
                  <a:rPr lang="fr-FR" sz="3600">
                    <a:latin typeface="Arial" panose="020B0604020202020204" pitchFamily="34" charset="0"/>
                    <a:ea typeface="Calibri" panose="020F0502020204030204" pitchFamily="34" charset="0"/>
                    <a:cs typeface="Arial" panose="020B0604020202020204" pitchFamily="34" charset="0"/>
                  </a:rPr>
                  <a:t>a) Với </a:t>
                </a:r>
                <a14:m>
                  <m:oMath xmlns:m="http://schemas.openxmlformats.org/officeDocument/2006/math">
                    <m:r>
                      <m:rPr>
                        <m:sty m:val="p"/>
                      </m:rPr>
                      <a:rPr lang="fr-FR" sz="3600">
                        <a:effectLst/>
                        <a:latin typeface="Cambria Math" panose="02040503050406030204" pitchFamily="18" charset="0"/>
                        <a:ea typeface="Calibri" panose="020F0502020204030204" pitchFamily="34" charset="0"/>
                        <a:cs typeface="Times New Roman" panose="02020603050405020304" pitchFamily="18" charset="0"/>
                      </a:rPr>
                      <m:t>x</m:t>
                    </m:r>
                    <m:r>
                      <a:rPr lang="fr-FR" sz="3600">
                        <a:effectLst/>
                        <a:latin typeface="Cambria Math" panose="02040503050406030204" pitchFamily="18" charset="0"/>
                        <a:ea typeface="Calibri" panose="020F0502020204030204" pitchFamily="34" charset="0"/>
                        <a:cs typeface="Times New Roman" panose="02020603050405020304" pitchFamily="18" charset="0"/>
                      </a:rPr>
                      <m:t>∈</m:t>
                    </m:r>
                    <m:d>
                      <m:dPr>
                        <m:begChr m:val="["/>
                        <m:end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3600" i="1">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3600">
                            <a:effectLst/>
                            <a:latin typeface="Cambria Math" panose="02040503050406030204" pitchFamily="18" charset="0"/>
                            <a:ea typeface="Calibri" panose="020F0502020204030204" pitchFamily="34" charset="0"/>
                            <a:cs typeface="Times New Roman" panose="02020603050405020304" pitchFamily="18" charset="0"/>
                          </a:rPr>
                          <m:t>π</m:t>
                        </m:r>
                        <m:r>
                          <a:rPr lang="fr-FR" sz="36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3600">
                            <a:effectLst/>
                            <a:latin typeface="Cambria Math" panose="02040503050406030204" pitchFamily="18" charset="0"/>
                            <a:ea typeface="Calibri" panose="020F0502020204030204" pitchFamily="34" charset="0"/>
                            <a:cs typeface="Times New Roman" panose="02020603050405020304" pitchFamily="18" charset="0"/>
                          </a:rPr>
                          <m:t>π</m:t>
                        </m:r>
                      </m:e>
                    </m:d>
                  </m:oMath>
                </a14:m>
                <a:r>
                  <a:rPr lang="fr-FR" sz="3600">
                    <a:effectLst/>
                    <a:latin typeface="Arial" panose="020B0604020202020204" pitchFamily="34" charset="0"/>
                    <a:ea typeface="Times New Roman" panose="02020603050405020304" pitchFamily="18" charset="0"/>
                    <a:cs typeface="Arial" panose="020B0604020202020204" pitchFamily="34" charset="0"/>
                  </a:rPr>
                  <a:t> ta thấy </a:t>
                </a:r>
                <a14:m>
                  <m:oMath xmlns:m="http://schemas.openxmlformats.org/officeDocument/2006/math">
                    <m:func>
                      <m:func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fr-FR" sz="3600">
                            <a:effectLst/>
                            <a:latin typeface="Cambria Math" panose="02040503050406030204" pitchFamily="18" charset="0"/>
                            <a:ea typeface="Times New Roman" panose="02020603050405020304" pitchFamily="18" charset="0"/>
                            <a:cs typeface="Times New Roman" panose="02020603050405020304" pitchFamily="18" charset="0"/>
                          </a:rPr>
                          <m:t>sin</m:t>
                        </m:r>
                      </m:fName>
                      <m:e>
                        <m:r>
                          <m:rPr>
                            <m:sty m:val="p"/>
                          </m:rPr>
                          <a:rPr lang="fr-FR" sz="3600">
                            <a:effectLst/>
                            <a:latin typeface="Cambria Math" panose="02040503050406030204" pitchFamily="18" charset="0"/>
                            <a:ea typeface="Times New Roman" panose="02020603050405020304" pitchFamily="18" charset="0"/>
                            <a:cs typeface="Times New Roman" panose="02020603050405020304" pitchFamily="18" charset="0"/>
                          </a:rPr>
                          <m:t>x</m:t>
                        </m:r>
                      </m:e>
                    </m:func>
                    <m:r>
                      <a:rPr lang="fr-FR" sz="36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3600">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fr-FR" sz="3600">
                            <a:effectLst/>
                            <a:latin typeface="Cambria Math" panose="02040503050406030204" pitchFamily="18" charset="0"/>
                            <a:ea typeface="Times New Roman" panose="02020603050405020304" pitchFamily="18" charset="0"/>
                            <a:cs typeface="Times New Roman" panose="02020603050405020304" pitchFamily="18" charset="0"/>
                          </a:rPr>
                          <m:t>2</m:t>
                        </m:r>
                      </m:den>
                    </m:f>
                  </m:oMath>
                </a14:m>
                <a:r>
                  <a:rPr lang="fr-FR" sz="3600">
                    <a:effectLst/>
                    <a:latin typeface="Arial" panose="020B0604020202020204" pitchFamily="34" charset="0"/>
                    <a:ea typeface="Times New Roman" panose="02020603050405020304" pitchFamily="18" charset="0"/>
                    <a:cs typeface="Arial" panose="020B0604020202020204" pitchFamily="34" charset="0"/>
                  </a:rPr>
                  <a:t> tại </a:t>
                </a:r>
                <a14:m>
                  <m:oMath xmlns:m="http://schemas.openxmlformats.org/officeDocument/2006/math">
                    <m:r>
                      <m:rPr>
                        <m:sty m:val="p"/>
                      </m:rPr>
                      <a:rPr lang="fr-FR" sz="3600">
                        <a:effectLst/>
                        <a:latin typeface="Cambria Math" panose="02040503050406030204" pitchFamily="18" charset="0"/>
                        <a:ea typeface="Times New Roman" panose="02020603050405020304" pitchFamily="18" charset="0"/>
                        <a:cs typeface="Times New Roman" panose="02020603050405020304" pitchFamily="18" charset="0"/>
                      </a:rPr>
                      <m:t>x</m:t>
                    </m:r>
                    <m:r>
                      <a:rPr lang="fr-FR" sz="36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en-US" sz="36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fr-FR" sz="3600">
                            <a:effectLst/>
                            <a:latin typeface="Cambria Math" panose="02040503050406030204" pitchFamily="18" charset="0"/>
                            <a:ea typeface="Times New Roman" panose="02020603050405020304" pitchFamily="18" charset="0"/>
                            <a:cs typeface="Times New Roman" panose="02020603050405020304" pitchFamily="18" charset="0"/>
                          </a:rPr>
                          <m:t>6</m:t>
                        </m:r>
                      </m:den>
                    </m:f>
                  </m:oMath>
                </a14:m>
                <a:r>
                  <a:rPr lang="fr-FR" sz="3600">
                    <a:effectLst/>
                    <a:latin typeface="Arial" panose="020B0604020202020204" pitchFamily="34" charset="0"/>
                    <a:ea typeface="Times New Roman" panose="02020603050405020304" pitchFamily="18" charset="0"/>
                    <a:cs typeface="Arial" panose="020B0604020202020204" pitchFamily="34" charset="0"/>
                  </a:rPr>
                  <a:t> và </a:t>
                </a:r>
                <a14:m>
                  <m:oMath xmlns:m="http://schemas.openxmlformats.org/officeDocument/2006/math">
                    <m:r>
                      <m:rPr>
                        <m:sty m:val="p"/>
                      </m:rPr>
                      <a:rPr lang="fr-FR" sz="3600">
                        <a:effectLst/>
                        <a:latin typeface="Cambria Math" panose="02040503050406030204" pitchFamily="18" charset="0"/>
                        <a:ea typeface="Times New Roman" panose="02020603050405020304" pitchFamily="18" charset="0"/>
                        <a:cs typeface="Times New Roman" panose="02020603050405020304" pitchFamily="18" charset="0"/>
                      </a:rPr>
                      <m:t>x</m:t>
                    </m:r>
                    <m:r>
                      <a:rPr lang="fr-FR" sz="36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3600">
                            <a:effectLst/>
                            <a:latin typeface="Cambria Math" panose="02040503050406030204" pitchFamily="18" charset="0"/>
                            <a:ea typeface="Times New Roman" panose="02020603050405020304" pitchFamily="18" charset="0"/>
                            <a:cs typeface="Times New Roman" panose="02020603050405020304" pitchFamily="18" charset="0"/>
                          </a:rPr>
                          <m:t>5</m:t>
                        </m:r>
                        <m:r>
                          <m:rPr>
                            <m:sty m:val="p"/>
                          </m:rPr>
                          <a:rPr lang="en-US" sz="36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fr-FR" sz="3600">
                            <a:effectLst/>
                            <a:latin typeface="Cambria Math" panose="02040503050406030204" pitchFamily="18" charset="0"/>
                            <a:ea typeface="Times New Roman" panose="02020603050405020304" pitchFamily="18" charset="0"/>
                            <a:cs typeface="Times New Roman" panose="02020603050405020304" pitchFamily="18" charset="0"/>
                          </a:rPr>
                          <m:t>6</m:t>
                        </m:r>
                      </m:den>
                    </m:f>
                  </m:oMath>
                </a14:m>
                <a:r>
                  <a:rPr lang="fr-FR" sz="3600">
                    <a:effectLst/>
                    <a:latin typeface="Arial" panose="020B0604020202020204" pitchFamily="34" charset="0"/>
                    <a:ea typeface="Times New Roman" panose="02020603050405020304" pitchFamily="18" charset="0"/>
                    <a:cs typeface="Arial" panose="020B0604020202020204" pitchFamily="34" charset="0"/>
                  </a:rPr>
                  <a:t>.</a:t>
                </a:r>
                <a:endParaRPr lang="en-US" sz="3600">
                  <a:effectLst/>
                  <a:latin typeface="Arial" panose="020B0604020202020204" pitchFamily="34" charset="0"/>
                  <a:ea typeface="Calibri" panose="020F0502020204030204" pitchFamily="34" charset="0"/>
                  <a:cs typeface="Arial" panose="020B0604020202020204" pitchFamily="34" charset="0"/>
                </a:endParaRPr>
              </a:p>
              <a:p>
                <a:pPr algn="just">
                  <a:lnSpc>
                    <a:spcPct val="140000"/>
                  </a:lnSpc>
                  <a:spcAft>
                    <a:spcPts val="0"/>
                  </a:spcAft>
                </a:pPr>
                <a:r>
                  <a:rPr lang="fr-FR" sz="3600">
                    <a:effectLst/>
                    <a:latin typeface="Arial" panose="020B0604020202020204" pitchFamily="34" charset="0"/>
                    <a:ea typeface="Calibri" panose="020F0502020204030204" pitchFamily="34" charset="0"/>
                    <a:cs typeface="Arial" panose="020B0604020202020204" pitchFamily="34" charset="0"/>
                  </a:rPr>
                  <a:t>Do đó đường thẳng d: </a:t>
                </a:r>
                <a14:m>
                  <m:oMath xmlns:m="http://schemas.openxmlformats.org/officeDocument/2006/math">
                    <m:r>
                      <m:rPr>
                        <m:sty m:val="p"/>
                      </m:rPr>
                      <a:rPr lang="fr-FR" sz="3600">
                        <a:effectLst/>
                        <a:latin typeface="Cambria Math" panose="02040503050406030204" pitchFamily="18" charset="0"/>
                        <a:ea typeface="Calibri" panose="020F0502020204030204" pitchFamily="34" charset="0"/>
                        <a:cs typeface="Times New Roman" panose="02020603050405020304" pitchFamily="18" charset="0"/>
                      </a:rPr>
                      <m:t>y</m:t>
                    </m:r>
                    <m:r>
                      <a:rPr lang="fr-FR" sz="36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3600">
                            <a:effectLst/>
                            <a:latin typeface="Cambria Math" panose="02040503050406030204" pitchFamily="18" charset="0"/>
                            <a:ea typeface="Calibri" panose="020F0502020204030204" pitchFamily="34" charset="0"/>
                            <a:cs typeface="Times New Roman" panose="02020603050405020304" pitchFamily="18" charset="0"/>
                          </a:rPr>
                          <m:t>1</m:t>
                        </m:r>
                      </m:num>
                      <m:den>
                        <m:r>
                          <a:rPr lang="fr-FR" sz="3600">
                            <a:effectLst/>
                            <a:latin typeface="Cambria Math" panose="02040503050406030204" pitchFamily="18" charset="0"/>
                            <a:ea typeface="Calibri" panose="020F0502020204030204" pitchFamily="34" charset="0"/>
                            <a:cs typeface="Times New Roman" panose="02020603050405020304" pitchFamily="18" charset="0"/>
                          </a:rPr>
                          <m:t>2</m:t>
                        </m:r>
                      </m:den>
                    </m:f>
                  </m:oMath>
                </a14:m>
                <a:r>
                  <a:rPr lang="fr-FR" sz="3600">
                    <a:effectLst/>
                    <a:latin typeface="Arial" panose="020B0604020202020204" pitchFamily="34" charset="0"/>
                    <a:ea typeface="Times New Roman" panose="02020603050405020304" pitchFamily="18" charset="0"/>
                    <a:cs typeface="Arial" panose="020B0604020202020204" pitchFamily="34" charset="0"/>
                  </a:rPr>
                  <a:t> cắt đồ thị hàm số </a:t>
                </a:r>
                <a14:m>
                  <m:oMath xmlns:m="http://schemas.openxmlformats.org/officeDocument/2006/math">
                    <m:r>
                      <m:rPr>
                        <m:sty m:val="p"/>
                      </m:rPr>
                      <a:rPr lang="fr-FR" sz="3600">
                        <a:effectLst/>
                        <a:latin typeface="Cambria Math" panose="02040503050406030204" pitchFamily="18" charset="0"/>
                        <a:ea typeface="Times New Roman" panose="02020603050405020304" pitchFamily="18" charset="0"/>
                        <a:cs typeface="Times New Roman" panose="02020603050405020304" pitchFamily="18" charset="0"/>
                      </a:rPr>
                      <m:t>y</m:t>
                    </m:r>
                    <m:r>
                      <a:rPr lang="fr-FR" sz="3600">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fr-FR" sz="3600">
                            <a:effectLst/>
                            <a:latin typeface="Cambria Math" panose="02040503050406030204" pitchFamily="18" charset="0"/>
                            <a:ea typeface="Times New Roman" panose="02020603050405020304" pitchFamily="18" charset="0"/>
                            <a:cs typeface="Times New Roman" panose="02020603050405020304" pitchFamily="18" charset="0"/>
                          </a:rPr>
                          <m:t>sin</m:t>
                        </m:r>
                      </m:fName>
                      <m:e>
                        <m:r>
                          <m:rPr>
                            <m:sty m:val="p"/>
                          </m:rPr>
                          <a:rPr lang="fr-FR" sz="3600">
                            <a:effectLst/>
                            <a:latin typeface="Cambria Math" panose="02040503050406030204" pitchFamily="18" charset="0"/>
                            <a:ea typeface="Times New Roman" panose="02020603050405020304" pitchFamily="18" charset="0"/>
                            <a:cs typeface="Times New Roman" panose="02020603050405020304" pitchFamily="18" charset="0"/>
                          </a:rPr>
                          <m:t>x</m:t>
                        </m:r>
                      </m:e>
                    </m:func>
                    <m:r>
                      <a:rPr lang="fr-FR" sz="360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fr-FR" sz="3600">
                        <a:effectLst/>
                        <a:latin typeface="Cambria Math" panose="02040503050406030204" pitchFamily="18" charset="0"/>
                        <a:ea typeface="Times New Roman" panose="02020603050405020304" pitchFamily="18" charset="0"/>
                        <a:cs typeface="Times New Roman" panose="02020603050405020304" pitchFamily="18" charset="0"/>
                      </a:rPr>
                      <m:t>x</m:t>
                    </m:r>
                    <m:r>
                      <a:rPr lang="fr-FR" sz="3600">
                        <a:effectLst/>
                        <a:latin typeface="Cambria Math" panose="02040503050406030204" pitchFamily="18" charset="0"/>
                        <a:ea typeface="Times New Roman" panose="02020603050405020304" pitchFamily="18" charset="0"/>
                        <a:cs typeface="Times New Roman" panose="02020603050405020304" pitchFamily="18" charset="0"/>
                      </a:rPr>
                      <m:t>∈[</m:t>
                    </m:r>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3600">
                        <a:effectLst/>
                        <a:latin typeface="Cambria Math" panose="02040503050406030204" pitchFamily="18" charset="0"/>
                        <a:ea typeface="Times New Roman" panose="02020603050405020304" pitchFamily="18" charset="0"/>
                        <a:cs typeface="Times New Roman" panose="02020603050405020304" pitchFamily="18" charset="0"/>
                      </a:rPr>
                      <m:t>π</m:t>
                    </m:r>
                    <m:r>
                      <a:rPr lang="fr-FR" sz="36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3600">
                        <a:effectLst/>
                        <a:latin typeface="Cambria Math" panose="02040503050406030204" pitchFamily="18" charset="0"/>
                        <a:ea typeface="Times New Roman" panose="02020603050405020304" pitchFamily="18" charset="0"/>
                        <a:cs typeface="Times New Roman" panose="02020603050405020304" pitchFamily="18" charset="0"/>
                      </a:rPr>
                      <m:t>π</m:t>
                    </m:r>
                    <m:r>
                      <a:rPr lang="fr-FR" sz="3600">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fr-FR" sz="3600">
                    <a:effectLst/>
                    <a:latin typeface="Arial" panose="020B0604020202020204" pitchFamily="34" charset="0"/>
                    <a:ea typeface="Times New Roman" panose="02020603050405020304" pitchFamily="18" charset="0"/>
                    <a:cs typeface="Arial" panose="020B0604020202020204" pitchFamily="34" charset="0"/>
                  </a:rPr>
                  <a:t> tại hai giao điểm A</a:t>
                </a:r>
                <a:r>
                  <a:rPr lang="fr-FR" sz="3600" baseline="-25000">
                    <a:effectLst/>
                    <a:latin typeface="Arial" panose="020B0604020202020204" pitchFamily="34" charset="0"/>
                    <a:ea typeface="Times New Roman" panose="02020603050405020304" pitchFamily="18" charset="0"/>
                    <a:cs typeface="Arial" panose="020B0604020202020204" pitchFamily="34" charset="0"/>
                  </a:rPr>
                  <a:t>0</a:t>
                </a:r>
                <a:r>
                  <a:rPr lang="fr-FR" sz="3600">
                    <a:effectLst/>
                    <a:latin typeface="Arial" panose="020B0604020202020204" pitchFamily="34" charset="0"/>
                    <a:ea typeface="Times New Roman" panose="02020603050405020304" pitchFamily="18" charset="0"/>
                    <a:cs typeface="Arial" panose="020B0604020202020204" pitchFamily="34" charset="0"/>
                  </a:rPr>
                  <a:t>, B</a:t>
                </a:r>
                <a:r>
                  <a:rPr lang="fr-FR" sz="3600" baseline="-25000">
                    <a:effectLst/>
                    <a:latin typeface="Arial" panose="020B0604020202020204" pitchFamily="34" charset="0"/>
                    <a:ea typeface="Times New Roman" panose="02020603050405020304" pitchFamily="18" charset="0"/>
                    <a:cs typeface="Arial" panose="020B0604020202020204" pitchFamily="34" charset="0"/>
                  </a:rPr>
                  <a:t>0­</a:t>
                </a:r>
                <a:r>
                  <a:rPr lang="fr-FR" sz="3600">
                    <a:effectLst/>
                    <a:latin typeface="Arial" panose="020B0604020202020204" pitchFamily="34" charset="0"/>
                    <a:ea typeface="Times New Roman" panose="02020603050405020304" pitchFamily="18" charset="0"/>
                    <a:cs typeface="Arial" panose="020B0604020202020204" pitchFamily="34" charset="0"/>
                  </a:rPr>
                  <a:t> có hoành độ lần lượt là </a:t>
                </a:r>
                <a14:m>
                  <m:oMath xmlns:m="http://schemas.openxmlformats.org/officeDocument/2006/math">
                    <m:sSub>
                      <m:sSub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fr-FR" sz="3600">
                            <a:effectLst/>
                            <a:latin typeface="Cambria Math" panose="02040503050406030204" pitchFamily="18" charset="0"/>
                            <a:ea typeface="Times New Roman" panose="02020603050405020304" pitchFamily="18" charset="0"/>
                            <a:cs typeface="Times New Roman" panose="02020603050405020304" pitchFamily="18" charset="0"/>
                          </a:rPr>
                          <m:t>x</m:t>
                        </m:r>
                      </m:e>
                      <m:sub>
                        <m:sSub>
                          <m:sSub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fr-FR" sz="3600">
                                <a:effectLst/>
                                <a:latin typeface="Cambria Math" panose="02040503050406030204" pitchFamily="18" charset="0"/>
                                <a:ea typeface="Times New Roman" panose="02020603050405020304" pitchFamily="18" charset="0"/>
                                <a:cs typeface="Times New Roman" panose="02020603050405020304" pitchFamily="18" charset="0"/>
                              </a:rPr>
                              <m:t>A</m:t>
                            </m:r>
                          </m:e>
                          <m:sub>
                            <m:r>
                              <a:rPr lang="fr-FR" sz="3600">
                                <a:effectLst/>
                                <a:latin typeface="Cambria Math" panose="02040503050406030204" pitchFamily="18" charset="0"/>
                                <a:ea typeface="Times New Roman" panose="02020603050405020304" pitchFamily="18" charset="0"/>
                                <a:cs typeface="Times New Roman" panose="02020603050405020304" pitchFamily="18" charset="0"/>
                              </a:rPr>
                              <m:t>0</m:t>
                            </m:r>
                          </m:sub>
                        </m:sSub>
                      </m:sub>
                    </m:sSub>
                    <m:r>
                      <a:rPr lang="fr-FR" sz="36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en-US" sz="36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fr-FR" sz="3600">
                            <a:effectLst/>
                            <a:latin typeface="Cambria Math" panose="02040503050406030204" pitchFamily="18" charset="0"/>
                            <a:ea typeface="Times New Roman" panose="02020603050405020304" pitchFamily="18" charset="0"/>
                            <a:cs typeface="Times New Roman" panose="02020603050405020304" pitchFamily="18" charset="0"/>
                          </a:rPr>
                          <m:t>6</m:t>
                        </m:r>
                      </m:den>
                    </m:f>
                  </m:oMath>
                </a14:m>
                <a:r>
                  <a:rPr lang="fr-FR" sz="3600">
                    <a:effectLst/>
                    <a:latin typeface="Arial" panose="020B0604020202020204" pitchFamily="34" charset="0"/>
                    <a:ea typeface="Times New Roman" panose="02020603050405020304" pitchFamily="18" charset="0"/>
                    <a:cs typeface="Arial" panose="020B0604020202020204" pitchFamily="34" charset="0"/>
                  </a:rPr>
                  <a:t> và </a:t>
                </a:r>
                <a14:m>
                  <m:oMath xmlns:m="http://schemas.openxmlformats.org/officeDocument/2006/math">
                    <m:sSub>
                      <m:sSub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fr-FR" sz="3600">
                            <a:effectLst/>
                            <a:latin typeface="Cambria Math" panose="02040503050406030204" pitchFamily="18" charset="0"/>
                            <a:ea typeface="Times New Roman" panose="02020603050405020304" pitchFamily="18" charset="0"/>
                            <a:cs typeface="Times New Roman" panose="02020603050405020304" pitchFamily="18" charset="0"/>
                          </a:rPr>
                          <m:t>x</m:t>
                        </m:r>
                      </m:e>
                      <m:sub>
                        <m:sSub>
                          <m:sSub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fr-FR" sz="3600">
                                <a:effectLst/>
                                <a:latin typeface="Cambria Math" panose="02040503050406030204" pitchFamily="18" charset="0"/>
                                <a:ea typeface="Times New Roman" panose="02020603050405020304" pitchFamily="18" charset="0"/>
                                <a:cs typeface="Times New Roman" panose="02020603050405020304" pitchFamily="18" charset="0"/>
                              </a:rPr>
                              <m:t>B</m:t>
                            </m:r>
                          </m:e>
                          <m:sub>
                            <m:r>
                              <a:rPr lang="fr-FR" sz="3600">
                                <a:effectLst/>
                                <a:latin typeface="Cambria Math" panose="02040503050406030204" pitchFamily="18" charset="0"/>
                                <a:ea typeface="Times New Roman" panose="02020603050405020304" pitchFamily="18" charset="0"/>
                                <a:cs typeface="Times New Roman" panose="02020603050405020304" pitchFamily="18" charset="0"/>
                              </a:rPr>
                              <m:t>0</m:t>
                            </m:r>
                          </m:sub>
                        </m:sSub>
                      </m:sub>
                    </m:sSub>
                    <m:r>
                      <a:rPr lang="fr-FR" sz="36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3600">
                            <a:effectLst/>
                            <a:latin typeface="Cambria Math" panose="02040503050406030204" pitchFamily="18" charset="0"/>
                            <a:ea typeface="Times New Roman" panose="02020603050405020304" pitchFamily="18" charset="0"/>
                            <a:cs typeface="Times New Roman" panose="02020603050405020304" pitchFamily="18" charset="0"/>
                          </a:rPr>
                          <m:t>5</m:t>
                        </m:r>
                        <m:r>
                          <m:rPr>
                            <m:sty m:val="p"/>
                          </m:rPr>
                          <a:rPr lang="en-US" sz="36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fr-FR" sz="3600">
                            <a:effectLst/>
                            <a:latin typeface="Cambria Math" panose="02040503050406030204" pitchFamily="18" charset="0"/>
                            <a:ea typeface="Times New Roman" panose="02020603050405020304" pitchFamily="18" charset="0"/>
                            <a:cs typeface="Times New Roman" panose="02020603050405020304" pitchFamily="18" charset="0"/>
                          </a:rPr>
                          <m:t>6</m:t>
                        </m:r>
                      </m:den>
                    </m:f>
                  </m:oMath>
                </a14:m>
                <a:r>
                  <a:rPr lang="fr-FR" sz="3600">
                    <a:effectLst/>
                    <a:latin typeface="Arial" panose="020B0604020202020204" pitchFamily="34" charset="0"/>
                    <a:ea typeface="Times New Roman" panose="02020603050405020304" pitchFamily="18" charset="0"/>
                    <a:cs typeface="Arial" panose="020B0604020202020204" pitchFamily="34" charset="0"/>
                  </a:rPr>
                  <a:t>.</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762000" y="3293897"/>
                <a:ext cx="16916400" cy="3413050"/>
              </a:xfrm>
              <a:prstGeom prst="rect">
                <a:avLst/>
              </a:prstGeom>
              <a:blipFill rotWithShape="0">
                <a:blip r:embed="rId3"/>
                <a:stretch>
                  <a:fillRect l="-1081" r="-1081"/>
                </a:stretch>
              </a:blipFill>
            </p:spPr>
            <p:txBody>
              <a:bodyPr/>
              <a:lstStyle/>
              <a:p>
                <a:r>
                  <a:rPr lang="en-US">
                    <a:noFill/>
                  </a:rPr>
                  <a:t> </a:t>
                </a:r>
              </a:p>
            </p:txBody>
          </p:sp>
        </mc:Fallback>
      </mc:AlternateContent>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b="11212"/>
          <a:stretch/>
        </p:blipFill>
        <p:spPr>
          <a:xfrm>
            <a:off x="3505200" y="-27940"/>
            <a:ext cx="11870285" cy="3523406"/>
          </a:xfrm>
          <a:prstGeom prst="rect">
            <a:avLst/>
          </a:prstGeom>
        </p:spPr>
      </p:pic>
      <mc:AlternateContent xmlns:mc="http://schemas.openxmlformats.org/markup-compatibility/2006" xmlns:a14="http://schemas.microsoft.com/office/drawing/2010/main">
        <mc:Choice Requires="a14">
          <p:sp>
            <p:nvSpPr>
              <p:cNvPr id="5" name="Rectangle 4"/>
              <p:cNvSpPr/>
              <p:nvPr/>
            </p:nvSpPr>
            <p:spPr>
              <a:xfrm>
                <a:off x="762000" y="6682099"/>
                <a:ext cx="16916400" cy="3390865"/>
              </a:xfrm>
              <a:prstGeom prst="rect">
                <a:avLst/>
              </a:prstGeom>
            </p:spPr>
            <p:txBody>
              <a:bodyPr wrap="square">
                <a:spAutoFit/>
              </a:bodyPr>
              <a:lstStyle/>
              <a:p>
                <a:pPr lvl="0" algn="just">
                  <a:lnSpc>
                    <a:spcPct val="140000"/>
                  </a:lnSpc>
                </a:pPr>
                <a:r>
                  <a:rPr lang="fr-FR" sz="3600">
                    <a:solidFill>
                      <a:prstClr val="black"/>
                    </a:solidFill>
                    <a:latin typeface="Arial" panose="020B0604020202020204" pitchFamily="34" charset="0"/>
                    <a:ea typeface="Calibri" panose="020F0502020204030204" pitchFamily="34" charset="0"/>
                    <a:cs typeface="Arial" panose="020B0604020202020204" pitchFamily="34" charset="0"/>
                  </a:rPr>
                  <a:t>b) Với </a:t>
                </a:r>
                <a14:m>
                  <m:oMath xmlns:m="http://schemas.openxmlformats.org/officeDocument/2006/math">
                    <m:r>
                      <m:rPr>
                        <m:sty m:val="p"/>
                      </m:rPr>
                      <a:rPr lang="fr-FR"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r>
                      <a:rPr lang="fr-FR"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d>
                      <m:dPr>
                        <m:begChr m:val="["/>
                        <m:endChr m:val="]"/>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π</m:t>
                        </m:r>
                        <m:r>
                          <a:rPr lang="fr-FR"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π</m:t>
                        </m:r>
                      </m:e>
                    </m:d>
                  </m:oMath>
                </a14:m>
                <a:r>
                  <a:rPr lang="fr-FR" sz="3600">
                    <a:solidFill>
                      <a:prstClr val="black"/>
                    </a:solidFill>
                    <a:latin typeface="Arial" panose="020B0604020202020204" pitchFamily="34" charset="0"/>
                    <a:ea typeface="Times New Roman" panose="02020603050405020304" pitchFamily="18" charset="0"/>
                    <a:cs typeface="Arial" panose="020B0604020202020204" pitchFamily="34" charset="0"/>
                  </a:rPr>
                  <a:t> ta thấy </a:t>
                </a:r>
                <a14:m>
                  <m:oMath xmlns:m="http://schemas.openxmlformats.org/officeDocument/2006/math">
                    <m:func>
                      <m:funcPr>
                        <m:ctrlPr>
                          <a:rPr lang="en-US"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fr-FR" sz="36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sin</m:t>
                        </m:r>
                      </m:fName>
                      <m:e>
                        <m:r>
                          <m:rPr>
                            <m:sty m:val="p"/>
                          </m:rPr>
                          <a:rPr lang="fr-FR" sz="36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x</m:t>
                        </m:r>
                      </m:e>
                    </m:func>
                    <m:r>
                      <a:rPr lang="fr-FR" sz="36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Pr>
                      <m:num>
                        <m:r>
                          <a:rPr lang="fr-FR" sz="36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1</m:t>
                        </m:r>
                      </m:num>
                      <m:den>
                        <m:r>
                          <a:rPr lang="fr-FR" sz="36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2</m:t>
                        </m:r>
                      </m:den>
                    </m:f>
                  </m:oMath>
                </a14:m>
                <a:r>
                  <a:rPr lang="fr-FR" sz="3600">
                    <a:solidFill>
                      <a:prstClr val="black"/>
                    </a:solidFill>
                    <a:latin typeface="Arial" panose="020B0604020202020204" pitchFamily="34" charset="0"/>
                    <a:ea typeface="Times New Roman" panose="02020603050405020304" pitchFamily="18" charset="0"/>
                    <a:cs typeface="Arial" panose="020B0604020202020204" pitchFamily="34" charset="0"/>
                  </a:rPr>
                  <a:t> tại </a:t>
                </a:r>
                <a14:m>
                  <m:oMath xmlns:m="http://schemas.openxmlformats.org/officeDocument/2006/math">
                    <m:r>
                      <m:rPr>
                        <m:sty m:val="p"/>
                      </m:rPr>
                      <a:rPr lang="fr-FR" sz="36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x</m:t>
                    </m:r>
                    <m:r>
                      <a:rPr lang="fr-FR" sz="36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Pr>
                      <m:num>
                        <m:r>
                          <a:rPr lang="fr-FR" sz="36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13</m:t>
                        </m:r>
                        <m:r>
                          <m:rPr>
                            <m:sty m:val="p"/>
                          </m:rPr>
                          <a:rPr lang="en-US" sz="36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π</m:t>
                        </m:r>
                      </m:num>
                      <m:den>
                        <m:r>
                          <a:rPr lang="fr-FR" sz="36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6</m:t>
                        </m:r>
                      </m:den>
                    </m:f>
                  </m:oMath>
                </a14:m>
                <a:r>
                  <a:rPr lang="fr-FR" sz="3600">
                    <a:solidFill>
                      <a:prstClr val="black"/>
                    </a:solidFill>
                    <a:latin typeface="Arial" panose="020B0604020202020204" pitchFamily="34" charset="0"/>
                    <a:ea typeface="Times New Roman" panose="02020603050405020304" pitchFamily="18" charset="0"/>
                    <a:cs typeface="Arial" panose="020B0604020202020204" pitchFamily="34" charset="0"/>
                  </a:rPr>
                  <a:t> và </a:t>
                </a:r>
                <a14:m>
                  <m:oMath xmlns:m="http://schemas.openxmlformats.org/officeDocument/2006/math">
                    <m:r>
                      <m:rPr>
                        <m:sty m:val="p"/>
                      </m:rPr>
                      <a:rPr lang="fr-FR" sz="36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x</m:t>
                    </m:r>
                    <m:r>
                      <a:rPr lang="fr-FR" sz="36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Pr>
                      <m:num>
                        <m:r>
                          <a:rPr lang="fr-FR" sz="36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17</m:t>
                        </m:r>
                        <m:r>
                          <m:rPr>
                            <m:sty m:val="p"/>
                          </m:rPr>
                          <a:rPr lang="en-US" sz="36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π</m:t>
                        </m:r>
                      </m:num>
                      <m:den>
                        <m:r>
                          <a:rPr lang="fr-FR" sz="36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6</m:t>
                        </m:r>
                      </m:den>
                    </m:f>
                  </m:oMath>
                </a14:m>
                <a:r>
                  <a:rPr lang="fr-FR" sz="3600">
                    <a:solidFill>
                      <a:prstClr val="black"/>
                    </a:solidFill>
                    <a:latin typeface="Arial" panose="020B0604020202020204" pitchFamily="34" charset="0"/>
                    <a:ea typeface="Times New Roman" panose="02020603050405020304" pitchFamily="18" charset="0"/>
                    <a:cs typeface="Arial" panose="020B0604020202020204" pitchFamily="34" charset="0"/>
                  </a:rPr>
                  <a:t>.</a:t>
                </a:r>
                <a:endParaRPr lang="en-US" sz="3600">
                  <a:solidFill>
                    <a:prstClr val="black"/>
                  </a:solidFill>
                  <a:latin typeface="Arial" panose="020B0604020202020204" pitchFamily="34" charset="0"/>
                  <a:ea typeface="Calibri" panose="020F0502020204030204" pitchFamily="34" charset="0"/>
                  <a:cs typeface="Arial" panose="020B0604020202020204" pitchFamily="34" charset="0"/>
                </a:endParaRPr>
              </a:p>
              <a:p>
                <a:pPr lvl="0" algn="just">
                  <a:lnSpc>
                    <a:spcPct val="140000"/>
                  </a:lnSpc>
                </a:pPr>
                <a:r>
                  <a:rPr lang="fr-FR" sz="3600">
                    <a:solidFill>
                      <a:prstClr val="black"/>
                    </a:solidFill>
                    <a:latin typeface="Arial" panose="020B0604020202020204" pitchFamily="34" charset="0"/>
                    <a:ea typeface="Calibri" panose="020F0502020204030204" pitchFamily="34" charset="0"/>
                    <a:cs typeface="Arial" panose="020B0604020202020204" pitchFamily="34" charset="0"/>
                  </a:rPr>
                  <a:t>Do đó đường thẳng d: </a:t>
                </a:r>
                <a14:m>
                  <m:oMath xmlns:m="http://schemas.openxmlformats.org/officeDocument/2006/math">
                    <m:r>
                      <m:rPr>
                        <m:sty m:val="p"/>
                      </m:rPr>
                      <a:rPr lang="fr-FR"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y</m:t>
                    </m:r>
                    <m:r>
                      <a:rPr lang="fr-FR"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fr-FR"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den>
                    </m:f>
                  </m:oMath>
                </a14:m>
                <a:r>
                  <a:rPr lang="fr-FR" sz="3600">
                    <a:solidFill>
                      <a:prstClr val="black"/>
                    </a:solidFill>
                    <a:latin typeface="Arial" panose="020B0604020202020204" pitchFamily="34" charset="0"/>
                    <a:ea typeface="Times New Roman" panose="02020603050405020304" pitchFamily="18" charset="0"/>
                    <a:cs typeface="Arial" panose="020B0604020202020204" pitchFamily="34" charset="0"/>
                  </a:rPr>
                  <a:t> cắt đồ thị hàm số </a:t>
                </a:r>
                <a14:m>
                  <m:oMath xmlns:m="http://schemas.openxmlformats.org/officeDocument/2006/math">
                    <m:r>
                      <m:rPr>
                        <m:sty m:val="p"/>
                      </m:rPr>
                      <a:rPr lang="fr-FR" sz="36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y</m:t>
                    </m:r>
                    <m:r>
                      <a:rPr lang="fr-FR" sz="36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fr-FR" sz="36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sin</m:t>
                        </m:r>
                      </m:fName>
                      <m:e>
                        <m:r>
                          <m:rPr>
                            <m:sty m:val="p"/>
                          </m:rPr>
                          <a:rPr lang="fr-FR" sz="36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x</m:t>
                        </m:r>
                      </m:e>
                    </m:func>
                    <m:r>
                      <a:rPr lang="fr-FR" sz="36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fr-FR" sz="36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x</m:t>
                    </m:r>
                    <m:r>
                      <a:rPr lang="fr-FR" sz="36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d>
                      <m:dPr>
                        <m:begChr m:val="["/>
                        <m:endChr m:val="]"/>
                        <m:ctrlPr>
                          <a:rPr lang="en-US"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en-US" sz="36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π</m:t>
                        </m:r>
                        <m:r>
                          <a:rPr lang="fr-FR" sz="36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;3</m:t>
                        </m:r>
                        <m:r>
                          <m:rPr>
                            <m:sty m:val="p"/>
                          </m:rPr>
                          <a:rPr lang="en-US" sz="36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π</m:t>
                        </m:r>
                      </m:e>
                    </m:d>
                  </m:oMath>
                </a14:m>
                <a:r>
                  <a:rPr lang="fr-FR" sz="3600">
                    <a:solidFill>
                      <a:prstClr val="black"/>
                    </a:solidFill>
                    <a:latin typeface="Arial" panose="020B0604020202020204" pitchFamily="34" charset="0"/>
                    <a:ea typeface="Times New Roman" panose="02020603050405020304" pitchFamily="18" charset="0"/>
                    <a:cs typeface="Arial" panose="020B0604020202020204" pitchFamily="34" charset="0"/>
                  </a:rPr>
                  <a:t> tại hai giao điểm A</a:t>
                </a:r>
                <a:r>
                  <a:rPr lang="fr-FR" sz="3600" baseline="-25000">
                    <a:solidFill>
                      <a:prstClr val="black"/>
                    </a:solidFill>
                    <a:latin typeface="Arial" panose="020B0604020202020204" pitchFamily="34" charset="0"/>
                    <a:ea typeface="Times New Roman" panose="02020603050405020304" pitchFamily="18" charset="0"/>
                    <a:cs typeface="Arial" panose="020B0604020202020204" pitchFamily="34" charset="0"/>
                  </a:rPr>
                  <a:t>1</a:t>
                </a:r>
                <a:r>
                  <a:rPr lang="fr-FR" sz="3600">
                    <a:solidFill>
                      <a:prstClr val="black"/>
                    </a:solidFill>
                    <a:latin typeface="Arial" panose="020B0604020202020204" pitchFamily="34" charset="0"/>
                    <a:ea typeface="Times New Roman" panose="02020603050405020304" pitchFamily="18" charset="0"/>
                    <a:cs typeface="Arial" panose="020B0604020202020204" pitchFamily="34" charset="0"/>
                  </a:rPr>
                  <a:t>, B</a:t>
                </a:r>
                <a:r>
                  <a:rPr lang="fr-FR" sz="3600" baseline="-25000">
                    <a:solidFill>
                      <a:prstClr val="black"/>
                    </a:solidFill>
                    <a:latin typeface="Arial" panose="020B0604020202020204" pitchFamily="34" charset="0"/>
                    <a:ea typeface="Times New Roman" panose="02020603050405020304" pitchFamily="18" charset="0"/>
                    <a:cs typeface="Arial" panose="020B0604020202020204" pitchFamily="34" charset="0"/>
                  </a:rPr>
                  <a:t>1­</a:t>
                </a:r>
                <a:r>
                  <a:rPr lang="fr-FR" sz="3600">
                    <a:solidFill>
                      <a:prstClr val="black"/>
                    </a:solidFill>
                    <a:latin typeface="Arial" panose="020B0604020202020204" pitchFamily="34" charset="0"/>
                    <a:ea typeface="Times New Roman" panose="02020603050405020304" pitchFamily="18" charset="0"/>
                    <a:cs typeface="Arial" panose="020B0604020202020204" pitchFamily="34" charset="0"/>
                  </a:rPr>
                  <a:t> có hoành độ lần lượt là </a:t>
                </a:r>
                <a14:m>
                  <m:oMath xmlns:m="http://schemas.openxmlformats.org/officeDocument/2006/math">
                    <m:sSub>
                      <m:sSubPr>
                        <m:ctrlPr>
                          <a:rPr lang="en-US"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fr-FR" sz="36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x</m:t>
                        </m:r>
                      </m:e>
                      <m:sub>
                        <m:sSub>
                          <m:sSubPr>
                            <m:ctrlPr>
                              <a:rPr lang="en-US"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fr-FR" sz="36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A</m:t>
                            </m:r>
                          </m:e>
                          <m:sub>
                            <m:r>
                              <a:rPr lang="fr-FR" sz="36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1</m:t>
                            </m:r>
                          </m:sub>
                        </m:sSub>
                      </m:sub>
                    </m:sSub>
                    <m:r>
                      <a:rPr lang="fr-FR" sz="36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Pr>
                      <m:num>
                        <m:r>
                          <a:rPr lang="fr-FR" sz="36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13</m:t>
                        </m:r>
                        <m:r>
                          <m:rPr>
                            <m:sty m:val="p"/>
                          </m:rPr>
                          <a:rPr lang="en-US" sz="36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π</m:t>
                        </m:r>
                      </m:num>
                      <m:den>
                        <m:r>
                          <a:rPr lang="fr-FR" sz="36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6</m:t>
                        </m:r>
                      </m:den>
                    </m:f>
                  </m:oMath>
                </a14:m>
                <a:r>
                  <a:rPr lang="fr-FR" sz="3600">
                    <a:solidFill>
                      <a:prstClr val="black"/>
                    </a:solidFill>
                    <a:latin typeface="Arial" panose="020B0604020202020204" pitchFamily="34" charset="0"/>
                    <a:ea typeface="Times New Roman" panose="02020603050405020304" pitchFamily="18" charset="0"/>
                    <a:cs typeface="Arial" panose="020B0604020202020204" pitchFamily="34" charset="0"/>
                  </a:rPr>
                  <a:t> và </a:t>
                </a:r>
                <a14:m>
                  <m:oMath xmlns:m="http://schemas.openxmlformats.org/officeDocument/2006/math">
                    <m:sSub>
                      <m:sSubPr>
                        <m:ctrlPr>
                          <a:rPr lang="en-US"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fr-FR" sz="36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x</m:t>
                        </m:r>
                      </m:e>
                      <m:sub>
                        <m:sSub>
                          <m:sSubPr>
                            <m:ctrlPr>
                              <a:rPr lang="en-US"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vi-VN" sz="36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B</m:t>
                            </m:r>
                          </m:e>
                          <m:sub>
                            <m:r>
                              <a:rPr lang="vi-VN" sz="36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1</m:t>
                            </m:r>
                          </m:sub>
                        </m:sSub>
                      </m:sub>
                    </m:sSub>
                    <m:r>
                      <a:rPr lang="fr-FR" sz="36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Pr>
                      <m:num>
                        <m:r>
                          <a:rPr lang="fr-FR" sz="36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17</m:t>
                        </m:r>
                        <m:r>
                          <m:rPr>
                            <m:sty m:val="p"/>
                          </m:rPr>
                          <a:rPr lang="en-US" sz="36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π</m:t>
                        </m:r>
                      </m:num>
                      <m:den>
                        <m:r>
                          <a:rPr lang="fr-FR" sz="36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6</m:t>
                        </m:r>
                      </m:den>
                    </m:f>
                  </m:oMath>
                </a14:m>
                <a:r>
                  <a:rPr lang="fr-FR" sz="3600">
                    <a:solidFill>
                      <a:prstClr val="black"/>
                    </a:solidFill>
                    <a:latin typeface="Arial" panose="020B0604020202020204" pitchFamily="34" charset="0"/>
                    <a:ea typeface="Times New Roman" panose="02020603050405020304" pitchFamily="18" charset="0"/>
                    <a:cs typeface="Arial" panose="020B0604020202020204" pitchFamily="34" charset="0"/>
                  </a:rPr>
                  <a:t>.</a:t>
                </a:r>
                <a:endParaRPr lang="en-US" sz="360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762000" y="6682099"/>
                <a:ext cx="16916400" cy="3390865"/>
              </a:xfrm>
              <a:prstGeom prst="rect">
                <a:avLst/>
              </a:prstGeom>
              <a:blipFill rotWithShape="0">
                <a:blip r:embed="rId5"/>
                <a:stretch>
                  <a:fillRect l="-1081" r="-1081"/>
                </a:stretch>
              </a:blipFill>
            </p:spPr>
            <p:txBody>
              <a:bodyPr/>
              <a:lstStyle/>
              <a:p>
                <a:r>
                  <a:rPr lang="en-US">
                    <a:noFill/>
                  </a:rPr>
                  <a:t> </a:t>
                </a:r>
              </a:p>
            </p:txBody>
          </p:sp>
        </mc:Fallback>
      </mc:AlternateContent>
      <p:sp>
        <p:nvSpPr>
          <p:cNvPr id="6" name="TextBox 5"/>
          <p:cNvSpPr txBox="1"/>
          <p:nvPr/>
        </p:nvSpPr>
        <p:spPr>
          <a:xfrm>
            <a:off x="990600" y="800100"/>
            <a:ext cx="1371600" cy="707886"/>
          </a:xfrm>
          <a:prstGeom prst="rect">
            <a:avLst/>
          </a:prstGeom>
          <a:noFill/>
        </p:spPr>
        <p:txBody>
          <a:bodyPr wrap="square" rtlCol="0">
            <a:spAutoFit/>
          </a:bodyPr>
          <a:lstStyle/>
          <a:p>
            <a:r>
              <a:rPr lang="vi-VN" sz="4000" b="1" u="sng">
                <a:solidFill>
                  <a:srgbClr val="C00000"/>
                </a:solidFill>
                <a:latin typeface="Arial" panose="020B0604020202020204" pitchFamily="34" charset="0"/>
                <a:cs typeface="Arial" panose="020B0604020202020204" pitchFamily="34" charset="0"/>
              </a:rPr>
              <a:t>Giải</a:t>
            </a:r>
            <a:r>
              <a:rPr lang="vi-VN" sz="4000" b="1">
                <a:solidFill>
                  <a:srgbClr val="C00000"/>
                </a:solidFill>
                <a:latin typeface="Arial" panose="020B0604020202020204" pitchFamily="34" charset="0"/>
                <a:cs typeface="Arial" panose="020B0604020202020204" pitchFamily="34" charset="0"/>
              </a:rPr>
              <a:t>:</a:t>
            </a:r>
            <a:endParaRPr lang="en-US" sz="4000" b="1">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37822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grpSp>
        <p:nvGrpSpPr>
          <p:cNvPr id="3" name="Group 2"/>
          <p:cNvGrpSpPr/>
          <p:nvPr/>
        </p:nvGrpSpPr>
        <p:grpSpPr>
          <a:xfrm>
            <a:off x="228600" y="207404"/>
            <a:ext cx="17498060" cy="3619500"/>
            <a:chOff x="256540" y="0"/>
            <a:chExt cx="17498060" cy="3619500"/>
          </a:xfrm>
        </p:grpSpPr>
        <p:pic>
          <p:nvPicPr>
            <p:cNvPr id="4" name="Picture 3"/>
            <p:cNvPicPr>
              <a:picLocks noChangeAspect="1"/>
            </p:cNvPicPr>
            <p:nvPr/>
          </p:nvPicPr>
          <p:blipFill>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256540" y="0"/>
              <a:ext cx="2434131" cy="2801959"/>
            </a:xfrm>
            <a:prstGeom prst="rect">
              <a:avLst/>
            </a:prstGeom>
          </p:spPr>
        </p:pic>
        <p:grpSp>
          <p:nvGrpSpPr>
            <p:cNvPr id="5" name="Group 4"/>
            <p:cNvGrpSpPr/>
            <p:nvPr/>
          </p:nvGrpSpPr>
          <p:grpSpPr>
            <a:xfrm>
              <a:off x="2967531" y="172617"/>
              <a:ext cx="14787069" cy="3446883"/>
              <a:chOff x="7913750" y="6910615"/>
              <a:chExt cx="18135746" cy="3446883"/>
            </a:xfrm>
          </p:grpSpPr>
          <p:sp>
            <p:nvSpPr>
              <p:cNvPr id="6" name="Cloud Callout 5"/>
              <p:cNvSpPr/>
              <p:nvPr/>
            </p:nvSpPr>
            <p:spPr>
              <a:xfrm>
                <a:off x="7913750" y="6910615"/>
                <a:ext cx="18135746" cy="3446883"/>
              </a:xfrm>
              <a:prstGeom prst="cloudCallout">
                <a:avLst>
                  <a:gd name="adj1" fmla="val -53431"/>
                  <a:gd name="adj2" fmla="val -26490"/>
                </a:avLst>
              </a:prstGeom>
              <a:solidFill>
                <a:schemeClr val="bg1"/>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7" name="Rectangle 6"/>
                  <p:cNvSpPr/>
                  <p:nvPr/>
                </p:nvSpPr>
                <p:spPr>
                  <a:xfrm>
                    <a:off x="9355943" y="7697036"/>
                    <a:ext cx="15251358" cy="1874039"/>
                  </a:xfrm>
                  <a:prstGeom prst="rect">
                    <a:avLst/>
                  </a:prstGeom>
                </p:spPr>
                <p:txBody>
                  <a:bodyPr wrap="square">
                    <a:spAutoFit/>
                  </a:bodyPr>
                  <a:lstStyle/>
                  <a:p>
                    <a:pPr algn="ctr">
                      <a:lnSpc>
                        <a:spcPct val="120000"/>
                      </a:lnSpc>
                    </a:pPr>
                    <a:r>
                      <a:rPr lang="en-US" sz="4000" i="1">
                        <a:solidFill>
                          <a:srgbClr val="002060"/>
                        </a:solidFill>
                        <a:latin typeface="Arial" panose="020B0604020202020204" pitchFamily="34" charset="0"/>
                        <a:cs typeface="Arial" panose="020B0604020202020204" pitchFamily="34" charset="0"/>
                      </a:rPr>
                      <a:t>Từ HĐ3, chúng ta có thể xác định được các nghiệm của phương trình </a:t>
                    </a:r>
                    <a14:m>
                      <m:oMath xmlns:m="http://schemas.openxmlformats.org/officeDocument/2006/math">
                        <m:func>
                          <m:funcPr>
                            <m:ctrlPr>
                              <a:rPr lang="en-US" sz="4000" i="1">
                                <a:solidFill>
                                  <a:srgbClr val="002060"/>
                                </a:solidFill>
                                <a:latin typeface="Cambria Math" panose="02040503050406030204" pitchFamily="18" charset="0"/>
                              </a:rPr>
                            </m:ctrlPr>
                          </m:funcPr>
                          <m:fName>
                            <m:r>
                              <m:rPr>
                                <m:sty m:val="p"/>
                              </m:rPr>
                              <a:rPr lang="en-US" sz="4000">
                                <a:solidFill>
                                  <a:srgbClr val="002060"/>
                                </a:solidFill>
                                <a:latin typeface="Cambria Math" panose="02040503050406030204" pitchFamily="18" charset="0"/>
                              </a:rPr>
                              <m:t>sin</m:t>
                            </m:r>
                          </m:fName>
                          <m:e>
                            <m:r>
                              <a:rPr lang="en-US" sz="4000" i="1">
                                <a:solidFill>
                                  <a:srgbClr val="002060"/>
                                </a:solidFill>
                                <a:latin typeface="Cambria Math" panose="02040503050406030204" pitchFamily="18" charset="0"/>
                              </a:rPr>
                              <m:t>𝑥</m:t>
                            </m:r>
                          </m:e>
                        </m:func>
                        <m:r>
                          <a:rPr lang="en-US" sz="4000" i="1">
                            <a:solidFill>
                              <a:srgbClr val="002060"/>
                            </a:solidFill>
                            <a:latin typeface="Cambria Math" panose="02040503050406030204" pitchFamily="18" charset="0"/>
                          </a:rPr>
                          <m:t>=</m:t>
                        </m:r>
                        <m:f>
                          <m:fPr>
                            <m:ctrlPr>
                              <a:rPr lang="en-US" sz="4000" i="1">
                                <a:solidFill>
                                  <a:srgbClr val="002060"/>
                                </a:solidFill>
                                <a:latin typeface="Cambria Math" panose="02040503050406030204" pitchFamily="18" charset="0"/>
                              </a:rPr>
                            </m:ctrlPr>
                          </m:fPr>
                          <m:num>
                            <m:r>
                              <a:rPr lang="en-US" sz="4000" i="1">
                                <a:solidFill>
                                  <a:srgbClr val="002060"/>
                                </a:solidFill>
                                <a:latin typeface="Cambria Math" panose="02040503050406030204" pitchFamily="18" charset="0"/>
                              </a:rPr>
                              <m:t>1</m:t>
                            </m:r>
                          </m:num>
                          <m:den>
                            <m:r>
                              <a:rPr lang="en-US" sz="4000" i="1">
                                <a:solidFill>
                                  <a:srgbClr val="002060"/>
                                </a:solidFill>
                                <a:latin typeface="Cambria Math" panose="02040503050406030204" pitchFamily="18" charset="0"/>
                              </a:rPr>
                              <m:t>2</m:t>
                            </m:r>
                          </m:den>
                        </m:f>
                      </m:oMath>
                    </a14:m>
                    <a:r>
                      <a:rPr lang="en-US" sz="4000" i="1">
                        <a:solidFill>
                          <a:srgbClr val="002060"/>
                        </a:solidFill>
                        <a:latin typeface="Arial" panose="020B0604020202020204" pitchFamily="34" charset="0"/>
                        <a:cs typeface="Arial" panose="020B0604020202020204" pitchFamily="34" charset="0"/>
                      </a:rPr>
                      <a:t> một cách tổng quát không?</a:t>
                    </a:r>
                    <a:endParaRPr lang="en-US" sz="4000">
                      <a:solidFill>
                        <a:srgbClr val="002060"/>
                      </a:solidFill>
                      <a:latin typeface="Arial" panose="020B0604020202020204" pitchFamily="34"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9355943" y="7697036"/>
                    <a:ext cx="15251358" cy="1874039"/>
                  </a:xfrm>
                  <a:prstGeom prst="rect">
                    <a:avLst/>
                  </a:prstGeom>
                  <a:blipFill rotWithShape="0">
                    <a:blip r:embed="rId5"/>
                    <a:stretch>
                      <a:fillRect l="-1422" t="-2922" r="-1422" b="-2922"/>
                    </a:stretch>
                  </a:blipFill>
                </p:spPr>
                <p:txBody>
                  <a:bodyPr/>
                  <a:lstStyle/>
                  <a:p>
                    <a:r>
                      <a:rPr lang="en-US">
                        <a:noFill/>
                      </a:rPr>
                      <a:t> </a:t>
                    </a:r>
                  </a:p>
                </p:txBody>
              </p:sp>
            </mc:Fallback>
          </mc:AlternateContent>
        </p:grpSp>
      </p:grpSp>
      <p:sp>
        <p:nvSpPr>
          <p:cNvPr id="8" name="Pentagon 7"/>
          <p:cNvSpPr/>
          <p:nvPr/>
        </p:nvSpPr>
        <p:spPr>
          <a:xfrm>
            <a:off x="0" y="4902825"/>
            <a:ext cx="3581400" cy="1232883"/>
          </a:xfrm>
          <a:prstGeom prst="homePlate">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vi-VN" sz="4200" b="1">
                <a:solidFill>
                  <a:schemeClr val="bg1"/>
                </a:solidFill>
                <a:latin typeface="Arial" panose="020B0604020202020204" pitchFamily="34" charset="0"/>
                <a:cs typeface="Arial" panose="020B0604020202020204" pitchFamily="34" charset="0"/>
              </a:rPr>
              <a:t>Nhận xét:</a:t>
            </a:r>
            <a:endParaRPr lang="en-US" sz="4200" b="1">
              <a:solidFill>
                <a:schemeClr val="bg1"/>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9" name="Rectangle 8"/>
              <p:cNvSpPr/>
              <p:nvPr/>
            </p:nvSpPr>
            <p:spPr>
              <a:xfrm>
                <a:off x="4419600" y="4323909"/>
                <a:ext cx="10820400" cy="4028410"/>
              </a:xfrm>
              <a:prstGeom prst="rect">
                <a:avLst/>
              </a:prstGeom>
            </p:spPr>
            <p:txBody>
              <a:bodyPr wrap="square">
                <a:spAutoFit/>
              </a:bodyPr>
              <a:lstStyle/>
              <a:p>
                <a:pPr algn="just">
                  <a:lnSpc>
                    <a:spcPct val="150000"/>
                  </a:lnSpc>
                  <a:spcAft>
                    <a:spcPts val="0"/>
                  </a:spcAft>
                </a:pPr>
                <a:r>
                  <a:rPr lang="fr-FR" sz="4200">
                    <a:latin typeface="Arial" panose="020B0604020202020204" pitchFamily="34" charset="0"/>
                    <a:ea typeface="Calibri" panose="020F0502020204030204" pitchFamily="34" charset="0"/>
                    <a:cs typeface="Arial" panose="020B0604020202020204" pitchFamily="34" charset="0"/>
                  </a:rPr>
                  <a:t>Phương trình </a:t>
                </a:r>
                <a14:m>
                  <m:oMath xmlns:m="http://schemas.openxmlformats.org/officeDocument/2006/math">
                    <m:func>
                      <m:funcPr>
                        <m:ctrlPr>
                          <a:rPr lang="en-US" sz="42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4200">
                            <a:effectLst/>
                            <a:latin typeface="Cambria Math" panose="02040503050406030204" pitchFamily="18" charset="0"/>
                            <a:ea typeface="Calibri" panose="020F0502020204030204" pitchFamily="34" charset="0"/>
                            <a:cs typeface="Times New Roman" panose="02020603050405020304" pitchFamily="18" charset="0"/>
                          </a:rPr>
                          <m:t>sin</m:t>
                        </m:r>
                      </m:fName>
                      <m:e>
                        <m:r>
                          <m:rPr>
                            <m:sty m:val="p"/>
                          </m:rPr>
                          <a:rPr lang="fr-FR" sz="4200">
                            <a:effectLst/>
                            <a:latin typeface="Cambria Math" panose="02040503050406030204" pitchFamily="18" charset="0"/>
                            <a:ea typeface="Calibri" panose="020F0502020204030204" pitchFamily="34" charset="0"/>
                            <a:cs typeface="Times New Roman" panose="02020603050405020304" pitchFamily="18" charset="0"/>
                          </a:rPr>
                          <m:t>x</m:t>
                        </m:r>
                      </m:e>
                    </m:func>
                    <m:r>
                      <a:rPr lang="fr-FR" sz="42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2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4200">
                            <a:effectLst/>
                            <a:latin typeface="Cambria Math" panose="02040503050406030204" pitchFamily="18" charset="0"/>
                            <a:ea typeface="Calibri" panose="020F0502020204030204" pitchFamily="34" charset="0"/>
                            <a:cs typeface="Times New Roman" panose="02020603050405020304" pitchFamily="18" charset="0"/>
                          </a:rPr>
                          <m:t>1</m:t>
                        </m:r>
                      </m:num>
                      <m:den>
                        <m:r>
                          <a:rPr lang="fr-FR" sz="4200">
                            <a:effectLst/>
                            <a:latin typeface="Cambria Math" panose="02040503050406030204" pitchFamily="18" charset="0"/>
                            <a:ea typeface="Calibri" panose="020F0502020204030204" pitchFamily="34" charset="0"/>
                            <a:cs typeface="Times New Roman" panose="02020603050405020304" pitchFamily="18" charset="0"/>
                          </a:rPr>
                          <m:t>2</m:t>
                        </m:r>
                      </m:den>
                    </m:f>
                  </m:oMath>
                </a14:m>
                <a:r>
                  <a:rPr lang="fr-FR" sz="4200">
                    <a:effectLst/>
                    <a:latin typeface="Arial" panose="020B0604020202020204" pitchFamily="34" charset="0"/>
                    <a:ea typeface="Times New Roman" panose="02020603050405020304" pitchFamily="18" charset="0"/>
                    <a:cs typeface="Arial" panose="020B0604020202020204" pitchFamily="34" charset="0"/>
                  </a:rPr>
                  <a:t> có các nghiệm là:</a:t>
                </a:r>
                <a:endParaRPr lang="en-US" sz="42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14:m>
                  <m:oMath xmlns:m="http://schemas.openxmlformats.org/officeDocument/2006/math">
                    <m:r>
                      <m:rPr>
                        <m:sty m:val="p"/>
                      </m:rPr>
                      <a:rPr lang="fr-FR" sz="4200">
                        <a:effectLst/>
                        <a:latin typeface="Cambria Math" panose="02040503050406030204" pitchFamily="18" charset="0"/>
                        <a:ea typeface="Calibri" panose="020F0502020204030204" pitchFamily="34" charset="0"/>
                        <a:cs typeface="Times New Roman" panose="02020603050405020304" pitchFamily="18" charset="0"/>
                      </a:rPr>
                      <m:t>x</m:t>
                    </m:r>
                    <m:r>
                      <a:rPr lang="fr-FR" sz="42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2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4200">
                            <a:effectLst/>
                            <a:latin typeface="Cambria Math" panose="02040503050406030204" pitchFamily="18" charset="0"/>
                            <a:ea typeface="Calibri" panose="020F0502020204030204" pitchFamily="34" charset="0"/>
                            <a:cs typeface="Times New Roman" panose="02020603050405020304" pitchFamily="18" charset="0"/>
                          </a:rPr>
                          <m:t>π</m:t>
                        </m:r>
                      </m:num>
                      <m:den>
                        <m:r>
                          <a:rPr lang="fr-FR" sz="4200">
                            <a:effectLst/>
                            <a:latin typeface="Cambria Math" panose="02040503050406030204" pitchFamily="18" charset="0"/>
                            <a:ea typeface="Calibri" panose="020F0502020204030204" pitchFamily="34" charset="0"/>
                            <a:cs typeface="Times New Roman" panose="02020603050405020304" pitchFamily="18" charset="0"/>
                          </a:rPr>
                          <m:t>6</m:t>
                        </m:r>
                      </m:den>
                    </m:f>
                    <m:r>
                      <a:rPr lang="fr-FR" sz="42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4200">
                        <a:effectLst/>
                        <a:latin typeface="Cambria Math" panose="02040503050406030204" pitchFamily="18" charset="0"/>
                        <a:ea typeface="Calibri" panose="020F0502020204030204" pitchFamily="34" charset="0"/>
                        <a:cs typeface="Times New Roman" panose="02020603050405020304" pitchFamily="18" charset="0"/>
                      </a:rPr>
                      <m:t>k</m:t>
                    </m:r>
                    <m:r>
                      <a:rPr lang="fr-FR" sz="4200">
                        <a:effectLst/>
                        <a:latin typeface="Cambria Math" panose="02040503050406030204" pitchFamily="18" charset="0"/>
                        <a:ea typeface="Calibri" panose="020F0502020204030204" pitchFamily="34" charset="0"/>
                        <a:cs typeface="Times New Roman" panose="02020603050405020304" pitchFamily="18" charset="0"/>
                      </a:rPr>
                      <m:t>2</m:t>
                    </m:r>
                    <m:r>
                      <m:rPr>
                        <m:sty m:val="p"/>
                      </m:rPr>
                      <a:rPr lang="en-US" sz="4200">
                        <a:effectLst/>
                        <a:latin typeface="Cambria Math" panose="02040503050406030204" pitchFamily="18" charset="0"/>
                        <a:ea typeface="Calibri" panose="020F0502020204030204" pitchFamily="34" charset="0"/>
                        <a:cs typeface="Times New Roman" panose="02020603050405020304" pitchFamily="18" charset="0"/>
                      </a:rPr>
                      <m:t>π</m:t>
                    </m:r>
                    <m:r>
                      <a:rPr lang="en-US" sz="4200">
                        <a:effectLst/>
                        <a:latin typeface="Cambria Math" panose="02040503050406030204" pitchFamily="18" charset="0"/>
                        <a:ea typeface="Calibri" panose="020F0502020204030204" pitchFamily="34" charset="0"/>
                        <a:cs typeface="Times New Roman" panose="02020603050405020304" pitchFamily="18" charset="0"/>
                      </a:rPr>
                      <m:t> </m:t>
                    </m:r>
                    <m:d>
                      <m:dPr>
                        <m:ctrlPr>
                          <a:rPr lang="en-US" sz="4200" i="1">
                            <a:effectLst/>
                            <a:latin typeface="Cambria Math" panose="02040503050406030204" pitchFamily="18" charset="0"/>
                            <a:ea typeface="Calibri" panose="020F0502020204030204" pitchFamily="34" charset="0"/>
                            <a:cs typeface="Times New Roman" panose="02020603050405020304" pitchFamily="18" charset="0"/>
                          </a:rPr>
                        </m:ctrlPr>
                      </m:dPr>
                      <m:e>
                        <m:r>
                          <m:rPr>
                            <m:sty m:val="p"/>
                          </m:rPr>
                          <a:rPr lang="fr-FR" sz="4200">
                            <a:effectLst/>
                            <a:latin typeface="Cambria Math" panose="02040503050406030204" pitchFamily="18" charset="0"/>
                            <a:ea typeface="Calibri" panose="020F0502020204030204" pitchFamily="34" charset="0"/>
                            <a:cs typeface="Times New Roman" panose="02020603050405020304" pitchFamily="18" charset="0"/>
                          </a:rPr>
                          <m:t>k</m:t>
                        </m:r>
                        <m:r>
                          <a:rPr lang="fr-FR" sz="4200">
                            <a:effectLst/>
                            <a:latin typeface="Cambria Math" panose="02040503050406030204" pitchFamily="18" charset="0"/>
                            <a:ea typeface="Calibri" panose="020F0502020204030204" pitchFamily="34" charset="0"/>
                            <a:cs typeface="Times New Roman" panose="02020603050405020304" pitchFamily="18" charset="0"/>
                          </a:rPr>
                          <m:t>∈</m:t>
                        </m:r>
                        <m:r>
                          <a:rPr lang="fr-FR" sz="4200" i="1">
                            <a:effectLst/>
                            <a:latin typeface="Cambria Math" panose="02040503050406030204" pitchFamily="18" charset="0"/>
                            <a:ea typeface="Calibri" panose="020F0502020204030204" pitchFamily="34" charset="0"/>
                            <a:cs typeface="Times New Roman" panose="02020603050405020304" pitchFamily="18" charset="0"/>
                          </a:rPr>
                          <m:t>ℤ</m:t>
                        </m:r>
                      </m:e>
                    </m:d>
                  </m:oMath>
                </a14:m>
                <a:r>
                  <a:rPr lang="fr-FR" sz="4200">
                    <a:effectLst/>
                    <a:latin typeface="Arial" panose="020B0604020202020204" pitchFamily="34" charset="0"/>
                    <a:ea typeface="Times New Roman" panose="02020603050405020304" pitchFamily="18" charset="0"/>
                    <a:cs typeface="Arial" panose="020B0604020202020204" pitchFamily="34" charset="0"/>
                  </a:rPr>
                  <a:t> </a:t>
                </a:r>
                <a:endParaRPr lang="en-US" sz="42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14:m>
                  <m:oMath xmlns:m="http://schemas.openxmlformats.org/officeDocument/2006/math">
                    <m:r>
                      <m:rPr>
                        <m:sty m:val="p"/>
                      </m:rPr>
                      <a:rPr lang="fr-FR" sz="4200">
                        <a:effectLst/>
                        <a:latin typeface="Cambria Math" panose="02040503050406030204" pitchFamily="18" charset="0"/>
                        <a:ea typeface="Calibri" panose="020F0502020204030204" pitchFamily="34" charset="0"/>
                        <a:cs typeface="Times New Roman" panose="02020603050405020304" pitchFamily="18" charset="0"/>
                      </a:rPr>
                      <m:t>x</m:t>
                    </m:r>
                    <m:r>
                      <a:rPr lang="fr-FR" sz="42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2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4200">
                            <a:effectLst/>
                            <a:latin typeface="Cambria Math" panose="02040503050406030204" pitchFamily="18" charset="0"/>
                            <a:ea typeface="Calibri" panose="020F0502020204030204" pitchFamily="34" charset="0"/>
                            <a:cs typeface="Times New Roman" panose="02020603050405020304" pitchFamily="18" charset="0"/>
                          </a:rPr>
                          <m:t>5</m:t>
                        </m:r>
                        <m:r>
                          <m:rPr>
                            <m:sty m:val="p"/>
                          </m:rPr>
                          <a:rPr lang="en-US" sz="4200">
                            <a:effectLst/>
                            <a:latin typeface="Cambria Math" panose="02040503050406030204" pitchFamily="18" charset="0"/>
                            <a:ea typeface="Calibri" panose="020F0502020204030204" pitchFamily="34" charset="0"/>
                            <a:cs typeface="Times New Roman" panose="02020603050405020304" pitchFamily="18" charset="0"/>
                          </a:rPr>
                          <m:t>π</m:t>
                        </m:r>
                      </m:num>
                      <m:den>
                        <m:r>
                          <a:rPr lang="fr-FR" sz="4200">
                            <a:effectLst/>
                            <a:latin typeface="Cambria Math" panose="02040503050406030204" pitchFamily="18" charset="0"/>
                            <a:ea typeface="Calibri" panose="020F0502020204030204" pitchFamily="34" charset="0"/>
                            <a:cs typeface="Times New Roman" panose="02020603050405020304" pitchFamily="18" charset="0"/>
                          </a:rPr>
                          <m:t>6</m:t>
                        </m:r>
                      </m:den>
                    </m:f>
                    <m:r>
                      <a:rPr lang="fr-FR" sz="42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4200">
                        <a:effectLst/>
                        <a:latin typeface="Cambria Math" panose="02040503050406030204" pitchFamily="18" charset="0"/>
                        <a:ea typeface="Calibri" panose="020F0502020204030204" pitchFamily="34" charset="0"/>
                        <a:cs typeface="Times New Roman" panose="02020603050405020304" pitchFamily="18" charset="0"/>
                      </a:rPr>
                      <m:t>k</m:t>
                    </m:r>
                    <m:r>
                      <a:rPr lang="fr-FR" sz="4200">
                        <a:effectLst/>
                        <a:latin typeface="Cambria Math" panose="02040503050406030204" pitchFamily="18" charset="0"/>
                        <a:ea typeface="Calibri" panose="020F0502020204030204" pitchFamily="34" charset="0"/>
                        <a:cs typeface="Times New Roman" panose="02020603050405020304" pitchFamily="18" charset="0"/>
                      </a:rPr>
                      <m:t>2</m:t>
                    </m:r>
                    <m:r>
                      <m:rPr>
                        <m:sty m:val="p"/>
                      </m:rPr>
                      <a:rPr lang="en-US" sz="4200">
                        <a:effectLst/>
                        <a:latin typeface="Cambria Math" panose="02040503050406030204" pitchFamily="18" charset="0"/>
                        <a:ea typeface="Calibri" panose="020F0502020204030204" pitchFamily="34" charset="0"/>
                        <a:cs typeface="Times New Roman" panose="02020603050405020304" pitchFamily="18" charset="0"/>
                      </a:rPr>
                      <m:t>π</m:t>
                    </m:r>
                    <m:r>
                      <a:rPr lang="fr-FR" sz="42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4200">
                        <a:effectLst/>
                        <a:latin typeface="Cambria Math" panose="02040503050406030204" pitchFamily="18" charset="0"/>
                        <a:ea typeface="Calibri" panose="020F0502020204030204" pitchFamily="34" charset="0"/>
                        <a:cs typeface="Times New Roman" panose="02020603050405020304" pitchFamily="18" charset="0"/>
                      </a:rPr>
                      <m:t>π</m:t>
                    </m:r>
                    <m:r>
                      <a:rPr lang="fr-FR" sz="42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2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4200">
                            <a:effectLst/>
                            <a:latin typeface="Cambria Math" panose="02040503050406030204" pitchFamily="18" charset="0"/>
                            <a:ea typeface="Calibri" panose="020F0502020204030204" pitchFamily="34" charset="0"/>
                            <a:cs typeface="Times New Roman" panose="02020603050405020304" pitchFamily="18" charset="0"/>
                          </a:rPr>
                          <m:t>π</m:t>
                        </m:r>
                      </m:num>
                      <m:den>
                        <m:r>
                          <a:rPr lang="fr-FR" sz="4200">
                            <a:effectLst/>
                            <a:latin typeface="Cambria Math" panose="02040503050406030204" pitchFamily="18" charset="0"/>
                            <a:ea typeface="Calibri" panose="020F0502020204030204" pitchFamily="34" charset="0"/>
                            <a:cs typeface="Times New Roman" panose="02020603050405020304" pitchFamily="18" charset="0"/>
                          </a:rPr>
                          <m:t>6</m:t>
                        </m:r>
                      </m:den>
                    </m:f>
                    <m:r>
                      <a:rPr lang="fr-FR" sz="42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4200">
                        <a:effectLst/>
                        <a:latin typeface="Cambria Math" panose="02040503050406030204" pitchFamily="18" charset="0"/>
                        <a:ea typeface="Calibri" panose="020F0502020204030204" pitchFamily="34" charset="0"/>
                        <a:cs typeface="Times New Roman" panose="02020603050405020304" pitchFamily="18" charset="0"/>
                      </a:rPr>
                      <m:t>k</m:t>
                    </m:r>
                    <m:r>
                      <a:rPr lang="fr-FR" sz="4200">
                        <a:effectLst/>
                        <a:latin typeface="Cambria Math" panose="02040503050406030204" pitchFamily="18" charset="0"/>
                        <a:ea typeface="Calibri" panose="020F0502020204030204" pitchFamily="34" charset="0"/>
                        <a:cs typeface="Times New Roman" panose="02020603050405020304" pitchFamily="18" charset="0"/>
                      </a:rPr>
                      <m:t>2</m:t>
                    </m:r>
                    <m:r>
                      <m:rPr>
                        <m:sty m:val="p"/>
                      </m:rPr>
                      <a:rPr lang="en-US" sz="4200">
                        <a:effectLst/>
                        <a:latin typeface="Cambria Math" panose="02040503050406030204" pitchFamily="18" charset="0"/>
                        <a:ea typeface="Calibri" panose="020F0502020204030204" pitchFamily="34" charset="0"/>
                        <a:cs typeface="Times New Roman" panose="02020603050405020304" pitchFamily="18" charset="0"/>
                      </a:rPr>
                      <m:t>π</m:t>
                    </m:r>
                    <m:r>
                      <a:rPr lang="fr-FR" sz="4200">
                        <a:effectLst/>
                        <a:latin typeface="Cambria Math" panose="02040503050406030204" pitchFamily="18" charset="0"/>
                        <a:ea typeface="Calibri" panose="020F0502020204030204" pitchFamily="34" charset="0"/>
                        <a:cs typeface="Times New Roman" panose="02020603050405020304" pitchFamily="18" charset="0"/>
                      </a:rPr>
                      <m:t> (</m:t>
                    </m:r>
                    <m:r>
                      <m:rPr>
                        <m:sty m:val="p"/>
                      </m:rPr>
                      <a:rPr lang="fr-FR" sz="4200">
                        <a:effectLst/>
                        <a:latin typeface="Cambria Math" panose="02040503050406030204" pitchFamily="18" charset="0"/>
                        <a:ea typeface="Calibri" panose="020F0502020204030204" pitchFamily="34" charset="0"/>
                        <a:cs typeface="Times New Roman" panose="02020603050405020304" pitchFamily="18" charset="0"/>
                      </a:rPr>
                      <m:t>k</m:t>
                    </m:r>
                    <m:r>
                      <a:rPr lang="fr-FR" sz="4200">
                        <a:effectLst/>
                        <a:latin typeface="Cambria Math" panose="02040503050406030204" pitchFamily="18" charset="0"/>
                        <a:ea typeface="Calibri" panose="020F0502020204030204" pitchFamily="34" charset="0"/>
                        <a:cs typeface="Times New Roman" panose="02020603050405020304" pitchFamily="18" charset="0"/>
                      </a:rPr>
                      <m:t>∈</m:t>
                    </m:r>
                    <m:r>
                      <a:rPr lang="fr-FR" sz="4200" i="1">
                        <a:effectLst/>
                        <a:latin typeface="Cambria Math" panose="02040503050406030204" pitchFamily="18" charset="0"/>
                        <a:ea typeface="Calibri" panose="020F0502020204030204" pitchFamily="34" charset="0"/>
                        <a:cs typeface="Times New Roman" panose="02020603050405020304" pitchFamily="18" charset="0"/>
                      </a:rPr>
                      <m:t>ℤ</m:t>
                    </m:r>
                    <m:r>
                      <a:rPr lang="fr-FR" sz="4200">
                        <a:effectLst/>
                        <a:latin typeface="Cambria Math" panose="02040503050406030204" pitchFamily="18" charset="0"/>
                        <a:ea typeface="Calibri" panose="020F0502020204030204" pitchFamily="34" charset="0"/>
                        <a:cs typeface="Times New Roman" panose="02020603050405020304" pitchFamily="18" charset="0"/>
                      </a:rPr>
                      <m:t>)</m:t>
                    </m:r>
                  </m:oMath>
                </a14:m>
                <a:r>
                  <a:rPr lang="fr-FR" sz="4200">
                    <a:effectLst/>
                    <a:latin typeface="Arial" panose="020B0604020202020204" pitchFamily="34" charset="0"/>
                    <a:ea typeface="Times New Roman" panose="02020603050405020304" pitchFamily="18" charset="0"/>
                    <a:cs typeface="Arial" panose="020B0604020202020204" pitchFamily="34" charset="0"/>
                  </a:rPr>
                  <a:t> </a:t>
                </a:r>
                <a:endParaRPr lang="en-US" sz="42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4419600" y="4323909"/>
                <a:ext cx="10820400" cy="4028410"/>
              </a:xfrm>
              <a:prstGeom prst="rect">
                <a:avLst/>
              </a:prstGeom>
              <a:blipFill rotWithShape="0">
                <a:blip r:embed="rId6"/>
                <a:stretch>
                  <a:fillRect l="-2141"/>
                </a:stretch>
              </a:blipFill>
            </p:spPr>
            <p:txBody>
              <a:bodyPr/>
              <a:lstStyle/>
              <a:p>
                <a:r>
                  <a:rPr lang="en-US">
                    <a:noFill/>
                  </a:rPr>
                  <a:t> </a:t>
                </a:r>
              </a:p>
            </p:txBody>
          </p:sp>
        </mc:Fallback>
      </mc:AlternateContent>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963400" y="3124200"/>
            <a:ext cx="7162800" cy="7162800"/>
          </a:xfrm>
          <a:prstGeom prst="rect">
            <a:avLst/>
          </a:prstGeom>
        </p:spPr>
      </p:pic>
    </p:spTree>
    <p:extLst>
      <p:ext uri="{BB962C8B-B14F-4D97-AF65-F5344CB8AC3E}">
        <p14:creationId xmlns:p14="http://schemas.microsoft.com/office/powerpoint/2010/main" val="3150121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grpSp>
        <p:nvGrpSpPr>
          <p:cNvPr id="3" name="Group 3"/>
          <p:cNvGrpSpPr/>
          <p:nvPr/>
        </p:nvGrpSpPr>
        <p:grpSpPr>
          <a:xfrm>
            <a:off x="1371601" y="647700"/>
            <a:ext cx="15621000" cy="8991600"/>
            <a:chOff x="0" y="0"/>
            <a:chExt cx="3727935" cy="2167467"/>
          </a:xfrm>
        </p:grpSpPr>
        <p:sp>
          <p:nvSpPr>
            <p:cNvPr id="4" name="Freeform 4"/>
            <p:cNvSpPr/>
            <p:nvPr/>
          </p:nvSpPr>
          <p:spPr>
            <a:xfrm>
              <a:off x="0" y="0"/>
              <a:ext cx="3727935" cy="2167467"/>
            </a:xfrm>
            <a:custGeom>
              <a:avLst/>
              <a:gdLst/>
              <a:ahLst/>
              <a:cxnLst/>
              <a:rect l="l" t="t" r="r" b="b"/>
              <a:pathLst>
                <a:path w="3727935" h="2167467">
                  <a:moveTo>
                    <a:pt x="6017" y="0"/>
                  </a:moveTo>
                  <a:lnTo>
                    <a:pt x="3721918" y="0"/>
                  </a:lnTo>
                  <a:cubicBezTo>
                    <a:pt x="3725241" y="0"/>
                    <a:pt x="3727935" y="2694"/>
                    <a:pt x="3727935" y="6017"/>
                  </a:cubicBezTo>
                  <a:lnTo>
                    <a:pt x="3727935" y="2161450"/>
                  </a:lnTo>
                  <a:cubicBezTo>
                    <a:pt x="3727935" y="2164773"/>
                    <a:pt x="3725241" y="2167467"/>
                    <a:pt x="3721918" y="2167467"/>
                  </a:cubicBezTo>
                  <a:lnTo>
                    <a:pt x="6017" y="2167467"/>
                  </a:lnTo>
                  <a:cubicBezTo>
                    <a:pt x="2694" y="2167467"/>
                    <a:pt x="0" y="2164773"/>
                    <a:pt x="0" y="2161450"/>
                  </a:cubicBezTo>
                  <a:lnTo>
                    <a:pt x="0" y="6017"/>
                  </a:lnTo>
                  <a:cubicBezTo>
                    <a:pt x="0" y="2694"/>
                    <a:pt x="2694" y="0"/>
                    <a:pt x="6017" y="0"/>
                  </a:cubicBezTo>
                  <a:close/>
                </a:path>
              </a:pathLst>
            </a:custGeom>
            <a:solidFill>
              <a:srgbClr val="FFFFFF"/>
            </a:solidFill>
            <a:ln w="38100">
              <a:solidFill>
                <a:srgbClr val="000000"/>
              </a:solidFill>
            </a:ln>
          </p:spPr>
        </p:sp>
        <p:sp>
          <p:nvSpPr>
            <p:cNvPr id="5" name="TextBox 5"/>
            <p:cNvSpPr txBox="1"/>
            <p:nvPr/>
          </p:nvSpPr>
          <p:spPr>
            <a:xfrm>
              <a:off x="0" y="-47625"/>
              <a:ext cx="812800" cy="860425"/>
            </a:xfrm>
            <a:prstGeom prst="rect">
              <a:avLst/>
            </a:prstGeom>
          </p:spPr>
          <p:txBody>
            <a:bodyPr lIns="50800" tIns="50800" rIns="50800" bIns="50800" rtlCol="0" anchor="ctr"/>
            <a:lstStyle/>
            <a:p>
              <a:pPr algn="ctr">
                <a:lnSpc>
                  <a:spcPts val="3210"/>
                </a:lnSpc>
              </a:pPr>
              <a:endParaRPr>
                <a:solidFill>
                  <a:prstClr val="black"/>
                </a:solidFill>
              </a:endParaRPr>
            </a:p>
          </p:txBody>
        </p:sp>
      </p:grpSp>
      <p:sp>
        <p:nvSpPr>
          <p:cNvPr id="24" name="TextBox 24"/>
          <p:cNvSpPr txBox="1"/>
          <p:nvPr/>
        </p:nvSpPr>
        <p:spPr>
          <a:xfrm>
            <a:off x="4807921" y="791726"/>
            <a:ext cx="8762207" cy="996107"/>
          </a:xfrm>
          <a:prstGeom prst="rect">
            <a:avLst/>
          </a:prstGeom>
        </p:spPr>
        <p:txBody>
          <a:bodyPr lIns="0" tIns="0" rIns="0" bIns="0" rtlCol="0" anchor="t">
            <a:spAutoFit/>
          </a:bodyPr>
          <a:lstStyle/>
          <a:p>
            <a:pPr algn="ctr">
              <a:lnSpc>
                <a:spcPts val="8865"/>
              </a:lnSpc>
              <a:spcBef>
                <a:spcPct val="0"/>
              </a:spcBef>
            </a:pPr>
            <a:r>
              <a:rPr lang="vi-VN" sz="4800" b="1">
                <a:solidFill>
                  <a:srgbClr val="F79646">
                    <a:lumMod val="75000"/>
                  </a:srgbClr>
                </a:solidFill>
                <a:cs typeface="Arial" panose="020B0604020202020204" pitchFamily="34" charset="0"/>
              </a:rPr>
              <a:t>CÔNG THỨC NGHIỆM</a:t>
            </a:r>
            <a:endParaRPr lang="en-US" sz="4800" b="1">
              <a:solidFill>
                <a:srgbClr val="F79646">
                  <a:lumMod val="75000"/>
                </a:srgbClr>
              </a:solidFill>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3"/>
          <a:stretch>
            <a:fillRect/>
          </a:stretch>
        </p:blipFill>
        <p:spPr>
          <a:xfrm>
            <a:off x="15807401" y="229829"/>
            <a:ext cx="2251999" cy="2267711"/>
          </a:xfrm>
          <a:prstGeom prst="rect">
            <a:avLst/>
          </a:prstGeom>
        </p:spPr>
      </p:pic>
      <p:sp>
        <p:nvSpPr>
          <p:cNvPr id="8" name="TextBox 7"/>
          <p:cNvSpPr txBox="1"/>
          <p:nvPr/>
        </p:nvSpPr>
        <p:spPr>
          <a:xfrm>
            <a:off x="1676400" y="2121297"/>
            <a:ext cx="10972800" cy="707886"/>
          </a:xfrm>
          <a:prstGeom prst="rect">
            <a:avLst/>
          </a:prstGeom>
          <a:noFill/>
        </p:spPr>
        <p:txBody>
          <a:bodyPr wrap="square" rtlCol="0">
            <a:spAutoFit/>
          </a:bodyPr>
          <a:lstStyle/>
          <a:p>
            <a:r>
              <a:rPr lang="vi-VN" sz="4000">
                <a:solidFill>
                  <a:srgbClr val="002060"/>
                </a:solidFill>
                <a:latin typeface="Arial" panose="020B0604020202020204" pitchFamily="34" charset="0"/>
                <a:cs typeface="Arial" panose="020B0604020202020204" pitchFamily="34" charset="0"/>
              </a:rPr>
              <a:t>Ta có thể giải phương trình sinx = m như sau:</a:t>
            </a:r>
            <a:endParaRPr lang="en-US" sz="4000">
              <a:solidFill>
                <a:srgbClr val="002060"/>
              </a:solidFill>
              <a:latin typeface="Arial" panose="020B0604020202020204" pitchFamily="34" charset="0"/>
              <a:cs typeface="Arial" panose="020B0604020202020204" pitchFamily="34" charset="0"/>
            </a:endParaRPr>
          </a:p>
        </p:txBody>
      </p:sp>
      <p:pic>
        <p:nvPicPr>
          <p:cNvPr id="10" name="Picture 9"/>
          <p:cNvPicPr>
            <a:picLocks noChangeAspect="1"/>
          </p:cNvPicPr>
          <p:nvPr/>
        </p:nvPicPr>
        <p:blipFill>
          <a:blip r:embed="rId4"/>
          <a:stretch>
            <a:fillRect/>
          </a:stretch>
        </p:blipFill>
        <p:spPr>
          <a:xfrm>
            <a:off x="1562845" y="2935368"/>
            <a:ext cx="14826757" cy="6200169"/>
          </a:xfrm>
          <a:prstGeom prst="rect">
            <a:avLst/>
          </a:prstGeom>
        </p:spPr>
      </p:pic>
      <p:pic>
        <p:nvPicPr>
          <p:cNvPr id="11" name="Picture 10"/>
          <p:cNvPicPr>
            <a:picLocks noChangeAspect="1"/>
          </p:cNvPicPr>
          <p:nvPr/>
        </p:nvPicPr>
        <p:blipFill>
          <a:blip r:embed="rId5"/>
          <a:stretch>
            <a:fillRect/>
          </a:stretch>
        </p:blipFill>
        <p:spPr>
          <a:xfrm>
            <a:off x="178363" y="7771121"/>
            <a:ext cx="2996073" cy="2511951"/>
          </a:xfrm>
          <a:prstGeom prst="rect">
            <a:avLst/>
          </a:prstGeom>
        </p:spPr>
      </p:pic>
    </p:spTree>
    <p:extLst>
      <p:ext uri="{BB962C8B-B14F-4D97-AF65-F5344CB8AC3E}">
        <p14:creationId xmlns:p14="http://schemas.microsoft.com/office/powerpoint/2010/main" val="397756919"/>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3" presetClass="entr" presetSubtype="5"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linds(vertical)">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grpSp>
        <p:nvGrpSpPr>
          <p:cNvPr id="7" name="Group 6"/>
          <p:cNvGrpSpPr/>
          <p:nvPr/>
        </p:nvGrpSpPr>
        <p:grpSpPr>
          <a:xfrm>
            <a:off x="2667000" y="419100"/>
            <a:ext cx="14706600" cy="2862322"/>
            <a:chOff x="2667000" y="419100"/>
            <a:chExt cx="14706600" cy="2862322"/>
          </a:xfrm>
        </p:grpSpPr>
        <p:sp>
          <p:nvSpPr>
            <p:cNvPr id="6" name="Rounded Rectangle 5"/>
            <p:cNvSpPr/>
            <p:nvPr/>
          </p:nvSpPr>
          <p:spPr>
            <a:xfrm>
              <a:off x="2667000" y="419100"/>
              <a:ext cx="14706600" cy="2862322"/>
            </a:xfrm>
            <a:prstGeom prst="roundRect">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4" name="Rectangle 3"/>
                <p:cNvSpPr/>
                <p:nvPr/>
              </p:nvSpPr>
              <p:spPr>
                <a:xfrm>
                  <a:off x="3048000" y="419100"/>
                  <a:ext cx="13868400" cy="2862322"/>
                </a:xfrm>
                <a:prstGeom prst="rect">
                  <a:avLst/>
                </a:prstGeom>
              </p:spPr>
              <p:txBody>
                <a:bodyPr wrap="square">
                  <a:spAutoFit/>
                </a:bodyPr>
                <a:lstStyle/>
                <a:p>
                  <a:pPr algn="just">
                    <a:lnSpc>
                      <a:spcPct val="150000"/>
                    </a:lnSpc>
                    <a:spcAft>
                      <a:spcPts val="0"/>
                    </a:spcAft>
                  </a:pPr>
                  <a:r>
                    <a:rPr lang="en-US" sz="4000">
                      <a:latin typeface="Arial" panose="020B0604020202020204" pitchFamily="34" charset="0"/>
                      <a:ea typeface="Calibri" panose="020F0502020204030204" pitchFamily="34" charset="0"/>
                      <a:cs typeface="Arial" panose="020B0604020202020204" pitchFamily="34" charset="0"/>
                    </a:rPr>
                    <a:t>Áp dụng công thức nghiệm của phương trình </a:t>
                  </a:r>
                  <a14:m>
                    <m:oMath xmlns:m="http://schemas.openxmlformats.org/officeDocument/2006/math">
                      <m:func>
                        <m:func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i="0">
                              <a:effectLst/>
                              <a:latin typeface="Cambria Math" panose="02040503050406030204" pitchFamily="18" charset="0"/>
                              <a:ea typeface="Calibri" panose="020F0502020204030204" pitchFamily="34" charset="0"/>
                              <a:cs typeface="Times New Roman" panose="02020603050405020304" pitchFamily="18" charset="0"/>
                            </a:rPr>
                            <m:t>sin</m:t>
                          </m:r>
                        </m:fName>
                        <m:e>
                          <m:r>
                            <m:rPr>
                              <m:sty m:val="p"/>
                            </m:rPr>
                            <a:rPr lang="en-US" sz="4000" i="0">
                              <a:effectLst/>
                              <a:latin typeface="Cambria Math" panose="02040503050406030204" pitchFamily="18" charset="0"/>
                              <a:ea typeface="Calibri" panose="020F0502020204030204" pitchFamily="34" charset="0"/>
                              <a:cs typeface="Times New Roman" panose="02020603050405020304" pitchFamily="18" charset="0"/>
                            </a:rPr>
                            <m:t>x</m:t>
                          </m:r>
                          <m:r>
                            <a:rPr lang="en-US" sz="4000" i="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4000" i="0">
                              <a:effectLst/>
                              <a:latin typeface="Cambria Math" panose="02040503050406030204" pitchFamily="18" charset="0"/>
                              <a:ea typeface="Calibri" panose="020F0502020204030204" pitchFamily="34" charset="0"/>
                              <a:cs typeface="Times New Roman" panose="02020603050405020304" pitchFamily="18" charset="0"/>
                            </a:rPr>
                            <m:t>m</m:t>
                          </m:r>
                        </m:e>
                      </m:func>
                    </m:oMath>
                  </a14:m>
                  <a:r>
                    <a:rPr lang="en-US" sz="4000">
                      <a:effectLst/>
                      <a:latin typeface="Arial" panose="020B0604020202020204" pitchFamily="34" charset="0"/>
                      <a:ea typeface="Times New Roman" panose="02020603050405020304" pitchFamily="18" charset="0"/>
                      <a:cs typeface="Arial" panose="020B0604020202020204" pitchFamily="34" charset="0"/>
                    </a:rPr>
                    <a:t> hãy giải các phương trình sau:</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ctr">
                    <a:lnSpc>
                      <a:spcPct val="150000"/>
                    </a:lnSpc>
                    <a:spcAft>
                      <a:spcPts val="0"/>
                    </a:spcAft>
                  </a:pPr>
                  <a14:m>
                    <m:oMath xmlns:m="http://schemas.openxmlformats.org/officeDocument/2006/math">
                      <m:func>
                        <m:func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i="0">
                              <a:effectLst/>
                              <a:latin typeface="Cambria Math" panose="02040503050406030204" pitchFamily="18" charset="0"/>
                              <a:ea typeface="Calibri" panose="020F0502020204030204" pitchFamily="34" charset="0"/>
                              <a:cs typeface="Times New Roman" panose="02020603050405020304" pitchFamily="18" charset="0"/>
                            </a:rPr>
                            <m:t>sin</m:t>
                          </m:r>
                        </m:fName>
                        <m:e>
                          <m:r>
                            <m:rPr>
                              <m:sty m:val="p"/>
                            </m:rPr>
                            <a:rPr lang="en-US" sz="4000" i="0">
                              <a:effectLst/>
                              <a:latin typeface="Cambria Math" panose="02040503050406030204" pitchFamily="18" charset="0"/>
                              <a:ea typeface="Calibri" panose="020F0502020204030204" pitchFamily="34" charset="0"/>
                              <a:cs typeface="Times New Roman" panose="02020603050405020304" pitchFamily="18" charset="0"/>
                            </a:rPr>
                            <m:t>x</m:t>
                          </m:r>
                        </m:e>
                      </m:func>
                      <m:r>
                        <a:rPr lang="en-US" sz="4000" i="0">
                          <a:effectLst/>
                          <a:latin typeface="Cambria Math" panose="02040503050406030204" pitchFamily="18" charset="0"/>
                          <a:ea typeface="Calibri" panose="020F0502020204030204" pitchFamily="34" charset="0"/>
                          <a:cs typeface="Times New Roman" panose="02020603050405020304" pitchFamily="18" charset="0"/>
                        </a:rPr>
                        <m:t>=1</m:t>
                      </m:r>
                    </m:oMath>
                  </a14:m>
                  <a:r>
                    <a:rPr lang="en-US" sz="400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sin</m:t>
                          </m:r>
                        </m:fName>
                        <m:e>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x</m:t>
                          </m:r>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=−1</m:t>
                          </m:r>
                        </m:e>
                      </m:func>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sin</m:t>
                          </m:r>
                        </m:fName>
                        <m:e>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x</m:t>
                          </m:r>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=0</m:t>
                          </m:r>
                        </m:e>
                      </m:func>
                    </m:oMath>
                  </a14:m>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3048000" y="419100"/>
                  <a:ext cx="13868400" cy="2862322"/>
                </a:xfrm>
                <a:prstGeom prst="rect">
                  <a:avLst/>
                </a:prstGeom>
                <a:blipFill rotWithShape="0">
                  <a:blip r:embed="rId3"/>
                  <a:stretch>
                    <a:fillRect l="-1538" r="-1538" b="-4478"/>
                  </a:stretch>
                </a:blipFill>
              </p:spPr>
              <p:txBody>
                <a:bodyPr/>
                <a:lstStyle/>
                <a:p>
                  <a:r>
                    <a:rPr lang="en-US">
                      <a:noFill/>
                    </a:rPr>
                    <a:t> </a:t>
                  </a:r>
                </a:p>
              </p:txBody>
            </p:sp>
          </mc:Fallback>
        </mc:AlternateContent>
      </p:grpSp>
      <p:pic>
        <p:nvPicPr>
          <p:cNvPr id="5" name="Picture 4"/>
          <p:cNvPicPr>
            <a:picLocks noChangeAspect="1"/>
          </p:cNvPicPr>
          <p:nvPr/>
        </p:nvPicPr>
        <p:blipFill>
          <a:blip r:embed="rId4"/>
          <a:stretch>
            <a:fillRect/>
          </a:stretch>
        </p:blipFill>
        <p:spPr>
          <a:xfrm>
            <a:off x="640080" y="647700"/>
            <a:ext cx="1699196" cy="2377558"/>
          </a:xfrm>
          <a:prstGeom prst="rect">
            <a:avLst/>
          </a:prstGeom>
        </p:spPr>
      </p:pic>
      <p:grpSp>
        <p:nvGrpSpPr>
          <p:cNvPr id="10" name="Group 9"/>
          <p:cNvGrpSpPr/>
          <p:nvPr/>
        </p:nvGrpSpPr>
        <p:grpSpPr>
          <a:xfrm>
            <a:off x="249633" y="3580957"/>
            <a:ext cx="2965294" cy="2528601"/>
            <a:chOff x="609600" y="3487420"/>
            <a:chExt cx="2965294" cy="2528601"/>
          </a:xfrm>
        </p:grpSpPr>
        <p:pic>
          <p:nvPicPr>
            <p:cNvPr id="8" name="Picture 7"/>
            <p:cNvPicPr>
              <a:picLocks noChangeAspect="1"/>
            </p:cNvPicPr>
            <p:nvPr/>
          </p:nvPicPr>
          <p:blipFill>
            <a:blip r:embed="rId5">
              <a:duotone>
                <a:prstClr val="black"/>
                <a:schemeClr val="accent2">
                  <a:tint val="45000"/>
                  <a:satMod val="400000"/>
                </a:schemeClr>
              </a:duotone>
            </a:blip>
            <a:stretch>
              <a:fillRect/>
            </a:stretch>
          </p:blipFill>
          <p:spPr>
            <a:xfrm>
              <a:off x="609600" y="3487420"/>
              <a:ext cx="2965294" cy="2528601"/>
            </a:xfrm>
            <a:prstGeom prst="rect">
              <a:avLst/>
            </a:prstGeom>
          </p:spPr>
        </p:pic>
        <p:sp>
          <p:nvSpPr>
            <p:cNvPr id="9" name="TextBox 8"/>
            <p:cNvSpPr txBox="1"/>
            <p:nvPr/>
          </p:nvSpPr>
          <p:spPr>
            <a:xfrm>
              <a:off x="1025447" y="4397777"/>
              <a:ext cx="2133600" cy="707886"/>
            </a:xfrm>
            <a:prstGeom prst="rect">
              <a:avLst/>
            </a:prstGeom>
            <a:noFill/>
          </p:spPr>
          <p:txBody>
            <a:bodyPr wrap="square" rtlCol="0">
              <a:spAutoFit/>
            </a:bodyPr>
            <a:lstStyle/>
            <a:p>
              <a:pPr algn="ctr"/>
              <a:r>
                <a:rPr lang="vi-VN" sz="4000" b="1">
                  <a:latin typeface="Arial" panose="020B0604020202020204" pitchFamily="34" charset="0"/>
                  <a:cs typeface="Arial" panose="020B0604020202020204" pitchFamily="34" charset="0"/>
                </a:rPr>
                <a:t>Chú ý</a:t>
              </a:r>
              <a:endParaRPr lang="en-US" sz="4000" b="1">
                <a:latin typeface="Arial" panose="020B060402020202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11" name="Rectangle 10"/>
              <p:cNvSpPr/>
              <p:nvPr/>
            </p:nvSpPr>
            <p:spPr>
              <a:xfrm>
                <a:off x="3657600" y="3637076"/>
                <a:ext cx="13868400" cy="6359305"/>
              </a:xfrm>
              <a:prstGeom prst="rect">
                <a:avLst/>
              </a:prstGeom>
            </p:spPr>
            <p:txBody>
              <a:bodyPr wrap="square">
                <a:spAutoFit/>
              </a:bodyPr>
              <a:lstStyle/>
              <a:p>
                <a:pPr algn="just">
                  <a:lnSpc>
                    <a:spcPct val="130000"/>
                  </a:lnSpc>
                  <a:spcAft>
                    <a:spcPts val="0"/>
                  </a:spcAft>
                </a:pPr>
                <a:r>
                  <a:rPr lang="en-US" sz="4000">
                    <a:latin typeface="Arial" panose="020B0604020202020204" pitchFamily="34" charset="0"/>
                    <a:ea typeface="Calibri" panose="020F0502020204030204" pitchFamily="34" charset="0"/>
                    <a:cs typeface="Arial" panose="020B0604020202020204" pitchFamily="34" charset="0"/>
                  </a:rPr>
                  <a:t>a) Ta có một số trường hợp đặc biệt sau của phương trình </a:t>
                </a:r>
                <a14:m>
                  <m:oMath xmlns:m="http://schemas.openxmlformats.org/officeDocument/2006/math">
                    <m:func>
                      <m:func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sin</m:t>
                        </m:r>
                      </m:fName>
                      <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x</m:t>
                        </m:r>
                      </m:e>
                    </m:func>
                    <m:r>
                      <a:rPr lang="en-US" sz="40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m</m:t>
                    </m:r>
                  </m:oMath>
                </a14:m>
                <a:r>
                  <a:rPr lang="en-US" sz="4000">
                    <a:effectLst/>
                    <a:latin typeface="Arial" panose="020B0604020202020204" pitchFamily="34" charset="0"/>
                    <a:ea typeface="Times New Roman" panose="02020603050405020304" pitchFamily="18" charset="0"/>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30000"/>
                  </a:lnSpc>
                  <a:spcAft>
                    <a:spcPts val="0"/>
                  </a:spcAft>
                  <a:buFont typeface="Wingdings" panose="05000000000000000000" pitchFamily="2" charset="2"/>
                  <a:buChar char="§"/>
                </a:pPr>
                <a:r>
                  <a:rPr lang="en-US" sz="400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sin</m:t>
                        </m:r>
                      </m:fName>
                      <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x</m:t>
                        </m:r>
                      </m:e>
                    </m:func>
                    <m:r>
                      <a:rPr lang="en-US" sz="4000">
                        <a:effectLst/>
                        <a:latin typeface="Cambria Math" panose="02040503050406030204" pitchFamily="18" charset="0"/>
                        <a:ea typeface="Times New Roman" panose="02020603050405020304" pitchFamily="18" charset="0"/>
                        <a:cs typeface="Times New Roman" panose="02020603050405020304" pitchFamily="18" charset="0"/>
                      </a:rPr>
                      <m:t>=1⟺</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x</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en-US" sz="4000">
                            <a:effectLst/>
                            <a:latin typeface="Cambria Math" panose="02040503050406030204" pitchFamily="18" charset="0"/>
                            <a:ea typeface="Times New Roman" panose="02020603050405020304" pitchFamily="18" charset="0"/>
                            <a:cs typeface="Times New Roman" panose="02020603050405020304" pitchFamily="18" charset="0"/>
                          </a:rPr>
                          <m:t>2</m:t>
                        </m:r>
                      </m:den>
                    </m:f>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k</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π</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k</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ℤ</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en-US" sz="4000">
                    <a:effectLst/>
                    <a:latin typeface="Arial" panose="020B0604020202020204" pitchFamily="34" charset="0"/>
                    <a:ea typeface="Times New Roman" panose="02020603050405020304" pitchFamily="18" charset="0"/>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a:p>
                <a:pPr marL="571500" indent="-571500">
                  <a:lnSpc>
                    <a:spcPct val="130000"/>
                  </a:lnSpc>
                  <a:spcAft>
                    <a:spcPts val="0"/>
                  </a:spcAft>
                  <a:buFont typeface="Wingdings" panose="05000000000000000000" pitchFamily="2" charset="2"/>
                  <a:buChar char="§"/>
                </a:pPr>
                <a:r>
                  <a:rPr lang="en-US" sz="400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sin</m:t>
                        </m:r>
                      </m:fName>
                      <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x</m:t>
                        </m:r>
                      </m:e>
                    </m:func>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r>
                      <a:rPr lang="vi-VN" sz="4000" b="0" i="0" smtClean="0">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1⟺</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x</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en-US" sz="4000">
                            <a:effectLst/>
                            <a:latin typeface="Cambria Math" panose="02040503050406030204" pitchFamily="18" charset="0"/>
                            <a:ea typeface="Times New Roman" panose="02020603050405020304" pitchFamily="18" charset="0"/>
                            <a:cs typeface="Times New Roman" panose="02020603050405020304" pitchFamily="18" charset="0"/>
                          </a:rPr>
                          <m:t>2</m:t>
                        </m:r>
                      </m:den>
                    </m:f>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k</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π</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k</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ℤ</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en-US" sz="4000">
                    <a:effectLst/>
                    <a:latin typeface="Arial" panose="020B0604020202020204" pitchFamily="34" charset="0"/>
                    <a:ea typeface="Times New Roman" panose="02020603050405020304" pitchFamily="18" charset="0"/>
                    <a:cs typeface="Arial" panose="020B0604020202020204" pitchFamily="34" charset="0"/>
                  </a:rPr>
                  <a:t>;</a:t>
                </a:r>
                <a:endParaRPr lang="vi-VN" sz="4000">
                  <a:latin typeface="Arial" panose="020B0604020202020204" pitchFamily="34" charset="0"/>
                  <a:ea typeface="Times New Roman" panose="02020603050405020304" pitchFamily="18" charset="0"/>
                  <a:cs typeface="Arial" panose="020B0604020202020204" pitchFamily="34" charset="0"/>
                </a:endParaRPr>
              </a:p>
              <a:p>
                <a:pPr marL="571500" indent="-571500">
                  <a:lnSpc>
                    <a:spcPct val="130000"/>
                  </a:lnSpc>
                  <a:buFont typeface="Wingdings" panose="05000000000000000000" pitchFamily="2" charset="2"/>
                  <a:buChar char="§"/>
                </a:pPr>
                <a:r>
                  <a:rPr lang="en-US" sz="400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func>
                      <m:func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sin</m:t>
                        </m:r>
                      </m:fName>
                      <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x</m:t>
                        </m:r>
                      </m:e>
                    </m:func>
                    <m:r>
                      <a:rPr lang="en-US" sz="4000">
                        <a:effectLst/>
                        <a:latin typeface="Cambria Math" panose="02040503050406030204" pitchFamily="18" charset="0"/>
                        <a:ea typeface="Calibri" panose="020F0502020204030204" pitchFamily="34" charset="0"/>
                        <a:cs typeface="Times New Roman" panose="02020603050405020304" pitchFamily="18" charset="0"/>
                      </a:rPr>
                      <m:t>=0</m:t>
                    </m:r>
                  </m:oMath>
                </a14:m>
                <a:r>
                  <a:rPr lang="vi-VN" sz="4000">
                    <a:effectLst/>
                    <a:latin typeface="Arial" panose="020B0604020202020204" pitchFamily="34" charset="0"/>
                    <a:ea typeface="Calibri" panose="020F0502020204030204" pitchFamily="34" charset="0"/>
                    <a:cs typeface="Arial" panose="020B0604020202020204" pitchFamily="34" charset="0"/>
                  </a:rPr>
                  <a:t> </a:t>
                </a:r>
                <a:r>
                  <a:rPr lang="fr-FR" sz="4000"/>
                  <a:t>⇔ </a:t>
                </a:r>
                <a14:m>
                  <m:oMath xmlns:m="http://schemas.openxmlformats.org/officeDocument/2006/math">
                    <m:d>
                      <m:dPr>
                        <m:begChr m:val="["/>
                        <m:endChr m:val=""/>
                        <m:ctrlPr>
                          <a:rPr lang="en-US" sz="4000" i="1">
                            <a:latin typeface="Cambria Math" panose="02040503050406030204" pitchFamily="18" charset="0"/>
                          </a:rPr>
                        </m:ctrlPr>
                      </m:dPr>
                      <m:e>
                        <m:d>
                          <m:dPr>
                            <m:begChr m:val=""/>
                            <m:endChr m:val=""/>
                            <m:ctrlPr>
                              <a:rPr lang="en-US" sz="4000" i="1">
                                <a:latin typeface="Cambria Math" panose="02040503050406030204" pitchFamily="18" charset="0"/>
                              </a:rPr>
                            </m:ctrlPr>
                          </m:dPr>
                          <m:e>
                            <m:eqArr>
                              <m:eqArrPr>
                                <m:ctrlPr>
                                  <a:rPr lang="en-US" sz="4000" i="1">
                                    <a:latin typeface="Cambria Math" panose="02040503050406030204" pitchFamily="18" charset="0"/>
                                  </a:rPr>
                                </m:ctrlPr>
                              </m:eqArrPr>
                              <m:e>
                                <m:r>
                                  <a:rPr lang="en-US" sz="4000" i="1">
                                    <a:latin typeface="Cambria Math" panose="02040503050406030204" pitchFamily="18" charset="0"/>
                                  </a:rPr>
                                  <m:t>𝑥</m:t>
                                </m:r>
                                <m:r>
                                  <a:rPr lang="fr-FR" sz="4000" i="1">
                                    <a:latin typeface="Cambria Math" panose="02040503050406030204" pitchFamily="18" charset="0"/>
                                  </a:rPr>
                                  <m:t>=</m:t>
                                </m:r>
                                <m:r>
                                  <a:rPr lang="vi-VN" sz="4000" b="0" i="1" smtClean="0">
                                    <a:latin typeface="Cambria Math" panose="02040503050406030204" pitchFamily="18" charset="0"/>
                                  </a:rPr>
                                  <m:t>𝑘</m:t>
                                </m:r>
                                <m:r>
                                  <a:rPr lang="vi-VN" sz="4000" b="0" i="1" smtClean="0">
                                    <a:latin typeface="Cambria Math" panose="02040503050406030204" pitchFamily="18" charset="0"/>
                                  </a:rPr>
                                  <m:t>2</m:t>
                                </m:r>
                                <m:r>
                                  <a:rPr lang="vi-VN" sz="4000" b="0" i="1" smtClean="0">
                                    <a:latin typeface="Cambria Math" panose="02040503050406030204" pitchFamily="18" charset="0"/>
                                    <a:ea typeface="Cambria Math" panose="02040503050406030204" pitchFamily="18" charset="0"/>
                                  </a:rPr>
                                  <m:t>𝜋</m:t>
                                </m:r>
                                <m:r>
                                  <a:rPr lang="vi-VN" sz="4000" b="0" i="1" smtClean="0">
                                    <a:latin typeface="Cambria Math" panose="02040503050406030204" pitchFamily="18" charset="0"/>
                                    <a:ea typeface="Cambria Math" panose="02040503050406030204" pitchFamily="18" charset="0"/>
                                  </a:rPr>
                                  <m:t>         </m:t>
                                </m:r>
                              </m:e>
                              <m:e>
                                <m:r>
                                  <a:rPr lang="en-US" sz="4000" i="1">
                                    <a:latin typeface="Cambria Math" panose="02040503050406030204" pitchFamily="18" charset="0"/>
                                  </a:rPr>
                                  <m:t> </m:t>
                                </m:r>
                              </m:e>
                              <m:e>
                                <m:r>
                                  <a:rPr lang="en-US" sz="4000" i="1">
                                    <a:latin typeface="Cambria Math" panose="02040503050406030204" pitchFamily="18" charset="0"/>
                                  </a:rPr>
                                  <m:t>𝑥</m:t>
                                </m:r>
                                <m:r>
                                  <a:rPr lang="fr-FR" sz="4000" i="1">
                                    <a:latin typeface="Cambria Math" panose="02040503050406030204" pitchFamily="18" charset="0"/>
                                  </a:rPr>
                                  <m:t>=</m:t>
                                </m:r>
                                <m:r>
                                  <a:rPr lang="vi-VN" sz="4000" b="0" i="1" smtClean="0">
                                    <a:latin typeface="Cambria Math" panose="02040503050406030204" pitchFamily="18" charset="0"/>
                                  </a:rPr>
                                  <m:t> </m:t>
                                </m:r>
                                <m:r>
                                  <a:rPr lang="vi-VN" sz="4000" b="0" i="1" smtClean="0">
                                    <a:latin typeface="Cambria Math" panose="02040503050406030204" pitchFamily="18" charset="0"/>
                                    <a:ea typeface="Cambria Math" panose="02040503050406030204" pitchFamily="18" charset="0"/>
                                  </a:rPr>
                                  <m:t>𝜋</m:t>
                                </m:r>
                                <m:r>
                                  <a:rPr lang="vi-VN" sz="4000" b="0" i="1" smtClean="0">
                                    <a:latin typeface="Cambria Math" panose="02040503050406030204" pitchFamily="18" charset="0"/>
                                    <a:ea typeface="Cambria Math" panose="02040503050406030204" pitchFamily="18" charset="0"/>
                                  </a:rPr>
                                  <m:t>+</m:t>
                                </m:r>
                                <m:r>
                                  <a:rPr lang="vi-VN" sz="4000" b="0" i="1" smtClean="0">
                                    <a:latin typeface="Cambria Math" panose="02040503050406030204" pitchFamily="18" charset="0"/>
                                    <a:ea typeface="Cambria Math" panose="02040503050406030204" pitchFamily="18" charset="0"/>
                                  </a:rPr>
                                  <m:t>𝑘</m:t>
                                </m:r>
                                <m:r>
                                  <a:rPr lang="vi-VN" sz="4000" b="0" i="1" smtClean="0">
                                    <a:latin typeface="Cambria Math" panose="02040503050406030204" pitchFamily="18" charset="0"/>
                                    <a:ea typeface="Cambria Math" panose="02040503050406030204" pitchFamily="18" charset="0"/>
                                  </a:rPr>
                                  <m:t>2</m:t>
                                </m:r>
                                <m:r>
                                  <a:rPr lang="vi-VN" sz="4000" b="0" i="1" smtClean="0">
                                    <a:latin typeface="Cambria Math" panose="02040503050406030204" pitchFamily="18" charset="0"/>
                                    <a:ea typeface="Cambria Math" panose="02040503050406030204" pitchFamily="18" charset="0"/>
                                  </a:rPr>
                                  <m:t>𝜋</m:t>
                                </m:r>
                              </m:e>
                            </m:eqArr>
                          </m:e>
                        </m:d>
                      </m:e>
                    </m:d>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x</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kπ</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k</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ℤ</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en-US" sz="4000">
                    <a:effectLst/>
                    <a:latin typeface="Arial" panose="020B0604020202020204" pitchFamily="34" charset="0"/>
                    <a:ea typeface="Times New Roman" panose="02020603050405020304" pitchFamily="18" charset="0"/>
                    <a:cs typeface="Arial" panose="020B0604020202020204" pitchFamily="34" charset="0"/>
                  </a:rPr>
                  <a:t> </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1" name="Rectangle 10"/>
              <p:cNvSpPr>
                <a:spLocks noRot="1" noChangeAspect="1" noMove="1" noResize="1" noEditPoints="1" noAdjustHandles="1" noChangeArrowheads="1" noChangeShapeType="1" noTextEdit="1"/>
              </p:cNvSpPr>
              <p:nvPr/>
            </p:nvSpPr>
            <p:spPr>
              <a:xfrm>
                <a:off x="3657600" y="3637076"/>
                <a:ext cx="13868400" cy="6359305"/>
              </a:xfrm>
              <a:prstGeom prst="rect">
                <a:avLst/>
              </a:prstGeom>
              <a:blipFill rotWithShape="0">
                <a:blip r:embed="rId6"/>
                <a:stretch>
                  <a:fillRect l="-1538" t="-96" r="-1538"/>
                </a:stretch>
              </a:blipFill>
            </p:spPr>
            <p:txBody>
              <a:bodyPr/>
              <a:lstStyle/>
              <a:p>
                <a:r>
                  <a:rPr lang="en-US">
                    <a:noFill/>
                  </a:rPr>
                  <a:t> </a:t>
                </a:r>
              </a:p>
            </p:txBody>
          </p:sp>
        </mc:Fallback>
      </mc:AlternateContent>
    </p:spTree>
    <p:extLst>
      <p:ext uri="{BB962C8B-B14F-4D97-AF65-F5344CB8AC3E}">
        <p14:creationId xmlns:p14="http://schemas.microsoft.com/office/powerpoint/2010/main" val="3807358146"/>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animEffect transition="in" filter="fade">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left)">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grpSp>
        <p:nvGrpSpPr>
          <p:cNvPr id="6" name="Group 5"/>
          <p:cNvGrpSpPr/>
          <p:nvPr/>
        </p:nvGrpSpPr>
        <p:grpSpPr>
          <a:xfrm>
            <a:off x="644842" y="575715"/>
            <a:ext cx="5646420" cy="2590800"/>
            <a:chOff x="478803" y="190500"/>
            <a:chExt cx="5646420" cy="2590800"/>
          </a:xfrm>
        </p:grpSpPr>
        <p:pic>
          <p:nvPicPr>
            <p:cNvPr id="4" name="Picture 3"/>
            <p:cNvPicPr>
              <a:picLocks noChangeAspect="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rot="21426984">
              <a:off x="478803" y="190500"/>
              <a:ext cx="5646420" cy="2590800"/>
            </a:xfrm>
            <a:prstGeom prst="rect">
              <a:avLst/>
            </a:prstGeom>
          </p:spPr>
        </p:pic>
        <p:sp>
          <p:nvSpPr>
            <p:cNvPr id="5" name="TextBox 4"/>
            <p:cNvSpPr txBox="1"/>
            <p:nvPr/>
          </p:nvSpPr>
          <p:spPr>
            <a:xfrm rot="21311570">
              <a:off x="635013" y="978068"/>
              <a:ext cx="5334000" cy="1015663"/>
            </a:xfrm>
            <a:prstGeom prst="rect">
              <a:avLst/>
            </a:prstGeom>
            <a:noFill/>
          </p:spPr>
          <p:txBody>
            <a:bodyPr wrap="square" rtlCol="0">
              <a:spAutoFit/>
            </a:bodyPr>
            <a:lstStyle/>
            <a:p>
              <a:pPr algn="ctr"/>
              <a:r>
                <a:rPr lang="vi-VN" sz="6000" b="1">
                  <a:latin typeface="Arial" panose="020B0604020202020204" pitchFamily="34" charset="0"/>
                  <a:cs typeface="Arial" panose="020B0604020202020204" pitchFamily="34" charset="0"/>
                </a:rPr>
                <a:t>KHỞI ĐỘNG</a:t>
              </a:r>
              <a:endParaRPr lang="en-US" sz="6000" b="1">
                <a:latin typeface="Arial" panose="020B060402020202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8" name="Rectangle 7"/>
              <p:cNvSpPr/>
              <p:nvPr/>
            </p:nvSpPr>
            <p:spPr>
              <a:xfrm>
                <a:off x="7086600" y="723900"/>
                <a:ext cx="10744200" cy="6185861"/>
              </a:xfrm>
              <a:prstGeom prst="rect">
                <a:avLst/>
              </a:prstGeom>
            </p:spPr>
            <p:txBody>
              <a:bodyPr wrap="square">
                <a:spAutoFit/>
              </a:bodyPr>
              <a:lstStyle/>
              <a:p>
                <a:pPr algn="just">
                  <a:lnSpc>
                    <a:spcPct val="150000"/>
                  </a:lnSpc>
                  <a:spcAft>
                    <a:spcPts val="0"/>
                  </a:spcAft>
                </a:pPr>
                <a:r>
                  <a:rPr lang="nl-NL" sz="3600">
                    <a:latin typeface="Arial" panose="020B0604020202020204" pitchFamily="34" charset="0"/>
                    <a:ea typeface="Calibri" panose="020F0502020204030204" pitchFamily="34" charset="0"/>
                    <a:cs typeface="Arial" panose="020B0604020202020204" pitchFamily="34" charset="0"/>
                  </a:rPr>
                  <a:t>Một vệ tinh nhân tạo bay quanh Trái Đất theo một quỹ đạo là đường elip (Hình 32). Độ cao h (km) của vệ tinh so với bề mặt Trái Đất được xác định bởi công thức </a:t>
                </a:r>
                <a14:m>
                  <m:oMath xmlns:m="http://schemas.openxmlformats.org/officeDocument/2006/math">
                    <m:r>
                      <m:rPr>
                        <m:sty m:val="p"/>
                      </m:rPr>
                      <a:rPr lang="nl-NL" sz="3600">
                        <a:effectLst/>
                        <a:latin typeface="Cambria Math" panose="02040503050406030204" pitchFamily="18" charset="0"/>
                        <a:ea typeface="Calibri" panose="020F0502020204030204" pitchFamily="34" charset="0"/>
                        <a:cs typeface="Times New Roman" panose="02020603050405020304" pitchFamily="18" charset="0"/>
                      </a:rPr>
                      <m:t>h</m:t>
                    </m:r>
                    <m:r>
                      <a:rPr lang="nl-NL" sz="3600">
                        <a:effectLst/>
                        <a:latin typeface="Cambria Math" panose="02040503050406030204" pitchFamily="18" charset="0"/>
                        <a:ea typeface="Calibri" panose="020F0502020204030204" pitchFamily="34" charset="0"/>
                        <a:cs typeface="Times New Roman" panose="02020603050405020304" pitchFamily="18" charset="0"/>
                      </a:rPr>
                      <m:t>=550+450</m:t>
                    </m:r>
                    <m:func>
                      <m:func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nl-NL" sz="3600">
                            <a:effectLst/>
                            <a:latin typeface="Cambria Math" panose="02040503050406030204" pitchFamily="18" charset="0"/>
                            <a:ea typeface="Calibri" panose="020F0502020204030204" pitchFamily="34" charset="0"/>
                            <a:cs typeface="Times New Roman" panose="02020603050405020304" pitchFamily="18" charset="0"/>
                          </a:rPr>
                          <m:t>cos</m:t>
                        </m:r>
                      </m:fName>
                      <m:e>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nl-NL" sz="3600">
                                <a:effectLst/>
                                <a:latin typeface="Cambria Math" panose="02040503050406030204" pitchFamily="18" charset="0"/>
                                <a:ea typeface="Calibri" panose="020F0502020204030204" pitchFamily="34" charset="0"/>
                                <a:cs typeface="Times New Roman" panose="02020603050405020304" pitchFamily="18" charset="0"/>
                              </a:rPr>
                              <m:t>π</m:t>
                            </m:r>
                          </m:num>
                          <m:den>
                            <m:r>
                              <a:rPr lang="nl-NL" sz="3600">
                                <a:effectLst/>
                                <a:latin typeface="Cambria Math" panose="02040503050406030204" pitchFamily="18" charset="0"/>
                                <a:ea typeface="Calibri" panose="020F0502020204030204" pitchFamily="34" charset="0"/>
                                <a:cs typeface="Times New Roman" panose="02020603050405020304" pitchFamily="18" charset="0"/>
                              </a:rPr>
                              <m:t>50</m:t>
                            </m:r>
                          </m:den>
                        </m:f>
                      </m:e>
                    </m:func>
                    <m:r>
                      <m:rPr>
                        <m:sty m:val="p"/>
                      </m:rPr>
                      <a:rPr lang="nl-NL" sz="3600">
                        <a:effectLst/>
                        <a:latin typeface="Cambria Math" panose="02040503050406030204" pitchFamily="18" charset="0"/>
                        <a:ea typeface="Calibri" panose="020F0502020204030204" pitchFamily="34" charset="0"/>
                        <a:cs typeface="Times New Roman" panose="02020603050405020304" pitchFamily="18" charset="0"/>
                      </a:rPr>
                      <m:t>t</m:t>
                    </m:r>
                  </m:oMath>
                </a14:m>
                <a:r>
                  <a:rPr lang="vi-VN" sz="3600">
                    <a:effectLst/>
                    <a:latin typeface="Arial" panose="020B0604020202020204" pitchFamily="34" charset="0"/>
                    <a:ea typeface="Times New Roman" panose="02020603050405020304" pitchFamily="18" charset="0"/>
                    <a:cs typeface="Arial" panose="020B0604020202020204" pitchFamily="34" charset="0"/>
                  </a:rPr>
                  <a:t>, </a:t>
                </a:r>
                <a:r>
                  <a:rPr lang="nl-NL" sz="3600">
                    <a:effectLst/>
                    <a:latin typeface="Arial" panose="020B0604020202020204" pitchFamily="34" charset="0"/>
                    <a:ea typeface="Times New Roman" panose="02020603050405020304" pitchFamily="18" charset="0"/>
                    <a:cs typeface="Arial" panose="020B0604020202020204" pitchFamily="34" charset="0"/>
                  </a:rPr>
                  <a:t>trong đó t là thời gian tính bằng phút kể từ lúc vệ tinh bay vào quỹ đạo. Tại thời điểm t bằng bao nhiêu thì vệ tinh cách mặt đất 1 000 km; 250 km; 100 km?</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7086600" y="723900"/>
                <a:ext cx="10744200" cy="6185861"/>
              </a:xfrm>
              <a:prstGeom prst="rect">
                <a:avLst/>
              </a:prstGeom>
              <a:blipFill rotWithShape="0">
                <a:blip r:embed="rId4"/>
                <a:stretch>
                  <a:fillRect l="-1759" r="-1703" b="-1183"/>
                </a:stretch>
              </a:blipFill>
            </p:spPr>
            <p:txBody>
              <a:bodyPr/>
              <a:lstStyle/>
              <a:p>
                <a:r>
                  <a:rPr lang="en-US">
                    <a:noFill/>
                  </a:rPr>
                  <a:t> </a:t>
                </a:r>
              </a:p>
            </p:txBody>
          </p:sp>
        </mc:Fallback>
      </mc:AlternateContent>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767629"/>
            <a:ext cx="6936105" cy="5349703"/>
          </a:xfrm>
          <a:prstGeom prst="rect">
            <a:avLst/>
          </a:prstGeom>
        </p:spPr>
      </p:pic>
      <p:grpSp>
        <p:nvGrpSpPr>
          <p:cNvPr id="3" name="Group 2"/>
          <p:cNvGrpSpPr/>
          <p:nvPr/>
        </p:nvGrpSpPr>
        <p:grpSpPr>
          <a:xfrm>
            <a:off x="6936105" y="7098734"/>
            <a:ext cx="10894695" cy="2616767"/>
            <a:chOff x="6936105" y="7098734"/>
            <a:chExt cx="10894695" cy="2616767"/>
          </a:xfrm>
        </p:grpSpPr>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36105" y="7098734"/>
              <a:ext cx="2125165" cy="2446304"/>
            </a:xfrm>
            <a:prstGeom prst="rect">
              <a:avLst/>
            </a:prstGeom>
          </p:spPr>
        </p:pic>
        <p:grpSp>
          <p:nvGrpSpPr>
            <p:cNvPr id="13" name="Group 12"/>
            <p:cNvGrpSpPr/>
            <p:nvPr/>
          </p:nvGrpSpPr>
          <p:grpSpPr>
            <a:xfrm>
              <a:off x="9601199" y="7098735"/>
              <a:ext cx="8229601" cy="2616766"/>
              <a:chOff x="9601199" y="7098735"/>
              <a:chExt cx="8229601" cy="2616766"/>
            </a:xfrm>
          </p:grpSpPr>
          <p:sp>
            <p:nvSpPr>
              <p:cNvPr id="11" name="Cloud Callout 10"/>
              <p:cNvSpPr/>
              <p:nvPr/>
            </p:nvSpPr>
            <p:spPr>
              <a:xfrm>
                <a:off x="9601199" y="7098735"/>
                <a:ext cx="8229601" cy="2616766"/>
              </a:xfrm>
              <a:prstGeom prst="cloudCallout">
                <a:avLst>
                  <a:gd name="adj1" fmla="val -57712"/>
                  <a:gd name="adj2" fmla="val 15059"/>
                </a:avLst>
              </a:prstGeom>
              <a:solidFill>
                <a:schemeClr val="bg1"/>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2" name="Rectangle 11"/>
                  <p:cNvSpPr/>
                  <p:nvPr/>
                </p:nvSpPr>
                <p:spPr>
                  <a:xfrm>
                    <a:off x="10240555" y="7357776"/>
                    <a:ext cx="6858000" cy="2030877"/>
                  </a:xfrm>
                  <a:prstGeom prst="rect">
                    <a:avLst/>
                  </a:prstGeom>
                </p:spPr>
                <p:txBody>
                  <a:bodyPr wrap="square">
                    <a:spAutoFit/>
                  </a:bodyPr>
                  <a:lstStyle/>
                  <a:p>
                    <a:pPr algn="ctr">
                      <a:lnSpc>
                        <a:spcPct val="150000"/>
                      </a:lnSpc>
                    </a:pPr>
                    <a:r>
                      <a:rPr lang="nl-NL" sz="3600" i="1" kern="0">
                        <a:solidFill>
                          <a:schemeClr val="accent6">
                            <a:lumMod val="75000"/>
                          </a:schemeClr>
                        </a:solidFill>
                        <a:latin typeface="Arial" panose="020B0604020202020204" pitchFamily="34" charset="0"/>
                        <a:ea typeface="Calibri" panose="020F0502020204030204" pitchFamily="34" charset="0"/>
                        <a:cs typeface="Arial" panose="020B0604020202020204" pitchFamily="34" charset="0"/>
                      </a:rPr>
                      <a:t>Nếu đặt </a:t>
                    </a:r>
                    <a14:m>
                      <m:oMath xmlns:m="http://schemas.openxmlformats.org/officeDocument/2006/math">
                        <m:f>
                          <m:fPr>
                            <m:ctrlPr>
                              <a:rPr lang="en-US" sz="3600" i="1">
                                <a:solidFill>
                                  <a:schemeClr val="accent6">
                                    <a:lumMod val="75000"/>
                                  </a:schemeClr>
                                </a:solidFill>
                                <a:effectLst/>
                                <a:latin typeface="Cambria Math" panose="02040503050406030204" pitchFamily="18" charset="0"/>
                                <a:cs typeface="Times New Roman" panose="02020603050405020304" pitchFamily="18" charset="0"/>
                              </a:rPr>
                            </m:ctrlPr>
                          </m:fPr>
                          <m:num>
                            <m:r>
                              <a:rPr lang="nl-NL" sz="3600" i="1" kern="0">
                                <a:solidFill>
                                  <a:schemeClr val="accent6">
                                    <a:lumMod val="75000"/>
                                  </a:schemeClr>
                                </a:solidFill>
                                <a:effectLst/>
                                <a:latin typeface="Cambria Math" panose="02040503050406030204" pitchFamily="18" charset="0"/>
                                <a:ea typeface="Calibri" panose="020F0502020204030204" pitchFamily="34" charset="0"/>
                                <a:cs typeface="Times New Roman" panose="02020603050405020304" pitchFamily="18" charset="0"/>
                              </a:rPr>
                              <m:t>𝜋</m:t>
                            </m:r>
                          </m:num>
                          <m:den>
                            <m:r>
                              <a:rPr lang="nl-NL" sz="3600" i="1" kern="0">
                                <a:solidFill>
                                  <a:schemeClr val="accent6">
                                    <a:lumMod val="75000"/>
                                  </a:schemeClr>
                                </a:solidFill>
                                <a:effectLst/>
                                <a:latin typeface="Cambria Math" panose="02040503050406030204" pitchFamily="18" charset="0"/>
                                <a:ea typeface="Calibri" panose="020F0502020204030204" pitchFamily="34" charset="0"/>
                                <a:cs typeface="Times New Roman" panose="02020603050405020304" pitchFamily="18" charset="0"/>
                              </a:rPr>
                              <m:t>50</m:t>
                            </m:r>
                          </m:den>
                        </m:f>
                        <m:r>
                          <a:rPr lang="nl-NL" sz="3600" i="1" kern="0">
                            <a:solidFill>
                              <a:schemeClr val="accent6">
                                <a:lumMod val="75000"/>
                              </a:schemeClr>
                            </a:solidFill>
                            <a:effectLst/>
                            <a:latin typeface="Cambria Math" panose="02040503050406030204" pitchFamily="18" charset="0"/>
                            <a:ea typeface="Calibri" panose="020F0502020204030204" pitchFamily="34" charset="0"/>
                            <a:cs typeface="Times New Roman" panose="02020603050405020304" pitchFamily="18" charset="0"/>
                          </a:rPr>
                          <m:t>𝑡</m:t>
                        </m:r>
                        <m:r>
                          <a:rPr lang="nl-NL" sz="3600" i="1" kern="0">
                            <a:solidFill>
                              <a:schemeClr val="accent6">
                                <a:lumMod val="75000"/>
                              </a:schemeClr>
                            </a:solidFill>
                            <a:effectLst/>
                            <a:latin typeface="Cambria Math" panose="02040503050406030204" pitchFamily="18" charset="0"/>
                            <a:ea typeface="Calibri" panose="020F0502020204030204" pitchFamily="34" charset="0"/>
                            <a:cs typeface="Times New Roman" panose="02020603050405020304" pitchFamily="18" charset="0"/>
                          </a:rPr>
                          <m:t>=</m:t>
                        </m:r>
                        <m:r>
                          <a:rPr lang="nl-NL" sz="3600" i="1" kern="0">
                            <a:solidFill>
                              <a:schemeClr val="accent6">
                                <a:lumMod val="75000"/>
                              </a:schemeClr>
                            </a:solidFill>
                            <a:effectLst/>
                            <a:latin typeface="Cambria Math" panose="02040503050406030204" pitchFamily="18" charset="0"/>
                            <a:ea typeface="Calibri" panose="020F0502020204030204" pitchFamily="34" charset="0"/>
                            <a:cs typeface="Times New Roman" panose="02020603050405020304" pitchFamily="18" charset="0"/>
                          </a:rPr>
                          <m:t>𝑥</m:t>
                        </m:r>
                      </m:oMath>
                    </a14:m>
                    <a:r>
                      <a:rPr lang="nl-NL" sz="3600" i="1" kern="0">
                        <a:solidFill>
                          <a:schemeClr val="accent6">
                            <a:lumMod val="75000"/>
                          </a:schemeClr>
                        </a:solidFill>
                        <a:effectLst/>
                        <a:latin typeface="Arial" panose="020B0604020202020204" pitchFamily="34" charset="0"/>
                        <a:ea typeface="Times New Roman" panose="02020603050405020304" pitchFamily="18" charset="0"/>
                        <a:cs typeface="Arial" panose="020B0604020202020204" pitchFamily="34" charset="0"/>
                      </a:rPr>
                      <a:t> hãy viết lại phương trình theo x</a:t>
                    </a:r>
                    <a:endParaRPr lang="en-US" sz="3600" i="1">
                      <a:solidFill>
                        <a:schemeClr val="accent6">
                          <a:lumMod val="75000"/>
                        </a:schemeClr>
                      </a:solidFill>
                      <a:latin typeface="Arial" panose="020B0604020202020204" pitchFamily="34" charset="0"/>
                      <a:cs typeface="Arial" panose="020B0604020202020204" pitchFamily="34" charset="0"/>
                    </a:endParaRPr>
                  </a:p>
                </p:txBody>
              </p:sp>
            </mc:Choice>
            <mc:Fallback xmlns="">
              <p:sp>
                <p:nvSpPr>
                  <p:cNvPr id="12" name="Rectangle 11"/>
                  <p:cNvSpPr>
                    <a:spLocks noRot="1" noChangeAspect="1" noMove="1" noResize="1" noEditPoints="1" noAdjustHandles="1" noChangeArrowheads="1" noChangeShapeType="1" noTextEdit="1"/>
                  </p:cNvSpPr>
                  <p:nvPr/>
                </p:nvSpPr>
                <p:spPr>
                  <a:xfrm>
                    <a:off x="10240555" y="7357776"/>
                    <a:ext cx="6858000" cy="2030877"/>
                  </a:xfrm>
                  <a:prstGeom prst="rect">
                    <a:avLst/>
                  </a:prstGeom>
                  <a:blipFill rotWithShape="0">
                    <a:blip r:embed="rId7"/>
                    <a:stretch>
                      <a:fillRect b="-5405"/>
                    </a:stretch>
                  </a:blipFill>
                </p:spPr>
                <p:txBody>
                  <a:bodyPr/>
                  <a:lstStyle/>
                  <a:p>
                    <a:r>
                      <a:rPr lang="en-US">
                        <a:noFill/>
                      </a:rPr>
                      <a:t> </a:t>
                    </a:r>
                  </a:p>
                </p:txBody>
              </p:sp>
            </mc:Fallback>
          </mc:AlternateContent>
        </p:grpSp>
      </p:grpSp>
    </p:spTree>
    <p:extLst>
      <p:ext uri="{BB962C8B-B14F-4D97-AF65-F5344CB8AC3E}">
        <p14:creationId xmlns:p14="http://schemas.microsoft.com/office/powerpoint/2010/main" val="3780132436"/>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pic>
        <p:nvPicPr>
          <p:cNvPr id="7" name="Picture 6"/>
          <p:cNvPicPr>
            <a:picLocks noChangeAspect="1"/>
          </p:cNvPicPr>
          <p:nvPr/>
        </p:nvPicPr>
        <p:blipFill>
          <a:blip r:embed="rId3"/>
          <a:stretch>
            <a:fillRect/>
          </a:stretch>
        </p:blipFill>
        <p:spPr>
          <a:xfrm>
            <a:off x="13258800" y="5916769"/>
            <a:ext cx="4765040" cy="4227806"/>
          </a:xfrm>
          <a:prstGeom prst="rect">
            <a:avLst/>
          </a:prstGeom>
        </p:spPr>
      </p:pic>
      <p:pic>
        <p:nvPicPr>
          <p:cNvPr id="3" name="Picture 2"/>
          <p:cNvPicPr>
            <a:picLocks noChangeAspect="1"/>
          </p:cNvPicPr>
          <p:nvPr/>
        </p:nvPicPr>
        <p:blipFill>
          <a:blip r:embed="rId4"/>
          <a:stretch>
            <a:fillRect/>
          </a:stretch>
        </p:blipFill>
        <p:spPr>
          <a:xfrm>
            <a:off x="990600" y="909951"/>
            <a:ext cx="15759526" cy="2048434"/>
          </a:xfrm>
          <a:prstGeom prst="rect">
            <a:avLst/>
          </a:prstGeom>
        </p:spPr>
      </p:pic>
      <p:pic>
        <p:nvPicPr>
          <p:cNvPr id="4" name="Picture 3"/>
          <p:cNvPicPr>
            <a:picLocks noChangeAspect="1"/>
          </p:cNvPicPr>
          <p:nvPr/>
        </p:nvPicPr>
        <p:blipFill>
          <a:blip r:embed="rId5"/>
          <a:stretch>
            <a:fillRect/>
          </a:stretch>
        </p:blipFill>
        <p:spPr>
          <a:xfrm>
            <a:off x="990600" y="4076700"/>
            <a:ext cx="16661812" cy="4285859"/>
          </a:xfrm>
          <a:prstGeom prst="rect">
            <a:avLst/>
          </a:prstGeom>
        </p:spPr>
      </p:pic>
    </p:spTree>
    <p:extLst>
      <p:ext uri="{BB962C8B-B14F-4D97-AF65-F5344CB8AC3E}">
        <p14:creationId xmlns:p14="http://schemas.microsoft.com/office/powerpoint/2010/main" val="3627397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anim calcmode="lin" valueType="num">
                                      <p:cBhvr>
                                        <p:cTn id="15" dur="500" fill="hold"/>
                                        <p:tgtEl>
                                          <p:spTgt spid="4"/>
                                        </p:tgtEl>
                                        <p:attrNameLst>
                                          <p:attrName>ppt_x</p:attrName>
                                        </p:attrNameLst>
                                      </p:cBhvr>
                                      <p:tavLst>
                                        <p:tav tm="0">
                                          <p:val>
                                            <p:strVal val="#ppt_x"/>
                                          </p:val>
                                        </p:tav>
                                        <p:tav tm="100000">
                                          <p:val>
                                            <p:strVal val="#ppt_x"/>
                                          </p:val>
                                        </p:tav>
                                      </p:tavLst>
                                    </p:anim>
                                    <p:anim calcmode="lin" valueType="num">
                                      <p:cBhvr>
                                        <p:cTn id="16"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sp>
        <p:nvSpPr>
          <p:cNvPr id="3" name="Line Callout 1 (Border and Accent Bar) 2"/>
          <p:cNvSpPr/>
          <p:nvPr/>
        </p:nvSpPr>
        <p:spPr>
          <a:xfrm>
            <a:off x="1219200" y="551170"/>
            <a:ext cx="5181600" cy="1219200"/>
          </a:xfrm>
          <a:prstGeom prst="accentBorderCallout1">
            <a:avLst>
              <a:gd name="adj1" fmla="val 28274"/>
              <a:gd name="adj2" fmla="val -3309"/>
              <a:gd name="adj3" fmla="val 28690"/>
              <a:gd name="adj4" fmla="val -23261"/>
            </a:avLst>
          </a:prstGeom>
          <a:solidFill>
            <a:schemeClr val="accent5">
              <a:lumMod val="20000"/>
              <a:lumOff val="80000"/>
            </a:schemeClr>
          </a:solidFill>
          <a:ln w="38100">
            <a:solidFill>
              <a:schemeClr val="tx1">
                <a:lumMod val="95000"/>
                <a:lumOff val="5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a:solidFill>
                  <a:prstClr val="black"/>
                </a:solidFill>
                <a:cs typeface="Arial" panose="020B0604020202020204" pitchFamily="34" charset="0"/>
              </a:rPr>
              <a:t>Ví dụ 3 (SGK - tr.34)</a:t>
            </a:r>
            <a:endParaRPr lang="en-US" sz="4000" b="1">
              <a:solidFill>
                <a:prstClr val="black"/>
              </a:solidFill>
              <a:latin typeface="Arial" panose="020B0604020202020204" pitchFamily="34" charset="0"/>
              <a:cs typeface="Arial" panose="020B0604020202020204" pitchFamily="34" charset="0"/>
            </a:endParaRPr>
          </a:p>
        </p:txBody>
      </p:sp>
      <p:sp>
        <p:nvSpPr>
          <p:cNvPr id="5" name="TextBox 4"/>
          <p:cNvSpPr txBox="1"/>
          <p:nvPr/>
        </p:nvSpPr>
        <p:spPr>
          <a:xfrm>
            <a:off x="7391400" y="3021638"/>
            <a:ext cx="2743200" cy="738664"/>
          </a:xfrm>
          <a:prstGeom prst="rect">
            <a:avLst/>
          </a:prstGeom>
          <a:noFill/>
        </p:spPr>
        <p:txBody>
          <a:bodyPr wrap="square" rtlCol="0">
            <a:spAutoFit/>
          </a:bodyPr>
          <a:lstStyle/>
          <a:p>
            <a:pPr algn="ctr"/>
            <a:r>
              <a:rPr lang="vi-VN" sz="4200" b="1" u="sng">
                <a:solidFill>
                  <a:srgbClr val="C00000"/>
                </a:solidFill>
                <a:cs typeface="Arial" panose="020B0604020202020204" pitchFamily="34" charset="0"/>
              </a:rPr>
              <a:t>Giải</a:t>
            </a:r>
            <a:endParaRPr lang="en-US" sz="4200" b="1" u="sng">
              <a:solidFill>
                <a:srgbClr val="C00000"/>
              </a:solidFill>
              <a:latin typeface="Arial" panose="020B0604020202020204" pitchFamily="34" charset="0"/>
              <a:cs typeface="Arial" panose="020B0604020202020204" pitchFamily="34" charset="0"/>
            </a:endParaRPr>
          </a:p>
        </p:txBody>
      </p:sp>
      <p:grpSp>
        <p:nvGrpSpPr>
          <p:cNvPr id="6" name="Group 5"/>
          <p:cNvGrpSpPr/>
          <p:nvPr/>
        </p:nvGrpSpPr>
        <p:grpSpPr>
          <a:xfrm>
            <a:off x="990600" y="650302"/>
            <a:ext cx="13944600" cy="2371336"/>
            <a:chOff x="990600" y="650302"/>
            <a:chExt cx="13944600" cy="2371336"/>
          </a:xfrm>
        </p:grpSpPr>
        <p:sp>
          <p:nvSpPr>
            <p:cNvPr id="4" name="TextBox 3"/>
            <p:cNvSpPr txBox="1"/>
            <p:nvPr/>
          </p:nvSpPr>
          <p:spPr>
            <a:xfrm>
              <a:off x="6705600" y="650302"/>
              <a:ext cx="4572000" cy="901593"/>
            </a:xfrm>
            <a:prstGeom prst="rect">
              <a:avLst/>
            </a:prstGeom>
            <a:noFill/>
          </p:spPr>
          <p:txBody>
            <a:bodyPr wrap="square" rtlCol="0">
              <a:spAutoFit/>
            </a:bodyPr>
            <a:lstStyle/>
            <a:p>
              <a:pPr algn="just">
                <a:lnSpc>
                  <a:spcPct val="150000"/>
                </a:lnSpc>
              </a:pPr>
              <a:r>
                <a:rPr lang="vi-VN" sz="4000">
                  <a:solidFill>
                    <a:prstClr val="black"/>
                  </a:solidFill>
                  <a:cs typeface="Arial" panose="020B0604020202020204" pitchFamily="34" charset="0"/>
                </a:rPr>
                <a:t>Giải phương trình:</a:t>
              </a:r>
              <a:endParaRPr lang="en-US" sz="4000">
                <a:solidFill>
                  <a:prstClr val="black"/>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9" name="TextBox 8"/>
                <p:cNvSpPr txBox="1"/>
                <p:nvPr/>
              </p:nvSpPr>
              <p:spPr>
                <a:xfrm>
                  <a:off x="990600" y="1948459"/>
                  <a:ext cx="13944600" cy="1073179"/>
                </a:xfrm>
                <a:prstGeom prst="rect">
                  <a:avLst/>
                </a:prstGeom>
                <a:noFill/>
              </p:spPr>
              <p:txBody>
                <a:bodyPr wrap="square" rtlCol="0">
                  <a:spAutoFit/>
                </a:bodyPr>
                <a:lstStyle/>
                <a:p>
                  <a:r>
                    <a:rPr lang="vi-VN" sz="4000">
                      <a:latin typeface="Arial" panose="020B0604020202020204" pitchFamily="34" charset="0"/>
                      <a:cs typeface="Arial" panose="020B0604020202020204" pitchFamily="34" charset="0"/>
                    </a:rPr>
                    <a:t>a) </a:t>
                  </a:r>
                  <a14:m>
                    <m:oMath xmlns:m="http://schemas.openxmlformats.org/officeDocument/2006/math">
                      <m:r>
                        <a:rPr lang="vi-VN" sz="4000" b="0" i="1" smtClean="0">
                          <a:latin typeface="Cambria Math" panose="02040503050406030204" pitchFamily="18" charset="0"/>
                          <a:cs typeface="Arial" panose="020B0604020202020204" pitchFamily="34" charset="0"/>
                        </a:rPr>
                        <m:t>𝑠𝑖𝑛𝑥</m:t>
                      </m:r>
                      <m:r>
                        <a:rPr lang="vi-VN" sz="4000" b="0" i="1" smtClean="0">
                          <a:latin typeface="Cambria Math" panose="02040503050406030204" pitchFamily="18" charset="0"/>
                          <a:cs typeface="Arial" panose="020B0604020202020204" pitchFamily="34" charset="0"/>
                        </a:rPr>
                        <m:t>=−</m:t>
                      </m:r>
                      <m:f>
                        <m:fPr>
                          <m:ctrlPr>
                            <a:rPr lang="vi-VN" sz="4000" b="0" i="1" smtClean="0">
                              <a:latin typeface="Cambria Math" panose="02040503050406030204" pitchFamily="18" charset="0"/>
                              <a:cs typeface="Arial" panose="020B0604020202020204" pitchFamily="34" charset="0"/>
                            </a:rPr>
                          </m:ctrlPr>
                        </m:fPr>
                        <m:num>
                          <m:r>
                            <a:rPr lang="vi-VN" sz="4000" b="0" i="1" smtClean="0">
                              <a:latin typeface="Cambria Math" panose="02040503050406030204" pitchFamily="18" charset="0"/>
                              <a:cs typeface="Arial" panose="020B0604020202020204" pitchFamily="34" charset="0"/>
                            </a:rPr>
                            <m:t>1</m:t>
                          </m:r>
                        </m:num>
                        <m:den>
                          <m:r>
                            <a:rPr lang="vi-VN" sz="4000" b="0" i="1" smtClean="0">
                              <a:latin typeface="Cambria Math" panose="02040503050406030204" pitchFamily="18" charset="0"/>
                              <a:cs typeface="Arial" panose="020B0604020202020204" pitchFamily="34" charset="0"/>
                            </a:rPr>
                            <m:t>2</m:t>
                          </m:r>
                        </m:den>
                      </m:f>
                    </m:oMath>
                  </a14:m>
                  <a:r>
                    <a:rPr lang="vi-VN" sz="4000">
                      <a:latin typeface="Arial" panose="020B0604020202020204" pitchFamily="34" charset="0"/>
                      <a:cs typeface="Arial" panose="020B0604020202020204" pitchFamily="34" charset="0"/>
                    </a:rPr>
                    <a:t>                                                  b) </a:t>
                  </a:r>
                  <a14:m>
                    <m:oMath xmlns:m="http://schemas.openxmlformats.org/officeDocument/2006/math">
                      <m:r>
                        <a:rPr lang="vi-VN" sz="4000" b="0" i="1" smtClean="0">
                          <a:latin typeface="Cambria Math" panose="02040503050406030204" pitchFamily="18" charset="0"/>
                          <a:cs typeface="Arial" panose="020B0604020202020204" pitchFamily="34" charset="0"/>
                        </a:rPr>
                        <m:t>𝑠𝑖𝑛𝑥</m:t>
                      </m:r>
                      <m:r>
                        <a:rPr lang="vi-VN" sz="4000" b="0" i="1" smtClean="0">
                          <a:latin typeface="Cambria Math" panose="02040503050406030204" pitchFamily="18" charset="0"/>
                          <a:cs typeface="Arial" panose="020B0604020202020204" pitchFamily="34" charset="0"/>
                        </a:rPr>
                        <m:t>= </m:t>
                      </m:r>
                      <m:f>
                        <m:fPr>
                          <m:ctrlPr>
                            <a:rPr lang="vi-VN" sz="4000" b="0" i="1" smtClean="0">
                              <a:latin typeface="Cambria Math" panose="02040503050406030204" pitchFamily="18" charset="0"/>
                              <a:cs typeface="Arial" panose="020B0604020202020204" pitchFamily="34" charset="0"/>
                            </a:rPr>
                          </m:ctrlPr>
                        </m:fPr>
                        <m:num>
                          <m:rad>
                            <m:radPr>
                              <m:degHide m:val="on"/>
                              <m:ctrlPr>
                                <a:rPr lang="vi-VN" sz="4000" b="0" i="1" smtClean="0">
                                  <a:latin typeface="Cambria Math" panose="02040503050406030204" pitchFamily="18" charset="0"/>
                                  <a:cs typeface="Arial" panose="020B0604020202020204" pitchFamily="34" charset="0"/>
                                </a:rPr>
                              </m:ctrlPr>
                            </m:radPr>
                            <m:deg/>
                            <m:e>
                              <m:r>
                                <a:rPr lang="vi-VN" sz="4000" b="0" i="1" smtClean="0">
                                  <a:latin typeface="Cambria Math" panose="02040503050406030204" pitchFamily="18" charset="0"/>
                                  <a:cs typeface="Arial" panose="020B0604020202020204" pitchFamily="34" charset="0"/>
                                </a:rPr>
                                <m:t>2</m:t>
                              </m:r>
                            </m:e>
                          </m:rad>
                        </m:num>
                        <m:den>
                          <m:r>
                            <a:rPr lang="vi-VN" sz="4000" b="0" i="1" smtClean="0">
                              <a:latin typeface="Cambria Math" panose="02040503050406030204" pitchFamily="18" charset="0"/>
                              <a:cs typeface="Arial" panose="020B0604020202020204" pitchFamily="34" charset="0"/>
                            </a:rPr>
                            <m:t>2</m:t>
                          </m:r>
                        </m:den>
                      </m:f>
                    </m:oMath>
                  </a14:m>
                  <a:endParaRPr lang="en-US" sz="4000">
                    <a:latin typeface="Arial" panose="020B0604020202020204" pitchFamily="34" charset="0"/>
                    <a:cs typeface="Arial" panose="020B0604020202020204" pitchFamily="34" charset="0"/>
                  </a:endParaRPr>
                </a:p>
              </p:txBody>
            </p:sp>
          </mc:Choice>
          <mc:Fallback xmlns="">
            <p:sp>
              <p:nvSpPr>
                <p:cNvPr id="9" name="TextBox 8"/>
                <p:cNvSpPr txBox="1">
                  <a:spLocks noRot="1" noChangeAspect="1" noMove="1" noResize="1" noEditPoints="1" noAdjustHandles="1" noChangeArrowheads="1" noChangeShapeType="1" noTextEdit="1"/>
                </p:cNvSpPr>
                <p:nvPr/>
              </p:nvSpPr>
              <p:spPr>
                <a:xfrm>
                  <a:off x="990600" y="1948459"/>
                  <a:ext cx="13944600" cy="1073179"/>
                </a:xfrm>
                <a:prstGeom prst="rect">
                  <a:avLst/>
                </a:prstGeom>
                <a:blipFill rotWithShape="0">
                  <a:blip r:embed="rId3"/>
                  <a:stretch>
                    <a:fillRect l="-1574" b="-10227"/>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10" name="TextBox 9"/>
              <p:cNvSpPr txBox="1"/>
              <p:nvPr/>
            </p:nvSpPr>
            <p:spPr>
              <a:xfrm>
                <a:off x="970280" y="4105434"/>
                <a:ext cx="8402320" cy="5649432"/>
              </a:xfrm>
              <a:prstGeom prst="rect">
                <a:avLst/>
              </a:prstGeom>
              <a:noFill/>
            </p:spPr>
            <p:txBody>
              <a:bodyPr wrap="square" rtlCol="0">
                <a:spAutoFit/>
              </a:bodyPr>
              <a:lstStyle/>
              <a:p>
                <a:pPr>
                  <a:lnSpc>
                    <a:spcPct val="120000"/>
                  </a:lnSpc>
                </a:pPr>
                <a:r>
                  <a:rPr lang="vi-VN" sz="3600">
                    <a:latin typeface="Arial" panose="020B0604020202020204" pitchFamily="34" charset="0"/>
                    <a:cs typeface="Arial" panose="020B0604020202020204" pitchFamily="34" charset="0"/>
                  </a:rPr>
                  <a:t>a) Do </a:t>
                </a:r>
                <a14:m>
                  <m:oMath xmlns:m="http://schemas.openxmlformats.org/officeDocument/2006/math">
                    <m:r>
                      <a:rPr lang="vi-VN" sz="3600" b="0" i="1" smtClean="0">
                        <a:latin typeface="Cambria Math" panose="02040503050406030204" pitchFamily="18" charset="0"/>
                        <a:cs typeface="Arial" panose="020B0604020202020204" pitchFamily="34" charset="0"/>
                      </a:rPr>
                      <m:t>𝑠𝑖𝑛</m:t>
                    </m:r>
                    <m:d>
                      <m:dPr>
                        <m:ctrlPr>
                          <a:rPr lang="vi-VN" sz="3600" b="0" i="1" smtClean="0">
                            <a:latin typeface="Cambria Math" panose="02040503050406030204" pitchFamily="18" charset="0"/>
                            <a:cs typeface="Arial" panose="020B0604020202020204" pitchFamily="34" charset="0"/>
                          </a:rPr>
                        </m:ctrlPr>
                      </m:dPr>
                      <m:e>
                        <m:f>
                          <m:fPr>
                            <m:ctrlPr>
                              <a:rPr lang="vi-VN" sz="3600" b="0" i="1" smtClean="0">
                                <a:latin typeface="Cambria Math" panose="02040503050406030204" pitchFamily="18" charset="0"/>
                                <a:cs typeface="Arial" panose="020B0604020202020204" pitchFamily="34" charset="0"/>
                              </a:rPr>
                            </m:ctrlPr>
                          </m:fPr>
                          <m:num>
                            <m:r>
                              <a:rPr lang="vi-VN" sz="3600" b="0" i="1" smtClean="0">
                                <a:latin typeface="Cambria Math" panose="02040503050406030204" pitchFamily="18" charset="0"/>
                                <a:cs typeface="Arial" panose="020B0604020202020204" pitchFamily="34" charset="0"/>
                              </a:rPr>
                              <m:t>−</m:t>
                            </m:r>
                            <m:r>
                              <a:rPr lang="vi-VN" sz="3600" b="0" i="1" smtClean="0">
                                <a:latin typeface="Cambria Math" panose="02040503050406030204" pitchFamily="18" charset="0"/>
                                <a:ea typeface="Cambria Math" panose="02040503050406030204" pitchFamily="18" charset="0"/>
                                <a:cs typeface="Arial" panose="020B0604020202020204" pitchFamily="34" charset="0"/>
                              </a:rPr>
                              <m:t>𝜋</m:t>
                            </m:r>
                          </m:num>
                          <m:den>
                            <m:r>
                              <a:rPr lang="vi-VN" sz="3600" b="0" i="1" smtClean="0">
                                <a:latin typeface="Cambria Math" panose="02040503050406030204" pitchFamily="18" charset="0"/>
                                <a:cs typeface="Arial" panose="020B0604020202020204" pitchFamily="34" charset="0"/>
                              </a:rPr>
                              <m:t>6</m:t>
                            </m:r>
                          </m:den>
                        </m:f>
                      </m:e>
                    </m:d>
                  </m:oMath>
                </a14:m>
                <a:r>
                  <a:rPr lang="vi-VN" sz="3600">
                    <a:latin typeface="Arial" panose="020B0604020202020204" pitchFamily="34" charset="0"/>
                    <a:cs typeface="Arial" panose="020B0604020202020204" pitchFamily="34" charset="0"/>
                  </a:rPr>
                  <a:t> = </a:t>
                </a:r>
                <a14:m>
                  <m:oMath xmlns:m="http://schemas.openxmlformats.org/officeDocument/2006/math">
                    <m:r>
                      <a:rPr lang="vi-VN" sz="3600" i="1">
                        <a:latin typeface="Cambria Math" panose="02040503050406030204" pitchFamily="18" charset="0"/>
                        <a:cs typeface="Arial" panose="020B0604020202020204" pitchFamily="34" charset="0"/>
                      </a:rPr>
                      <m:t>−</m:t>
                    </m:r>
                    <m:f>
                      <m:fPr>
                        <m:ctrlPr>
                          <a:rPr lang="vi-VN" sz="3600" i="1">
                            <a:latin typeface="Cambria Math" panose="02040503050406030204" pitchFamily="18" charset="0"/>
                            <a:cs typeface="Arial" panose="020B0604020202020204" pitchFamily="34" charset="0"/>
                          </a:rPr>
                        </m:ctrlPr>
                      </m:fPr>
                      <m:num>
                        <m:r>
                          <a:rPr lang="vi-VN" sz="3600" i="1">
                            <a:latin typeface="Cambria Math" panose="02040503050406030204" pitchFamily="18" charset="0"/>
                            <a:cs typeface="Arial" panose="020B0604020202020204" pitchFamily="34" charset="0"/>
                          </a:rPr>
                          <m:t>1</m:t>
                        </m:r>
                      </m:num>
                      <m:den>
                        <m:r>
                          <a:rPr lang="vi-VN" sz="3600" i="1">
                            <a:latin typeface="Cambria Math" panose="02040503050406030204" pitchFamily="18" charset="0"/>
                            <a:cs typeface="Arial" panose="020B0604020202020204" pitchFamily="34" charset="0"/>
                          </a:rPr>
                          <m:t>2</m:t>
                        </m:r>
                      </m:den>
                    </m:f>
                  </m:oMath>
                </a14:m>
                <a:r>
                  <a:rPr lang="vi-VN" sz="3600">
                    <a:latin typeface="Arial" panose="020B0604020202020204" pitchFamily="34" charset="0"/>
                    <a:cs typeface="Arial" panose="020B0604020202020204" pitchFamily="34" charset="0"/>
                  </a:rPr>
                  <a:t> nên </a:t>
                </a:r>
                <a14:m>
                  <m:oMath xmlns:m="http://schemas.openxmlformats.org/officeDocument/2006/math">
                    <m:r>
                      <a:rPr lang="vi-VN" sz="3600" i="1">
                        <a:latin typeface="Cambria Math" panose="02040503050406030204" pitchFamily="18" charset="0"/>
                        <a:cs typeface="Arial" panose="020B0604020202020204" pitchFamily="34" charset="0"/>
                      </a:rPr>
                      <m:t>𝑠𝑖𝑛𝑥</m:t>
                    </m:r>
                    <m:r>
                      <a:rPr lang="vi-VN" sz="3600" i="1">
                        <a:latin typeface="Cambria Math" panose="02040503050406030204" pitchFamily="18" charset="0"/>
                        <a:cs typeface="Arial" panose="020B0604020202020204" pitchFamily="34" charset="0"/>
                      </a:rPr>
                      <m:t>=</m:t>
                    </m:r>
                    <m:r>
                      <a:rPr lang="vi-VN" sz="3600" i="1">
                        <a:latin typeface="Cambria Math" panose="02040503050406030204" pitchFamily="18" charset="0"/>
                        <a:cs typeface="Arial" panose="020B0604020202020204" pitchFamily="34" charset="0"/>
                      </a:rPr>
                      <m:t>𝑠𝑖𝑛</m:t>
                    </m:r>
                    <m:d>
                      <m:dPr>
                        <m:ctrlPr>
                          <a:rPr lang="vi-VN" sz="3600" i="1">
                            <a:latin typeface="Cambria Math" panose="02040503050406030204" pitchFamily="18" charset="0"/>
                            <a:cs typeface="Arial" panose="020B0604020202020204" pitchFamily="34" charset="0"/>
                          </a:rPr>
                        </m:ctrlPr>
                      </m:dPr>
                      <m:e>
                        <m:f>
                          <m:fPr>
                            <m:ctrlPr>
                              <a:rPr lang="vi-VN" sz="3600" i="1">
                                <a:latin typeface="Cambria Math" panose="02040503050406030204" pitchFamily="18" charset="0"/>
                                <a:cs typeface="Arial" panose="020B0604020202020204" pitchFamily="34" charset="0"/>
                              </a:rPr>
                            </m:ctrlPr>
                          </m:fPr>
                          <m:num>
                            <m:r>
                              <a:rPr lang="vi-VN" sz="3600" i="1">
                                <a:latin typeface="Cambria Math" panose="02040503050406030204" pitchFamily="18" charset="0"/>
                                <a:cs typeface="Arial" panose="020B0604020202020204" pitchFamily="34" charset="0"/>
                              </a:rPr>
                              <m:t>−</m:t>
                            </m:r>
                            <m:r>
                              <a:rPr lang="vi-VN" sz="3600" i="1">
                                <a:latin typeface="Cambria Math" panose="02040503050406030204" pitchFamily="18" charset="0"/>
                                <a:ea typeface="Cambria Math" panose="02040503050406030204" pitchFamily="18" charset="0"/>
                                <a:cs typeface="Arial" panose="020B0604020202020204" pitchFamily="34" charset="0"/>
                              </a:rPr>
                              <m:t>𝜋</m:t>
                            </m:r>
                          </m:num>
                          <m:den>
                            <m:r>
                              <a:rPr lang="vi-VN" sz="3600" i="1">
                                <a:latin typeface="Cambria Math" panose="02040503050406030204" pitchFamily="18" charset="0"/>
                                <a:cs typeface="Arial" panose="020B0604020202020204" pitchFamily="34" charset="0"/>
                              </a:rPr>
                              <m:t>6</m:t>
                            </m:r>
                          </m:den>
                        </m:f>
                      </m:e>
                    </m:d>
                  </m:oMath>
                </a14:m>
                <a:endParaRPr lang="vi-VN" sz="3600">
                  <a:latin typeface="Arial" panose="020B0604020202020204" pitchFamily="34" charset="0"/>
                  <a:cs typeface="Arial" panose="020B0604020202020204" pitchFamily="34" charset="0"/>
                </a:endParaRPr>
              </a:p>
              <a:p>
                <a:pPr>
                  <a:lnSpc>
                    <a:spcPct val="120000"/>
                  </a:lnSpc>
                </a:pPr>
                <a14:m>
                  <m:oMath xmlns:m="http://schemas.openxmlformats.org/officeDocument/2006/math">
                    <m:r>
                      <a:rPr lang="vi-VN" sz="3600" i="1" smtClean="0">
                        <a:latin typeface="Cambria Math" panose="02040503050406030204" pitchFamily="18" charset="0"/>
                        <a:ea typeface="Cambria Math" panose="02040503050406030204" pitchFamily="18" charset="0"/>
                        <a:cs typeface="Arial" panose="020B0604020202020204" pitchFamily="34" charset="0"/>
                      </a:rPr>
                      <m:t>⟺</m:t>
                    </m:r>
                    <m:r>
                      <a:rPr lang="vi-VN" sz="3600" b="0" i="1" smtClean="0">
                        <a:latin typeface="Cambria Math" panose="02040503050406030204" pitchFamily="18" charset="0"/>
                        <a:ea typeface="Cambria Math" panose="02040503050406030204" pitchFamily="18" charset="0"/>
                        <a:cs typeface="Arial" panose="020B0604020202020204" pitchFamily="34" charset="0"/>
                      </a:rPr>
                      <m:t> </m:t>
                    </m:r>
                    <m:d>
                      <m:dPr>
                        <m:begChr m:val="["/>
                        <m:endChr m:val=""/>
                        <m:ctrlPr>
                          <a:rPr lang="vi-VN" sz="3600" b="0" i="1" smtClean="0">
                            <a:latin typeface="Cambria Math" panose="02040503050406030204" pitchFamily="18" charset="0"/>
                            <a:ea typeface="Cambria Math" panose="02040503050406030204" pitchFamily="18" charset="0"/>
                            <a:cs typeface="Arial" panose="020B0604020202020204" pitchFamily="34" charset="0"/>
                          </a:rPr>
                        </m:ctrlPr>
                      </m:dPr>
                      <m:e>
                        <m:m>
                          <m:mPr>
                            <m:mcs>
                              <m:mc>
                                <m:mcPr>
                                  <m:count m:val="1"/>
                                  <m:mcJc m:val="center"/>
                                </m:mcPr>
                              </m:mc>
                            </m:mcs>
                            <m:ctrlPr>
                              <a:rPr lang="vi-VN" sz="3600" b="0" i="1" smtClean="0">
                                <a:latin typeface="Cambria Math" panose="02040503050406030204" pitchFamily="18" charset="0"/>
                                <a:ea typeface="Cambria Math" panose="02040503050406030204" pitchFamily="18" charset="0"/>
                                <a:cs typeface="Arial" panose="020B0604020202020204" pitchFamily="34" charset="0"/>
                              </a:rPr>
                            </m:ctrlPr>
                          </m:mPr>
                          <m:mr>
                            <m:e>
                              <m:r>
                                <m:rPr>
                                  <m:brk m:alnAt="7"/>
                                </m:rPr>
                                <a:rPr lang="vi-VN" sz="3600" b="0" i="1" smtClean="0">
                                  <a:latin typeface="Cambria Math" panose="02040503050406030204" pitchFamily="18" charset="0"/>
                                  <a:ea typeface="Cambria Math" panose="02040503050406030204" pitchFamily="18" charset="0"/>
                                  <a:cs typeface="Arial" panose="020B0604020202020204" pitchFamily="34" charset="0"/>
                                </a:rPr>
                                <m:t>𝑥</m:t>
                              </m:r>
                              <m:r>
                                <a:rPr lang="vi-VN" sz="3600" b="0" i="1" smtClean="0">
                                  <a:latin typeface="Cambria Math" panose="02040503050406030204" pitchFamily="18" charset="0"/>
                                  <a:ea typeface="Cambria Math" panose="02040503050406030204" pitchFamily="18" charset="0"/>
                                  <a:cs typeface="Arial" panose="020B0604020202020204" pitchFamily="34" charset="0"/>
                                </a:rPr>
                                <m:t>= </m:t>
                              </m:r>
                              <m:f>
                                <m:fPr>
                                  <m:ctrlPr>
                                    <a:rPr lang="vi-VN" sz="3600" b="0" i="1" smtClean="0">
                                      <a:latin typeface="Cambria Math" panose="02040503050406030204" pitchFamily="18" charset="0"/>
                                      <a:ea typeface="Cambria Math" panose="02040503050406030204" pitchFamily="18" charset="0"/>
                                      <a:cs typeface="Arial" panose="020B0604020202020204" pitchFamily="34" charset="0"/>
                                    </a:rPr>
                                  </m:ctrlPr>
                                </m:fPr>
                                <m:num>
                                  <m:r>
                                    <a:rPr lang="vi-VN" sz="3600" b="0" i="1" smtClean="0">
                                      <a:latin typeface="Cambria Math" panose="02040503050406030204" pitchFamily="18" charset="0"/>
                                      <a:ea typeface="Cambria Math" panose="02040503050406030204" pitchFamily="18" charset="0"/>
                                      <a:cs typeface="Arial" panose="020B0604020202020204" pitchFamily="34" charset="0"/>
                                    </a:rPr>
                                    <m:t>−</m:t>
                                  </m:r>
                                  <m:r>
                                    <a:rPr lang="vi-VN" sz="3600" b="0" i="1" smtClean="0">
                                      <a:latin typeface="Cambria Math" panose="02040503050406030204" pitchFamily="18" charset="0"/>
                                      <a:ea typeface="Cambria Math" panose="02040503050406030204" pitchFamily="18" charset="0"/>
                                      <a:cs typeface="Arial" panose="020B0604020202020204" pitchFamily="34" charset="0"/>
                                    </a:rPr>
                                    <m:t>𝜋</m:t>
                                  </m:r>
                                </m:num>
                                <m:den>
                                  <m:r>
                                    <a:rPr lang="vi-VN" sz="3600" b="0" i="1" smtClean="0">
                                      <a:latin typeface="Cambria Math" panose="02040503050406030204" pitchFamily="18" charset="0"/>
                                      <a:ea typeface="Cambria Math" panose="02040503050406030204" pitchFamily="18" charset="0"/>
                                      <a:cs typeface="Arial" panose="020B0604020202020204" pitchFamily="34" charset="0"/>
                                    </a:rPr>
                                    <m:t>6</m:t>
                                  </m:r>
                                </m:den>
                              </m:f>
                              <m:r>
                                <m:rPr>
                                  <m:brk m:alnAt="7"/>
                                </m:rPr>
                                <a:rPr lang="vi-VN" sz="3600" b="0" i="1" smtClean="0">
                                  <a:latin typeface="Cambria Math" panose="02040503050406030204" pitchFamily="18" charset="0"/>
                                  <a:ea typeface="Cambria Math" panose="02040503050406030204" pitchFamily="18" charset="0"/>
                                  <a:cs typeface="Arial" panose="020B0604020202020204" pitchFamily="34" charset="0"/>
                                </a:rPr>
                                <m:t>+</m:t>
                              </m:r>
                              <m:r>
                                <a:rPr lang="vi-VN" sz="3600" b="0" i="1" smtClean="0">
                                  <a:latin typeface="Cambria Math" panose="02040503050406030204" pitchFamily="18" charset="0"/>
                                  <a:ea typeface="Cambria Math" panose="02040503050406030204" pitchFamily="18" charset="0"/>
                                  <a:cs typeface="Arial" panose="020B0604020202020204" pitchFamily="34" charset="0"/>
                                </a:rPr>
                                <m:t>𝑘</m:t>
                              </m:r>
                              <m:r>
                                <a:rPr lang="vi-VN" sz="3600" b="0" i="1" smtClean="0">
                                  <a:latin typeface="Cambria Math" panose="02040503050406030204" pitchFamily="18" charset="0"/>
                                  <a:ea typeface="Cambria Math" panose="02040503050406030204" pitchFamily="18" charset="0"/>
                                  <a:cs typeface="Arial" panose="020B0604020202020204" pitchFamily="34" charset="0"/>
                                </a:rPr>
                                <m:t>2</m:t>
                              </m:r>
                              <m:r>
                                <a:rPr lang="vi-VN" sz="3600" b="0" i="1" smtClean="0">
                                  <a:latin typeface="Cambria Math" panose="02040503050406030204" pitchFamily="18" charset="0"/>
                                  <a:ea typeface="Cambria Math" panose="02040503050406030204" pitchFamily="18" charset="0"/>
                                  <a:cs typeface="Arial" panose="020B0604020202020204" pitchFamily="34" charset="0"/>
                                </a:rPr>
                                <m:t>𝜋</m:t>
                              </m:r>
                              <m:r>
                                <a:rPr lang="vi-VN" sz="3600" b="0" i="1" smtClean="0">
                                  <a:latin typeface="Cambria Math" panose="02040503050406030204" pitchFamily="18" charset="0"/>
                                  <a:ea typeface="Cambria Math" panose="02040503050406030204" pitchFamily="18" charset="0"/>
                                  <a:cs typeface="Arial" panose="020B0604020202020204" pitchFamily="34" charset="0"/>
                                </a:rPr>
                                <m:t>              </m:t>
                              </m:r>
                            </m:e>
                          </m:mr>
                          <m:mr>
                            <m:e>
                              <m:r>
                                <a:rPr lang="vi-VN" sz="3600" b="0" i="1" smtClean="0">
                                  <a:latin typeface="Cambria Math" panose="02040503050406030204" pitchFamily="18" charset="0"/>
                                  <a:ea typeface="Cambria Math" panose="02040503050406030204" pitchFamily="18" charset="0"/>
                                  <a:cs typeface="Arial" panose="020B0604020202020204" pitchFamily="34" charset="0"/>
                                </a:rPr>
                                <m:t>𝑥</m:t>
                              </m:r>
                              <m:r>
                                <a:rPr lang="vi-VN" sz="3600" b="0" i="1" smtClean="0">
                                  <a:latin typeface="Cambria Math" panose="02040503050406030204" pitchFamily="18" charset="0"/>
                                  <a:ea typeface="Cambria Math" panose="02040503050406030204" pitchFamily="18" charset="0"/>
                                  <a:cs typeface="Arial" panose="020B0604020202020204" pitchFamily="34" charset="0"/>
                                </a:rPr>
                                <m:t>= </m:t>
                              </m:r>
                              <m:r>
                                <a:rPr lang="vi-VN" sz="3600" b="0" i="1" smtClean="0">
                                  <a:latin typeface="Cambria Math" panose="02040503050406030204" pitchFamily="18" charset="0"/>
                                  <a:ea typeface="Cambria Math" panose="02040503050406030204" pitchFamily="18" charset="0"/>
                                  <a:cs typeface="Arial" panose="020B0604020202020204" pitchFamily="34" charset="0"/>
                                </a:rPr>
                                <m:t>𝜋</m:t>
                              </m:r>
                              <m:r>
                                <a:rPr lang="vi-VN" sz="3600" b="0" i="1" smtClean="0">
                                  <a:latin typeface="Cambria Math" panose="02040503050406030204" pitchFamily="18" charset="0"/>
                                  <a:ea typeface="Cambria Math" panose="02040503050406030204" pitchFamily="18" charset="0"/>
                                  <a:cs typeface="Arial" panose="020B0604020202020204" pitchFamily="34" charset="0"/>
                                </a:rPr>
                                <m:t>− </m:t>
                              </m:r>
                              <m:d>
                                <m:dPr>
                                  <m:ctrlPr>
                                    <a:rPr lang="vi-VN" sz="3600" b="0" i="1" smtClean="0">
                                      <a:latin typeface="Cambria Math" panose="02040503050406030204" pitchFamily="18" charset="0"/>
                                      <a:ea typeface="Cambria Math" panose="02040503050406030204" pitchFamily="18" charset="0"/>
                                      <a:cs typeface="Arial" panose="020B0604020202020204" pitchFamily="34" charset="0"/>
                                    </a:rPr>
                                  </m:ctrlPr>
                                </m:dPr>
                                <m:e>
                                  <m:f>
                                    <m:fPr>
                                      <m:ctrlPr>
                                        <a:rPr lang="vi-VN" sz="3600" b="0" i="1" smtClean="0">
                                          <a:latin typeface="Cambria Math" panose="02040503050406030204" pitchFamily="18" charset="0"/>
                                          <a:ea typeface="Cambria Math" panose="02040503050406030204" pitchFamily="18" charset="0"/>
                                          <a:cs typeface="Arial" panose="020B0604020202020204" pitchFamily="34" charset="0"/>
                                        </a:rPr>
                                      </m:ctrlPr>
                                    </m:fPr>
                                    <m:num>
                                      <m:r>
                                        <a:rPr lang="vi-VN" sz="3600" b="0" i="1" smtClean="0">
                                          <a:latin typeface="Cambria Math" panose="02040503050406030204" pitchFamily="18" charset="0"/>
                                          <a:ea typeface="Cambria Math" panose="02040503050406030204" pitchFamily="18" charset="0"/>
                                          <a:cs typeface="Arial" panose="020B0604020202020204" pitchFamily="34" charset="0"/>
                                        </a:rPr>
                                        <m:t>−</m:t>
                                      </m:r>
                                      <m:r>
                                        <a:rPr lang="vi-VN" sz="3600" b="0" i="1" smtClean="0">
                                          <a:latin typeface="Cambria Math" panose="02040503050406030204" pitchFamily="18" charset="0"/>
                                          <a:ea typeface="Cambria Math" panose="02040503050406030204" pitchFamily="18" charset="0"/>
                                          <a:cs typeface="Arial" panose="020B0604020202020204" pitchFamily="34" charset="0"/>
                                        </a:rPr>
                                        <m:t>𝜋</m:t>
                                      </m:r>
                                    </m:num>
                                    <m:den>
                                      <m:r>
                                        <a:rPr lang="vi-VN" sz="3600" b="0" i="1" smtClean="0">
                                          <a:latin typeface="Cambria Math" panose="02040503050406030204" pitchFamily="18" charset="0"/>
                                          <a:ea typeface="Cambria Math" panose="02040503050406030204" pitchFamily="18" charset="0"/>
                                          <a:cs typeface="Arial" panose="020B0604020202020204" pitchFamily="34" charset="0"/>
                                        </a:rPr>
                                        <m:t>6</m:t>
                                      </m:r>
                                    </m:den>
                                  </m:f>
                                </m:e>
                              </m:d>
                              <m:r>
                                <a:rPr lang="vi-VN" sz="3600" b="0" i="1" smtClean="0">
                                  <a:latin typeface="Cambria Math" panose="02040503050406030204" pitchFamily="18" charset="0"/>
                                  <a:ea typeface="Cambria Math" panose="02040503050406030204" pitchFamily="18" charset="0"/>
                                  <a:cs typeface="Arial" panose="020B0604020202020204" pitchFamily="34" charset="0"/>
                                </a:rPr>
                                <m:t>+</m:t>
                              </m:r>
                              <m:r>
                                <a:rPr lang="vi-VN" sz="3600" b="0" i="1" smtClean="0">
                                  <a:latin typeface="Cambria Math" panose="02040503050406030204" pitchFamily="18" charset="0"/>
                                  <a:ea typeface="Cambria Math" panose="02040503050406030204" pitchFamily="18" charset="0"/>
                                  <a:cs typeface="Arial" panose="020B0604020202020204" pitchFamily="34" charset="0"/>
                                </a:rPr>
                                <m:t>𝑘</m:t>
                              </m:r>
                              <m:r>
                                <a:rPr lang="vi-VN" sz="3600" b="0" i="1" smtClean="0">
                                  <a:latin typeface="Cambria Math" panose="02040503050406030204" pitchFamily="18" charset="0"/>
                                  <a:ea typeface="Cambria Math" panose="02040503050406030204" pitchFamily="18" charset="0"/>
                                  <a:cs typeface="Arial" panose="020B0604020202020204" pitchFamily="34" charset="0"/>
                                </a:rPr>
                                <m:t>2</m:t>
                              </m:r>
                              <m:r>
                                <a:rPr lang="vi-VN" sz="3600" b="0" i="1" smtClean="0">
                                  <a:latin typeface="Cambria Math" panose="02040503050406030204" pitchFamily="18" charset="0"/>
                                  <a:ea typeface="Cambria Math" panose="02040503050406030204" pitchFamily="18" charset="0"/>
                                  <a:cs typeface="Arial" panose="020B0604020202020204" pitchFamily="34" charset="0"/>
                                </a:rPr>
                                <m:t>𝜋</m:t>
                              </m:r>
                            </m:e>
                          </m:mr>
                        </m:m>
                      </m:e>
                    </m:d>
                  </m:oMath>
                </a14:m>
                <a:r>
                  <a:rPr lang="vi-VN" sz="3600">
                    <a:latin typeface="Arial" panose="020B0604020202020204" pitchFamily="34" charset="0"/>
                    <a:cs typeface="Arial" panose="020B0604020202020204" pitchFamily="34" charset="0"/>
                  </a:rPr>
                  <a:t>  </a:t>
                </a:r>
              </a:p>
              <a:p>
                <a:pPr>
                  <a:lnSpc>
                    <a:spcPct val="120000"/>
                  </a:lnSpc>
                </a:pPr>
                <a14:m>
                  <m:oMath xmlns:m="http://schemas.openxmlformats.org/officeDocument/2006/math">
                    <m:r>
                      <a:rPr lang="vi-VN" sz="3600" i="1">
                        <a:latin typeface="Cambria Math" panose="02040503050406030204" pitchFamily="18" charset="0"/>
                        <a:ea typeface="Cambria Math" panose="02040503050406030204" pitchFamily="18" charset="0"/>
                        <a:cs typeface="Arial" panose="020B0604020202020204" pitchFamily="34" charset="0"/>
                      </a:rPr>
                      <m:t>⟺ </m:t>
                    </m:r>
                    <m:d>
                      <m:dPr>
                        <m:begChr m:val="["/>
                        <m:endChr m:val=""/>
                        <m:ctrlPr>
                          <a:rPr lang="vi-VN" sz="3600" i="1">
                            <a:latin typeface="Cambria Math" panose="02040503050406030204" pitchFamily="18" charset="0"/>
                            <a:ea typeface="Cambria Math" panose="02040503050406030204" pitchFamily="18" charset="0"/>
                            <a:cs typeface="Arial" panose="020B0604020202020204" pitchFamily="34" charset="0"/>
                          </a:rPr>
                        </m:ctrlPr>
                      </m:dPr>
                      <m:e>
                        <m:m>
                          <m:mPr>
                            <m:mcs>
                              <m:mc>
                                <m:mcPr>
                                  <m:count m:val="1"/>
                                  <m:mcJc m:val="center"/>
                                </m:mcPr>
                              </m:mc>
                            </m:mcs>
                            <m:ctrlPr>
                              <a:rPr lang="vi-VN" sz="3600" i="1">
                                <a:latin typeface="Cambria Math" panose="02040503050406030204" pitchFamily="18" charset="0"/>
                                <a:ea typeface="Cambria Math" panose="02040503050406030204" pitchFamily="18" charset="0"/>
                                <a:cs typeface="Arial" panose="020B0604020202020204" pitchFamily="34" charset="0"/>
                              </a:rPr>
                            </m:ctrlPr>
                          </m:mPr>
                          <m:mr>
                            <m:e>
                              <m:r>
                                <m:rPr>
                                  <m:brk m:alnAt="7"/>
                                </m:rPr>
                                <a:rPr lang="vi-VN" sz="3600" i="1">
                                  <a:latin typeface="Cambria Math" panose="02040503050406030204" pitchFamily="18" charset="0"/>
                                  <a:ea typeface="Cambria Math" panose="02040503050406030204" pitchFamily="18" charset="0"/>
                                  <a:cs typeface="Arial" panose="020B0604020202020204" pitchFamily="34" charset="0"/>
                                </a:rPr>
                                <m:t>𝑥</m:t>
                              </m:r>
                              <m:r>
                                <a:rPr lang="vi-VN" sz="3600" i="1">
                                  <a:latin typeface="Cambria Math" panose="02040503050406030204" pitchFamily="18" charset="0"/>
                                  <a:ea typeface="Cambria Math" panose="02040503050406030204" pitchFamily="18" charset="0"/>
                                  <a:cs typeface="Arial" panose="020B0604020202020204" pitchFamily="34" charset="0"/>
                                </a:rPr>
                                <m:t>= </m:t>
                              </m:r>
                              <m:f>
                                <m:fPr>
                                  <m:ctrlPr>
                                    <a:rPr lang="vi-VN" sz="3600" i="1">
                                      <a:latin typeface="Cambria Math" panose="02040503050406030204" pitchFamily="18" charset="0"/>
                                      <a:ea typeface="Cambria Math" panose="02040503050406030204" pitchFamily="18" charset="0"/>
                                      <a:cs typeface="Arial" panose="020B0604020202020204" pitchFamily="34" charset="0"/>
                                    </a:rPr>
                                  </m:ctrlPr>
                                </m:fPr>
                                <m:num>
                                  <m:r>
                                    <a:rPr lang="vi-VN" sz="3600" i="1">
                                      <a:latin typeface="Cambria Math" panose="02040503050406030204" pitchFamily="18" charset="0"/>
                                      <a:ea typeface="Cambria Math" panose="02040503050406030204" pitchFamily="18" charset="0"/>
                                      <a:cs typeface="Arial" panose="020B0604020202020204" pitchFamily="34" charset="0"/>
                                    </a:rPr>
                                    <m:t>−</m:t>
                                  </m:r>
                                  <m:r>
                                    <a:rPr lang="vi-VN" sz="3600" i="1">
                                      <a:latin typeface="Cambria Math" panose="02040503050406030204" pitchFamily="18" charset="0"/>
                                      <a:ea typeface="Cambria Math" panose="02040503050406030204" pitchFamily="18" charset="0"/>
                                      <a:cs typeface="Arial" panose="020B0604020202020204" pitchFamily="34" charset="0"/>
                                    </a:rPr>
                                    <m:t>𝜋</m:t>
                                  </m:r>
                                </m:num>
                                <m:den>
                                  <m:r>
                                    <a:rPr lang="vi-VN" sz="3600" i="1">
                                      <a:latin typeface="Cambria Math" panose="02040503050406030204" pitchFamily="18" charset="0"/>
                                      <a:ea typeface="Cambria Math" panose="02040503050406030204" pitchFamily="18" charset="0"/>
                                      <a:cs typeface="Arial" panose="020B0604020202020204" pitchFamily="34" charset="0"/>
                                    </a:rPr>
                                    <m:t>6</m:t>
                                  </m:r>
                                </m:den>
                              </m:f>
                              <m:r>
                                <m:rPr>
                                  <m:brk m:alnAt="7"/>
                                </m:rPr>
                                <a:rPr lang="vi-VN" sz="3600" i="1">
                                  <a:latin typeface="Cambria Math" panose="02040503050406030204" pitchFamily="18" charset="0"/>
                                  <a:ea typeface="Cambria Math" panose="02040503050406030204" pitchFamily="18" charset="0"/>
                                  <a:cs typeface="Arial" panose="020B0604020202020204" pitchFamily="34" charset="0"/>
                                </a:rPr>
                                <m:t>+</m:t>
                              </m:r>
                              <m:r>
                                <a:rPr lang="vi-VN" sz="3600" i="1">
                                  <a:latin typeface="Cambria Math" panose="02040503050406030204" pitchFamily="18" charset="0"/>
                                  <a:ea typeface="Cambria Math" panose="02040503050406030204" pitchFamily="18" charset="0"/>
                                  <a:cs typeface="Arial" panose="020B0604020202020204" pitchFamily="34" charset="0"/>
                                </a:rPr>
                                <m:t>𝑘</m:t>
                              </m:r>
                              <m:r>
                                <a:rPr lang="vi-VN" sz="3600" i="1">
                                  <a:latin typeface="Cambria Math" panose="02040503050406030204" pitchFamily="18" charset="0"/>
                                  <a:ea typeface="Cambria Math" panose="02040503050406030204" pitchFamily="18" charset="0"/>
                                  <a:cs typeface="Arial" panose="020B0604020202020204" pitchFamily="34" charset="0"/>
                                </a:rPr>
                                <m:t>2</m:t>
                              </m:r>
                              <m:r>
                                <a:rPr lang="vi-VN" sz="3600" i="1">
                                  <a:latin typeface="Cambria Math" panose="02040503050406030204" pitchFamily="18" charset="0"/>
                                  <a:ea typeface="Cambria Math" panose="02040503050406030204" pitchFamily="18" charset="0"/>
                                  <a:cs typeface="Arial" panose="020B0604020202020204" pitchFamily="34" charset="0"/>
                                </a:rPr>
                                <m:t>𝜋</m:t>
                              </m:r>
                            </m:e>
                          </m:mr>
                          <m:mr>
                            <m:e>
                              <m:r>
                                <a:rPr lang="vi-VN" sz="3600" i="1">
                                  <a:latin typeface="Cambria Math" panose="02040503050406030204" pitchFamily="18" charset="0"/>
                                  <a:ea typeface="Cambria Math" panose="02040503050406030204" pitchFamily="18" charset="0"/>
                                  <a:cs typeface="Arial" panose="020B0604020202020204" pitchFamily="34" charset="0"/>
                                </a:rPr>
                                <m:t>𝑥</m:t>
                              </m:r>
                              <m:r>
                                <a:rPr lang="vi-VN" sz="3600" i="1">
                                  <a:latin typeface="Cambria Math" panose="02040503050406030204" pitchFamily="18" charset="0"/>
                                  <a:ea typeface="Cambria Math" panose="02040503050406030204" pitchFamily="18" charset="0"/>
                                  <a:cs typeface="Arial" panose="020B0604020202020204" pitchFamily="34" charset="0"/>
                                </a:rPr>
                                <m:t>=</m:t>
                              </m:r>
                              <m:f>
                                <m:fPr>
                                  <m:ctrlPr>
                                    <a:rPr lang="vi-VN" sz="3600" i="1">
                                      <a:latin typeface="Cambria Math" panose="02040503050406030204" pitchFamily="18" charset="0"/>
                                      <a:ea typeface="Cambria Math" panose="02040503050406030204" pitchFamily="18" charset="0"/>
                                      <a:cs typeface="Arial" panose="020B0604020202020204" pitchFamily="34" charset="0"/>
                                    </a:rPr>
                                  </m:ctrlPr>
                                </m:fPr>
                                <m:num>
                                  <m:r>
                                    <a:rPr lang="vi-VN" sz="3600" b="0" i="1" smtClean="0">
                                      <a:latin typeface="Cambria Math" panose="02040503050406030204" pitchFamily="18" charset="0"/>
                                      <a:ea typeface="Cambria Math" panose="02040503050406030204" pitchFamily="18" charset="0"/>
                                      <a:cs typeface="Arial" panose="020B0604020202020204" pitchFamily="34" charset="0"/>
                                    </a:rPr>
                                    <m:t>7</m:t>
                                  </m:r>
                                  <m:r>
                                    <a:rPr lang="vi-VN" sz="3600" i="1">
                                      <a:latin typeface="Cambria Math" panose="02040503050406030204" pitchFamily="18" charset="0"/>
                                      <a:ea typeface="Cambria Math" panose="02040503050406030204" pitchFamily="18" charset="0"/>
                                      <a:cs typeface="Arial" panose="020B0604020202020204" pitchFamily="34" charset="0"/>
                                    </a:rPr>
                                    <m:t>𝜋</m:t>
                                  </m:r>
                                </m:num>
                                <m:den>
                                  <m:r>
                                    <a:rPr lang="vi-VN" sz="3600" i="1">
                                      <a:latin typeface="Cambria Math" panose="02040503050406030204" pitchFamily="18" charset="0"/>
                                      <a:ea typeface="Cambria Math" panose="02040503050406030204" pitchFamily="18" charset="0"/>
                                      <a:cs typeface="Arial" panose="020B0604020202020204" pitchFamily="34" charset="0"/>
                                    </a:rPr>
                                    <m:t>6</m:t>
                                  </m:r>
                                </m:den>
                              </m:f>
                              <m:r>
                                <a:rPr lang="vi-VN" sz="3600" i="1">
                                  <a:latin typeface="Cambria Math" panose="02040503050406030204" pitchFamily="18" charset="0"/>
                                  <a:ea typeface="Cambria Math" panose="02040503050406030204" pitchFamily="18" charset="0"/>
                                  <a:cs typeface="Arial" panose="020B0604020202020204" pitchFamily="34" charset="0"/>
                                </a:rPr>
                                <m:t>+</m:t>
                              </m:r>
                              <m:r>
                                <a:rPr lang="vi-VN" sz="3600" i="1">
                                  <a:latin typeface="Cambria Math" panose="02040503050406030204" pitchFamily="18" charset="0"/>
                                  <a:ea typeface="Cambria Math" panose="02040503050406030204" pitchFamily="18" charset="0"/>
                                  <a:cs typeface="Arial" panose="020B0604020202020204" pitchFamily="34" charset="0"/>
                                </a:rPr>
                                <m:t>𝑘</m:t>
                              </m:r>
                              <m:r>
                                <a:rPr lang="vi-VN" sz="3600" i="1">
                                  <a:latin typeface="Cambria Math" panose="02040503050406030204" pitchFamily="18" charset="0"/>
                                  <a:ea typeface="Cambria Math" panose="02040503050406030204" pitchFamily="18" charset="0"/>
                                  <a:cs typeface="Arial" panose="020B0604020202020204" pitchFamily="34" charset="0"/>
                                </a:rPr>
                                <m:t>2</m:t>
                              </m:r>
                              <m:r>
                                <a:rPr lang="vi-VN" sz="3600" i="1">
                                  <a:latin typeface="Cambria Math" panose="02040503050406030204" pitchFamily="18" charset="0"/>
                                  <a:ea typeface="Cambria Math" panose="02040503050406030204" pitchFamily="18" charset="0"/>
                                  <a:cs typeface="Arial" panose="020B0604020202020204" pitchFamily="34" charset="0"/>
                                </a:rPr>
                                <m:t>𝜋</m:t>
                              </m:r>
                            </m:e>
                          </m:mr>
                        </m:m>
                      </m:e>
                    </m:d>
                  </m:oMath>
                </a14:m>
                <a:r>
                  <a:rPr lang="vi-VN" sz="3600">
                    <a:latin typeface="Arial" panose="020B0604020202020204" pitchFamily="34" charset="0"/>
                    <a:cs typeface="Arial" panose="020B0604020202020204" pitchFamily="34" charset="0"/>
                  </a:rPr>
                  <a:t>     </a:t>
                </a:r>
                <a14:m>
                  <m:oMath xmlns:m="http://schemas.openxmlformats.org/officeDocument/2006/math">
                    <m:r>
                      <a:rPr lang="vi-VN" sz="3600" b="0" i="1" smtClean="0">
                        <a:latin typeface="Cambria Math" panose="02040503050406030204" pitchFamily="18" charset="0"/>
                        <a:cs typeface="Arial" panose="020B0604020202020204" pitchFamily="34" charset="0"/>
                      </a:rPr>
                      <m:t>(</m:t>
                    </m:r>
                    <m:r>
                      <a:rPr lang="vi-VN" sz="3600" b="0" i="1" smtClean="0">
                        <a:latin typeface="Cambria Math" panose="02040503050406030204" pitchFamily="18" charset="0"/>
                        <a:cs typeface="Arial" panose="020B0604020202020204" pitchFamily="34" charset="0"/>
                      </a:rPr>
                      <m:t>𝑘</m:t>
                    </m:r>
                    <m:r>
                      <a:rPr lang="vi-VN" sz="3600" b="0" i="1" smtClean="0">
                        <a:latin typeface="Cambria Math" panose="02040503050406030204" pitchFamily="18" charset="0"/>
                        <a:ea typeface="Cambria Math" panose="02040503050406030204" pitchFamily="18" charset="0"/>
                        <a:cs typeface="Arial" panose="020B0604020202020204" pitchFamily="34" charset="0"/>
                      </a:rPr>
                      <m:t>∈</m:t>
                    </m:r>
                    <m:r>
                      <a:rPr lang="vi-VN" sz="3600" b="0" i="1" smtClean="0">
                        <a:latin typeface="Cambria Math" panose="02040503050406030204" pitchFamily="18" charset="0"/>
                        <a:ea typeface="Cambria Math" panose="02040503050406030204" pitchFamily="18" charset="0"/>
                        <a:cs typeface="Arial" panose="020B0604020202020204" pitchFamily="34" charset="0"/>
                      </a:rPr>
                      <m:t>ℤ</m:t>
                    </m:r>
                    <m:r>
                      <a:rPr lang="vi-VN" sz="3600" b="0" i="1" smtClean="0">
                        <a:latin typeface="Cambria Math" panose="02040503050406030204" pitchFamily="18" charset="0"/>
                        <a:ea typeface="Cambria Math" panose="02040503050406030204" pitchFamily="18" charset="0"/>
                        <a:cs typeface="Arial" panose="020B0604020202020204" pitchFamily="34" charset="0"/>
                      </a:rPr>
                      <m:t>)</m:t>
                    </m:r>
                  </m:oMath>
                </a14:m>
                <a:endParaRPr lang="en-US" sz="3600">
                  <a:latin typeface="Arial" panose="020B0604020202020204" pitchFamily="34" charset="0"/>
                  <a:cs typeface="Arial" panose="020B0604020202020204" pitchFamily="34" charset="0"/>
                </a:endParaRPr>
              </a:p>
            </p:txBody>
          </p:sp>
        </mc:Choice>
        <mc:Fallback xmlns="">
          <p:sp>
            <p:nvSpPr>
              <p:cNvPr id="10" name="TextBox 9"/>
              <p:cNvSpPr txBox="1">
                <a:spLocks noRot="1" noChangeAspect="1" noMove="1" noResize="1" noEditPoints="1" noAdjustHandles="1" noChangeArrowheads="1" noChangeShapeType="1" noTextEdit="1"/>
              </p:cNvSpPr>
              <p:nvPr/>
            </p:nvSpPr>
            <p:spPr>
              <a:xfrm>
                <a:off x="970280" y="4105434"/>
                <a:ext cx="8402320" cy="5649432"/>
              </a:xfrm>
              <a:prstGeom prst="rect">
                <a:avLst/>
              </a:prstGeom>
              <a:blipFill rotWithShape="0">
                <a:blip r:embed="rId4"/>
                <a:stretch>
                  <a:fillRect l="-217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p:cNvSpPr txBox="1"/>
              <p:nvPr/>
            </p:nvSpPr>
            <p:spPr>
              <a:xfrm>
                <a:off x="9906000" y="4105434"/>
                <a:ext cx="8382000" cy="5377498"/>
              </a:xfrm>
              <a:prstGeom prst="rect">
                <a:avLst/>
              </a:prstGeom>
              <a:noFill/>
            </p:spPr>
            <p:txBody>
              <a:bodyPr wrap="square" rtlCol="0">
                <a:spAutoFit/>
              </a:bodyPr>
              <a:lstStyle/>
              <a:p>
                <a:pPr>
                  <a:lnSpc>
                    <a:spcPct val="120000"/>
                  </a:lnSpc>
                </a:pPr>
                <a:r>
                  <a:rPr lang="vi-VN" sz="3600">
                    <a:latin typeface="Arial" panose="020B0604020202020204" pitchFamily="34" charset="0"/>
                    <a:cs typeface="Arial" panose="020B0604020202020204" pitchFamily="34" charset="0"/>
                  </a:rPr>
                  <a:t>b) Do </a:t>
                </a:r>
                <a14:m>
                  <m:oMath xmlns:m="http://schemas.openxmlformats.org/officeDocument/2006/math">
                    <m:r>
                      <a:rPr lang="vi-VN" sz="3600" b="0" i="1" smtClean="0">
                        <a:latin typeface="Cambria Math" panose="02040503050406030204" pitchFamily="18" charset="0"/>
                        <a:cs typeface="Arial" panose="020B0604020202020204" pitchFamily="34" charset="0"/>
                      </a:rPr>
                      <m:t>𝑠𝑖𝑛</m:t>
                    </m:r>
                    <m:d>
                      <m:dPr>
                        <m:ctrlPr>
                          <a:rPr lang="vi-VN" sz="3600" b="0" i="1" smtClean="0">
                            <a:latin typeface="Cambria Math" panose="02040503050406030204" pitchFamily="18" charset="0"/>
                            <a:cs typeface="Arial" panose="020B0604020202020204" pitchFamily="34" charset="0"/>
                          </a:rPr>
                        </m:ctrlPr>
                      </m:dPr>
                      <m:e>
                        <m:f>
                          <m:fPr>
                            <m:ctrlPr>
                              <a:rPr lang="vi-VN" sz="3600" b="0" i="1" smtClean="0">
                                <a:latin typeface="Cambria Math" panose="02040503050406030204" pitchFamily="18" charset="0"/>
                                <a:cs typeface="Arial" panose="020B0604020202020204" pitchFamily="34" charset="0"/>
                              </a:rPr>
                            </m:ctrlPr>
                          </m:fPr>
                          <m:num>
                            <m:r>
                              <a:rPr lang="vi-VN" sz="3600" b="0" i="1" smtClean="0">
                                <a:latin typeface="Cambria Math" panose="02040503050406030204" pitchFamily="18" charset="0"/>
                                <a:ea typeface="Cambria Math" panose="02040503050406030204" pitchFamily="18" charset="0"/>
                                <a:cs typeface="Arial" panose="020B0604020202020204" pitchFamily="34" charset="0"/>
                              </a:rPr>
                              <m:t>𝜋</m:t>
                            </m:r>
                          </m:num>
                          <m:den>
                            <m:r>
                              <a:rPr lang="vi-VN" sz="3600" b="0" i="1" smtClean="0">
                                <a:latin typeface="Cambria Math" panose="02040503050406030204" pitchFamily="18" charset="0"/>
                                <a:cs typeface="Arial" panose="020B0604020202020204" pitchFamily="34" charset="0"/>
                              </a:rPr>
                              <m:t>4</m:t>
                            </m:r>
                          </m:den>
                        </m:f>
                      </m:e>
                    </m:d>
                  </m:oMath>
                </a14:m>
                <a:r>
                  <a:rPr lang="vi-VN" sz="3600">
                    <a:latin typeface="Arial" panose="020B0604020202020204" pitchFamily="34" charset="0"/>
                    <a:cs typeface="Arial" panose="020B0604020202020204" pitchFamily="34" charset="0"/>
                  </a:rPr>
                  <a:t> = </a:t>
                </a:r>
                <a14:m>
                  <m:oMath xmlns:m="http://schemas.openxmlformats.org/officeDocument/2006/math">
                    <m:f>
                      <m:fPr>
                        <m:ctrlPr>
                          <a:rPr lang="vi-VN" sz="3600" i="1">
                            <a:latin typeface="Cambria Math" panose="02040503050406030204" pitchFamily="18" charset="0"/>
                            <a:cs typeface="Arial" panose="020B0604020202020204" pitchFamily="34" charset="0"/>
                          </a:rPr>
                        </m:ctrlPr>
                      </m:fPr>
                      <m:num>
                        <m:rad>
                          <m:radPr>
                            <m:degHide m:val="on"/>
                            <m:ctrlPr>
                              <a:rPr lang="vi-VN" sz="3600" i="1" smtClean="0">
                                <a:latin typeface="Cambria Math" panose="02040503050406030204" pitchFamily="18" charset="0"/>
                                <a:cs typeface="Arial" panose="020B0604020202020204" pitchFamily="34" charset="0"/>
                              </a:rPr>
                            </m:ctrlPr>
                          </m:radPr>
                          <m:deg/>
                          <m:e>
                            <m:r>
                              <a:rPr lang="vi-VN" sz="3600" b="0" i="1" smtClean="0">
                                <a:latin typeface="Cambria Math" panose="02040503050406030204" pitchFamily="18" charset="0"/>
                                <a:cs typeface="Arial" panose="020B0604020202020204" pitchFamily="34" charset="0"/>
                              </a:rPr>
                              <m:t>2</m:t>
                            </m:r>
                          </m:e>
                        </m:rad>
                      </m:num>
                      <m:den>
                        <m:r>
                          <a:rPr lang="vi-VN" sz="3600" i="1">
                            <a:latin typeface="Cambria Math" panose="02040503050406030204" pitchFamily="18" charset="0"/>
                            <a:cs typeface="Arial" panose="020B0604020202020204" pitchFamily="34" charset="0"/>
                          </a:rPr>
                          <m:t>2</m:t>
                        </m:r>
                      </m:den>
                    </m:f>
                  </m:oMath>
                </a14:m>
                <a:r>
                  <a:rPr lang="vi-VN" sz="3600">
                    <a:latin typeface="Arial" panose="020B0604020202020204" pitchFamily="34" charset="0"/>
                    <a:cs typeface="Arial" panose="020B0604020202020204" pitchFamily="34" charset="0"/>
                  </a:rPr>
                  <a:t> nên </a:t>
                </a:r>
                <a14:m>
                  <m:oMath xmlns:m="http://schemas.openxmlformats.org/officeDocument/2006/math">
                    <m:r>
                      <a:rPr lang="vi-VN" sz="3600" i="1">
                        <a:latin typeface="Cambria Math" panose="02040503050406030204" pitchFamily="18" charset="0"/>
                        <a:cs typeface="Arial" panose="020B0604020202020204" pitchFamily="34" charset="0"/>
                      </a:rPr>
                      <m:t>𝑠𝑖𝑛𝑥</m:t>
                    </m:r>
                    <m:r>
                      <a:rPr lang="vi-VN" sz="3600" i="1">
                        <a:latin typeface="Cambria Math" panose="02040503050406030204" pitchFamily="18" charset="0"/>
                        <a:cs typeface="Arial" panose="020B0604020202020204" pitchFamily="34" charset="0"/>
                      </a:rPr>
                      <m:t>=</m:t>
                    </m:r>
                    <m:r>
                      <a:rPr lang="vi-VN" sz="3600" i="1">
                        <a:latin typeface="Cambria Math" panose="02040503050406030204" pitchFamily="18" charset="0"/>
                        <a:cs typeface="Arial" panose="020B0604020202020204" pitchFamily="34" charset="0"/>
                      </a:rPr>
                      <m:t>𝑠𝑖𝑛</m:t>
                    </m:r>
                    <m:d>
                      <m:dPr>
                        <m:ctrlPr>
                          <a:rPr lang="vi-VN" sz="3600" i="1">
                            <a:latin typeface="Cambria Math" panose="02040503050406030204" pitchFamily="18" charset="0"/>
                            <a:cs typeface="Arial" panose="020B0604020202020204" pitchFamily="34" charset="0"/>
                          </a:rPr>
                        </m:ctrlPr>
                      </m:dPr>
                      <m:e>
                        <m:f>
                          <m:fPr>
                            <m:ctrlPr>
                              <a:rPr lang="vi-VN" sz="3600" i="1">
                                <a:latin typeface="Cambria Math" panose="02040503050406030204" pitchFamily="18" charset="0"/>
                                <a:cs typeface="Arial" panose="020B0604020202020204" pitchFamily="34" charset="0"/>
                              </a:rPr>
                            </m:ctrlPr>
                          </m:fPr>
                          <m:num>
                            <m:r>
                              <a:rPr lang="vi-VN" sz="3600" i="1">
                                <a:latin typeface="Cambria Math" panose="02040503050406030204" pitchFamily="18" charset="0"/>
                                <a:ea typeface="Cambria Math" panose="02040503050406030204" pitchFamily="18" charset="0"/>
                                <a:cs typeface="Arial" panose="020B0604020202020204" pitchFamily="34" charset="0"/>
                              </a:rPr>
                              <m:t>𝜋</m:t>
                            </m:r>
                          </m:num>
                          <m:den>
                            <m:r>
                              <a:rPr lang="vi-VN" sz="3600" b="0" i="1" smtClean="0">
                                <a:latin typeface="Cambria Math" panose="02040503050406030204" pitchFamily="18" charset="0"/>
                                <a:ea typeface="Cambria Math" panose="02040503050406030204" pitchFamily="18" charset="0"/>
                                <a:cs typeface="Arial" panose="020B0604020202020204" pitchFamily="34" charset="0"/>
                              </a:rPr>
                              <m:t>4</m:t>
                            </m:r>
                          </m:den>
                        </m:f>
                      </m:e>
                    </m:d>
                  </m:oMath>
                </a14:m>
                <a:endParaRPr lang="vi-VN" sz="3600">
                  <a:latin typeface="Arial" panose="020B0604020202020204" pitchFamily="34" charset="0"/>
                  <a:cs typeface="Arial" panose="020B0604020202020204" pitchFamily="34" charset="0"/>
                </a:endParaRPr>
              </a:p>
              <a:p>
                <a:pPr>
                  <a:lnSpc>
                    <a:spcPct val="120000"/>
                  </a:lnSpc>
                </a:pPr>
                <a14:m>
                  <m:oMath xmlns:m="http://schemas.openxmlformats.org/officeDocument/2006/math">
                    <m:r>
                      <a:rPr lang="vi-VN" sz="3600" i="1" smtClean="0">
                        <a:latin typeface="Cambria Math" panose="02040503050406030204" pitchFamily="18" charset="0"/>
                        <a:ea typeface="Cambria Math" panose="02040503050406030204" pitchFamily="18" charset="0"/>
                        <a:cs typeface="Arial" panose="020B0604020202020204" pitchFamily="34" charset="0"/>
                      </a:rPr>
                      <m:t>⟺</m:t>
                    </m:r>
                    <m:r>
                      <a:rPr lang="vi-VN" sz="3600" b="0" i="1" smtClean="0">
                        <a:latin typeface="Cambria Math" panose="02040503050406030204" pitchFamily="18" charset="0"/>
                        <a:ea typeface="Cambria Math" panose="02040503050406030204" pitchFamily="18" charset="0"/>
                        <a:cs typeface="Arial" panose="020B0604020202020204" pitchFamily="34" charset="0"/>
                      </a:rPr>
                      <m:t> </m:t>
                    </m:r>
                    <m:d>
                      <m:dPr>
                        <m:begChr m:val="["/>
                        <m:endChr m:val=""/>
                        <m:ctrlPr>
                          <a:rPr lang="vi-VN" sz="3600" b="0" i="1" smtClean="0">
                            <a:latin typeface="Cambria Math" panose="02040503050406030204" pitchFamily="18" charset="0"/>
                            <a:ea typeface="Cambria Math" panose="02040503050406030204" pitchFamily="18" charset="0"/>
                            <a:cs typeface="Arial" panose="020B0604020202020204" pitchFamily="34" charset="0"/>
                          </a:rPr>
                        </m:ctrlPr>
                      </m:dPr>
                      <m:e>
                        <m:m>
                          <m:mPr>
                            <m:mcs>
                              <m:mc>
                                <m:mcPr>
                                  <m:count m:val="1"/>
                                  <m:mcJc m:val="center"/>
                                </m:mcPr>
                              </m:mc>
                            </m:mcs>
                            <m:ctrlPr>
                              <a:rPr lang="vi-VN" sz="3600" b="0" i="1" smtClean="0">
                                <a:latin typeface="Cambria Math" panose="02040503050406030204" pitchFamily="18" charset="0"/>
                                <a:ea typeface="Cambria Math" panose="02040503050406030204" pitchFamily="18" charset="0"/>
                                <a:cs typeface="Arial" panose="020B0604020202020204" pitchFamily="34" charset="0"/>
                              </a:rPr>
                            </m:ctrlPr>
                          </m:mPr>
                          <m:mr>
                            <m:e>
                              <m:r>
                                <m:rPr>
                                  <m:brk m:alnAt="7"/>
                                </m:rPr>
                                <a:rPr lang="vi-VN" sz="3600" b="0" i="1" smtClean="0">
                                  <a:latin typeface="Cambria Math" panose="02040503050406030204" pitchFamily="18" charset="0"/>
                                  <a:ea typeface="Cambria Math" panose="02040503050406030204" pitchFamily="18" charset="0"/>
                                  <a:cs typeface="Arial" panose="020B0604020202020204" pitchFamily="34" charset="0"/>
                                </a:rPr>
                                <m:t>𝑥</m:t>
                              </m:r>
                              <m:r>
                                <a:rPr lang="vi-VN" sz="3600" b="0" i="1" smtClean="0">
                                  <a:latin typeface="Cambria Math" panose="02040503050406030204" pitchFamily="18" charset="0"/>
                                  <a:ea typeface="Cambria Math" panose="02040503050406030204" pitchFamily="18" charset="0"/>
                                  <a:cs typeface="Arial" panose="020B0604020202020204" pitchFamily="34" charset="0"/>
                                </a:rPr>
                                <m:t>= </m:t>
                              </m:r>
                              <m:f>
                                <m:fPr>
                                  <m:ctrlPr>
                                    <a:rPr lang="vi-VN" sz="3600" b="0" i="1" smtClean="0">
                                      <a:latin typeface="Cambria Math" panose="02040503050406030204" pitchFamily="18" charset="0"/>
                                      <a:ea typeface="Cambria Math" panose="02040503050406030204" pitchFamily="18" charset="0"/>
                                      <a:cs typeface="Arial" panose="020B0604020202020204" pitchFamily="34" charset="0"/>
                                    </a:rPr>
                                  </m:ctrlPr>
                                </m:fPr>
                                <m:num>
                                  <m:r>
                                    <a:rPr lang="vi-VN" sz="3600" b="0" i="1" smtClean="0">
                                      <a:latin typeface="Cambria Math" panose="02040503050406030204" pitchFamily="18" charset="0"/>
                                      <a:ea typeface="Cambria Math" panose="02040503050406030204" pitchFamily="18" charset="0"/>
                                      <a:cs typeface="Arial" panose="020B0604020202020204" pitchFamily="34" charset="0"/>
                                    </a:rPr>
                                    <m:t>𝜋</m:t>
                                  </m:r>
                                </m:num>
                                <m:den>
                                  <m:r>
                                    <a:rPr lang="vi-VN" sz="3600" b="0" i="1" smtClean="0">
                                      <a:latin typeface="Cambria Math" panose="02040503050406030204" pitchFamily="18" charset="0"/>
                                      <a:ea typeface="Cambria Math" panose="02040503050406030204" pitchFamily="18" charset="0"/>
                                      <a:cs typeface="Arial" panose="020B0604020202020204" pitchFamily="34" charset="0"/>
                                    </a:rPr>
                                    <m:t>4</m:t>
                                  </m:r>
                                </m:den>
                              </m:f>
                              <m:r>
                                <m:rPr>
                                  <m:brk m:alnAt="7"/>
                                </m:rPr>
                                <a:rPr lang="vi-VN" sz="3600" b="0" i="1" smtClean="0">
                                  <a:latin typeface="Cambria Math" panose="02040503050406030204" pitchFamily="18" charset="0"/>
                                  <a:ea typeface="Cambria Math" panose="02040503050406030204" pitchFamily="18" charset="0"/>
                                  <a:cs typeface="Arial" panose="020B0604020202020204" pitchFamily="34" charset="0"/>
                                </a:rPr>
                                <m:t>+</m:t>
                              </m:r>
                              <m:r>
                                <a:rPr lang="vi-VN" sz="3600" b="0" i="1" smtClean="0">
                                  <a:latin typeface="Cambria Math" panose="02040503050406030204" pitchFamily="18" charset="0"/>
                                  <a:ea typeface="Cambria Math" panose="02040503050406030204" pitchFamily="18" charset="0"/>
                                  <a:cs typeface="Arial" panose="020B0604020202020204" pitchFamily="34" charset="0"/>
                                </a:rPr>
                                <m:t>𝑘</m:t>
                              </m:r>
                              <m:r>
                                <a:rPr lang="vi-VN" sz="3600" b="0" i="1" smtClean="0">
                                  <a:latin typeface="Cambria Math" panose="02040503050406030204" pitchFamily="18" charset="0"/>
                                  <a:ea typeface="Cambria Math" panose="02040503050406030204" pitchFamily="18" charset="0"/>
                                  <a:cs typeface="Arial" panose="020B0604020202020204" pitchFamily="34" charset="0"/>
                                </a:rPr>
                                <m:t>2</m:t>
                              </m:r>
                              <m:r>
                                <a:rPr lang="vi-VN" sz="3600" b="0" i="1" smtClean="0">
                                  <a:latin typeface="Cambria Math" panose="02040503050406030204" pitchFamily="18" charset="0"/>
                                  <a:ea typeface="Cambria Math" panose="02040503050406030204" pitchFamily="18" charset="0"/>
                                  <a:cs typeface="Arial" panose="020B0604020202020204" pitchFamily="34" charset="0"/>
                                </a:rPr>
                                <m:t>𝜋</m:t>
                              </m:r>
                              <m:r>
                                <a:rPr lang="vi-VN" sz="3600" b="0" i="1" smtClean="0">
                                  <a:latin typeface="Cambria Math" panose="02040503050406030204" pitchFamily="18" charset="0"/>
                                  <a:ea typeface="Cambria Math" panose="02040503050406030204" pitchFamily="18" charset="0"/>
                                  <a:cs typeface="Arial" panose="020B0604020202020204" pitchFamily="34" charset="0"/>
                                </a:rPr>
                                <m:t>              </m:t>
                              </m:r>
                            </m:e>
                          </m:mr>
                          <m:mr>
                            <m:e>
                              <m:r>
                                <a:rPr lang="vi-VN" sz="3600" b="0" i="1" smtClean="0">
                                  <a:latin typeface="Cambria Math" panose="02040503050406030204" pitchFamily="18" charset="0"/>
                                  <a:ea typeface="Cambria Math" panose="02040503050406030204" pitchFamily="18" charset="0"/>
                                  <a:cs typeface="Arial" panose="020B0604020202020204" pitchFamily="34" charset="0"/>
                                </a:rPr>
                                <m:t>𝑥</m:t>
                              </m:r>
                              <m:r>
                                <a:rPr lang="vi-VN" sz="3600" b="0" i="1" smtClean="0">
                                  <a:latin typeface="Cambria Math" panose="02040503050406030204" pitchFamily="18" charset="0"/>
                                  <a:ea typeface="Cambria Math" panose="02040503050406030204" pitchFamily="18" charset="0"/>
                                  <a:cs typeface="Arial" panose="020B0604020202020204" pitchFamily="34" charset="0"/>
                                </a:rPr>
                                <m:t>= </m:t>
                              </m:r>
                              <m:r>
                                <a:rPr lang="vi-VN" sz="3600" b="0" i="1" smtClean="0">
                                  <a:latin typeface="Cambria Math" panose="02040503050406030204" pitchFamily="18" charset="0"/>
                                  <a:ea typeface="Cambria Math" panose="02040503050406030204" pitchFamily="18" charset="0"/>
                                  <a:cs typeface="Arial" panose="020B0604020202020204" pitchFamily="34" charset="0"/>
                                </a:rPr>
                                <m:t>𝜋</m:t>
                              </m:r>
                              <m:r>
                                <a:rPr lang="vi-VN" sz="3600" b="0" i="1" smtClean="0">
                                  <a:latin typeface="Cambria Math" panose="02040503050406030204" pitchFamily="18" charset="0"/>
                                  <a:ea typeface="Cambria Math" panose="02040503050406030204" pitchFamily="18" charset="0"/>
                                  <a:cs typeface="Arial" panose="020B0604020202020204" pitchFamily="34" charset="0"/>
                                </a:rPr>
                                <m:t>− </m:t>
                              </m:r>
                              <m:f>
                                <m:fPr>
                                  <m:ctrlPr>
                                    <a:rPr lang="vi-VN" sz="3600" b="0" i="1" smtClean="0">
                                      <a:latin typeface="Cambria Math" panose="02040503050406030204" pitchFamily="18" charset="0"/>
                                      <a:ea typeface="Cambria Math" panose="02040503050406030204" pitchFamily="18" charset="0"/>
                                      <a:cs typeface="Arial" panose="020B0604020202020204" pitchFamily="34" charset="0"/>
                                    </a:rPr>
                                  </m:ctrlPr>
                                </m:fPr>
                                <m:num>
                                  <m:r>
                                    <a:rPr lang="vi-VN" sz="3600" b="0" i="1" smtClean="0">
                                      <a:latin typeface="Cambria Math" panose="02040503050406030204" pitchFamily="18" charset="0"/>
                                      <a:ea typeface="Cambria Math" panose="02040503050406030204" pitchFamily="18" charset="0"/>
                                      <a:cs typeface="Arial" panose="020B0604020202020204" pitchFamily="34" charset="0"/>
                                    </a:rPr>
                                    <m:t>𝜋</m:t>
                                  </m:r>
                                </m:num>
                                <m:den>
                                  <m:r>
                                    <a:rPr lang="vi-VN" sz="3600" b="0" i="1" smtClean="0">
                                      <a:latin typeface="Cambria Math" panose="02040503050406030204" pitchFamily="18" charset="0"/>
                                      <a:ea typeface="Cambria Math" panose="02040503050406030204" pitchFamily="18" charset="0"/>
                                      <a:cs typeface="Arial" panose="020B0604020202020204" pitchFamily="34" charset="0"/>
                                    </a:rPr>
                                    <m:t>4</m:t>
                                  </m:r>
                                </m:den>
                              </m:f>
                              <m:r>
                                <a:rPr lang="vi-VN" sz="3600" b="0" i="1" smtClean="0">
                                  <a:latin typeface="Cambria Math" panose="02040503050406030204" pitchFamily="18" charset="0"/>
                                  <a:ea typeface="Cambria Math" panose="02040503050406030204" pitchFamily="18" charset="0"/>
                                  <a:cs typeface="Arial" panose="020B0604020202020204" pitchFamily="34" charset="0"/>
                                </a:rPr>
                                <m:t>+</m:t>
                              </m:r>
                              <m:r>
                                <a:rPr lang="vi-VN" sz="3600" b="0" i="1" smtClean="0">
                                  <a:latin typeface="Cambria Math" panose="02040503050406030204" pitchFamily="18" charset="0"/>
                                  <a:ea typeface="Cambria Math" panose="02040503050406030204" pitchFamily="18" charset="0"/>
                                  <a:cs typeface="Arial" panose="020B0604020202020204" pitchFamily="34" charset="0"/>
                                </a:rPr>
                                <m:t>𝑘</m:t>
                              </m:r>
                              <m:r>
                                <a:rPr lang="vi-VN" sz="3600" b="0" i="1" smtClean="0">
                                  <a:latin typeface="Cambria Math" panose="02040503050406030204" pitchFamily="18" charset="0"/>
                                  <a:ea typeface="Cambria Math" panose="02040503050406030204" pitchFamily="18" charset="0"/>
                                  <a:cs typeface="Arial" panose="020B0604020202020204" pitchFamily="34" charset="0"/>
                                </a:rPr>
                                <m:t>2</m:t>
                              </m:r>
                              <m:r>
                                <a:rPr lang="vi-VN" sz="3600" b="0" i="1" smtClean="0">
                                  <a:latin typeface="Cambria Math" panose="02040503050406030204" pitchFamily="18" charset="0"/>
                                  <a:ea typeface="Cambria Math" panose="02040503050406030204" pitchFamily="18" charset="0"/>
                                  <a:cs typeface="Arial" panose="020B0604020202020204" pitchFamily="34" charset="0"/>
                                </a:rPr>
                                <m:t>𝜋</m:t>
                              </m:r>
                            </m:e>
                          </m:mr>
                        </m:m>
                      </m:e>
                    </m:d>
                  </m:oMath>
                </a14:m>
                <a:r>
                  <a:rPr lang="vi-VN" sz="3600">
                    <a:latin typeface="Arial" panose="020B0604020202020204" pitchFamily="34" charset="0"/>
                    <a:cs typeface="Arial" panose="020B0604020202020204" pitchFamily="34" charset="0"/>
                  </a:rPr>
                  <a:t>  </a:t>
                </a:r>
              </a:p>
              <a:p>
                <a:pPr>
                  <a:lnSpc>
                    <a:spcPct val="120000"/>
                  </a:lnSpc>
                </a:pPr>
                <a14:m>
                  <m:oMath xmlns:m="http://schemas.openxmlformats.org/officeDocument/2006/math">
                    <m:r>
                      <a:rPr lang="vi-VN" sz="3600" i="1">
                        <a:latin typeface="Cambria Math" panose="02040503050406030204" pitchFamily="18" charset="0"/>
                        <a:ea typeface="Cambria Math" panose="02040503050406030204" pitchFamily="18" charset="0"/>
                        <a:cs typeface="Arial" panose="020B0604020202020204" pitchFamily="34" charset="0"/>
                      </a:rPr>
                      <m:t>⟺ </m:t>
                    </m:r>
                    <m:d>
                      <m:dPr>
                        <m:begChr m:val="["/>
                        <m:endChr m:val=""/>
                        <m:ctrlPr>
                          <a:rPr lang="vi-VN" sz="3600" i="1">
                            <a:latin typeface="Cambria Math" panose="02040503050406030204" pitchFamily="18" charset="0"/>
                            <a:ea typeface="Cambria Math" panose="02040503050406030204" pitchFamily="18" charset="0"/>
                            <a:cs typeface="Arial" panose="020B0604020202020204" pitchFamily="34" charset="0"/>
                          </a:rPr>
                        </m:ctrlPr>
                      </m:dPr>
                      <m:e>
                        <m:m>
                          <m:mPr>
                            <m:mcs>
                              <m:mc>
                                <m:mcPr>
                                  <m:count m:val="1"/>
                                  <m:mcJc m:val="center"/>
                                </m:mcPr>
                              </m:mc>
                            </m:mcs>
                            <m:ctrlPr>
                              <a:rPr lang="vi-VN" sz="3600" i="1">
                                <a:latin typeface="Cambria Math" panose="02040503050406030204" pitchFamily="18" charset="0"/>
                                <a:ea typeface="Cambria Math" panose="02040503050406030204" pitchFamily="18" charset="0"/>
                                <a:cs typeface="Arial" panose="020B0604020202020204" pitchFamily="34" charset="0"/>
                              </a:rPr>
                            </m:ctrlPr>
                          </m:mPr>
                          <m:mr>
                            <m:e>
                              <m:r>
                                <m:rPr>
                                  <m:brk m:alnAt="7"/>
                                </m:rPr>
                                <a:rPr lang="vi-VN" sz="3600" i="1">
                                  <a:latin typeface="Cambria Math" panose="02040503050406030204" pitchFamily="18" charset="0"/>
                                  <a:ea typeface="Cambria Math" panose="02040503050406030204" pitchFamily="18" charset="0"/>
                                  <a:cs typeface="Arial" panose="020B0604020202020204" pitchFamily="34" charset="0"/>
                                </a:rPr>
                                <m:t>𝑥</m:t>
                              </m:r>
                              <m:r>
                                <a:rPr lang="vi-VN" sz="3600" i="1">
                                  <a:latin typeface="Cambria Math" panose="02040503050406030204" pitchFamily="18" charset="0"/>
                                  <a:ea typeface="Cambria Math" panose="02040503050406030204" pitchFamily="18" charset="0"/>
                                  <a:cs typeface="Arial" panose="020B0604020202020204" pitchFamily="34" charset="0"/>
                                </a:rPr>
                                <m:t>= </m:t>
                              </m:r>
                              <m:f>
                                <m:fPr>
                                  <m:ctrlPr>
                                    <a:rPr lang="vi-VN" sz="3600" i="1">
                                      <a:latin typeface="Cambria Math" panose="02040503050406030204" pitchFamily="18" charset="0"/>
                                      <a:ea typeface="Cambria Math" panose="02040503050406030204" pitchFamily="18" charset="0"/>
                                      <a:cs typeface="Arial" panose="020B0604020202020204" pitchFamily="34" charset="0"/>
                                    </a:rPr>
                                  </m:ctrlPr>
                                </m:fPr>
                                <m:num>
                                  <m:r>
                                    <a:rPr lang="vi-VN" sz="3600" i="1">
                                      <a:latin typeface="Cambria Math" panose="02040503050406030204" pitchFamily="18" charset="0"/>
                                      <a:ea typeface="Cambria Math" panose="02040503050406030204" pitchFamily="18" charset="0"/>
                                      <a:cs typeface="Arial" panose="020B0604020202020204" pitchFamily="34" charset="0"/>
                                    </a:rPr>
                                    <m:t>𝜋</m:t>
                                  </m:r>
                                </m:num>
                                <m:den>
                                  <m:r>
                                    <a:rPr lang="vi-VN" sz="3600" b="0" i="1" smtClean="0">
                                      <a:latin typeface="Cambria Math" panose="02040503050406030204" pitchFamily="18" charset="0"/>
                                      <a:ea typeface="Cambria Math" panose="02040503050406030204" pitchFamily="18" charset="0"/>
                                      <a:cs typeface="Arial" panose="020B0604020202020204" pitchFamily="34" charset="0"/>
                                    </a:rPr>
                                    <m:t>4</m:t>
                                  </m:r>
                                </m:den>
                              </m:f>
                              <m:r>
                                <m:rPr>
                                  <m:brk m:alnAt="7"/>
                                </m:rPr>
                                <a:rPr lang="vi-VN" sz="3600" i="1">
                                  <a:latin typeface="Cambria Math" panose="02040503050406030204" pitchFamily="18" charset="0"/>
                                  <a:ea typeface="Cambria Math" panose="02040503050406030204" pitchFamily="18" charset="0"/>
                                  <a:cs typeface="Arial" panose="020B0604020202020204" pitchFamily="34" charset="0"/>
                                </a:rPr>
                                <m:t>+</m:t>
                              </m:r>
                              <m:r>
                                <a:rPr lang="vi-VN" sz="3600" i="1">
                                  <a:latin typeface="Cambria Math" panose="02040503050406030204" pitchFamily="18" charset="0"/>
                                  <a:ea typeface="Cambria Math" panose="02040503050406030204" pitchFamily="18" charset="0"/>
                                  <a:cs typeface="Arial" panose="020B0604020202020204" pitchFamily="34" charset="0"/>
                                </a:rPr>
                                <m:t>𝑘</m:t>
                              </m:r>
                              <m:r>
                                <a:rPr lang="vi-VN" sz="3600" i="1">
                                  <a:latin typeface="Cambria Math" panose="02040503050406030204" pitchFamily="18" charset="0"/>
                                  <a:ea typeface="Cambria Math" panose="02040503050406030204" pitchFamily="18" charset="0"/>
                                  <a:cs typeface="Arial" panose="020B0604020202020204" pitchFamily="34" charset="0"/>
                                </a:rPr>
                                <m:t>2</m:t>
                              </m:r>
                              <m:r>
                                <a:rPr lang="vi-VN" sz="3600" i="1">
                                  <a:latin typeface="Cambria Math" panose="02040503050406030204" pitchFamily="18" charset="0"/>
                                  <a:ea typeface="Cambria Math" panose="02040503050406030204" pitchFamily="18" charset="0"/>
                                  <a:cs typeface="Arial" panose="020B0604020202020204" pitchFamily="34" charset="0"/>
                                </a:rPr>
                                <m:t>𝜋</m:t>
                              </m:r>
                            </m:e>
                          </m:mr>
                          <m:mr>
                            <m:e>
                              <m:r>
                                <a:rPr lang="vi-VN" sz="3600" i="1">
                                  <a:latin typeface="Cambria Math" panose="02040503050406030204" pitchFamily="18" charset="0"/>
                                  <a:ea typeface="Cambria Math" panose="02040503050406030204" pitchFamily="18" charset="0"/>
                                  <a:cs typeface="Arial" panose="020B0604020202020204" pitchFamily="34" charset="0"/>
                                </a:rPr>
                                <m:t>𝑥</m:t>
                              </m:r>
                              <m:r>
                                <a:rPr lang="vi-VN" sz="3600" i="1">
                                  <a:latin typeface="Cambria Math" panose="02040503050406030204" pitchFamily="18" charset="0"/>
                                  <a:ea typeface="Cambria Math" panose="02040503050406030204" pitchFamily="18" charset="0"/>
                                  <a:cs typeface="Arial" panose="020B0604020202020204" pitchFamily="34" charset="0"/>
                                </a:rPr>
                                <m:t>=</m:t>
                              </m:r>
                              <m:f>
                                <m:fPr>
                                  <m:ctrlPr>
                                    <a:rPr lang="vi-VN" sz="3600" i="1">
                                      <a:latin typeface="Cambria Math" panose="02040503050406030204" pitchFamily="18" charset="0"/>
                                      <a:ea typeface="Cambria Math" panose="02040503050406030204" pitchFamily="18" charset="0"/>
                                      <a:cs typeface="Arial" panose="020B0604020202020204" pitchFamily="34" charset="0"/>
                                    </a:rPr>
                                  </m:ctrlPr>
                                </m:fPr>
                                <m:num>
                                  <m:r>
                                    <a:rPr lang="vi-VN" sz="3600" b="0" i="1" smtClean="0">
                                      <a:latin typeface="Cambria Math" panose="02040503050406030204" pitchFamily="18" charset="0"/>
                                      <a:ea typeface="Cambria Math" panose="02040503050406030204" pitchFamily="18" charset="0"/>
                                      <a:cs typeface="Arial" panose="020B0604020202020204" pitchFamily="34" charset="0"/>
                                    </a:rPr>
                                    <m:t>3</m:t>
                                  </m:r>
                                  <m:r>
                                    <a:rPr lang="vi-VN" sz="3600" i="1">
                                      <a:latin typeface="Cambria Math" panose="02040503050406030204" pitchFamily="18" charset="0"/>
                                      <a:ea typeface="Cambria Math" panose="02040503050406030204" pitchFamily="18" charset="0"/>
                                      <a:cs typeface="Arial" panose="020B0604020202020204" pitchFamily="34" charset="0"/>
                                    </a:rPr>
                                    <m:t>𝜋</m:t>
                                  </m:r>
                                </m:num>
                                <m:den>
                                  <m:r>
                                    <a:rPr lang="vi-VN" sz="3600" b="0" i="1" smtClean="0">
                                      <a:latin typeface="Cambria Math" panose="02040503050406030204" pitchFamily="18" charset="0"/>
                                      <a:ea typeface="Cambria Math" panose="02040503050406030204" pitchFamily="18" charset="0"/>
                                      <a:cs typeface="Arial" panose="020B0604020202020204" pitchFamily="34" charset="0"/>
                                    </a:rPr>
                                    <m:t>4</m:t>
                                  </m:r>
                                </m:den>
                              </m:f>
                              <m:r>
                                <a:rPr lang="vi-VN" sz="3600" i="1">
                                  <a:latin typeface="Cambria Math" panose="02040503050406030204" pitchFamily="18" charset="0"/>
                                  <a:ea typeface="Cambria Math" panose="02040503050406030204" pitchFamily="18" charset="0"/>
                                  <a:cs typeface="Arial" panose="020B0604020202020204" pitchFamily="34" charset="0"/>
                                </a:rPr>
                                <m:t>+</m:t>
                              </m:r>
                              <m:r>
                                <a:rPr lang="vi-VN" sz="3600" i="1">
                                  <a:latin typeface="Cambria Math" panose="02040503050406030204" pitchFamily="18" charset="0"/>
                                  <a:ea typeface="Cambria Math" panose="02040503050406030204" pitchFamily="18" charset="0"/>
                                  <a:cs typeface="Arial" panose="020B0604020202020204" pitchFamily="34" charset="0"/>
                                </a:rPr>
                                <m:t>𝑘</m:t>
                              </m:r>
                              <m:r>
                                <a:rPr lang="vi-VN" sz="3600" i="1">
                                  <a:latin typeface="Cambria Math" panose="02040503050406030204" pitchFamily="18" charset="0"/>
                                  <a:ea typeface="Cambria Math" panose="02040503050406030204" pitchFamily="18" charset="0"/>
                                  <a:cs typeface="Arial" panose="020B0604020202020204" pitchFamily="34" charset="0"/>
                                </a:rPr>
                                <m:t>2</m:t>
                              </m:r>
                              <m:r>
                                <a:rPr lang="vi-VN" sz="3600" i="1">
                                  <a:latin typeface="Cambria Math" panose="02040503050406030204" pitchFamily="18" charset="0"/>
                                  <a:ea typeface="Cambria Math" panose="02040503050406030204" pitchFamily="18" charset="0"/>
                                  <a:cs typeface="Arial" panose="020B0604020202020204" pitchFamily="34" charset="0"/>
                                </a:rPr>
                                <m:t>𝜋</m:t>
                              </m:r>
                            </m:e>
                          </m:mr>
                        </m:m>
                      </m:e>
                    </m:d>
                  </m:oMath>
                </a14:m>
                <a:r>
                  <a:rPr lang="vi-VN" sz="3600">
                    <a:latin typeface="Arial" panose="020B0604020202020204" pitchFamily="34" charset="0"/>
                    <a:cs typeface="Arial" panose="020B0604020202020204" pitchFamily="34" charset="0"/>
                  </a:rPr>
                  <a:t>     </a:t>
                </a:r>
                <a14:m>
                  <m:oMath xmlns:m="http://schemas.openxmlformats.org/officeDocument/2006/math">
                    <m:r>
                      <a:rPr lang="vi-VN" sz="3600" b="0" i="1" smtClean="0">
                        <a:latin typeface="Cambria Math" panose="02040503050406030204" pitchFamily="18" charset="0"/>
                        <a:cs typeface="Arial" panose="020B0604020202020204" pitchFamily="34" charset="0"/>
                      </a:rPr>
                      <m:t>(</m:t>
                    </m:r>
                    <m:r>
                      <a:rPr lang="vi-VN" sz="3600" b="0" i="1" smtClean="0">
                        <a:latin typeface="Cambria Math" panose="02040503050406030204" pitchFamily="18" charset="0"/>
                        <a:cs typeface="Arial" panose="020B0604020202020204" pitchFamily="34" charset="0"/>
                      </a:rPr>
                      <m:t>𝑘</m:t>
                    </m:r>
                    <m:r>
                      <a:rPr lang="vi-VN" sz="3600" b="0" i="1" smtClean="0">
                        <a:latin typeface="Cambria Math" panose="02040503050406030204" pitchFamily="18" charset="0"/>
                        <a:ea typeface="Cambria Math" panose="02040503050406030204" pitchFamily="18" charset="0"/>
                        <a:cs typeface="Arial" panose="020B0604020202020204" pitchFamily="34" charset="0"/>
                      </a:rPr>
                      <m:t>∈</m:t>
                    </m:r>
                    <m:r>
                      <a:rPr lang="vi-VN" sz="3600" b="0" i="1" smtClean="0">
                        <a:latin typeface="Cambria Math" panose="02040503050406030204" pitchFamily="18" charset="0"/>
                        <a:ea typeface="Cambria Math" panose="02040503050406030204" pitchFamily="18" charset="0"/>
                        <a:cs typeface="Arial" panose="020B0604020202020204" pitchFamily="34" charset="0"/>
                      </a:rPr>
                      <m:t>ℤ</m:t>
                    </m:r>
                    <m:r>
                      <a:rPr lang="vi-VN" sz="3600" b="0" i="1" smtClean="0">
                        <a:latin typeface="Cambria Math" panose="02040503050406030204" pitchFamily="18" charset="0"/>
                        <a:ea typeface="Cambria Math" panose="02040503050406030204" pitchFamily="18" charset="0"/>
                        <a:cs typeface="Arial" panose="020B0604020202020204" pitchFamily="34" charset="0"/>
                      </a:rPr>
                      <m:t>)</m:t>
                    </m:r>
                  </m:oMath>
                </a14:m>
                <a:endParaRPr lang="en-US" sz="3600">
                  <a:latin typeface="Arial" panose="020B0604020202020204" pitchFamily="34" charset="0"/>
                  <a:cs typeface="Arial" panose="020B0604020202020204" pitchFamily="34" charset="0"/>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9906000" y="4105434"/>
                <a:ext cx="8382000" cy="5377498"/>
              </a:xfrm>
              <a:prstGeom prst="rect">
                <a:avLst/>
              </a:prstGeom>
              <a:blipFill rotWithShape="0">
                <a:blip r:embed="rId5"/>
                <a:stretch>
                  <a:fillRect l="-2182"/>
                </a:stretch>
              </a:blipFill>
            </p:spPr>
            <p:txBody>
              <a:bodyPr/>
              <a:lstStyle/>
              <a:p>
                <a:r>
                  <a:rPr lang="en-US">
                    <a:noFill/>
                  </a:rPr>
                  <a:t> </a:t>
                </a:r>
              </a:p>
            </p:txBody>
          </p:sp>
        </mc:Fallback>
      </mc:AlternateContent>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459200" y="380223"/>
            <a:ext cx="1472343" cy="2010800"/>
          </a:xfrm>
          <a:prstGeom prst="rect">
            <a:avLst/>
          </a:prstGeom>
        </p:spPr>
      </p:pic>
    </p:spTree>
    <p:extLst>
      <p:ext uri="{BB962C8B-B14F-4D97-AF65-F5344CB8AC3E}">
        <p14:creationId xmlns:p14="http://schemas.microsoft.com/office/powerpoint/2010/main" val="1716328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anim calcmode="lin" valueType="num">
                                      <p:cBhvr>
                                        <p:cTn id="25" dur="500" fill="hold"/>
                                        <p:tgtEl>
                                          <p:spTgt spid="10"/>
                                        </p:tgtEl>
                                        <p:attrNameLst>
                                          <p:attrName>ppt_x</p:attrName>
                                        </p:attrNameLst>
                                      </p:cBhvr>
                                      <p:tavLst>
                                        <p:tav tm="0">
                                          <p:val>
                                            <p:strVal val="#ppt_x"/>
                                          </p:val>
                                        </p:tav>
                                        <p:tav tm="100000">
                                          <p:val>
                                            <p:strVal val="#ppt_x"/>
                                          </p:val>
                                        </p:tav>
                                      </p:tavLst>
                                    </p:anim>
                                    <p:anim calcmode="lin" valueType="num">
                                      <p:cBhvr>
                                        <p:cTn id="26"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anim calcmode="lin" valueType="num">
                                      <p:cBhvr>
                                        <p:cTn id="32" dur="500" fill="hold"/>
                                        <p:tgtEl>
                                          <p:spTgt spid="11"/>
                                        </p:tgtEl>
                                        <p:attrNameLst>
                                          <p:attrName>ppt_x</p:attrName>
                                        </p:attrNameLst>
                                      </p:cBhvr>
                                      <p:tavLst>
                                        <p:tav tm="0">
                                          <p:val>
                                            <p:strVal val="#ppt_x"/>
                                          </p:val>
                                        </p:tav>
                                        <p:tav tm="100000">
                                          <p:val>
                                            <p:strVal val="#ppt_x"/>
                                          </p:val>
                                        </p:tav>
                                      </p:tavLst>
                                    </p:anim>
                                    <p:anim calcmode="lin" valueType="num">
                                      <p:cBhvr>
                                        <p:cTn id="33"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10" grpId="0"/>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grpSp>
        <p:nvGrpSpPr>
          <p:cNvPr id="9" name="Group 8"/>
          <p:cNvGrpSpPr/>
          <p:nvPr/>
        </p:nvGrpSpPr>
        <p:grpSpPr>
          <a:xfrm>
            <a:off x="533400" y="2019300"/>
            <a:ext cx="6096000" cy="7645608"/>
            <a:chOff x="533400" y="2019300"/>
            <a:chExt cx="6096000" cy="7645608"/>
          </a:xfrm>
        </p:grpSpPr>
        <p:sp>
          <p:nvSpPr>
            <p:cNvPr id="3" name="Freeform 12"/>
            <p:cNvSpPr/>
            <p:nvPr/>
          </p:nvSpPr>
          <p:spPr>
            <a:xfrm>
              <a:off x="533400" y="2019300"/>
              <a:ext cx="6096000" cy="7645608"/>
            </a:xfrm>
            <a:custGeom>
              <a:avLst/>
              <a:gdLst/>
              <a:ahLst/>
              <a:cxnLst/>
              <a:rect l="l" t="t" r="r" b="b"/>
              <a:pathLst>
                <a:path w="1446572" h="1650653">
                  <a:moveTo>
                    <a:pt x="0" y="0"/>
                  </a:moveTo>
                  <a:lnTo>
                    <a:pt x="1446573" y="0"/>
                  </a:lnTo>
                  <a:lnTo>
                    <a:pt x="1446573" y="1650653"/>
                  </a:lnTo>
                  <a:lnTo>
                    <a:pt x="0" y="165065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mc:AlternateContent xmlns:mc="http://schemas.openxmlformats.org/markup-compatibility/2006" xmlns:a14="http://schemas.microsoft.com/office/drawing/2010/main">
          <mc:Choice Requires="a14">
            <p:sp>
              <p:nvSpPr>
                <p:cNvPr id="4" name="Rectangle 3"/>
                <p:cNvSpPr/>
                <p:nvPr/>
              </p:nvSpPr>
              <p:spPr>
                <a:xfrm>
                  <a:off x="685800" y="3812518"/>
                  <a:ext cx="5791200" cy="5140574"/>
                </a:xfrm>
                <a:prstGeom prst="rect">
                  <a:avLst/>
                </a:prstGeom>
              </p:spPr>
              <p:txBody>
                <a:bodyPr wrap="square">
                  <a:spAutoFit/>
                </a:bodyPr>
                <a:lstStyle/>
                <a:p>
                  <a:pPr algn="ctr">
                    <a:lnSpc>
                      <a:spcPct val="150000"/>
                    </a:lnSpc>
                  </a:pPr>
                  <a:r>
                    <a:rPr lang="vi-VN" sz="4000" b="1">
                      <a:solidFill>
                        <a:srgbClr val="F79646">
                          <a:lumMod val="75000"/>
                        </a:srgbClr>
                      </a:solidFill>
                      <a:cs typeface="Arial" panose="020B0604020202020204" pitchFamily="34" charset="0"/>
                    </a:rPr>
                    <a:t>Luyện tập 3</a:t>
                  </a:r>
                </a:p>
                <a:p>
                  <a:pPr marL="742950" indent="-742950">
                    <a:lnSpc>
                      <a:spcPct val="150000"/>
                    </a:lnSpc>
                    <a:buAutoNum type="alphaLcParenR"/>
                  </a:pPr>
                  <a:r>
                    <a:rPr lang="vi-VN" sz="4000">
                      <a:cs typeface="Arial" panose="020B0604020202020204" pitchFamily="34" charset="0"/>
                    </a:rPr>
                    <a:t>Giải phương trình: </a:t>
                  </a:r>
                </a:p>
                <a:p>
                  <a:pPr algn="ctr">
                    <a:lnSpc>
                      <a:spcPct val="150000"/>
                    </a:lnSpc>
                  </a:pPr>
                  <a:r>
                    <a:rPr lang="vi-VN" sz="4000">
                      <a:cs typeface="Arial" panose="020B0604020202020204" pitchFamily="34" charset="0"/>
                    </a:rPr>
                    <a:t>sinx = </a:t>
                  </a:r>
                  <a14:m>
                    <m:oMath xmlns:m="http://schemas.openxmlformats.org/officeDocument/2006/math">
                      <m:f>
                        <m:fPr>
                          <m:ctrlPr>
                            <a:rPr lang="vi-VN" sz="4000" i="1" smtClean="0">
                              <a:latin typeface="Cambria Math" panose="02040503050406030204" pitchFamily="18" charset="0"/>
                              <a:cs typeface="Arial" panose="020B0604020202020204" pitchFamily="34" charset="0"/>
                            </a:rPr>
                          </m:ctrlPr>
                        </m:fPr>
                        <m:num>
                          <m:rad>
                            <m:radPr>
                              <m:degHide m:val="on"/>
                              <m:ctrlPr>
                                <a:rPr lang="vi-VN" sz="4000" i="1" smtClean="0">
                                  <a:latin typeface="Cambria Math" panose="02040503050406030204" pitchFamily="18" charset="0"/>
                                  <a:cs typeface="Arial" panose="020B0604020202020204" pitchFamily="34" charset="0"/>
                                </a:rPr>
                              </m:ctrlPr>
                            </m:radPr>
                            <m:deg/>
                            <m:e>
                              <m:r>
                                <a:rPr lang="vi-VN" sz="4000" b="0" i="1" smtClean="0">
                                  <a:latin typeface="Cambria Math" panose="02040503050406030204" pitchFamily="18" charset="0"/>
                                  <a:cs typeface="Arial" panose="020B0604020202020204" pitchFamily="34" charset="0"/>
                                </a:rPr>
                                <m:t>3</m:t>
                              </m:r>
                            </m:e>
                          </m:rad>
                        </m:num>
                        <m:den>
                          <m:r>
                            <a:rPr lang="vi-VN" sz="4000" b="0" i="1" smtClean="0">
                              <a:latin typeface="Cambria Math" panose="02040503050406030204" pitchFamily="18" charset="0"/>
                              <a:cs typeface="Arial" panose="020B0604020202020204" pitchFamily="34" charset="0"/>
                            </a:rPr>
                            <m:t>2</m:t>
                          </m:r>
                        </m:den>
                      </m:f>
                    </m:oMath>
                  </a14:m>
                  <a:endParaRPr lang="vi-VN" sz="4000">
                    <a:cs typeface="Arial" panose="020B0604020202020204" pitchFamily="34" charset="0"/>
                  </a:endParaRPr>
                </a:p>
                <a:p>
                  <a:pPr>
                    <a:lnSpc>
                      <a:spcPct val="150000"/>
                    </a:lnSpc>
                  </a:pPr>
                  <a:r>
                    <a:rPr lang="vi-VN" sz="4000">
                      <a:cs typeface="Arial" panose="020B0604020202020204" pitchFamily="34" charset="0"/>
                    </a:rPr>
                    <a:t>b) Tìm góc lượng giác x sao cho sinx = sin55</a:t>
                  </a:r>
                  <a:r>
                    <a:rPr lang="vi-VN" sz="4000" baseline="30000">
                      <a:cs typeface="Arial" panose="020B0604020202020204" pitchFamily="34" charset="0"/>
                    </a:rPr>
                    <a:t>o</a:t>
                  </a:r>
                  <a:endParaRPr lang="vi-VN" sz="400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685800" y="3812518"/>
                  <a:ext cx="5791200" cy="5140574"/>
                </a:xfrm>
                <a:prstGeom prst="rect">
                  <a:avLst/>
                </a:prstGeom>
                <a:blipFill rotWithShape="0">
                  <a:blip r:embed="rId24"/>
                  <a:stretch>
                    <a:fillRect l="-3789" r="-2211" b="-4028"/>
                  </a:stretch>
                </a:blipFill>
              </p:spPr>
              <p:txBody>
                <a:bodyPr/>
                <a:lstStyle/>
                <a:p>
                  <a:r>
                    <a:rPr lang="en-US">
                      <a:noFill/>
                    </a:rPr>
                    <a:t> </a:t>
                  </a:r>
                </a:p>
              </p:txBody>
            </p:sp>
          </mc:Fallback>
        </mc:AlternateContent>
      </p:grpSp>
      <p:sp>
        <p:nvSpPr>
          <p:cNvPr id="8" name="TextBox 7"/>
          <p:cNvSpPr txBox="1"/>
          <p:nvPr/>
        </p:nvSpPr>
        <p:spPr>
          <a:xfrm>
            <a:off x="11087100" y="1068012"/>
            <a:ext cx="2743200" cy="707886"/>
          </a:xfrm>
          <a:prstGeom prst="rect">
            <a:avLst/>
          </a:prstGeom>
          <a:noFill/>
        </p:spPr>
        <p:txBody>
          <a:bodyPr wrap="square" rtlCol="0">
            <a:spAutoFit/>
          </a:bodyPr>
          <a:lstStyle/>
          <a:p>
            <a:pPr algn="ctr"/>
            <a:r>
              <a:rPr lang="vi-VN" sz="4000" b="1" u="sng">
                <a:solidFill>
                  <a:srgbClr val="C00000"/>
                </a:solidFill>
                <a:cs typeface="Arial" panose="020B0604020202020204" pitchFamily="34" charset="0"/>
              </a:rPr>
              <a:t>Giải</a:t>
            </a:r>
            <a:endParaRPr lang="en-US" sz="4000" b="1" u="sng">
              <a:solidFill>
                <a:srgbClr val="C00000"/>
              </a:solidFill>
              <a:latin typeface="Arial" panose="020B0604020202020204" pitchFamily="34" charset="0"/>
              <a:cs typeface="Arial" panose="020B0604020202020204" pitchFamily="34" charset="0"/>
            </a:endParaRPr>
          </a:p>
        </p:txBody>
      </p:sp>
      <p:grpSp>
        <p:nvGrpSpPr>
          <p:cNvPr id="13" name="Group 12"/>
          <p:cNvGrpSpPr/>
          <p:nvPr/>
        </p:nvGrpSpPr>
        <p:grpSpPr>
          <a:xfrm>
            <a:off x="628004" y="265699"/>
            <a:ext cx="6001396" cy="1527519"/>
            <a:chOff x="685800" y="406444"/>
            <a:chExt cx="6001396" cy="1527519"/>
          </a:xfrm>
        </p:grpSpPr>
        <p:sp>
          <p:nvSpPr>
            <p:cNvPr id="5" name="TextBox 4"/>
            <p:cNvSpPr txBox="1"/>
            <p:nvPr/>
          </p:nvSpPr>
          <p:spPr>
            <a:xfrm>
              <a:off x="1739276" y="1195299"/>
              <a:ext cx="4947920" cy="707886"/>
            </a:xfrm>
            <a:prstGeom prst="rect">
              <a:avLst/>
            </a:prstGeom>
            <a:noFill/>
          </p:spPr>
          <p:txBody>
            <a:bodyPr wrap="square" rtlCol="0">
              <a:spAutoFit/>
            </a:bodyPr>
            <a:lstStyle/>
            <a:p>
              <a:r>
                <a:rPr lang="vi-VN" sz="4000" b="1">
                  <a:solidFill>
                    <a:srgbClr val="002060"/>
                  </a:solidFill>
                  <a:cs typeface="Arial" panose="020B0604020202020204" pitchFamily="34" charset="0"/>
                </a:rPr>
                <a:t>Thực hiện cá nhân</a:t>
              </a:r>
              <a:endParaRPr lang="en-US" sz="4000" b="1">
                <a:solidFill>
                  <a:srgbClr val="002060"/>
                </a:solidFill>
                <a:latin typeface="Arial" panose="020B0604020202020204" pitchFamily="34" charset="0"/>
                <a:cs typeface="Arial" panose="020B0604020202020204" pitchFamily="34" charset="0"/>
              </a:endParaRPr>
            </a:p>
          </p:txBody>
        </p:sp>
        <p:pic>
          <p:nvPicPr>
            <p:cNvPr id="12" name="Picture 11"/>
            <p:cNvPicPr>
              <a:picLocks noChangeAspect="1"/>
            </p:cNvPicPr>
            <p:nvPr/>
          </p:nvPicPr>
          <p:blipFill>
            <a:blip r:embed="rId25"/>
            <a:stretch>
              <a:fillRect/>
            </a:stretch>
          </p:blipFill>
          <p:spPr>
            <a:xfrm>
              <a:off x="685800" y="406444"/>
              <a:ext cx="1168400" cy="1527519"/>
            </a:xfrm>
            <a:prstGeom prst="rect">
              <a:avLst/>
            </a:prstGeom>
          </p:spPr>
        </p:pic>
      </p:grpSp>
      <mc:AlternateContent xmlns:mc="http://schemas.openxmlformats.org/markup-compatibility/2006" xmlns:a14="http://schemas.microsoft.com/office/drawing/2010/main">
        <mc:Choice Requires="a14">
          <p:sp>
            <p:nvSpPr>
              <p:cNvPr id="6" name="Rectangle 5"/>
              <p:cNvSpPr/>
              <p:nvPr/>
            </p:nvSpPr>
            <p:spPr>
              <a:xfrm>
                <a:off x="7165340" y="1762440"/>
                <a:ext cx="10515600" cy="4332404"/>
              </a:xfrm>
              <a:prstGeom prst="rect">
                <a:avLst/>
              </a:prstGeom>
            </p:spPr>
            <p:txBody>
              <a:bodyPr wrap="square">
                <a:spAutoFit/>
              </a:bodyPr>
              <a:lstStyle/>
              <a:p>
                <a:pPr algn="just">
                  <a:lnSpc>
                    <a:spcPct val="130000"/>
                  </a:lnSpc>
                  <a:spcAft>
                    <a:spcPts val="0"/>
                  </a:spcAft>
                </a:pPr>
                <a:r>
                  <a:rPr lang="vi-VN" sz="4000">
                    <a:latin typeface="Arial" panose="020B0604020202020204" pitchFamily="34" charset="0"/>
                    <a:ea typeface="Calibri" panose="020F0502020204030204" pitchFamily="34" charset="0"/>
                    <a:cs typeface="Arial" panose="020B0604020202020204" pitchFamily="34" charset="0"/>
                  </a:rPr>
                  <a:t>a</a:t>
                </a:r>
                <a:r>
                  <a:rPr lang="en-US" sz="4000">
                    <a:latin typeface="Arial" panose="020B0604020202020204" pitchFamily="34" charset="0"/>
                    <a:ea typeface="Calibri" panose="020F0502020204030204" pitchFamily="34" charset="0"/>
                    <a:cs typeface="Arial" panose="020B0604020202020204" pitchFamily="34" charset="0"/>
                  </a:rPr>
                  <a:t>) Do </a:t>
                </a:r>
                <a14:m>
                  <m:oMath xmlns:m="http://schemas.openxmlformats.org/officeDocument/2006/math">
                    <m:func>
                      <m:func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sin</m:t>
                        </m:r>
                      </m:fName>
                      <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x</m:t>
                        </m:r>
                      </m:e>
                    </m:func>
                    <m:r>
                      <a:rPr lang="en-US" sz="40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ad>
                          <m:radPr>
                            <m:degHide m:val="on"/>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4000">
                                <a:effectLst/>
                                <a:latin typeface="Cambria Math" panose="02040503050406030204" pitchFamily="18" charset="0"/>
                                <a:ea typeface="Calibri" panose="020F0502020204030204" pitchFamily="34" charset="0"/>
                                <a:cs typeface="Times New Roman" panose="02020603050405020304" pitchFamily="18" charset="0"/>
                              </a:rPr>
                              <m:t>3</m:t>
                            </m:r>
                          </m:e>
                        </m:rad>
                      </m:num>
                      <m:den>
                        <m:r>
                          <a:rPr lang="en-US" sz="4000">
                            <a:effectLst/>
                            <a:latin typeface="Cambria Math" panose="02040503050406030204" pitchFamily="18" charset="0"/>
                            <a:ea typeface="Calibri" panose="020F0502020204030204" pitchFamily="34" charset="0"/>
                            <a:cs typeface="Times New Roman" panose="02020603050405020304" pitchFamily="18" charset="0"/>
                          </a:rPr>
                          <m:t>2</m:t>
                        </m:r>
                      </m:den>
                    </m:f>
                  </m:oMath>
                </a14:m>
                <a:r>
                  <a:rPr lang="en-US" sz="4000">
                    <a:effectLst/>
                    <a:latin typeface="Arial" panose="020B0604020202020204" pitchFamily="34" charset="0"/>
                    <a:ea typeface="Times New Roman" panose="02020603050405020304" pitchFamily="18" charset="0"/>
                    <a:cs typeface="Arial" panose="020B0604020202020204" pitchFamily="34" charset="0"/>
                  </a:rPr>
                  <a:t> nên </a:t>
                </a:r>
                <a14:m>
                  <m:oMath xmlns:m="http://schemas.openxmlformats.org/officeDocument/2006/math">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sin</m:t>
                        </m:r>
                      </m:fName>
                      <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x</m:t>
                        </m:r>
                      </m:e>
                    </m:func>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sin</m:t>
                        </m:r>
                      </m:fName>
                      <m:e>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en-US" sz="4000">
                                <a:effectLst/>
                                <a:latin typeface="Cambria Math" panose="02040503050406030204" pitchFamily="18" charset="0"/>
                                <a:ea typeface="Times New Roman" panose="02020603050405020304" pitchFamily="18" charset="0"/>
                                <a:cs typeface="Times New Roman" panose="02020603050405020304" pitchFamily="18" charset="0"/>
                              </a:rPr>
                              <m:t>3</m:t>
                            </m:r>
                          </m:den>
                        </m:f>
                      </m:e>
                    </m:func>
                  </m:oMath>
                </a14:m>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30000"/>
                  </a:lnSpc>
                  <a:spcAft>
                    <a:spcPts val="0"/>
                  </a:spcAft>
                </a:pPr>
                <a14:m>
                  <m:oMath xmlns:m="http://schemas.openxmlformats.org/officeDocument/2006/math">
                    <m:r>
                      <a:rPr lang="en-US" sz="4000">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400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d>
                      <m:dPr>
                        <m:begChr m:val="["/>
                        <m:endChr m:val=""/>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d>
                          <m:dPr>
                            <m:begChr m:val=""/>
                            <m:endChr m:val=""/>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eqArr>
                              <m:eqArr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eqArrPr>
                              <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x</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en-US" sz="4000">
                                        <a:effectLst/>
                                        <a:latin typeface="Cambria Math" panose="02040503050406030204" pitchFamily="18" charset="0"/>
                                        <a:ea typeface="Times New Roman" panose="02020603050405020304" pitchFamily="18" charset="0"/>
                                        <a:cs typeface="Times New Roman" panose="02020603050405020304" pitchFamily="18" charset="0"/>
                                      </a:rPr>
                                      <m:t>3</m:t>
                                    </m:r>
                                  </m:den>
                                </m:f>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k</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π</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e>
                              <m:e>
                                <m:r>
                                  <a:rPr lang="vi-VN" sz="4000" b="0" i="1" smtClean="0">
                                    <a:effectLst/>
                                    <a:latin typeface="Cambria Math" panose="02040503050406030204" pitchFamily="18" charset="0"/>
                                    <a:ea typeface="Times New Roman" panose="02020603050405020304" pitchFamily="18" charset="0"/>
                                    <a:cs typeface="Times New Roman" panose="02020603050405020304" pitchFamily="18" charset="0"/>
                                  </a:rPr>
                                  <m:t> </m:t>
                                </m:r>
                              </m:e>
                              <m:e>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x</m:t>
                                </m:r>
                                <m:r>
                                  <a:rPr lang="en-US" sz="400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π</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π</m:t>
                                    </m:r>
                                  </m:num>
                                  <m:den>
                                    <m:r>
                                      <a:rPr lang="en-US" sz="4000">
                                        <a:effectLst/>
                                        <a:latin typeface="Cambria Math" panose="02040503050406030204" pitchFamily="18" charset="0"/>
                                        <a:ea typeface="Cambria Math" panose="02040503050406030204" pitchFamily="18" charset="0"/>
                                        <a:cs typeface="Times New Roman" panose="02020603050405020304" pitchFamily="18" charset="0"/>
                                      </a:rPr>
                                      <m:t>3</m:t>
                                    </m:r>
                                  </m:den>
                                </m:f>
                                <m:r>
                                  <a:rPr lang="en-US" sz="400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k</m:t>
                                </m:r>
                                <m:r>
                                  <a:rPr lang="en-US" sz="4000">
                                    <a:effectLst/>
                                    <a:latin typeface="Cambria Math" panose="02040503050406030204" pitchFamily="18" charset="0"/>
                                    <a:ea typeface="Cambria Math" panose="02040503050406030204" pitchFamily="18" charset="0"/>
                                    <a:cs typeface="Times New Roman" panose="02020603050405020304" pitchFamily="18" charset="0"/>
                                  </a:rPr>
                                  <m:t>2</m:t>
                                </m:r>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π</m:t>
                                </m:r>
                              </m:e>
                            </m:eqArr>
                          </m:e>
                        </m:d>
                      </m:e>
                    </m:d>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en-US" sz="400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d>
                      <m:dPr>
                        <m:begChr m:val="["/>
                        <m:endChr m:val=""/>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d>
                          <m:dPr>
                            <m:begChr m:val=""/>
                            <m:endChr m:val=""/>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eqArr>
                              <m:eqArr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eqArrPr>
                              <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x</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en-US" sz="4000">
                                        <a:effectLst/>
                                        <a:latin typeface="Cambria Math" panose="02040503050406030204" pitchFamily="18" charset="0"/>
                                        <a:ea typeface="Times New Roman" panose="02020603050405020304" pitchFamily="18" charset="0"/>
                                        <a:cs typeface="Times New Roman" panose="02020603050405020304" pitchFamily="18" charset="0"/>
                                      </a:rPr>
                                      <m:t>3</m:t>
                                    </m:r>
                                  </m:den>
                                </m:f>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k</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π</m:t>
                                </m:r>
                              </m:e>
                              <m:e>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e>
                              <m:e>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x</m:t>
                                </m:r>
                                <m:r>
                                  <a:rPr lang="en-US" sz="4000">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a:effectLst/>
                                        <a:latin typeface="Cambria Math" panose="02040503050406030204" pitchFamily="18" charset="0"/>
                                        <a:ea typeface="Cambria Math" panose="02040503050406030204" pitchFamily="18" charset="0"/>
                                        <a:cs typeface="Times New Roman" panose="02020603050405020304" pitchFamily="18" charset="0"/>
                                      </a:rPr>
                                      <m:t>2</m:t>
                                    </m:r>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π</m:t>
                                    </m:r>
                                  </m:num>
                                  <m:den>
                                    <m:r>
                                      <a:rPr lang="en-US" sz="4000">
                                        <a:effectLst/>
                                        <a:latin typeface="Cambria Math" panose="02040503050406030204" pitchFamily="18" charset="0"/>
                                        <a:ea typeface="Cambria Math" panose="02040503050406030204" pitchFamily="18" charset="0"/>
                                        <a:cs typeface="Times New Roman" panose="02020603050405020304" pitchFamily="18" charset="0"/>
                                      </a:rPr>
                                      <m:t>3</m:t>
                                    </m:r>
                                  </m:den>
                                </m:f>
                                <m:r>
                                  <a:rPr lang="en-US" sz="400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k</m:t>
                                </m:r>
                                <m:r>
                                  <a:rPr lang="en-US" sz="4000">
                                    <a:effectLst/>
                                    <a:latin typeface="Cambria Math" panose="02040503050406030204" pitchFamily="18" charset="0"/>
                                    <a:ea typeface="Cambria Math" panose="02040503050406030204" pitchFamily="18" charset="0"/>
                                    <a:cs typeface="Times New Roman" panose="02020603050405020304" pitchFamily="18" charset="0"/>
                                  </a:rPr>
                                  <m:t>2</m:t>
                                </m:r>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π</m:t>
                                </m:r>
                              </m:e>
                            </m:eqArr>
                          </m:e>
                        </m:d>
                      </m:e>
                    </m:d>
                    <m:r>
                      <a:rPr lang="vi-VN" sz="4000" b="0" i="0" smtClean="0">
                        <a:effectLst/>
                        <a:latin typeface="Cambria Math" panose="02040503050406030204" pitchFamily="18" charset="0"/>
                        <a:ea typeface="Cambria Math" panose="02040503050406030204" pitchFamily="18" charset="0"/>
                        <a:cs typeface="Times New Roman" panose="02020603050405020304" pitchFamily="18" charset="0"/>
                      </a:rPr>
                      <m:t> </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k</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ℤ</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en-US" sz="4000">
                    <a:effectLst/>
                    <a:latin typeface="Arial" panose="020B0604020202020204" pitchFamily="34" charset="0"/>
                    <a:ea typeface="Times New Roman" panose="02020603050405020304" pitchFamily="18" charset="0"/>
                    <a:cs typeface="Arial" panose="020B0604020202020204" pitchFamily="34" charset="0"/>
                  </a:rPr>
                  <a:t> </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7165340" y="1762440"/>
                <a:ext cx="10515600" cy="4332404"/>
              </a:xfrm>
              <a:prstGeom prst="rect">
                <a:avLst/>
              </a:prstGeom>
              <a:blipFill rotWithShape="0">
                <a:blip r:embed="rId26"/>
                <a:stretch>
                  <a:fillRect l="-202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7162800" y="6117489"/>
                <a:ext cx="10972800" cy="3901774"/>
              </a:xfrm>
              <a:prstGeom prst="rect">
                <a:avLst/>
              </a:prstGeom>
            </p:spPr>
            <p:txBody>
              <a:bodyPr wrap="square">
                <a:spAutoFit/>
              </a:bodyPr>
              <a:lstStyle/>
              <a:p>
                <a:pPr algn="just">
                  <a:lnSpc>
                    <a:spcPct val="130000"/>
                  </a:lnSpc>
                  <a:spcAft>
                    <a:spcPts val="0"/>
                  </a:spcAft>
                </a:pPr>
                <a:r>
                  <a:rPr lang="en-US" sz="4000">
                    <a:latin typeface="Arial" panose="020B0604020202020204" pitchFamily="34" charset="0"/>
                    <a:ea typeface="Calibri" panose="020F0502020204030204" pitchFamily="34" charset="0"/>
                    <a:cs typeface="Arial" panose="020B0604020202020204" pitchFamily="34" charset="0"/>
                  </a:rPr>
                  <a:t>b) </a:t>
                </a:r>
                <a14:m>
                  <m:oMath xmlns:m="http://schemas.openxmlformats.org/officeDocument/2006/math">
                    <m:func>
                      <m:func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sin</m:t>
                        </m:r>
                      </m:fName>
                      <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x</m:t>
                        </m:r>
                      </m:e>
                    </m:func>
                    <m:r>
                      <a:rPr lang="en-US" sz="4000">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sin</m:t>
                        </m:r>
                      </m:fName>
                      <m:e>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a:effectLst/>
                                <a:latin typeface="Cambria Math" panose="02040503050406030204" pitchFamily="18" charset="0"/>
                                <a:ea typeface="Calibri" panose="020F0502020204030204" pitchFamily="34" charset="0"/>
                                <a:cs typeface="Times New Roman" panose="02020603050405020304" pitchFamily="18" charset="0"/>
                              </a:rPr>
                              <m:t>55</m:t>
                            </m:r>
                          </m:e>
                          <m:sup>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o</m:t>
                            </m:r>
                          </m:sup>
                        </m:sSup>
                      </m:e>
                    </m:func>
                  </m:oMath>
                </a14:m>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30000"/>
                  </a:lnSpc>
                  <a:spcAft>
                    <a:spcPts val="0"/>
                  </a:spcAft>
                </a:pPr>
                <a14:m>
                  <m:oMath xmlns:m="http://schemas.openxmlformats.org/officeDocument/2006/math">
                    <m:r>
                      <a:rPr lang="en-US" sz="3600">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360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d>
                      <m:dPr>
                        <m:begChr m:val="["/>
                        <m:endChr m:val=""/>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dPr>
                      <m:e>
                        <m:d>
                          <m:dPr>
                            <m:begChr m:val=""/>
                            <m:endChr m:val=""/>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dPr>
                          <m:e>
                            <m:eqArr>
                              <m:eqArr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eqArrPr>
                              <m:e>
                                <m:r>
                                  <m:rPr>
                                    <m:sty m:val="p"/>
                                  </m:rPr>
                                  <a:rPr lang="en-US" sz="3600">
                                    <a:effectLst/>
                                    <a:latin typeface="Cambria Math" panose="02040503050406030204" pitchFamily="18" charset="0"/>
                                    <a:ea typeface="Times New Roman" panose="02020603050405020304" pitchFamily="18" charset="0"/>
                                    <a:cs typeface="Times New Roman" panose="02020603050405020304" pitchFamily="18" charset="0"/>
                                  </a:rPr>
                                  <m:t>x</m:t>
                                </m:r>
                                <m:r>
                                  <a:rPr lang="en-US" sz="3600">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3600">
                                        <a:effectLst/>
                                        <a:latin typeface="Cambria Math" panose="02040503050406030204" pitchFamily="18" charset="0"/>
                                        <a:ea typeface="Times New Roman" panose="02020603050405020304" pitchFamily="18" charset="0"/>
                                        <a:cs typeface="Times New Roman" panose="02020603050405020304" pitchFamily="18" charset="0"/>
                                      </a:rPr>
                                      <m:t>55</m:t>
                                    </m:r>
                                  </m:e>
                                  <m:sup>
                                    <m:r>
                                      <m:rPr>
                                        <m:sty m:val="p"/>
                                      </m:rPr>
                                      <a:rPr lang="en-US" sz="3600">
                                        <a:effectLst/>
                                        <a:latin typeface="Cambria Math" panose="02040503050406030204" pitchFamily="18" charset="0"/>
                                        <a:ea typeface="Times New Roman" panose="02020603050405020304" pitchFamily="18" charset="0"/>
                                        <a:cs typeface="Times New Roman" panose="02020603050405020304" pitchFamily="18" charset="0"/>
                                      </a:rPr>
                                      <m:t>o</m:t>
                                    </m:r>
                                  </m:sup>
                                </m:sSup>
                                <m:r>
                                  <a:rPr lang="en-US" sz="36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3600">
                                    <a:effectLst/>
                                    <a:latin typeface="Cambria Math" panose="02040503050406030204" pitchFamily="18" charset="0"/>
                                    <a:ea typeface="Times New Roman" panose="02020603050405020304" pitchFamily="18" charset="0"/>
                                    <a:cs typeface="Times New Roman" panose="02020603050405020304" pitchFamily="18" charset="0"/>
                                  </a:rPr>
                                  <m:t>k</m:t>
                                </m:r>
                                <m:sSup>
                                  <m:sSup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3600">
                                        <a:effectLst/>
                                        <a:latin typeface="Cambria Math" panose="02040503050406030204" pitchFamily="18" charset="0"/>
                                        <a:ea typeface="Times New Roman" panose="02020603050405020304" pitchFamily="18" charset="0"/>
                                        <a:cs typeface="Times New Roman" panose="02020603050405020304" pitchFamily="18" charset="0"/>
                                      </a:rPr>
                                      <m:t>360</m:t>
                                    </m:r>
                                  </m:e>
                                  <m:sup>
                                    <m:r>
                                      <m:rPr>
                                        <m:sty m:val="p"/>
                                      </m:rPr>
                                      <a:rPr lang="en-US" sz="3600">
                                        <a:effectLst/>
                                        <a:latin typeface="Cambria Math" panose="02040503050406030204" pitchFamily="18" charset="0"/>
                                        <a:ea typeface="Times New Roman" panose="02020603050405020304" pitchFamily="18" charset="0"/>
                                        <a:cs typeface="Times New Roman" panose="02020603050405020304" pitchFamily="18" charset="0"/>
                                      </a:rPr>
                                      <m:t>o</m:t>
                                    </m:r>
                                  </m:sup>
                                </m:sSup>
                                <m:r>
                                  <a:rPr lang="en-US" sz="3600">
                                    <a:effectLst/>
                                    <a:latin typeface="Cambria Math" panose="02040503050406030204" pitchFamily="18" charset="0"/>
                                    <a:ea typeface="Times New Roman" panose="02020603050405020304" pitchFamily="18" charset="0"/>
                                    <a:cs typeface="Times New Roman" panose="02020603050405020304" pitchFamily="18" charset="0"/>
                                  </a:rPr>
                                  <m:t>               </m:t>
                                </m:r>
                              </m:e>
                              <m:e>
                                <m:r>
                                  <a:rPr lang="vi-VN" sz="3600" b="0" i="1" smtClean="0">
                                    <a:effectLst/>
                                    <a:latin typeface="Cambria Math" panose="02040503050406030204" pitchFamily="18" charset="0"/>
                                    <a:ea typeface="Times New Roman" panose="02020603050405020304" pitchFamily="18" charset="0"/>
                                    <a:cs typeface="Times New Roman" panose="02020603050405020304" pitchFamily="18" charset="0"/>
                                  </a:rPr>
                                  <m:t> </m:t>
                                </m:r>
                              </m:e>
                              <m:e>
                                <m:r>
                                  <m:rPr>
                                    <m:sty m:val="p"/>
                                  </m:rPr>
                                  <a:rPr lang="en-US" sz="3600">
                                    <a:effectLst/>
                                    <a:latin typeface="Cambria Math" panose="02040503050406030204" pitchFamily="18" charset="0"/>
                                    <a:ea typeface="Cambria Math" panose="02040503050406030204" pitchFamily="18" charset="0"/>
                                    <a:cs typeface="Times New Roman" panose="02020603050405020304" pitchFamily="18" charset="0"/>
                                  </a:rPr>
                                  <m:t>x</m:t>
                                </m:r>
                                <m:r>
                                  <a:rPr lang="en-US" sz="3600">
                                    <a:effectLst/>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3600"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3600">
                                        <a:effectLst/>
                                        <a:latin typeface="Cambria Math" panose="02040503050406030204" pitchFamily="18" charset="0"/>
                                        <a:ea typeface="Cambria Math" panose="02040503050406030204" pitchFamily="18" charset="0"/>
                                        <a:cs typeface="Times New Roman" panose="02020603050405020304" pitchFamily="18" charset="0"/>
                                      </a:rPr>
                                      <m:t>180</m:t>
                                    </m:r>
                                  </m:e>
                                  <m:sup>
                                    <m:r>
                                      <m:rPr>
                                        <m:sty m:val="p"/>
                                      </m:rPr>
                                      <a:rPr lang="en-US" sz="3600">
                                        <a:effectLst/>
                                        <a:latin typeface="Cambria Math" panose="02040503050406030204" pitchFamily="18" charset="0"/>
                                        <a:ea typeface="Cambria Math" panose="02040503050406030204" pitchFamily="18" charset="0"/>
                                        <a:cs typeface="Times New Roman" panose="02020603050405020304" pitchFamily="18" charset="0"/>
                                      </a:rPr>
                                      <m:t>o</m:t>
                                    </m:r>
                                  </m:sup>
                                </m:sSup>
                                <m:r>
                                  <a:rPr lang="en-US" sz="3600" i="1">
                                    <a:effectLst/>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3600"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3600">
                                        <a:effectLst/>
                                        <a:latin typeface="Cambria Math" panose="02040503050406030204" pitchFamily="18" charset="0"/>
                                        <a:ea typeface="Cambria Math" panose="02040503050406030204" pitchFamily="18" charset="0"/>
                                        <a:cs typeface="Times New Roman" panose="02020603050405020304" pitchFamily="18" charset="0"/>
                                      </a:rPr>
                                      <m:t>55</m:t>
                                    </m:r>
                                  </m:e>
                                  <m:sup>
                                    <m:r>
                                      <m:rPr>
                                        <m:sty m:val="p"/>
                                      </m:rPr>
                                      <a:rPr lang="en-US" sz="3600">
                                        <a:effectLst/>
                                        <a:latin typeface="Cambria Math" panose="02040503050406030204" pitchFamily="18" charset="0"/>
                                        <a:ea typeface="Cambria Math" panose="02040503050406030204" pitchFamily="18" charset="0"/>
                                        <a:cs typeface="Times New Roman" panose="02020603050405020304" pitchFamily="18" charset="0"/>
                                      </a:rPr>
                                      <m:t>o</m:t>
                                    </m:r>
                                  </m:sup>
                                </m:sSup>
                                <m:r>
                                  <a:rPr lang="en-US" sz="360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600">
                                    <a:effectLst/>
                                    <a:latin typeface="Cambria Math" panose="02040503050406030204" pitchFamily="18" charset="0"/>
                                    <a:ea typeface="Cambria Math" panose="02040503050406030204" pitchFamily="18" charset="0"/>
                                    <a:cs typeface="Times New Roman" panose="02020603050405020304" pitchFamily="18" charset="0"/>
                                  </a:rPr>
                                  <m:t>k</m:t>
                                </m:r>
                                <m:sSup>
                                  <m:sSupPr>
                                    <m:ctrlPr>
                                      <a:rPr lang="en-US" sz="3600"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3600">
                                        <a:effectLst/>
                                        <a:latin typeface="Cambria Math" panose="02040503050406030204" pitchFamily="18" charset="0"/>
                                        <a:ea typeface="Cambria Math" panose="02040503050406030204" pitchFamily="18" charset="0"/>
                                        <a:cs typeface="Times New Roman" panose="02020603050405020304" pitchFamily="18" charset="0"/>
                                      </a:rPr>
                                      <m:t>360</m:t>
                                    </m:r>
                                  </m:e>
                                  <m:sup>
                                    <m:r>
                                      <m:rPr>
                                        <m:sty m:val="p"/>
                                      </m:rPr>
                                      <a:rPr lang="en-US" sz="3600">
                                        <a:effectLst/>
                                        <a:latin typeface="Cambria Math" panose="02040503050406030204" pitchFamily="18" charset="0"/>
                                        <a:ea typeface="Cambria Math" panose="02040503050406030204" pitchFamily="18" charset="0"/>
                                        <a:cs typeface="Times New Roman" panose="02020603050405020304" pitchFamily="18" charset="0"/>
                                      </a:rPr>
                                      <m:t>o</m:t>
                                    </m:r>
                                  </m:sup>
                                </m:sSup>
                              </m:e>
                            </m:eqArr>
                          </m:e>
                        </m:d>
                      </m:e>
                    </m:d>
                    <m:r>
                      <a:rPr lang="en-US" sz="3600">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360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d>
                      <m:dPr>
                        <m:begChr m:val="["/>
                        <m:endChr m:val=""/>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dPr>
                      <m:e>
                        <m:d>
                          <m:dPr>
                            <m:begChr m:val=""/>
                            <m:endChr m:val=""/>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dPr>
                          <m:e>
                            <m:eqArr>
                              <m:eqArr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eqArrPr>
                              <m:e>
                                <m:r>
                                  <m:rPr>
                                    <m:sty m:val="p"/>
                                  </m:rPr>
                                  <a:rPr lang="en-US" sz="3600">
                                    <a:effectLst/>
                                    <a:latin typeface="Cambria Math" panose="02040503050406030204" pitchFamily="18" charset="0"/>
                                    <a:ea typeface="Times New Roman" panose="02020603050405020304" pitchFamily="18" charset="0"/>
                                    <a:cs typeface="Times New Roman" panose="02020603050405020304" pitchFamily="18" charset="0"/>
                                  </a:rPr>
                                  <m:t>x</m:t>
                                </m:r>
                                <m:r>
                                  <a:rPr lang="en-US" sz="3600">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3600">
                                        <a:effectLst/>
                                        <a:latin typeface="Cambria Math" panose="02040503050406030204" pitchFamily="18" charset="0"/>
                                        <a:ea typeface="Times New Roman" panose="02020603050405020304" pitchFamily="18" charset="0"/>
                                        <a:cs typeface="Times New Roman" panose="02020603050405020304" pitchFamily="18" charset="0"/>
                                      </a:rPr>
                                      <m:t>55</m:t>
                                    </m:r>
                                  </m:e>
                                  <m:sup>
                                    <m:r>
                                      <m:rPr>
                                        <m:sty m:val="p"/>
                                      </m:rPr>
                                      <a:rPr lang="en-US" sz="3600">
                                        <a:effectLst/>
                                        <a:latin typeface="Cambria Math" panose="02040503050406030204" pitchFamily="18" charset="0"/>
                                        <a:ea typeface="Times New Roman" panose="02020603050405020304" pitchFamily="18" charset="0"/>
                                        <a:cs typeface="Times New Roman" panose="02020603050405020304" pitchFamily="18" charset="0"/>
                                      </a:rPr>
                                      <m:t>o</m:t>
                                    </m:r>
                                  </m:sup>
                                </m:sSup>
                                <m:r>
                                  <a:rPr lang="en-US" sz="36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3600">
                                    <a:effectLst/>
                                    <a:latin typeface="Cambria Math" panose="02040503050406030204" pitchFamily="18" charset="0"/>
                                    <a:ea typeface="Times New Roman" panose="02020603050405020304" pitchFamily="18" charset="0"/>
                                    <a:cs typeface="Times New Roman" panose="02020603050405020304" pitchFamily="18" charset="0"/>
                                  </a:rPr>
                                  <m:t>k</m:t>
                                </m:r>
                                <m:sSup>
                                  <m:sSup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3600">
                                        <a:effectLst/>
                                        <a:latin typeface="Cambria Math" panose="02040503050406030204" pitchFamily="18" charset="0"/>
                                        <a:ea typeface="Times New Roman" panose="02020603050405020304" pitchFamily="18" charset="0"/>
                                        <a:cs typeface="Times New Roman" panose="02020603050405020304" pitchFamily="18" charset="0"/>
                                      </a:rPr>
                                      <m:t>360</m:t>
                                    </m:r>
                                  </m:e>
                                  <m:sup>
                                    <m:r>
                                      <m:rPr>
                                        <m:sty m:val="p"/>
                                      </m:rPr>
                                      <a:rPr lang="en-US" sz="3600">
                                        <a:effectLst/>
                                        <a:latin typeface="Cambria Math" panose="02040503050406030204" pitchFamily="18" charset="0"/>
                                        <a:ea typeface="Times New Roman" panose="02020603050405020304" pitchFamily="18" charset="0"/>
                                        <a:cs typeface="Times New Roman" panose="02020603050405020304" pitchFamily="18" charset="0"/>
                                      </a:rPr>
                                      <m:t>o</m:t>
                                    </m:r>
                                  </m:sup>
                                </m:sSup>
                                <m:r>
                                  <a:rPr lang="en-US" sz="3600">
                                    <a:effectLst/>
                                    <a:latin typeface="Cambria Math" panose="02040503050406030204" pitchFamily="18" charset="0"/>
                                    <a:ea typeface="Times New Roman" panose="02020603050405020304" pitchFamily="18" charset="0"/>
                                    <a:cs typeface="Times New Roman" panose="02020603050405020304" pitchFamily="18" charset="0"/>
                                  </a:rPr>
                                  <m:t>  </m:t>
                                </m:r>
                              </m:e>
                              <m:e>
                                <m:r>
                                  <a:rPr lang="vi-VN" sz="3600" b="0" i="1" smtClean="0">
                                    <a:effectLst/>
                                    <a:latin typeface="Cambria Math" panose="02040503050406030204" pitchFamily="18" charset="0"/>
                                    <a:ea typeface="Times New Roman" panose="02020603050405020304" pitchFamily="18" charset="0"/>
                                    <a:cs typeface="Times New Roman" panose="02020603050405020304" pitchFamily="18" charset="0"/>
                                  </a:rPr>
                                  <m:t> </m:t>
                                </m:r>
                              </m:e>
                              <m:e>
                                <m:r>
                                  <m:rPr>
                                    <m:sty m:val="p"/>
                                  </m:rPr>
                                  <a:rPr lang="en-US" sz="3600">
                                    <a:effectLst/>
                                    <a:latin typeface="Cambria Math" panose="02040503050406030204" pitchFamily="18" charset="0"/>
                                    <a:ea typeface="Cambria Math" panose="02040503050406030204" pitchFamily="18" charset="0"/>
                                    <a:cs typeface="Times New Roman" panose="02020603050405020304" pitchFamily="18" charset="0"/>
                                  </a:rPr>
                                  <m:t>x</m:t>
                                </m:r>
                                <m:r>
                                  <a:rPr lang="en-US" sz="3600">
                                    <a:effectLst/>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3600"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3600">
                                        <a:effectLst/>
                                        <a:latin typeface="Cambria Math" panose="02040503050406030204" pitchFamily="18" charset="0"/>
                                        <a:ea typeface="Cambria Math" panose="02040503050406030204" pitchFamily="18" charset="0"/>
                                        <a:cs typeface="Times New Roman" panose="02020603050405020304" pitchFamily="18" charset="0"/>
                                      </a:rPr>
                                      <m:t>125</m:t>
                                    </m:r>
                                  </m:e>
                                  <m:sup>
                                    <m:r>
                                      <m:rPr>
                                        <m:sty m:val="p"/>
                                      </m:rPr>
                                      <a:rPr lang="en-US" sz="3600">
                                        <a:effectLst/>
                                        <a:latin typeface="Cambria Math" panose="02040503050406030204" pitchFamily="18" charset="0"/>
                                        <a:ea typeface="Cambria Math" panose="02040503050406030204" pitchFamily="18" charset="0"/>
                                        <a:cs typeface="Times New Roman" panose="02020603050405020304" pitchFamily="18" charset="0"/>
                                      </a:rPr>
                                      <m:t>o</m:t>
                                    </m:r>
                                  </m:sup>
                                </m:sSup>
                                <m:r>
                                  <a:rPr lang="en-US" sz="360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600">
                                    <a:effectLst/>
                                    <a:latin typeface="Cambria Math" panose="02040503050406030204" pitchFamily="18" charset="0"/>
                                    <a:ea typeface="Cambria Math" panose="02040503050406030204" pitchFamily="18" charset="0"/>
                                    <a:cs typeface="Times New Roman" panose="02020603050405020304" pitchFamily="18" charset="0"/>
                                  </a:rPr>
                                  <m:t>k</m:t>
                                </m:r>
                                <m:sSup>
                                  <m:sSupPr>
                                    <m:ctrlPr>
                                      <a:rPr lang="en-US" sz="3600"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3600">
                                        <a:effectLst/>
                                        <a:latin typeface="Cambria Math" panose="02040503050406030204" pitchFamily="18" charset="0"/>
                                        <a:ea typeface="Cambria Math" panose="02040503050406030204" pitchFamily="18" charset="0"/>
                                        <a:cs typeface="Times New Roman" panose="02020603050405020304" pitchFamily="18" charset="0"/>
                                      </a:rPr>
                                      <m:t>360</m:t>
                                    </m:r>
                                  </m:e>
                                  <m:sup>
                                    <m:r>
                                      <m:rPr>
                                        <m:sty m:val="p"/>
                                      </m:rPr>
                                      <a:rPr lang="en-US" sz="3600">
                                        <a:effectLst/>
                                        <a:latin typeface="Cambria Math" panose="02040503050406030204" pitchFamily="18" charset="0"/>
                                        <a:ea typeface="Cambria Math" panose="02040503050406030204" pitchFamily="18" charset="0"/>
                                        <a:cs typeface="Times New Roman" panose="02020603050405020304" pitchFamily="18" charset="0"/>
                                      </a:rPr>
                                      <m:t>o</m:t>
                                    </m:r>
                                  </m:sup>
                                </m:sSup>
                              </m:e>
                            </m:eqArr>
                          </m:e>
                        </m:d>
                      </m:e>
                    </m:d>
                  </m:oMath>
                </a14:m>
                <a:endParaRPr lang="vi-VN" sz="3600" i="1">
                  <a:effectLst/>
                  <a:latin typeface="Cambria Math" panose="02040503050406030204" pitchFamily="18" charset="0"/>
                  <a:ea typeface="Cambria Math" panose="02040503050406030204" pitchFamily="18" charset="0"/>
                  <a:cs typeface="Times New Roman" panose="02020603050405020304" pitchFamily="18" charset="0"/>
                </a:endParaRPr>
              </a:p>
              <a:p>
                <a:pPr algn="r">
                  <a:lnSpc>
                    <a:spcPct val="130000"/>
                  </a:lnSpc>
                  <a:spcAft>
                    <a:spcPts val="0"/>
                  </a:spcAft>
                </a:pPr>
                <a14:m>
                  <m:oMath xmlns:m="http://schemas.openxmlformats.org/officeDocument/2006/math">
                    <m:r>
                      <a:rPr lang="en-US" sz="36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3600">
                        <a:effectLst/>
                        <a:latin typeface="Cambria Math" panose="02040503050406030204" pitchFamily="18" charset="0"/>
                        <a:ea typeface="Times New Roman" panose="02020603050405020304" pitchFamily="18" charset="0"/>
                        <a:cs typeface="Times New Roman" panose="02020603050405020304" pitchFamily="18" charset="0"/>
                      </a:rPr>
                      <m:t>k</m:t>
                    </m:r>
                    <m:r>
                      <a:rPr lang="en-US" sz="36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3600" i="1">
                        <a:effectLst/>
                        <a:latin typeface="Cambria Math" panose="02040503050406030204" pitchFamily="18" charset="0"/>
                        <a:ea typeface="Times New Roman" panose="02020603050405020304" pitchFamily="18" charset="0"/>
                        <a:cs typeface="Times New Roman" panose="02020603050405020304" pitchFamily="18" charset="0"/>
                      </a:rPr>
                      <m:t>ℤ</m:t>
                    </m:r>
                    <m:r>
                      <a:rPr lang="en-US" sz="3600">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en-US" sz="3600">
                    <a:effectLst/>
                    <a:latin typeface="Arial" panose="020B0604020202020204" pitchFamily="34" charset="0"/>
                    <a:ea typeface="Times New Roman" panose="02020603050405020304" pitchFamily="18" charset="0"/>
                    <a:cs typeface="Arial" panose="020B0604020202020204" pitchFamily="34" charset="0"/>
                  </a:rPr>
                  <a:t> </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7162800" y="6117489"/>
                <a:ext cx="10972800" cy="3901774"/>
              </a:xfrm>
              <a:prstGeom prst="rect">
                <a:avLst/>
              </a:prstGeom>
              <a:blipFill rotWithShape="0">
                <a:blip r:embed="rId27"/>
                <a:stretch>
                  <a:fillRect l="-1944" t="-156"/>
                </a:stretch>
              </a:blipFill>
            </p:spPr>
            <p:txBody>
              <a:bodyPr/>
              <a:lstStyle/>
              <a:p>
                <a:r>
                  <a:rPr lang="en-US">
                    <a:noFill/>
                  </a:rPr>
                  <a:t> </a:t>
                </a:r>
              </a:p>
            </p:txBody>
          </p:sp>
        </mc:Fallback>
      </mc:AlternateContent>
    </p:spTree>
    <p:extLst>
      <p:ext uri="{BB962C8B-B14F-4D97-AF65-F5344CB8AC3E}">
        <p14:creationId xmlns:p14="http://schemas.microsoft.com/office/powerpoint/2010/main" val="953519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left)">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left)">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6" grpId="0"/>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sp>
        <p:nvSpPr>
          <p:cNvPr id="10" name="Line Callout 1 (Border and Accent Bar) 9"/>
          <p:cNvSpPr/>
          <p:nvPr/>
        </p:nvSpPr>
        <p:spPr>
          <a:xfrm>
            <a:off x="1198880" y="898304"/>
            <a:ext cx="5181600" cy="1219200"/>
          </a:xfrm>
          <a:prstGeom prst="accentBorderCallout1">
            <a:avLst>
              <a:gd name="adj1" fmla="val 28274"/>
              <a:gd name="adj2" fmla="val -3309"/>
              <a:gd name="adj3" fmla="val 28690"/>
              <a:gd name="adj4" fmla="val -23261"/>
            </a:avLst>
          </a:prstGeom>
          <a:solidFill>
            <a:schemeClr val="accent5">
              <a:lumMod val="20000"/>
              <a:lumOff val="80000"/>
            </a:schemeClr>
          </a:solidFill>
          <a:ln w="38100">
            <a:solidFill>
              <a:schemeClr val="tx1">
                <a:lumMod val="95000"/>
                <a:lumOff val="5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a:solidFill>
                  <a:prstClr val="black"/>
                </a:solidFill>
                <a:cs typeface="Arial" panose="020B0604020202020204" pitchFamily="34" charset="0"/>
              </a:rPr>
              <a:t>Ví dụ 4 (SGK - tr.35)</a:t>
            </a:r>
            <a:endParaRPr lang="en-US" sz="4000" b="1">
              <a:solidFill>
                <a:prstClr val="black"/>
              </a:solidFill>
              <a:latin typeface="Arial" panose="020B0604020202020204" pitchFamily="34" charset="0"/>
              <a:cs typeface="Arial" panose="020B0604020202020204" pitchFamily="34" charset="0"/>
            </a:endParaRPr>
          </a:p>
        </p:txBody>
      </p:sp>
      <p:grpSp>
        <p:nvGrpSpPr>
          <p:cNvPr id="3" name="Group 2"/>
          <p:cNvGrpSpPr/>
          <p:nvPr/>
        </p:nvGrpSpPr>
        <p:grpSpPr>
          <a:xfrm>
            <a:off x="1198880" y="997436"/>
            <a:ext cx="12954000" cy="2226761"/>
            <a:chOff x="1198880" y="997436"/>
            <a:chExt cx="12954000" cy="2226761"/>
          </a:xfrm>
        </p:grpSpPr>
        <p:sp>
          <p:nvSpPr>
            <p:cNvPr id="11" name="TextBox 10"/>
            <p:cNvSpPr txBox="1"/>
            <p:nvPr/>
          </p:nvSpPr>
          <p:spPr>
            <a:xfrm>
              <a:off x="6685280" y="997436"/>
              <a:ext cx="4572000" cy="901593"/>
            </a:xfrm>
            <a:prstGeom prst="rect">
              <a:avLst/>
            </a:prstGeom>
            <a:noFill/>
          </p:spPr>
          <p:txBody>
            <a:bodyPr wrap="square" rtlCol="0">
              <a:spAutoFit/>
            </a:bodyPr>
            <a:lstStyle/>
            <a:p>
              <a:pPr algn="just">
                <a:lnSpc>
                  <a:spcPct val="150000"/>
                </a:lnSpc>
              </a:pPr>
              <a:r>
                <a:rPr lang="vi-VN" sz="4000">
                  <a:solidFill>
                    <a:prstClr val="black"/>
                  </a:solidFill>
                  <a:cs typeface="Arial" panose="020B0604020202020204" pitchFamily="34" charset="0"/>
                </a:rPr>
                <a:t>Giải phương trình:</a:t>
              </a:r>
              <a:endParaRPr lang="en-US" sz="4000">
                <a:solidFill>
                  <a:prstClr val="black"/>
                </a:solidFill>
                <a:latin typeface="Arial" panose="020B0604020202020204" pitchFamily="34" charset="0"/>
                <a:cs typeface="Arial" panose="020B0604020202020204" pitchFamily="34" charset="0"/>
              </a:endParaRPr>
            </a:p>
          </p:txBody>
        </p:sp>
        <p:sp>
          <p:nvSpPr>
            <p:cNvPr id="7" name="TextBox 6"/>
            <p:cNvSpPr txBox="1"/>
            <p:nvPr/>
          </p:nvSpPr>
          <p:spPr>
            <a:xfrm>
              <a:off x="1198880" y="2516311"/>
              <a:ext cx="12954000" cy="707886"/>
            </a:xfrm>
            <a:prstGeom prst="rect">
              <a:avLst/>
            </a:prstGeom>
            <a:noFill/>
          </p:spPr>
          <p:txBody>
            <a:bodyPr wrap="square" rtlCol="0">
              <a:spAutoFit/>
            </a:bodyPr>
            <a:lstStyle/>
            <a:p>
              <a:r>
                <a:rPr lang="vi-VN" sz="4000">
                  <a:latin typeface="Arial" panose="020B0604020202020204" pitchFamily="34" charset="0"/>
                  <a:cs typeface="Arial" panose="020B0604020202020204" pitchFamily="34" charset="0"/>
                </a:rPr>
                <a:t>a) sin3x = sin2x;                                    b) sinx = cos3x</a:t>
              </a:r>
              <a:endParaRPr lang="en-US" sz="4000">
                <a:latin typeface="Arial" panose="020B0604020202020204" pitchFamily="34" charset="0"/>
                <a:cs typeface="Arial" panose="020B0604020202020204" pitchFamily="34" charset="0"/>
              </a:endParaRPr>
            </a:p>
          </p:txBody>
        </p:sp>
      </p:grpSp>
      <p:sp>
        <p:nvSpPr>
          <p:cNvPr id="15" name="TextBox 14"/>
          <p:cNvSpPr txBox="1"/>
          <p:nvPr/>
        </p:nvSpPr>
        <p:spPr>
          <a:xfrm>
            <a:off x="7599680" y="3841479"/>
            <a:ext cx="2743200" cy="707886"/>
          </a:xfrm>
          <a:prstGeom prst="rect">
            <a:avLst/>
          </a:prstGeom>
          <a:noFill/>
        </p:spPr>
        <p:txBody>
          <a:bodyPr wrap="square" rtlCol="0">
            <a:spAutoFit/>
          </a:bodyPr>
          <a:lstStyle/>
          <a:p>
            <a:pPr algn="ctr"/>
            <a:r>
              <a:rPr lang="vi-VN" sz="4000" b="1" u="sng">
                <a:solidFill>
                  <a:srgbClr val="C00000"/>
                </a:solidFill>
                <a:cs typeface="Arial" panose="020B0604020202020204" pitchFamily="34" charset="0"/>
              </a:rPr>
              <a:t>Giải</a:t>
            </a:r>
            <a:endParaRPr lang="en-US" sz="4000" b="1" u="sng">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9" name="Rectangle 8"/>
              <p:cNvSpPr/>
              <p:nvPr/>
            </p:nvSpPr>
            <p:spPr>
              <a:xfrm>
                <a:off x="1219200" y="4991100"/>
                <a:ext cx="16154400" cy="2360070"/>
              </a:xfrm>
              <a:prstGeom prst="rect">
                <a:avLst/>
              </a:prstGeom>
            </p:spPr>
            <p:txBody>
              <a:bodyPr wrap="square">
                <a:spAutoFit/>
              </a:bodyPr>
              <a:lstStyle/>
              <a:p>
                <a:pPr marL="742950" indent="-742950">
                  <a:buAutoNum type="alphaLcParenR"/>
                </a:pPr>
                <a:r>
                  <a:rPr lang="vi-VN" sz="4000">
                    <a:solidFill>
                      <a:prstClr val="black"/>
                    </a:solidFill>
                    <a:cs typeface="Arial" panose="020B0604020202020204" pitchFamily="34" charset="0"/>
                  </a:rPr>
                  <a:t>sin3x = sin2x </a:t>
                </a:r>
                <a14:m>
                  <m:oMath xmlns:m="http://schemas.openxmlformats.org/officeDocument/2006/math">
                    <m:r>
                      <a:rPr lang="vi-VN" sz="400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m:t>
                    </m:r>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 </m:t>
                    </m:r>
                    <m:d>
                      <m:dPr>
                        <m:begChr m:val="["/>
                        <m:endChr m:val=""/>
                        <m:ctrlP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ctrlPr>
                      </m:dPr>
                      <m:e>
                        <m:m>
                          <m:mPr>
                            <m:mcs>
                              <m:mc>
                                <m:mcPr>
                                  <m:count m:val="1"/>
                                  <m:mcJc m:val="center"/>
                                </m:mcPr>
                              </m:mc>
                            </m:mcs>
                            <m:ctrlP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ctrlPr>
                          </m:mPr>
                          <m:mr>
                            <m:e>
                              <m:eqArr>
                                <m:eqArrPr>
                                  <m:ctrlP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ctrlPr>
                                </m:eqArrPr>
                                <m:e>
                                  <m:r>
                                    <m:rPr>
                                      <m:brk m:alnAt="7"/>
                                    </m:rP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3</m:t>
                                  </m:r>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𝑥</m:t>
                                  </m:r>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=2</m:t>
                                  </m:r>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𝑥</m:t>
                                  </m:r>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m:t>
                                  </m:r>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𝑘</m:t>
                                  </m:r>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2</m:t>
                                  </m:r>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          </m:t>
                                  </m:r>
                                </m:e>
                                <m:e>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 </m:t>
                                  </m:r>
                                </m:e>
                              </m:eqArr>
                            </m:e>
                          </m:mr>
                          <m:mr>
                            <m:e>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3</m:t>
                              </m:r>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𝑥</m:t>
                              </m:r>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 </m:t>
                              </m:r>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+2</m:t>
                              </m:r>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𝑥</m:t>
                              </m:r>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m:t>
                              </m:r>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𝑘</m:t>
                              </m:r>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2</m:t>
                              </m:r>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 </m:t>
                              </m:r>
                            </m:e>
                          </m:mr>
                        </m:m>
                      </m:e>
                    </m:d>
                    <m:r>
                      <a:rPr lang="en-US" sz="4000" i="1" smtClean="0">
                        <a:latin typeface="Cambria Math" panose="02040503050406030204" pitchFamily="18" charset="0"/>
                        <a:ea typeface="Cambria Math" panose="02040503050406030204" pitchFamily="18" charset="0"/>
                      </a:rPr>
                      <m:t>⟺</m:t>
                    </m:r>
                    <m:r>
                      <a:rPr lang="vi-VN" sz="4000" b="0" i="1" smtClean="0">
                        <a:latin typeface="Cambria Math" panose="02040503050406030204" pitchFamily="18" charset="0"/>
                        <a:ea typeface="Cambria Math" panose="02040503050406030204" pitchFamily="18" charset="0"/>
                      </a:rPr>
                      <m:t> </m:t>
                    </m:r>
                    <m:d>
                      <m:dPr>
                        <m:begChr m:val="["/>
                        <m:endChr m:val=""/>
                        <m:ctrlPr>
                          <a:rPr lang="vi-VN" sz="4000" b="0" i="1" smtClean="0">
                            <a:latin typeface="Cambria Math" panose="02040503050406030204" pitchFamily="18" charset="0"/>
                            <a:ea typeface="Cambria Math" panose="02040503050406030204" pitchFamily="18" charset="0"/>
                          </a:rPr>
                        </m:ctrlPr>
                      </m:dPr>
                      <m:e>
                        <m:m>
                          <m:mPr>
                            <m:mcs>
                              <m:mc>
                                <m:mcPr>
                                  <m:count m:val="1"/>
                                  <m:mcJc m:val="center"/>
                                </m:mcPr>
                              </m:mc>
                            </m:mcs>
                            <m:ctrlPr>
                              <a:rPr lang="vi-VN" sz="4000" b="0" i="1" smtClean="0">
                                <a:latin typeface="Cambria Math" panose="02040503050406030204" pitchFamily="18" charset="0"/>
                                <a:ea typeface="Cambria Math" panose="02040503050406030204" pitchFamily="18" charset="0"/>
                              </a:rPr>
                            </m:ctrlPr>
                          </m:mPr>
                          <m:mr>
                            <m:e>
                              <m:eqArr>
                                <m:eqArrPr>
                                  <m:ctrlPr>
                                    <a:rPr lang="vi-VN" sz="4000" b="0" i="1" smtClean="0">
                                      <a:latin typeface="Cambria Math" panose="02040503050406030204" pitchFamily="18" charset="0"/>
                                      <a:ea typeface="Cambria Math" panose="02040503050406030204" pitchFamily="18" charset="0"/>
                                    </a:rPr>
                                  </m:ctrlPr>
                                </m:eqArrPr>
                                <m:e>
                                  <m:r>
                                    <m:rPr>
                                      <m:brk m:alnAt="7"/>
                                    </m:rPr>
                                    <a:rPr lang="vi-VN" sz="4000" b="0" i="1" smtClean="0">
                                      <a:latin typeface="Cambria Math" panose="02040503050406030204" pitchFamily="18" charset="0"/>
                                      <a:ea typeface="Cambria Math" panose="02040503050406030204" pitchFamily="18" charset="0"/>
                                    </a:rPr>
                                    <m:t>𝑥</m:t>
                                  </m:r>
                                  <m:r>
                                    <a:rPr lang="vi-VN" sz="4000" b="0" i="1" smtClean="0">
                                      <a:latin typeface="Cambria Math" panose="02040503050406030204" pitchFamily="18" charset="0"/>
                                      <a:ea typeface="Cambria Math" panose="02040503050406030204" pitchFamily="18" charset="0"/>
                                    </a:rPr>
                                    <m:t>=</m:t>
                                  </m:r>
                                  <m:r>
                                    <a:rPr lang="vi-VN" sz="4000" b="0" i="1" smtClean="0">
                                      <a:latin typeface="Cambria Math" panose="02040503050406030204" pitchFamily="18" charset="0"/>
                                      <a:ea typeface="Cambria Math" panose="02040503050406030204" pitchFamily="18" charset="0"/>
                                    </a:rPr>
                                    <m:t>𝑘</m:t>
                                  </m:r>
                                  <m:r>
                                    <a:rPr lang="vi-VN" sz="4000" b="0" i="1" smtClean="0">
                                      <a:latin typeface="Cambria Math" panose="02040503050406030204" pitchFamily="18" charset="0"/>
                                      <a:ea typeface="Cambria Math" panose="02040503050406030204" pitchFamily="18" charset="0"/>
                                    </a:rPr>
                                    <m:t>2</m:t>
                                  </m:r>
                                  <m:r>
                                    <a:rPr lang="vi-VN" sz="4000" b="0" i="1" smtClean="0">
                                      <a:latin typeface="Cambria Math" panose="02040503050406030204" pitchFamily="18" charset="0"/>
                                      <a:ea typeface="Cambria Math" panose="02040503050406030204" pitchFamily="18" charset="0"/>
                                    </a:rPr>
                                    <m:t>𝜋</m:t>
                                  </m:r>
                                  <m:r>
                                    <a:rPr lang="vi-VN" sz="4000" b="0" i="1" smtClean="0">
                                      <a:latin typeface="Cambria Math" panose="02040503050406030204" pitchFamily="18" charset="0"/>
                                      <a:ea typeface="Cambria Math" panose="02040503050406030204" pitchFamily="18" charset="0"/>
                                    </a:rPr>
                                    <m:t>         </m:t>
                                  </m:r>
                                </m:e>
                                <m:e>
                                  <m:r>
                                    <a:rPr lang="vi-VN" sz="4000" b="0" i="1" smtClean="0">
                                      <a:latin typeface="Cambria Math" panose="02040503050406030204" pitchFamily="18" charset="0"/>
                                      <a:ea typeface="Cambria Math" panose="02040503050406030204" pitchFamily="18" charset="0"/>
                                    </a:rPr>
                                    <m:t> </m:t>
                                  </m:r>
                                </m:e>
                              </m:eqArr>
                            </m:e>
                          </m:mr>
                          <m:mr>
                            <m:e>
                              <m:r>
                                <a:rPr lang="vi-VN" sz="4000" b="0" i="1" smtClean="0">
                                  <a:latin typeface="Cambria Math" panose="02040503050406030204" pitchFamily="18" charset="0"/>
                                  <a:ea typeface="Cambria Math" panose="02040503050406030204" pitchFamily="18" charset="0"/>
                                </a:rPr>
                                <m:t>𝑥</m:t>
                              </m:r>
                              <m:r>
                                <a:rPr lang="vi-VN" sz="4000" b="0" i="1" smtClean="0">
                                  <a:latin typeface="Cambria Math" panose="02040503050406030204" pitchFamily="18" charset="0"/>
                                  <a:ea typeface="Cambria Math" panose="02040503050406030204" pitchFamily="18" charset="0"/>
                                </a:rPr>
                                <m:t>= </m:t>
                              </m:r>
                              <m:f>
                                <m:fPr>
                                  <m:ctrlPr>
                                    <a:rPr lang="vi-VN" sz="4000" b="0" i="1" smtClean="0">
                                      <a:latin typeface="Cambria Math" panose="02040503050406030204" pitchFamily="18" charset="0"/>
                                      <a:ea typeface="Cambria Math" panose="02040503050406030204" pitchFamily="18" charset="0"/>
                                    </a:rPr>
                                  </m:ctrlPr>
                                </m:fPr>
                                <m:num>
                                  <m:r>
                                    <a:rPr lang="vi-VN" sz="4000" b="0" i="1" smtClean="0">
                                      <a:latin typeface="Cambria Math" panose="02040503050406030204" pitchFamily="18" charset="0"/>
                                      <a:ea typeface="Cambria Math" panose="02040503050406030204" pitchFamily="18" charset="0"/>
                                    </a:rPr>
                                    <m:t>𝜋</m:t>
                                  </m:r>
                                </m:num>
                                <m:den>
                                  <m:r>
                                    <a:rPr lang="vi-VN" sz="4000" b="0" i="1" smtClean="0">
                                      <a:latin typeface="Cambria Math" panose="02040503050406030204" pitchFamily="18" charset="0"/>
                                      <a:ea typeface="Cambria Math" panose="02040503050406030204" pitchFamily="18" charset="0"/>
                                    </a:rPr>
                                    <m:t>5</m:t>
                                  </m:r>
                                </m:den>
                              </m:f>
                              <m:r>
                                <a:rPr lang="vi-VN" sz="4000" b="0" i="1" smtClean="0">
                                  <a:latin typeface="Cambria Math" panose="02040503050406030204" pitchFamily="18" charset="0"/>
                                  <a:ea typeface="Cambria Math" panose="02040503050406030204" pitchFamily="18" charset="0"/>
                                </a:rPr>
                                <m:t>+</m:t>
                              </m:r>
                              <m:f>
                                <m:fPr>
                                  <m:ctrlPr>
                                    <a:rPr lang="vi-VN" sz="4000" b="0" i="1" smtClean="0">
                                      <a:latin typeface="Cambria Math" panose="02040503050406030204" pitchFamily="18" charset="0"/>
                                      <a:ea typeface="Cambria Math" panose="02040503050406030204" pitchFamily="18" charset="0"/>
                                    </a:rPr>
                                  </m:ctrlPr>
                                </m:fPr>
                                <m:num>
                                  <m:r>
                                    <a:rPr lang="vi-VN" sz="4000" b="0" i="1" smtClean="0">
                                      <a:latin typeface="Cambria Math" panose="02040503050406030204" pitchFamily="18" charset="0"/>
                                      <a:ea typeface="Cambria Math" panose="02040503050406030204" pitchFamily="18" charset="0"/>
                                    </a:rPr>
                                    <m:t>𝑘</m:t>
                                  </m:r>
                                  <m:r>
                                    <a:rPr lang="vi-VN" sz="4000" b="0" i="1" smtClean="0">
                                      <a:latin typeface="Cambria Math" panose="02040503050406030204" pitchFamily="18" charset="0"/>
                                      <a:ea typeface="Cambria Math" panose="02040503050406030204" pitchFamily="18" charset="0"/>
                                    </a:rPr>
                                    <m:t>2</m:t>
                                  </m:r>
                                  <m:r>
                                    <a:rPr lang="vi-VN" sz="4000" b="0" i="1" smtClean="0">
                                      <a:latin typeface="Cambria Math" panose="02040503050406030204" pitchFamily="18" charset="0"/>
                                      <a:ea typeface="Cambria Math" panose="02040503050406030204" pitchFamily="18" charset="0"/>
                                    </a:rPr>
                                    <m:t>𝜋</m:t>
                                  </m:r>
                                </m:num>
                                <m:den>
                                  <m:r>
                                    <a:rPr lang="vi-VN" sz="4000" b="0" i="1" smtClean="0">
                                      <a:latin typeface="Cambria Math" panose="02040503050406030204" pitchFamily="18" charset="0"/>
                                      <a:ea typeface="Cambria Math" panose="02040503050406030204" pitchFamily="18" charset="0"/>
                                    </a:rPr>
                                    <m:t>5</m:t>
                                  </m:r>
                                </m:den>
                              </m:f>
                            </m:e>
                          </m:mr>
                        </m:m>
                      </m:e>
                    </m:d>
                    <m:r>
                      <a:rPr lang="vi-VN" sz="4000" b="0" i="1" smtClean="0">
                        <a:latin typeface="Cambria Math" panose="02040503050406030204" pitchFamily="18" charset="0"/>
                        <a:ea typeface="Cambria Math" panose="02040503050406030204" pitchFamily="18" charset="0"/>
                      </a:rPr>
                      <m:t>(</m:t>
                    </m:r>
                    <m:r>
                      <a:rPr lang="vi-VN" sz="4000" b="0" i="1" smtClean="0">
                        <a:latin typeface="Cambria Math" panose="02040503050406030204" pitchFamily="18" charset="0"/>
                        <a:ea typeface="Cambria Math" panose="02040503050406030204" pitchFamily="18" charset="0"/>
                      </a:rPr>
                      <m:t>𝑘</m:t>
                    </m:r>
                    <m:r>
                      <a:rPr lang="vi-VN" sz="4000" b="0" i="1" smtClean="0">
                        <a:latin typeface="Cambria Math" panose="02040503050406030204" pitchFamily="18" charset="0"/>
                        <a:ea typeface="Cambria Math" panose="02040503050406030204" pitchFamily="18" charset="0"/>
                      </a:rPr>
                      <m:t>∈</m:t>
                    </m:r>
                    <m:r>
                      <a:rPr lang="vi-VN" sz="4000" b="0" i="1" smtClean="0">
                        <a:latin typeface="Cambria Math" panose="02040503050406030204" pitchFamily="18" charset="0"/>
                        <a:ea typeface="Cambria Math" panose="02040503050406030204" pitchFamily="18" charset="0"/>
                      </a:rPr>
                      <m:t>ℤ</m:t>
                    </m:r>
                    <m:r>
                      <a:rPr lang="vi-VN" sz="4000" b="0" i="1" smtClean="0">
                        <a:latin typeface="Cambria Math" panose="02040503050406030204" pitchFamily="18" charset="0"/>
                        <a:ea typeface="Cambria Math" panose="02040503050406030204" pitchFamily="18" charset="0"/>
                      </a:rPr>
                      <m:t>)</m:t>
                    </m:r>
                  </m:oMath>
                </a14:m>
                <a:endParaRPr lang="en-US" sz="4000"/>
              </a:p>
            </p:txBody>
          </p:sp>
        </mc:Choice>
        <mc:Fallback xmlns="">
          <p:sp>
            <p:nvSpPr>
              <p:cNvPr id="9" name="Rectangle 8"/>
              <p:cNvSpPr>
                <a:spLocks noRot="1" noChangeAspect="1" noMove="1" noResize="1" noEditPoints="1" noAdjustHandles="1" noChangeArrowheads="1" noChangeShapeType="1" noTextEdit="1"/>
              </p:cNvSpPr>
              <p:nvPr/>
            </p:nvSpPr>
            <p:spPr>
              <a:xfrm>
                <a:off x="1219200" y="4991100"/>
                <a:ext cx="16154400" cy="2360070"/>
              </a:xfrm>
              <a:prstGeom prst="rect">
                <a:avLst/>
              </a:prstGeom>
              <a:blipFill rotWithShape="0">
                <a:blip r:embed="rId3"/>
                <a:stretch>
                  <a:fillRect l="-1208"/>
                </a:stretch>
              </a:blipFill>
            </p:spPr>
            <p:txBody>
              <a:bodyPr/>
              <a:lstStyle/>
              <a:p>
                <a:r>
                  <a:rPr lang="en-US">
                    <a:noFill/>
                  </a:rPr>
                  <a:t> </a:t>
                </a:r>
              </a:p>
            </p:txBody>
          </p:sp>
        </mc:Fallback>
      </mc:AlternateContent>
    </p:spTree>
    <p:extLst>
      <p:ext uri="{BB962C8B-B14F-4D97-AF65-F5344CB8AC3E}">
        <p14:creationId xmlns:p14="http://schemas.microsoft.com/office/powerpoint/2010/main" val="4068490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500" fill="hold"/>
                                        <p:tgtEl>
                                          <p:spTgt spid="15"/>
                                        </p:tgtEl>
                                        <p:attrNameLst>
                                          <p:attrName>ppt_w</p:attrName>
                                        </p:attrNameLst>
                                      </p:cBhvr>
                                      <p:tavLst>
                                        <p:tav tm="0">
                                          <p:val>
                                            <p:fltVal val="0"/>
                                          </p:val>
                                        </p:tav>
                                        <p:tav tm="100000">
                                          <p:val>
                                            <p:strVal val="#ppt_w"/>
                                          </p:val>
                                        </p:tav>
                                      </p:tavLst>
                                    </p:anim>
                                    <p:anim calcmode="lin" valueType="num">
                                      <p:cBhvr>
                                        <p:cTn id="18" dur="500" fill="hold"/>
                                        <p:tgtEl>
                                          <p:spTgt spid="15"/>
                                        </p:tgtEl>
                                        <p:attrNameLst>
                                          <p:attrName>ppt_h</p:attrName>
                                        </p:attrNameLst>
                                      </p:cBhvr>
                                      <p:tavLst>
                                        <p:tav tm="0">
                                          <p:val>
                                            <p:fltVal val="0"/>
                                          </p:val>
                                        </p:tav>
                                        <p:tav tm="100000">
                                          <p:val>
                                            <p:strVal val="#ppt_h"/>
                                          </p:val>
                                        </p:tav>
                                      </p:tavLst>
                                    </p:anim>
                                    <p:animEffect transition="in" filter="fade">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5" grpId="0"/>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grpSp>
        <p:nvGrpSpPr>
          <p:cNvPr id="8" name="Group 7"/>
          <p:cNvGrpSpPr/>
          <p:nvPr/>
        </p:nvGrpSpPr>
        <p:grpSpPr>
          <a:xfrm>
            <a:off x="998220" y="213389"/>
            <a:ext cx="16291560" cy="5019800"/>
            <a:chOff x="1005840" y="419100"/>
            <a:chExt cx="16291560" cy="5019800"/>
          </a:xfrm>
        </p:grpSpPr>
        <mc:AlternateContent xmlns:mc="http://schemas.openxmlformats.org/markup-compatibility/2006" xmlns:a14="http://schemas.microsoft.com/office/drawing/2010/main">
          <mc:Choice Requires="a14">
            <p:sp>
              <p:nvSpPr>
                <p:cNvPr id="4" name="Rectangle 3"/>
                <p:cNvSpPr/>
                <p:nvPr/>
              </p:nvSpPr>
              <p:spPr>
                <a:xfrm>
                  <a:off x="1005840" y="419100"/>
                  <a:ext cx="16291560" cy="2360070"/>
                </a:xfrm>
                <a:prstGeom prst="rect">
                  <a:avLst/>
                </a:prstGeom>
              </p:spPr>
              <p:txBody>
                <a:bodyPr wrap="square">
                  <a:spAutoFit/>
                </a:bodyPr>
                <a:lstStyle/>
                <a:p>
                  <a:r>
                    <a:rPr lang="vi-VN" sz="4000">
                      <a:solidFill>
                        <a:prstClr val="black"/>
                      </a:solidFill>
                      <a:latin typeface="Arial" panose="020B0604020202020204" pitchFamily="34" charset="0"/>
                      <a:cs typeface="Arial" panose="020B0604020202020204" pitchFamily="34" charset="0"/>
                    </a:rPr>
                    <a:t>b) </a:t>
                  </a:r>
                  <a14:m>
                    <m:oMath xmlns:m="http://schemas.openxmlformats.org/officeDocument/2006/math">
                      <m:r>
                        <a:rPr lang="vi-VN" sz="4000" b="0" i="1" smtClean="0">
                          <a:solidFill>
                            <a:prstClr val="black"/>
                          </a:solidFill>
                          <a:latin typeface="Cambria Math" panose="02040503050406030204" pitchFamily="18" charset="0"/>
                          <a:cs typeface="Arial" panose="020B0604020202020204" pitchFamily="34" charset="0"/>
                        </a:rPr>
                        <m:t>𝑠𝑖𝑛𝑥</m:t>
                      </m:r>
                      <m:r>
                        <a:rPr lang="vi-VN" sz="4000" b="0" i="1" smtClean="0">
                          <a:solidFill>
                            <a:prstClr val="black"/>
                          </a:solidFill>
                          <a:latin typeface="Cambria Math" panose="02040503050406030204" pitchFamily="18" charset="0"/>
                          <a:cs typeface="Arial" panose="020B0604020202020204" pitchFamily="34" charset="0"/>
                        </a:rPr>
                        <m:t>=</m:t>
                      </m:r>
                      <m:r>
                        <a:rPr lang="vi-VN" sz="4000" b="0" i="1" smtClean="0">
                          <a:solidFill>
                            <a:prstClr val="black"/>
                          </a:solidFill>
                          <a:latin typeface="Cambria Math" panose="02040503050406030204" pitchFamily="18" charset="0"/>
                          <a:cs typeface="Arial" panose="020B0604020202020204" pitchFamily="34" charset="0"/>
                        </a:rPr>
                        <m:t>𝑐𝑜𝑠</m:t>
                      </m:r>
                      <m:r>
                        <a:rPr lang="vi-VN" sz="4000" b="0" i="1" smtClean="0">
                          <a:solidFill>
                            <a:prstClr val="black"/>
                          </a:solidFill>
                          <a:latin typeface="Cambria Math" panose="02040503050406030204" pitchFamily="18" charset="0"/>
                          <a:cs typeface="Arial" panose="020B0604020202020204" pitchFamily="34" charset="0"/>
                        </a:rPr>
                        <m:t>3</m:t>
                      </m:r>
                      <m:r>
                        <a:rPr lang="vi-VN" sz="4000" b="0" i="1" smtClean="0">
                          <a:solidFill>
                            <a:prstClr val="black"/>
                          </a:solidFill>
                          <a:latin typeface="Cambria Math" panose="02040503050406030204" pitchFamily="18" charset="0"/>
                          <a:cs typeface="Arial" panose="020B0604020202020204" pitchFamily="34" charset="0"/>
                        </a:rPr>
                        <m:t>𝑥</m:t>
                      </m:r>
                      <m:r>
                        <a:rPr lang="vi-VN" sz="4000" b="0" i="1" smtClean="0">
                          <a:solidFill>
                            <a:prstClr val="black"/>
                          </a:solidFill>
                          <a:latin typeface="Cambria Math" panose="02040503050406030204" pitchFamily="18" charset="0"/>
                          <a:cs typeface="Arial" panose="020B0604020202020204" pitchFamily="34" charset="0"/>
                        </a:rPr>
                        <m:t> ⟺</m:t>
                      </m:r>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𝑠𝑖𝑛𝑥</m:t>
                      </m:r>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m:t>
                      </m:r>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𝑠𝑖𝑛</m:t>
                      </m:r>
                      <m:d>
                        <m:dPr>
                          <m:ctrlP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ctrlPr>
                        </m:dPr>
                        <m:e>
                          <m:f>
                            <m:fPr>
                              <m:ctrlP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ctrlPr>
                            </m:fPr>
                            <m:num>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2</m:t>
                              </m:r>
                            </m:den>
                          </m:f>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−3</m:t>
                          </m:r>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𝑥</m:t>
                          </m:r>
                        </m:e>
                      </m:d>
                    </m:oMath>
                  </a14:m>
                  <a:r>
                    <a:rPr lang="vi-VN" sz="4000">
                      <a:latin typeface="Arial" panose="020B0604020202020204" pitchFamily="34" charset="0"/>
                      <a:cs typeface="Arial" panose="020B0604020202020204" pitchFamily="34" charset="0"/>
                    </a:rPr>
                    <a:t> </a:t>
                  </a:r>
                  <a14:m>
                    <m:oMath xmlns:m="http://schemas.openxmlformats.org/officeDocument/2006/math">
                      <m:r>
                        <a:rPr lang="vi-VN" sz="4000" i="1" smtClean="0">
                          <a:latin typeface="Cambria Math" panose="02040503050406030204" pitchFamily="18" charset="0"/>
                          <a:ea typeface="Cambria Math" panose="02040503050406030204" pitchFamily="18" charset="0"/>
                          <a:cs typeface="Arial" panose="020B0604020202020204" pitchFamily="34" charset="0"/>
                        </a:rPr>
                        <m:t>⟺</m:t>
                      </m:r>
                      <m:d>
                        <m:dPr>
                          <m:begChr m:val="["/>
                          <m:endChr m:val=""/>
                          <m:ctrlPr>
                            <a:rPr lang="vi-VN" sz="4000" i="1" smtClean="0">
                              <a:latin typeface="Cambria Math" panose="02040503050406030204" pitchFamily="18" charset="0"/>
                              <a:ea typeface="Cambria Math" panose="02040503050406030204" pitchFamily="18" charset="0"/>
                              <a:cs typeface="Arial" panose="020B0604020202020204" pitchFamily="34" charset="0"/>
                            </a:rPr>
                          </m:ctrlPr>
                        </m:dPr>
                        <m:e>
                          <m:m>
                            <m:mPr>
                              <m:mcs>
                                <m:mc>
                                  <m:mcPr>
                                    <m:count m:val="1"/>
                                    <m:mcJc m:val="center"/>
                                  </m:mcPr>
                                </m:mc>
                              </m:mcs>
                              <m:ctrlPr>
                                <a:rPr lang="vi-VN" sz="4000" i="1" smtClean="0">
                                  <a:latin typeface="Cambria Math" panose="02040503050406030204" pitchFamily="18" charset="0"/>
                                  <a:ea typeface="Cambria Math" panose="02040503050406030204" pitchFamily="18" charset="0"/>
                                  <a:cs typeface="Arial" panose="020B0604020202020204" pitchFamily="34" charset="0"/>
                                </a:rPr>
                              </m:ctrlPr>
                            </m:mPr>
                            <m:mr>
                              <m:e>
                                <m:r>
                                  <m:rPr>
                                    <m:brk m:alnAt="7"/>
                                  </m:rPr>
                                  <a:rPr lang="vi-VN" sz="4000" b="0" i="1" smtClean="0">
                                    <a:latin typeface="Cambria Math" panose="02040503050406030204" pitchFamily="18" charset="0"/>
                                    <a:ea typeface="Cambria Math" panose="02040503050406030204" pitchFamily="18" charset="0"/>
                                    <a:cs typeface="Arial" panose="020B0604020202020204" pitchFamily="34" charset="0"/>
                                  </a:rPr>
                                  <m:t>𝑥</m:t>
                                </m:r>
                                <m:r>
                                  <a:rPr lang="vi-VN" sz="4000" b="0" i="1" smtClean="0">
                                    <a:latin typeface="Cambria Math" panose="02040503050406030204" pitchFamily="18" charset="0"/>
                                    <a:ea typeface="Cambria Math" panose="02040503050406030204" pitchFamily="18" charset="0"/>
                                    <a:cs typeface="Arial" panose="020B0604020202020204" pitchFamily="34" charset="0"/>
                                  </a:rPr>
                                  <m:t>= </m:t>
                                </m:r>
                                <m:f>
                                  <m:fPr>
                                    <m:ctrlPr>
                                      <a:rPr lang="vi-VN" sz="4000" b="0" i="1" smtClean="0">
                                        <a:latin typeface="Cambria Math" panose="02040503050406030204" pitchFamily="18" charset="0"/>
                                        <a:ea typeface="Cambria Math" panose="02040503050406030204" pitchFamily="18" charset="0"/>
                                        <a:cs typeface="Arial" panose="020B0604020202020204" pitchFamily="34" charset="0"/>
                                      </a:rPr>
                                    </m:ctrlPr>
                                  </m:fPr>
                                  <m:num>
                                    <m:r>
                                      <a:rPr lang="vi-VN" sz="4000" b="0" i="1" smtClean="0">
                                        <a:latin typeface="Cambria Math" panose="02040503050406030204" pitchFamily="18" charset="0"/>
                                        <a:ea typeface="Cambria Math" panose="02040503050406030204" pitchFamily="18" charset="0"/>
                                        <a:cs typeface="Arial" panose="020B0604020202020204" pitchFamily="34" charset="0"/>
                                      </a:rPr>
                                      <m:t>𝜋</m:t>
                                    </m:r>
                                  </m:num>
                                  <m:den>
                                    <m:r>
                                      <a:rPr lang="vi-VN" sz="4000" b="0" i="1" smtClean="0">
                                        <a:latin typeface="Cambria Math" panose="02040503050406030204" pitchFamily="18" charset="0"/>
                                        <a:ea typeface="Cambria Math" panose="02040503050406030204" pitchFamily="18" charset="0"/>
                                        <a:cs typeface="Arial" panose="020B0604020202020204" pitchFamily="34" charset="0"/>
                                      </a:rPr>
                                      <m:t>2</m:t>
                                    </m:r>
                                  </m:den>
                                </m:f>
                                <m:r>
                                  <m:rPr>
                                    <m:brk m:alnAt="7"/>
                                  </m:rPr>
                                  <a:rPr lang="vi-VN" sz="4000" b="0" i="1" smtClean="0">
                                    <a:latin typeface="Cambria Math" panose="02040503050406030204" pitchFamily="18" charset="0"/>
                                    <a:ea typeface="Cambria Math" panose="02040503050406030204" pitchFamily="18" charset="0"/>
                                    <a:cs typeface="Arial" panose="020B0604020202020204" pitchFamily="34" charset="0"/>
                                  </a:rPr>
                                  <m:t>−</m:t>
                                </m:r>
                                <m:r>
                                  <a:rPr lang="vi-VN" sz="4000" b="0" i="1" smtClean="0">
                                    <a:latin typeface="Cambria Math" panose="02040503050406030204" pitchFamily="18" charset="0"/>
                                    <a:ea typeface="Cambria Math" panose="02040503050406030204" pitchFamily="18" charset="0"/>
                                    <a:cs typeface="Arial" panose="020B0604020202020204" pitchFamily="34" charset="0"/>
                                  </a:rPr>
                                  <m:t>3</m:t>
                                </m:r>
                                <m:r>
                                  <a:rPr lang="vi-VN" sz="4000" b="0" i="1" smtClean="0">
                                    <a:latin typeface="Cambria Math" panose="02040503050406030204" pitchFamily="18" charset="0"/>
                                    <a:ea typeface="Cambria Math" panose="02040503050406030204" pitchFamily="18" charset="0"/>
                                    <a:cs typeface="Arial" panose="020B0604020202020204" pitchFamily="34" charset="0"/>
                                  </a:rPr>
                                  <m:t>𝑥</m:t>
                                </m:r>
                                <m:r>
                                  <a:rPr lang="vi-VN" sz="4000" b="0" i="1" smtClean="0">
                                    <a:latin typeface="Cambria Math" panose="02040503050406030204" pitchFamily="18" charset="0"/>
                                    <a:ea typeface="Cambria Math" panose="02040503050406030204" pitchFamily="18" charset="0"/>
                                    <a:cs typeface="Arial" panose="020B0604020202020204" pitchFamily="34" charset="0"/>
                                  </a:rPr>
                                  <m:t>+</m:t>
                                </m:r>
                                <m:r>
                                  <a:rPr lang="vi-VN" sz="4000" b="0" i="1" smtClean="0">
                                    <a:latin typeface="Cambria Math" panose="02040503050406030204" pitchFamily="18" charset="0"/>
                                    <a:ea typeface="Cambria Math" panose="02040503050406030204" pitchFamily="18" charset="0"/>
                                    <a:cs typeface="Arial" panose="020B0604020202020204" pitchFamily="34" charset="0"/>
                                  </a:rPr>
                                  <m:t>𝑘</m:t>
                                </m:r>
                                <m:r>
                                  <a:rPr lang="vi-VN" sz="4000" b="0" i="1" smtClean="0">
                                    <a:latin typeface="Cambria Math" panose="02040503050406030204" pitchFamily="18" charset="0"/>
                                    <a:ea typeface="Cambria Math" panose="02040503050406030204" pitchFamily="18" charset="0"/>
                                    <a:cs typeface="Arial" panose="020B0604020202020204" pitchFamily="34" charset="0"/>
                                  </a:rPr>
                                  <m:t>2</m:t>
                                </m:r>
                                <m:r>
                                  <a:rPr lang="vi-VN" sz="4000" b="0" i="1" smtClean="0">
                                    <a:latin typeface="Cambria Math" panose="02040503050406030204" pitchFamily="18" charset="0"/>
                                    <a:ea typeface="Cambria Math" panose="02040503050406030204" pitchFamily="18" charset="0"/>
                                    <a:cs typeface="Arial" panose="020B0604020202020204" pitchFamily="34" charset="0"/>
                                  </a:rPr>
                                  <m:t>𝜋</m:t>
                                </m:r>
                                <m:r>
                                  <a:rPr lang="vi-VN" sz="4000" b="0" i="1" smtClean="0">
                                    <a:latin typeface="Cambria Math" panose="02040503050406030204" pitchFamily="18" charset="0"/>
                                    <a:ea typeface="Cambria Math" panose="02040503050406030204" pitchFamily="18" charset="0"/>
                                    <a:cs typeface="Arial" panose="020B0604020202020204" pitchFamily="34" charset="0"/>
                                  </a:rPr>
                                  <m:t>               </m:t>
                                </m:r>
                              </m:e>
                            </m:mr>
                            <m:mr>
                              <m:e>
                                <m:r>
                                  <a:rPr lang="vi-VN" sz="4000" b="0" i="1" smtClean="0">
                                    <a:latin typeface="Cambria Math" panose="02040503050406030204" pitchFamily="18" charset="0"/>
                                    <a:ea typeface="Cambria Math" panose="02040503050406030204" pitchFamily="18" charset="0"/>
                                    <a:cs typeface="Arial" panose="020B0604020202020204" pitchFamily="34" charset="0"/>
                                  </a:rPr>
                                  <m:t>𝑥</m:t>
                                </m:r>
                                <m:r>
                                  <a:rPr lang="vi-VN" sz="4000" b="0" i="1" smtClean="0">
                                    <a:latin typeface="Cambria Math" panose="02040503050406030204" pitchFamily="18" charset="0"/>
                                    <a:ea typeface="Cambria Math" panose="02040503050406030204" pitchFamily="18" charset="0"/>
                                    <a:cs typeface="Arial" panose="020B0604020202020204" pitchFamily="34" charset="0"/>
                                  </a:rPr>
                                  <m:t>= </m:t>
                                </m:r>
                                <m:r>
                                  <a:rPr lang="vi-VN" sz="4000" b="0" i="1" smtClean="0">
                                    <a:latin typeface="Cambria Math" panose="02040503050406030204" pitchFamily="18" charset="0"/>
                                    <a:ea typeface="Cambria Math" panose="02040503050406030204" pitchFamily="18" charset="0"/>
                                    <a:cs typeface="Arial" panose="020B0604020202020204" pitchFamily="34" charset="0"/>
                                  </a:rPr>
                                  <m:t>𝜋</m:t>
                                </m:r>
                                <m:r>
                                  <a:rPr lang="vi-VN" sz="4000" b="0" i="1" smtClean="0">
                                    <a:latin typeface="Cambria Math" panose="02040503050406030204" pitchFamily="18" charset="0"/>
                                    <a:ea typeface="Cambria Math" panose="02040503050406030204" pitchFamily="18" charset="0"/>
                                    <a:cs typeface="Arial" panose="020B0604020202020204" pitchFamily="34" charset="0"/>
                                  </a:rPr>
                                  <m:t> − </m:t>
                                </m:r>
                                <m:d>
                                  <m:dPr>
                                    <m:ctrlPr>
                                      <a:rPr lang="vi-VN" sz="4000" b="0" i="1" smtClean="0">
                                        <a:latin typeface="Cambria Math" panose="02040503050406030204" pitchFamily="18" charset="0"/>
                                        <a:ea typeface="Cambria Math" panose="02040503050406030204" pitchFamily="18" charset="0"/>
                                        <a:cs typeface="Arial" panose="020B0604020202020204" pitchFamily="34" charset="0"/>
                                      </a:rPr>
                                    </m:ctrlPr>
                                  </m:dPr>
                                  <m:e>
                                    <m:f>
                                      <m:fPr>
                                        <m:ctrlPr>
                                          <a:rPr lang="vi-VN" sz="4000" b="0" i="1" smtClean="0">
                                            <a:latin typeface="Cambria Math" panose="02040503050406030204" pitchFamily="18" charset="0"/>
                                            <a:ea typeface="Cambria Math" panose="02040503050406030204" pitchFamily="18" charset="0"/>
                                            <a:cs typeface="Arial" panose="020B0604020202020204" pitchFamily="34" charset="0"/>
                                          </a:rPr>
                                        </m:ctrlPr>
                                      </m:fPr>
                                      <m:num>
                                        <m:r>
                                          <a:rPr lang="vi-VN" sz="4000" b="0" i="1" smtClean="0">
                                            <a:latin typeface="Cambria Math" panose="02040503050406030204" pitchFamily="18" charset="0"/>
                                            <a:ea typeface="Cambria Math" panose="02040503050406030204" pitchFamily="18" charset="0"/>
                                            <a:cs typeface="Arial" panose="020B0604020202020204" pitchFamily="34" charset="0"/>
                                          </a:rPr>
                                          <m:t>𝜋</m:t>
                                        </m:r>
                                      </m:num>
                                      <m:den>
                                        <m:r>
                                          <a:rPr lang="vi-VN" sz="4000" b="0" i="1" smtClean="0">
                                            <a:latin typeface="Cambria Math" panose="02040503050406030204" pitchFamily="18" charset="0"/>
                                            <a:ea typeface="Cambria Math" panose="02040503050406030204" pitchFamily="18" charset="0"/>
                                            <a:cs typeface="Arial" panose="020B0604020202020204" pitchFamily="34" charset="0"/>
                                          </a:rPr>
                                          <m:t>2</m:t>
                                        </m:r>
                                      </m:den>
                                    </m:f>
                                    <m:r>
                                      <a:rPr lang="vi-VN" sz="4000" b="0" i="1" smtClean="0">
                                        <a:latin typeface="Cambria Math" panose="02040503050406030204" pitchFamily="18" charset="0"/>
                                        <a:ea typeface="Cambria Math" panose="02040503050406030204" pitchFamily="18" charset="0"/>
                                        <a:cs typeface="Arial" panose="020B0604020202020204" pitchFamily="34" charset="0"/>
                                      </a:rPr>
                                      <m:t>−3</m:t>
                                    </m:r>
                                    <m:r>
                                      <a:rPr lang="vi-VN" sz="4000" b="0" i="1" smtClean="0">
                                        <a:latin typeface="Cambria Math" panose="02040503050406030204" pitchFamily="18" charset="0"/>
                                        <a:ea typeface="Cambria Math" panose="02040503050406030204" pitchFamily="18" charset="0"/>
                                        <a:cs typeface="Arial" panose="020B0604020202020204" pitchFamily="34" charset="0"/>
                                      </a:rPr>
                                      <m:t>𝑥</m:t>
                                    </m:r>
                                  </m:e>
                                </m:d>
                                <m:r>
                                  <a:rPr lang="vi-VN" sz="4000" b="0" i="1" smtClean="0">
                                    <a:latin typeface="Cambria Math" panose="02040503050406030204" pitchFamily="18" charset="0"/>
                                    <a:ea typeface="Cambria Math" panose="02040503050406030204" pitchFamily="18" charset="0"/>
                                    <a:cs typeface="Arial" panose="020B0604020202020204" pitchFamily="34" charset="0"/>
                                  </a:rPr>
                                  <m:t>+</m:t>
                                </m:r>
                                <m:r>
                                  <a:rPr lang="vi-VN" sz="4000" b="0" i="1" smtClean="0">
                                    <a:latin typeface="Cambria Math" panose="02040503050406030204" pitchFamily="18" charset="0"/>
                                    <a:ea typeface="Cambria Math" panose="02040503050406030204" pitchFamily="18" charset="0"/>
                                    <a:cs typeface="Arial" panose="020B0604020202020204" pitchFamily="34" charset="0"/>
                                  </a:rPr>
                                  <m:t>𝑘</m:t>
                                </m:r>
                                <m:r>
                                  <a:rPr lang="vi-VN" sz="4000" b="0" i="1" smtClean="0">
                                    <a:latin typeface="Cambria Math" panose="02040503050406030204" pitchFamily="18" charset="0"/>
                                    <a:ea typeface="Cambria Math" panose="02040503050406030204" pitchFamily="18" charset="0"/>
                                    <a:cs typeface="Arial" panose="020B0604020202020204" pitchFamily="34" charset="0"/>
                                  </a:rPr>
                                  <m:t>2</m:t>
                                </m:r>
                                <m:r>
                                  <a:rPr lang="vi-VN" sz="4000" b="0" i="1" smtClean="0">
                                    <a:latin typeface="Cambria Math" panose="02040503050406030204" pitchFamily="18" charset="0"/>
                                    <a:ea typeface="Cambria Math" panose="02040503050406030204" pitchFamily="18" charset="0"/>
                                    <a:cs typeface="Arial" panose="020B0604020202020204" pitchFamily="34" charset="0"/>
                                  </a:rPr>
                                  <m:t>𝜋</m:t>
                                </m:r>
                              </m:e>
                            </m:mr>
                          </m:m>
                        </m:e>
                      </m:d>
                    </m:oMath>
                  </a14:m>
                  <a:r>
                    <a:rPr lang="vi-VN" sz="4000">
                      <a:latin typeface="Arial" panose="020B0604020202020204" pitchFamily="34" charset="0"/>
                      <a:cs typeface="Arial" panose="020B0604020202020204" pitchFamily="34" charset="0"/>
                    </a:rPr>
                    <a:t> </a:t>
                  </a:r>
                  <a:endParaRPr lang="en-US" sz="4000">
                    <a:latin typeface="Arial" panose="020B060402020202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1005840" y="419100"/>
                  <a:ext cx="16291560" cy="2360070"/>
                </a:xfrm>
                <a:prstGeom prst="rect">
                  <a:avLst/>
                </a:prstGeom>
                <a:blipFill rotWithShape="0">
                  <a:blip r:embed="rId3"/>
                  <a:stretch>
                    <a:fillRect l="-13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1021080" y="2628900"/>
                  <a:ext cx="10970824" cy="281000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vi-VN" sz="400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m:t>
                        </m:r>
                        <m:d>
                          <m:dPr>
                            <m:begChr m:val="["/>
                            <m:endChr m:val=""/>
                            <m:ctrlP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ctrlPr>
                          </m:dPr>
                          <m:e>
                            <m:m>
                              <m:mPr>
                                <m:mcs>
                                  <m:mc>
                                    <m:mcPr>
                                      <m:count m:val="1"/>
                                      <m:mcJc m:val="center"/>
                                    </m:mcPr>
                                  </m:mc>
                                </m:mcs>
                                <m:ctrlP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ctrlPr>
                              </m:mPr>
                              <m:mr>
                                <m:e>
                                  <m:r>
                                    <m:rPr>
                                      <m:brk m:alnAt="7"/>
                                    </m:rP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4</m:t>
                                  </m:r>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𝑥</m:t>
                                  </m:r>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 </m:t>
                                  </m:r>
                                  <m:f>
                                    <m:fPr>
                                      <m:ctrlP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ctrlPr>
                                    </m:fPr>
                                    <m:num>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2</m:t>
                                      </m:r>
                                    </m:den>
                                  </m:f>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𝑘</m:t>
                                  </m:r>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2</m:t>
                                  </m:r>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      </m:t>
                                  </m:r>
                                </m:e>
                              </m:mr>
                              <m:mr>
                                <m:e>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−2</m:t>
                                  </m:r>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𝑥</m:t>
                                  </m:r>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 </m:t>
                                  </m:r>
                                  <m:f>
                                    <m:fPr>
                                      <m:ctrlPr>
                                        <a:rPr lang="vi-VN" sz="400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ctrlPr>
                                    </m:fPr>
                                    <m:num>
                                      <m:r>
                                        <a:rPr lang="vi-VN" sz="400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2</m:t>
                                      </m:r>
                                    </m:den>
                                  </m:f>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𝑘</m:t>
                                  </m:r>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2</m:t>
                                  </m:r>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  </m:t>
                                  </m:r>
                                </m:e>
                              </m:mr>
                            </m:m>
                            <m:r>
                              <a:rPr lang="vi-VN" sz="400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m:t>
                            </m:r>
                            <m:d>
                              <m:dPr>
                                <m:begChr m:val="["/>
                                <m:endChr m:val=""/>
                                <m:ctrlPr>
                                  <a:rPr lang="vi-VN" sz="400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ctrlPr>
                              </m:dPr>
                              <m:e>
                                <m:m>
                                  <m:mPr>
                                    <m:mcs>
                                      <m:mc>
                                        <m:mcPr>
                                          <m:count m:val="1"/>
                                          <m:mcJc m:val="center"/>
                                        </m:mcPr>
                                      </m:mc>
                                    </m:mcs>
                                    <m:ctrlPr>
                                      <a:rPr lang="vi-VN" sz="400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ctrlPr>
                                  </m:mPr>
                                  <m:mr>
                                    <m:e>
                                      <m:eqArr>
                                        <m:eqArrPr>
                                          <m:ctrlP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ctrlPr>
                                        </m:eqArrPr>
                                        <m:e>
                                          <m:r>
                                            <m:rPr>
                                              <m:brk m:alnAt="7"/>
                                            </m:rP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𝑥</m:t>
                                          </m:r>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 </m:t>
                                          </m:r>
                                          <m:f>
                                            <m:fPr>
                                              <m:ctrlP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ctrlPr>
                                            </m:fPr>
                                            <m:num>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8</m:t>
                                              </m:r>
                                            </m:den>
                                          </m:f>
                                          <m:r>
                                            <m:rPr>
                                              <m:brk m:alnAt="7"/>
                                            </m:rP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m:t>
                                          </m:r>
                                          <m:f>
                                            <m:fPr>
                                              <m:ctrlP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ctrlPr>
                                            </m:fPr>
                                            <m:num>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𝑘</m:t>
                                              </m:r>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2</m:t>
                                              </m:r>
                                            </m:den>
                                          </m:f>
                                        </m:e>
                                        <m:e>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 </m:t>
                                          </m:r>
                                        </m:e>
                                      </m:eqArr>
                                    </m:e>
                                  </m:mr>
                                  <m:mr>
                                    <m:e>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𝑥</m:t>
                                      </m:r>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 </m:t>
                                      </m:r>
                                      <m:f>
                                        <m:fPr>
                                          <m:ctrlP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ctrlPr>
                                        </m:fPr>
                                        <m:num>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m:t>
                                          </m:r>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4</m:t>
                                          </m:r>
                                        </m:den>
                                      </m:f>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m:t>
                                      </m:r>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𝑘</m:t>
                                      </m:r>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e>
                                  </m:mr>
                                </m:m>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  (</m:t>
                                </m:r>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𝑘</m:t>
                                </m:r>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m:t>
                                </m:r>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ℤ</m:t>
                                </m:r>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m:t>
                                </m:r>
                              </m:e>
                            </m:d>
                          </m:e>
                        </m:d>
                      </m:oMath>
                    </m:oMathPara>
                  </a14:m>
                  <a:endParaRPr lang="en-US"/>
                </a:p>
              </p:txBody>
            </p:sp>
          </mc:Choice>
          <mc:Fallback xmlns="">
            <p:sp>
              <p:nvSpPr>
                <p:cNvPr id="5" name="Rectangle 4"/>
                <p:cNvSpPr>
                  <a:spLocks noRot="1" noChangeAspect="1" noMove="1" noResize="1" noEditPoints="1" noAdjustHandles="1" noChangeArrowheads="1" noChangeShapeType="1" noTextEdit="1"/>
                </p:cNvSpPr>
                <p:nvPr/>
              </p:nvSpPr>
              <p:spPr>
                <a:xfrm>
                  <a:off x="1021080" y="2628900"/>
                  <a:ext cx="10970824" cy="2810000"/>
                </a:xfrm>
                <a:prstGeom prst="rect">
                  <a:avLst/>
                </a:prstGeom>
                <a:blipFill rotWithShape="0">
                  <a:blip r:embed="rId4"/>
                  <a:stretch>
                    <a:fillRect/>
                  </a:stretch>
                </a:blipFill>
              </p:spPr>
              <p:txBody>
                <a:bodyPr/>
                <a:lstStyle/>
                <a:p>
                  <a:r>
                    <a:rPr lang="en-US">
                      <a:noFill/>
                    </a:rPr>
                    <a:t> </a:t>
                  </a:r>
                </a:p>
              </p:txBody>
            </p:sp>
          </mc:Fallback>
        </mc:AlternateContent>
      </p:grpSp>
      <p:grpSp>
        <p:nvGrpSpPr>
          <p:cNvPr id="9" name="Group 8"/>
          <p:cNvGrpSpPr/>
          <p:nvPr/>
        </p:nvGrpSpPr>
        <p:grpSpPr>
          <a:xfrm>
            <a:off x="998220" y="5774129"/>
            <a:ext cx="14650720" cy="3971930"/>
            <a:chOff x="1005840" y="6001128"/>
            <a:chExt cx="14650720" cy="3971930"/>
          </a:xfrm>
        </p:grpSpPr>
        <mc:AlternateContent xmlns:mc="http://schemas.openxmlformats.org/markup-compatibility/2006" xmlns:a14="http://schemas.microsoft.com/office/drawing/2010/main">
          <mc:Choice Requires="a14">
            <p:sp>
              <p:nvSpPr>
                <p:cNvPr id="6" name="TextBox 5"/>
                <p:cNvSpPr txBox="1"/>
                <p:nvPr/>
              </p:nvSpPr>
              <p:spPr>
                <a:xfrm>
                  <a:off x="1026160" y="6001128"/>
                  <a:ext cx="14630400" cy="1008033"/>
                </a:xfrm>
                <a:prstGeom prst="rect">
                  <a:avLst/>
                </a:prstGeom>
                <a:noFill/>
              </p:spPr>
              <p:txBody>
                <a:bodyPr wrap="square" rtlCol="0">
                  <a:spAutoFit/>
                </a:bodyPr>
                <a:lstStyle/>
                <a:p>
                  <a:r>
                    <a:rPr lang="vi-VN" sz="4000">
                      <a:latin typeface="Arial" panose="020B0604020202020204" pitchFamily="34" charset="0"/>
                      <a:cs typeface="Arial" panose="020B0604020202020204" pitchFamily="34" charset="0"/>
                    </a:rPr>
                    <a:t>Vì </a:t>
                  </a:r>
                  <a14:m>
                    <m:oMath xmlns:m="http://schemas.openxmlformats.org/officeDocument/2006/math">
                      <m:d>
                        <m:dPr>
                          <m:begChr m:val="{"/>
                          <m:endChr m:val="}"/>
                          <m:ctrlPr>
                            <a:rPr lang="vi-VN" sz="4000" i="1" smtClean="0">
                              <a:latin typeface="Cambria Math" panose="02040503050406030204" pitchFamily="18" charset="0"/>
                              <a:cs typeface="Arial" panose="020B0604020202020204" pitchFamily="34" charset="0"/>
                            </a:rPr>
                          </m:ctrlPr>
                        </m:dPr>
                        <m:e>
                          <m:f>
                            <m:fPr>
                              <m:ctrlP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ctrlPr>
                            </m:fPr>
                            <m:num>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4</m:t>
                              </m:r>
                            </m:den>
                          </m:f>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𝑘</m:t>
                          </m:r>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m:t>
                          </m:r>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𝑘</m:t>
                          </m:r>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m:t>
                          </m:r>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ℤ</m:t>
                          </m:r>
                        </m:e>
                      </m:d>
                    </m:oMath>
                  </a14:m>
                  <a:r>
                    <a:rPr lang="vi-VN" sz="4000">
                      <a:latin typeface="Arial" panose="020B0604020202020204" pitchFamily="34" charset="0"/>
                      <a:cs typeface="Arial" panose="020B0604020202020204" pitchFamily="34" charset="0"/>
                    </a:rPr>
                    <a:t> = </a:t>
                  </a:r>
                  <a14:m>
                    <m:oMath xmlns:m="http://schemas.openxmlformats.org/officeDocument/2006/math">
                      <m:d>
                        <m:dPr>
                          <m:begChr m:val="{"/>
                          <m:endChr m:val="}"/>
                          <m:ctrlPr>
                            <a:rPr lang="vi-VN" sz="4000" i="1">
                              <a:latin typeface="Cambria Math" panose="02040503050406030204" pitchFamily="18" charset="0"/>
                              <a:cs typeface="Arial" panose="020B0604020202020204" pitchFamily="34" charset="0"/>
                            </a:rPr>
                          </m:ctrlPr>
                        </m:dPr>
                        <m:e>
                          <m:f>
                            <m:fPr>
                              <m:ctrlP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ctrlPr>
                            </m:fPr>
                            <m:num>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4</m:t>
                              </m:r>
                            </m:den>
                          </m:f>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m:t>
                          </m:r>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𝑘</m:t>
                          </m:r>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𝑘</m:t>
                          </m:r>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ℤ</m:t>
                          </m:r>
                        </m:e>
                      </m:d>
                    </m:oMath>
                  </a14:m>
                  <a:r>
                    <a:rPr lang="vi-VN" sz="4000">
                      <a:latin typeface="Arial" panose="020B0604020202020204" pitchFamily="34" charset="0"/>
                      <a:cs typeface="Arial" panose="020B0604020202020204" pitchFamily="34" charset="0"/>
                    </a:rPr>
                    <a:t> nên ta có thể viết như sau:  </a:t>
                  </a:r>
                  <a:endParaRPr lang="en-US" sz="4000">
                    <a:latin typeface="Arial" panose="020B0604020202020204" pitchFamily="34" charset="0"/>
                    <a:cs typeface="Arial" panose="020B0604020202020204" pitchFamily="34" charset="0"/>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1026160" y="6001128"/>
                  <a:ext cx="14630400" cy="1008033"/>
                </a:xfrm>
                <a:prstGeom prst="rect">
                  <a:avLst/>
                </a:prstGeom>
                <a:blipFill rotWithShape="0">
                  <a:blip r:embed="rId5"/>
                  <a:stretch>
                    <a:fillRect l="-1458" r="-3000" b="-903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1005840" y="7323102"/>
                  <a:ext cx="9677400" cy="2649956"/>
                </a:xfrm>
                <a:prstGeom prst="rect">
                  <a:avLst/>
                </a:prstGeom>
              </p:spPr>
              <p:txBody>
                <a:bodyPr wrap="square">
                  <a:spAutoFit/>
                </a:bodyPr>
                <a:lstStyle/>
                <a:p>
                  <a:pPr algn="just"/>
                  <a14:m>
                    <m:oMathPara xmlns:m="http://schemas.openxmlformats.org/officeDocument/2006/math">
                      <m:oMathParaPr>
                        <m:jc m:val="left"/>
                      </m:oMathParaPr>
                      <m:oMath xmlns:m="http://schemas.openxmlformats.org/officeDocument/2006/math">
                        <m:r>
                          <a:rPr lang="vi-VN" sz="4000" i="1" smtClean="0">
                            <a:solidFill>
                              <a:prstClr val="black"/>
                            </a:solidFill>
                            <a:latin typeface="Cambria Math" panose="02040503050406030204" pitchFamily="18" charset="0"/>
                            <a:cs typeface="Arial" panose="020B0604020202020204" pitchFamily="34" charset="0"/>
                          </a:rPr>
                          <m:t>𝑠𝑖𝑛𝑥</m:t>
                        </m:r>
                        <m:r>
                          <a:rPr lang="vi-VN" sz="4000" i="1" smtClean="0">
                            <a:solidFill>
                              <a:prstClr val="black"/>
                            </a:solidFill>
                            <a:latin typeface="Cambria Math" panose="02040503050406030204" pitchFamily="18" charset="0"/>
                            <a:cs typeface="Arial" panose="020B0604020202020204" pitchFamily="34" charset="0"/>
                          </a:rPr>
                          <m:t>=</m:t>
                        </m:r>
                        <m:r>
                          <a:rPr lang="vi-VN" sz="4000" i="1" smtClean="0">
                            <a:solidFill>
                              <a:prstClr val="black"/>
                            </a:solidFill>
                            <a:latin typeface="Cambria Math" panose="02040503050406030204" pitchFamily="18" charset="0"/>
                            <a:cs typeface="Arial" panose="020B0604020202020204" pitchFamily="34" charset="0"/>
                          </a:rPr>
                          <m:t>𝑐𝑜𝑠</m:t>
                        </m:r>
                        <m:r>
                          <a:rPr lang="vi-VN" sz="4000" i="1" smtClean="0">
                            <a:solidFill>
                              <a:prstClr val="black"/>
                            </a:solidFill>
                            <a:latin typeface="Cambria Math" panose="02040503050406030204" pitchFamily="18" charset="0"/>
                            <a:cs typeface="Arial" panose="020B0604020202020204" pitchFamily="34" charset="0"/>
                          </a:rPr>
                          <m:t>3</m:t>
                        </m:r>
                        <m:r>
                          <a:rPr lang="vi-VN" sz="4000" i="1" smtClean="0">
                            <a:solidFill>
                              <a:prstClr val="black"/>
                            </a:solidFill>
                            <a:latin typeface="Cambria Math" panose="02040503050406030204" pitchFamily="18" charset="0"/>
                            <a:cs typeface="Arial" panose="020B0604020202020204" pitchFamily="34" charset="0"/>
                          </a:rPr>
                          <m:t>𝑥</m:t>
                        </m:r>
                        <m:r>
                          <a:rPr lang="vi-VN" sz="4000" i="1" smtClean="0">
                            <a:solidFill>
                              <a:prstClr val="black"/>
                            </a:solidFill>
                            <a:latin typeface="Cambria Math" panose="02040503050406030204" pitchFamily="18" charset="0"/>
                            <a:cs typeface="Arial" panose="020B0604020202020204" pitchFamily="34" charset="0"/>
                          </a:rPr>
                          <m:t> ⟺</m:t>
                        </m:r>
                        <m:d>
                          <m:dPr>
                            <m:begChr m:val="["/>
                            <m:endChr m:val=""/>
                            <m:ctrlP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ctrlPr>
                          </m:dPr>
                          <m:e>
                            <m:m>
                              <m:mPr>
                                <m:mcs>
                                  <m:mc>
                                    <m:mcPr>
                                      <m:count m:val="1"/>
                                      <m:mcJc m:val="center"/>
                                    </m:mcPr>
                                  </m:mc>
                                </m:mcs>
                                <m:ctrlP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ctrlPr>
                              </m:mPr>
                              <m:mr>
                                <m:e>
                                  <m:eqArr>
                                    <m:eqArrPr>
                                      <m:ctrlP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ctrlPr>
                                    </m:eqArrPr>
                                    <m:e>
                                      <m:r>
                                        <m:rPr>
                                          <m:brk m:alnAt="7"/>
                                        </m:rP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𝑥</m:t>
                                      </m:r>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 </m:t>
                                      </m:r>
                                      <m:f>
                                        <m:fPr>
                                          <m:ctrlP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ctrlPr>
                                        </m:fPr>
                                        <m:num>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8</m:t>
                                          </m:r>
                                        </m:den>
                                      </m:f>
                                      <m:r>
                                        <m:rPr>
                                          <m:brk m:alnAt="7"/>
                                        </m:rP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f>
                                        <m:fPr>
                                          <m:ctrlP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ctrlPr>
                                        </m:fPr>
                                        <m:num>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𝑘</m:t>
                                          </m:r>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2</m:t>
                                          </m:r>
                                        </m:den>
                                      </m:f>
                                    </m:e>
                                    <m:e>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 </m:t>
                                      </m:r>
                                    </m:e>
                                  </m:eqArr>
                                </m:e>
                              </m:mr>
                              <m:mr>
                                <m:e>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𝑥</m:t>
                                  </m:r>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 </m:t>
                                  </m:r>
                                  <m:f>
                                    <m:fPr>
                                      <m:ctrlP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ctrlPr>
                                    </m:fPr>
                                    <m:num>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4</m:t>
                                      </m:r>
                                    </m:den>
                                  </m:f>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m:t>
                                  </m:r>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𝑘</m:t>
                                  </m:r>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e>
                              </m:mr>
                            </m:m>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  (</m:t>
                            </m:r>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𝑘</m:t>
                            </m:r>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ℤ</m:t>
                            </m:r>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e>
                        </m:d>
                      </m:oMath>
                    </m:oMathPara>
                  </a14:m>
                  <a:endParaRPr lang="en-US"/>
                </a:p>
              </p:txBody>
            </p:sp>
          </mc:Choice>
          <mc:Fallback xmlns="">
            <p:sp>
              <p:nvSpPr>
                <p:cNvPr id="7" name="Rectangle 6"/>
                <p:cNvSpPr>
                  <a:spLocks noRot="1" noChangeAspect="1" noMove="1" noResize="1" noEditPoints="1" noAdjustHandles="1" noChangeArrowheads="1" noChangeShapeType="1" noTextEdit="1"/>
                </p:cNvSpPr>
                <p:nvPr/>
              </p:nvSpPr>
              <p:spPr>
                <a:xfrm>
                  <a:off x="1005840" y="7323102"/>
                  <a:ext cx="9677400" cy="2649956"/>
                </a:xfrm>
                <a:prstGeom prst="rect">
                  <a:avLst/>
                </a:prstGeom>
                <a:blipFill rotWithShape="0">
                  <a:blip r:embed="rId6"/>
                  <a:stretch>
                    <a:fillRect/>
                  </a:stretch>
                </a:blipFill>
              </p:spPr>
              <p:txBody>
                <a:bodyPr/>
                <a:lstStyle/>
                <a:p>
                  <a:r>
                    <a:rPr lang="en-US">
                      <a:noFill/>
                    </a:rPr>
                    <a:t> </a:t>
                  </a:r>
                </a:p>
              </p:txBody>
            </p:sp>
          </mc:Fallback>
        </mc:AlternateContent>
      </p:grpSp>
      <p:pic>
        <p:nvPicPr>
          <p:cNvPr id="10" name="Picture 9"/>
          <p:cNvPicPr>
            <a:picLocks noChangeAspect="1"/>
          </p:cNvPicPr>
          <p:nvPr/>
        </p:nvPicPr>
        <p:blipFill>
          <a:blip r:embed="rId7"/>
          <a:stretch>
            <a:fillRect/>
          </a:stretch>
        </p:blipFill>
        <p:spPr>
          <a:xfrm>
            <a:off x="12471663" y="7096103"/>
            <a:ext cx="5846817" cy="3214585"/>
          </a:xfrm>
          <a:prstGeom prst="rect">
            <a:avLst/>
          </a:prstGeom>
        </p:spPr>
      </p:pic>
    </p:spTree>
    <p:extLst>
      <p:ext uri="{BB962C8B-B14F-4D97-AF65-F5344CB8AC3E}">
        <p14:creationId xmlns:p14="http://schemas.microsoft.com/office/powerpoint/2010/main" val="3862335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048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grpSp>
        <p:nvGrpSpPr>
          <p:cNvPr id="10" name="Group 9"/>
          <p:cNvGrpSpPr/>
          <p:nvPr/>
        </p:nvGrpSpPr>
        <p:grpSpPr>
          <a:xfrm>
            <a:off x="381000" y="2022805"/>
            <a:ext cx="5791200" cy="5943600"/>
            <a:chOff x="381000" y="2022805"/>
            <a:chExt cx="5791200" cy="5943600"/>
          </a:xfrm>
        </p:grpSpPr>
        <p:sp>
          <p:nvSpPr>
            <p:cNvPr id="3" name="Freeform 12"/>
            <p:cNvSpPr/>
            <p:nvPr/>
          </p:nvSpPr>
          <p:spPr>
            <a:xfrm>
              <a:off x="381000" y="2022805"/>
              <a:ext cx="5791200" cy="5943600"/>
            </a:xfrm>
            <a:custGeom>
              <a:avLst/>
              <a:gdLst/>
              <a:ahLst/>
              <a:cxnLst/>
              <a:rect l="l" t="t" r="r" b="b"/>
              <a:pathLst>
                <a:path w="1446572" h="1650653">
                  <a:moveTo>
                    <a:pt x="0" y="0"/>
                  </a:moveTo>
                  <a:lnTo>
                    <a:pt x="1446573" y="0"/>
                  </a:lnTo>
                  <a:lnTo>
                    <a:pt x="1446573" y="1650653"/>
                  </a:lnTo>
                  <a:lnTo>
                    <a:pt x="0" y="165065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mc:AlternateContent xmlns:mc="http://schemas.openxmlformats.org/markup-compatibility/2006" xmlns:a14="http://schemas.microsoft.com/office/drawing/2010/main">
          <mc:Choice Requires="a14">
            <p:sp>
              <p:nvSpPr>
                <p:cNvPr id="4" name="Rectangle 3"/>
                <p:cNvSpPr/>
                <p:nvPr/>
              </p:nvSpPr>
              <p:spPr>
                <a:xfrm>
                  <a:off x="411480" y="3816023"/>
                  <a:ext cx="5521960" cy="3508012"/>
                </a:xfrm>
                <a:prstGeom prst="rect">
                  <a:avLst/>
                </a:prstGeom>
              </p:spPr>
              <p:txBody>
                <a:bodyPr wrap="square">
                  <a:spAutoFit/>
                </a:bodyPr>
                <a:lstStyle/>
                <a:p>
                  <a:pPr algn="ctr">
                    <a:lnSpc>
                      <a:spcPct val="150000"/>
                    </a:lnSpc>
                  </a:pPr>
                  <a:r>
                    <a:rPr lang="vi-VN" sz="4000" b="1">
                      <a:solidFill>
                        <a:srgbClr val="F79646">
                          <a:lumMod val="75000"/>
                        </a:srgbClr>
                      </a:solidFill>
                      <a:cs typeface="Arial" panose="020B0604020202020204" pitchFamily="34" charset="0"/>
                    </a:rPr>
                    <a:t>Luyện tập 4:</a:t>
                  </a:r>
                </a:p>
                <a:p>
                  <a:pPr algn="ctr">
                    <a:lnSpc>
                      <a:spcPct val="150000"/>
                    </a:lnSpc>
                  </a:pPr>
                  <a:r>
                    <a:rPr lang="vi-VN" sz="4000">
                      <a:cs typeface="Arial" panose="020B0604020202020204" pitchFamily="34" charset="0"/>
                    </a:rPr>
                    <a:t>Giải phương trình: </a:t>
                  </a:r>
                </a:p>
                <a:p>
                  <a:pPr>
                    <a:lnSpc>
                      <a:spcPct val="150000"/>
                    </a:lnSpc>
                  </a:pPr>
                  <a14:m>
                    <m:oMathPara xmlns:m="http://schemas.openxmlformats.org/officeDocument/2006/math">
                      <m:oMathParaPr>
                        <m:jc m:val="centerGroup"/>
                      </m:oMathParaPr>
                      <m:oMath xmlns:m="http://schemas.openxmlformats.org/officeDocument/2006/math">
                        <m:r>
                          <a:rPr lang="vi-VN" sz="4000" b="0" i="1" smtClean="0">
                            <a:latin typeface="Cambria Math" panose="02040503050406030204" pitchFamily="18" charset="0"/>
                            <a:cs typeface="Arial" panose="020B0604020202020204" pitchFamily="34" charset="0"/>
                          </a:rPr>
                          <m:t>𝑠𝑖𝑛</m:t>
                        </m:r>
                        <m:r>
                          <a:rPr lang="vi-VN" sz="4000" b="0" i="1" smtClean="0">
                            <a:latin typeface="Cambria Math" panose="02040503050406030204" pitchFamily="18" charset="0"/>
                            <a:cs typeface="Arial" panose="020B0604020202020204" pitchFamily="34" charset="0"/>
                          </a:rPr>
                          <m:t>2</m:t>
                        </m:r>
                        <m:r>
                          <a:rPr lang="vi-VN" sz="4000" b="0" i="1" smtClean="0">
                            <a:latin typeface="Cambria Math" panose="02040503050406030204" pitchFamily="18" charset="0"/>
                            <a:cs typeface="Arial" panose="020B0604020202020204" pitchFamily="34" charset="0"/>
                          </a:rPr>
                          <m:t>𝑥</m:t>
                        </m:r>
                        <m:r>
                          <a:rPr lang="vi-VN" sz="4000" b="0" i="1" smtClean="0">
                            <a:latin typeface="Cambria Math" panose="02040503050406030204" pitchFamily="18" charset="0"/>
                            <a:cs typeface="Arial" panose="020B0604020202020204" pitchFamily="34" charset="0"/>
                          </a:rPr>
                          <m:t>=</m:t>
                        </m:r>
                        <m:r>
                          <a:rPr lang="vi-VN" sz="4000" b="0" i="1" smtClean="0">
                            <a:latin typeface="Cambria Math" panose="02040503050406030204" pitchFamily="18" charset="0"/>
                            <a:cs typeface="Arial" panose="020B0604020202020204" pitchFamily="34" charset="0"/>
                          </a:rPr>
                          <m:t>𝑠𝑖𝑛</m:t>
                        </m:r>
                        <m:d>
                          <m:dPr>
                            <m:ctrlPr>
                              <a:rPr lang="vi-VN" sz="4000" b="0" i="1" smtClean="0">
                                <a:latin typeface="Cambria Math" panose="02040503050406030204" pitchFamily="18" charset="0"/>
                                <a:cs typeface="Arial" panose="020B0604020202020204" pitchFamily="34" charset="0"/>
                              </a:rPr>
                            </m:ctrlPr>
                          </m:dPr>
                          <m:e>
                            <m:r>
                              <a:rPr lang="vi-VN" sz="4000" b="0" i="1" smtClean="0">
                                <a:latin typeface="Cambria Math" panose="02040503050406030204" pitchFamily="18" charset="0"/>
                                <a:cs typeface="Arial" panose="020B0604020202020204" pitchFamily="34" charset="0"/>
                              </a:rPr>
                              <m:t>𝑥</m:t>
                            </m:r>
                            <m:r>
                              <a:rPr lang="vi-VN" sz="4000" b="0" i="1" smtClean="0">
                                <a:latin typeface="Cambria Math" panose="02040503050406030204" pitchFamily="18" charset="0"/>
                                <a:cs typeface="Arial" panose="020B0604020202020204" pitchFamily="34" charset="0"/>
                              </a:rPr>
                              <m:t>+</m:t>
                            </m:r>
                            <m:f>
                              <m:fPr>
                                <m:ctrlPr>
                                  <a:rPr lang="vi-VN" sz="4000" b="0" i="1" smtClean="0">
                                    <a:latin typeface="Cambria Math" panose="02040503050406030204" pitchFamily="18" charset="0"/>
                                    <a:cs typeface="Arial" panose="020B0604020202020204" pitchFamily="34" charset="0"/>
                                  </a:rPr>
                                </m:ctrlPr>
                              </m:fPr>
                              <m:num>
                                <m:r>
                                  <a:rPr lang="vi-VN" sz="4000" b="0" i="1" smtClean="0">
                                    <a:latin typeface="Cambria Math" panose="02040503050406030204" pitchFamily="18" charset="0"/>
                                    <a:ea typeface="Cambria Math" panose="02040503050406030204" pitchFamily="18" charset="0"/>
                                    <a:cs typeface="Arial" panose="020B0604020202020204" pitchFamily="34" charset="0"/>
                                  </a:rPr>
                                  <m:t>𝜋</m:t>
                                </m:r>
                              </m:num>
                              <m:den>
                                <m:r>
                                  <a:rPr lang="vi-VN" sz="4000" b="0" i="1" smtClean="0">
                                    <a:latin typeface="Cambria Math" panose="02040503050406030204" pitchFamily="18" charset="0"/>
                                    <a:cs typeface="Arial" panose="020B0604020202020204" pitchFamily="34" charset="0"/>
                                  </a:rPr>
                                  <m:t>4</m:t>
                                </m:r>
                              </m:den>
                            </m:f>
                          </m:e>
                        </m:d>
                      </m:oMath>
                    </m:oMathPara>
                  </a14:m>
                  <a:endParaRPr lang="vi-VN" sz="400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411480" y="3816023"/>
                  <a:ext cx="5521960" cy="3508012"/>
                </a:xfrm>
                <a:prstGeom prst="rect">
                  <a:avLst/>
                </a:prstGeom>
                <a:blipFill rotWithShape="0">
                  <a:blip r:embed="rId24"/>
                  <a:stretch>
                    <a:fillRect/>
                  </a:stretch>
                </a:blipFill>
              </p:spPr>
              <p:txBody>
                <a:bodyPr/>
                <a:lstStyle/>
                <a:p>
                  <a:r>
                    <a:rPr lang="en-US">
                      <a:noFill/>
                    </a:rPr>
                    <a:t> </a:t>
                  </a:r>
                </a:p>
              </p:txBody>
            </p:sp>
          </mc:Fallback>
        </mc:AlternateContent>
      </p:grpSp>
      <p:sp>
        <p:nvSpPr>
          <p:cNvPr id="8" name="TextBox 7"/>
          <p:cNvSpPr txBox="1"/>
          <p:nvPr/>
        </p:nvSpPr>
        <p:spPr>
          <a:xfrm>
            <a:off x="11087100" y="1068012"/>
            <a:ext cx="2743200" cy="707886"/>
          </a:xfrm>
          <a:prstGeom prst="rect">
            <a:avLst/>
          </a:prstGeom>
          <a:noFill/>
        </p:spPr>
        <p:txBody>
          <a:bodyPr wrap="square" rtlCol="0">
            <a:spAutoFit/>
          </a:bodyPr>
          <a:lstStyle/>
          <a:p>
            <a:pPr algn="ctr"/>
            <a:r>
              <a:rPr lang="vi-VN" sz="4000" b="1" u="sng">
                <a:solidFill>
                  <a:srgbClr val="C00000"/>
                </a:solidFill>
                <a:cs typeface="Arial" panose="020B0604020202020204" pitchFamily="34" charset="0"/>
              </a:rPr>
              <a:t>Giải</a:t>
            </a:r>
            <a:endParaRPr lang="en-US" sz="4000" b="1" u="sng">
              <a:solidFill>
                <a:srgbClr val="C00000"/>
              </a:solidFill>
              <a:latin typeface="Arial" panose="020B0604020202020204" pitchFamily="34" charset="0"/>
              <a:cs typeface="Arial" panose="020B0604020202020204" pitchFamily="34" charset="0"/>
            </a:endParaRPr>
          </a:p>
        </p:txBody>
      </p:sp>
      <p:grpSp>
        <p:nvGrpSpPr>
          <p:cNvPr id="13" name="Group 12"/>
          <p:cNvGrpSpPr/>
          <p:nvPr/>
        </p:nvGrpSpPr>
        <p:grpSpPr>
          <a:xfrm>
            <a:off x="628004" y="265699"/>
            <a:ext cx="6001396" cy="1527519"/>
            <a:chOff x="685800" y="406444"/>
            <a:chExt cx="6001396" cy="1527519"/>
          </a:xfrm>
        </p:grpSpPr>
        <p:sp>
          <p:nvSpPr>
            <p:cNvPr id="5" name="TextBox 4"/>
            <p:cNvSpPr txBox="1"/>
            <p:nvPr/>
          </p:nvSpPr>
          <p:spPr>
            <a:xfrm>
              <a:off x="1739276" y="1195299"/>
              <a:ext cx="4947920" cy="707886"/>
            </a:xfrm>
            <a:prstGeom prst="rect">
              <a:avLst/>
            </a:prstGeom>
            <a:noFill/>
          </p:spPr>
          <p:txBody>
            <a:bodyPr wrap="square" rtlCol="0">
              <a:spAutoFit/>
            </a:bodyPr>
            <a:lstStyle/>
            <a:p>
              <a:r>
                <a:rPr lang="vi-VN" sz="4000" b="1">
                  <a:solidFill>
                    <a:srgbClr val="002060"/>
                  </a:solidFill>
                  <a:cs typeface="Arial" panose="020B0604020202020204" pitchFamily="34" charset="0"/>
                </a:rPr>
                <a:t>Thực hiện cá nhân</a:t>
              </a:r>
              <a:endParaRPr lang="en-US" sz="4000" b="1">
                <a:solidFill>
                  <a:srgbClr val="002060"/>
                </a:solidFill>
                <a:latin typeface="Arial" panose="020B0604020202020204" pitchFamily="34" charset="0"/>
                <a:cs typeface="Arial" panose="020B0604020202020204" pitchFamily="34" charset="0"/>
              </a:endParaRPr>
            </a:p>
          </p:txBody>
        </p:sp>
        <p:pic>
          <p:nvPicPr>
            <p:cNvPr id="12" name="Picture 11"/>
            <p:cNvPicPr>
              <a:picLocks noChangeAspect="1"/>
            </p:cNvPicPr>
            <p:nvPr/>
          </p:nvPicPr>
          <p:blipFill>
            <a:blip r:embed="rId25"/>
            <a:stretch>
              <a:fillRect/>
            </a:stretch>
          </p:blipFill>
          <p:spPr>
            <a:xfrm>
              <a:off x="685800" y="406444"/>
              <a:ext cx="1168400" cy="1527519"/>
            </a:xfrm>
            <a:prstGeom prst="rect">
              <a:avLst/>
            </a:prstGeom>
          </p:spPr>
        </p:pic>
      </p:grpSp>
      <mc:AlternateContent xmlns:mc="http://schemas.openxmlformats.org/markup-compatibility/2006" xmlns:a14="http://schemas.microsoft.com/office/drawing/2010/main">
        <mc:Choice Requires="a14">
          <p:sp>
            <p:nvSpPr>
              <p:cNvPr id="9" name="Rectangle 8"/>
              <p:cNvSpPr/>
              <p:nvPr/>
            </p:nvSpPr>
            <p:spPr>
              <a:xfrm>
                <a:off x="6781800" y="2022805"/>
                <a:ext cx="11470640" cy="7285841"/>
              </a:xfrm>
              <a:prstGeom prst="rect">
                <a:avLst/>
              </a:prstGeom>
            </p:spPr>
            <p:txBody>
              <a:bodyPr wrap="square">
                <a:spAutoFit/>
              </a:bodyPr>
              <a:lstStyle/>
              <a:p>
                <a:pPr algn="just">
                  <a:lnSpc>
                    <a:spcPct val="130000"/>
                  </a:lnSpc>
                  <a:spcAft>
                    <a:spcPts val="0"/>
                  </a:spcAft>
                </a:pPr>
                <a:r>
                  <a:rPr lang="fr-FR" sz="4000">
                    <a:latin typeface="Arial" panose="020B0604020202020204" pitchFamily="34" charset="0"/>
                    <a:ea typeface="Calibri" panose="020F0502020204030204" pitchFamily="34" charset="0"/>
                    <a:cs typeface="Arial" panose="020B0604020202020204" pitchFamily="34" charset="0"/>
                  </a:rPr>
                  <a:t>Ta có: </a:t>
                </a:r>
                <a14:m>
                  <m:oMath xmlns:m="http://schemas.openxmlformats.org/officeDocument/2006/math">
                    <m:func>
                      <m:func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sin</m:t>
                        </m:r>
                      </m:fName>
                      <m:e>
                        <m:r>
                          <a:rPr lang="fr-FR" sz="4000" i="1">
                            <a:effectLst/>
                            <a:latin typeface="Cambria Math" panose="02040503050406030204" pitchFamily="18" charset="0"/>
                            <a:ea typeface="Calibri" panose="020F0502020204030204" pitchFamily="34" charset="0"/>
                            <a:cs typeface="Times New Roman" panose="02020603050405020304" pitchFamily="18" charset="0"/>
                          </a:rPr>
                          <m:t>2</m:t>
                        </m:r>
                        <m:r>
                          <a:rPr lang="en-US" sz="4000" i="1">
                            <a:effectLst/>
                            <a:latin typeface="Cambria Math" panose="02040503050406030204" pitchFamily="18" charset="0"/>
                            <a:ea typeface="Calibri" panose="020F0502020204030204" pitchFamily="34" charset="0"/>
                            <a:cs typeface="Times New Roman" panose="02020603050405020304" pitchFamily="18" charset="0"/>
                          </a:rPr>
                          <m:t>𝑥</m:t>
                        </m:r>
                      </m:e>
                    </m:func>
                    <m:r>
                      <a:rPr lang="fr-FR" sz="4000" i="1">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sin</m:t>
                        </m:r>
                      </m:fName>
                      <m:e>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𝑥</m:t>
                            </m:r>
                            <m:r>
                              <a:rPr lang="fr-FR" sz="40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i="1">
                                    <a:effectLst/>
                                    <a:latin typeface="Cambria Math" panose="02040503050406030204" pitchFamily="18" charset="0"/>
                                    <a:ea typeface="Calibri" panose="020F0502020204030204" pitchFamily="34" charset="0"/>
                                    <a:cs typeface="Times New Roman" panose="02020603050405020304" pitchFamily="18" charset="0"/>
                                  </a:rPr>
                                  <m:t>𝜋</m:t>
                                </m:r>
                              </m:num>
                              <m:den>
                                <m:r>
                                  <a:rPr lang="fr-FR" sz="4000" i="1">
                                    <a:effectLst/>
                                    <a:latin typeface="Cambria Math" panose="02040503050406030204" pitchFamily="18" charset="0"/>
                                    <a:ea typeface="Calibri" panose="020F0502020204030204" pitchFamily="34" charset="0"/>
                                    <a:cs typeface="Times New Roman" panose="02020603050405020304" pitchFamily="18" charset="0"/>
                                  </a:rPr>
                                  <m:t>4</m:t>
                                </m:r>
                              </m:den>
                            </m:f>
                          </m:e>
                        </m:d>
                      </m:e>
                    </m:func>
                  </m:oMath>
                </a14:m>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30000"/>
                  </a:lnSpc>
                  <a:spcAft>
                    <a:spcPts val="0"/>
                  </a:spcAft>
                </a:pPr>
                <a14:m>
                  <m:oMath xmlns:m="http://schemas.openxmlformats.org/officeDocument/2006/math">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en-US" sz="400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d>
                      <m:dPr>
                        <m:begChr m:val="["/>
                        <m:endChr m:val=""/>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d>
                          <m:dPr>
                            <m:begChr m:val=""/>
                            <m:endChr m:val=""/>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eqArr>
                              <m:eqArrPr>
                                <m:ctrlPr>
                                  <a:rPr lang="en-US" sz="4000" i="1" smtClean="0">
                                    <a:effectLst/>
                                    <a:latin typeface="Cambria Math" panose="02040503050406030204" pitchFamily="18" charset="0"/>
                                    <a:ea typeface="Times New Roman" panose="02020603050405020304" pitchFamily="18" charset="0"/>
                                    <a:cs typeface="Times New Roman" panose="02020603050405020304" pitchFamily="18" charset="0"/>
                                  </a:rPr>
                                </m:ctrlPr>
                              </m:eqArrPr>
                              <m:e>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2</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4</m:t>
                                    </m:r>
                                  </m:den>
                                </m:f>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𝑘</m:t>
                                </m:r>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2</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𝜋</m:t>
                                </m:r>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            </m:t>
                                </m:r>
                              </m:e>
                              <m:e>
                                <m:r>
                                  <a:rPr lang="vi-VN" sz="4000" b="0" i="1" smtClean="0">
                                    <a:effectLst/>
                                    <a:latin typeface="Cambria Math" panose="02040503050406030204" pitchFamily="18" charset="0"/>
                                    <a:ea typeface="Times New Roman" panose="02020603050405020304" pitchFamily="18" charset="0"/>
                                    <a:cs typeface="Times New Roman" panose="02020603050405020304" pitchFamily="18" charset="0"/>
                                  </a:rPr>
                                  <m:t> </m:t>
                                </m:r>
                              </m:e>
                              <m:e>
                                <m:r>
                                  <a:rPr lang="fr-FR" sz="4000" i="1">
                                    <a:effectLst/>
                                    <a:latin typeface="Cambria Math" panose="02040503050406030204" pitchFamily="18" charset="0"/>
                                    <a:ea typeface="Cambria Math" panose="02040503050406030204" pitchFamily="18" charset="0"/>
                                    <a:cs typeface="Times New Roman" panose="02020603050405020304" pitchFamily="18" charset="0"/>
                                  </a:rPr>
                                  <m:t>2</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𝑥</m:t>
                                </m:r>
                                <m:r>
                                  <a:rPr lang="fr-FR" sz="40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𝜋</m:t>
                                </m:r>
                                <m:r>
                                  <a:rPr lang="fr-FR" sz="4000" i="1">
                                    <a:effectLst/>
                                    <a:latin typeface="Cambria Math" panose="02040503050406030204" pitchFamily="18" charset="0"/>
                                    <a:ea typeface="Cambria Math" panose="02040503050406030204" pitchFamily="18" charset="0"/>
                                    <a:cs typeface="Times New Roman" panose="02020603050405020304" pitchFamily="18" charset="0"/>
                                  </a:rPr>
                                  <m:t>−</m:t>
                                </m:r>
                                <m:d>
                                  <m:d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sz="4000" i="1">
                                        <a:effectLst/>
                                        <a:latin typeface="Cambria Math" panose="02040503050406030204" pitchFamily="18" charset="0"/>
                                        <a:ea typeface="Cambria Math" panose="02040503050406030204" pitchFamily="18" charset="0"/>
                                        <a:cs typeface="Times New Roman" panose="02020603050405020304" pitchFamily="18" charset="0"/>
                                      </a:rPr>
                                      <m:t>𝑥</m:t>
                                    </m:r>
                                    <m:r>
                                      <a:rPr lang="fr-FR" sz="4000" i="1">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effectLst/>
                                            <a:latin typeface="Cambria Math" panose="02040503050406030204" pitchFamily="18" charset="0"/>
                                            <a:ea typeface="Cambria Math" panose="02040503050406030204" pitchFamily="18" charset="0"/>
                                            <a:cs typeface="Times New Roman" panose="02020603050405020304" pitchFamily="18" charset="0"/>
                                          </a:rPr>
                                          <m:t>𝜋</m:t>
                                        </m:r>
                                      </m:num>
                                      <m:den>
                                        <m:r>
                                          <a:rPr lang="fr-FR" sz="4000" i="1">
                                            <a:effectLst/>
                                            <a:latin typeface="Cambria Math" panose="02040503050406030204" pitchFamily="18" charset="0"/>
                                            <a:ea typeface="Cambria Math" panose="02040503050406030204" pitchFamily="18" charset="0"/>
                                            <a:cs typeface="Times New Roman" panose="02020603050405020304" pitchFamily="18" charset="0"/>
                                          </a:rPr>
                                          <m:t>4</m:t>
                                        </m:r>
                                      </m:den>
                                    </m:f>
                                  </m:e>
                                </m:d>
                                <m:r>
                                  <a:rPr lang="fr-FR" sz="40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𝑘</m:t>
                                </m:r>
                                <m:r>
                                  <a:rPr lang="fr-FR" sz="4000" i="1">
                                    <a:effectLst/>
                                    <a:latin typeface="Cambria Math" panose="02040503050406030204" pitchFamily="18" charset="0"/>
                                    <a:ea typeface="Cambria Math" panose="02040503050406030204" pitchFamily="18" charset="0"/>
                                    <a:cs typeface="Times New Roman" panose="02020603050405020304" pitchFamily="18" charset="0"/>
                                  </a:rPr>
                                  <m:t>2</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𝜋</m:t>
                                </m:r>
                              </m:e>
                            </m:eqArr>
                          </m:e>
                        </m:d>
                      </m:e>
                    </m:d>
                  </m:oMath>
                </a14:m>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30000"/>
                  </a:lnSpc>
                  <a:spcAft>
                    <a:spcPts val="0"/>
                  </a:spcAft>
                </a:pPr>
                <a14:m>
                  <m:oMath xmlns:m="http://schemas.openxmlformats.org/officeDocument/2006/math">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en-US" sz="400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d>
                      <m:dPr>
                        <m:begChr m:val="["/>
                        <m:endChr m:val=""/>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d>
                          <m:dPr>
                            <m:begChr m:val=""/>
                            <m:endChr m:val=""/>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eqArr>
                              <m:eqArr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eqArrPr>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4</m:t>
                                    </m:r>
                                  </m:den>
                                </m:f>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𝑘</m:t>
                                </m:r>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2</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𝜋</m:t>
                                </m:r>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                  </m:t>
                                </m:r>
                              </m:e>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e>
                              <m:e>
                                <m:r>
                                  <a:rPr lang="fr-FR" sz="4000" i="1">
                                    <a:effectLst/>
                                    <a:latin typeface="Cambria Math" panose="02040503050406030204" pitchFamily="18" charset="0"/>
                                    <a:ea typeface="Cambria Math" panose="02040503050406030204" pitchFamily="18" charset="0"/>
                                    <a:cs typeface="Times New Roman" panose="02020603050405020304" pitchFamily="18" charset="0"/>
                                  </a:rPr>
                                  <m:t>2</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𝑥</m:t>
                                </m:r>
                                <m:r>
                                  <a:rPr lang="fr-FR" sz="40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𝜋</m:t>
                                </m:r>
                                <m:r>
                                  <a:rPr lang="fr-FR" sz="40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𝑥</m:t>
                                </m:r>
                                <m:r>
                                  <a:rPr lang="fr-FR" sz="4000" i="1">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effectLst/>
                                        <a:latin typeface="Cambria Math" panose="02040503050406030204" pitchFamily="18" charset="0"/>
                                        <a:ea typeface="Cambria Math" panose="02040503050406030204" pitchFamily="18" charset="0"/>
                                        <a:cs typeface="Times New Roman" panose="02020603050405020304" pitchFamily="18" charset="0"/>
                                      </a:rPr>
                                      <m:t>𝜋</m:t>
                                    </m:r>
                                  </m:num>
                                  <m:den>
                                    <m:r>
                                      <a:rPr lang="fr-FR" sz="4000" i="1">
                                        <a:effectLst/>
                                        <a:latin typeface="Cambria Math" panose="02040503050406030204" pitchFamily="18" charset="0"/>
                                        <a:ea typeface="Cambria Math" panose="02040503050406030204" pitchFamily="18" charset="0"/>
                                        <a:cs typeface="Times New Roman" panose="02020603050405020304" pitchFamily="18" charset="0"/>
                                      </a:rPr>
                                      <m:t>4</m:t>
                                    </m:r>
                                  </m:den>
                                </m:f>
                                <m:r>
                                  <a:rPr lang="fr-FR" sz="40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𝑘</m:t>
                                </m:r>
                                <m:r>
                                  <a:rPr lang="fr-FR" sz="4000" i="1">
                                    <a:effectLst/>
                                    <a:latin typeface="Cambria Math" panose="02040503050406030204" pitchFamily="18" charset="0"/>
                                    <a:ea typeface="Cambria Math" panose="02040503050406030204" pitchFamily="18" charset="0"/>
                                    <a:cs typeface="Times New Roman" panose="02020603050405020304" pitchFamily="18" charset="0"/>
                                  </a:rPr>
                                  <m:t>2</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𝜋</m:t>
                                </m:r>
                              </m:e>
                            </m:eqArr>
                          </m:e>
                        </m:d>
                      </m:e>
                    </m:d>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en-US" sz="400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d>
                      <m:dPr>
                        <m:begChr m:val="["/>
                        <m:endChr m:val=""/>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d>
                          <m:dPr>
                            <m:begChr m:val=""/>
                            <m:endChr m:val=""/>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eqArr>
                              <m:eqArr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eqArrPr>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4</m:t>
                                    </m:r>
                                  </m:den>
                                </m:f>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𝑘</m:t>
                                </m:r>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2</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𝜋</m:t>
                                </m:r>
                              </m:e>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e>
                              <m:e>
                                <m:r>
                                  <a:rPr lang="en-US" sz="4000" i="1">
                                    <a:effectLst/>
                                    <a:latin typeface="Cambria Math" panose="02040503050406030204" pitchFamily="18" charset="0"/>
                                    <a:ea typeface="Cambria Math" panose="02040503050406030204" pitchFamily="18" charset="0"/>
                                    <a:cs typeface="Times New Roman" panose="02020603050405020304" pitchFamily="18" charset="0"/>
                                  </a:rPr>
                                  <m:t>𝑥</m:t>
                                </m:r>
                                <m:r>
                                  <a:rPr lang="fr-FR" sz="4000" i="1">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effectLst/>
                                        <a:latin typeface="Cambria Math" panose="02040503050406030204" pitchFamily="18" charset="0"/>
                                        <a:ea typeface="Cambria Math" panose="02040503050406030204" pitchFamily="18" charset="0"/>
                                        <a:cs typeface="Times New Roman" panose="02020603050405020304" pitchFamily="18" charset="0"/>
                                      </a:rPr>
                                      <m:t>𝜋</m:t>
                                    </m:r>
                                  </m:num>
                                  <m:den>
                                    <m:r>
                                      <a:rPr lang="fr-FR" sz="4000" i="1">
                                        <a:effectLst/>
                                        <a:latin typeface="Cambria Math" panose="02040503050406030204" pitchFamily="18" charset="0"/>
                                        <a:ea typeface="Cambria Math" panose="02040503050406030204" pitchFamily="18" charset="0"/>
                                        <a:cs typeface="Times New Roman" panose="02020603050405020304" pitchFamily="18" charset="0"/>
                                      </a:rPr>
                                      <m:t>4</m:t>
                                    </m:r>
                                  </m:den>
                                </m:f>
                                <m:r>
                                  <a:rPr lang="fr-FR" sz="40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𝑘</m:t>
                                </m:r>
                                <m:f>
                                  <m:f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fr-FR" sz="4000" i="1">
                                        <a:effectLst/>
                                        <a:latin typeface="Cambria Math" panose="02040503050406030204" pitchFamily="18" charset="0"/>
                                        <a:ea typeface="Cambria Math" panose="02040503050406030204" pitchFamily="18" charset="0"/>
                                        <a:cs typeface="Times New Roman" panose="02020603050405020304" pitchFamily="18" charset="0"/>
                                      </a:rPr>
                                      <m:t>2</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𝜋</m:t>
                                    </m:r>
                                  </m:num>
                                  <m:den>
                                    <m:r>
                                      <a:rPr lang="fr-FR" sz="4000" i="1">
                                        <a:effectLst/>
                                        <a:latin typeface="Cambria Math" panose="02040503050406030204" pitchFamily="18" charset="0"/>
                                        <a:ea typeface="Cambria Math" panose="02040503050406030204" pitchFamily="18" charset="0"/>
                                        <a:cs typeface="Times New Roman" panose="02020603050405020304" pitchFamily="18" charset="0"/>
                                      </a:rPr>
                                      <m:t>3</m:t>
                                    </m:r>
                                  </m:den>
                                </m:f>
                              </m:e>
                            </m:eqArr>
                            <m:r>
                              <a:rPr lang="fr-FR" sz="40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k</m:t>
                            </m:r>
                            <m:r>
                              <a:rPr lang="fr-FR" sz="4000">
                                <a:effectLst/>
                                <a:latin typeface="Cambria Math" panose="02040503050406030204" pitchFamily="18" charset="0"/>
                                <a:ea typeface="Times New Roman" panose="02020603050405020304" pitchFamily="18" charset="0"/>
                                <a:cs typeface="Times New Roman" panose="02020603050405020304" pitchFamily="18" charset="0"/>
                              </a:rPr>
                              <m:t>∈</m:t>
                            </m:r>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ℤ</m:t>
                            </m:r>
                            <m:r>
                              <a:rPr lang="fr-FR" sz="4000">
                                <a:effectLst/>
                                <a:latin typeface="Cambria Math" panose="02040503050406030204" pitchFamily="18" charset="0"/>
                                <a:ea typeface="Times New Roman" panose="02020603050405020304" pitchFamily="18" charset="0"/>
                                <a:cs typeface="Times New Roman" panose="02020603050405020304" pitchFamily="18" charset="0"/>
                              </a:rPr>
                              <m:t>)</m:t>
                            </m:r>
                          </m:e>
                        </m:d>
                      </m:e>
                    </m:d>
                  </m:oMath>
                </a14:m>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6781800" y="2022805"/>
                <a:ext cx="11470640" cy="7285841"/>
              </a:xfrm>
              <a:prstGeom prst="rect">
                <a:avLst/>
              </a:prstGeom>
              <a:blipFill rotWithShape="0">
                <a:blip r:embed="rId26"/>
                <a:stretch>
                  <a:fillRect l="-1914"/>
                </a:stretch>
              </a:blipFill>
            </p:spPr>
            <p:txBody>
              <a:bodyPr/>
              <a:lstStyle/>
              <a:p>
                <a:r>
                  <a:rPr lang="en-US">
                    <a:noFill/>
                  </a:rPr>
                  <a:t> </a:t>
                </a:r>
              </a:p>
            </p:txBody>
          </p:sp>
        </mc:Fallback>
      </mc:AlternateContent>
    </p:spTree>
    <p:extLst>
      <p:ext uri="{BB962C8B-B14F-4D97-AF65-F5344CB8AC3E}">
        <p14:creationId xmlns:p14="http://schemas.microsoft.com/office/powerpoint/2010/main" val="3272548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grpSp>
        <p:nvGrpSpPr>
          <p:cNvPr id="5" name="Group 4"/>
          <p:cNvGrpSpPr/>
          <p:nvPr/>
        </p:nvGrpSpPr>
        <p:grpSpPr>
          <a:xfrm>
            <a:off x="3810000" y="0"/>
            <a:ext cx="10668000" cy="1333500"/>
            <a:chOff x="3810000" y="0"/>
            <a:chExt cx="10515600" cy="1333500"/>
          </a:xfrm>
        </p:grpSpPr>
        <p:sp>
          <p:nvSpPr>
            <p:cNvPr id="3" name="Round Same Side Corner Rectangle 2"/>
            <p:cNvSpPr/>
            <p:nvPr/>
          </p:nvSpPr>
          <p:spPr>
            <a:xfrm flipV="1">
              <a:off x="3810000" y="0"/>
              <a:ext cx="10515600" cy="1333500"/>
            </a:xfrm>
            <a:prstGeom prst="round2SameRect">
              <a:avLst>
                <a:gd name="adj1" fmla="val 50000"/>
                <a:gd name="adj2" fmla="val 0"/>
              </a:avLst>
            </a:prstGeom>
            <a:solidFill>
              <a:schemeClr val="accent2">
                <a:lumMod val="75000"/>
              </a:schemeClr>
            </a:solidFill>
          </p:spPr>
          <p:style>
            <a:lnRef idx="3">
              <a:schemeClr val="lt1"/>
            </a:lnRef>
            <a:fillRef idx="1">
              <a:schemeClr val="accent1"/>
            </a:fillRef>
            <a:effectRef idx="1">
              <a:schemeClr val="accent1"/>
            </a:effectRef>
            <a:fontRef idx="minor">
              <a:schemeClr val="lt1"/>
            </a:fontRef>
          </p:style>
          <p:txBody>
            <a:bodyPr rtlCol="0" anchor="ctr"/>
            <a:lstStyle/>
            <a:p>
              <a:pPr algn="ctr"/>
              <a:endParaRPr lang="en-US">
                <a:solidFill>
                  <a:prstClr val="white"/>
                </a:solidFill>
              </a:endParaRPr>
            </a:p>
          </p:txBody>
        </p:sp>
        <p:sp>
          <p:nvSpPr>
            <p:cNvPr id="4" name="TextBox 3"/>
            <p:cNvSpPr txBox="1"/>
            <p:nvPr/>
          </p:nvSpPr>
          <p:spPr>
            <a:xfrm>
              <a:off x="4114552" y="282029"/>
              <a:ext cx="9906495" cy="769441"/>
            </a:xfrm>
            <a:prstGeom prst="rect">
              <a:avLst/>
            </a:prstGeom>
            <a:noFill/>
          </p:spPr>
          <p:txBody>
            <a:bodyPr wrap="square" rtlCol="0">
              <a:spAutoFit/>
            </a:bodyPr>
            <a:lstStyle/>
            <a:p>
              <a:pPr algn="ctr"/>
              <a:r>
                <a:rPr lang="vi-VN" sz="4400" b="1">
                  <a:solidFill>
                    <a:prstClr val="white"/>
                  </a:solidFill>
                  <a:cs typeface="Arial" panose="020B0604020202020204" pitchFamily="34" charset="0"/>
                </a:rPr>
                <a:t>III. PHƯƠNG TRÌNH cosx = m</a:t>
              </a:r>
              <a:endParaRPr lang="en-US" sz="4400" b="1">
                <a:solidFill>
                  <a:prstClr val="white"/>
                </a:solidFill>
                <a:latin typeface="Arial" panose="020B0604020202020204" pitchFamily="34" charset="0"/>
                <a:cs typeface="Arial" panose="020B0604020202020204" pitchFamily="34" charset="0"/>
              </a:endParaRPr>
            </a:p>
          </p:txBody>
        </p:sp>
      </p:grpSp>
      <p:sp>
        <p:nvSpPr>
          <p:cNvPr id="15" name="Horizontal Scroll 14"/>
          <p:cNvSpPr/>
          <p:nvPr/>
        </p:nvSpPr>
        <p:spPr>
          <a:xfrm>
            <a:off x="1066800" y="1549416"/>
            <a:ext cx="1828800" cy="1318369"/>
          </a:xfrm>
          <a:prstGeom prst="horizontalScroll">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4000" b="1">
                <a:solidFill>
                  <a:prstClr val="black"/>
                </a:solidFill>
                <a:cs typeface="Arial" panose="020B0604020202020204" pitchFamily="34" charset="0"/>
              </a:rPr>
              <a:t>HĐ4</a:t>
            </a:r>
            <a:endParaRPr lang="en-US" sz="4000" b="1">
              <a:solidFill>
                <a:prstClr val="black"/>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6" name="Rectangle 5"/>
              <p:cNvSpPr/>
              <p:nvPr/>
            </p:nvSpPr>
            <p:spPr>
              <a:xfrm>
                <a:off x="1066800" y="2518020"/>
                <a:ext cx="15925800" cy="2319481"/>
              </a:xfrm>
              <a:prstGeom prst="rect">
                <a:avLst/>
              </a:prstGeom>
            </p:spPr>
            <p:txBody>
              <a:bodyPr wrap="square">
                <a:spAutoFit/>
              </a:bodyPr>
              <a:lstStyle/>
              <a:p>
                <a:pPr algn="just">
                  <a:lnSpc>
                    <a:spcPct val="150000"/>
                  </a:lnSpc>
                </a:pPr>
                <a:r>
                  <a:rPr lang="vi-VN" sz="4000">
                    <a:solidFill>
                      <a:prstClr val="black"/>
                    </a:solidFill>
                    <a:cs typeface="Arial" panose="020B0604020202020204" pitchFamily="34" charset="0"/>
                  </a:rPr>
                  <a:t>a) Đường thẳng d: y = </a:t>
                </a:r>
                <a14:m>
                  <m:oMath xmlns:m="http://schemas.openxmlformats.org/officeDocument/2006/math">
                    <m:f>
                      <m:fPr>
                        <m:ctrlPr>
                          <a:rPr lang="vi-VN" sz="4000" i="1" smtClean="0">
                            <a:solidFill>
                              <a:prstClr val="black"/>
                            </a:solidFill>
                            <a:latin typeface="Cambria Math" panose="02040503050406030204" pitchFamily="18" charset="0"/>
                            <a:cs typeface="Arial" panose="020B0604020202020204" pitchFamily="34" charset="0"/>
                          </a:rPr>
                        </m:ctrlPr>
                      </m:fPr>
                      <m:num>
                        <m:r>
                          <a:rPr lang="vi-VN" sz="4000" smtClean="0">
                            <a:solidFill>
                              <a:prstClr val="black"/>
                            </a:solidFill>
                            <a:latin typeface="Cambria Math" panose="02040503050406030204" pitchFamily="18" charset="0"/>
                            <a:cs typeface="Arial" panose="020B0604020202020204" pitchFamily="34" charset="0"/>
                          </a:rPr>
                          <m:t>1</m:t>
                        </m:r>
                      </m:num>
                      <m:den>
                        <m:r>
                          <a:rPr lang="vi-VN" sz="4000" smtClean="0">
                            <a:solidFill>
                              <a:prstClr val="black"/>
                            </a:solidFill>
                            <a:latin typeface="Cambria Math" panose="02040503050406030204" pitchFamily="18" charset="0"/>
                            <a:cs typeface="Arial" panose="020B0604020202020204" pitchFamily="34" charset="0"/>
                          </a:rPr>
                          <m:t>2</m:t>
                        </m:r>
                      </m:den>
                    </m:f>
                  </m:oMath>
                </a14:m>
                <a:r>
                  <a:rPr lang="vi-VN" sz="4000">
                    <a:solidFill>
                      <a:prstClr val="black"/>
                    </a:solidFill>
                    <a:cs typeface="Arial" panose="020B0604020202020204" pitchFamily="34" charset="0"/>
                  </a:rPr>
                  <a:t> cắt đồ thị hàm số y = cosx, x ∈ [-</a:t>
                </a:r>
                <a:r>
                  <a:rPr lang="el-GR" sz="4000">
                    <a:solidFill>
                      <a:prstClr val="black"/>
                    </a:solidFill>
                    <a:latin typeface="Arial" panose="020B0604020202020204" pitchFamily="34" charset="0"/>
                    <a:cs typeface="Arial" panose="020B0604020202020204" pitchFamily="34" charset="0"/>
                  </a:rPr>
                  <a:t>π; π] </a:t>
                </a:r>
                <a:r>
                  <a:rPr lang="vi-VN" sz="4000">
                    <a:solidFill>
                      <a:prstClr val="black"/>
                    </a:solidFill>
                    <a:cs typeface="Arial" panose="020B0604020202020204" pitchFamily="34" charset="0"/>
                  </a:rPr>
                  <a:t>tại hai giao điểm C</a:t>
                </a:r>
                <a:r>
                  <a:rPr lang="vi-VN" sz="4000" baseline="-25000">
                    <a:solidFill>
                      <a:prstClr val="black"/>
                    </a:solidFill>
                    <a:cs typeface="Arial" panose="020B0604020202020204" pitchFamily="34" charset="0"/>
                  </a:rPr>
                  <a:t>0</a:t>
                </a:r>
                <a:r>
                  <a:rPr lang="vi-VN" sz="4000">
                    <a:solidFill>
                      <a:prstClr val="black"/>
                    </a:solidFill>
                    <a:cs typeface="Arial" panose="020B0604020202020204" pitchFamily="34" charset="0"/>
                  </a:rPr>
                  <a:t>, D</a:t>
                </a:r>
                <a:r>
                  <a:rPr lang="vi-VN" sz="4000" baseline="-25000">
                    <a:solidFill>
                      <a:prstClr val="black"/>
                    </a:solidFill>
                    <a:cs typeface="Arial" panose="020B0604020202020204" pitchFamily="34" charset="0"/>
                  </a:rPr>
                  <a:t>0</a:t>
                </a:r>
                <a:r>
                  <a:rPr lang="vi-VN" sz="4000">
                    <a:solidFill>
                      <a:prstClr val="black"/>
                    </a:solidFill>
                    <a:cs typeface="Arial" panose="020B0604020202020204" pitchFamily="34" charset="0"/>
                  </a:rPr>
                  <a:t>­ (Hình 34). Tìm hoành độ của hai giao điểm C</a:t>
                </a:r>
                <a:r>
                  <a:rPr lang="vi-VN" sz="4000" baseline="-25000">
                    <a:solidFill>
                      <a:prstClr val="black"/>
                    </a:solidFill>
                    <a:cs typeface="Arial" panose="020B0604020202020204" pitchFamily="34" charset="0"/>
                  </a:rPr>
                  <a:t>0</a:t>
                </a:r>
                <a:r>
                  <a:rPr lang="vi-VN" sz="4000">
                    <a:solidFill>
                      <a:prstClr val="black"/>
                    </a:solidFill>
                    <a:cs typeface="Arial" panose="020B0604020202020204" pitchFamily="34" charset="0"/>
                  </a:rPr>
                  <a:t>, D</a:t>
                </a:r>
                <a:r>
                  <a:rPr lang="vi-VN" sz="4000" baseline="-25000">
                    <a:solidFill>
                      <a:prstClr val="black"/>
                    </a:solidFill>
                    <a:cs typeface="Arial" panose="020B0604020202020204" pitchFamily="34" charset="0"/>
                  </a:rPr>
                  <a:t>0</a:t>
                </a:r>
                <a:r>
                  <a:rPr lang="vi-VN" sz="4000">
                    <a:solidFill>
                      <a:prstClr val="black"/>
                    </a:solidFill>
                    <a:cs typeface="Arial" panose="020B0604020202020204" pitchFamily="34" charset="0"/>
                  </a:rPr>
                  <a:t>­.</a:t>
                </a:r>
              </a:p>
            </p:txBody>
          </p:sp>
        </mc:Choice>
        <mc:Fallback xmlns="">
          <p:sp>
            <p:nvSpPr>
              <p:cNvPr id="6" name="Rectangle 5"/>
              <p:cNvSpPr>
                <a:spLocks noRot="1" noChangeAspect="1" noMove="1" noResize="1" noEditPoints="1" noAdjustHandles="1" noChangeArrowheads="1" noChangeShapeType="1" noTextEdit="1"/>
              </p:cNvSpPr>
              <p:nvPr/>
            </p:nvSpPr>
            <p:spPr>
              <a:xfrm>
                <a:off x="1066800" y="2518020"/>
                <a:ext cx="15925800" cy="2319481"/>
              </a:xfrm>
              <a:prstGeom prst="rect">
                <a:avLst/>
              </a:prstGeom>
              <a:blipFill rotWithShape="0">
                <a:blip r:embed="rId3"/>
                <a:stretch>
                  <a:fillRect l="-1339" r="-1301" b="-5249"/>
                </a:stretch>
              </a:blipFill>
            </p:spPr>
            <p:txBody>
              <a:bodyPr/>
              <a:lstStyle/>
              <a:p>
                <a:r>
                  <a:rPr lang="en-US">
                    <a:noFill/>
                  </a:rPr>
                  <a:t> </a:t>
                </a:r>
              </a:p>
            </p:txBody>
          </p:sp>
        </mc:Fallback>
      </mc:AlternateContent>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02210" y="4691996"/>
            <a:ext cx="9883578" cy="3304188"/>
          </a:xfrm>
          <a:prstGeom prst="rect">
            <a:avLst/>
          </a:prstGeom>
        </p:spPr>
      </p:pic>
      <mc:AlternateContent xmlns:mc="http://schemas.openxmlformats.org/markup-compatibility/2006" xmlns:a14="http://schemas.microsoft.com/office/drawing/2010/main">
        <mc:Choice Requires="a14">
          <p:sp>
            <p:nvSpPr>
              <p:cNvPr id="18" name="Rectangle 17"/>
              <p:cNvSpPr/>
              <p:nvPr/>
            </p:nvSpPr>
            <p:spPr>
              <a:xfrm>
                <a:off x="1066800" y="7658100"/>
                <a:ext cx="15925800" cy="2319481"/>
              </a:xfrm>
              <a:prstGeom prst="rect">
                <a:avLst/>
              </a:prstGeom>
            </p:spPr>
            <p:txBody>
              <a:bodyPr wrap="square">
                <a:spAutoFit/>
              </a:bodyPr>
              <a:lstStyle/>
              <a:p>
                <a:pPr algn="just">
                  <a:lnSpc>
                    <a:spcPct val="150000"/>
                  </a:lnSpc>
                </a:pPr>
                <a:r>
                  <a:rPr lang="vi-VN" sz="4000">
                    <a:solidFill>
                      <a:prstClr val="black"/>
                    </a:solidFill>
                    <a:cs typeface="Arial" panose="020B0604020202020204" pitchFamily="34" charset="0"/>
                  </a:rPr>
                  <a:t>b) Đường thẳng d: y = </a:t>
                </a:r>
                <a14:m>
                  <m:oMath xmlns:m="http://schemas.openxmlformats.org/officeDocument/2006/math">
                    <m:f>
                      <m:fPr>
                        <m:ctrlPr>
                          <a:rPr lang="vi-VN" sz="4000" i="1" smtClean="0">
                            <a:solidFill>
                              <a:prstClr val="black"/>
                            </a:solidFill>
                            <a:latin typeface="Cambria Math" panose="02040503050406030204" pitchFamily="18" charset="0"/>
                            <a:cs typeface="Arial" panose="020B0604020202020204" pitchFamily="34" charset="0"/>
                          </a:rPr>
                        </m:ctrlPr>
                      </m:fPr>
                      <m:num>
                        <m:r>
                          <a:rPr lang="vi-VN" sz="4000" smtClean="0">
                            <a:solidFill>
                              <a:prstClr val="black"/>
                            </a:solidFill>
                            <a:latin typeface="Cambria Math" panose="02040503050406030204" pitchFamily="18" charset="0"/>
                            <a:cs typeface="Arial" panose="020B0604020202020204" pitchFamily="34" charset="0"/>
                          </a:rPr>
                          <m:t>1</m:t>
                        </m:r>
                      </m:num>
                      <m:den>
                        <m:r>
                          <a:rPr lang="vi-VN" sz="4000" smtClean="0">
                            <a:solidFill>
                              <a:prstClr val="black"/>
                            </a:solidFill>
                            <a:latin typeface="Cambria Math" panose="02040503050406030204" pitchFamily="18" charset="0"/>
                            <a:cs typeface="Arial" panose="020B0604020202020204" pitchFamily="34" charset="0"/>
                          </a:rPr>
                          <m:t>2</m:t>
                        </m:r>
                      </m:den>
                    </m:f>
                  </m:oMath>
                </a14:m>
                <a:r>
                  <a:rPr lang="vi-VN" sz="4000">
                    <a:solidFill>
                      <a:prstClr val="black"/>
                    </a:solidFill>
                    <a:cs typeface="Arial" panose="020B0604020202020204" pitchFamily="34" charset="0"/>
                  </a:rPr>
                  <a:t> cắt đồ thị hàm số y = cosx, x ∈ [</a:t>
                </a:r>
                <a:r>
                  <a:rPr lang="el-GR" sz="4000">
                    <a:solidFill>
                      <a:prstClr val="black"/>
                    </a:solidFill>
                    <a:latin typeface="Arial" panose="020B0604020202020204" pitchFamily="34" charset="0"/>
                    <a:cs typeface="Arial" panose="020B0604020202020204" pitchFamily="34" charset="0"/>
                  </a:rPr>
                  <a:t>π; </a:t>
                </a:r>
                <a:r>
                  <a:rPr lang="vi-VN" sz="4000">
                    <a:solidFill>
                      <a:prstClr val="black"/>
                    </a:solidFill>
                    <a:cs typeface="Arial" panose="020B0604020202020204" pitchFamily="34" charset="0"/>
                  </a:rPr>
                  <a:t>3</a:t>
                </a:r>
                <a:r>
                  <a:rPr lang="el-GR" sz="4000">
                    <a:solidFill>
                      <a:prstClr val="black"/>
                    </a:solidFill>
                    <a:latin typeface="Arial" panose="020B0604020202020204" pitchFamily="34" charset="0"/>
                    <a:cs typeface="Arial" panose="020B0604020202020204" pitchFamily="34" charset="0"/>
                  </a:rPr>
                  <a:t>π] </a:t>
                </a:r>
                <a:r>
                  <a:rPr lang="vi-VN" sz="4000">
                    <a:solidFill>
                      <a:prstClr val="black"/>
                    </a:solidFill>
                    <a:cs typeface="Arial" panose="020B0604020202020204" pitchFamily="34" charset="0"/>
                  </a:rPr>
                  <a:t>tại hai giao điểm C</a:t>
                </a:r>
                <a:r>
                  <a:rPr lang="vi-VN" sz="4000" baseline="-25000">
                    <a:solidFill>
                      <a:prstClr val="black"/>
                    </a:solidFill>
                    <a:cs typeface="Arial" panose="020B0604020202020204" pitchFamily="34" charset="0"/>
                  </a:rPr>
                  <a:t>1</a:t>
                </a:r>
                <a:r>
                  <a:rPr lang="vi-VN" sz="4000">
                    <a:solidFill>
                      <a:prstClr val="black"/>
                    </a:solidFill>
                    <a:cs typeface="Arial" panose="020B0604020202020204" pitchFamily="34" charset="0"/>
                  </a:rPr>
                  <a:t>, D</a:t>
                </a:r>
                <a:r>
                  <a:rPr lang="vi-VN" sz="4000" baseline="-25000">
                    <a:solidFill>
                      <a:prstClr val="black"/>
                    </a:solidFill>
                    <a:cs typeface="Arial" panose="020B0604020202020204" pitchFamily="34" charset="0"/>
                  </a:rPr>
                  <a:t>1</a:t>
                </a:r>
                <a:r>
                  <a:rPr lang="vi-VN" sz="4000">
                    <a:solidFill>
                      <a:prstClr val="black"/>
                    </a:solidFill>
                    <a:cs typeface="Arial" panose="020B0604020202020204" pitchFamily="34" charset="0"/>
                  </a:rPr>
                  <a:t>­ (Hình 34). Tìm hoành độ của hai giao điểm C</a:t>
                </a:r>
                <a:r>
                  <a:rPr lang="vi-VN" sz="4000" baseline="-25000">
                    <a:solidFill>
                      <a:prstClr val="black"/>
                    </a:solidFill>
                    <a:cs typeface="Arial" panose="020B0604020202020204" pitchFamily="34" charset="0"/>
                  </a:rPr>
                  <a:t>1</a:t>
                </a:r>
                <a:r>
                  <a:rPr lang="vi-VN" sz="4000">
                    <a:solidFill>
                      <a:prstClr val="black"/>
                    </a:solidFill>
                    <a:cs typeface="Arial" panose="020B0604020202020204" pitchFamily="34" charset="0"/>
                  </a:rPr>
                  <a:t>, D</a:t>
                </a:r>
                <a:r>
                  <a:rPr lang="vi-VN" sz="4000" baseline="-25000">
                    <a:solidFill>
                      <a:prstClr val="black"/>
                    </a:solidFill>
                    <a:cs typeface="Arial" panose="020B0604020202020204" pitchFamily="34" charset="0"/>
                  </a:rPr>
                  <a:t>1</a:t>
                </a:r>
                <a:r>
                  <a:rPr lang="vi-VN" sz="4000">
                    <a:solidFill>
                      <a:prstClr val="black"/>
                    </a:solidFill>
                    <a:cs typeface="Arial" panose="020B0604020202020204" pitchFamily="34" charset="0"/>
                  </a:rPr>
                  <a:t>­.</a:t>
                </a:r>
              </a:p>
            </p:txBody>
          </p:sp>
        </mc:Choice>
        <mc:Fallback xmlns="">
          <p:sp>
            <p:nvSpPr>
              <p:cNvPr id="18" name="Rectangle 17"/>
              <p:cNvSpPr>
                <a:spLocks noRot="1" noChangeAspect="1" noMove="1" noResize="1" noEditPoints="1" noAdjustHandles="1" noChangeArrowheads="1" noChangeShapeType="1" noTextEdit="1"/>
              </p:cNvSpPr>
              <p:nvPr/>
            </p:nvSpPr>
            <p:spPr>
              <a:xfrm>
                <a:off x="1066800" y="7658100"/>
                <a:ext cx="15925800" cy="2319481"/>
              </a:xfrm>
              <a:prstGeom prst="rect">
                <a:avLst/>
              </a:prstGeom>
              <a:blipFill rotWithShape="0">
                <a:blip r:embed="rId5"/>
                <a:stretch>
                  <a:fillRect l="-1339" r="-1301" b="-5249"/>
                </a:stretch>
              </a:blipFill>
            </p:spPr>
            <p:txBody>
              <a:bodyPr/>
              <a:lstStyle/>
              <a:p>
                <a:r>
                  <a:rPr lang="en-US">
                    <a:noFill/>
                  </a:rPr>
                  <a:t> </a:t>
                </a:r>
              </a:p>
            </p:txBody>
          </p:sp>
        </mc:Fallback>
      </mc:AlternateContent>
    </p:spTree>
    <p:extLst>
      <p:ext uri="{BB962C8B-B14F-4D97-AF65-F5344CB8AC3E}">
        <p14:creationId xmlns:p14="http://schemas.microsoft.com/office/powerpoint/2010/main" val="2434644342"/>
      </p:ext>
    </p:extLst>
  </p:cSld>
  <p:clrMapOvr>
    <a:masterClrMapping/>
  </p:clrMapOvr>
  <mc:AlternateContent xmlns:mc="http://schemas.openxmlformats.org/markup-compatibility/2006" xmlns:p14="http://schemas.microsoft.com/office/powerpoint/2010/main">
    <mc:Choice Requires="p14">
      <p:transition spd="med">
        <p14:wheelReverse spokes="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anim calcmode="lin" valueType="num">
                                      <p:cBhvr>
                                        <p:cTn id="13" dur="500" fill="hold"/>
                                        <p:tgtEl>
                                          <p:spTgt spid="15"/>
                                        </p:tgtEl>
                                        <p:attrNameLst>
                                          <p:attrName>ppt_x</p:attrName>
                                        </p:attrNameLst>
                                      </p:cBhvr>
                                      <p:tavLst>
                                        <p:tav tm="0">
                                          <p:val>
                                            <p:strVal val="#ppt_x"/>
                                          </p:val>
                                        </p:tav>
                                        <p:tav tm="100000">
                                          <p:val>
                                            <p:strVal val="#ppt_x"/>
                                          </p:val>
                                        </p:tav>
                                      </p:tavLst>
                                    </p:anim>
                                    <p:anim calcmode="lin" valueType="num">
                                      <p:cBhvr>
                                        <p:cTn id="14" dur="5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anim calcmode="lin" valueType="num">
                                      <p:cBhvr>
                                        <p:cTn id="23" dur="500" fill="hold"/>
                                        <p:tgtEl>
                                          <p:spTgt spid="16"/>
                                        </p:tgtEl>
                                        <p:attrNameLst>
                                          <p:attrName>ppt_x</p:attrName>
                                        </p:attrNameLst>
                                      </p:cBhvr>
                                      <p:tavLst>
                                        <p:tav tm="0">
                                          <p:val>
                                            <p:strVal val="#ppt_x"/>
                                          </p:val>
                                        </p:tav>
                                        <p:tav tm="100000">
                                          <p:val>
                                            <p:strVal val="#ppt_x"/>
                                          </p:val>
                                        </p:tav>
                                      </p:tavLst>
                                    </p:anim>
                                    <p:anim calcmode="lin" valueType="num">
                                      <p:cBhvr>
                                        <p:cTn id="24" dur="500" fill="hold"/>
                                        <p:tgtEl>
                                          <p:spTgt spid="1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anim calcmode="lin" valueType="num">
                                      <p:cBhvr>
                                        <p:cTn id="28" dur="500" fill="hold"/>
                                        <p:tgtEl>
                                          <p:spTgt spid="18"/>
                                        </p:tgtEl>
                                        <p:attrNameLst>
                                          <p:attrName>ppt_x</p:attrName>
                                        </p:attrNameLst>
                                      </p:cBhvr>
                                      <p:tavLst>
                                        <p:tav tm="0">
                                          <p:val>
                                            <p:strVal val="#ppt_x"/>
                                          </p:val>
                                        </p:tav>
                                        <p:tav tm="100000">
                                          <p:val>
                                            <p:strVal val="#ppt_x"/>
                                          </p:val>
                                        </p:tav>
                                      </p:tavLst>
                                    </p:anim>
                                    <p:anim calcmode="lin" valueType="num">
                                      <p:cBhvr>
                                        <p:cTn id="29"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6" grpId="0"/>
      <p:bldP spid="1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mc:AlternateContent xmlns:mc="http://schemas.openxmlformats.org/markup-compatibility/2006" xmlns:a14="http://schemas.microsoft.com/office/drawing/2010/main">
        <mc:Choice Requires="a14">
          <p:sp>
            <p:nvSpPr>
              <p:cNvPr id="3" name="Rectangle 2"/>
              <p:cNvSpPr/>
              <p:nvPr/>
            </p:nvSpPr>
            <p:spPr>
              <a:xfrm>
                <a:off x="762000" y="3468254"/>
                <a:ext cx="16916400" cy="3115468"/>
              </a:xfrm>
              <a:prstGeom prst="rect">
                <a:avLst/>
              </a:prstGeom>
            </p:spPr>
            <p:txBody>
              <a:bodyPr wrap="square">
                <a:spAutoFit/>
              </a:bodyPr>
              <a:lstStyle/>
              <a:p>
                <a:pPr algn="just">
                  <a:lnSpc>
                    <a:spcPct val="130000"/>
                  </a:lnSpc>
                </a:pPr>
                <a:r>
                  <a:rPr lang="fr-FR" sz="3600">
                    <a:latin typeface="Arial" panose="020B0604020202020204" pitchFamily="34" charset="0"/>
                    <a:cs typeface="Arial" panose="020B0604020202020204" pitchFamily="34" charset="0"/>
                  </a:rPr>
                  <a:t>a) Với </a:t>
                </a:r>
                <a14:m>
                  <m:oMath xmlns:m="http://schemas.openxmlformats.org/officeDocument/2006/math">
                    <m:r>
                      <m:rPr>
                        <m:sty m:val="p"/>
                      </m:rPr>
                      <a:rPr lang="fr-FR" sz="3600">
                        <a:latin typeface="Cambria Math" panose="02040503050406030204" pitchFamily="18" charset="0"/>
                      </a:rPr>
                      <m:t>x</m:t>
                    </m:r>
                    <m:r>
                      <a:rPr lang="fr-FR" sz="3600">
                        <a:latin typeface="Cambria Math" panose="02040503050406030204" pitchFamily="18" charset="0"/>
                      </a:rPr>
                      <m:t>∈[</m:t>
                    </m:r>
                    <m:r>
                      <a:rPr lang="fr-FR" sz="3600" i="1">
                        <a:latin typeface="Cambria Math" panose="02040503050406030204" pitchFamily="18" charset="0"/>
                      </a:rPr>
                      <m:t>−</m:t>
                    </m:r>
                    <m:r>
                      <m:rPr>
                        <m:sty m:val="p"/>
                      </m:rPr>
                      <a:rPr lang="en-US" sz="3600">
                        <a:latin typeface="Cambria Math" panose="02040503050406030204" pitchFamily="18" charset="0"/>
                      </a:rPr>
                      <m:t>π</m:t>
                    </m:r>
                    <m:r>
                      <a:rPr lang="fr-FR" sz="3600">
                        <a:latin typeface="Cambria Math" panose="02040503050406030204" pitchFamily="18" charset="0"/>
                      </a:rPr>
                      <m:t>;</m:t>
                    </m:r>
                    <m:r>
                      <m:rPr>
                        <m:sty m:val="p"/>
                      </m:rPr>
                      <a:rPr lang="en-US" sz="3600">
                        <a:latin typeface="Cambria Math" panose="02040503050406030204" pitchFamily="18" charset="0"/>
                      </a:rPr>
                      <m:t>π</m:t>
                    </m:r>
                    <m:r>
                      <a:rPr lang="fr-FR" sz="3600">
                        <a:latin typeface="Cambria Math" panose="02040503050406030204" pitchFamily="18" charset="0"/>
                      </a:rPr>
                      <m:t>]</m:t>
                    </m:r>
                  </m:oMath>
                </a14:m>
                <a:r>
                  <a:rPr lang="fr-FR" sz="3600">
                    <a:latin typeface="Arial" panose="020B0604020202020204" pitchFamily="34" charset="0"/>
                    <a:cs typeface="Arial" panose="020B0604020202020204" pitchFamily="34" charset="0"/>
                  </a:rPr>
                  <a:t> ta thấy </a:t>
                </a:r>
                <a14:m>
                  <m:oMath xmlns:m="http://schemas.openxmlformats.org/officeDocument/2006/math">
                    <m:func>
                      <m:funcPr>
                        <m:ctrlPr>
                          <a:rPr lang="en-US" sz="3600" i="1">
                            <a:latin typeface="Cambria Math" panose="02040503050406030204" pitchFamily="18" charset="0"/>
                          </a:rPr>
                        </m:ctrlPr>
                      </m:funcPr>
                      <m:fName>
                        <m:r>
                          <m:rPr>
                            <m:sty m:val="p"/>
                          </m:rPr>
                          <a:rPr lang="fr-FR" sz="3600">
                            <a:latin typeface="Cambria Math" panose="02040503050406030204" pitchFamily="18" charset="0"/>
                          </a:rPr>
                          <m:t>cos</m:t>
                        </m:r>
                      </m:fName>
                      <m:e>
                        <m:r>
                          <m:rPr>
                            <m:sty m:val="p"/>
                          </m:rPr>
                          <a:rPr lang="fr-FR" sz="3600">
                            <a:latin typeface="Cambria Math" panose="02040503050406030204" pitchFamily="18" charset="0"/>
                          </a:rPr>
                          <m:t>x</m:t>
                        </m:r>
                      </m:e>
                    </m:func>
                    <m:r>
                      <a:rPr lang="fr-FR" sz="3600">
                        <a:latin typeface="Cambria Math" panose="02040503050406030204" pitchFamily="18" charset="0"/>
                      </a:rPr>
                      <m:t>=</m:t>
                    </m:r>
                    <m:f>
                      <m:fPr>
                        <m:ctrlPr>
                          <a:rPr lang="en-US" sz="3600" i="1">
                            <a:latin typeface="Cambria Math" panose="02040503050406030204" pitchFamily="18" charset="0"/>
                          </a:rPr>
                        </m:ctrlPr>
                      </m:fPr>
                      <m:num>
                        <m:r>
                          <a:rPr lang="fr-FR" sz="3600">
                            <a:latin typeface="Cambria Math" panose="02040503050406030204" pitchFamily="18" charset="0"/>
                          </a:rPr>
                          <m:t>1</m:t>
                        </m:r>
                      </m:num>
                      <m:den>
                        <m:r>
                          <a:rPr lang="fr-FR" sz="3600">
                            <a:latin typeface="Cambria Math" panose="02040503050406030204" pitchFamily="18" charset="0"/>
                          </a:rPr>
                          <m:t>2</m:t>
                        </m:r>
                      </m:den>
                    </m:f>
                  </m:oMath>
                </a14:m>
                <a:r>
                  <a:rPr lang="fr-FR" sz="3600">
                    <a:latin typeface="Arial" panose="020B0604020202020204" pitchFamily="34" charset="0"/>
                    <a:cs typeface="Arial" panose="020B0604020202020204" pitchFamily="34" charset="0"/>
                  </a:rPr>
                  <a:t> tại </a:t>
                </a:r>
                <a14:m>
                  <m:oMath xmlns:m="http://schemas.openxmlformats.org/officeDocument/2006/math">
                    <m:r>
                      <m:rPr>
                        <m:sty m:val="p"/>
                      </m:rPr>
                      <a:rPr lang="fr-FR" sz="3600">
                        <a:latin typeface="Cambria Math" panose="02040503050406030204" pitchFamily="18" charset="0"/>
                      </a:rPr>
                      <m:t>x</m:t>
                    </m:r>
                    <m:r>
                      <a:rPr lang="fr-FR" sz="3600">
                        <a:latin typeface="Cambria Math" panose="02040503050406030204" pitchFamily="18" charset="0"/>
                      </a:rPr>
                      <m:t>=</m:t>
                    </m:r>
                    <m:r>
                      <a:rPr lang="fr-FR" sz="3600" i="1">
                        <a:latin typeface="Cambria Math" panose="02040503050406030204" pitchFamily="18" charset="0"/>
                      </a:rPr>
                      <m:t>−</m:t>
                    </m:r>
                    <m:f>
                      <m:fPr>
                        <m:ctrlPr>
                          <a:rPr lang="en-US" sz="3600" i="1">
                            <a:latin typeface="Cambria Math" panose="02040503050406030204" pitchFamily="18" charset="0"/>
                          </a:rPr>
                        </m:ctrlPr>
                      </m:fPr>
                      <m:num>
                        <m:r>
                          <m:rPr>
                            <m:sty m:val="p"/>
                          </m:rPr>
                          <a:rPr lang="en-US" sz="3600">
                            <a:latin typeface="Cambria Math" panose="02040503050406030204" pitchFamily="18" charset="0"/>
                          </a:rPr>
                          <m:t>π</m:t>
                        </m:r>
                      </m:num>
                      <m:den>
                        <m:r>
                          <a:rPr lang="fr-FR" sz="3600">
                            <a:latin typeface="Cambria Math" panose="02040503050406030204" pitchFamily="18" charset="0"/>
                          </a:rPr>
                          <m:t>3</m:t>
                        </m:r>
                      </m:den>
                    </m:f>
                  </m:oMath>
                </a14:m>
                <a:r>
                  <a:rPr lang="fr-FR" sz="3600">
                    <a:latin typeface="Arial" panose="020B0604020202020204" pitchFamily="34" charset="0"/>
                    <a:cs typeface="Arial" panose="020B0604020202020204" pitchFamily="34" charset="0"/>
                  </a:rPr>
                  <a:t> và </a:t>
                </a:r>
                <a14:m>
                  <m:oMath xmlns:m="http://schemas.openxmlformats.org/officeDocument/2006/math">
                    <m:r>
                      <m:rPr>
                        <m:sty m:val="p"/>
                      </m:rPr>
                      <a:rPr lang="fr-FR" sz="3600">
                        <a:latin typeface="Cambria Math" panose="02040503050406030204" pitchFamily="18" charset="0"/>
                      </a:rPr>
                      <m:t>x</m:t>
                    </m:r>
                    <m:r>
                      <a:rPr lang="fr-FR" sz="3600">
                        <a:latin typeface="Cambria Math" panose="02040503050406030204" pitchFamily="18" charset="0"/>
                      </a:rPr>
                      <m:t>=</m:t>
                    </m:r>
                    <m:f>
                      <m:fPr>
                        <m:ctrlPr>
                          <a:rPr lang="en-US" sz="3600" i="1">
                            <a:latin typeface="Cambria Math" panose="02040503050406030204" pitchFamily="18" charset="0"/>
                          </a:rPr>
                        </m:ctrlPr>
                      </m:fPr>
                      <m:num>
                        <m:r>
                          <m:rPr>
                            <m:sty m:val="p"/>
                          </m:rPr>
                          <a:rPr lang="en-US" sz="3600">
                            <a:latin typeface="Cambria Math" panose="02040503050406030204" pitchFamily="18" charset="0"/>
                          </a:rPr>
                          <m:t>π</m:t>
                        </m:r>
                      </m:num>
                      <m:den>
                        <m:r>
                          <a:rPr lang="fr-FR" sz="3600">
                            <a:latin typeface="Cambria Math" panose="02040503050406030204" pitchFamily="18" charset="0"/>
                          </a:rPr>
                          <m:t>3</m:t>
                        </m:r>
                      </m:den>
                    </m:f>
                  </m:oMath>
                </a14:m>
                <a:r>
                  <a:rPr lang="fr-FR" sz="3600">
                    <a:latin typeface="Arial" panose="020B0604020202020204" pitchFamily="34" charset="0"/>
                    <a:cs typeface="Arial" panose="020B0604020202020204" pitchFamily="34" charset="0"/>
                  </a:rPr>
                  <a:t>.</a:t>
                </a:r>
                <a:endParaRPr lang="en-US" sz="3600">
                  <a:latin typeface="Arial" panose="020B0604020202020204" pitchFamily="34" charset="0"/>
                  <a:cs typeface="Arial" panose="020B0604020202020204" pitchFamily="34" charset="0"/>
                </a:endParaRPr>
              </a:p>
              <a:p>
                <a:pPr algn="just">
                  <a:lnSpc>
                    <a:spcPct val="130000"/>
                  </a:lnSpc>
                </a:pPr>
                <a:r>
                  <a:rPr lang="fr-FR" sz="3600">
                    <a:latin typeface="Arial" panose="020B0604020202020204" pitchFamily="34" charset="0"/>
                    <a:cs typeface="Arial" panose="020B0604020202020204" pitchFamily="34" charset="0"/>
                  </a:rPr>
                  <a:t>Do đó đường thẳng d: </a:t>
                </a:r>
                <a14:m>
                  <m:oMath xmlns:m="http://schemas.openxmlformats.org/officeDocument/2006/math">
                    <m:r>
                      <m:rPr>
                        <m:sty m:val="p"/>
                      </m:rPr>
                      <a:rPr lang="fr-FR" sz="3600">
                        <a:latin typeface="Cambria Math" panose="02040503050406030204" pitchFamily="18" charset="0"/>
                      </a:rPr>
                      <m:t>y</m:t>
                    </m:r>
                    <m:r>
                      <a:rPr lang="fr-FR" sz="3600">
                        <a:latin typeface="Cambria Math" panose="02040503050406030204" pitchFamily="18" charset="0"/>
                      </a:rPr>
                      <m:t>=</m:t>
                    </m:r>
                    <m:f>
                      <m:fPr>
                        <m:ctrlPr>
                          <a:rPr lang="en-US" sz="3600" i="1">
                            <a:latin typeface="Cambria Math" panose="02040503050406030204" pitchFamily="18" charset="0"/>
                          </a:rPr>
                        </m:ctrlPr>
                      </m:fPr>
                      <m:num>
                        <m:r>
                          <a:rPr lang="fr-FR" sz="3600">
                            <a:latin typeface="Cambria Math" panose="02040503050406030204" pitchFamily="18" charset="0"/>
                          </a:rPr>
                          <m:t>1</m:t>
                        </m:r>
                      </m:num>
                      <m:den>
                        <m:r>
                          <a:rPr lang="fr-FR" sz="3600">
                            <a:latin typeface="Cambria Math" panose="02040503050406030204" pitchFamily="18" charset="0"/>
                          </a:rPr>
                          <m:t>2</m:t>
                        </m:r>
                      </m:den>
                    </m:f>
                  </m:oMath>
                </a14:m>
                <a:r>
                  <a:rPr lang="fr-FR" sz="3600">
                    <a:latin typeface="Arial" panose="020B0604020202020204" pitchFamily="34" charset="0"/>
                    <a:cs typeface="Arial" panose="020B0604020202020204" pitchFamily="34" charset="0"/>
                  </a:rPr>
                  <a:t> cắt đồ thị hàm số </a:t>
                </a:r>
                <a14:m>
                  <m:oMath xmlns:m="http://schemas.openxmlformats.org/officeDocument/2006/math">
                    <m:r>
                      <m:rPr>
                        <m:sty m:val="p"/>
                      </m:rPr>
                      <a:rPr lang="fr-FR" sz="3600">
                        <a:latin typeface="Cambria Math" panose="02040503050406030204" pitchFamily="18" charset="0"/>
                      </a:rPr>
                      <m:t>y</m:t>
                    </m:r>
                    <m:r>
                      <a:rPr lang="fr-FR" sz="3600">
                        <a:latin typeface="Cambria Math" panose="02040503050406030204" pitchFamily="18" charset="0"/>
                      </a:rPr>
                      <m:t>=</m:t>
                    </m:r>
                    <m:func>
                      <m:funcPr>
                        <m:ctrlPr>
                          <a:rPr lang="en-US" sz="3600" i="1">
                            <a:latin typeface="Cambria Math" panose="02040503050406030204" pitchFamily="18" charset="0"/>
                          </a:rPr>
                        </m:ctrlPr>
                      </m:funcPr>
                      <m:fName>
                        <m:r>
                          <m:rPr>
                            <m:sty m:val="p"/>
                          </m:rPr>
                          <a:rPr lang="fr-FR" sz="3600">
                            <a:latin typeface="Cambria Math" panose="02040503050406030204" pitchFamily="18" charset="0"/>
                          </a:rPr>
                          <m:t>cos</m:t>
                        </m:r>
                      </m:fName>
                      <m:e>
                        <m:r>
                          <m:rPr>
                            <m:sty m:val="p"/>
                          </m:rPr>
                          <a:rPr lang="fr-FR" sz="3600">
                            <a:latin typeface="Cambria Math" panose="02040503050406030204" pitchFamily="18" charset="0"/>
                          </a:rPr>
                          <m:t>x</m:t>
                        </m:r>
                      </m:e>
                    </m:func>
                    <m:r>
                      <a:rPr lang="fr-FR" sz="3600">
                        <a:latin typeface="Cambria Math" panose="02040503050406030204" pitchFamily="18" charset="0"/>
                      </a:rPr>
                      <m:t>, </m:t>
                    </m:r>
                    <m:r>
                      <m:rPr>
                        <m:sty m:val="p"/>
                      </m:rPr>
                      <a:rPr lang="fr-FR" sz="3600">
                        <a:latin typeface="Cambria Math" panose="02040503050406030204" pitchFamily="18" charset="0"/>
                      </a:rPr>
                      <m:t>x</m:t>
                    </m:r>
                    <m:r>
                      <a:rPr lang="fr-FR" sz="3600">
                        <a:latin typeface="Cambria Math" panose="02040503050406030204" pitchFamily="18" charset="0"/>
                      </a:rPr>
                      <m:t>∈</m:t>
                    </m:r>
                    <m:d>
                      <m:dPr>
                        <m:begChr m:val="["/>
                        <m:endChr m:val="]"/>
                        <m:ctrlPr>
                          <a:rPr lang="en-US" sz="3600" i="1">
                            <a:latin typeface="Cambria Math" panose="02040503050406030204" pitchFamily="18" charset="0"/>
                          </a:rPr>
                        </m:ctrlPr>
                      </m:dPr>
                      <m:e>
                        <m:r>
                          <a:rPr lang="fr-FR" sz="3600" i="1">
                            <a:latin typeface="Cambria Math" panose="02040503050406030204" pitchFamily="18" charset="0"/>
                          </a:rPr>
                          <m:t>−</m:t>
                        </m:r>
                        <m:r>
                          <m:rPr>
                            <m:sty m:val="p"/>
                          </m:rPr>
                          <a:rPr lang="en-US" sz="3600">
                            <a:latin typeface="Cambria Math" panose="02040503050406030204" pitchFamily="18" charset="0"/>
                          </a:rPr>
                          <m:t>π</m:t>
                        </m:r>
                        <m:r>
                          <a:rPr lang="fr-FR" sz="3600">
                            <a:latin typeface="Cambria Math" panose="02040503050406030204" pitchFamily="18" charset="0"/>
                          </a:rPr>
                          <m:t>;</m:t>
                        </m:r>
                        <m:r>
                          <m:rPr>
                            <m:sty m:val="p"/>
                          </m:rPr>
                          <a:rPr lang="en-US" sz="3600">
                            <a:latin typeface="Cambria Math" panose="02040503050406030204" pitchFamily="18" charset="0"/>
                          </a:rPr>
                          <m:t>π</m:t>
                        </m:r>
                      </m:e>
                    </m:d>
                  </m:oMath>
                </a14:m>
                <a:r>
                  <a:rPr lang="fr-FR" sz="3600">
                    <a:latin typeface="Arial" panose="020B0604020202020204" pitchFamily="34" charset="0"/>
                    <a:cs typeface="Arial" panose="020B0604020202020204" pitchFamily="34" charset="0"/>
                  </a:rPr>
                  <a:t> tại hai giao điểm C</a:t>
                </a:r>
                <a:r>
                  <a:rPr lang="fr-FR" sz="3600" baseline="-25000">
                    <a:latin typeface="Arial" panose="020B0604020202020204" pitchFamily="34" charset="0"/>
                    <a:cs typeface="Arial" panose="020B0604020202020204" pitchFamily="34" charset="0"/>
                  </a:rPr>
                  <a:t>0</a:t>
                </a:r>
                <a:r>
                  <a:rPr lang="fr-FR" sz="3600">
                    <a:latin typeface="Arial" panose="020B0604020202020204" pitchFamily="34" charset="0"/>
                    <a:cs typeface="Arial" panose="020B0604020202020204" pitchFamily="34" charset="0"/>
                  </a:rPr>
                  <a:t>, D</a:t>
                </a:r>
                <a:r>
                  <a:rPr lang="fr-FR" sz="3600" baseline="-25000">
                    <a:latin typeface="Arial" panose="020B0604020202020204" pitchFamily="34" charset="0"/>
                    <a:cs typeface="Arial" panose="020B0604020202020204" pitchFamily="34" charset="0"/>
                  </a:rPr>
                  <a:t>0­</a:t>
                </a:r>
                <a:r>
                  <a:rPr lang="fr-FR" sz="3600">
                    <a:latin typeface="Arial" panose="020B0604020202020204" pitchFamily="34" charset="0"/>
                    <a:cs typeface="Arial" panose="020B0604020202020204" pitchFamily="34" charset="0"/>
                  </a:rPr>
                  <a:t> có hoành độ lần lượt là </a:t>
                </a:r>
                <a14:m>
                  <m:oMath xmlns:m="http://schemas.openxmlformats.org/officeDocument/2006/math">
                    <m:sSub>
                      <m:sSubPr>
                        <m:ctrlPr>
                          <a:rPr lang="en-US" sz="3600" i="1">
                            <a:latin typeface="Cambria Math" panose="02040503050406030204" pitchFamily="18" charset="0"/>
                          </a:rPr>
                        </m:ctrlPr>
                      </m:sSubPr>
                      <m:e>
                        <m:r>
                          <m:rPr>
                            <m:sty m:val="p"/>
                          </m:rPr>
                          <a:rPr lang="fr-FR" sz="3600">
                            <a:latin typeface="Cambria Math" panose="02040503050406030204" pitchFamily="18" charset="0"/>
                          </a:rPr>
                          <m:t>x</m:t>
                        </m:r>
                      </m:e>
                      <m:sub>
                        <m:sSub>
                          <m:sSubPr>
                            <m:ctrlPr>
                              <a:rPr lang="en-US" sz="3600" i="1">
                                <a:latin typeface="Cambria Math" panose="02040503050406030204" pitchFamily="18" charset="0"/>
                              </a:rPr>
                            </m:ctrlPr>
                          </m:sSubPr>
                          <m:e>
                            <m:r>
                              <m:rPr>
                                <m:sty m:val="p"/>
                              </m:rPr>
                              <a:rPr lang="fr-FR" sz="3600">
                                <a:latin typeface="Cambria Math" panose="02040503050406030204" pitchFamily="18" charset="0"/>
                              </a:rPr>
                              <m:t>C</m:t>
                            </m:r>
                          </m:e>
                          <m:sub>
                            <m:r>
                              <a:rPr lang="fr-FR" sz="3600">
                                <a:latin typeface="Cambria Math" panose="02040503050406030204" pitchFamily="18" charset="0"/>
                              </a:rPr>
                              <m:t>0</m:t>
                            </m:r>
                          </m:sub>
                        </m:sSub>
                      </m:sub>
                    </m:sSub>
                    <m:r>
                      <a:rPr lang="fr-FR" sz="3600">
                        <a:latin typeface="Cambria Math" panose="02040503050406030204" pitchFamily="18" charset="0"/>
                      </a:rPr>
                      <m:t>=</m:t>
                    </m:r>
                    <m:r>
                      <a:rPr lang="fr-FR" sz="3600" i="1">
                        <a:latin typeface="Cambria Math" panose="02040503050406030204" pitchFamily="18" charset="0"/>
                      </a:rPr>
                      <m:t>−</m:t>
                    </m:r>
                    <m:f>
                      <m:fPr>
                        <m:ctrlPr>
                          <a:rPr lang="en-US" sz="3600" i="1">
                            <a:latin typeface="Cambria Math" panose="02040503050406030204" pitchFamily="18" charset="0"/>
                          </a:rPr>
                        </m:ctrlPr>
                      </m:fPr>
                      <m:num>
                        <m:r>
                          <m:rPr>
                            <m:sty m:val="p"/>
                          </m:rPr>
                          <a:rPr lang="en-US" sz="3600">
                            <a:latin typeface="Cambria Math" panose="02040503050406030204" pitchFamily="18" charset="0"/>
                          </a:rPr>
                          <m:t>π</m:t>
                        </m:r>
                      </m:num>
                      <m:den>
                        <m:r>
                          <a:rPr lang="fr-FR" sz="3600">
                            <a:latin typeface="Cambria Math" panose="02040503050406030204" pitchFamily="18" charset="0"/>
                          </a:rPr>
                          <m:t>3</m:t>
                        </m:r>
                      </m:den>
                    </m:f>
                  </m:oMath>
                </a14:m>
                <a:r>
                  <a:rPr lang="fr-FR" sz="3600">
                    <a:latin typeface="Arial" panose="020B0604020202020204" pitchFamily="34" charset="0"/>
                    <a:cs typeface="Arial" panose="020B0604020202020204" pitchFamily="34" charset="0"/>
                  </a:rPr>
                  <a:t> và </a:t>
                </a:r>
                <a14:m>
                  <m:oMath xmlns:m="http://schemas.openxmlformats.org/officeDocument/2006/math">
                    <m:sSub>
                      <m:sSubPr>
                        <m:ctrlPr>
                          <a:rPr lang="en-US" sz="3600" i="1">
                            <a:latin typeface="Cambria Math" panose="02040503050406030204" pitchFamily="18" charset="0"/>
                          </a:rPr>
                        </m:ctrlPr>
                      </m:sSubPr>
                      <m:e>
                        <m:r>
                          <m:rPr>
                            <m:sty m:val="p"/>
                          </m:rPr>
                          <a:rPr lang="fr-FR" sz="3600">
                            <a:latin typeface="Cambria Math" panose="02040503050406030204" pitchFamily="18" charset="0"/>
                          </a:rPr>
                          <m:t>x</m:t>
                        </m:r>
                      </m:e>
                      <m:sub>
                        <m:sSub>
                          <m:sSubPr>
                            <m:ctrlPr>
                              <a:rPr lang="en-US" sz="3600" i="1">
                                <a:latin typeface="Cambria Math" panose="02040503050406030204" pitchFamily="18" charset="0"/>
                              </a:rPr>
                            </m:ctrlPr>
                          </m:sSubPr>
                          <m:e>
                            <m:r>
                              <m:rPr>
                                <m:sty m:val="p"/>
                              </m:rPr>
                              <a:rPr lang="fr-FR" sz="3600">
                                <a:latin typeface="Cambria Math" panose="02040503050406030204" pitchFamily="18" charset="0"/>
                              </a:rPr>
                              <m:t>D</m:t>
                            </m:r>
                          </m:e>
                          <m:sub>
                            <m:r>
                              <a:rPr lang="fr-FR" sz="3600">
                                <a:latin typeface="Cambria Math" panose="02040503050406030204" pitchFamily="18" charset="0"/>
                              </a:rPr>
                              <m:t>0</m:t>
                            </m:r>
                          </m:sub>
                        </m:sSub>
                      </m:sub>
                    </m:sSub>
                    <m:r>
                      <a:rPr lang="fr-FR" sz="3600">
                        <a:latin typeface="Cambria Math" panose="02040503050406030204" pitchFamily="18" charset="0"/>
                      </a:rPr>
                      <m:t>=</m:t>
                    </m:r>
                    <m:f>
                      <m:fPr>
                        <m:ctrlPr>
                          <a:rPr lang="en-US" sz="3600" i="1">
                            <a:latin typeface="Cambria Math" panose="02040503050406030204" pitchFamily="18" charset="0"/>
                          </a:rPr>
                        </m:ctrlPr>
                      </m:fPr>
                      <m:num>
                        <m:r>
                          <m:rPr>
                            <m:sty m:val="p"/>
                          </m:rPr>
                          <a:rPr lang="en-US" sz="3600">
                            <a:latin typeface="Cambria Math" panose="02040503050406030204" pitchFamily="18" charset="0"/>
                          </a:rPr>
                          <m:t>π</m:t>
                        </m:r>
                      </m:num>
                      <m:den>
                        <m:r>
                          <a:rPr lang="fr-FR" sz="3600">
                            <a:latin typeface="Cambria Math" panose="02040503050406030204" pitchFamily="18" charset="0"/>
                          </a:rPr>
                          <m:t>3</m:t>
                        </m:r>
                      </m:den>
                    </m:f>
                  </m:oMath>
                </a14:m>
                <a:r>
                  <a:rPr lang="fr-FR" sz="3600">
                    <a:latin typeface="Arial" panose="020B0604020202020204" pitchFamily="34" charset="0"/>
                    <a:cs typeface="Arial" panose="020B0604020202020204" pitchFamily="34" charset="0"/>
                  </a:rPr>
                  <a:t>.</a:t>
                </a:r>
                <a:endParaRPr lang="en-US" sz="3600">
                  <a:latin typeface="Arial" panose="020B060402020202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762000" y="3468254"/>
                <a:ext cx="16916400" cy="3115468"/>
              </a:xfrm>
              <a:prstGeom prst="rect">
                <a:avLst/>
              </a:prstGeom>
              <a:blipFill rotWithShape="0">
                <a:blip r:embed="rId3"/>
                <a:stretch>
                  <a:fillRect l="-1081" r="-1081" b="-587"/>
                </a:stretch>
              </a:blipFill>
            </p:spPr>
            <p:txBody>
              <a:bodyPr/>
              <a:lstStyle/>
              <a:p>
                <a:r>
                  <a:rPr lang="en-US">
                    <a:noFill/>
                  </a:rPr>
                  <a:t> </a:t>
                </a:r>
              </a:p>
            </p:txBody>
          </p:sp>
        </mc:Fallback>
      </mc:AlternateContent>
      <p:pic>
        <p:nvPicPr>
          <p:cNvPr id="4" name="Picture 3"/>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b="11619"/>
          <a:stretch/>
        </p:blipFill>
        <p:spPr>
          <a:xfrm>
            <a:off x="3102420" y="27940"/>
            <a:ext cx="12235560" cy="3495040"/>
          </a:xfrm>
          <a:prstGeom prst="rect">
            <a:avLst/>
          </a:prstGeom>
        </p:spPr>
      </p:pic>
      <mc:AlternateContent xmlns:mc="http://schemas.openxmlformats.org/markup-compatibility/2006" xmlns:a14="http://schemas.microsoft.com/office/drawing/2010/main">
        <mc:Choice Requires="a14">
          <p:sp>
            <p:nvSpPr>
              <p:cNvPr id="5" name="Rectangle 4"/>
              <p:cNvSpPr/>
              <p:nvPr/>
            </p:nvSpPr>
            <p:spPr>
              <a:xfrm>
                <a:off x="762000" y="6644724"/>
                <a:ext cx="16916400" cy="3174267"/>
              </a:xfrm>
              <a:prstGeom prst="rect">
                <a:avLst/>
              </a:prstGeom>
            </p:spPr>
            <p:txBody>
              <a:bodyPr wrap="square">
                <a:spAutoFit/>
              </a:bodyPr>
              <a:lstStyle/>
              <a:p>
                <a:pPr lvl="0" algn="just">
                  <a:lnSpc>
                    <a:spcPct val="130000"/>
                  </a:lnSpc>
                </a:pPr>
                <a:r>
                  <a:rPr lang="fr-FR" sz="3600">
                    <a:solidFill>
                      <a:prstClr val="black"/>
                    </a:solidFill>
                    <a:latin typeface="Arial" panose="020B0604020202020204" pitchFamily="34" charset="0"/>
                    <a:cs typeface="Arial" panose="020B0604020202020204" pitchFamily="34" charset="0"/>
                  </a:rPr>
                  <a:t>b) Với </a:t>
                </a:r>
                <a14:m>
                  <m:oMath xmlns:m="http://schemas.openxmlformats.org/officeDocument/2006/math">
                    <m:r>
                      <m:rPr>
                        <m:sty m:val="p"/>
                      </m:rPr>
                      <a:rPr lang="fr-FR" sz="3600">
                        <a:solidFill>
                          <a:prstClr val="black"/>
                        </a:solidFill>
                        <a:latin typeface="Cambria Math" panose="02040503050406030204" pitchFamily="18" charset="0"/>
                      </a:rPr>
                      <m:t>x</m:t>
                    </m:r>
                    <m:r>
                      <a:rPr lang="fr-FR" sz="3600">
                        <a:solidFill>
                          <a:prstClr val="black"/>
                        </a:solidFill>
                        <a:latin typeface="Cambria Math" panose="02040503050406030204" pitchFamily="18" charset="0"/>
                      </a:rPr>
                      <m:t>∈</m:t>
                    </m:r>
                    <m:d>
                      <m:dPr>
                        <m:begChr m:val="["/>
                        <m:endChr m:val="]"/>
                        <m:ctrlPr>
                          <a:rPr lang="en-US" sz="3600" i="1">
                            <a:solidFill>
                              <a:prstClr val="black"/>
                            </a:solidFill>
                            <a:latin typeface="Cambria Math" panose="02040503050406030204" pitchFamily="18" charset="0"/>
                          </a:rPr>
                        </m:ctrlPr>
                      </m:dPr>
                      <m:e>
                        <m:r>
                          <m:rPr>
                            <m:sty m:val="p"/>
                          </m:rPr>
                          <a:rPr lang="en-US" sz="3600">
                            <a:solidFill>
                              <a:prstClr val="black"/>
                            </a:solidFill>
                            <a:latin typeface="Cambria Math" panose="02040503050406030204" pitchFamily="18" charset="0"/>
                          </a:rPr>
                          <m:t>π</m:t>
                        </m:r>
                        <m:r>
                          <a:rPr lang="fr-FR" sz="3600">
                            <a:solidFill>
                              <a:prstClr val="black"/>
                            </a:solidFill>
                            <a:latin typeface="Cambria Math" panose="02040503050406030204" pitchFamily="18" charset="0"/>
                          </a:rPr>
                          <m:t>;3</m:t>
                        </m:r>
                        <m:r>
                          <m:rPr>
                            <m:sty m:val="p"/>
                          </m:rPr>
                          <a:rPr lang="en-US" sz="3600">
                            <a:solidFill>
                              <a:prstClr val="black"/>
                            </a:solidFill>
                            <a:latin typeface="Cambria Math" panose="02040503050406030204" pitchFamily="18" charset="0"/>
                          </a:rPr>
                          <m:t>π</m:t>
                        </m:r>
                      </m:e>
                    </m:d>
                  </m:oMath>
                </a14:m>
                <a:r>
                  <a:rPr lang="fr-FR" sz="3600">
                    <a:solidFill>
                      <a:prstClr val="black"/>
                    </a:solidFill>
                    <a:latin typeface="Arial" panose="020B0604020202020204" pitchFamily="34" charset="0"/>
                    <a:cs typeface="Arial" panose="020B0604020202020204" pitchFamily="34" charset="0"/>
                  </a:rPr>
                  <a:t> ta thấy </a:t>
                </a:r>
                <a14:m>
                  <m:oMath xmlns:m="http://schemas.openxmlformats.org/officeDocument/2006/math">
                    <m:func>
                      <m:funcPr>
                        <m:ctrlPr>
                          <a:rPr lang="en-US" sz="3600" i="1">
                            <a:solidFill>
                              <a:prstClr val="black"/>
                            </a:solidFill>
                            <a:latin typeface="Cambria Math" panose="02040503050406030204" pitchFamily="18" charset="0"/>
                          </a:rPr>
                        </m:ctrlPr>
                      </m:funcPr>
                      <m:fName>
                        <m:r>
                          <m:rPr>
                            <m:sty m:val="p"/>
                          </m:rPr>
                          <a:rPr lang="fr-FR" sz="3600">
                            <a:solidFill>
                              <a:prstClr val="black"/>
                            </a:solidFill>
                            <a:latin typeface="Cambria Math" panose="02040503050406030204" pitchFamily="18" charset="0"/>
                          </a:rPr>
                          <m:t>cos</m:t>
                        </m:r>
                      </m:fName>
                      <m:e>
                        <m:r>
                          <m:rPr>
                            <m:sty m:val="p"/>
                          </m:rPr>
                          <a:rPr lang="fr-FR" sz="3600">
                            <a:solidFill>
                              <a:prstClr val="black"/>
                            </a:solidFill>
                            <a:latin typeface="Cambria Math" panose="02040503050406030204" pitchFamily="18" charset="0"/>
                          </a:rPr>
                          <m:t>x</m:t>
                        </m:r>
                      </m:e>
                    </m:func>
                    <m:r>
                      <a:rPr lang="fr-FR" sz="3600">
                        <a:solidFill>
                          <a:prstClr val="black"/>
                        </a:solidFill>
                        <a:latin typeface="Cambria Math" panose="02040503050406030204" pitchFamily="18" charset="0"/>
                      </a:rPr>
                      <m:t>=</m:t>
                    </m:r>
                    <m:f>
                      <m:fPr>
                        <m:ctrlPr>
                          <a:rPr lang="en-US" sz="3600" i="1">
                            <a:solidFill>
                              <a:prstClr val="black"/>
                            </a:solidFill>
                            <a:latin typeface="Cambria Math" panose="02040503050406030204" pitchFamily="18" charset="0"/>
                          </a:rPr>
                        </m:ctrlPr>
                      </m:fPr>
                      <m:num>
                        <m:r>
                          <a:rPr lang="fr-FR" sz="3600">
                            <a:solidFill>
                              <a:prstClr val="black"/>
                            </a:solidFill>
                            <a:latin typeface="Cambria Math" panose="02040503050406030204" pitchFamily="18" charset="0"/>
                          </a:rPr>
                          <m:t>1</m:t>
                        </m:r>
                      </m:num>
                      <m:den>
                        <m:r>
                          <a:rPr lang="fr-FR" sz="3600">
                            <a:solidFill>
                              <a:prstClr val="black"/>
                            </a:solidFill>
                            <a:latin typeface="Cambria Math" panose="02040503050406030204" pitchFamily="18" charset="0"/>
                          </a:rPr>
                          <m:t>2</m:t>
                        </m:r>
                      </m:den>
                    </m:f>
                  </m:oMath>
                </a14:m>
                <a:r>
                  <a:rPr lang="fr-FR" sz="3600">
                    <a:solidFill>
                      <a:prstClr val="black"/>
                    </a:solidFill>
                    <a:latin typeface="Arial" panose="020B0604020202020204" pitchFamily="34" charset="0"/>
                    <a:cs typeface="Arial" panose="020B0604020202020204" pitchFamily="34" charset="0"/>
                  </a:rPr>
                  <a:t> tại </a:t>
                </a:r>
                <a14:m>
                  <m:oMath xmlns:m="http://schemas.openxmlformats.org/officeDocument/2006/math">
                    <m:r>
                      <m:rPr>
                        <m:sty m:val="p"/>
                      </m:rPr>
                      <a:rPr lang="fr-FR" sz="3600">
                        <a:solidFill>
                          <a:prstClr val="black"/>
                        </a:solidFill>
                        <a:latin typeface="Cambria Math" panose="02040503050406030204" pitchFamily="18" charset="0"/>
                      </a:rPr>
                      <m:t>x</m:t>
                    </m:r>
                    <m:r>
                      <a:rPr lang="fr-FR" sz="3600">
                        <a:solidFill>
                          <a:prstClr val="black"/>
                        </a:solidFill>
                        <a:latin typeface="Cambria Math" panose="02040503050406030204" pitchFamily="18" charset="0"/>
                      </a:rPr>
                      <m:t>=</m:t>
                    </m:r>
                    <m:f>
                      <m:fPr>
                        <m:ctrlPr>
                          <a:rPr lang="en-US" sz="3600" i="1">
                            <a:solidFill>
                              <a:prstClr val="black"/>
                            </a:solidFill>
                            <a:latin typeface="Cambria Math" panose="02040503050406030204" pitchFamily="18" charset="0"/>
                          </a:rPr>
                        </m:ctrlPr>
                      </m:fPr>
                      <m:num>
                        <m:r>
                          <a:rPr lang="fr-FR" sz="3600">
                            <a:solidFill>
                              <a:prstClr val="black"/>
                            </a:solidFill>
                            <a:latin typeface="Cambria Math" panose="02040503050406030204" pitchFamily="18" charset="0"/>
                          </a:rPr>
                          <m:t>5</m:t>
                        </m:r>
                        <m:r>
                          <m:rPr>
                            <m:sty m:val="p"/>
                          </m:rPr>
                          <a:rPr lang="en-US" sz="3600">
                            <a:solidFill>
                              <a:prstClr val="black"/>
                            </a:solidFill>
                            <a:latin typeface="Cambria Math" panose="02040503050406030204" pitchFamily="18" charset="0"/>
                          </a:rPr>
                          <m:t>π</m:t>
                        </m:r>
                      </m:num>
                      <m:den>
                        <m:r>
                          <a:rPr lang="fr-FR" sz="3600">
                            <a:solidFill>
                              <a:prstClr val="black"/>
                            </a:solidFill>
                            <a:latin typeface="Cambria Math" panose="02040503050406030204" pitchFamily="18" charset="0"/>
                          </a:rPr>
                          <m:t>3</m:t>
                        </m:r>
                      </m:den>
                    </m:f>
                  </m:oMath>
                </a14:m>
                <a:r>
                  <a:rPr lang="fr-FR" sz="3600">
                    <a:solidFill>
                      <a:prstClr val="black"/>
                    </a:solidFill>
                    <a:latin typeface="Arial" panose="020B0604020202020204" pitchFamily="34" charset="0"/>
                    <a:cs typeface="Arial" panose="020B0604020202020204" pitchFamily="34" charset="0"/>
                  </a:rPr>
                  <a:t> và </a:t>
                </a:r>
                <a14:m>
                  <m:oMath xmlns:m="http://schemas.openxmlformats.org/officeDocument/2006/math">
                    <m:r>
                      <m:rPr>
                        <m:sty m:val="p"/>
                      </m:rPr>
                      <a:rPr lang="fr-FR" sz="3600">
                        <a:solidFill>
                          <a:prstClr val="black"/>
                        </a:solidFill>
                        <a:latin typeface="Cambria Math" panose="02040503050406030204" pitchFamily="18" charset="0"/>
                      </a:rPr>
                      <m:t>x</m:t>
                    </m:r>
                    <m:r>
                      <a:rPr lang="fr-FR" sz="3600">
                        <a:solidFill>
                          <a:prstClr val="black"/>
                        </a:solidFill>
                        <a:latin typeface="Cambria Math" panose="02040503050406030204" pitchFamily="18" charset="0"/>
                      </a:rPr>
                      <m:t>=</m:t>
                    </m:r>
                    <m:f>
                      <m:fPr>
                        <m:ctrlPr>
                          <a:rPr lang="en-US" sz="3600" i="1">
                            <a:solidFill>
                              <a:prstClr val="black"/>
                            </a:solidFill>
                            <a:latin typeface="Cambria Math" panose="02040503050406030204" pitchFamily="18" charset="0"/>
                          </a:rPr>
                        </m:ctrlPr>
                      </m:fPr>
                      <m:num>
                        <m:r>
                          <a:rPr lang="fr-FR" sz="3600">
                            <a:solidFill>
                              <a:prstClr val="black"/>
                            </a:solidFill>
                            <a:latin typeface="Cambria Math" panose="02040503050406030204" pitchFamily="18" charset="0"/>
                          </a:rPr>
                          <m:t>7</m:t>
                        </m:r>
                        <m:r>
                          <m:rPr>
                            <m:sty m:val="p"/>
                          </m:rPr>
                          <a:rPr lang="en-US" sz="3600">
                            <a:solidFill>
                              <a:prstClr val="black"/>
                            </a:solidFill>
                            <a:latin typeface="Cambria Math" panose="02040503050406030204" pitchFamily="18" charset="0"/>
                          </a:rPr>
                          <m:t>π</m:t>
                        </m:r>
                      </m:num>
                      <m:den>
                        <m:r>
                          <a:rPr lang="fr-FR" sz="3600">
                            <a:solidFill>
                              <a:prstClr val="black"/>
                            </a:solidFill>
                            <a:latin typeface="Cambria Math" panose="02040503050406030204" pitchFamily="18" charset="0"/>
                          </a:rPr>
                          <m:t>3</m:t>
                        </m:r>
                      </m:den>
                    </m:f>
                  </m:oMath>
                </a14:m>
                <a:endParaRPr lang="en-US" sz="3600">
                  <a:solidFill>
                    <a:prstClr val="black"/>
                  </a:solidFill>
                  <a:latin typeface="Arial" panose="020B0604020202020204" pitchFamily="34" charset="0"/>
                  <a:cs typeface="Arial" panose="020B0604020202020204" pitchFamily="34" charset="0"/>
                </a:endParaRPr>
              </a:p>
              <a:p>
                <a:pPr lvl="0" algn="just">
                  <a:lnSpc>
                    <a:spcPct val="130000"/>
                  </a:lnSpc>
                </a:pPr>
                <a:r>
                  <a:rPr lang="fr-FR" sz="3600">
                    <a:solidFill>
                      <a:prstClr val="black"/>
                    </a:solidFill>
                    <a:latin typeface="Arial" panose="020B0604020202020204" pitchFamily="34" charset="0"/>
                    <a:cs typeface="Arial" panose="020B0604020202020204" pitchFamily="34" charset="0"/>
                  </a:rPr>
                  <a:t>Do đó đường thẳng d: </a:t>
                </a:r>
                <a14:m>
                  <m:oMath xmlns:m="http://schemas.openxmlformats.org/officeDocument/2006/math">
                    <m:r>
                      <m:rPr>
                        <m:sty m:val="p"/>
                      </m:rPr>
                      <a:rPr lang="fr-FR" sz="3600">
                        <a:solidFill>
                          <a:prstClr val="black"/>
                        </a:solidFill>
                        <a:latin typeface="Cambria Math" panose="02040503050406030204" pitchFamily="18" charset="0"/>
                      </a:rPr>
                      <m:t>y</m:t>
                    </m:r>
                    <m:r>
                      <a:rPr lang="fr-FR" sz="3600">
                        <a:solidFill>
                          <a:prstClr val="black"/>
                        </a:solidFill>
                        <a:latin typeface="Cambria Math" panose="02040503050406030204" pitchFamily="18" charset="0"/>
                      </a:rPr>
                      <m:t>=</m:t>
                    </m:r>
                    <m:f>
                      <m:fPr>
                        <m:ctrlPr>
                          <a:rPr lang="en-US" sz="3600" i="1">
                            <a:solidFill>
                              <a:prstClr val="black"/>
                            </a:solidFill>
                            <a:latin typeface="Cambria Math" panose="02040503050406030204" pitchFamily="18" charset="0"/>
                          </a:rPr>
                        </m:ctrlPr>
                      </m:fPr>
                      <m:num>
                        <m:r>
                          <a:rPr lang="fr-FR" sz="3600">
                            <a:solidFill>
                              <a:prstClr val="black"/>
                            </a:solidFill>
                            <a:latin typeface="Cambria Math" panose="02040503050406030204" pitchFamily="18" charset="0"/>
                          </a:rPr>
                          <m:t>1</m:t>
                        </m:r>
                      </m:num>
                      <m:den>
                        <m:r>
                          <a:rPr lang="fr-FR" sz="3600">
                            <a:solidFill>
                              <a:prstClr val="black"/>
                            </a:solidFill>
                            <a:latin typeface="Cambria Math" panose="02040503050406030204" pitchFamily="18" charset="0"/>
                          </a:rPr>
                          <m:t>2</m:t>
                        </m:r>
                      </m:den>
                    </m:f>
                  </m:oMath>
                </a14:m>
                <a:r>
                  <a:rPr lang="fr-FR" sz="3600">
                    <a:solidFill>
                      <a:prstClr val="black"/>
                    </a:solidFill>
                    <a:latin typeface="Arial" panose="020B0604020202020204" pitchFamily="34" charset="0"/>
                    <a:cs typeface="Arial" panose="020B0604020202020204" pitchFamily="34" charset="0"/>
                  </a:rPr>
                  <a:t> cắt đồ thị hàm số </a:t>
                </a:r>
                <a14:m>
                  <m:oMath xmlns:m="http://schemas.openxmlformats.org/officeDocument/2006/math">
                    <m:r>
                      <m:rPr>
                        <m:sty m:val="p"/>
                      </m:rPr>
                      <a:rPr lang="fr-FR" sz="3600">
                        <a:solidFill>
                          <a:prstClr val="black"/>
                        </a:solidFill>
                        <a:latin typeface="Cambria Math" panose="02040503050406030204" pitchFamily="18" charset="0"/>
                      </a:rPr>
                      <m:t>y</m:t>
                    </m:r>
                    <m:r>
                      <a:rPr lang="fr-FR" sz="3600">
                        <a:solidFill>
                          <a:prstClr val="black"/>
                        </a:solidFill>
                        <a:latin typeface="Cambria Math" panose="02040503050406030204" pitchFamily="18" charset="0"/>
                      </a:rPr>
                      <m:t>=</m:t>
                    </m:r>
                    <m:func>
                      <m:funcPr>
                        <m:ctrlPr>
                          <a:rPr lang="en-US" sz="3600" i="1">
                            <a:solidFill>
                              <a:prstClr val="black"/>
                            </a:solidFill>
                            <a:latin typeface="Cambria Math" panose="02040503050406030204" pitchFamily="18" charset="0"/>
                          </a:rPr>
                        </m:ctrlPr>
                      </m:funcPr>
                      <m:fName>
                        <m:r>
                          <m:rPr>
                            <m:sty m:val="p"/>
                          </m:rPr>
                          <a:rPr lang="fr-FR" sz="3600">
                            <a:solidFill>
                              <a:prstClr val="black"/>
                            </a:solidFill>
                            <a:latin typeface="Cambria Math" panose="02040503050406030204" pitchFamily="18" charset="0"/>
                          </a:rPr>
                          <m:t>cos</m:t>
                        </m:r>
                      </m:fName>
                      <m:e>
                        <m:r>
                          <m:rPr>
                            <m:sty m:val="p"/>
                          </m:rPr>
                          <a:rPr lang="fr-FR" sz="3600">
                            <a:solidFill>
                              <a:prstClr val="black"/>
                            </a:solidFill>
                            <a:latin typeface="Cambria Math" panose="02040503050406030204" pitchFamily="18" charset="0"/>
                          </a:rPr>
                          <m:t>x</m:t>
                        </m:r>
                      </m:e>
                    </m:func>
                    <m:r>
                      <a:rPr lang="fr-FR" sz="3600">
                        <a:solidFill>
                          <a:prstClr val="black"/>
                        </a:solidFill>
                        <a:latin typeface="Cambria Math" panose="02040503050406030204" pitchFamily="18" charset="0"/>
                      </a:rPr>
                      <m:t>, </m:t>
                    </m:r>
                    <m:r>
                      <m:rPr>
                        <m:sty m:val="p"/>
                      </m:rPr>
                      <a:rPr lang="fr-FR" sz="3600">
                        <a:solidFill>
                          <a:prstClr val="black"/>
                        </a:solidFill>
                        <a:latin typeface="Cambria Math" panose="02040503050406030204" pitchFamily="18" charset="0"/>
                      </a:rPr>
                      <m:t>x</m:t>
                    </m:r>
                    <m:r>
                      <a:rPr lang="fr-FR" sz="3600">
                        <a:solidFill>
                          <a:prstClr val="black"/>
                        </a:solidFill>
                        <a:latin typeface="Cambria Math" panose="02040503050406030204" pitchFamily="18" charset="0"/>
                      </a:rPr>
                      <m:t>∈</m:t>
                    </m:r>
                    <m:d>
                      <m:dPr>
                        <m:begChr m:val="["/>
                        <m:endChr m:val="]"/>
                        <m:ctrlPr>
                          <a:rPr lang="en-US" sz="3600" i="1">
                            <a:solidFill>
                              <a:prstClr val="black"/>
                            </a:solidFill>
                            <a:latin typeface="Cambria Math" panose="02040503050406030204" pitchFamily="18" charset="0"/>
                          </a:rPr>
                        </m:ctrlPr>
                      </m:dPr>
                      <m:e>
                        <m:r>
                          <m:rPr>
                            <m:sty m:val="p"/>
                          </m:rPr>
                          <a:rPr lang="en-US" sz="3600">
                            <a:solidFill>
                              <a:prstClr val="black"/>
                            </a:solidFill>
                            <a:latin typeface="Cambria Math" panose="02040503050406030204" pitchFamily="18" charset="0"/>
                          </a:rPr>
                          <m:t>π</m:t>
                        </m:r>
                        <m:r>
                          <a:rPr lang="fr-FR" sz="3600">
                            <a:solidFill>
                              <a:prstClr val="black"/>
                            </a:solidFill>
                            <a:latin typeface="Cambria Math" panose="02040503050406030204" pitchFamily="18" charset="0"/>
                          </a:rPr>
                          <m:t>;3</m:t>
                        </m:r>
                        <m:r>
                          <m:rPr>
                            <m:sty m:val="p"/>
                          </m:rPr>
                          <a:rPr lang="en-US" sz="3600">
                            <a:solidFill>
                              <a:prstClr val="black"/>
                            </a:solidFill>
                            <a:latin typeface="Cambria Math" panose="02040503050406030204" pitchFamily="18" charset="0"/>
                          </a:rPr>
                          <m:t>π</m:t>
                        </m:r>
                      </m:e>
                    </m:d>
                  </m:oMath>
                </a14:m>
                <a:r>
                  <a:rPr lang="fr-FR" sz="3600">
                    <a:solidFill>
                      <a:prstClr val="black"/>
                    </a:solidFill>
                    <a:latin typeface="Arial" panose="020B0604020202020204" pitchFamily="34" charset="0"/>
                    <a:cs typeface="Arial" panose="020B0604020202020204" pitchFamily="34" charset="0"/>
                  </a:rPr>
                  <a:t> tại  hai giao điểm C</a:t>
                </a:r>
                <a:r>
                  <a:rPr lang="fr-FR" sz="3600" baseline="-25000">
                    <a:solidFill>
                      <a:prstClr val="black"/>
                    </a:solidFill>
                    <a:latin typeface="Arial" panose="020B0604020202020204" pitchFamily="34" charset="0"/>
                    <a:cs typeface="Arial" panose="020B0604020202020204" pitchFamily="34" charset="0"/>
                  </a:rPr>
                  <a:t>1</a:t>
                </a:r>
                <a:r>
                  <a:rPr lang="fr-FR" sz="3600">
                    <a:solidFill>
                      <a:prstClr val="black"/>
                    </a:solidFill>
                    <a:latin typeface="Arial" panose="020B0604020202020204" pitchFamily="34" charset="0"/>
                    <a:cs typeface="Arial" panose="020B0604020202020204" pitchFamily="34" charset="0"/>
                  </a:rPr>
                  <a:t>, D</a:t>
                </a:r>
                <a:r>
                  <a:rPr lang="fr-FR" sz="3600" baseline="-25000">
                    <a:solidFill>
                      <a:prstClr val="black"/>
                    </a:solidFill>
                    <a:latin typeface="Arial" panose="020B0604020202020204" pitchFamily="34" charset="0"/>
                    <a:cs typeface="Arial" panose="020B0604020202020204" pitchFamily="34" charset="0"/>
                  </a:rPr>
                  <a:t>1­</a:t>
                </a:r>
                <a:r>
                  <a:rPr lang="fr-FR" sz="3600">
                    <a:solidFill>
                      <a:prstClr val="black"/>
                    </a:solidFill>
                    <a:latin typeface="Arial" panose="020B0604020202020204" pitchFamily="34" charset="0"/>
                    <a:cs typeface="Arial" panose="020B0604020202020204" pitchFamily="34" charset="0"/>
                  </a:rPr>
                  <a:t> có hoành độ lần lượt là </a:t>
                </a:r>
                <a14:m>
                  <m:oMath xmlns:m="http://schemas.openxmlformats.org/officeDocument/2006/math">
                    <m:sSub>
                      <m:sSubPr>
                        <m:ctrlPr>
                          <a:rPr lang="en-US" sz="3600" i="1">
                            <a:solidFill>
                              <a:prstClr val="black"/>
                            </a:solidFill>
                            <a:latin typeface="Cambria Math" panose="02040503050406030204" pitchFamily="18" charset="0"/>
                          </a:rPr>
                        </m:ctrlPr>
                      </m:sSubPr>
                      <m:e>
                        <m:r>
                          <m:rPr>
                            <m:sty m:val="p"/>
                          </m:rPr>
                          <a:rPr lang="fr-FR" sz="3600">
                            <a:solidFill>
                              <a:prstClr val="black"/>
                            </a:solidFill>
                            <a:latin typeface="Cambria Math" panose="02040503050406030204" pitchFamily="18" charset="0"/>
                          </a:rPr>
                          <m:t>x</m:t>
                        </m:r>
                      </m:e>
                      <m:sub>
                        <m:sSub>
                          <m:sSubPr>
                            <m:ctrlPr>
                              <a:rPr lang="en-US" sz="3600" i="1">
                                <a:solidFill>
                                  <a:prstClr val="black"/>
                                </a:solidFill>
                                <a:latin typeface="Cambria Math" panose="02040503050406030204" pitchFamily="18" charset="0"/>
                              </a:rPr>
                            </m:ctrlPr>
                          </m:sSubPr>
                          <m:e>
                            <m:r>
                              <m:rPr>
                                <m:sty m:val="p"/>
                              </m:rPr>
                              <a:rPr lang="fr-FR" sz="3600">
                                <a:solidFill>
                                  <a:prstClr val="black"/>
                                </a:solidFill>
                                <a:latin typeface="Cambria Math" panose="02040503050406030204" pitchFamily="18" charset="0"/>
                              </a:rPr>
                              <m:t>C</m:t>
                            </m:r>
                          </m:e>
                          <m:sub>
                            <m:r>
                              <a:rPr lang="fr-FR" sz="3600">
                                <a:solidFill>
                                  <a:prstClr val="black"/>
                                </a:solidFill>
                                <a:latin typeface="Cambria Math" panose="02040503050406030204" pitchFamily="18" charset="0"/>
                              </a:rPr>
                              <m:t>1</m:t>
                            </m:r>
                          </m:sub>
                        </m:sSub>
                      </m:sub>
                    </m:sSub>
                    <m:r>
                      <a:rPr lang="fr-FR" sz="3600">
                        <a:solidFill>
                          <a:prstClr val="black"/>
                        </a:solidFill>
                        <a:latin typeface="Cambria Math" panose="02040503050406030204" pitchFamily="18" charset="0"/>
                      </a:rPr>
                      <m:t>=</m:t>
                    </m:r>
                    <m:f>
                      <m:fPr>
                        <m:ctrlPr>
                          <a:rPr lang="en-US" sz="3600" i="1">
                            <a:solidFill>
                              <a:prstClr val="black"/>
                            </a:solidFill>
                            <a:latin typeface="Cambria Math" panose="02040503050406030204" pitchFamily="18" charset="0"/>
                          </a:rPr>
                        </m:ctrlPr>
                      </m:fPr>
                      <m:num>
                        <m:r>
                          <a:rPr lang="fr-FR" sz="3600">
                            <a:solidFill>
                              <a:prstClr val="black"/>
                            </a:solidFill>
                            <a:latin typeface="Cambria Math" panose="02040503050406030204" pitchFamily="18" charset="0"/>
                          </a:rPr>
                          <m:t>5</m:t>
                        </m:r>
                        <m:r>
                          <m:rPr>
                            <m:sty m:val="p"/>
                          </m:rPr>
                          <a:rPr lang="en-US" sz="3600">
                            <a:solidFill>
                              <a:prstClr val="black"/>
                            </a:solidFill>
                            <a:latin typeface="Cambria Math" panose="02040503050406030204" pitchFamily="18" charset="0"/>
                          </a:rPr>
                          <m:t>π</m:t>
                        </m:r>
                      </m:num>
                      <m:den>
                        <m:r>
                          <a:rPr lang="fr-FR" sz="3600">
                            <a:solidFill>
                              <a:prstClr val="black"/>
                            </a:solidFill>
                            <a:latin typeface="Cambria Math" panose="02040503050406030204" pitchFamily="18" charset="0"/>
                          </a:rPr>
                          <m:t>3</m:t>
                        </m:r>
                      </m:den>
                    </m:f>
                  </m:oMath>
                </a14:m>
                <a:r>
                  <a:rPr lang="fr-FR" sz="3600">
                    <a:solidFill>
                      <a:prstClr val="black"/>
                    </a:solidFill>
                    <a:latin typeface="Arial" panose="020B0604020202020204" pitchFamily="34" charset="0"/>
                    <a:cs typeface="Arial" panose="020B0604020202020204" pitchFamily="34" charset="0"/>
                  </a:rPr>
                  <a:t> và </a:t>
                </a:r>
                <a14:m>
                  <m:oMath xmlns:m="http://schemas.openxmlformats.org/officeDocument/2006/math">
                    <m:sSub>
                      <m:sSubPr>
                        <m:ctrlPr>
                          <a:rPr lang="en-US" sz="3600" i="1">
                            <a:solidFill>
                              <a:prstClr val="black"/>
                            </a:solidFill>
                            <a:latin typeface="Cambria Math" panose="02040503050406030204" pitchFamily="18" charset="0"/>
                          </a:rPr>
                        </m:ctrlPr>
                      </m:sSubPr>
                      <m:e>
                        <m:r>
                          <m:rPr>
                            <m:sty m:val="p"/>
                          </m:rPr>
                          <a:rPr lang="fr-FR" sz="3600">
                            <a:solidFill>
                              <a:prstClr val="black"/>
                            </a:solidFill>
                            <a:latin typeface="Cambria Math" panose="02040503050406030204" pitchFamily="18" charset="0"/>
                          </a:rPr>
                          <m:t>x</m:t>
                        </m:r>
                      </m:e>
                      <m:sub>
                        <m:sSub>
                          <m:sSubPr>
                            <m:ctrlPr>
                              <a:rPr lang="en-US" sz="3600" i="1">
                                <a:solidFill>
                                  <a:prstClr val="black"/>
                                </a:solidFill>
                                <a:latin typeface="Cambria Math" panose="02040503050406030204" pitchFamily="18" charset="0"/>
                              </a:rPr>
                            </m:ctrlPr>
                          </m:sSubPr>
                          <m:e>
                            <m:r>
                              <m:rPr>
                                <m:sty m:val="p"/>
                              </m:rPr>
                              <a:rPr lang="fr-FR" sz="3600">
                                <a:solidFill>
                                  <a:prstClr val="black"/>
                                </a:solidFill>
                                <a:latin typeface="Cambria Math" panose="02040503050406030204" pitchFamily="18" charset="0"/>
                              </a:rPr>
                              <m:t>D</m:t>
                            </m:r>
                          </m:e>
                          <m:sub>
                            <m:r>
                              <a:rPr lang="fr-FR" sz="3600">
                                <a:solidFill>
                                  <a:prstClr val="black"/>
                                </a:solidFill>
                                <a:latin typeface="Cambria Math" panose="02040503050406030204" pitchFamily="18" charset="0"/>
                              </a:rPr>
                              <m:t>1</m:t>
                            </m:r>
                          </m:sub>
                        </m:sSub>
                      </m:sub>
                    </m:sSub>
                    <m:r>
                      <a:rPr lang="fr-FR" sz="3600">
                        <a:solidFill>
                          <a:prstClr val="black"/>
                        </a:solidFill>
                        <a:latin typeface="Cambria Math" panose="02040503050406030204" pitchFamily="18" charset="0"/>
                      </a:rPr>
                      <m:t>=</m:t>
                    </m:r>
                    <m:f>
                      <m:fPr>
                        <m:ctrlPr>
                          <a:rPr lang="en-US" sz="3600" i="1">
                            <a:solidFill>
                              <a:prstClr val="black"/>
                            </a:solidFill>
                            <a:latin typeface="Cambria Math" panose="02040503050406030204" pitchFamily="18" charset="0"/>
                          </a:rPr>
                        </m:ctrlPr>
                      </m:fPr>
                      <m:num>
                        <m:r>
                          <a:rPr lang="fr-FR" sz="3600">
                            <a:solidFill>
                              <a:prstClr val="black"/>
                            </a:solidFill>
                            <a:latin typeface="Cambria Math" panose="02040503050406030204" pitchFamily="18" charset="0"/>
                          </a:rPr>
                          <m:t>7</m:t>
                        </m:r>
                        <m:r>
                          <m:rPr>
                            <m:sty m:val="p"/>
                          </m:rPr>
                          <a:rPr lang="en-US" sz="3600">
                            <a:solidFill>
                              <a:prstClr val="black"/>
                            </a:solidFill>
                            <a:latin typeface="Cambria Math" panose="02040503050406030204" pitchFamily="18" charset="0"/>
                          </a:rPr>
                          <m:t>π</m:t>
                        </m:r>
                      </m:num>
                      <m:den>
                        <m:r>
                          <a:rPr lang="fr-FR" sz="3600">
                            <a:solidFill>
                              <a:prstClr val="black"/>
                            </a:solidFill>
                            <a:latin typeface="Cambria Math" panose="02040503050406030204" pitchFamily="18" charset="0"/>
                          </a:rPr>
                          <m:t>3</m:t>
                        </m:r>
                      </m:den>
                    </m:f>
                  </m:oMath>
                </a14:m>
                <a:endParaRPr lang="en-US"/>
              </a:p>
            </p:txBody>
          </p:sp>
        </mc:Choice>
        <mc:Fallback xmlns="">
          <p:sp>
            <p:nvSpPr>
              <p:cNvPr id="5" name="Rectangle 4"/>
              <p:cNvSpPr>
                <a:spLocks noRot="1" noChangeAspect="1" noMove="1" noResize="1" noEditPoints="1" noAdjustHandles="1" noChangeArrowheads="1" noChangeShapeType="1" noTextEdit="1"/>
              </p:cNvSpPr>
              <p:nvPr/>
            </p:nvSpPr>
            <p:spPr>
              <a:xfrm>
                <a:off x="762000" y="6644724"/>
                <a:ext cx="16916400" cy="3174267"/>
              </a:xfrm>
              <a:prstGeom prst="rect">
                <a:avLst/>
              </a:prstGeom>
              <a:blipFill rotWithShape="0">
                <a:blip r:embed="rId5"/>
                <a:stretch>
                  <a:fillRect l="-1081" r="-1081" b="-384"/>
                </a:stretch>
              </a:blipFill>
            </p:spPr>
            <p:txBody>
              <a:bodyPr/>
              <a:lstStyle/>
              <a:p>
                <a:r>
                  <a:rPr lang="en-US">
                    <a:noFill/>
                  </a:rPr>
                  <a:t> </a:t>
                </a:r>
              </a:p>
            </p:txBody>
          </p:sp>
        </mc:Fallback>
      </mc:AlternateContent>
      <p:sp>
        <p:nvSpPr>
          <p:cNvPr id="6" name="TextBox 5"/>
          <p:cNvSpPr txBox="1"/>
          <p:nvPr/>
        </p:nvSpPr>
        <p:spPr>
          <a:xfrm>
            <a:off x="990600" y="800100"/>
            <a:ext cx="1371600" cy="707886"/>
          </a:xfrm>
          <a:prstGeom prst="rect">
            <a:avLst/>
          </a:prstGeom>
          <a:noFill/>
        </p:spPr>
        <p:txBody>
          <a:bodyPr wrap="square" rtlCol="0">
            <a:spAutoFit/>
          </a:bodyPr>
          <a:lstStyle/>
          <a:p>
            <a:r>
              <a:rPr lang="vi-VN" sz="4000" b="1" u="sng">
                <a:solidFill>
                  <a:srgbClr val="C00000"/>
                </a:solidFill>
                <a:latin typeface="Arial" panose="020B0604020202020204" pitchFamily="34" charset="0"/>
                <a:cs typeface="Arial" panose="020B0604020202020204" pitchFamily="34" charset="0"/>
              </a:rPr>
              <a:t>Giải</a:t>
            </a:r>
            <a:r>
              <a:rPr lang="vi-VN" sz="4000" b="1">
                <a:solidFill>
                  <a:srgbClr val="C00000"/>
                </a:solidFill>
                <a:latin typeface="Arial" panose="020B0604020202020204" pitchFamily="34" charset="0"/>
                <a:cs typeface="Arial" panose="020B0604020202020204" pitchFamily="34" charset="0"/>
              </a:rPr>
              <a:t>:</a:t>
            </a:r>
            <a:endParaRPr lang="en-US" sz="4000" b="1">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45392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grpSp>
        <p:nvGrpSpPr>
          <p:cNvPr id="5" name="Group 4"/>
          <p:cNvGrpSpPr/>
          <p:nvPr/>
        </p:nvGrpSpPr>
        <p:grpSpPr>
          <a:xfrm>
            <a:off x="685800" y="571500"/>
            <a:ext cx="6096000" cy="6593543"/>
            <a:chOff x="685800" y="571500"/>
            <a:chExt cx="6096000" cy="6593543"/>
          </a:xfrm>
        </p:grpSpPr>
        <mc:AlternateContent xmlns:mc="http://schemas.openxmlformats.org/markup-compatibility/2006" xmlns:a14="http://schemas.microsoft.com/office/drawing/2010/main">
          <mc:Choice Requires="a14">
            <p:sp>
              <p:nvSpPr>
                <p:cNvPr id="3" name="Rectangle 2"/>
                <p:cNvSpPr/>
                <p:nvPr/>
              </p:nvSpPr>
              <p:spPr>
                <a:xfrm>
                  <a:off x="685800" y="1463226"/>
                  <a:ext cx="6096000" cy="5701817"/>
                </a:xfrm>
                <a:prstGeom prst="rect">
                  <a:avLst/>
                </a:prstGeom>
                <a:solidFill>
                  <a:schemeClr val="bg1"/>
                </a:solidFill>
                <a:ln w="38100">
                  <a:solidFill>
                    <a:schemeClr val="accent6">
                      <a:lumMod val="75000"/>
                    </a:schemeClr>
                  </a:solidFill>
                  <a:prstDash val="sysDash"/>
                </a:ln>
                <a:effectLst>
                  <a:outerShdw blurRad="50800" dist="38100" dir="2700000" algn="tl" rotWithShape="0">
                    <a:prstClr val="black">
                      <a:alpha val="40000"/>
                    </a:prstClr>
                  </a:outerShdw>
                </a:effectLst>
              </p:spPr>
              <p:txBody>
                <a:bodyPr wrap="square">
                  <a:spAutoFit/>
                </a:bodyPr>
                <a:lstStyle/>
                <a:p>
                  <a:pPr>
                    <a:lnSpc>
                      <a:spcPct val="150000"/>
                    </a:lnSpc>
                    <a:spcAft>
                      <a:spcPts val="0"/>
                    </a:spcAft>
                  </a:pPr>
                  <a:r>
                    <a:rPr lang="fr-FR" sz="4000" b="1">
                      <a:solidFill>
                        <a:srgbClr val="0070C0"/>
                      </a:solidFill>
                      <a:latin typeface="Arial" panose="020B0604020202020204" pitchFamily="34" charset="0"/>
                      <a:ea typeface="Times New Roman" panose="02020603050405020304" pitchFamily="18" charset="0"/>
                      <a:cs typeface="Arial" panose="020B0604020202020204" pitchFamily="34" charset="0"/>
                    </a:rPr>
                    <a:t>Nhận xét:</a:t>
                  </a:r>
                  <a:endParaRPr lang="en-US" sz="4000">
                    <a:solidFill>
                      <a:srgbClr val="0070C0"/>
                    </a:solidFill>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r>
                    <a:rPr lang="fr-FR" sz="4000">
                      <a:effectLst/>
                      <a:latin typeface="Arial" panose="020B0604020202020204" pitchFamily="34" charset="0"/>
                      <a:ea typeface="Calibri" panose="020F0502020204030204" pitchFamily="34" charset="0"/>
                      <a:cs typeface="Arial" panose="020B0604020202020204" pitchFamily="34" charset="0"/>
                    </a:rPr>
                    <a:t>Phương trình </a:t>
                  </a:r>
                  <a14:m>
                    <m:oMath xmlns:m="http://schemas.openxmlformats.org/officeDocument/2006/math">
                      <m:func>
                        <m:func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cos</m:t>
                          </m:r>
                        </m:fName>
                        <m:e>
                          <m:r>
                            <a:rPr lang="en-US" sz="4000" i="1">
                              <a:effectLst/>
                              <a:latin typeface="Cambria Math" panose="02040503050406030204" pitchFamily="18" charset="0"/>
                              <a:ea typeface="Calibri" panose="020F0502020204030204" pitchFamily="34" charset="0"/>
                              <a:cs typeface="Times New Roman" panose="02020603050405020304" pitchFamily="18" charset="0"/>
                            </a:rPr>
                            <m:t>𝑥</m:t>
                          </m:r>
                        </m:e>
                      </m:func>
                      <m:r>
                        <a:rPr lang="fr-FR" sz="40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4000" i="1">
                              <a:effectLst/>
                              <a:latin typeface="Cambria Math" panose="02040503050406030204" pitchFamily="18" charset="0"/>
                              <a:ea typeface="Calibri" panose="020F0502020204030204" pitchFamily="34" charset="0"/>
                              <a:cs typeface="Times New Roman" panose="02020603050405020304" pitchFamily="18" charset="0"/>
                            </a:rPr>
                            <m:t>1</m:t>
                          </m:r>
                        </m:num>
                        <m:den>
                          <m:r>
                            <a:rPr lang="fr-FR" sz="4000" i="1">
                              <a:effectLst/>
                              <a:latin typeface="Cambria Math" panose="02040503050406030204" pitchFamily="18" charset="0"/>
                              <a:ea typeface="Calibri" panose="020F0502020204030204" pitchFamily="34" charset="0"/>
                              <a:cs typeface="Times New Roman" panose="02020603050405020304" pitchFamily="18" charset="0"/>
                            </a:rPr>
                            <m:t>2</m:t>
                          </m:r>
                        </m:den>
                      </m:f>
                    </m:oMath>
                  </a14:m>
                  <a:r>
                    <a:rPr lang="fr-FR" sz="4000">
                      <a:effectLst/>
                      <a:latin typeface="Arial" panose="020B0604020202020204" pitchFamily="34" charset="0"/>
                      <a:ea typeface="Times New Roman" panose="02020603050405020304" pitchFamily="18" charset="0"/>
                      <a:cs typeface="Arial" panose="020B0604020202020204" pitchFamily="34" charset="0"/>
                    </a:rPr>
                    <a:t> có các nghiệm là: </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14:m>
                    <m:oMath xmlns:m="http://schemas.openxmlformats.org/officeDocument/2006/math">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x</m:t>
                      </m:r>
                      <m:r>
                        <a:rPr lang="fr-FR" sz="40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π</m:t>
                          </m:r>
                        </m:num>
                        <m:den>
                          <m:r>
                            <a:rPr lang="fr-FR" sz="4000">
                              <a:effectLst/>
                              <a:latin typeface="Cambria Math" panose="02040503050406030204" pitchFamily="18" charset="0"/>
                              <a:ea typeface="Calibri" panose="020F0502020204030204" pitchFamily="34" charset="0"/>
                              <a:cs typeface="Times New Roman" panose="02020603050405020304" pitchFamily="18" charset="0"/>
                            </a:rPr>
                            <m:t>3</m:t>
                          </m:r>
                        </m:den>
                      </m:f>
                      <m:r>
                        <a:rPr lang="fr-FR" sz="40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k</m:t>
                      </m:r>
                      <m:r>
                        <a:rPr lang="fr-FR" sz="4000">
                          <a:effectLst/>
                          <a:latin typeface="Cambria Math" panose="02040503050406030204" pitchFamily="18" charset="0"/>
                          <a:ea typeface="Calibri" panose="020F0502020204030204" pitchFamily="34" charset="0"/>
                          <a:cs typeface="Times New Roman" panose="02020603050405020304" pitchFamily="18" charset="0"/>
                        </a:rPr>
                        <m:t>2</m:t>
                      </m:r>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π</m:t>
                      </m:r>
                      <m:r>
                        <a:rPr lang="fr-FR" sz="4000">
                          <a:effectLst/>
                          <a:latin typeface="Cambria Math" panose="02040503050406030204" pitchFamily="18" charset="0"/>
                          <a:ea typeface="Calibri" panose="020F0502020204030204" pitchFamily="34" charset="0"/>
                          <a:cs typeface="Times New Roman" panose="02020603050405020304" pitchFamily="18" charset="0"/>
                        </a:rPr>
                        <m:t>, (</m:t>
                      </m:r>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k</m:t>
                      </m:r>
                      <m:r>
                        <a:rPr lang="fr-FR" sz="4000">
                          <a:effectLst/>
                          <a:latin typeface="Cambria Math" panose="02040503050406030204" pitchFamily="18" charset="0"/>
                          <a:ea typeface="Calibri" panose="020F0502020204030204" pitchFamily="34" charset="0"/>
                          <a:cs typeface="Times New Roman" panose="02020603050405020304" pitchFamily="18" charset="0"/>
                        </a:rPr>
                        <m:t>∈</m:t>
                      </m:r>
                      <m:r>
                        <a:rPr lang="fr-FR" sz="4000" i="1">
                          <a:effectLst/>
                          <a:latin typeface="Cambria Math" panose="02040503050406030204" pitchFamily="18" charset="0"/>
                          <a:ea typeface="Calibri" panose="020F0502020204030204" pitchFamily="34" charset="0"/>
                          <a:cs typeface="Times New Roman" panose="02020603050405020304" pitchFamily="18" charset="0"/>
                        </a:rPr>
                        <m:t>ℤ</m:t>
                      </m:r>
                      <m:r>
                        <a:rPr lang="fr-FR" sz="4000">
                          <a:effectLst/>
                          <a:latin typeface="Cambria Math" panose="02040503050406030204" pitchFamily="18" charset="0"/>
                          <a:ea typeface="Calibri" panose="020F0502020204030204" pitchFamily="34" charset="0"/>
                          <a:cs typeface="Times New Roman" panose="02020603050405020304" pitchFamily="18" charset="0"/>
                        </a:rPr>
                        <m:t>)</m:t>
                      </m:r>
                    </m:oMath>
                  </a14:m>
                  <a:r>
                    <a:rPr lang="fr-FR" sz="4000">
                      <a:effectLst/>
                      <a:latin typeface="Arial" panose="020B0604020202020204" pitchFamily="34" charset="0"/>
                      <a:ea typeface="Times New Roman" panose="02020603050405020304" pitchFamily="18" charset="0"/>
                      <a:cs typeface="Arial" panose="020B0604020202020204" pitchFamily="34" charset="0"/>
                    </a:rPr>
                    <a:t> </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14:m>
                    <m:oMath xmlns:m="http://schemas.openxmlformats.org/officeDocument/2006/math">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x</m:t>
                      </m:r>
                      <m:r>
                        <a:rPr lang="fr-FR" sz="4000">
                          <a:effectLst/>
                          <a:latin typeface="Cambria Math" panose="02040503050406030204" pitchFamily="18" charset="0"/>
                          <a:ea typeface="Calibri" panose="020F0502020204030204" pitchFamily="34" charset="0"/>
                          <a:cs typeface="Times New Roman" panose="02020603050405020304" pitchFamily="18" charset="0"/>
                        </a:rPr>
                        <m:t>=</m:t>
                      </m:r>
                      <m:r>
                        <a:rPr lang="fr-FR" sz="40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π</m:t>
                          </m:r>
                        </m:num>
                        <m:den>
                          <m:r>
                            <a:rPr lang="fr-FR" sz="4000">
                              <a:effectLst/>
                              <a:latin typeface="Cambria Math" panose="02040503050406030204" pitchFamily="18" charset="0"/>
                              <a:ea typeface="Calibri" panose="020F0502020204030204" pitchFamily="34" charset="0"/>
                              <a:cs typeface="Times New Roman" panose="02020603050405020304" pitchFamily="18" charset="0"/>
                            </a:rPr>
                            <m:t>3</m:t>
                          </m:r>
                        </m:den>
                      </m:f>
                      <m:r>
                        <a:rPr lang="fr-FR" sz="40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k</m:t>
                      </m:r>
                      <m:r>
                        <a:rPr lang="fr-FR" sz="4000">
                          <a:effectLst/>
                          <a:latin typeface="Cambria Math" panose="02040503050406030204" pitchFamily="18" charset="0"/>
                          <a:ea typeface="Calibri" panose="020F0502020204030204" pitchFamily="34" charset="0"/>
                          <a:cs typeface="Times New Roman" panose="02020603050405020304" pitchFamily="18" charset="0"/>
                        </a:rPr>
                        <m:t>2</m:t>
                      </m:r>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π</m:t>
                      </m:r>
                      <m:r>
                        <a:rPr lang="fr-FR" sz="4000">
                          <a:effectLst/>
                          <a:latin typeface="Cambria Math" panose="02040503050406030204" pitchFamily="18" charset="0"/>
                          <a:ea typeface="Calibri" panose="020F0502020204030204" pitchFamily="34" charset="0"/>
                          <a:cs typeface="Times New Roman" panose="02020603050405020304" pitchFamily="18" charset="0"/>
                        </a:rPr>
                        <m:t>, (</m:t>
                      </m:r>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k</m:t>
                      </m:r>
                      <m:r>
                        <a:rPr lang="fr-FR" sz="4000">
                          <a:effectLst/>
                          <a:latin typeface="Cambria Math" panose="02040503050406030204" pitchFamily="18" charset="0"/>
                          <a:ea typeface="Calibri" panose="020F0502020204030204" pitchFamily="34" charset="0"/>
                          <a:cs typeface="Times New Roman" panose="02020603050405020304" pitchFamily="18" charset="0"/>
                        </a:rPr>
                        <m:t>∈</m:t>
                      </m:r>
                      <m:r>
                        <a:rPr lang="fr-FR" sz="4000" i="1">
                          <a:effectLst/>
                          <a:latin typeface="Cambria Math" panose="02040503050406030204" pitchFamily="18" charset="0"/>
                          <a:ea typeface="Calibri" panose="020F0502020204030204" pitchFamily="34" charset="0"/>
                          <a:cs typeface="Times New Roman" panose="02020603050405020304" pitchFamily="18" charset="0"/>
                        </a:rPr>
                        <m:t>ℤ</m:t>
                      </m:r>
                      <m:r>
                        <a:rPr lang="fr-FR" sz="4000">
                          <a:effectLst/>
                          <a:latin typeface="Cambria Math" panose="02040503050406030204" pitchFamily="18" charset="0"/>
                          <a:ea typeface="Calibri" panose="020F0502020204030204" pitchFamily="34" charset="0"/>
                          <a:cs typeface="Times New Roman" panose="02020603050405020304" pitchFamily="18" charset="0"/>
                        </a:rPr>
                        <m:t>)</m:t>
                      </m:r>
                    </m:oMath>
                  </a14:m>
                  <a:r>
                    <a:rPr lang="fr-FR" sz="4000">
                      <a:effectLst/>
                      <a:latin typeface="Arial" panose="020B0604020202020204" pitchFamily="34" charset="0"/>
                      <a:ea typeface="Times New Roman" panose="02020603050405020304" pitchFamily="18" charset="0"/>
                      <a:cs typeface="Arial" panose="020B0604020202020204" pitchFamily="34" charset="0"/>
                    </a:rPr>
                    <a:t> </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685800" y="1463226"/>
                  <a:ext cx="6096000" cy="5701817"/>
                </a:xfrm>
                <a:prstGeom prst="rect">
                  <a:avLst/>
                </a:prstGeom>
                <a:blipFill rotWithShape="0">
                  <a:blip r:embed="rId3"/>
                  <a:stretch>
                    <a:fillRect/>
                  </a:stretch>
                </a:blipFill>
                <a:ln w="38100">
                  <a:solidFill>
                    <a:schemeClr val="accent6">
                      <a:lumMod val="75000"/>
                    </a:schemeClr>
                  </a:solidFill>
                  <a:prstDash val="sysDash"/>
                </a:ln>
                <a:effectLst>
                  <a:outerShdw blurRad="50800" dist="38100" dir="2700000" algn="tl" rotWithShape="0">
                    <a:prstClr val="black">
                      <a:alpha val="40000"/>
                    </a:prstClr>
                  </a:outerShdw>
                </a:effectLst>
              </p:spPr>
              <p:txBody>
                <a:bodyPr/>
                <a:lstStyle/>
                <a:p>
                  <a:r>
                    <a:rPr lang="en-US">
                      <a:noFill/>
                    </a:rPr>
                    <a:t> </a:t>
                  </a:r>
                </a:p>
              </p:txBody>
            </p:sp>
          </mc:Fallback>
        </mc:AlternateContent>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05200" y="571500"/>
              <a:ext cx="951058" cy="1432684"/>
            </a:xfrm>
            <a:prstGeom prst="rect">
              <a:avLst/>
            </a:prstGeom>
          </p:spPr>
        </p:pic>
      </p:grpSp>
      <p:grpSp>
        <p:nvGrpSpPr>
          <p:cNvPr id="6" name="Group 3"/>
          <p:cNvGrpSpPr/>
          <p:nvPr/>
        </p:nvGrpSpPr>
        <p:grpSpPr>
          <a:xfrm>
            <a:off x="7275658" y="-228600"/>
            <a:ext cx="10555142" cy="10744200"/>
            <a:chOff x="0" y="0"/>
            <a:chExt cx="2383069" cy="3225666"/>
          </a:xfrm>
        </p:grpSpPr>
        <p:sp>
          <p:nvSpPr>
            <p:cNvPr id="7" name="Freeform 4"/>
            <p:cNvSpPr/>
            <p:nvPr/>
          </p:nvSpPr>
          <p:spPr>
            <a:xfrm>
              <a:off x="0" y="0"/>
              <a:ext cx="2383069" cy="3225666"/>
            </a:xfrm>
            <a:custGeom>
              <a:avLst/>
              <a:gdLst/>
              <a:ahLst/>
              <a:cxnLst/>
              <a:rect l="l" t="t" r="r" b="b"/>
              <a:pathLst>
                <a:path w="2383069" h="3225666">
                  <a:moveTo>
                    <a:pt x="0" y="0"/>
                  </a:moveTo>
                  <a:lnTo>
                    <a:pt x="2383069" y="0"/>
                  </a:lnTo>
                  <a:lnTo>
                    <a:pt x="2383069" y="3225666"/>
                  </a:lnTo>
                  <a:lnTo>
                    <a:pt x="0" y="3225666"/>
                  </a:lnTo>
                  <a:close/>
                </a:path>
              </a:pathLst>
            </a:custGeom>
            <a:solidFill>
              <a:srgbClr val="FFFFFF"/>
            </a:solidFill>
            <a:ln w="38100">
              <a:solidFill>
                <a:srgbClr val="000000"/>
              </a:solidFill>
            </a:ln>
          </p:spPr>
        </p:sp>
        <p:sp>
          <p:nvSpPr>
            <p:cNvPr id="8" name="TextBox 5"/>
            <p:cNvSpPr txBox="1"/>
            <p:nvPr/>
          </p:nvSpPr>
          <p:spPr>
            <a:xfrm>
              <a:off x="0" y="-47625"/>
              <a:ext cx="812800" cy="860425"/>
            </a:xfrm>
            <a:prstGeom prst="rect">
              <a:avLst/>
            </a:prstGeom>
          </p:spPr>
          <p:txBody>
            <a:bodyPr lIns="50800" tIns="50800" rIns="50800" bIns="50800" rtlCol="0" anchor="ctr"/>
            <a:lstStyle/>
            <a:p>
              <a:pPr algn="ctr">
                <a:lnSpc>
                  <a:spcPts val="3210"/>
                </a:lnSpc>
              </a:pPr>
              <a:endParaRPr/>
            </a:p>
          </p:txBody>
        </p:sp>
      </p:grpSp>
      <mc:AlternateContent xmlns:mc="http://schemas.openxmlformats.org/markup-compatibility/2006" xmlns:a14="http://schemas.microsoft.com/office/drawing/2010/main">
        <mc:Choice Requires="a14">
          <p:sp>
            <p:nvSpPr>
              <p:cNvPr id="9" name="Rectangle 8"/>
              <p:cNvSpPr/>
              <p:nvPr/>
            </p:nvSpPr>
            <p:spPr>
              <a:xfrm>
                <a:off x="7690536" y="2707312"/>
                <a:ext cx="9725385" cy="6665414"/>
              </a:xfrm>
              <a:prstGeom prst="rect">
                <a:avLst/>
              </a:prstGeom>
            </p:spPr>
            <p:txBody>
              <a:bodyPr wrap="square">
                <a:spAutoFit/>
              </a:bodyPr>
              <a:lstStyle/>
              <a:p>
                <a:pPr marL="571500" indent="-571500" algn="just">
                  <a:lnSpc>
                    <a:spcPct val="150000"/>
                  </a:lnSpc>
                  <a:spcAft>
                    <a:spcPts val="0"/>
                  </a:spcAft>
                  <a:buFont typeface="Arial" panose="020B0604020202020204" pitchFamily="34" charset="0"/>
                  <a:buChar char="•"/>
                </a:pPr>
                <a:r>
                  <a:rPr lang="en-US" sz="4000">
                    <a:latin typeface="Arial" panose="020B0604020202020204" pitchFamily="34" charset="0"/>
                    <a:ea typeface="Calibri" panose="020F0502020204030204" pitchFamily="34" charset="0"/>
                    <a:cs typeface="Arial" panose="020B0604020202020204" pitchFamily="34" charset="0"/>
                  </a:rPr>
                  <a:t>Với </a:t>
                </a:r>
                <a14:m>
                  <m:oMath xmlns:m="http://schemas.openxmlformats.org/officeDocument/2006/math">
                    <m:d>
                      <m:dPr>
                        <m:begChr m:val="|"/>
                        <m:end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
                          <m:rPr>
                            <m:sty m:val="p"/>
                          </m:rPr>
                          <a:rPr lang="en-US" sz="4000" i="0">
                            <a:effectLst/>
                            <a:latin typeface="Cambria Math" panose="02040503050406030204" pitchFamily="18" charset="0"/>
                            <a:ea typeface="Calibri" panose="020F0502020204030204" pitchFamily="34" charset="0"/>
                            <a:cs typeface="Times New Roman" panose="02020603050405020304" pitchFamily="18" charset="0"/>
                          </a:rPr>
                          <m:t>m</m:t>
                        </m:r>
                      </m:e>
                    </m:d>
                    <m:r>
                      <a:rPr lang="en-US" sz="4000" i="0">
                        <a:effectLst/>
                        <a:latin typeface="Cambria Math" panose="02040503050406030204" pitchFamily="18" charset="0"/>
                        <a:ea typeface="Calibri" panose="020F0502020204030204" pitchFamily="34" charset="0"/>
                        <a:cs typeface="Times New Roman" panose="02020603050405020304" pitchFamily="18" charset="0"/>
                      </a:rPr>
                      <m:t>&gt;1</m:t>
                    </m:r>
                  </m:oMath>
                </a14:m>
                <a:r>
                  <a:rPr lang="en-US" sz="4000">
                    <a:effectLst/>
                    <a:latin typeface="Arial" panose="020B0604020202020204" pitchFamily="34" charset="0"/>
                    <a:ea typeface="Times New Roman" panose="02020603050405020304" pitchFamily="18" charset="0"/>
                    <a:cs typeface="Arial" panose="020B0604020202020204" pitchFamily="34" charset="0"/>
                  </a:rPr>
                  <a:t>, phương trình vô nghiệm.</a:t>
                </a:r>
                <a:endParaRPr lang="en-US" sz="40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0"/>
                  </a:spcAft>
                  <a:buFont typeface="Arial" panose="020B0604020202020204" pitchFamily="34" charset="0"/>
                  <a:buChar char="•"/>
                </a:pPr>
                <a:r>
                  <a:rPr lang="en-US" sz="4000">
                    <a:effectLst/>
                    <a:latin typeface="Arial" panose="020B0604020202020204" pitchFamily="34" charset="0"/>
                    <a:ea typeface="Calibri" panose="020F0502020204030204" pitchFamily="34" charset="0"/>
                    <a:cs typeface="Arial" panose="020B0604020202020204" pitchFamily="34" charset="0"/>
                  </a:rPr>
                  <a:t>Với </a:t>
                </a:r>
                <a14:m>
                  <m:oMath xmlns:m="http://schemas.openxmlformats.org/officeDocument/2006/math">
                    <m:d>
                      <m:dPr>
                        <m:begChr m:val="|"/>
                        <m:end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
                          <m:rPr>
                            <m:sty m:val="p"/>
                          </m:rPr>
                          <a:rPr lang="en-US" sz="4000" i="0">
                            <a:effectLst/>
                            <a:latin typeface="Cambria Math" panose="02040503050406030204" pitchFamily="18" charset="0"/>
                            <a:ea typeface="Calibri" panose="020F0502020204030204" pitchFamily="34" charset="0"/>
                            <a:cs typeface="Times New Roman" panose="02020603050405020304" pitchFamily="18" charset="0"/>
                          </a:rPr>
                          <m:t>m</m:t>
                        </m:r>
                      </m:e>
                    </m:d>
                    <m:r>
                      <a:rPr lang="en-US" sz="4000" i="0">
                        <a:effectLst/>
                        <a:latin typeface="Cambria Math" panose="02040503050406030204" pitchFamily="18" charset="0"/>
                        <a:ea typeface="Calibri" panose="020F0502020204030204" pitchFamily="34" charset="0"/>
                        <a:cs typeface="Times New Roman" panose="02020603050405020304" pitchFamily="18" charset="0"/>
                      </a:rPr>
                      <m:t>≤1</m:t>
                    </m:r>
                  </m:oMath>
                </a14:m>
                <a:r>
                  <a:rPr lang="en-US" sz="4000">
                    <a:effectLst/>
                    <a:latin typeface="Arial" panose="020B0604020202020204" pitchFamily="34" charset="0"/>
                    <a:ea typeface="Times New Roman" panose="02020603050405020304" pitchFamily="18" charset="0"/>
                    <a:cs typeface="Arial" panose="020B0604020202020204" pitchFamily="34" charset="0"/>
                  </a:rPr>
                  <a:t>, gọi </a:t>
                </a:r>
                <a14:m>
                  <m:oMath xmlns:m="http://schemas.openxmlformats.org/officeDocument/2006/math">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α</m:t>
                    </m:r>
                  </m:oMath>
                </a14:m>
                <a:r>
                  <a:rPr lang="en-US" sz="4000">
                    <a:effectLst/>
                    <a:latin typeface="Arial" panose="020B0604020202020204" pitchFamily="34" charset="0"/>
                    <a:ea typeface="Times New Roman" panose="02020603050405020304" pitchFamily="18" charset="0"/>
                    <a:cs typeface="Arial" panose="020B0604020202020204" pitchFamily="34" charset="0"/>
                  </a:rPr>
                  <a:t> là số thực thuộc đoạn </a:t>
                </a:r>
                <a14:m>
                  <m:oMath xmlns:m="http://schemas.openxmlformats.org/officeDocument/2006/math">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[0;</m:t>
                    </m:r>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π</m:t>
                    </m:r>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en-US" sz="4000">
                    <a:effectLst/>
                    <a:latin typeface="Arial" panose="020B0604020202020204" pitchFamily="34" charset="0"/>
                    <a:ea typeface="Times New Roman" panose="02020603050405020304" pitchFamily="18" charset="0"/>
                    <a:cs typeface="Arial" panose="020B0604020202020204" pitchFamily="34" charset="0"/>
                  </a:rPr>
                  <a:t> sao cho </a:t>
                </a:r>
                <a14:m>
                  <m:oMath xmlns:m="http://schemas.openxmlformats.org/officeDocument/2006/math">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cos</m:t>
                        </m:r>
                      </m:fName>
                      <m:e>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α</m:t>
                        </m:r>
                      </m:e>
                    </m:func>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m</m:t>
                    </m:r>
                  </m:oMath>
                </a14:m>
                <a:r>
                  <a:rPr lang="en-US" sz="4000">
                    <a:effectLst/>
                    <a:latin typeface="Arial" panose="020B0604020202020204" pitchFamily="34" charset="0"/>
                    <a:ea typeface="Times New Roman" panose="02020603050405020304" pitchFamily="18" charset="0"/>
                    <a:cs typeface="Arial" panose="020B0604020202020204" pitchFamily="34" charset="0"/>
                  </a:rPr>
                  <a:t>. </a:t>
                </a:r>
                <a:r>
                  <a:rPr lang="fr-FR" sz="4000">
                    <a:effectLst/>
                    <a:latin typeface="Arial" panose="020B0604020202020204" pitchFamily="34" charset="0"/>
                    <a:ea typeface="Times New Roman" panose="02020603050405020304" pitchFamily="18" charset="0"/>
                    <a:cs typeface="Arial" panose="020B0604020202020204" pitchFamily="34" charset="0"/>
                  </a:rPr>
                  <a:t>Khi đó, ta có:</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ctr">
                  <a:lnSpc>
                    <a:spcPct val="150000"/>
                  </a:lnSpc>
                  <a:spcAft>
                    <a:spcPts val="0"/>
                  </a:spcAft>
                </a:pPr>
                <a14:m>
                  <m:oMath xmlns:m="http://schemas.openxmlformats.org/officeDocument/2006/math">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fr-FR" sz="4000" i="0">
                            <a:effectLst/>
                            <a:latin typeface="Cambria Math" panose="02040503050406030204" pitchFamily="18" charset="0"/>
                            <a:ea typeface="Times New Roman" panose="02020603050405020304" pitchFamily="18" charset="0"/>
                            <a:cs typeface="Times New Roman" panose="02020603050405020304" pitchFamily="18" charset="0"/>
                          </a:rPr>
                          <m:t>cos</m:t>
                        </m:r>
                      </m:fName>
                      <m:e>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x</m:t>
                        </m:r>
                      </m:e>
                    </m:func>
                    <m:r>
                      <a:rPr lang="fr-FR" sz="4000" i="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m</m:t>
                    </m:r>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fr-FR" sz="4000" i="0">
                            <a:effectLst/>
                            <a:latin typeface="Cambria Math" panose="02040503050406030204" pitchFamily="18" charset="0"/>
                            <a:ea typeface="Times New Roman" panose="02020603050405020304" pitchFamily="18" charset="0"/>
                            <a:cs typeface="Times New Roman" panose="02020603050405020304" pitchFamily="18" charset="0"/>
                          </a:rPr>
                          <m:t>cos</m:t>
                        </m:r>
                      </m:fName>
                      <m:e>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x</m:t>
                        </m:r>
                      </m:e>
                    </m:func>
                    <m:r>
                      <a:rPr lang="fr-FR" sz="4000" i="0">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fr-FR" sz="4000" i="0">
                            <a:effectLst/>
                            <a:latin typeface="Cambria Math" panose="02040503050406030204" pitchFamily="18" charset="0"/>
                            <a:ea typeface="Times New Roman" panose="02020603050405020304" pitchFamily="18" charset="0"/>
                            <a:cs typeface="Times New Roman" panose="02020603050405020304" pitchFamily="18" charset="0"/>
                          </a:rPr>
                          <m:t>cos</m:t>
                        </m:r>
                      </m:fName>
                      <m:e>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α</m:t>
                        </m:r>
                      </m:e>
                    </m:func>
                  </m:oMath>
                </a14:m>
                <a:r>
                  <a:rPr lang="fr-FR" sz="4000">
                    <a:effectLst/>
                    <a:latin typeface="Arial" panose="020B0604020202020204" pitchFamily="34" charset="0"/>
                    <a:ea typeface="Times New Roman" panose="02020603050405020304" pitchFamily="18" charset="0"/>
                    <a:cs typeface="Arial" panose="020B0604020202020204" pitchFamily="34" charset="0"/>
                  </a:rPr>
                  <a:t> </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ctr">
                  <a:spcAft>
                    <a:spcPts val="0"/>
                  </a:spcAft>
                </a:pPr>
                <a14:m>
                  <m:oMath xmlns:m="http://schemas.openxmlformats.org/officeDocument/2006/math">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en-US" sz="400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d>
                      <m:dPr>
                        <m:begChr m:val="["/>
                        <m:endChr m:val=""/>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d>
                          <m:dPr>
                            <m:begChr m:val=""/>
                            <m:endChr m:val=""/>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eqArr>
                              <m:eqArr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eqArrPr>
                              <m:e>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x</m:t>
                                </m:r>
                                <m:r>
                                  <a:rPr lang="fr-FR" sz="4000" i="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α</m:t>
                                </m:r>
                                <m:r>
                                  <a:rPr lang="fr-FR" sz="4000" i="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k</m:t>
                                </m:r>
                                <m:r>
                                  <a:rPr lang="fr-FR" sz="4000" i="0">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π</m:t>
                                </m:r>
                                <m:r>
                                  <a:rPr lang="fr-FR" sz="4000" i="0">
                                    <a:effectLst/>
                                    <a:latin typeface="Cambria Math" panose="02040503050406030204" pitchFamily="18" charset="0"/>
                                    <a:ea typeface="Times New Roman" panose="02020603050405020304" pitchFamily="18" charset="0"/>
                                    <a:cs typeface="Times New Roman" panose="02020603050405020304" pitchFamily="18" charset="0"/>
                                  </a:rPr>
                                  <m:t>   </m:t>
                                </m:r>
                              </m:e>
                              <m:e>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 </m:t>
                                </m:r>
                              </m:e>
                              <m:e>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x</m:t>
                                </m:r>
                                <m:r>
                                  <a:rPr lang="fr-FR" sz="4000" i="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α</m:t>
                                </m:r>
                                <m:r>
                                  <a:rPr lang="fr-FR" sz="4000" i="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k</m:t>
                                </m:r>
                                <m:r>
                                  <a:rPr lang="fr-FR" sz="4000" i="0">
                                    <a:effectLst/>
                                    <a:latin typeface="Cambria Math" panose="02040503050406030204" pitchFamily="18" charset="0"/>
                                    <a:ea typeface="Cambria Math" panose="02040503050406030204" pitchFamily="18" charset="0"/>
                                    <a:cs typeface="Times New Roman" panose="02020603050405020304" pitchFamily="18" charset="0"/>
                                  </a:rPr>
                                  <m:t>2</m:t>
                                </m:r>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π</m:t>
                                </m:r>
                              </m:e>
                            </m:eqArr>
                          </m:e>
                        </m:d>
                      </m:e>
                    </m:d>
                    <m:r>
                      <a:rPr lang="fr-FR" sz="4000" i="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4000" i="0">
                        <a:effectLst/>
                        <a:latin typeface="Cambria Math" panose="02040503050406030204" pitchFamily="18" charset="0"/>
                        <a:ea typeface="Calibri" panose="020F0502020204030204" pitchFamily="34" charset="0"/>
                        <a:cs typeface="Times New Roman" panose="02020603050405020304" pitchFamily="18" charset="0"/>
                      </a:rPr>
                      <m:t>k</m:t>
                    </m:r>
                    <m:r>
                      <a:rPr lang="fr-FR" sz="4000" i="0">
                        <a:effectLst/>
                        <a:latin typeface="Cambria Math" panose="02040503050406030204" pitchFamily="18" charset="0"/>
                        <a:ea typeface="Calibri" panose="020F0502020204030204" pitchFamily="34" charset="0"/>
                        <a:cs typeface="Times New Roman" panose="02020603050405020304" pitchFamily="18" charset="0"/>
                      </a:rPr>
                      <m:t>∈</m:t>
                    </m:r>
                    <m:r>
                      <a:rPr lang="fr-FR" sz="4000" i="0">
                        <a:effectLst/>
                        <a:latin typeface="Cambria Math" panose="02040503050406030204" pitchFamily="18" charset="0"/>
                        <a:ea typeface="Calibri" panose="020F0502020204030204" pitchFamily="34" charset="0"/>
                        <a:cs typeface="Times New Roman" panose="02020603050405020304" pitchFamily="18" charset="0"/>
                      </a:rPr>
                      <m:t>ℤ</m:t>
                    </m:r>
                    <m:r>
                      <a:rPr lang="fr-FR" sz="4000" i="0">
                        <a:effectLst/>
                        <a:latin typeface="Cambria Math" panose="02040503050406030204" pitchFamily="18" charset="0"/>
                        <a:ea typeface="Calibri" panose="020F0502020204030204" pitchFamily="34" charset="0"/>
                        <a:cs typeface="Times New Roman" panose="02020603050405020304" pitchFamily="18" charset="0"/>
                      </a:rPr>
                      <m:t>)</m:t>
                    </m:r>
                  </m:oMath>
                </a14:m>
                <a:r>
                  <a:rPr lang="fr-FR" sz="4000">
                    <a:effectLst/>
                    <a:latin typeface="Arial" panose="020B0604020202020204" pitchFamily="34" charset="0"/>
                    <a:ea typeface="Times New Roman" panose="02020603050405020304" pitchFamily="18" charset="0"/>
                    <a:cs typeface="Arial" panose="020B0604020202020204" pitchFamily="34" charset="0"/>
                  </a:rPr>
                  <a:t> </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7690536" y="2707312"/>
                <a:ext cx="9725385" cy="6665414"/>
              </a:xfrm>
              <a:prstGeom prst="rect">
                <a:avLst/>
              </a:prstGeom>
              <a:blipFill rotWithShape="0">
                <a:blip r:embed="rId5"/>
                <a:stretch>
                  <a:fillRect l="-2006" r="-2194"/>
                </a:stretch>
              </a:blipFill>
            </p:spPr>
            <p:txBody>
              <a:bodyPr/>
              <a:lstStyle/>
              <a:p>
                <a:r>
                  <a:rPr lang="en-US">
                    <a:noFill/>
                  </a:rPr>
                  <a:t> </a:t>
                </a:r>
              </a:p>
            </p:txBody>
          </p:sp>
        </mc:Fallback>
      </mc:AlternateContent>
      <p:sp>
        <p:nvSpPr>
          <p:cNvPr id="10" name="TextBox 24"/>
          <p:cNvSpPr txBox="1"/>
          <p:nvPr/>
        </p:nvSpPr>
        <p:spPr>
          <a:xfrm>
            <a:off x="8165025" y="357549"/>
            <a:ext cx="8762207" cy="996107"/>
          </a:xfrm>
          <a:prstGeom prst="rect">
            <a:avLst/>
          </a:prstGeom>
        </p:spPr>
        <p:txBody>
          <a:bodyPr lIns="0" tIns="0" rIns="0" bIns="0" rtlCol="0" anchor="t">
            <a:spAutoFit/>
          </a:bodyPr>
          <a:lstStyle/>
          <a:p>
            <a:pPr algn="ctr">
              <a:lnSpc>
                <a:spcPts val="8865"/>
              </a:lnSpc>
              <a:spcBef>
                <a:spcPct val="0"/>
              </a:spcBef>
            </a:pPr>
            <a:r>
              <a:rPr lang="vi-VN" sz="4800" b="1">
                <a:solidFill>
                  <a:schemeClr val="accent3">
                    <a:lumMod val="75000"/>
                  </a:schemeClr>
                </a:solidFill>
                <a:cs typeface="Arial" panose="020B0604020202020204" pitchFamily="34" charset="0"/>
              </a:rPr>
              <a:t>CÔNG THỨC NGHIỆM</a:t>
            </a:r>
            <a:endParaRPr lang="en-US" sz="4800" b="1">
              <a:solidFill>
                <a:schemeClr val="accent3">
                  <a:lumMod val="75000"/>
                </a:schemeClr>
              </a:solidFill>
              <a:latin typeface="Arial" panose="020B0604020202020204" pitchFamily="34" charset="0"/>
              <a:cs typeface="Arial" panose="020B0604020202020204" pitchFamily="34" charset="0"/>
            </a:endParaRPr>
          </a:p>
        </p:txBody>
      </p:sp>
      <p:sp>
        <p:nvSpPr>
          <p:cNvPr id="11" name="TextBox 10"/>
          <p:cNvSpPr txBox="1"/>
          <p:nvPr/>
        </p:nvSpPr>
        <p:spPr>
          <a:xfrm>
            <a:off x="7690536" y="1874020"/>
            <a:ext cx="10140264" cy="707886"/>
          </a:xfrm>
          <a:prstGeom prst="rect">
            <a:avLst/>
          </a:prstGeom>
          <a:noFill/>
        </p:spPr>
        <p:txBody>
          <a:bodyPr wrap="square" rtlCol="0">
            <a:spAutoFit/>
          </a:bodyPr>
          <a:lstStyle/>
          <a:p>
            <a:r>
              <a:rPr lang="vi-VN" sz="4000">
                <a:solidFill>
                  <a:srgbClr val="002060"/>
                </a:solidFill>
                <a:latin typeface="Arial" panose="020B0604020202020204" pitchFamily="34" charset="0"/>
                <a:cs typeface="Arial" panose="020B0604020202020204" pitchFamily="34" charset="0"/>
              </a:rPr>
              <a:t>Có thể giải phương trình cosx = m như sau:</a:t>
            </a:r>
            <a:endParaRPr lang="en-US" sz="4000">
              <a:solidFill>
                <a:srgbClr val="002060"/>
              </a:solidFill>
              <a:latin typeface="Arial" panose="020B0604020202020204" pitchFamily="34" charset="0"/>
              <a:cs typeface="Arial" panose="020B0604020202020204" pitchFamily="34" charset="0"/>
            </a:endParaRPr>
          </a:p>
        </p:txBody>
      </p:sp>
      <p:pic>
        <p:nvPicPr>
          <p:cNvPr id="12" name="Picture 11"/>
          <p:cNvPicPr>
            <a:picLocks noChangeAspect="1"/>
          </p:cNvPicPr>
          <p:nvPr/>
        </p:nvPicPr>
        <p:blipFill>
          <a:blip r:embed="rId6"/>
          <a:stretch>
            <a:fillRect/>
          </a:stretch>
        </p:blipFill>
        <p:spPr>
          <a:xfrm>
            <a:off x="3500120" y="8056769"/>
            <a:ext cx="4664905" cy="2028006"/>
          </a:xfrm>
          <a:prstGeom prst="rect">
            <a:avLst/>
          </a:prstGeom>
        </p:spPr>
      </p:pic>
    </p:spTree>
    <p:extLst>
      <p:ext uri="{BB962C8B-B14F-4D97-AF65-F5344CB8AC3E}">
        <p14:creationId xmlns:p14="http://schemas.microsoft.com/office/powerpoint/2010/main" val="973750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ppt_w</p:attrName>
                                        </p:attrNameLst>
                                      </p:cBhvr>
                                      <p:tavLst>
                                        <p:tav tm="0">
                                          <p:val>
                                            <p:strVal val="#ppt_w+.3"/>
                                          </p:val>
                                        </p:tav>
                                        <p:tav tm="100000">
                                          <p:val>
                                            <p:strVal val="#ppt_w"/>
                                          </p:val>
                                        </p:tav>
                                      </p:tavLst>
                                    </p:anim>
                                    <p:anim calcmode="lin" valueType="num">
                                      <p:cBhvr>
                                        <p:cTn id="15" dur="500" fill="hold"/>
                                        <p:tgtEl>
                                          <p:spTgt spid="10"/>
                                        </p:tgtEl>
                                        <p:attrNameLst>
                                          <p:attrName>ppt_h</p:attrName>
                                        </p:attrNameLst>
                                      </p:cBhvr>
                                      <p:tavLst>
                                        <p:tav tm="0">
                                          <p:val>
                                            <p:strVal val="#ppt_h"/>
                                          </p:val>
                                        </p:tav>
                                        <p:tav tm="100000">
                                          <p:val>
                                            <p:strVal val="#ppt_h"/>
                                          </p:val>
                                        </p:tav>
                                      </p:tavLst>
                                    </p:anim>
                                    <p:animEffect transition="in" filter="fade">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left)">
                                      <p:cBhvr>
                                        <p:cTn id="21" dur="500"/>
                                        <p:tgtEl>
                                          <p:spTgt spid="11"/>
                                        </p:tgtEl>
                                      </p:cBhvr>
                                    </p:animEffect>
                                  </p:childTnLst>
                                </p:cTn>
                              </p:par>
                            </p:childTnLst>
                          </p:cTn>
                        </p:par>
                        <p:par>
                          <p:cTn id="22" fill="hold">
                            <p:stCondLst>
                              <p:cond delay="500"/>
                            </p:stCondLst>
                            <p:childTnLst>
                              <p:par>
                                <p:cTn id="23" presetID="42" presetClass="entr" presetSubtype="0" fill="hold" nodeType="afterEffect">
                                  <p:stCondLst>
                                    <p:cond delay="0"/>
                                  </p:stCondLst>
                                  <p:childTnLst>
                                    <p:set>
                                      <p:cBhvr>
                                        <p:cTn id="24" dur="1" fill="hold">
                                          <p:stCondLst>
                                            <p:cond delay="0"/>
                                          </p:stCondLst>
                                        </p:cTn>
                                        <p:tgtEl>
                                          <p:spTgt spid="9">
                                            <p:txEl>
                                              <p:pRg st="0" end="0"/>
                                            </p:txEl>
                                          </p:spTgt>
                                        </p:tgtEl>
                                        <p:attrNameLst>
                                          <p:attrName>style.visibility</p:attrName>
                                        </p:attrNameLst>
                                      </p:cBhvr>
                                      <p:to>
                                        <p:strVal val="visible"/>
                                      </p:to>
                                    </p:set>
                                    <p:animEffect transition="in" filter="fade">
                                      <p:cBhvr>
                                        <p:cTn id="25" dur="500"/>
                                        <p:tgtEl>
                                          <p:spTgt spid="9">
                                            <p:txEl>
                                              <p:pRg st="0" end="0"/>
                                            </p:txEl>
                                          </p:spTgt>
                                        </p:tgtEl>
                                      </p:cBhvr>
                                    </p:animEffect>
                                    <p:anim calcmode="lin" valueType="num">
                                      <p:cBhvr>
                                        <p:cTn id="26"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27" dur="5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42" presetClass="entr" presetSubtype="0" fill="hold" nodeType="afterEffect">
                                  <p:stCondLst>
                                    <p:cond delay="0"/>
                                  </p:stCondLst>
                                  <p:childTnLst>
                                    <p:set>
                                      <p:cBhvr>
                                        <p:cTn id="30" dur="1" fill="hold">
                                          <p:stCondLst>
                                            <p:cond delay="0"/>
                                          </p:stCondLst>
                                        </p:cTn>
                                        <p:tgtEl>
                                          <p:spTgt spid="9">
                                            <p:txEl>
                                              <p:pRg st="1" end="1"/>
                                            </p:txEl>
                                          </p:spTgt>
                                        </p:tgtEl>
                                        <p:attrNameLst>
                                          <p:attrName>style.visibility</p:attrName>
                                        </p:attrNameLst>
                                      </p:cBhvr>
                                      <p:to>
                                        <p:strVal val="visible"/>
                                      </p:to>
                                    </p:set>
                                    <p:animEffect transition="in" filter="fade">
                                      <p:cBhvr>
                                        <p:cTn id="31" dur="500"/>
                                        <p:tgtEl>
                                          <p:spTgt spid="9">
                                            <p:txEl>
                                              <p:pRg st="1" end="1"/>
                                            </p:txEl>
                                          </p:spTgt>
                                        </p:tgtEl>
                                      </p:cBhvr>
                                    </p:animEffect>
                                    <p:anim calcmode="lin" valueType="num">
                                      <p:cBhvr>
                                        <p:cTn id="32"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33" dur="500" fill="hold"/>
                                        <p:tgtEl>
                                          <p:spTgt spid="9">
                                            <p:txEl>
                                              <p:pRg st="1" end="1"/>
                                            </p:txEl>
                                          </p:spTgt>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9">
                                            <p:txEl>
                                              <p:pRg st="2" end="2"/>
                                            </p:txEl>
                                          </p:spTgt>
                                        </p:tgtEl>
                                        <p:attrNameLst>
                                          <p:attrName>style.visibility</p:attrName>
                                        </p:attrNameLst>
                                      </p:cBhvr>
                                      <p:to>
                                        <p:strVal val="visible"/>
                                      </p:to>
                                    </p:set>
                                    <p:animEffect transition="in" filter="fade">
                                      <p:cBhvr>
                                        <p:cTn id="36" dur="500"/>
                                        <p:tgtEl>
                                          <p:spTgt spid="9">
                                            <p:txEl>
                                              <p:pRg st="2" end="2"/>
                                            </p:txEl>
                                          </p:spTgt>
                                        </p:tgtEl>
                                      </p:cBhvr>
                                    </p:animEffect>
                                    <p:anim calcmode="lin" valueType="num">
                                      <p:cBhvr>
                                        <p:cTn id="37"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38" dur="500" fill="hold"/>
                                        <p:tgtEl>
                                          <p:spTgt spid="9">
                                            <p:txEl>
                                              <p:pRg st="2" end="2"/>
                                            </p:txEl>
                                          </p:spTgt>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9">
                                            <p:txEl>
                                              <p:pRg st="3" end="3"/>
                                            </p:txEl>
                                          </p:spTgt>
                                        </p:tgtEl>
                                        <p:attrNameLst>
                                          <p:attrName>style.visibility</p:attrName>
                                        </p:attrNameLst>
                                      </p:cBhvr>
                                      <p:to>
                                        <p:strVal val="visible"/>
                                      </p:to>
                                    </p:set>
                                    <p:animEffect transition="in" filter="fade">
                                      <p:cBhvr>
                                        <p:cTn id="41" dur="500"/>
                                        <p:tgtEl>
                                          <p:spTgt spid="9">
                                            <p:txEl>
                                              <p:pRg st="3" end="3"/>
                                            </p:txEl>
                                          </p:spTgt>
                                        </p:tgtEl>
                                      </p:cBhvr>
                                    </p:animEffect>
                                    <p:anim calcmode="lin" valueType="num">
                                      <p:cBhvr>
                                        <p:cTn id="42"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43" dur="500" fill="hold"/>
                                        <p:tgtEl>
                                          <p:spTgt spid="9">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grpSp>
        <p:nvGrpSpPr>
          <p:cNvPr id="7" name="Group 6"/>
          <p:cNvGrpSpPr/>
          <p:nvPr/>
        </p:nvGrpSpPr>
        <p:grpSpPr>
          <a:xfrm>
            <a:off x="2792574" y="732398"/>
            <a:ext cx="14706600" cy="2862322"/>
            <a:chOff x="2667000" y="419100"/>
            <a:chExt cx="14706600" cy="2862322"/>
          </a:xfrm>
        </p:grpSpPr>
        <p:sp>
          <p:nvSpPr>
            <p:cNvPr id="6" name="Rounded Rectangle 5"/>
            <p:cNvSpPr/>
            <p:nvPr/>
          </p:nvSpPr>
          <p:spPr>
            <a:xfrm>
              <a:off x="2667000" y="419100"/>
              <a:ext cx="14706600" cy="2862322"/>
            </a:xfrm>
            <a:prstGeom prst="roundRect">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mc:AlternateContent xmlns:mc="http://schemas.openxmlformats.org/markup-compatibility/2006" xmlns:a14="http://schemas.microsoft.com/office/drawing/2010/main">
          <mc:Choice Requires="a14">
            <p:sp>
              <p:nvSpPr>
                <p:cNvPr id="4" name="Rectangle 3"/>
                <p:cNvSpPr/>
                <p:nvPr/>
              </p:nvSpPr>
              <p:spPr>
                <a:xfrm>
                  <a:off x="3048000" y="419100"/>
                  <a:ext cx="13868400" cy="2765309"/>
                </a:xfrm>
                <a:prstGeom prst="rect">
                  <a:avLst/>
                </a:prstGeom>
              </p:spPr>
              <p:txBody>
                <a:bodyPr wrap="square">
                  <a:spAutoFit/>
                </a:bodyPr>
                <a:lstStyle/>
                <a:p>
                  <a:pPr algn="just">
                    <a:lnSpc>
                      <a:spcPct val="150000"/>
                    </a:lnSpc>
                  </a:pPr>
                  <a:r>
                    <a:rPr lang="en-US" sz="4000">
                      <a:latin typeface="Arial" panose="020B0604020202020204" pitchFamily="34" charset="0"/>
                      <a:cs typeface="Arial" panose="020B0604020202020204" pitchFamily="34" charset="0"/>
                    </a:rPr>
                    <a:t>Hãy áp dụng công thức nghiệm của phương trình </a:t>
                  </a:r>
                  <a14:m>
                    <m:oMath xmlns:m="http://schemas.openxmlformats.org/officeDocument/2006/math">
                      <m:func>
                        <m:funcPr>
                          <m:ctrlPr>
                            <a:rPr lang="en-US" sz="4000" i="1">
                              <a:latin typeface="Cambria Math" panose="02040503050406030204" pitchFamily="18" charset="0"/>
                            </a:rPr>
                          </m:ctrlPr>
                        </m:funcPr>
                        <m:fName>
                          <m:r>
                            <m:rPr>
                              <m:sty m:val="p"/>
                            </m:rPr>
                            <a:rPr lang="en-US" sz="4000" i="0">
                              <a:latin typeface="Cambria Math" panose="02040503050406030204" pitchFamily="18" charset="0"/>
                            </a:rPr>
                            <m:t>cos</m:t>
                          </m:r>
                        </m:fName>
                        <m:e>
                          <m:r>
                            <m:rPr>
                              <m:sty m:val="p"/>
                            </m:rPr>
                            <a:rPr lang="en-US" sz="4000" i="0">
                              <a:latin typeface="Cambria Math" panose="02040503050406030204" pitchFamily="18" charset="0"/>
                            </a:rPr>
                            <m:t>x</m:t>
                          </m:r>
                        </m:e>
                      </m:func>
                      <m:r>
                        <a:rPr lang="en-US" sz="4000" i="0">
                          <a:latin typeface="Cambria Math" panose="02040503050406030204" pitchFamily="18" charset="0"/>
                        </a:rPr>
                        <m:t>=</m:t>
                      </m:r>
                      <m:r>
                        <m:rPr>
                          <m:sty m:val="p"/>
                        </m:rPr>
                        <a:rPr lang="en-US" sz="4000" i="0">
                          <a:latin typeface="Cambria Math" panose="02040503050406030204" pitchFamily="18" charset="0"/>
                        </a:rPr>
                        <m:t>m</m:t>
                      </m:r>
                    </m:oMath>
                  </a14:m>
                  <a:r>
                    <a:rPr lang="en-US" sz="4000">
                      <a:latin typeface="Arial" panose="020B0604020202020204" pitchFamily="34" charset="0"/>
                      <a:cs typeface="Arial" panose="020B0604020202020204" pitchFamily="34" charset="0"/>
                    </a:rPr>
                    <a:t> để giải các phương trình sau: </a:t>
                  </a:r>
                </a:p>
                <a:p>
                  <a:pPr algn="ctr">
                    <a:lnSpc>
                      <a:spcPct val="150000"/>
                    </a:lnSpc>
                  </a:pPr>
                  <a14:m>
                    <m:oMath xmlns:m="http://schemas.openxmlformats.org/officeDocument/2006/math">
                      <m:func>
                        <m:funcPr>
                          <m:ctrlPr>
                            <a:rPr lang="en-US" sz="4000" i="1">
                              <a:latin typeface="Cambria Math" panose="02040503050406030204" pitchFamily="18" charset="0"/>
                            </a:rPr>
                          </m:ctrlPr>
                        </m:funcPr>
                        <m:fName>
                          <m:r>
                            <m:rPr>
                              <m:sty m:val="p"/>
                            </m:rPr>
                            <a:rPr lang="en-US" sz="4000" i="0">
                              <a:latin typeface="Cambria Math" panose="02040503050406030204" pitchFamily="18" charset="0"/>
                            </a:rPr>
                            <m:t>cos</m:t>
                          </m:r>
                        </m:fName>
                        <m:e>
                          <m:r>
                            <m:rPr>
                              <m:sty m:val="p"/>
                            </m:rPr>
                            <a:rPr lang="en-US" sz="4000" i="0">
                              <a:latin typeface="Cambria Math" panose="02040503050406030204" pitchFamily="18" charset="0"/>
                            </a:rPr>
                            <m:t>x</m:t>
                          </m:r>
                        </m:e>
                      </m:func>
                      <m:r>
                        <a:rPr lang="en-US" sz="4000" i="0">
                          <a:latin typeface="Cambria Math" panose="02040503050406030204" pitchFamily="18" charset="0"/>
                        </a:rPr>
                        <m:t>=1;</m:t>
                      </m:r>
                      <m:func>
                        <m:funcPr>
                          <m:ctrlPr>
                            <a:rPr lang="en-US" sz="4000" i="1">
                              <a:latin typeface="Cambria Math" panose="02040503050406030204" pitchFamily="18" charset="0"/>
                            </a:rPr>
                          </m:ctrlPr>
                        </m:funcPr>
                        <m:fName>
                          <m:r>
                            <m:rPr>
                              <m:sty m:val="p"/>
                            </m:rPr>
                            <a:rPr lang="en-US" sz="4000" i="0">
                              <a:latin typeface="Cambria Math" panose="02040503050406030204" pitchFamily="18" charset="0"/>
                            </a:rPr>
                            <m:t>cos</m:t>
                          </m:r>
                        </m:fName>
                        <m:e>
                          <m:r>
                            <m:rPr>
                              <m:sty m:val="p"/>
                            </m:rPr>
                            <a:rPr lang="en-US" sz="4000" i="0">
                              <a:latin typeface="Cambria Math" panose="02040503050406030204" pitchFamily="18" charset="0"/>
                            </a:rPr>
                            <m:t>x</m:t>
                          </m:r>
                        </m:e>
                      </m:func>
                      <m:r>
                        <a:rPr lang="en-US" sz="4000" i="0">
                          <a:latin typeface="Cambria Math" panose="02040503050406030204" pitchFamily="18" charset="0"/>
                        </a:rPr>
                        <m:t>=−1;</m:t>
                      </m:r>
                      <m:func>
                        <m:funcPr>
                          <m:ctrlPr>
                            <a:rPr lang="en-US" sz="4000" i="1">
                              <a:latin typeface="Cambria Math" panose="02040503050406030204" pitchFamily="18" charset="0"/>
                            </a:rPr>
                          </m:ctrlPr>
                        </m:funcPr>
                        <m:fName>
                          <m:r>
                            <m:rPr>
                              <m:sty m:val="p"/>
                            </m:rPr>
                            <a:rPr lang="en-US" sz="4000" i="0">
                              <a:latin typeface="Cambria Math" panose="02040503050406030204" pitchFamily="18" charset="0"/>
                            </a:rPr>
                            <m:t>cos</m:t>
                          </m:r>
                        </m:fName>
                        <m:e>
                          <m:r>
                            <m:rPr>
                              <m:sty m:val="p"/>
                            </m:rPr>
                            <a:rPr lang="en-US" sz="4000" i="0">
                              <a:latin typeface="Cambria Math" panose="02040503050406030204" pitchFamily="18" charset="0"/>
                            </a:rPr>
                            <m:t>x</m:t>
                          </m:r>
                        </m:e>
                      </m:func>
                      <m:r>
                        <a:rPr lang="en-US" sz="4000" i="0">
                          <a:latin typeface="Cambria Math" panose="02040503050406030204" pitchFamily="18" charset="0"/>
                        </a:rPr>
                        <m:t>=0</m:t>
                      </m:r>
                    </m:oMath>
                  </a14:m>
                  <a:r>
                    <a:rPr lang="en-US" sz="4000">
                      <a:latin typeface="Arial" panose="020B0604020202020204" pitchFamily="34" charset="0"/>
                      <a:cs typeface="Arial" panose="020B0604020202020204" pitchFamily="34" charset="0"/>
                    </a:rPr>
                    <a:t> </a:t>
                  </a:r>
                </a:p>
              </p:txBody>
            </p:sp>
          </mc:Choice>
          <mc:Fallback xmlns="">
            <p:sp>
              <p:nvSpPr>
                <p:cNvPr id="4" name="Rectangle 3"/>
                <p:cNvSpPr>
                  <a:spLocks noRot="1" noChangeAspect="1" noMove="1" noResize="1" noEditPoints="1" noAdjustHandles="1" noChangeArrowheads="1" noChangeShapeType="1" noTextEdit="1"/>
                </p:cNvSpPr>
                <p:nvPr/>
              </p:nvSpPr>
              <p:spPr>
                <a:xfrm>
                  <a:off x="3048000" y="419100"/>
                  <a:ext cx="13868400" cy="2765309"/>
                </a:xfrm>
                <a:prstGeom prst="rect">
                  <a:avLst/>
                </a:prstGeom>
                <a:blipFill rotWithShape="0">
                  <a:blip r:embed="rId3"/>
                  <a:stretch>
                    <a:fillRect l="-1582"/>
                  </a:stretch>
                </a:blipFill>
              </p:spPr>
              <p:txBody>
                <a:bodyPr/>
                <a:lstStyle/>
                <a:p>
                  <a:r>
                    <a:rPr lang="en-US">
                      <a:noFill/>
                    </a:rPr>
                    <a:t> </a:t>
                  </a:r>
                </a:p>
              </p:txBody>
            </p:sp>
          </mc:Fallback>
        </mc:AlternateContent>
      </p:grpSp>
      <p:pic>
        <p:nvPicPr>
          <p:cNvPr id="5" name="Picture 4"/>
          <p:cNvPicPr>
            <a:picLocks noChangeAspect="1"/>
          </p:cNvPicPr>
          <p:nvPr/>
        </p:nvPicPr>
        <p:blipFill>
          <a:blip r:embed="rId4"/>
          <a:stretch>
            <a:fillRect/>
          </a:stretch>
        </p:blipFill>
        <p:spPr>
          <a:xfrm>
            <a:off x="765654" y="960998"/>
            <a:ext cx="1699196" cy="2377558"/>
          </a:xfrm>
          <a:prstGeom prst="rect">
            <a:avLst/>
          </a:prstGeom>
        </p:spPr>
      </p:pic>
      <p:grpSp>
        <p:nvGrpSpPr>
          <p:cNvPr id="10" name="Group 9"/>
          <p:cNvGrpSpPr/>
          <p:nvPr/>
        </p:nvGrpSpPr>
        <p:grpSpPr>
          <a:xfrm>
            <a:off x="332740" y="3879199"/>
            <a:ext cx="2965294" cy="2528601"/>
            <a:chOff x="609600" y="3487420"/>
            <a:chExt cx="2965294" cy="2528601"/>
          </a:xfrm>
        </p:grpSpPr>
        <p:pic>
          <p:nvPicPr>
            <p:cNvPr id="8" name="Picture 7"/>
            <p:cNvPicPr>
              <a:picLocks noChangeAspect="1"/>
            </p:cNvPicPr>
            <p:nvPr/>
          </p:nvPicPr>
          <p:blipFill>
            <a:blip r:embed="rId5">
              <a:duotone>
                <a:prstClr val="black"/>
                <a:schemeClr val="accent2">
                  <a:tint val="45000"/>
                  <a:satMod val="400000"/>
                </a:schemeClr>
              </a:duotone>
            </a:blip>
            <a:stretch>
              <a:fillRect/>
            </a:stretch>
          </p:blipFill>
          <p:spPr>
            <a:xfrm>
              <a:off x="609600" y="3487420"/>
              <a:ext cx="2965294" cy="2528601"/>
            </a:xfrm>
            <a:prstGeom prst="rect">
              <a:avLst/>
            </a:prstGeom>
          </p:spPr>
        </p:pic>
        <p:sp>
          <p:nvSpPr>
            <p:cNvPr id="9" name="TextBox 8"/>
            <p:cNvSpPr txBox="1"/>
            <p:nvPr/>
          </p:nvSpPr>
          <p:spPr>
            <a:xfrm>
              <a:off x="1025447" y="4397777"/>
              <a:ext cx="2133600" cy="707886"/>
            </a:xfrm>
            <a:prstGeom prst="rect">
              <a:avLst/>
            </a:prstGeom>
            <a:noFill/>
          </p:spPr>
          <p:txBody>
            <a:bodyPr wrap="square" rtlCol="0">
              <a:spAutoFit/>
            </a:bodyPr>
            <a:lstStyle/>
            <a:p>
              <a:pPr algn="ctr"/>
              <a:r>
                <a:rPr lang="vi-VN" sz="4000" b="1">
                  <a:solidFill>
                    <a:prstClr val="black"/>
                  </a:solidFill>
                  <a:cs typeface="Arial" panose="020B0604020202020204" pitchFamily="34" charset="0"/>
                </a:rPr>
                <a:t>Chú ý</a:t>
              </a:r>
              <a:endParaRPr lang="en-US" sz="4000" b="1">
                <a:solidFill>
                  <a:prstClr val="black"/>
                </a:solidFill>
                <a:latin typeface="Arial" panose="020B060402020202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11" name="Rectangle 10"/>
              <p:cNvSpPr/>
              <p:nvPr/>
            </p:nvSpPr>
            <p:spPr>
              <a:xfrm>
                <a:off x="3630774" y="4327118"/>
                <a:ext cx="13868400" cy="4998420"/>
              </a:xfrm>
              <a:prstGeom prst="rect">
                <a:avLst/>
              </a:prstGeom>
            </p:spPr>
            <p:txBody>
              <a:bodyPr wrap="square">
                <a:spAutoFit/>
              </a:bodyPr>
              <a:lstStyle/>
              <a:p>
                <a:pPr algn="just">
                  <a:lnSpc>
                    <a:spcPct val="150000"/>
                  </a:lnSpc>
                </a:pPr>
                <a:r>
                  <a:rPr lang="en-US" sz="4000">
                    <a:latin typeface="Arial" panose="020B0604020202020204" pitchFamily="34" charset="0"/>
                    <a:cs typeface="Arial" panose="020B0604020202020204" pitchFamily="34" charset="0"/>
                  </a:rPr>
                  <a:t>a) Ta có một số trường hợp đặc biệt sau của phương trình </a:t>
                </a:r>
                <a14:m>
                  <m:oMath xmlns:m="http://schemas.openxmlformats.org/officeDocument/2006/math">
                    <m:func>
                      <m:funcPr>
                        <m:ctrlPr>
                          <a:rPr lang="en-US" sz="4000" i="1">
                            <a:latin typeface="Cambria Math" panose="02040503050406030204" pitchFamily="18" charset="0"/>
                          </a:rPr>
                        </m:ctrlPr>
                      </m:funcPr>
                      <m:fName>
                        <m:r>
                          <m:rPr>
                            <m:sty m:val="p"/>
                          </m:rPr>
                          <a:rPr lang="en-US" sz="4000">
                            <a:latin typeface="Cambria Math" panose="02040503050406030204" pitchFamily="18" charset="0"/>
                          </a:rPr>
                          <m:t>cos</m:t>
                        </m:r>
                      </m:fName>
                      <m:e>
                        <m:r>
                          <m:rPr>
                            <m:sty m:val="p"/>
                          </m:rPr>
                          <a:rPr lang="en-US" sz="4000">
                            <a:latin typeface="Cambria Math" panose="02040503050406030204" pitchFamily="18" charset="0"/>
                          </a:rPr>
                          <m:t>x</m:t>
                        </m:r>
                      </m:e>
                    </m:func>
                    <m:r>
                      <a:rPr lang="en-US" sz="4000">
                        <a:latin typeface="Cambria Math" panose="02040503050406030204" pitchFamily="18" charset="0"/>
                      </a:rPr>
                      <m:t>=</m:t>
                    </m:r>
                    <m:r>
                      <m:rPr>
                        <m:sty m:val="p"/>
                      </m:rPr>
                      <a:rPr lang="en-US" sz="4000">
                        <a:latin typeface="Cambria Math" panose="02040503050406030204" pitchFamily="18" charset="0"/>
                      </a:rPr>
                      <m:t>m</m:t>
                    </m:r>
                  </m:oMath>
                </a14:m>
                <a:r>
                  <a:rPr lang="vi-VN" sz="4000">
                    <a:latin typeface="Arial" panose="020B0604020202020204" pitchFamily="34" charset="0"/>
                    <a:cs typeface="Arial" panose="020B0604020202020204" pitchFamily="34" charset="0"/>
                  </a:rPr>
                  <a:t>:</a:t>
                </a:r>
                <a:endParaRPr lang="en-US" sz="4000">
                  <a:latin typeface="Arial" panose="020B0604020202020204" pitchFamily="34" charset="0"/>
                  <a:cs typeface="Arial" panose="020B0604020202020204" pitchFamily="34" charset="0"/>
                </a:endParaRPr>
              </a:p>
              <a:p>
                <a:pPr marL="571500" indent="-571500" algn="just">
                  <a:lnSpc>
                    <a:spcPct val="150000"/>
                  </a:lnSpc>
                  <a:buFont typeface="Wingdings" panose="05000000000000000000" pitchFamily="2" charset="2"/>
                  <a:buChar char="§"/>
                </a:pPr>
                <a14:m>
                  <m:oMath xmlns:m="http://schemas.openxmlformats.org/officeDocument/2006/math">
                    <m:func>
                      <m:funcPr>
                        <m:ctrlPr>
                          <a:rPr lang="en-US" sz="4000" i="1">
                            <a:latin typeface="Cambria Math" panose="02040503050406030204" pitchFamily="18" charset="0"/>
                          </a:rPr>
                        </m:ctrlPr>
                      </m:funcPr>
                      <m:fName>
                        <m:r>
                          <m:rPr>
                            <m:sty m:val="p"/>
                          </m:rPr>
                          <a:rPr lang="en-US" sz="4000">
                            <a:latin typeface="Cambria Math" panose="02040503050406030204" pitchFamily="18" charset="0"/>
                          </a:rPr>
                          <m:t>cos</m:t>
                        </m:r>
                      </m:fName>
                      <m:e>
                        <m:r>
                          <m:rPr>
                            <m:sty m:val="p"/>
                          </m:rPr>
                          <a:rPr lang="en-US" sz="4000">
                            <a:latin typeface="Cambria Math" panose="02040503050406030204" pitchFamily="18" charset="0"/>
                          </a:rPr>
                          <m:t>x</m:t>
                        </m:r>
                      </m:e>
                    </m:func>
                    <m:r>
                      <a:rPr lang="en-US" sz="4000">
                        <a:latin typeface="Cambria Math" panose="02040503050406030204" pitchFamily="18" charset="0"/>
                      </a:rPr>
                      <m:t>=1⟺</m:t>
                    </m:r>
                    <m:r>
                      <m:rPr>
                        <m:sty m:val="p"/>
                      </m:rPr>
                      <a:rPr lang="en-US" sz="4000">
                        <a:latin typeface="Cambria Math" panose="02040503050406030204" pitchFamily="18" charset="0"/>
                      </a:rPr>
                      <m:t>x</m:t>
                    </m:r>
                    <m:r>
                      <a:rPr lang="en-US" sz="4000">
                        <a:latin typeface="Cambria Math" panose="02040503050406030204" pitchFamily="18" charset="0"/>
                      </a:rPr>
                      <m:t>=</m:t>
                    </m:r>
                    <m:r>
                      <m:rPr>
                        <m:sty m:val="p"/>
                      </m:rPr>
                      <a:rPr lang="en-US" sz="4000">
                        <a:latin typeface="Cambria Math" panose="02040503050406030204" pitchFamily="18" charset="0"/>
                      </a:rPr>
                      <m:t>k</m:t>
                    </m:r>
                    <m:r>
                      <a:rPr lang="en-US" sz="4000">
                        <a:latin typeface="Cambria Math" panose="02040503050406030204" pitchFamily="18" charset="0"/>
                      </a:rPr>
                      <m:t>2</m:t>
                    </m:r>
                    <m:r>
                      <m:rPr>
                        <m:sty m:val="p"/>
                      </m:rPr>
                      <a:rPr lang="en-US" sz="4000">
                        <a:latin typeface="Cambria Math" panose="02040503050406030204" pitchFamily="18" charset="0"/>
                      </a:rPr>
                      <m:t>π</m:t>
                    </m:r>
                    <m:r>
                      <a:rPr lang="en-US" sz="4000">
                        <a:latin typeface="Cambria Math" panose="02040503050406030204" pitchFamily="18" charset="0"/>
                      </a:rPr>
                      <m:t>, (</m:t>
                    </m:r>
                    <m:r>
                      <m:rPr>
                        <m:sty m:val="p"/>
                      </m:rPr>
                      <a:rPr lang="en-US" sz="4000">
                        <a:latin typeface="Cambria Math" panose="02040503050406030204" pitchFamily="18" charset="0"/>
                      </a:rPr>
                      <m:t>k</m:t>
                    </m:r>
                    <m:r>
                      <a:rPr lang="en-US" sz="4000">
                        <a:latin typeface="Cambria Math" panose="02040503050406030204" pitchFamily="18" charset="0"/>
                      </a:rPr>
                      <m:t>∈</m:t>
                    </m:r>
                    <m:r>
                      <a:rPr lang="en-US" sz="4000" i="1">
                        <a:latin typeface="Cambria Math" panose="02040503050406030204" pitchFamily="18" charset="0"/>
                      </a:rPr>
                      <m:t>ℤ</m:t>
                    </m:r>
                    <m:r>
                      <a:rPr lang="en-US" sz="4000">
                        <a:latin typeface="Cambria Math" panose="02040503050406030204" pitchFamily="18" charset="0"/>
                      </a:rPr>
                      <m:t>)</m:t>
                    </m:r>
                  </m:oMath>
                </a14:m>
                <a:r>
                  <a:rPr lang="en-US" sz="4000">
                    <a:latin typeface="Arial" panose="020B0604020202020204" pitchFamily="34" charset="0"/>
                    <a:cs typeface="Arial" panose="020B0604020202020204" pitchFamily="34" charset="0"/>
                  </a:rPr>
                  <a:t> </a:t>
                </a:r>
              </a:p>
              <a:p>
                <a:pPr marL="571500" indent="-571500" algn="just">
                  <a:lnSpc>
                    <a:spcPct val="150000"/>
                  </a:lnSpc>
                  <a:buFont typeface="Wingdings" panose="05000000000000000000" pitchFamily="2" charset="2"/>
                  <a:buChar char="§"/>
                </a:pPr>
                <a14:m>
                  <m:oMath xmlns:m="http://schemas.openxmlformats.org/officeDocument/2006/math">
                    <m:func>
                      <m:funcPr>
                        <m:ctrlPr>
                          <a:rPr lang="en-US" sz="4000" i="1">
                            <a:latin typeface="Cambria Math" panose="02040503050406030204" pitchFamily="18" charset="0"/>
                          </a:rPr>
                        </m:ctrlPr>
                      </m:funcPr>
                      <m:fName>
                        <m:r>
                          <m:rPr>
                            <m:sty m:val="p"/>
                          </m:rPr>
                          <a:rPr lang="en-US" sz="4000">
                            <a:latin typeface="Cambria Math" panose="02040503050406030204" pitchFamily="18" charset="0"/>
                          </a:rPr>
                          <m:t>cos</m:t>
                        </m:r>
                      </m:fName>
                      <m:e>
                        <m:r>
                          <m:rPr>
                            <m:sty m:val="p"/>
                          </m:rPr>
                          <a:rPr lang="en-US" sz="4000">
                            <a:latin typeface="Cambria Math" panose="02040503050406030204" pitchFamily="18" charset="0"/>
                          </a:rPr>
                          <m:t>x</m:t>
                        </m:r>
                      </m:e>
                    </m:func>
                    <m:r>
                      <a:rPr lang="en-US" sz="4000">
                        <a:latin typeface="Cambria Math" panose="02040503050406030204" pitchFamily="18" charset="0"/>
                      </a:rPr>
                      <m:t>=</m:t>
                    </m:r>
                    <m:r>
                      <a:rPr lang="en-US" sz="4000" i="1">
                        <a:latin typeface="Cambria Math" panose="02040503050406030204" pitchFamily="18" charset="0"/>
                      </a:rPr>
                      <m:t>−</m:t>
                    </m:r>
                    <m:r>
                      <a:rPr lang="en-US" sz="4000">
                        <a:latin typeface="Cambria Math" panose="02040503050406030204" pitchFamily="18" charset="0"/>
                      </a:rPr>
                      <m:t>1⟺</m:t>
                    </m:r>
                    <m:r>
                      <m:rPr>
                        <m:sty m:val="p"/>
                      </m:rPr>
                      <a:rPr lang="en-US" sz="4000">
                        <a:latin typeface="Cambria Math" panose="02040503050406030204" pitchFamily="18" charset="0"/>
                      </a:rPr>
                      <m:t>x</m:t>
                    </m:r>
                    <m:r>
                      <a:rPr lang="en-US" sz="4000">
                        <a:latin typeface="Cambria Math" panose="02040503050406030204" pitchFamily="18" charset="0"/>
                      </a:rPr>
                      <m:t>=</m:t>
                    </m:r>
                    <m:r>
                      <m:rPr>
                        <m:sty m:val="p"/>
                      </m:rPr>
                      <a:rPr lang="en-US" sz="4000">
                        <a:latin typeface="Cambria Math" panose="02040503050406030204" pitchFamily="18" charset="0"/>
                      </a:rPr>
                      <m:t>π</m:t>
                    </m:r>
                    <m:r>
                      <a:rPr lang="en-US" sz="4000">
                        <a:latin typeface="Cambria Math" panose="02040503050406030204" pitchFamily="18" charset="0"/>
                      </a:rPr>
                      <m:t>+</m:t>
                    </m:r>
                    <m:r>
                      <m:rPr>
                        <m:sty m:val="p"/>
                      </m:rPr>
                      <a:rPr lang="en-US" sz="4000">
                        <a:latin typeface="Cambria Math" panose="02040503050406030204" pitchFamily="18" charset="0"/>
                      </a:rPr>
                      <m:t>k</m:t>
                    </m:r>
                    <m:r>
                      <a:rPr lang="en-US" sz="4000">
                        <a:latin typeface="Cambria Math" panose="02040503050406030204" pitchFamily="18" charset="0"/>
                      </a:rPr>
                      <m:t>2</m:t>
                    </m:r>
                    <m:r>
                      <m:rPr>
                        <m:sty m:val="p"/>
                      </m:rPr>
                      <a:rPr lang="en-US" sz="4000">
                        <a:latin typeface="Cambria Math" panose="02040503050406030204" pitchFamily="18" charset="0"/>
                      </a:rPr>
                      <m:t>π</m:t>
                    </m:r>
                    <m:r>
                      <a:rPr lang="en-US" sz="4000">
                        <a:latin typeface="Cambria Math" panose="02040503050406030204" pitchFamily="18" charset="0"/>
                      </a:rPr>
                      <m:t>, (</m:t>
                    </m:r>
                    <m:r>
                      <m:rPr>
                        <m:sty m:val="p"/>
                      </m:rPr>
                      <a:rPr lang="en-US" sz="4000">
                        <a:latin typeface="Cambria Math" panose="02040503050406030204" pitchFamily="18" charset="0"/>
                      </a:rPr>
                      <m:t>k</m:t>
                    </m:r>
                    <m:r>
                      <a:rPr lang="en-US" sz="4000">
                        <a:latin typeface="Cambria Math" panose="02040503050406030204" pitchFamily="18" charset="0"/>
                      </a:rPr>
                      <m:t>∈</m:t>
                    </m:r>
                    <m:r>
                      <a:rPr lang="en-US" sz="4000" i="1">
                        <a:latin typeface="Cambria Math" panose="02040503050406030204" pitchFamily="18" charset="0"/>
                      </a:rPr>
                      <m:t>ℤ</m:t>
                    </m:r>
                    <m:r>
                      <a:rPr lang="en-US" sz="4000">
                        <a:latin typeface="Cambria Math" panose="02040503050406030204" pitchFamily="18" charset="0"/>
                      </a:rPr>
                      <m:t>)</m:t>
                    </m:r>
                  </m:oMath>
                </a14:m>
                <a:r>
                  <a:rPr lang="en-US" sz="4000">
                    <a:latin typeface="Arial" panose="020B0604020202020204" pitchFamily="34" charset="0"/>
                    <a:cs typeface="Arial" panose="020B0604020202020204" pitchFamily="34" charset="0"/>
                  </a:rPr>
                  <a:t> </a:t>
                </a:r>
              </a:p>
              <a:p>
                <a:pPr marL="571500" indent="-571500" algn="just">
                  <a:lnSpc>
                    <a:spcPct val="150000"/>
                  </a:lnSpc>
                  <a:buFont typeface="Wingdings" panose="05000000000000000000" pitchFamily="2" charset="2"/>
                  <a:buChar char="§"/>
                </a:pPr>
                <a14:m>
                  <m:oMath xmlns:m="http://schemas.openxmlformats.org/officeDocument/2006/math">
                    <m:func>
                      <m:funcPr>
                        <m:ctrlPr>
                          <a:rPr lang="en-US" sz="4000" i="1">
                            <a:latin typeface="Cambria Math" panose="02040503050406030204" pitchFamily="18" charset="0"/>
                          </a:rPr>
                        </m:ctrlPr>
                      </m:funcPr>
                      <m:fName>
                        <m:r>
                          <m:rPr>
                            <m:sty m:val="p"/>
                          </m:rPr>
                          <a:rPr lang="en-US" sz="4000">
                            <a:latin typeface="Cambria Math" panose="02040503050406030204" pitchFamily="18" charset="0"/>
                          </a:rPr>
                          <m:t>cos</m:t>
                        </m:r>
                      </m:fName>
                      <m:e>
                        <m:r>
                          <m:rPr>
                            <m:sty m:val="p"/>
                          </m:rPr>
                          <a:rPr lang="en-US" sz="4000">
                            <a:latin typeface="Cambria Math" panose="02040503050406030204" pitchFamily="18" charset="0"/>
                          </a:rPr>
                          <m:t>x</m:t>
                        </m:r>
                      </m:e>
                    </m:func>
                    <m:r>
                      <a:rPr lang="en-US" sz="4000">
                        <a:latin typeface="Cambria Math" panose="02040503050406030204" pitchFamily="18" charset="0"/>
                      </a:rPr>
                      <m:t>=0⟺</m:t>
                    </m:r>
                    <m:r>
                      <m:rPr>
                        <m:sty m:val="p"/>
                      </m:rPr>
                      <a:rPr lang="en-US" sz="4000">
                        <a:latin typeface="Cambria Math" panose="02040503050406030204" pitchFamily="18" charset="0"/>
                      </a:rPr>
                      <m:t>x</m:t>
                    </m:r>
                    <m:r>
                      <a:rPr lang="en-US" sz="4000">
                        <a:latin typeface="Cambria Math" panose="02040503050406030204" pitchFamily="18" charset="0"/>
                      </a:rPr>
                      <m:t>=</m:t>
                    </m:r>
                    <m:f>
                      <m:fPr>
                        <m:ctrlPr>
                          <a:rPr lang="en-US" sz="4000" i="1">
                            <a:latin typeface="Cambria Math" panose="02040503050406030204" pitchFamily="18" charset="0"/>
                          </a:rPr>
                        </m:ctrlPr>
                      </m:fPr>
                      <m:num>
                        <m:r>
                          <m:rPr>
                            <m:sty m:val="p"/>
                          </m:rPr>
                          <a:rPr lang="en-US" sz="4000">
                            <a:latin typeface="Cambria Math" panose="02040503050406030204" pitchFamily="18" charset="0"/>
                          </a:rPr>
                          <m:t>π</m:t>
                        </m:r>
                      </m:num>
                      <m:den>
                        <m:r>
                          <a:rPr lang="en-US" sz="4000">
                            <a:latin typeface="Cambria Math" panose="02040503050406030204" pitchFamily="18" charset="0"/>
                          </a:rPr>
                          <m:t>2</m:t>
                        </m:r>
                      </m:den>
                    </m:f>
                    <m:r>
                      <a:rPr lang="en-US" sz="4000">
                        <a:latin typeface="Cambria Math" panose="02040503050406030204" pitchFamily="18" charset="0"/>
                      </a:rPr>
                      <m:t>+</m:t>
                    </m:r>
                    <m:r>
                      <m:rPr>
                        <m:sty m:val="p"/>
                      </m:rPr>
                      <a:rPr lang="en-US" sz="4000">
                        <a:latin typeface="Cambria Math" panose="02040503050406030204" pitchFamily="18" charset="0"/>
                      </a:rPr>
                      <m:t>kπ</m:t>
                    </m:r>
                    <m:r>
                      <a:rPr lang="en-US" sz="4000">
                        <a:latin typeface="Cambria Math" panose="02040503050406030204" pitchFamily="18" charset="0"/>
                      </a:rPr>
                      <m:t>, (</m:t>
                    </m:r>
                    <m:r>
                      <m:rPr>
                        <m:sty m:val="p"/>
                      </m:rPr>
                      <a:rPr lang="en-US" sz="4000">
                        <a:latin typeface="Cambria Math" panose="02040503050406030204" pitchFamily="18" charset="0"/>
                      </a:rPr>
                      <m:t>k</m:t>
                    </m:r>
                    <m:r>
                      <a:rPr lang="en-US" sz="4000">
                        <a:latin typeface="Cambria Math" panose="02040503050406030204" pitchFamily="18" charset="0"/>
                      </a:rPr>
                      <m:t>∈</m:t>
                    </m:r>
                    <m:r>
                      <a:rPr lang="en-US" sz="4000" i="1">
                        <a:latin typeface="Cambria Math" panose="02040503050406030204" pitchFamily="18" charset="0"/>
                      </a:rPr>
                      <m:t>ℤ</m:t>
                    </m:r>
                    <m:r>
                      <a:rPr lang="en-US" sz="4000">
                        <a:latin typeface="Cambria Math" panose="02040503050406030204" pitchFamily="18" charset="0"/>
                      </a:rPr>
                      <m:t>)</m:t>
                    </m:r>
                  </m:oMath>
                </a14:m>
                <a:r>
                  <a:rPr lang="en-US" sz="4000">
                    <a:latin typeface="Arial" panose="020B0604020202020204" pitchFamily="34" charset="0"/>
                    <a:cs typeface="Arial" panose="020B0604020202020204" pitchFamily="34" charset="0"/>
                  </a:rPr>
                  <a:t> </a:t>
                </a:r>
              </a:p>
            </p:txBody>
          </p:sp>
        </mc:Choice>
        <mc:Fallback xmlns="">
          <p:sp>
            <p:nvSpPr>
              <p:cNvPr id="11" name="Rectangle 10"/>
              <p:cNvSpPr>
                <a:spLocks noRot="1" noChangeAspect="1" noMove="1" noResize="1" noEditPoints="1" noAdjustHandles="1" noChangeArrowheads="1" noChangeShapeType="1" noTextEdit="1"/>
              </p:cNvSpPr>
              <p:nvPr/>
            </p:nvSpPr>
            <p:spPr>
              <a:xfrm>
                <a:off x="3630774" y="4327118"/>
                <a:ext cx="13868400" cy="4998420"/>
              </a:xfrm>
              <a:prstGeom prst="rect">
                <a:avLst/>
              </a:prstGeom>
              <a:blipFill rotWithShape="0">
                <a:blip r:embed="rId6"/>
                <a:stretch>
                  <a:fillRect l="-1582" r="-1538"/>
                </a:stretch>
              </a:blipFill>
            </p:spPr>
            <p:txBody>
              <a:bodyPr/>
              <a:lstStyle/>
              <a:p>
                <a:r>
                  <a:rPr lang="en-US">
                    <a:noFill/>
                  </a:rPr>
                  <a:t> </a:t>
                </a:r>
              </a:p>
            </p:txBody>
          </p:sp>
        </mc:Fallback>
      </mc:AlternateContent>
    </p:spTree>
    <p:extLst>
      <p:ext uri="{BB962C8B-B14F-4D97-AF65-F5344CB8AC3E}">
        <p14:creationId xmlns:p14="http://schemas.microsoft.com/office/powerpoint/2010/main" val="1474009792"/>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animEffect transition="in" filter="fade">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left)">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grpSp>
        <p:nvGrpSpPr>
          <p:cNvPr id="3" name="Group 3"/>
          <p:cNvGrpSpPr/>
          <p:nvPr/>
        </p:nvGrpSpPr>
        <p:grpSpPr>
          <a:xfrm>
            <a:off x="3037331" y="2030095"/>
            <a:ext cx="13293258" cy="6791564"/>
            <a:chOff x="0" y="0"/>
            <a:chExt cx="3501105" cy="1788725"/>
          </a:xfrm>
        </p:grpSpPr>
        <p:sp>
          <p:nvSpPr>
            <p:cNvPr id="4" name="Freeform 4"/>
            <p:cNvSpPr/>
            <p:nvPr/>
          </p:nvSpPr>
          <p:spPr>
            <a:xfrm>
              <a:off x="0" y="0"/>
              <a:ext cx="3501105" cy="1788725"/>
            </a:xfrm>
            <a:custGeom>
              <a:avLst/>
              <a:gdLst/>
              <a:ahLst/>
              <a:cxnLst/>
              <a:rect l="l" t="t" r="r" b="b"/>
              <a:pathLst>
                <a:path w="3501105" h="1788725">
                  <a:moveTo>
                    <a:pt x="0" y="0"/>
                  </a:moveTo>
                  <a:lnTo>
                    <a:pt x="3501105" y="0"/>
                  </a:lnTo>
                  <a:lnTo>
                    <a:pt x="3501105" y="1788725"/>
                  </a:lnTo>
                  <a:lnTo>
                    <a:pt x="0" y="1788725"/>
                  </a:lnTo>
                  <a:close/>
                </a:path>
              </a:pathLst>
            </a:custGeom>
            <a:solidFill>
              <a:srgbClr val="000000">
                <a:alpha val="31765"/>
              </a:srgbClr>
            </a:solidFill>
            <a:ln w="38100">
              <a:solidFill>
                <a:srgbClr val="000000">
                  <a:alpha val="31765"/>
                </a:srgbClr>
              </a:solidFill>
            </a:ln>
          </p:spPr>
        </p:sp>
        <p:sp>
          <p:nvSpPr>
            <p:cNvPr id="5" name="TextBox 5"/>
            <p:cNvSpPr txBox="1"/>
            <p:nvPr/>
          </p:nvSpPr>
          <p:spPr>
            <a:xfrm>
              <a:off x="0" y="-47625"/>
              <a:ext cx="812800" cy="860425"/>
            </a:xfrm>
            <a:prstGeom prst="rect">
              <a:avLst/>
            </a:prstGeom>
          </p:spPr>
          <p:txBody>
            <a:bodyPr lIns="50800" tIns="50800" rIns="50800" bIns="50800" rtlCol="0" anchor="ctr"/>
            <a:lstStyle/>
            <a:p>
              <a:pPr algn="ctr">
                <a:lnSpc>
                  <a:spcPts val="3210"/>
                </a:lnSpc>
              </a:pPr>
              <a:endParaRPr/>
            </a:p>
          </p:txBody>
        </p:sp>
      </p:grpSp>
      <p:grpSp>
        <p:nvGrpSpPr>
          <p:cNvPr id="6" name="Group 6"/>
          <p:cNvGrpSpPr/>
          <p:nvPr/>
        </p:nvGrpSpPr>
        <p:grpSpPr>
          <a:xfrm rot="-147716">
            <a:off x="2497371" y="1747718"/>
            <a:ext cx="13293258" cy="6791564"/>
            <a:chOff x="0" y="0"/>
            <a:chExt cx="3501105" cy="1788725"/>
          </a:xfrm>
        </p:grpSpPr>
        <p:sp>
          <p:nvSpPr>
            <p:cNvPr id="7" name="Freeform 7"/>
            <p:cNvSpPr/>
            <p:nvPr/>
          </p:nvSpPr>
          <p:spPr>
            <a:xfrm>
              <a:off x="0" y="0"/>
              <a:ext cx="3501105" cy="1788725"/>
            </a:xfrm>
            <a:custGeom>
              <a:avLst/>
              <a:gdLst/>
              <a:ahLst/>
              <a:cxnLst/>
              <a:rect l="l" t="t" r="r" b="b"/>
              <a:pathLst>
                <a:path w="3501105" h="1788725">
                  <a:moveTo>
                    <a:pt x="6406" y="0"/>
                  </a:moveTo>
                  <a:lnTo>
                    <a:pt x="3494699" y="0"/>
                  </a:lnTo>
                  <a:cubicBezTo>
                    <a:pt x="3496397" y="0"/>
                    <a:pt x="3498027" y="675"/>
                    <a:pt x="3499229" y="1876"/>
                  </a:cubicBezTo>
                  <a:cubicBezTo>
                    <a:pt x="3500430" y="3078"/>
                    <a:pt x="3501105" y="4707"/>
                    <a:pt x="3501105" y="6406"/>
                  </a:cubicBezTo>
                  <a:lnTo>
                    <a:pt x="3501105" y="1782318"/>
                  </a:lnTo>
                  <a:cubicBezTo>
                    <a:pt x="3501105" y="1785856"/>
                    <a:pt x="3498237" y="1788725"/>
                    <a:pt x="3494699" y="1788725"/>
                  </a:cubicBezTo>
                  <a:lnTo>
                    <a:pt x="6406" y="1788725"/>
                  </a:lnTo>
                  <a:cubicBezTo>
                    <a:pt x="4707" y="1788725"/>
                    <a:pt x="3078" y="1788050"/>
                    <a:pt x="1876" y="1786848"/>
                  </a:cubicBezTo>
                  <a:cubicBezTo>
                    <a:pt x="675" y="1785647"/>
                    <a:pt x="0" y="1784017"/>
                    <a:pt x="0" y="1782318"/>
                  </a:cubicBezTo>
                  <a:lnTo>
                    <a:pt x="0" y="6406"/>
                  </a:lnTo>
                  <a:cubicBezTo>
                    <a:pt x="0" y="4707"/>
                    <a:pt x="675" y="3078"/>
                    <a:pt x="1876" y="1876"/>
                  </a:cubicBezTo>
                  <a:cubicBezTo>
                    <a:pt x="3078" y="675"/>
                    <a:pt x="4707" y="0"/>
                    <a:pt x="6406" y="0"/>
                  </a:cubicBezTo>
                  <a:close/>
                </a:path>
              </a:pathLst>
            </a:custGeom>
            <a:solidFill>
              <a:srgbClr val="FFFFFF"/>
            </a:solidFill>
            <a:ln w="38100">
              <a:solidFill>
                <a:srgbClr val="000000"/>
              </a:solidFill>
            </a:ln>
          </p:spPr>
        </p:sp>
        <p:sp>
          <p:nvSpPr>
            <p:cNvPr id="8" name="TextBox 8"/>
            <p:cNvSpPr txBox="1"/>
            <p:nvPr/>
          </p:nvSpPr>
          <p:spPr>
            <a:xfrm>
              <a:off x="0" y="-47625"/>
              <a:ext cx="812800" cy="860425"/>
            </a:xfrm>
            <a:prstGeom prst="rect">
              <a:avLst/>
            </a:prstGeom>
          </p:spPr>
          <p:txBody>
            <a:bodyPr lIns="50800" tIns="50800" rIns="50800" bIns="50800" rtlCol="0" anchor="ctr"/>
            <a:lstStyle/>
            <a:p>
              <a:pPr algn="ctr">
                <a:lnSpc>
                  <a:spcPts val="3210"/>
                </a:lnSpc>
              </a:pPr>
              <a:endParaRPr/>
            </a:p>
          </p:txBody>
        </p:sp>
      </p:grpSp>
      <p:sp>
        <p:nvSpPr>
          <p:cNvPr id="9" name="Freeform 9"/>
          <p:cNvSpPr/>
          <p:nvPr/>
        </p:nvSpPr>
        <p:spPr>
          <a:xfrm>
            <a:off x="6928985" y="1314623"/>
            <a:ext cx="3667332" cy="946839"/>
          </a:xfrm>
          <a:custGeom>
            <a:avLst/>
            <a:gdLst/>
            <a:ahLst/>
            <a:cxnLst/>
            <a:rect l="l" t="t" r="r" b="b"/>
            <a:pathLst>
              <a:path w="3667332" h="946839">
                <a:moveTo>
                  <a:pt x="0" y="0"/>
                </a:moveTo>
                <a:lnTo>
                  <a:pt x="3667333" y="0"/>
                </a:lnTo>
                <a:lnTo>
                  <a:pt x="3667333" y="946839"/>
                </a:lnTo>
                <a:lnTo>
                  <a:pt x="0" y="94683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2" name="Freeform 12"/>
          <p:cNvSpPr/>
          <p:nvPr/>
        </p:nvSpPr>
        <p:spPr>
          <a:xfrm>
            <a:off x="13207032" y="6563757"/>
            <a:ext cx="5446660" cy="3237876"/>
          </a:xfrm>
          <a:custGeom>
            <a:avLst/>
            <a:gdLst/>
            <a:ahLst/>
            <a:cxnLst/>
            <a:rect l="l" t="t" r="r" b="b"/>
            <a:pathLst>
              <a:path w="6921795" h="4114800">
                <a:moveTo>
                  <a:pt x="0" y="0"/>
                </a:moveTo>
                <a:lnTo>
                  <a:pt x="6921795" y="0"/>
                </a:lnTo>
                <a:lnTo>
                  <a:pt x="6921795"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8" name="Rectangle 17"/>
          <p:cNvSpPr/>
          <p:nvPr/>
        </p:nvSpPr>
        <p:spPr>
          <a:xfrm>
            <a:off x="3322067" y="3110300"/>
            <a:ext cx="11643865" cy="3557512"/>
          </a:xfrm>
          <a:prstGeom prst="rect">
            <a:avLst/>
          </a:prstGeom>
        </p:spPr>
        <p:txBody>
          <a:bodyPr wrap="square">
            <a:spAutoFit/>
          </a:bodyPr>
          <a:lstStyle/>
          <a:p>
            <a:pPr algn="ctr">
              <a:lnSpc>
                <a:spcPct val="150000"/>
              </a:lnSpc>
            </a:pPr>
            <a:r>
              <a:rPr lang="vi-VN" sz="8000" b="1">
                <a:solidFill>
                  <a:schemeClr val="accent5">
                    <a:lumMod val="75000"/>
                  </a:schemeClr>
                </a:solidFill>
                <a:latin typeface="Arial" panose="020B0604020202020204" pitchFamily="34" charset="0"/>
                <a:cs typeface="Arial" panose="020B0604020202020204" pitchFamily="34" charset="0"/>
              </a:rPr>
              <a:t>BÀI 4: PHƯƠNG TRÌNH LƯỢNG GIÁC CƠ BẢN </a:t>
            </a:r>
            <a:endParaRPr lang="en-US" sz="8000" b="1">
              <a:solidFill>
                <a:schemeClr val="accent5">
                  <a:lumMod val="75000"/>
                </a:schemeClr>
              </a:solidFill>
              <a:latin typeface="Arial" panose="020B0604020202020204" pitchFamily="34" charset="0"/>
              <a:cs typeface="Arial" panose="020B0604020202020204" pitchFamily="34" charset="0"/>
            </a:endParaRPr>
          </a:p>
        </p:txBody>
      </p:sp>
      <p:pic>
        <p:nvPicPr>
          <p:cNvPr id="19" name="Picture 18"/>
          <p:cNvPicPr>
            <a:picLocks noChangeAspect="1"/>
          </p:cNvPicPr>
          <p:nvPr/>
        </p:nvPicPr>
        <p:blipFill>
          <a:blip r:embed="rId7"/>
          <a:stretch>
            <a:fillRect/>
          </a:stretch>
        </p:blipFill>
        <p:spPr>
          <a:xfrm>
            <a:off x="631782" y="485368"/>
            <a:ext cx="2882237" cy="2902346"/>
          </a:xfrm>
          <a:prstGeom prst="rect">
            <a:avLst/>
          </a:prstGeom>
        </p:spPr>
      </p:pic>
    </p:spTree>
  </p:cSld>
  <p:clrMapOvr>
    <a:masterClrMapping/>
  </p:clrMapOvr>
  <p:transition spd="med">
    <p:plus/>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mc:AlternateContent xmlns:mc="http://schemas.openxmlformats.org/markup-compatibility/2006" xmlns:a14="http://schemas.microsoft.com/office/drawing/2010/main">
        <mc:Choice Requires="a14">
          <p:sp>
            <p:nvSpPr>
              <p:cNvPr id="3" name="Rectangle 2"/>
              <p:cNvSpPr/>
              <p:nvPr/>
            </p:nvSpPr>
            <p:spPr>
              <a:xfrm>
                <a:off x="1209040" y="875365"/>
                <a:ext cx="14478000" cy="2048766"/>
              </a:xfrm>
              <a:prstGeom prst="rect">
                <a:avLst/>
              </a:prstGeom>
            </p:spPr>
            <p:txBody>
              <a:bodyPr wrap="square">
                <a:spAutoFit/>
              </a:bodyPr>
              <a:lstStyle/>
              <a:p>
                <a:pPr algn="just">
                  <a:spcAft>
                    <a:spcPts val="0"/>
                  </a:spcAft>
                </a:pPr>
                <a:r>
                  <a:rPr lang="fr-FR" sz="4000">
                    <a:latin typeface="Arial" panose="020B0604020202020204" pitchFamily="34" charset="0"/>
                    <a:ea typeface="Times New Roman" panose="02020603050405020304" pitchFamily="18" charset="0"/>
                    <a:cs typeface="Arial" panose="020B0604020202020204" pitchFamily="34" charset="0"/>
                  </a:rPr>
                  <a:t>b) Ta có </a:t>
                </a:r>
                <a14:m>
                  <m:oMath xmlns:m="http://schemas.openxmlformats.org/officeDocument/2006/math">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cos</m:t>
                        </m:r>
                      </m:fName>
                      <m:e>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f</m:t>
                        </m:r>
                        <m:r>
                          <a:rPr lang="fr-FR" sz="40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x</m:t>
                        </m:r>
                        <m:r>
                          <a:rPr lang="fr-FR" sz="4000">
                            <a:effectLst/>
                            <a:latin typeface="Cambria Math" panose="02040503050406030204" pitchFamily="18" charset="0"/>
                            <a:ea typeface="Times New Roman" panose="02020603050405020304" pitchFamily="18" charset="0"/>
                            <a:cs typeface="Times New Roman" panose="02020603050405020304" pitchFamily="18" charset="0"/>
                          </a:rPr>
                          <m:t>)</m:t>
                        </m:r>
                      </m:e>
                    </m:func>
                    <m:r>
                      <a:rPr lang="fr-FR" sz="4000">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cos</m:t>
                        </m:r>
                      </m:fName>
                      <m:e>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g</m:t>
                        </m:r>
                        <m:r>
                          <a:rPr lang="fr-FR" sz="40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x</m:t>
                        </m:r>
                        <m:r>
                          <a:rPr lang="fr-FR" sz="4000">
                            <a:effectLst/>
                            <a:latin typeface="Cambria Math" panose="02040503050406030204" pitchFamily="18" charset="0"/>
                            <a:ea typeface="Times New Roman" panose="02020603050405020304" pitchFamily="18" charset="0"/>
                            <a:cs typeface="Times New Roman" panose="02020603050405020304" pitchFamily="18" charset="0"/>
                          </a:rPr>
                          <m:t>)</m:t>
                        </m:r>
                      </m:e>
                    </m:func>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en-US" sz="400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d>
                      <m:dPr>
                        <m:begChr m:val="["/>
                        <m:endChr m:val=""/>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d>
                          <m:dPr>
                            <m:begChr m:val=""/>
                            <m:endChr m:val=""/>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eqArr>
                              <m:eqArr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eqArrPr>
                              <m:e>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f</m:t>
                                </m:r>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x</m:t>
                                    </m:r>
                                  </m:e>
                                </m:d>
                                <m:r>
                                  <a:rPr lang="fr-FR" sz="40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g</m:t>
                                </m:r>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x</m:t>
                                    </m:r>
                                  </m:e>
                                </m:d>
                                <m:r>
                                  <a:rPr lang="fr-FR" sz="40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k</m:t>
                                </m:r>
                                <m:r>
                                  <a:rPr lang="fr-FR" sz="4000">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π</m:t>
                                </m:r>
                              </m:e>
                              <m:e>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e>
                              <m:e>
                                <m:r>
                                  <m:rPr>
                                    <m:sty m:val="p"/>
                                  </m:rPr>
                                  <a:rPr lang="fr-FR" sz="4000">
                                    <a:effectLst/>
                                    <a:latin typeface="Cambria Math" panose="02040503050406030204" pitchFamily="18" charset="0"/>
                                    <a:ea typeface="Cambria Math" panose="02040503050406030204" pitchFamily="18" charset="0"/>
                                    <a:cs typeface="Times New Roman" panose="02020603050405020304" pitchFamily="18" charset="0"/>
                                  </a:rPr>
                                  <m:t>f</m:t>
                                </m:r>
                                <m:d>
                                  <m:d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dPr>
                                  <m:e>
                                    <m:r>
                                      <m:rPr>
                                        <m:sty m:val="p"/>
                                      </m:rPr>
                                      <a:rPr lang="fr-FR" sz="4000">
                                        <a:effectLst/>
                                        <a:latin typeface="Cambria Math" panose="02040503050406030204" pitchFamily="18" charset="0"/>
                                        <a:ea typeface="Cambria Math" panose="02040503050406030204" pitchFamily="18" charset="0"/>
                                        <a:cs typeface="Times New Roman" panose="02020603050405020304" pitchFamily="18" charset="0"/>
                                      </a:rPr>
                                      <m:t>x</m:t>
                                    </m:r>
                                  </m:e>
                                </m:d>
                                <m:r>
                                  <a:rPr lang="fr-FR" sz="4000">
                                    <a:effectLst/>
                                    <a:latin typeface="Cambria Math" panose="02040503050406030204" pitchFamily="18" charset="0"/>
                                    <a:ea typeface="Cambria Math" panose="02040503050406030204" pitchFamily="18" charset="0"/>
                                    <a:cs typeface="Times New Roman" panose="02020603050405020304" pitchFamily="18" charset="0"/>
                                  </a:rPr>
                                  <m:t>=</m:t>
                                </m:r>
                                <m:r>
                                  <a:rPr lang="fr-FR" sz="4000" i="1">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fr-FR" sz="4000">
                                    <a:effectLst/>
                                    <a:latin typeface="Cambria Math" panose="02040503050406030204" pitchFamily="18" charset="0"/>
                                    <a:ea typeface="Cambria Math" panose="02040503050406030204" pitchFamily="18" charset="0"/>
                                    <a:cs typeface="Times New Roman" panose="02020603050405020304" pitchFamily="18" charset="0"/>
                                  </a:rPr>
                                  <m:t>g</m:t>
                                </m:r>
                                <m:d>
                                  <m:d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dPr>
                                  <m:e>
                                    <m:r>
                                      <m:rPr>
                                        <m:sty m:val="p"/>
                                      </m:rPr>
                                      <a:rPr lang="fr-FR" sz="4000">
                                        <a:effectLst/>
                                        <a:latin typeface="Cambria Math" panose="02040503050406030204" pitchFamily="18" charset="0"/>
                                        <a:ea typeface="Cambria Math" panose="02040503050406030204" pitchFamily="18" charset="0"/>
                                        <a:cs typeface="Times New Roman" panose="02020603050405020304" pitchFamily="18" charset="0"/>
                                      </a:rPr>
                                      <m:t>x</m:t>
                                    </m:r>
                                  </m:e>
                                </m:d>
                                <m:r>
                                  <a:rPr lang="fr-FR" sz="400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fr-FR" sz="4000">
                                    <a:effectLst/>
                                    <a:latin typeface="Cambria Math" panose="02040503050406030204" pitchFamily="18" charset="0"/>
                                    <a:ea typeface="Cambria Math" panose="02040503050406030204" pitchFamily="18" charset="0"/>
                                    <a:cs typeface="Times New Roman" panose="02020603050405020304" pitchFamily="18" charset="0"/>
                                  </a:rPr>
                                  <m:t>k</m:t>
                                </m:r>
                                <m:r>
                                  <a:rPr lang="fr-FR" sz="4000">
                                    <a:effectLst/>
                                    <a:latin typeface="Cambria Math" panose="02040503050406030204" pitchFamily="18" charset="0"/>
                                    <a:ea typeface="Cambria Math" panose="02040503050406030204" pitchFamily="18" charset="0"/>
                                    <a:cs typeface="Times New Roman" panose="02020603050405020304" pitchFamily="18" charset="0"/>
                                  </a:rPr>
                                  <m:t>2</m:t>
                                </m:r>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π</m:t>
                                </m:r>
                              </m:e>
                            </m:eqArr>
                            <m:r>
                              <a:rPr lang="fr-FR" sz="40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k</m:t>
                            </m:r>
                            <m:r>
                              <a:rPr lang="fr-FR" sz="4000">
                                <a:effectLst/>
                                <a:latin typeface="Cambria Math" panose="02040503050406030204" pitchFamily="18" charset="0"/>
                                <a:ea typeface="Calibri" panose="020F0502020204030204" pitchFamily="34" charset="0"/>
                                <a:cs typeface="Times New Roman" panose="02020603050405020304" pitchFamily="18" charset="0"/>
                              </a:rPr>
                              <m:t>∈</m:t>
                            </m:r>
                            <m:r>
                              <a:rPr lang="fr-FR" sz="4000" i="1">
                                <a:effectLst/>
                                <a:latin typeface="Cambria Math" panose="02040503050406030204" pitchFamily="18" charset="0"/>
                                <a:ea typeface="Calibri" panose="020F0502020204030204" pitchFamily="34" charset="0"/>
                                <a:cs typeface="Times New Roman" panose="02020603050405020304" pitchFamily="18" charset="0"/>
                              </a:rPr>
                              <m:t>ℤ</m:t>
                            </m:r>
                            <m:r>
                              <a:rPr lang="fr-FR" sz="4000">
                                <a:effectLst/>
                                <a:latin typeface="Cambria Math" panose="02040503050406030204" pitchFamily="18" charset="0"/>
                                <a:ea typeface="Calibri" panose="020F0502020204030204" pitchFamily="34" charset="0"/>
                                <a:cs typeface="Times New Roman" panose="02020603050405020304" pitchFamily="18" charset="0"/>
                              </a:rPr>
                              <m:t>)</m:t>
                            </m:r>
                            <m:r>
                              <a:rPr lang="fr-FR" sz="4000">
                                <a:effectLst/>
                                <a:latin typeface="Cambria Math" panose="02040503050406030204" pitchFamily="18" charset="0"/>
                                <a:ea typeface="Times New Roman" panose="02020603050405020304" pitchFamily="18" charset="0"/>
                                <a:cs typeface="Times New Roman" panose="02020603050405020304" pitchFamily="18" charset="0"/>
                              </a:rPr>
                              <m:t> </m:t>
                            </m:r>
                          </m:e>
                        </m:d>
                      </m:e>
                    </m:d>
                  </m:oMath>
                </a14:m>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209040" y="875365"/>
                <a:ext cx="14478000" cy="2048766"/>
              </a:xfrm>
              <a:prstGeom prst="rect">
                <a:avLst/>
              </a:prstGeom>
              <a:blipFill rotWithShape="0">
                <a:blip r:embed="rId3"/>
                <a:stretch>
                  <a:fillRect l="-147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1209040" y="3467100"/>
                <a:ext cx="16007080" cy="5097934"/>
              </a:xfrm>
              <a:prstGeom prst="rect">
                <a:avLst/>
              </a:prstGeom>
            </p:spPr>
            <p:txBody>
              <a:bodyPr wrap="square">
                <a:spAutoFit/>
              </a:bodyPr>
              <a:lstStyle/>
              <a:p>
                <a:pPr algn="just">
                  <a:lnSpc>
                    <a:spcPct val="200000"/>
                  </a:lnSpc>
                  <a:spcAft>
                    <a:spcPts val="0"/>
                  </a:spcAft>
                </a:pPr>
                <a:r>
                  <a:rPr lang="en-US" sz="4000">
                    <a:latin typeface="Arial" panose="020B0604020202020204" pitchFamily="34" charset="0"/>
                    <a:ea typeface="Times New Roman" panose="02020603050405020304" pitchFamily="18" charset="0"/>
                    <a:cs typeface="Arial" panose="020B0604020202020204" pitchFamily="34" charset="0"/>
                  </a:rPr>
                  <a:t>c) Nếu x là góc lượng giác có đơn vị là độ thì ta có thể tìm góc lượng giác x sao cho </a:t>
                </a:r>
                <a14:m>
                  <m:oMath xmlns:m="http://schemas.openxmlformats.org/officeDocument/2006/math">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cos</m:t>
                        </m:r>
                      </m:fName>
                      <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x</m:t>
                        </m:r>
                      </m:e>
                    </m:func>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cos</m:t>
                        </m:r>
                      </m:fName>
                      <m:e>
                        <m:sSup>
                          <m:sSup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a</m:t>
                            </m:r>
                          </m:e>
                          <m:sup>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o</m:t>
                            </m:r>
                          </m:sup>
                        </m:sSup>
                      </m:e>
                    </m:func>
                  </m:oMath>
                </a14:m>
                <a:r>
                  <a:rPr lang="en-US" sz="4000">
                    <a:effectLst/>
                    <a:latin typeface="Arial" panose="020B0604020202020204" pitchFamily="34" charset="0"/>
                    <a:ea typeface="Times New Roman" panose="02020603050405020304" pitchFamily="18" charset="0"/>
                    <a:cs typeface="Arial" panose="020B0604020202020204" pitchFamily="34" charset="0"/>
                  </a:rPr>
                  <a:t> như sau: </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30000"/>
                  </a:lnSpc>
                  <a:spcAft>
                    <a:spcPts val="0"/>
                  </a:spcAft>
                </a:pPr>
                <a14:m>
                  <m:oMath xmlns:m="http://schemas.openxmlformats.org/officeDocument/2006/math">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cos</m:t>
                        </m:r>
                      </m:fName>
                      <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x</m:t>
                        </m:r>
                      </m:e>
                    </m:func>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cos</m:t>
                        </m:r>
                      </m:fName>
                      <m:e>
                        <m:sSup>
                          <m:sSup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a</m:t>
                            </m:r>
                          </m:e>
                          <m:sup>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o</m:t>
                            </m:r>
                          </m:sup>
                        </m:sSup>
                      </m:e>
                    </m:func>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en-US" sz="400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d>
                      <m:dPr>
                        <m:begChr m:val="["/>
                        <m:endChr m:val=""/>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d>
                          <m:dPr>
                            <m:begChr m:val=""/>
                            <m:endChr m:val=""/>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eqArr>
                              <m:eqArr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eqArrPr>
                              <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x</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a</m:t>
                                    </m:r>
                                  </m:e>
                                  <m:sup>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o</m:t>
                                    </m:r>
                                  </m:sup>
                                </m:sSup>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k</m:t>
                                </m:r>
                                <m:sSup>
                                  <m:sSup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4000">
                                        <a:effectLst/>
                                        <a:latin typeface="Cambria Math" panose="02040503050406030204" pitchFamily="18" charset="0"/>
                                        <a:ea typeface="Times New Roman" panose="02020603050405020304" pitchFamily="18" charset="0"/>
                                        <a:cs typeface="Times New Roman" panose="02020603050405020304" pitchFamily="18" charset="0"/>
                                      </a:rPr>
                                      <m:t>360</m:t>
                                    </m:r>
                                  </m:e>
                                  <m:sup>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o</m:t>
                                    </m:r>
                                  </m:sup>
                                </m:sSup>
                              </m:e>
                              <m:e>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e>
                              <m:e>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x</m:t>
                                </m:r>
                                <m:r>
                                  <a:rPr lang="en-US" sz="4000">
                                    <a:effectLst/>
                                    <a:latin typeface="Cambria Math" panose="02040503050406030204" pitchFamily="18" charset="0"/>
                                    <a:ea typeface="Cambria Math" panose="02040503050406030204" pitchFamily="18" charset="0"/>
                                    <a:cs typeface="Times New Roman" panose="02020603050405020304" pitchFamily="18" charset="0"/>
                                  </a:rPr>
                                  <m:t>=</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sSupPr>
                                  <m:e>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a</m:t>
                                    </m:r>
                                  </m:e>
                                  <m:sup>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o</m:t>
                                    </m:r>
                                  </m:sup>
                                </m:sSup>
                                <m:r>
                                  <a:rPr lang="en-US" sz="400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k</m:t>
                                </m:r>
                                <m:sSup>
                                  <m:sSup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4000">
                                        <a:effectLst/>
                                        <a:latin typeface="Cambria Math" panose="02040503050406030204" pitchFamily="18" charset="0"/>
                                        <a:ea typeface="Cambria Math" panose="02040503050406030204" pitchFamily="18" charset="0"/>
                                        <a:cs typeface="Times New Roman" panose="02020603050405020304" pitchFamily="18" charset="0"/>
                                      </a:rPr>
                                      <m:t>360</m:t>
                                    </m:r>
                                  </m:e>
                                  <m:sup>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o</m:t>
                                    </m:r>
                                  </m:sup>
                                </m:sSup>
                              </m:e>
                            </m:eqArr>
                            <m:r>
                              <a:rPr lang="en-US" sz="40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k</m:t>
                            </m:r>
                            <m:r>
                              <a:rPr lang="en-US" sz="4000">
                                <a:effectLst/>
                                <a:latin typeface="Cambria Math" panose="02040503050406030204" pitchFamily="18" charset="0"/>
                                <a:ea typeface="Calibri" panose="020F0502020204030204" pitchFamily="34" charset="0"/>
                                <a:cs typeface="Times New Roman" panose="02020603050405020304" pitchFamily="18" charset="0"/>
                              </a:rPr>
                              <m:t>∈</m:t>
                            </m:r>
                            <m:r>
                              <a:rPr lang="en-US" sz="4000" i="1">
                                <a:effectLst/>
                                <a:latin typeface="Cambria Math" panose="02040503050406030204" pitchFamily="18" charset="0"/>
                                <a:ea typeface="Calibri" panose="020F0502020204030204" pitchFamily="34" charset="0"/>
                                <a:cs typeface="Times New Roman" panose="02020603050405020304" pitchFamily="18" charset="0"/>
                              </a:rPr>
                              <m:t>ℤ</m:t>
                            </m:r>
                            <m:r>
                              <a:rPr lang="en-US" sz="4000">
                                <a:effectLst/>
                                <a:latin typeface="Cambria Math" panose="02040503050406030204" pitchFamily="18" charset="0"/>
                                <a:ea typeface="Calibri" panose="020F0502020204030204" pitchFamily="34" charset="0"/>
                                <a:cs typeface="Times New Roman" panose="02020603050405020304" pitchFamily="18" charset="0"/>
                              </a:rPr>
                              <m:t>)</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e>
                        </m:d>
                      </m:e>
                    </m:d>
                  </m:oMath>
                </a14:m>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1209040" y="3467100"/>
                <a:ext cx="16007080" cy="5097934"/>
              </a:xfrm>
              <a:prstGeom prst="rect">
                <a:avLst/>
              </a:prstGeom>
              <a:blipFill rotWithShape="0">
                <a:blip r:embed="rId4"/>
                <a:stretch>
                  <a:fillRect l="-1333" r="-1371"/>
                </a:stretch>
              </a:blipFill>
            </p:spPr>
            <p:txBody>
              <a:bodyPr/>
              <a:lstStyle/>
              <a:p>
                <a:r>
                  <a:rPr lang="en-US">
                    <a:noFill/>
                  </a:rPr>
                  <a:t> </a:t>
                </a:r>
              </a:p>
            </p:txBody>
          </p:sp>
        </mc:Fallback>
      </mc:AlternateContent>
      <p:pic>
        <p:nvPicPr>
          <p:cNvPr id="5" name="Picture 4"/>
          <p:cNvPicPr>
            <a:picLocks noChangeAspect="1"/>
          </p:cNvPicPr>
          <p:nvPr/>
        </p:nvPicPr>
        <p:blipFill>
          <a:blip r:embed="rId5"/>
          <a:stretch>
            <a:fillRect/>
          </a:stretch>
        </p:blipFill>
        <p:spPr>
          <a:xfrm>
            <a:off x="10905923" y="5753100"/>
            <a:ext cx="7376997" cy="4344349"/>
          </a:xfrm>
          <a:prstGeom prst="rect">
            <a:avLst/>
          </a:prstGeom>
        </p:spPr>
      </p:pic>
    </p:spTree>
    <p:extLst>
      <p:ext uri="{BB962C8B-B14F-4D97-AF65-F5344CB8AC3E}">
        <p14:creationId xmlns:p14="http://schemas.microsoft.com/office/powerpoint/2010/main" val="3518957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sp>
        <p:nvSpPr>
          <p:cNvPr id="3" name="Line Callout 1 (Border and Accent Bar) 2"/>
          <p:cNvSpPr/>
          <p:nvPr/>
        </p:nvSpPr>
        <p:spPr>
          <a:xfrm>
            <a:off x="1219200" y="551170"/>
            <a:ext cx="5181600" cy="1219200"/>
          </a:xfrm>
          <a:prstGeom prst="accentBorderCallout1">
            <a:avLst>
              <a:gd name="adj1" fmla="val 28274"/>
              <a:gd name="adj2" fmla="val -3309"/>
              <a:gd name="adj3" fmla="val 28690"/>
              <a:gd name="adj4" fmla="val -23261"/>
            </a:avLst>
          </a:prstGeom>
          <a:solidFill>
            <a:schemeClr val="accent5">
              <a:lumMod val="20000"/>
              <a:lumOff val="80000"/>
            </a:schemeClr>
          </a:solidFill>
          <a:ln w="38100">
            <a:solidFill>
              <a:schemeClr val="tx1">
                <a:lumMod val="95000"/>
                <a:lumOff val="5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a:solidFill>
                  <a:prstClr val="black"/>
                </a:solidFill>
                <a:cs typeface="Arial" panose="020B0604020202020204" pitchFamily="34" charset="0"/>
              </a:rPr>
              <a:t>Ví dụ 5 (SGK - tr.36)</a:t>
            </a:r>
            <a:endParaRPr lang="en-US" sz="4000" b="1">
              <a:solidFill>
                <a:prstClr val="black"/>
              </a:solidFill>
              <a:latin typeface="Arial" panose="020B0604020202020204" pitchFamily="34" charset="0"/>
              <a:cs typeface="Arial" panose="020B0604020202020204" pitchFamily="34" charset="0"/>
            </a:endParaRPr>
          </a:p>
        </p:txBody>
      </p:sp>
      <p:sp>
        <p:nvSpPr>
          <p:cNvPr id="5" name="TextBox 4"/>
          <p:cNvSpPr txBox="1"/>
          <p:nvPr/>
        </p:nvSpPr>
        <p:spPr>
          <a:xfrm>
            <a:off x="7391400" y="3021638"/>
            <a:ext cx="2743200" cy="738664"/>
          </a:xfrm>
          <a:prstGeom prst="rect">
            <a:avLst/>
          </a:prstGeom>
          <a:noFill/>
        </p:spPr>
        <p:txBody>
          <a:bodyPr wrap="square" rtlCol="0">
            <a:spAutoFit/>
          </a:bodyPr>
          <a:lstStyle/>
          <a:p>
            <a:pPr algn="ctr"/>
            <a:r>
              <a:rPr lang="vi-VN" sz="4200" b="1" u="sng">
                <a:solidFill>
                  <a:srgbClr val="C00000"/>
                </a:solidFill>
                <a:cs typeface="Arial" panose="020B0604020202020204" pitchFamily="34" charset="0"/>
              </a:rPr>
              <a:t>Giải</a:t>
            </a:r>
            <a:endParaRPr lang="en-US" sz="4200" b="1" u="sng">
              <a:solidFill>
                <a:srgbClr val="C00000"/>
              </a:solidFill>
              <a:latin typeface="Arial" panose="020B0604020202020204" pitchFamily="34" charset="0"/>
              <a:cs typeface="Arial" panose="020B0604020202020204" pitchFamily="34" charset="0"/>
            </a:endParaRPr>
          </a:p>
        </p:txBody>
      </p:sp>
      <p:grpSp>
        <p:nvGrpSpPr>
          <p:cNvPr id="7" name="Group 6"/>
          <p:cNvGrpSpPr/>
          <p:nvPr/>
        </p:nvGrpSpPr>
        <p:grpSpPr>
          <a:xfrm>
            <a:off x="990600" y="650302"/>
            <a:ext cx="13944600" cy="2371336"/>
            <a:chOff x="990600" y="650302"/>
            <a:chExt cx="13944600" cy="2371336"/>
          </a:xfrm>
        </p:grpSpPr>
        <p:sp>
          <p:nvSpPr>
            <p:cNvPr id="4" name="TextBox 3"/>
            <p:cNvSpPr txBox="1"/>
            <p:nvPr/>
          </p:nvSpPr>
          <p:spPr>
            <a:xfrm>
              <a:off x="6705600" y="650302"/>
              <a:ext cx="4572000" cy="901593"/>
            </a:xfrm>
            <a:prstGeom prst="rect">
              <a:avLst/>
            </a:prstGeom>
            <a:noFill/>
          </p:spPr>
          <p:txBody>
            <a:bodyPr wrap="square" rtlCol="0">
              <a:spAutoFit/>
            </a:bodyPr>
            <a:lstStyle/>
            <a:p>
              <a:pPr algn="just">
                <a:lnSpc>
                  <a:spcPct val="150000"/>
                </a:lnSpc>
              </a:pPr>
              <a:r>
                <a:rPr lang="vi-VN" sz="4000">
                  <a:solidFill>
                    <a:prstClr val="black"/>
                  </a:solidFill>
                  <a:cs typeface="Arial" panose="020B0604020202020204" pitchFamily="34" charset="0"/>
                </a:rPr>
                <a:t>Giải phương trình:</a:t>
              </a:r>
              <a:endParaRPr lang="en-US" sz="4000">
                <a:solidFill>
                  <a:prstClr val="black"/>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9" name="TextBox 8"/>
                <p:cNvSpPr txBox="1"/>
                <p:nvPr/>
              </p:nvSpPr>
              <p:spPr>
                <a:xfrm>
                  <a:off x="990600" y="1948459"/>
                  <a:ext cx="13944600" cy="1073179"/>
                </a:xfrm>
                <a:prstGeom prst="rect">
                  <a:avLst/>
                </a:prstGeom>
                <a:noFill/>
              </p:spPr>
              <p:txBody>
                <a:bodyPr wrap="square" rtlCol="0">
                  <a:spAutoFit/>
                </a:bodyPr>
                <a:lstStyle/>
                <a:p>
                  <a:r>
                    <a:rPr lang="vi-VN" sz="4000">
                      <a:solidFill>
                        <a:prstClr val="black"/>
                      </a:solidFill>
                      <a:cs typeface="Arial" panose="020B0604020202020204" pitchFamily="34" charset="0"/>
                    </a:rPr>
                    <a:t>a) </a:t>
                  </a:r>
                  <a14:m>
                    <m:oMath xmlns:m="http://schemas.openxmlformats.org/officeDocument/2006/math">
                      <m:r>
                        <m:rPr>
                          <m:sty m:val="p"/>
                        </m:rPr>
                        <a:rPr lang="vi-VN" sz="4000" b="0" i="0" smtClean="0">
                          <a:solidFill>
                            <a:prstClr val="black"/>
                          </a:solidFill>
                          <a:latin typeface="Cambria Math" panose="02040503050406030204" pitchFamily="18" charset="0"/>
                          <a:cs typeface="Arial" panose="020B0604020202020204" pitchFamily="34" charset="0"/>
                        </a:rPr>
                        <m:t>c</m:t>
                      </m:r>
                      <m:r>
                        <a:rPr lang="vi-VN" sz="4000" b="0" i="1" smtClean="0">
                          <a:solidFill>
                            <a:prstClr val="black"/>
                          </a:solidFill>
                          <a:latin typeface="Cambria Math" panose="02040503050406030204" pitchFamily="18" charset="0"/>
                          <a:cs typeface="Arial" panose="020B0604020202020204" pitchFamily="34" charset="0"/>
                        </a:rPr>
                        <m:t>𝑜𝑠</m:t>
                      </m:r>
                      <m:r>
                        <a:rPr lang="vi-VN" sz="4000" i="1" smtClean="0">
                          <a:solidFill>
                            <a:prstClr val="black"/>
                          </a:solidFill>
                          <a:latin typeface="Cambria Math" panose="02040503050406030204" pitchFamily="18" charset="0"/>
                          <a:cs typeface="Arial" panose="020B0604020202020204" pitchFamily="34" charset="0"/>
                        </a:rPr>
                        <m:t>𝑥</m:t>
                      </m:r>
                      <m:r>
                        <a:rPr lang="vi-VN" sz="4000" i="1" smtClean="0">
                          <a:solidFill>
                            <a:prstClr val="black"/>
                          </a:solidFill>
                          <a:latin typeface="Cambria Math" panose="02040503050406030204" pitchFamily="18" charset="0"/>
                          <a:cs typeface="Arial" panose="020B0604020202020204" pitchFamily="34" charset="0"/>
                        </a:rPr>
                        <m:t>=</m:t>
                      </m:r>
                      <m:f>
                        <m:fPr>
                          <m:ctrlPr>
                            <a:rPr lang="vi-VN" sz="4000" i="1" smtClean="0">
                              <a:solidFill>
                                <a:prstClr val="black"/>
                              </a:solidFill>
                              <a:latin typeface="Cambria Math" panose="02040503050406030204" pitchFamily="18" charset="0"/>
                              <a:cs typeface="Arial" panose="020B0604020202020204" pitchFamily="34" charset="0"/>
                            </a:rPr>
                          </m:ctrlPr>
                        </m:fPr>
                        <m:num>
                          <m:rad>
                            <m:radPr>
                              <m:degHide m:val="on"/>
                              <m:ctrlPr>
                                <a:rPr lang="vi-VN" sz="4000" i="1" smtClean="0">
                                  <a:solidFill>
                                    <a:prstClr val="black"/>
                                  </a:solidFill>
                                  <a:latin typeface="Cambria Math" panose="02040503050406030204" pitchFamily="18" charset="0"/>
                                  <a:cs typeface="Arial" panose="020B0604020202020204" pitchFamily="34" charset="0"/>
                                </a:rPr>
                              </m:ctrlPr>
                            </m:radPr>
                            <m:deg/>
                            <m:e>
                              <m:r>
                                <a:rPr lang="vi-VN" sz="4000" b="0" i="1" smtClean="0">
                                  <a:solidFill>
                                    <a:prstClr val="black"/>
                                  </a:solidFill>
                                  <a:latin typeface="Cambria Math" panose="02040503050406030204" pitchFamily="18" charset="0"/>
                                  <a:cs typeface="Arial" panose="020B0604020202020204" pitchFamily="34" charset="0"/>
                                </a:rPr>
                                <m:t>3</m:t>
                              </m:r>
                            </m:e>
                          </m:rad>
                        </m:num>
                        <m:den>
                          <m:r>
                            <a:rPr lang="vi-VN" sz="4000" i="1" smtClean="0">
                              <a:solidFill>
                                <a:prstClr val="black"/>
                              </a:solidFill>
                              <a:latin typeface="Cambria Math" panose="02040503050406030204" pitchFamily="18" charset="0"/>
                              <a:cs typeface="Arial" panose="020B0604020202020204" pitchFamily="34" charset="0"/>
                            </a:rPr>
                            <m:t>2</m:t>
                          </m:r>
                        </m:den>
                      </m:f>
                    </m:oMath>
                  </a14:m>
                  <a:r>
                    <a:rPr lang="vi-VN" sz="4000">
                      <a:solidFill>
                        <a:prstClr val="black"/>
                      </a:solidFill>
                      <a:cs typeface="Arial" panose="020B0604020202020204" pitchFamily="34" charset="0"/>
                    </a:rPr>
                    <a:t>                                                  b) </a:t>
                  </a:r>
                  <a14:m>
                    <m:oMath xmlns:m="http://schemas.openxmlformats.org/officeDocument/2006/math">
                      <m:r>
                        <m:rPr>
                          <m:sty m:val="p"/>
                        </m:rPr>
                        <a:rPr lang="vi-VN" sz="4000" b="0" i="0" smtClean="0">
                          <a:solidFill>
                            <a:prstClr val="black"/>
                          </a:solidFill>
                          <a:latin typeface="Cambria Math" panose="02040503050406030204" pitchFamily="18" charset="0"/>
                          <a:cs typeface="Arial" panose="020B0604020202020204" pitchFamily="34" charset="0"/>
                        </a:rPr>
                        <m:t>c</m:t>
                      </m:r>
                      <m:r>
                        <a:rPr lang="vi-VN" sz="4000" b="0" i="1" smtClean="0">
                          <a:solidFill>
                            <a:prstClr val="black"/>
                          </a:solidFill>
                          <a:latin typeface="Cambria Math" panose="02040503050406030204" pitchFamily="18" charset="0"/>
                          <a:cs typeface="Arial" panose="020B0604020202020204" pitchFamily="34" charset="0"/>
                        </a:rPr>
                        <m:t>𝑜𝑠</m:t>
                      </m:r>
                      <m:r>
                        <a:rPr lang="vi-VN" sz="4000" i="1" smtClean="0">
                          <a:solidFill>
                            <a:prstClr val="black"/>
                          </a:solidFill>
                          <a:latin typeface="Cambria Math" panose="02040503050406030204" pitchFamily="18" charset="0"/>
                          <a:cs typeface="Arial" panose="020B0604020202020204" pitchFamily="34" charset="0"/>
                        </a:rPr>
                        <m:t>𝑥</m:t>
                      </m:r>
                      <m:r>
                        <a:rPr lang="vi-VN" sz="4000" i="1" smtClean="0">
                          <a:solidFill>
                            <a:prstClr val="black"/>
                          </a:solidFill>
                          <a:latin typeface="Cambria Math" panose="02040503050406030204" pitchFamily="18" charset="0"/>
                          <a:cs typeface="Arial" panose="020B0604020202020204" pitchFamily="34" charset="0"/>
                        </a:rPr>
                        <m:t>=−</m:t>
                      </m:r>
                      <m:f>
                        <m:fPr>
                          <m:ctrlPr>
                            <a:rPr lang="vi-VN" sz="4000" i="1" smtClean="0">
                              <a:solidFill>
                                <a:prstClr val="black"/>
                              </a:solidFill>
                              <a:latin typeface="Cambria Math" panose="02040503050406030204" pitchFamily="18" charset="0"/>
                              <a:cs typeface="Arial" panose="020B0604020202020204" pitchFamily="34" charset="0"/>
                            </a:rPr>
                          </m:ctrlPr>
                        </m:fPr>
                        <m:num>
                          <m:rad>
                            <m:radPr>
                              <m:degHide m:val="on"/>
                              <m:ctrlPr>
                                <a:rPr lang="vi-VN" sz="4000" i="1" smtClean="0">
                                  <a:solidFill>
                                    <a:prstClr val="black"/>
                                  </a:solidFill>
                                  <a:latin typeface="Cambria Math" panose="02040503050406030204" pitchFamily="18" charset="0"/>
                                  <a:cs typeface="Arial" panose="020B0604020202020204" pitchFamily="34" charset="0"/>
                                </a:rPr>
                              </m:ctrlPr>
                            </m:radPr>
                            <m:deg/>
                            <m:e>
                              <m:r>
                                <a:rPr lang="vi-VN" sz="4000" i="1" smtClean="0">
                                  <a:solidFill>
                                    <a:prstClr val="black"/>
                                  </a:solidFill>
                                  <a:latin typeface="Cambria Math" panose="02040503050406030204" pitchFamily="18" charset="0"/>
                                  <a:cs typeface="Arial" panose="020B0604020202020204" pitchFamily="34" charset="0"/>
                                </a:rPr>
                                <m:t>2</m:t>
                              </m:r>
                            </m:e>
                          </m:rad>
                        </m:num>
                        <m:den>
                          <m:r>
                            <a:rPr lang="vi-VN" sz="4000" i="1" smtClean="0">
                              <a:solidFill>
                                <a:prstClr val="black"/>
                              </a:solidFill>
                              <a:latin typeface="Cambria Math" panose="02040503050406030204" pitchFamily="18" charset="0"/>
                              <a:cs typeface="Arial" panose="020B0604020202020204" pitchFamily="34" charset="0"/>
                            </a:rPr>
                            <m:t>2</m:t>
                          </m:r>
                        </m:den>
                      </m:f>
                    </m:oMath>
                  </a14:m>
                  <a:endParaRPr lang="en-US" sz="4000">
                    <a:solidFill>
                      <a:prstClr val="black"/>
                    </a:solidFill>
                    <a:latin typeface="Arial" panose="020B0604020202020204" pitchFamily="34" charset="0"/>
                    <a:cs typeface="Arial" panose="020B0604020202020204" pitchFamily="34" charset="0"/>
                  </a:endParaRPr>
                </a:p>
              </p:txBody>
            </p:sp>
          </mc:Choice>
          <mc:Fallback xmlns="">
            <p:sp>
              <p:nvSpPr>
                <p:cNvPr id="9" name="TextBox 8"/>
                <p:cNvSpPr txBox="1">
                  <a:spLocks noRot="1" noChangeAspect="1" noMove="1" noResize="1" noEditPoints="1" noAdjustHandles="1" noChangeArrowheads="1" noChangeShapeType="1" noTextEdit="1"/>
                </p:cNvSpPr>
                <p:nvPr/>
              </p:nvSpPr>
              <p:spPr>
                <a:xfrm>
                  <a:off x="990600" y="1948459"/>
                  <a:ext cx="13944600" cy="1073179"/>
                </a:xfrm>
                <a:prstGeom prst="rect">
                  <a:avLst/>
                </a:prstGeom>
                <a:blipFill rotWithShape="0">
                  <a:blip r:embed="rId3"/>
                  <a:stretch>
                    <a:fillRect l="-1574" b="-10227"/>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10" name="TextBox 9"/>
              <p:cNvSpPr txBox="1"/>
              <p:nvPr/>
            </p:nvSpPr>
            <p:spPr>
              <a:xfrm>
                <a:off x="990600" y="4102837"/>
                <a:ext cx="15087600" cy="2360070"/>
              </a:xfrm>
              <a:prstGeom prst="rect">
                <a:avLst/>
              </a:prstGeom>
              <a:noFill/>
            </p:spPr>
            <p:txBody>
              <a:bodyPr wrap="square" rtlCol="0">
                <a:spAutoFit/>
              </a:bodyPr>
              <a:lstStyle/>
              <a:p>
                <a:pPr marL="742950" indent="-742950">
                  <a:buAutoNum type="alphaLcParenR"/>
                </a:pPr>
                <a:r>
                  <a:rPr lang="vi-VN" sz="4000">
                    <a:solidFill>
                      <a:prstClr val="black"/>
                    </a:solidFill>
                    <a:cs typeface="Arial" panose="020B0604020202020204" pitchFamily="34" charset="0"/>
                  </a:rPr>
                  <a:t>Do </a:t>
                </a:r>
                <a14:m>
                  <m:oMath xmlns:m="http://schemas.openxmlformats.org/officeDocument/2006/math">
                    <m:r>
                      <m:rPr>
                        <m:sty m:val="p"/>
                      </m:rPr>
                      <a:rPr lang="vi-VN" sz="4000" b="0" i="0" smtClean="0">
                        <a:solidFill>
                          <a:prstClr val="black"/>
                        </a:solidFill>
                        <a:latin typeface="Cambria Math" panose="02040503050406030204" pitchFamily="18" charset="0"/>
                        <a:cs typeface="Arial" panose="020B0604020202020204" pitchFamily="34" charset="0"/>
                      </a:rPr>
                      <m:t>c</m:t>
                    </m:r>
                    <m:r>
                      <a:rPr lang="vi-VN" sz="4000" b="0" i="1" smtClean="0">
                        <a:solidFill>
                          <a:prstClr val="black"/>
                        </a:solidFill>
                        <a:latin typeface="Cambria Math" panose="02040503050406030204" pitchFamily="18" charset="0"/>
                        <a:cs typeface="Arial" panose="020B0604020202020204" pitchFamily="34" charset="0"/>
                      </a:rPr>
                      <m:t>𝑜𝑠</m:t>
                    </m:r>
                    <m:f>
                      <m:fPr>
                        <m:ctrlPr>
                          <a:rPr lang="vi-VN" sz="4000" b="0" i="1" smtClean="0">
                            <a:solidFill>
                              <a:prstClr val="black"/>
                            </a:solidFill>
                            <a:latin typeface="Cambria Math" panose="02040503050406030204" pitchFamily="18" charset="0"/>
                            <a:cs typeface="Arial" panose="020B0604020202020204" pitchFamily="34" charset="0"/>
                          </a:rPr>
                        </m:ctrlPr>
                      </m:fPr>
                      <m:num>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vi-VN" sz="4000" b="0" i="1" smtClean="0">
                            <a:solidFill>
                              <a:prstClr val="black"/>
                            </a:solidFill>
                            <a:latin typeface="Cambria Math" panose="02040503050406030204" pitchFamily="18" charset="0"/>
                            <a:cs typeface="Arial" panose="020B0604020202020204" pitchFamily="34" charset="0"/>
                          </a:rPr>
                          <m:t>6</m:t>
                        </m:r>
                      </m:den>
                    </m:f>
                  </m:oMath>
                </a14:m>
                <a:r>
                  <a:rPr lang="vi-VN" sz="4000">
                    <a:solidFill>
                      <a:prstClr val="black"/>
                    </a:solidFill>
                    <a:cs typeface="Arial" panose="020B0604020202020204" pitchFamily="34" charset="0"/>
                  </a:rPr>
                  <a:t> = </a:t>
                </a:r>
                <a14:m>
                  <m:oMath xmlns:m="http://schemas.openxmlformats.org/officeDocument/2006/math">
                    <m:f>
                      <m:fPr>
                        <m:ctrlPr>
                          <a:rPr lang="vi-VN" sz="4000" i="1">
                            <a:solidFill>
                              <a:prstClr val="black"/>
                            </a:solidFill>
                            <a:latin typeface="Cambria Math" panose="02040503050406030204" pitchFamily="18" charset="0"/>
                            <a:cs typeface="Arial" panose="020B0604020202020204" pitchFamily="34" charset="0"/>
                          </a:rPr>
                        </m:ctrlPr>
                      </m:fPr>
                      <m:num>
                        <m:rad>
                          <m:radPr>
                            <m:degHide m:val="on"/>
                            <m:ctrlPr>
                              <a:rPr lang="vi-VN" sz="4000" i="1" smtClean="0">
                                <a:solidFill>
                                  <a:prstClr val="black"/>
                                </a:solidFill>
                                <a:latin typeface="Cambria Math" panose="02040503050406030204" pitchFamily="18" charset="0"/>
                                <a:cs typeface="Arial" panose="020B0604020202020204" pitchFamily="34" charset="0"/>
                              </a:rPr>
                            </m:ctrlPr>
                          </m:radPr>
                          <m:deg/>
                          <m:e>
                            <m:r>
                              <a:rPr lang="vi-VN" sz="4000" b="0" i="1" smtClean="0">
                                <a:solidFill>
                                  <a:prstClr val="black"/>
                                </a:solidFill>
                                <a:latin typeface="Cambria Math" panose="02040503050406030204" pitchFamily="18" charset="0"/>
                                <a:cs typeface="Arial" panose="020B0604020202020204" pitchFamily="34" charset="0"/>
                              </a:rPr>
                              <m:t>3</m:t>
                            </m:r>
                          </m:e>
                        </m:rad>
                      </m:num>
                      <m:den>
                        <m:r>
                          <a:rPr lang="vi-VN" sz="4000" i="1">
                            <a:solidFill>
                              <a:prstClr val="black"/>
                            </a:solidFill>
                            <a:latin typeface="Cambria Math" panose="02040503050406030204" pitchFamily="18" charset="0"/>
                            <a:cs typeface="Arial" panose="020B0604020202020204" pitchFamily="34" charset="0"/>
                          </a:rPr>
                          <m:t>2</m:t>
                        </m:r>
                      </m:den>
                    </m:f>
                  </m:oMath>
                </a14:m>
                <a:r>
                  <a:rPr lang="vi-VN" sz="4000">
                    <a:solidFill>
                      <a:prstClr val="black"/>
                    </a:solidFill>
                    <a:cs typeface="Arial" panose="020B0604020202020204" pitchFamily="34" charset="0"/>
                  </a:rPr>
                  <a:t> nên </a:t>
                </a:r>
                <a14:m>
                  <m:oMath xmlns:m="http://schemas.openxmlformats.org/officeDocument/2006/math">
                    <m:r>
                      <m:rPr>
                        <m:sty m:val="p"/>
                      </m:rPr>
                      <a:rPr lang="vi-VN" sz="4000" b="0" i="0" smtClean="0">
                        <a:solidFill>
                          <a:prstClr val="black"/>
                        </a:solidFill>
                        <a:latin typeface="Cambria Math" panose="02040503050406030204" pitchFamily="18" charset="0"/>
                        <a:cs typeface="Arial" panose="020B0604020202020204" pitchFamily="34" charset="0"/>
                      </a:rPr>
                      <m:t>c</m:t>
                    </m:r>
                    <m:r>
                      <a:rPr lang="vi-VN" sz="4000" b="0" i="1" smtClean="0">
                        <a:solidFill>
                          <a:prstClr val="black"/>
                        </a:solidFill>
                        <a:latin typeface="Cambria Math" panose="02040503050406030204" pitchFamily="18" charset="0"/>
                        <a:cs typeface="Arial" panose="020B0604020202020204" pitchFamily="34" charset="0"/>
                      </a:rPr>
                      <m:t>𝑜𝑠𝑥</m:t>
                    </m:r>
                    <m:r>
                      <a:rPr lang="vi-VN" sz="4000" i="1">
                        <a:solidFill>
                          <a:prstClr val="black"/>
                        </a:solidFill>
                        <a:latin typeface="Cambria Math" panose="02040503050406030204" pitchFamily="18" charset="0"/>
                        <a:cs typeface="Arial" panose="020B0604020202020204" pitchFamily="34" charset="0"/>
                      </a:rPr>
                      <m:t>=</m:t>
                    </m:r>
                    <m:r>
                      <a:rPr lang="vi-VN" sz="4000" b="0" i="1" smtClean="0">
                        <a:solidFill>
                          <a:prstClr val="black"/>
                        </a:solidFill>
                        <a:latin typeface="Cambria Math" panose="02040503050406030204" pitchFamily="18" charset="0"/>
                        <a:cs typeface="Arial" panose="020B0604020202020204" pitchFamily="34" charset="0"/>
                      </a:rPr>
                      <m:t>𝑐𝑜𝑠</m:t>
                    </m:r>
                    <m:f>
                      <m:fPr>
                        <m:ctrlPr>
                          <a:rPr lang="vi-VN" sz="4000" b="0" i="1" smtClean="0">
                            <a:solidFill>
                              <a:prstClr val="black"/>
                            </a:solidFill>
                            <a:latin typeface="Cambria Math" panose="02040503050406030204" pitchFamily="18" charset="0"/>
                            <a:cs typeface="Arial" panose="020B0604020202020204" pitchFamily="34" charset="0"/>
                          </a:rPr>
                        </m:ctrlPr>
                      </m:fPr>
                      <m:num>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vi-VN" sz="4000" b="0" i="1" smtClean="0">
                            <a:solidFill>
                              <a:prstClr val="black"/>
                            </a:solidFill>
                            <a:latin typeface="Cambria Math" panose="02040503050406030204" pitchFamily="18" charset="0"/>
                            <a:cs typeface="Arial" panose="020B0604020202020204" pitchFamily="34" charset="0"/>
                          </a:rPr>
                          <m:t>6</m:t>
                        </m:r>
                      </m:den>
                    </m:f>
                  </m:oMath>
                </a14:m>
                <a:r>
                  <a:rPr lang="vi-VN" sz="4000">
                    <a:solidFill>
                      <a:prstClr val="black"/>
                    </a:solidFill>
                    <a:cs typeface="Arial" panose="020B0604020202020204" pitchFamily="34" charset="0"/>
                  </a:rPr>
                  <a:t>  </a:t>
                </a:r>
                <a14:m>
                  <m:oMath xmlns:m="http://schemas.openxmlformats.org/officeDocument/2006/math">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 </m:t>
                    </m:r>
                    <m:d>
                      <m:dPr>
                        <m:begChr m:val="["/>
                        <m:endChr m:val=""/>
                        <m:ctrlP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ctrlPr>
                      </m:dPr>
                      <m:e>
                        <m:m>
                          <m:mPr>
                            <m:mcs>
                              <m:mc>
                                <m:mcPr>
                                  <m:count m:val="1"/>
                                  <m:mcJc m:val="center"/>
                                </m:mcPr>
                              </m:mc>
                            </m:mcs>
                            <m:ctrlP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ctrlPr>
                          </m:mPr>
                          <m:mr>
                            <m:e>
                              <m:eqArr>
                                <m:eqArrPr>
                                  <m:ctrlP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ctrlPr>
                                </m:eqArrPr>
                                <m:e>
                                  <m:r>
                                    <m:rPr>
                                      <m:brk m:alnAt="7"/>
                                    </m:rP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𝑥</m:t>
                                  </m:r>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 </m:t>
                                  </m:r>
                                  <m:f>
                                    <m:fPr>
                                      <m:ctrlP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ctrlPr>
                                    </m:fPr>
                                    <m:num>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6</m:t>
                                      </m:r>
                                    </m:den>
                                  </m:f>
                                  <m:r>
                                    <m:rPr>
                                      <m:brk m:alnAt="7"/>
                                    </m:rP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𝑘</m:t>
                                  </m:r>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2</m:t>
                                  </m:r>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e>
                                <m:e>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 </m:t>
                                  </m:r>
                                </m:e>
                              </m:eqArr>
                            </m:e>
                          </m:mr>
                          <m:mr>
                            <m:e>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𝑥</m:t>
                              </m:r>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f>
                                <m:fPr>
                                  <m:ctrlP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ctrlPr>
                                </m:fPr>
                                <m:num>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m:t>
                                  </m:r>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6</m:t>
                                  </m:r>
                                </m:den>
                              </m:f>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𝑘</m:t>
                              </m:r>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2</m:t>
                              </m:r>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e>
                          </m:mr>
                        </m:m>
                      </m:e>
                    </m:d>
                  </m:oMath>
                </a14:m>
                <a:r>
                  <a:rPr lang="vi-VN" sz="4000">
                    <a:solidFill>
                      <a:prstClr val="black"/>
                    </a:solidFill>
                    <a:cs typeface="Arial" panose="020B0604020202020204" pitchFamily="34" charset="0"/>
                  </a:rPr>
                  <a:t>   </a:t>
                </a:r>
                <a14:m>
                  <m:oMath xmlns:m="http://schemas.openxmlformats.org/officeDocument/2006/math">
                    <m:r>
                      <a:rPr lang="vi-VN" sz="4000" i="1" smtClean="0">
                        <a:solidFill>
                          <a:prstClr val="black"/>
                        </a:solidFill>
                        <a:latin typeface="Cambria Math" panose="02040503050406030204" pitchFamily="18" charset="0"/>
                        <a:cs typeface="Arial" panose="020B0604020202020204" pitchFamily="34" charset="0"/>
                      </a:rPr>
                      <m:t>(</m:t>
                    </m:r>
                    <m:r>
                      <a:rPr lang="vi-VN" sz="4000" i="1" smtClean="0">
                        <a:solidFill>
                          <a:prstClr val="black"/>
                        </a:solidFill>
                        <a:latin typeface="Cambria Math" panose="02040503050406030204" pitchFamily="18" charset="0"/>
                        <a:cs typeface="Arial" panose="020B0604020202020204" pitchFamily="34" charset="0"/>
                      </a:rPr>
                      <m:t>𝑘</m:t>
                    </m:r>
                    <m:r>
                      <a:rPr lang="vi-VN" sz="400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m:t>
                    </m:r>
                    <m:r>
                      <a:rPr lang="vi-VN" sz="400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ℤ</m:t>
                    </m:r>
                    <m:r>
                      <a:rPr lang="vi-VN" sz="400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m:t>
                    </m:r>
                  </m:oMath>
                </a14:m>
                <a:endParaRPr lang="en-US" sz="4000">
                  <a:solidFill>
                    <a:prstClr val="black"/>
                  </a:solidFill>
                  <a:latin typeface="Arial" panose="020B0604020202020204" pitchFamily="34" charset="0"/>
                  <a:cs typeface="Arial" panose="020B0604020202020204" pitchFamily="34" charset="0"/>
                </a:endParaRPr>
              </a:p>
            </p:txBody>
          </p:sp>
        </mc:Choice>
        <mc:Fallback xmlns="">
          <p:sp>
            <p:nvSpPr>
              <p:cNvPr id="10" name="TextBox 9"/>
              <p:cNvSpPr txBox="1">
                <a:spLocks noRot="1" noChangeAspect="1" noMove="1" noResize="1" noEditPoints="1" noAdjustHandles="1" noChangeArrowheads="1" noChangeShapeType="1" noTextEdit="1"/>
              </p:cNvSpPr>
              <p:nvPr/>
            </p:nvSpPr>
            <p:spPr>
              <a:xfrm>
                <a:off x="990600" y="4102837"/>
                <a:ext cx="15087600" cy="2360070"/>
              </a:xfrm>
              <a:prstGeom prst="rect">
                <a:avLst/>
              </a:prstGeom>
              <a:blipFill rotWithShape="0">
                <a:blip r:embed="rId4"/>
                <a:stretch>
                  <a:fillRect l="-129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p:cNvSpPr txBox="1"/>
              <p:nvPr/>
            </p:nvSpPr>
            <p:spPr>
              <a:xfrm>
                <a:off x="990600" y="6913465"/>
                <a:ext cx="15087600" cy="2425536"/>
              </a:xfrm>
              <a:prstGeom prst="rect">
                <a:avLst/>
              </a:prstGeom>
              <a:noFill/>
            </p:spPr>
            <p:txBody>
              <a:bodyPr wrap="square" rtlCol="0">
                <a:spAutoFit/>
              </a:bodyPr>
              <a:lstStyle/>
              <a:p>
                <a:pPr marL="742950" indent="-742950">
                  <a:buFont typeface="+mj-lt"/>
                  <a:buAutoNum type="alphaLcParenR" startAt="2"/>
                </a:pPr>
                <a:r>
                  <a:rPr lang="vi-VN" sz="4000">
                    <a:solidFill>
                      <a:prstClr val="black"/>
                    </a:solidFill>
                    <a:cs typeface="Arial" panose="020B0604020202020204" pitchFamily="34" charset="0"/>
                  </a:rPr>
                  <a:t>Do </a:t>
                </a:r>
                <a14:m>
                  <m:oMath xmlns:m="http://schemas.openxmlformats.org/officeDocument/2006/math">
                    <m:r>
                      <m:rPr>
                        <m:sty m:val="p"/>
                      </m:rPr>
                      <a:rPr lang="vi-VN" sz="4000" b="0" i="0" smtClean="0">
                        <a:solidFill>
                          <a:prstClr val="black"/>
                        </a:solidFill>
                        <a:latin typeface="Cambria Math" panose="02040503050406030204" pitchFamily="18" charset="0"/>
                        <a:cs typeface="Arial" panose="020B0604020202020204" pitchFamily="34" charset="0"/>
                      </a:rPr>
                      <m:t>c</m:t>
                    </m:r>
                    <m:r>
                      <a:rPr lang="vi-VN" sz="4000" b="0" i="1" smtClean="0">
                        <a:solidFill>
                          <a:prstClr val="black"/>
                        </a:solidFill>
                        <a:latin typeface="Cambria Math" panose="02040503050406030204" pitchFamily="18" charset="0"/>
                        <a:cs typeface="Arial" panose="020B0604020202020204" pitchFamily="34" charset="0"/>
                      </a:rPr>
                      <m:t>𝑜𝑠</m:t>
                    </m:r>
                    <m:f>
                      <m:fPr>
                        <m:ctrlPr>
                          <a:rPr lang="vi-VN" sz="4000" b="0" i="1" smtClean="0">
                            <a:solidFill>
                              <a:prstClr val="black"/>
                            </a:solidFill>
                            <a:latin typeface="Cambria Math" panose="02040503050406030204" pitchFamily="18" charset="0"/>
                            <a:cs typeface="Arial" panose="020B0604020202020204" pitchFamily="34" charset="0"/>
                          </a:rPr>
                        </m:ctrlPr>
                      </m:fPr>
                      <m:num>
                        <m:r>
                          <a:rPr lang="vi-VN" sz="4000" b="0" i="1" smtClean="0">
                            <a:solidFill>
                              <a:prstClr val="black"/>
                            </a:solidFill>
                            <a:latin typeface="Cambria Math" panose="02040503050406030204" pitchFamily="18" charset="0"/>
                            <a:cs typeface="Arial" panose="020B0604020202020204" pitchFamily="34" charset="0"/>
                          </a:rPr>
                          <m:t>3</m:t>
                        </m:r>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vi-VN" sz="4000" b="0" i="1" smtClean="0">
                            <a:solidFill>
                              <a:prstClr val="black"/>
                            </a:solidFill>
                            <a:latin typeface="Cambria Math" panose="02040503050406030204" pitchFamily="18" charset="0"/>
                            <a:cs typeface="Arial" panose="020B0604020202020204" pitchFamily="34" charset="0"/>
                          </a:rPr>
                          <m:t>4</m:t>
                        </m:r>
                      </m:den>
                    </m:f>
                  </m:oMath>
                </a14:m>
                <a:r>
                  <a:rPr lang="vi-VN" sz="4000">
                    <a:solidFill>
                      <a:prstClr val="black"/>
                    </a:solidFill>
                    <a:cs typeface="Arial" panose="020B0604020202020204" pitchFamily="34" charset="0"/>
                  </a:rPr>
                  <a:t> = - </a:t>
                </a:r>
                <a14:m>
                  <m:oMath xmlns:m="http://schemas.openxmlformats.org/officeDocument/2006/math">
                    <m:f>
                      <m:fPr>
                        <m:ctrlPr>
                          <a:rPr lang="vi-VN" sz="4000" i="1">
                            <a:solidFill>
                              <a:prstClr val="black"/>
                            </a:solidFill>
                            <a:latin typeface="Cambria Math" panose="02040503050406030204" pitchFamily="18" charset="0"/>
                            <a:cs typeface="Arial" panose="020B0604020202020204" pitchFamily="34" charset="0"/>
                          </a:rPr>
                        </m:ctrlPr>
                      </m:fPr>
                      <m:num>
                        <m:rad>
                          <m:radPr>
                            <m:degHide m:val="on"/>
                            <m:ctrlPr>
                              <a:rPr lang="vi-VN" sz="4000" i="1" smtClean="0">
                                <a:solidFill>
                                  <a:prstClr val="black"/>
                                </a:solidFill>
                                <a:latin typeface="Cambria Math" panose="02040503050406030204" pitchFamily="18" charset="0"/>
                                <a:cs typeface="Arial" panose="020B0604020202020204" pitchFamily="34" charset="0"/>
                              </a:rPr>
                            </m:ctrlPr>
                          </m:radPr>
                          <m:deg/>
                          <m:e>
                            <m:r>
                              <a:rPr lang="vi-VN" sz="4000" b="0" i="1" smtClean="0">
                                <a:solidFill>
                                  <a:prstClr val="black"/>
                                </a:solidFill>
                                <a:latin typeface="Cambria Math" panose="02040503050406030204" pitchFamily="18" charset="0"/>
                                <a:cs typeface="Arial" panose="020B0604020202020204" pitchFamily="34" charset="0"/>
                              </a:rPr>
                              <m:t>2</m:t>
                            </m:r>
                          </m:e>
                        </m:rad>
                      </m:num>
                      <m:den>
                        <m:r>
                          <a:rPr lang="vi-VN" sz="4000" i="1">
                            <a:solidFill>
                              <a:prstClr val="black"/>
                            </a:solidFill>
                            <a:latin typeface="Cambria Math" panose="02040503050406030204" pitchFamily="18" charset="0"/>
                            <a:cs typeface="Arial" panose="020B0604020202020204" pitchFamily="34" charset="0"/>
                          </a:rPr>
                          <m:t>2</m:t>
                        </m:r>
                      </m:den>
                    </m:f>
                  </m:oMath>
                </a14:m>
                <a:r>
                  <a:rPr lang="vi-VN" sz="4000">
                    <a:solidFill>
                      <a:prstClr val="black"/>
                    </a:solidFill>
                    <a:cs typeface="Arial" panose="020B0604020202020204" pitchFamily="34" charset="0"/>
                  </a:rPr>
                  <a:t> nên </a:t>
                </a:r>
                <a14:m>
                  <m:oMath xmlns:m="http://schemas.openxmlformats.org/officeDocument/2006/math">
                    <m:r>
                      <m:rPr>
                        <m:sty m:val="p"/>
                      </m:rPr>
                      <a:rPr lang="vi-VN" sz="4000" b="0" i="0" smtClean="0">
                        <a:solidFill>
                          <a:prstClr val="black"/>
                        </a:solidFill>
                        <a:latin typeface="Cambria Math" panose="02040503050406030204" pitchFamily="18" charset="0"/>
                        <a:cs typeface="Arial" panose="020B0604020202020204" pitchFamily="34" charset="0"/>
                      </a:rPr>
                      <m:t>c</m:t>
                    </m:r>
                    <m:r>
                      <a:rPr lang="vi-VN" sz="4000" b="0" i="1" smtClean="0">
                        <a:solidFill>
                          <a:prstClr val="black"/>
                        </a:solidFill>
                        <a:latin typeface="Cambria Math" panose="02040503050406030204" pitchFamily="18" charset="0"/>
                        <a:cs typeface="Arial" panose="020B0604020202020204" pitchFamily="34" charset="0"/>
                      </a:rPr>
                      <m:t>𝑜𝑠𝑥</m:t>
                    </m:r>
                    <m:r>
                      <a:rPr lang="vi-VN" sz="4000" i="1">
                        <a:solidFill>
                          <a:prstClr val="black"/>
                        </a:solidFill>
                        <a:latin typeface="Cambria Math" panose="02040503050406030204" pitchFamily="18" charset="0"/>
                        <a:cs typeface="Arial" panose="020B0604020202020204" pitchFamily="34" charset="0"/>
                      </a:rPr>
                      <m:t>=</m:t>
                    </m:r>
                    <m:r>
                      <a:rPr lang="vi-VN" sz="4000" b="0" i="1" smtClean="0">
                        <a:solidFill>
                          <a:prstClr val="black"/>
                        </a:solidFill>
                        <a:latin typeface="Cambria Math" panose="02040503050406030204" pitchFamily="18" charset="0"/>
                        <a:cs typeface="Arial" panose="020B0604020202020204" pitchFamily="34" charset="0"/>
                      </a:rPr>
                      <m:t>𝑐𝑜𝑠</m:t>
                    </m:r>
                    <m:f>
                      <m:fPr>
                        <m:ctrlPr>
                          <a:rPr lang="vi-VN" sz="4000" b="0" i="1" smtClean="0">
                            <a:solidFill>
                              <a:prstClr val="black"/>
                            </a:solidFill>
                            <a:latin typeface="Cambria Math" panose="02040503050406030204" pitchFamily="18" charset="0"/>
                            <a:cs typeface="Arial" panose="020B0604020202020204" pitchFamily="34" charset="0"/>
                          </a:rPr>
                        </m:ctrlPr>
                      </m:fPr>
                      <m:num>
                        <m:r>
                          <a:rPr lang="vi-VN" sz="4000" b="0" i="1" smtClean="0">
                            <a:solidFill>
                              <a:prstClr val="black"/>
                            </a:solidFill>
                            <a:latin typeface="Cambria Math" panose="02040503050406030204" pitchFamily="18" charset="0"/>
                            <a:cs typeface="Arial" panose="020B0604020202020204" pitchFamily="34" charset="0"/>
                          </a:rPr>
                          <m:t>3</m:t>
                        </m:r>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vi-VN" sz="4000" b="0" i="1" smtClean="0">
                            <a:solidFill>
                              <a:prstClr val="black"/>
                            </a:solidFill>
                            <a:latin typeface="Cambria Math" panose="02040503050406030204" pitchFamily="18" charset="0"/>
                            <a:cs typeface="Arial" panose="020B0604020202020204" pitchFamily="34" charset="0"/>
                          </a:rPr>
                          <m:t>4</m:t>
                        </m:r>
                      </m:den>
                    </m:f>
                  </m:oMath>
                </a14:m>
                <a:r>
                  <a:rPr lang="vi-VN" sz="4000">
                    <a:solidFill>
                      <a:prstClr val="black"/>
                    </a:solidFill>
                    <a:cs typeface="Arial" panose="020B0604020202020204" pitchFamily="34" charset="0"/>
                  </a:rPr>
                  <a:t>  </a:t>
                </a:r>
                <a14:m>
                  <m:oMath xmlns:m="http://schemas.openxmlformats.org/officeDocument/2006/math">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 </m:t>
                    </m:r>
                    <m:d>
                      <m:dPr>
                        <m:begChr m:val="["/>
                        <m:endChr m:val=""/>
                        <m:ctrlP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ctrlPr>
                      </m:dPr>
                      <m:e>
                        <m:m>
                          <m:mPr>
                            <m:mcs>
                              <m:mc>
                                <m:mcPr>
                                  <m:count m:val="1"/>
                                  <m:mcJc m:val="center"/>
                                </m:mcPr>
                              </m:mc>
                            </m:mcs>
                            <m:ctrlP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ctrlPr>
                          </m:mPr>
                          <m:mr>
                            <m:e>
                              <m:eqArr>
                                <m:eqArrPr>
                                  <m:ctrlP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ctrlPr>
                                </m:eqArrPr>
                                <m:e>
                                  <m:r>
                                    <m:rPr>
                                      <m:brk m:alnAt="7"/>
                                    </m:rP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𝑥</m:t>
                                  </m:r>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 </m:t>
                                  </m:r>
                                  <m:f>
                                    <m:fPr>
                                      <m:ctrlP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ctrlPr>
                                    </m:fPr>
                                    <m:num>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3</m:t>
                                      </m:r>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4</m:t>
                                      </m:r>
                                    </m:den>
                                  </m:f>
                                  <m:r>
                                    <m:rPr>
                                      <m:brk m:alnAt="7"/>
                                    </m:rP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𝑘</m:t>
                                  </m:r>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2</m:t>
                                  </m:r>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e>
                                <m:e>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 </m:t>
                                  </m:r>
                                </m:e>
                              </m:eqArr>
                            </m:e>
                          </m:mr>
                          <m:mr>
                            <m:e>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𝑥</m:t>
                              </m:r>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f>
                                <m:fPr>
                                  <m:ctrlP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ctrlPr>
                                </m:fPr>
                                <m:num>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−3</m:t>
                                  </m:r>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4</m:t>
                                  </m:r>
                                </m:den>
                              </m:f>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𝑘</m:t>
                              </m:r>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2</m:t>
                              </m:r>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e>
                          </m:mr>
                        </m:m>
                      </m:e>
                    </m:d>
                  </m:oMath>
                </a14:m>
                <a:r>
                  <a:rPr lang="vi-VN" sz="4000">
                    <a:solidFill>
                      <a:prstClr val="black"/>
                    </a:solidFill>
                    <a:cs typeface="Arial" panose="020B0604020202020204" pitchFamily="34" charset="0"/>
                  </a:rPr>
                  <a:t>   </a:t>
                </a:r>
                <a14:m>
                  <m:oMath xmlns:m="http://schemas.openxmlformats.org/officeDocument/2006/math">
                    <m:r>
                      <a:rPr lang="vi-VN" sz="4000" i="1" smtClean="0">
                        <a:solidFill>
                          <a:prstClr val="black"/>
                        </a:solidFill>
                        <a:latin typeface="Cambria Math" panose="02040503050406030204" pitchFamily="18" charset="0"/>
                        <a:cs typeface="Arial" panose="020B0604020202020204" pitchFamily="34" charset="0"/>
                      </a:rPr>
                      <m:t>(</m:t>
                    </m:r>
                    <m:r>
                      <a:rPr lang="vi-VN" sz="4000" i="1" smtClean="0">
                        <a:solidFill>
                          <a:prstClr val="black"/>
                        </a:solidFill>
                        <a:latin typeface="Cambria Math" panose="02040503050406030204" pitchFamily="18" charset="0"/>
                        <a:cs typeface="Arial" panose="020B0604020202020204" pitchFamily="34" charset="0"/>
                      </a:rPr>
                      <m:t>𝑘</m:t>
                    </m:r>
                    <m:r>
                      <a:rPr lang="vi-VN" sz="400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m:t>
                    </m:r>
                    <m:r>
                      <a:rPr lang="vi-VN" sz="400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ℤ</m:t>
                    </m:r>
                    <m:r>
                      <a:rPr lang="vi-VN" sz="400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m:t>
                    </m:r>
                  </m:oMath>
                </a14:m>
                <a:endParaRPr lang="en-US" sz="4000">
                  <a:solidFill>
                    <a:prstClr val="black"/>
                  </a:solidFill>
                  <a:latin typeface="Arial" panose="020B0604020202020204" pitchFamily="34" charset="0"/>
                  <a:cs typeface="Arial" panose="020B0604020202020204" pitchFamily="34" charset="0"/>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990600" y="6913465"/>
                <a:ext cx="15087600" cy="2425536"/>
              </a:xfrm>
              <a:prstGeom prst="rect">
                <a:avLst/>
              </a:prstGeom>
              <a:blipFill rotWithShape="0">
                <a:blip r:embed="rId5"/>
                <a:stretch>
                  <a:fillRect l="-1293"/>
                </a:stretch>
              </a:blipFill>
            </p:spPr>
            <p:txBody>
              <a:bodyPr/>
              <a:lstStyle/>
              <a:p>
                <a:r>
                  <a:rPr lang="en-US">
                    <a:noFill/>
                  </a:rPr>
                  <a:t> </a:t>
                </a:r>
              </a:p>
            </p:txBody>
          </p:sp>
        </mc:Fallback>
      </mc:AlternateContent>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459200" y="419100"/>
            <a:ext cx="1472343" cy="2010800"/>
          </a:xfrm>
          <a:prstGeom prst="rect">
            <a:avLst/>
          </a:prstGeom>
        </p:spPr>
      </p:pic>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554183" y="7389694"/>
            <a:ext cx="2419633" cy="2458408"/>
          </a:xfrm>
          <a:prstGeom prst="rect">
            <a:avLst/>
          </a:prstGeom>
        </p:spPr>
      </p:pic>
    </p:spTree>
    <p:extLst>
      <p:ext uri="{BB962C8B-B14F-4D97-AF65-F5344CB8AC3E}">
        <p14:creationId xmlns:p14="http://schemas.microsoft.com/office/powerpoint/2010/main" val="651742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left)">
                                      <p:cBhvr>
                                        <p:cTn id="2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10" grpId="0"/>
      <p:bldP spid="1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grpSp>
        <p:nvGrpSpPr>
          <p:cNvPr id="6" name="Group 5"/>
          <p:cNvGrpSpPr/>
          <p:nvPr/>
        </p:nvGrpSpPr>
        <p:grpSpPr>
          <a:xfrm>
            <a:off x="533400" y="2019300"/>
            <a:ext cx="6096000" cy="7645608"/>
            <a:chOff x="533400" y="2019300"/>
            <a:chExt cx="6096000" cy="7645608"/>
          </a:xfrm>
        </p:grpSpPr>
        <p:sp>
          <p:nvSpPr>
            <p:cNvPr id="3" name="Freeform 12"/>
            <p:cNvSpPr/>
            <p:nvPr/>
          </p:nvSpPr>
          <p:spPr>
            <a:xfrm>
              <a:off x="533400" y="2019300"/>
              <a:ext cx="6096000" cy="7645608"/>
            </a:xfrm>
            <a:custGeom>
              <a:avLst/>
              <a:gdLst/>
              <a:ahLst/>
              <a:cxnLst/>
              <a:rect l="l" t="t" r="r" b="b"/>
              <a:pathLst>
                <a:path w="1446572" h="1650653">
                  <a:moveTo>
                    <a:pt x="0" y="0"/>
                  </a:moveTo>
                  <a:lnTo>
                    <a:pt x="1446573" y="0"/>
                  </a:lnTo>
                  <a:lnTo>
                    <a:pt x="1446573" y="1650653"/>
                  </a:lnTo>
                  <a:lnTo>
                    <a:pt x="0" y="165065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mc:AlternateContent xmlns:mc="http://schemas.openxmlformats.org/markup-compatibility/2006" xmlns:a14="http://schemas.microsoft.com/office/drawing/2010/main">
          <mc:Choice Requires="a14">
            <p:sp>
              <p:nvSpPr>
                <p:cNvPr id="4" name="Rectangle 3"/>
                <p:cNvSpPr/>
                <p:nvPr/>
              </p:nvSpPr>
              <p:spPr>
                <a:xfrm>
                  <a:off x="685800" y="3812518"/>
                  <a:ext cx="5791200" cy="5089470"/>
                </a:xfrm>
                <a:prstGeom prst="rect">
                  <a:avLst/>
                </a:prstGeom>
              </p:spPr>
              <p:txBody>
                <a:bodyPr wrap="square">
                  <a:spAutoFit/>
                </a:bodyPr>
                <a:lstStyle/>
                <a:p>
                  <a:pPr algn="ctr">
                    <a:lnSpc>
                      <a:spcPct val="150000"/>
                    </a:lnSpc>
                  </a:pPr>
                  <a:r>
                    <a:rPr lang="vi-VN" sz="4000" b="1">
                      <a:solidFill>
                        <a:srgbClr val="F79646">
                          <a:lumMod val="75000"/>
                        </a:srgbClr>
                      </a:solidFill>
                      <a:cs typeface="Arial" panose="020B0604020202020204" pitchFamily="34" charset="0"/>
                    </a:rPr>
                    <a:t>Luyện tập 5:</a:t>
                  </a:r>
                </a:p>
                <a:p>
                  <a:pPr marL="742950" indent="-742950">
                    <a:lnSpc>
                      <a:spcPct val="150000"/>
                    </a:lnSpc>
                    <a:buFontTx/>
                    <a:buAutoNum type="alphaLcParenR"/>
                  </a:pPr>
                  <a:r>
                    <a:rPr lang="vi-VN" sz="4000">
                      <a:solidFill>
                        <a:prstClr val="black"/>
                      </a:solidFill>
                      <a:cs typeface="Arial" panose="020B0604020202020204" pitchFamily="34" charset="0"/>
                    </a:rPr>
                    <a:t>Giải phương trình: </a:t>
                  </a:r>
                </a:p>
                <a:p>
                  <a:pPr algn="ctr">
                    <a:lnSpc>
                      <a:spcPct val="150000"/>
                    </a:lnSpc>
                  </a:pPr>
                  <a:r>
                    <a:rPr lang="vi-VN" sz="4000">
                      <a:solidFill>
                        <a:prstClr val="black"/>
                      </a:solidFill>
                      <a:cs typeface="Arial" panose="020B0604020202020204" pitchFamily="34" charset="0"/>
                    </a:rPr>
                    <a:t>cosx = </a:t>
                  </a:r>
                  <a14:m>
                    <m:oMath xmlns:m="http://schemas.openxmlformats.org/officeDocument/2006/math">
                      <m:f>
                        <m:fPr>
                          <m:ctrlPr>
                            <a:rPr lang="vi-VN" sz="4000" i="1" smtClean="0">
                              <a:solidFill>
                                <a:prstClr val="black"/>
                              </a:solidFill>
                              <a:latin typeface="Cambria Math" panose="02040503050406030204" pitchFamily="18" charset="0"/>
                              <a:cs typeface="Arial" panose="020B0604020202020204" pitchFamily="34" charset="0"/>
                            </a:rPr>
                          </m:ctrlPr>
                        </m:fPr>
                        <m:num>
                          <m:r>
                            <a:rPr lang="vi-VN" sz="4000" b="0" i="1" smtClean="0">
                              <a:solidFill>
                                <a:prstClr val="black"/>
                              </a:solidFill>
                              <a:latin typeface="Cambria Math" panose="02040503050406030204" pitchFamily="18" charset="0"/>
                              <a:cs typeface="Arial" panose="020B0604020202020204" pitchFamily="34" charset="0"/>
                            </a:rPr>
                            <m:t>−1</m:t>
                          </m:r>
                        </m:num>
                        <m:den>
                          <m:r>
                            <a:rPr lang="vi-VN" sz="4000" i="1" smtClean="0">
                              <a:solidFill>
                                <a:prstClr val="black"/>
                              </a:solidFill>
                              <a:latin typeface="Cambria Math" panose="02040503050406030204" pitchFamily="18" charset="0"/>
                              <a:cs typeface="Arial" panose="020B0604020202020204" pitchFamily="34" charset="0"/>
                            </a:rPr>
                            <m:t>2</m:t>
                          </m:r>
                        </m:den>
                      </m:f>
                    </m:oMath>
                  </a14:m>
                  <a:endParaRPr lang="vi-VN" sz="4000">
                    <a:solidFill>
                      <a:prstClr val="black"/>
                    </a:solidFill>
                    <a:cs typeface="Arial" panose="020B0604020202020204" pitchFamily="34" charset="0"/>
                  </a:endParaRPr>
                </a:p>
                <a:p>
                  <a:pPr>
                    <a:lnSpc>
                      <a:spcPct val="150000"/>
                    </a:lnSpc>
                  </a:pPr>
                  <a:r>
                    <a:rPr lang="vi-VN" sz="4000">
                      <a:solidFill>
                        <a:prstClr val="black"/>
                      </a:solidFill>
                      <a:cs typeface="Arial" panose="020B0604020202020204" pitchFamily="34" charset="0"/>
                    </a:rPr>
                    <a:t>b) Tìm góc lượng giác x sao cho cosx = cos(-87</a:t>
                  </a:r>
                  <a:r>
                    <a:rPr lang="vi-VN" sz="4000" baseline="30000">
                      <a:solidFill>
                        <a:prstClr val="black"/>
                      </a:solidFill>
                      <a:cs typeface="Arial" panose="020B0604020202020204" pitchFamily="34" charset="0"/>
                    </a:rPr>
                    <a:t>o</a:t>
                  </a:r>
                  <a:r>
                    <a:rPr lang="vi-VN" sz="4000">
                      <a:solidFill>
                        <a:prstClr val="black"/>
                      </a:solidFill>
                      <a:cs typeface="Arial" panose="020B0604020202020204" pitchFamily="34" charset="0"/>
                    </a:rPr>
                    <a:t>)</a:t>
                  </a:r>
                </a:p>
              </p:txBody>
            </p:sp>
          </mc:Choice>
          <mc:Fallback xmlns="">
            <p:sp>
              <p:nvSpPr>
                <p:cNvPr id="4" name="Rectangle 3"/>
                <p:cNvSpPr>
                  <a:spLocks noRot="1" noChangeAspect="1" noMove="1" noResize="1" noEditPoints="1" noAdjustHandles="1" noChangeArrowheads="1" noChangeShapeType="1" noTextEdit="1"/>
                </p:cNvSpPr>
                <p:nvPr/>
              </p:nvSpPr>
              <p:spPr>
                <a:xfrm>
                  <a:off x="685800" y="3812518"/>
                  <a:ext cx="5791200" cy="5089470"/>
                </a:xfrm>
                <a:prstGeom prst="rect">
                  <a:avLst/>
                </a:prstGeom>
                <a:blipFill rotWithShape="0">
                  <a:blip r:embed="rId24"/>
                  <a:stretch>
                    <a:fillRect l="-3789" r="-3579" b="-1916"/>
                  </a:stretch>
                </a:blipFill>
              </p:spPr>
              <p:txBody>
                <a:bodyPr/>
                <a:lstStyle/>
                <a:p>
                  <a:r>
                    <a:rPr lang="en-US">
                      <a:noFill/>
                    </a:rPr>
                    <a:t> </a:t>
                  </a:r>
                </a:p>
              </p:txBody>
            </p:sp>
          </mc:Fallback>
        </mc:AlternateContent>
      </p:grpSp>
      <p:sp>
        <p:nvSpPr>
          <p:cNvPr id="8" name="TextBox 7"/>
          <p:cNvSpPr txBox="1"/>
          <p:nvPr/>
        </p:nvSpPr>
        <p:spPr>
          <a:xfrm>
            <a:off x="11087100" y="1068012"/>
            <a:ext cx="2743200" cy="707886"/>
          </a:xfrm>
          <a:prstGeom prst="rect">
            <a:avLst/>
          </a:prstGeom>
          <a:noFill/>
        </p:spPr>
        <p:txBody>
          <a:bodyPr wrap="square" rtlCol="0">
            <a:spAutoFit/>
          </a:bodyPr>
          <a:lstStyle/>
          <a:p>
            <a:pPr algn="ctr"/>
            <a:r>
              <a:rPr lang="vi-VN" sz="4000" b="1" u="sng">
                <a:solidFill>
                  <a:srgbClr val="C00000"/>
                </a:solidFill>
                <a:cs typeface="Arial" panose="020B0604020202020204" pitchFamily="34" charset="0"/>
              </a:rPr>
              <a:t>Giải</a:t>
            </a:r>
            <a:endParaRPr lang="en-US" sz="4000" b="1" u="sng">
              <a:solidFill>
                <a:srgbClr val="C00000"/>
              </a:solidFill>
              <a:latin typeface="Arial" panose="020B0604020202020204" pitchFamily="34" charset="0"/>
              <a:cs typeface="Arial" panose="020B0604020202020204" pitchFamily="34" charset="0"/>
            </a:endParaRPr>
          </a:p>
        </p:txBody>
      </p:sp>
      <p:grpSp>
        <p:nvGrpSpPr>
          <p:cNvPr id="13" name="Group 12"/>
          <p:cNvGrpSpPr/>
          <p:nvPr/>
        </p:nvGrpSpPr>
        <p:grpSpPr>
          <a:xfrm>
            <a:off x="628004" y="265699"/>
            <a:ext cx="6001396" cy="1527519"/>
            <a:chOff x="685800" y="406444"/>
            <a:chExt cx="6001396" cy="1527519"/>
          </a:xfrm>
        </p:grpSpPr>
        <p:sp>
          <p:nvSpPr>
            <p:cNvPr id="5" name="TextBox 4"/>
            <p:cNvSpPr txBox="1"/>
            <p:nvPr/>
          </p:nvSpPr>
          <p:spPr>
            <a:xfrm>
              <a:off x="1739276" y="1195299"/>
              <a:ext cx="4947920" cy="707886"/>
            </a:xfrm>
            <a:prstGeom prst="rect">
              <a:avLst/>
            </a:prstGeom>
            <a:noFill/>
          </p:spPr>
          <p:txBody>
            <a:bodyPr wrap="square" rtlCol="0">
              <a:spAutoFit/>
            </a:bodyPr>
            <a:lstStyle/>
            <a:p>
              <a:r>
                <a:rPr lang="vi-VN" sz="4000" b="1">
                  <a:solidFill>
                    <a:srgbClr val="002060"/>
                  </a:solidFill>
                  <a:cs typeface="Arial" panose="020B0604020202020204" pitchFamily="34" charset="0"/>
                </a:rPr>
                <a:t>Thực hiện cá nhân</a:t>
              </a:r>
              <a:endParaRPr lang="en-US" sz="4000" b="1">
                <a:solidFill>
                  <a:srgbClr val="002060"/>
                </a:solidFill>
                <a:latin typeface="Arial" panose="020B0604020202020204" pitchFamily="34" charset="0"/>
                <a:cs typeface="Arial" panose="020B0604020202020204" pitchFamily="34" charset="0"/>
              </a:endParaRPr>
            </a:p>
          </p:txBody>
        </p:sp>
        <p:pic>
          <p:nvPicPr>
            <p:cNvPr id="12" name="Picture 11"/>
            <p:cNvPicPr>
              <a:picLocks noChangeAspect="1"/>
            </p:cNvPicPr>
            <p:nvPr/>
          </p:nvPicPr>
          <p:blipFill>
            <a:blip r:embed="rId25"/>
            <a:stretch>
              <a:fillRect/>
            </a:stretch>
          </p:blipFill>
          <p:spPr>
            <a:xfrm>
              <a:off x="685800" y="406444"/>
              <a:ext cx="1168400" cy="1527519"/>
            </a:xfrm>
            <a:prstGeom prst="rect">
              <a:avLst/>
            </a:prstGeom>
          </p:spPr>
        </p:pic>
      </p:grpSp>
      <mc:AlternateContent xmlns:mc="http://schemas.openxmlformats.org/markup-compatibility/2006" xmlns:a14="http://schemas.microsoft.com/office/drawing/2010/main">
        <mc:Choice Requires="a14">
          <p:sp>
            <p:nvSpPr>
              <p:cNvPr id="9" name="Rectangle 8"/>
              <p:cNvSpPr/>
              <p:nvPr/>
            </p:nvSpPr>
            <p:spPr>
              <a:xfrm>
                <a:off x="7620000" y="2011680"/>
                <a:ext cx="9144000" cy="3944157"/>
              </a:xfrm>
              <a:prstGeom prst="rect">
                <a:avLst/>
              </a:prstGeom>
            </p:spPr>
            <p:txBody>
              <a:bodyPr>
                <a:spAutoFit/>
              </a:bodyPr>
              <a:lstStyle/>
              <a:p>
                <a:pPr algn="just">
                  <a:lnSpc>
                    <a:spcPct val="120000"/>
                  </a:lnSpc>
                  <a:spcAft>
                    <a:spcPts val="0"/>
                  </a:spcAft>
                </a:pPr>
                <a:r>
                  <a:rPr lang="en-US" sz="4000">
                    <a:latin typeface="Arial" panose="020B0604020202020204" pitchFamily="34" charset="0"/>
                    <a:ea typeface="Calibri" panose="020F0502020204030204" pitchFamily="34" charset="0"/>
                    <a:cs typeface="Arial" panose="020B0604020202020204" pitchFamily="34" charset="0"/>
                  </a:rPr>
                  <a:t>a) Do </a:t>
                </a:r>
                <a14:m>
                  <m:oMath xmlns:m="http://schemas.openxmlformats.org/officeDocument/2006/math">
                    <m:func>
                      <m:func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cos</m:t>
                        </m:r>
                      </m:fName>
                      <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x</m:t>
                        </m:r>
                      </m:e>
                    </m:func>
                    <m:r>
                      <a:rPr lang="en-US" sz="4000">
                        <a:effectLst/>
                        <a:latin typeface="Cambria Math" panose="02040503050406030204" pitchFamily="18" charset="0"/>
                        <a:ea typeface="Calibri" panose="020F0502020204030204" pitchFamily="34" charset="0"/>
                        <a:cs typeface="Times New Roman" panose="02020603050405020304" pitchFamily="18" charset="0"/>
                      </a:rPr>
                      <m:t>=</m:t>
                    </m:r>
                    <m:r>
                      <a:rPr lang="en-US" sz="40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4000">
                            <a:effectLst/>
                            <a:latin typeface="Cambria Math" panose="02040503050406030204" pitchFamily="18" charset="0"/>
                            <a:ea typeface="Calibri" panose="020F0502020204030204" pitchFamily="34" charset="0"/>
                            <a:cs typeface="Times New Roman" panose="02020603050405020304" pitchFamily="18" charset="0"/>
                          </a:rPr>
                          <m:t>2</m:t>
                        </m:r>
                      </m:den>
                    </m:f>
                  </m:oMath>
                </a14:m>
                <a:r>
                  <a:rPr lang="en-US" sz="4000">
                    <a:effectLst/>
                    <a:latin typeface="Arial" panose="020B0604020202020204" pitchFamily="34" charset="0"/>
                    <a:ea typeface="Times New Roman" panose="02020603050405020304" pitchFamily="18" charset="0"/>
                    <a:cs typeface="Arial" panose="020B0604020202020204" pitchFamily="34" charset="0"/>
                  </a:rPr>
                  <a:t> nên </a:t>
                </a:r>
                <a14:m>
                  <m:oMath xmlns:m="http://schemas.openxmlformats.org/officeDocument/2006/math">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cos</m:t>
                        </m:r>
                      </m:fName>
                      <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x</m:t>
                        </m:r>
                      </m:e>
                    </m:func>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cos</m:t>
                        </m:r>
                      </m:fName>
                      <m:e>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en-US" sz="4000">
                                <a:effectLst/>
                                <a:latin typeface="Cambria Math" panose="02040503050406030204" pitchFamily="18" charset="0"/>
                                <a:ea typeface="Times New Roman" panose="02020603050405020304" pitchFamily="18" charset="0"/>
                                <a:cs typeface="Times New Roman" panose="02020603050405020304" pitchFamily="18" charset="0"/>
                              </a:rPr>
                              <m:t>3</m:t>
                            </m:r>
                          </m:den>
                        </m:f>
                      </m:e>
                    </m:func>
                  </m:oMath>
                </a14:m>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20000"/>
                  </a:lnSpc>
                  <a:spcAft>
                    <a:spcPts val="0"/>
                  </a:spcAft>
                </a:pPr>
                <a14:m>
                  <m:oMath xmlns:m="http://schemas.openxmlformats.org/officeDocument/2006/math">
                    <m:r>
                      <a:rPr lang="en-US" sz="4000" b="1">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4000" b="1">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d>
                      <m:dPr>
                        <m:begChr m:val="["/>
                        <m:endChr m:val=""/>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d>
                          <m:dPr>
                            <m:begChr m:val=""/>
                            <m:endChr m:val=""/>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eqArr>
                              <m:eqArr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eqArrPr>
                              <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x</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en-US" sz="4000">
                                        <a:effectLst/>
                                        <a:latin typeface="Cambria Math" panose="02040503050406030204" pitchFamily="18" charset="0"/>
                                        <a:ea typeface="Times New Roman" panose="02020603050405020304" pitchFamily="18" charset="0"/>
                                        <a:cs typeface="Times New Roman" panose="02020603050405020304" pitchFamily="18" charset="0"/>
                                      </a:rPr>
                                      <m:t>3</m:t>
                                    </m:r>
                                  </m:den>
                                </m:f>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k</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π</m:t>
                                </m:r>
                                <m:r>
                                  <a:rPr lang="vi-VN" sz="4000" b="0" i="0" smtClean="0">
                                    <a:effectLst/>
                                    <a:latin typeface="Cambria Math" panose="02040503050406030204" pitchFamily="18" charset="0"/>
                                    <a:ea typeface="Times New Roman" panose="02020603050405020304" pitchFamily="18" charset="0"/>
                                    <a:cs typeface="Times New Roman" panose="02020603050405020304" pitchFamily="18" charset="0"/>
                                  </a:rPr>
                                  <m:t>    </m:t>
                                </m:r>
                              </m:e>
                              <m:e>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e>
                              <m:e>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x</m:t>
                                </m:r>
                                <m:r>
                                  <a:rPr lang="en-US" sz="4000">
                                    <a:effectLst/>
                                    <a:latin typeface="Cambria Math" panose="02040503050406030204" pitchFamily="18" charset="0"/>
                                    <a:ea typeface="Cambria Math" panose="02040503050406030204" pitchFamily="18" charset="0"/>
                                    <a:cs typeface="Times New Roman" panose="02020603050405020304" pitchFamily="18" charset="0"/>
                                  </a:rPr>
                                  <m:t>=</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a:effectLst/>
                                        <a:latin typeface="Cambria Math" panose="02040503050406030204" pitchFamily="18" charset="0"/>
                                        <a:ea typeface="Cambria Math" panose="02040503050406030204" pitchFamily="18" charset="0"/>
                                        <a:cs typeface="Times New Roman" panose="02020603050405020304" pitchFamily="18" charset="0"/>
                                      </a:rPr>
                                      <m:t>2</m:t>
                                    </m:r>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π</m:t>
                                    </m:r>
                                  </m:num>
                                  <m:den>
                                    <m:r>
                                      <a:rPr lang="en-US" sz="4000">
                                        <a:effectLst/>
                                        <a:latin typeface="Cambria Math" panose="02040503050406030204" pitchFamily="18" charset="0"/>
                                        <a:ea typeface="Cambria Math" panose="02040503050406030204" pitchFamily="18" charset="0"/>
                                        <a:cs typeface="Times New Roman" panose="02020603050405020304" pitchFamily="18" charset="0"/>
                                      </a:rPr>
                                      <m:t>3</m:t>
                                    </m:r>
                                  </m:den>
                                </m:f>
                                <m:r>
                                  <a:rPr lang="en-US" sz="400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k</m:t>
                                </m:r>
                                <m:r>
                                  <a:rPr lang="en-US" sz="4000">
                                    <a:effectLst/>
                                    <a:latin typeface="Cambria Math" panose="02040503050406030204" pitchFamily="18" charset="0"/>
                                    <a:ea typeface="Cambria Math" panose="02040503050406030204" pitchFamily="18" charset="0"/>
                                    <a:cs typeface="Times New Roman" panose="02020603050405020304" pitchFamily="18" charset="0"/>
                                  </a:rPr>
                                  <m:t>2</m:t>
                                </m:r>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π</m:t>
                                </m:r>
                              </m:e>
                            </m:eqArr>
                          </m:e>
                        </m:d>
                      </m:e>
                    </m:d>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k</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ℤ</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oMath>
                </a14:m>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7620000" y="2011680"/>
                <a:ext cx="9144000" cy="3944157"/>
              </a:xfrm>
              <a:prstGeom prst="rect">
                <a:avLst/>
              </a:prstGeom>
              <a:blipFill rotWithShape="0">
                <a:blip r:embed="rId26"/>
                <a:stretch>
                  <a:fillRect l="-2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7620000" y="6183999"/>
                <a:ext cx="9144000" cy="3435941"/>
              </a:xfrm>
              <a:prstGeom prst="rect">
                <a:avLst/>
              </a:prstGeom>
            </p:spPr>
            <p:txBody>
              <a:bodyPr>
                <a:spAutoFit/>
              </a:bodyPr>
              <a:lstStyle/>
              <a:p>
                <a:pPr algn="just">
                  <a:lnSpc>
                    <a:spcPct val="130000"/>
                  </a:lnSpc>
                  <a:spcAft>
                    <a:spcPts val="0"/>
                  </a:spcAft>
                </a:pPr>
                <a:r>
                  <a:rPr lang="nl-NL" sz="4000">
                    <a:latin typeface="Arial" panose="020B0604020202020204" pitchFamily="34" charset="0"/>
                    <a:ea typeface="Times New Roman" panose="02020603050405020304" pitchFamily="18" charset="0"/>
                    <a:cs typeface="Arial" panose="020B0604020202020204" pitchFamily="34" charset="0"/>
                  </a:rPr>
                  <a:t>b)  </a:t>
                </a:r>
                <a14:m>
                  <m:oMath xmlns:m="http://schemas.openxmlformats.org/officeDocument/2006/math">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nl-NL" sz="4000">
                            <a:effectLst/>
                            <a:latin typeface="Cambria Math" panose="02040503050406030204" pitchFamily="18" charset="0"/>
                            <a:ea typeface="Times New Roman" panose="02020603050405020304" pitchFamily="18" charset="0"/>
                            <a:cs typeface="Times New Roman" panose="02020603050405020304" pitchFamily="18" charset="0"/>
                          </a:rPr>
                          <m:t>cos</m:t>
                        </m:r>
                      </m:fName>
                      <m:e>
                        <m:r>
                          <m:rPr>
                            <m:sty m:val="p"/>
                          </m:rPr>
                          <a:rPr lang="nl-NL" sz="4000">
                            <a:effectLst/>
                            <a:latin typeface="Cambria Math" panose="02040503050406030204" pitchFamily="18" charset="0"/>
                            <a:ea typeface="Times New Roman" panose="02020603050405020304" pitchFamily="18" charset="0"/>
                            <a:cs typeface="Times New Roman" panose="02020603050405020304" pitchFamily="18" charset="0"/>
                          </a:rPr>
                          <m:t>x</m:t>
                        </m:r>
                      </m:e>
                    </m:func>
                    <m:r>
                      <a:rPr lang="nl-NL" sz="4000">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nl-NL" sz="4000">
                            <a:effectLst/>
                            <a:latin typeface="Cambria Math" panose="02040503050406030204" pitchFamily="18" charset="0"/>
                            <a:ea typeface="Times New Roman" panose="02020603050405020304" pitchFamily="18" charset="0"/>
                            <a:cs typeface="Times New Roman" panose="02020603050405020304" pitchFamily="18" charset="0"/>
                          </a:rPr>
                          <m:t>cos</m:t>
                        </m:r>
                      </m:fName>
                      <m:e>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nl-NL" sz="4000" i="1">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nl-NL" sz="4000">
                                    <a:effectLst/>
                                    <a:latin typeface="Cambria Math" panose="02040503050406030204" pitchFamily="18" charset="0"/>
                                    <a:ea typeface="Times New Roman" panose="02020603050405020304" pitchFamily="18" charset="0"/>
                                    <a:cs typeface="Times New Roman" panose="02020603050405020304" pitchFamily="18" charset="0"/>
                                  </a:rPr>
                                  <m:t>87</m:t>
                                </m:r>
                              </m:e>
                              <m:sup>
                                <m:r>
                                  <m:rPr>
                                    <m:sty m:val="p"/>
                                  </m:rPr>
                                  <a:rPr lang="nl-NL" sz="4000">
                                    <a:effectLst/>
                                    <a:latin typeface="Cambria Math" panose="02040503050406030204" pitchFamily="18" charset="0"/>
                                    <a:ea typeface="Times New Roman" panose="02020603050405020304" pitchFamily="18" charset="0"/>
                                    <a:cs typeface="Times New Roman" panose="02020603050405020304" pitchFamily="18" charset="0"/>
                                  </a:rPr>
                                  <m:t>o</m:t>
                                </m:r>
                              </m:sup>
                            </m:sSup>
                          </m:e>
                        </m:d>
                      </m:e>
                    </m:func>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nl-NL" sz="4000">
                            <a:effectLst/>
                            <a:latin typeface="Cambria Math" panose="02040503050406030204" pitchFamily="18" charset="0"/>
                            <a:ea typeface="Times New Roman" panose="02020603050405020304" pitchFamily="18" charset="0"/>
                            <a:cs typeface="Times New Roman" panose="02020603050405020304" pitchFamily="18" charset="0"/>
                          </a:rPr>
                          <m:t>cos</m:t>
                        </m:r>
                      </m:fName>
                      <m:e>
                        <m:r>
                          <m:rPr>
                            <m:sty m:val="p"/>
                          </m:rPr>
                          <a:rPr lang="nl-NL" sz="4000">
                            <a:effectLst/>
                            <a:latin typeface="Cambria Math" panose="02040503050406030204" pitchFamily="18" charset="0"/>
                            <a:ea typeface="Times New Roman" panose="02020603050405020304" pitchFamily="18" charset="0"/>
                            <a:cs typeface="Times New Roman" panose="02020603050405020304" pitchFamily="18" charset="0"/>
                          </a:rPr>
                          <m:t>x</m:t>
                        </m:r>
                      </m:e>
                    </m:func>
                    <m:r>
                      <a:rPr lang="nl-NL" sz="4000">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nl-NL" sz="4000">
                            <a:effectLst/>
                            <a:latin typeface="Cambria Math" panose="02040503050406030204" pitchFamily="18" charset="0"/>
                            <a:ea typeface="Times New Roman" panose="02020603050405020304" pitchFamily="18" charset="0"/>
                            <a:cs typeface="Times New Roman" panose="02020603050405020304" pitchFamily="18" charset="0"/>
                          </a:rPr>
                          <m:t>cos</m:t>
                        </m:r>
                      </m:fName>
                      <m:e>
                        <m:sSup>
                          <m:sSup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nl-NL" sz="4000">
                                <a:effectLst/>
                                <a:latin typeface="Cambria Math" panose="02040503050406030204" pitchFamily="18" charset="0"/>
                                <a:ea typeface="Times New Roman" panose="02020603050405020304" pitchFamily="18" charset="0"/>
                                <a:cs typeface="Times New Roman" panose="02020603050405020304" pitchFamily="18" charset="0"/>
                              </a:rPr>
                              <m:t>87</m:t>
                            </m:r>
                          </m:e>
                          <m:sup>
                            <m:r>
                              <m:rPr>
                                <m:sty m:val="p"/>
                              </m:rPr>
                              <a:rPr lang="nl-NL" sz="4000">
                                <a:effectLst/>
                                <a:latin typeface="Cambria Math" panose="02040503050406030204" pitchFamily="18" charset="0"/>
                                <a:ea typeface="Times New Roman" panose="02020603050405020304" pitchFamily="18" charset="0"/>
                                <a:cs typeface="Times New Roman" panose="02020603050405020304" pitchFamily="18" charset="0"/>
                              </a:rPr>
                              <m:t>o</m:t>
                            </m:r>
                          </m:sup>
                        </m:sSup>
                      </m:e>
                    </m:func>
                  </m:oMath>
                </a14:m>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30000"/>
                  </a:lnSpc>
                  <a:spcAft>
                    <a:spcPts val="0"/>
                  </a:spcAft>
                </a:pPr>
                <a14:m>
                  <m:oMath xmlns:m="http://schemas.openxmlformats.org/officeDocument/2006/math">
                    <m:r>
                      <a:rPr lang="en-US" sz="4000" b="1">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en-US" sz="400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d>
                      <m:dPr>
                        <m:begChr m:val="["/>
                        <m:endChr m:val=""/>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d>
                          <m:dPr>
                            <m:begChr m:val=""/>
                            <m:endChr m:val=""/>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eqArr>
                              <m:eqArr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eqArrPr>
                              <m:e>
                                <m:r>
                                  <m:rPr>
                                    <m:sty m:val="p"/>
                                  </m:rPr>
                                  <a:rPr lang="nl-NL" sz="4000">
                                    <a:effectLst/>
                                    <a:latin typeface="Cambria Math" panose="02040503050406030204" pitchFamily="18" charset="0"/>
                                    <a:ea typeface="Times New Roman" panose="02020603050405020304" pitchFamily="18" charset="0"/>
                                    <a:cs typeface="Times New Roman" panose="02020603050405020304" pitchFamily="18" charset="0"/>
                                  </a:rPr>
                                  <m:t>x</m:t>
                                </m:r>
                                <m:r>
                                  <a:rPr lang="nl-NL" sz="4000">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nl-NL" sz="4000">
                                        <a:effectLst/>
                                        <a:latin typeface="Cambria Math" panose="02040503050406030204" pitchFamily="18" charset="0"/>
                                        <a:ea typeface="Times New Roman" panose="02020603050405020304" pitchFamily="18" charset="0"/>
                                        <a:cs typeface="Times New Roman" panose="02020603050405020304" pitchFamily="18" charset="0"/>
                                      </a:rPr>
                                      <m:t>87</m:t>
                                    </m:r>
                                  </m:e>
                                  <m:sup>
                                    <m:r>
                                      <m:rPr>
                                        <m:sty m:val="p"/>
                                      </m:rPr>
                                      <a:rPr lang="nl-NL" sz="4000">
                                        <a:effectLst/>
                                        <a:latin typeface="Cambria Math" panose="02040503050406030204" pitchFamily="18" charset="0"/>
                                        <a:ea typeface="Times New Roman" panose="02020603050405020304" pitchFamily="18" charset="0"/>
                                        <a:cs typeface="Times New Roman" panose="02020603050405020304" pitchFamily="18" charset="0"/>
                                      </a:rPr>
                                      <m:t>o</m:t>
                                    </m:r>
                                  </m:sup>
                                </m:sSup>
                                <m:r>
                                  <a:rPr lang="nl-NL" sz="40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nl-NL" sz="4000">
                                    <a:effectLst/>
                                    <a:latin typeface="Cambria Math" panose="02040503050406030204" pitchFamily="18" charset="0"/>
                                    <a:ea typeface="Times New Roman" panose="02020603050405020304" pitchFamily="18" charset="0"/>
                                    <a:cs typeface="Times New Roman" panose="02020603050405020304" pitchFamily="18" charset="0"/>
                                  </a:rPr>
                                  <m:t>k</m:t>
                                </m:r>
                                <m:sSup>
                                  <m:sSup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nl-NL" sz="4000">
                                        <a:effectLst/>
                                        <a:latin typeface="Cambria Math" panose="02040503050406030204" pitchFamily="18" charset="0"/>
                                        <a:ea typeface="Times New Roman" panose="02020603050405020304" pitchFamily="18" charset="0"/>
                                        <a:cs typeface="Times New Roman" panose="02020603050405020304" pitchFamily="18" charset="0"/>
                                      </a:rPr>
                                      <m:t>360</m:t>
                                    </m:r>
                                  </m:e>
                                  <m:sup>
                                    <m:r>
                                      <m:rPr>
                                        <m:sty m:val="p"/>
                                      </m:rPr>
                                      <a:rPr lang="nl-NL" sz="4000">
                                        <a:effectLst/>
                                        <a:latin typeface="Cambria Math" panose="02040503050406030204" pitchFamily="18" charset="0"/>
                                        <a:ea typeface="Times New Roman" panose="02020603050405020304" pitchFamily="18" charset="0"/>
                                        <a:cs typeface="Times New Roman" panose="02020603050405020304" pitchFamily="18" charset="0"/>
                                      </a:rPr>
                                      <m:t>o</m:t>
                                    </m:r>
                                  </m:sup>
                                </m:sSup>
                              </m:e>
                              <m:e>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e>
                              <m:e>
                                <m:r>
                                  <m:rPr>
                                    <m:sty m:val="p"/>
                                  </m:rPr>
                                  <a:rPr lang="nl-NL" sz="4000">
                                    <a:effectLst/>
                                    <a:latin typeface="Cambria Math" panose="02040503050406030204" pitchFamily="18" charset="0"/>
                                    <a:ea typeface="Cambria Math" panose="02040503050406030204" pitchFamily="18" charset="0"/>
                                    <a:cs typeface="Times New Roman" panose="02020603050405020304" pitchFamily="18" charset="0"/>
                                  </a:rPr>
                                  <m:t>x</m:t>
                                </m:r>
                                <m:r>
                                  <a:rPr lang="nl-NL" sz="4000">
                                    <a:effectLst/>
                                    <a:latin typeface="Cambria Math" panose="02040503050406030204" pitchFamily="18" charset="0"/>
                                    <a:ea typeface="Cambria Math" panose="02040503050406030204" pitchFamily="18" charset="0"/>
                                    <a:cs typeface="Times New Roman" panose="02020603050405020304" pitchFamily="18" charset="0"/>
                                  </a:rPr>
                                  <m:t>=</m:t>
                                </m:r>
                                <m:r>
                                  <a:rPr lang="nl-NL" sz="4000" i="1">
                                    <a:effectLst/>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nl-NL" sz="4000">
                                        <a:effectLst/>
                                        <a:latin typeface="Cambria Math" panose="02040503050406030204" pitchFamily="18" charset="0"/>
                                        <a:ea typeface="Cambria Math" panose="02040503050406030204" pitchFamily="18" charset="0"/>
                                        <a:cs typeface="Times New Roman" panose="02020603050405020304" pitchFamily="18" charset="0"/>
                                      </a:rPr>
                                      <m:t>87</m:t>
                                    </m:r>
                                  </m:e>
                                  <m:sup>
                                    <m:r>
                                      <m:rPr>
                                        <m:sty m:val="p"/>
                                      </m:rPr>
                                      <a:rPr lang="nl-NL" sz="4000">
                                        <a:effectLst/>
                                        <a:latin typeface="Cambria Math" panose="02040503050406030204" pitchFamily="18" charset="0"/>
                                        <a:ea typeface="Cambria Math" panose="02040503050406030204" pitchFamily="18" charset="0"/>
                                        <a:cs typeface="Times New Roman" panose="02020603050405020304" pitchFamily="18" charset="0"/>
                                      </a:rPr>
                                      <m:t>o</m:t>
                                    </m:r>
                                  </m:sup>
                                </m:sSup>
                                <m:r>
                                  <a:rPr lang="nl-NL" sz="400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nl-NL" sz="4000">
                                    <a:effectLst/>
                                    <a:latin typeface="Cambria Math" panose="02040503050406030204" pitchFamily="18" charset="0"/>
                                    <a:ea typeface="Cambria Math" panose="02040503050406030204" pitchFamily="18" charset="0"/>
                                    <a:cs typeface="Times New Roman" panose="02020603050405020304" pitchFamily="18" charset="0"/>
                                  </a:rPr>
                                  <m:t>k</m:t>
                                </m:r>
                                <m:sSup>
                                  <m:sSup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nl-NL" sz="4000">
                                        <a:effectLst/>
                                        <a:latin typeface="Cambria Math" panose="02040503050406030204" pitchFamily="18" charset="0"/>
                                        <a:ea typeface="Cambria Math" panose="02040503050406030204" pitchFamily="18" charset="0"/>
                                        <a:cs typeface="Times New Roman" panose="02020603050405020304" pitchFamily="18" charset="0"/>
                                      </a:rPr>
                                      <m:t>360</m:t>
                                    </m:r>
                                  </m:e>
                                  <m:sup>
                                    <m:r>
                                      <m:rPr>
                                        <m:sty m:val="p"/>
                                      </m:rPr>
                                      <a:rPr lang="nl-NL" sz="4000">
                                        <a:effectLst/>
                                        <a:latin typeface="Cambria Math" panose="02040503050406030204" pitchFamily="18" charset="0"/>
                                        <a:ea typeface="Cambria Math" panose="02040503050406030204" pitchFamily="18" charset="0"/>
                                        <a:cs typeface="Times New Roman" panose="02020603050405020304" pitchFamily="18" charset="0"/>
                                      </a:rPr>
                                      <m:t>o</m:t>
                                    </m:r>
                                  </m:sup>
                                </m:sSup>
                              </m:e>
                            </m:eqArr>
                            <m:r>
                              <a:rPr lang="nl-NL" sz="40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nl-NL" sz="4000">
                                <a:effectLst/>
                                <a:latin typeface="Cambria Math" panose="02040503050406030204" pitchFamily="18" charset="0"/>
                                <a:ea typeface="Times New Roman" panose="02020603050405020304" pitchFamily="18" charset="0"/>
                                <a:cs typeface="Times New Roman" panose="02020603050405020304" pitchFamily="18" charset="0"/>
                              </a:rPr>
                              <m:t>k</m:t>
                            </m:r>
                            <m:r>
                              <a:rPr lang="nl-NL" sz="4000">
                                <a:effectLst/>
                                <a:latin typeface="Cambria Math" panose="02040503050406030204" pitchFamily="18" charset="0"/>
                                <a:ea typeface="Times New Roman" panose="02020603050405020304" pitchFamily="18" charset="0"/>
                                <a:cs typeface="Times New Roman" panose="02020603050405020304" pitchFamily="18" charset="0"/>
                              </a:rPr>
                              <m:t>∈</m:t>
                            </m:r>
                            <m:r>
                              <a:rPr lang="nl-NL" sz="4000" i="1">
                                <a:effectLst/>
                                <a:latin typeface="Cambria Math" panose="02040503050406030204" pitchFamily="18" charset="0"/>
                                <a:ea typeface="Times New Roman" panose="02020603050405020304" pitchFamily="18" charset="0"/>
                                <a:cs typeface="Times New Roman" panose="02020603050405020304" pitchFamily="18" charset="0"/>
                              </a:rPr>
                              <m:t>ℤ</m:t>
                            </m:r>
                            <m:r>
                              <a:rPr lang="nl-NL" sz="4000">
                                <a:effectLst/>
                                <a:latin typeface="Cambria Math" panose="02040503050406030204" pitchFamily="18" charset="0"/>
                                <a:ea typeface="Times New Roman" panose="02020603050405020304" pitchFamily="18" charset="0"/>
                                <a:cs typeface="Times New Roman" panose="02020603050405020304" pitchFamily="18" charset="0"/>
                              </a:rPr>
                              <m:t>)</m:t>
                            </m:r>
                          </m:e>
                        </m:d>
                      </m:e>
                    </m:d>
                  </m:oMath>
                </a14:m>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7620000" y="6183999"/>
                <a:ext cx="9144000" cy="3435941"/>
              </a:xfrm>
              <a:prstGeom prst="rect">
                <a:avLst/>
              </a:prstGeom>
              <a:blipFill rotWithShape="0">
                <a:blip r:embed="rId27"/>
                <a:stretch>
                  <a:fillRect l="-2333" t="-177"/>
                </a:stretch>
              </a:blipFill>
            </p:spPr>
            <p:txBody>
              <a:bodyPr/>
              <a:lstStyle/>
              <a:p>
                <a:r>
                  <a:rPr lang="en-US">
                    <a:noFill/>
                  </a:rPr>
                  <a:t> </a:t>
                </a:r>
              </a:p>
            </p:txBody>
          </p:sp>
        </mc:Fallback>
      </mc:AlternateContent>
      <p:pic>
        <p:nvPicPr>
          <p:cNvPr id="14" name="Picture 13"/>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15554183" y="7389694"/>
            <a:ext cx="2419633" cy="2458408"/>
          </a:xfrm>
          <a:prstGeom prst="rect">
            <a:avLst/>
          </a:prstGeom>
        </p:spPr>
      </p:pic>
    </p:spTree>
    <p:extLst>
      <p:ext uri="{BB962C8B-B14F-4D97-AF65-F5344CB8AC3E}">
        <p14:creationId xmlns:p14="http://schemas.microsoft.com/office/powerpoint/2010/main" val="946622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p:cTn id="20" dur="500" fill="hold"/>
                                        <p:tgtEl>
                                          <p:spTgt spid="8"/>
                                        </p:tgtEl>
                                        <p:attrNameLst>
                                          <p:attrName>ppt_w</p:attrName>
                                        </p:attrNameLst>
                                      </p:cBhvr>
                                      <p:tavLst>
                                        <p:tav tm="0">
                                          <p:val>
                                            <p:fltVal val="0"/>
                                          </p:val>
                                        </p:tav>
                                        <p:tav tm="100000">
                                          <p:val>
                                            <p:strVal val="#ppt_w"/>
                                          </p:val>
                                        </p:tav>
                                      </p:tavLst>
                                    </p:anim>
                                    <p:anim calcmode="lin" valueType="num">
                                      <p:cBhvr>
                                        <p:cTn id="21" dur="500" fill="hold"/>
                                        <p:tgtEl>
                                          <p:spTgt spid="8"/>
                                        </p:tgtEl>
                                        <p:attrNameLst>
                                          <p:attrName>ppt_h</p:attrName>
                                        </p:attrNameLst>
                                      </p:cBhvr>
                                      <p:tavLst>
                                        <p:tav tm="0">
                                          <p:val>
                                            <p:fltVal val="0"/>
                                          </p:val>
                                        </p:tav>
                                        <p:tav tm="100000">
                                          <p:val>
                                            <p:strVal val="#ppt_h"/>
                                          </p:val>
                                        </p:tav>
                                      </p:tavLst>
                                    </p:anim>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sp>
        <p:nvSpPr>
          <p:cNvPr id="10" name="Line Callout 1 (Border and Accent Bar) 9"/>
          <p:cNvSpPr/>
          <p:nvPr/>
        </p:nvSpPr>
        <p:spPr>
          <a:xfrm>
            <a:off x="1198880" y="898304"/>
            <a:ext cx="5181600" cy="1219200"/>
          </a:xfrm>
          <a:prstGeom prst="accentBorderCallout1">
            <a:avLst>
              <a:gd name="adj1" fmla="val 28274"/>
              <a:gd name="adj2" fmla="val -3309"/>
              <a:gd name="adj3" fmla="val 28690"/>
              <a:gd name="adj4" fmla="val -23261"/>
            </a:avLst>
          </a:prstGeom>
          <a:solidFill>
            <a:schemeClr val="accent5">
              <a:lumMod val="20000"/>
              <a:lumOff val="80000"/>
            </a:schemeClr>
          </a:solidFill>
          <a:ln w="38100">
            <a:solidFill>
              <a:schemeClr val="tx1">
                <a:lumMod val="95000"/>
                <a:lumOff val="5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a:solidFill>
                  <a:prstClr val="black"/>
                </a:solidFill>
                <a:cs typeface="Arial" panose="020B0604020202020204" pitchFamily="34" charset="0"/>
              </a:rPr>
              <a:t>Ví dụ 6 (SGK - tr.37)</a:t>
            </a:r>
            <a:endParaRPr lang="en-US" sz="4000" b="1">
              <a:solidFill>
                <a:prstClr val="black"/>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1" name="TextBox 10"/>
              <p:cNvSpPr txBox="1"/>
              <p:nvPr/>
            </p:nvSpPr>
            <p:spPr>
              <a:xfrm>
                <a:off x="6705600" y="651027"/>
                <a:ext cx="10307320" cy="1389804"/>
              </a:xfrm>
              <a:prstGeom prst="rect">
                <a:avLst/>
              </a:prstGeom>
              <a:noFill/>
            </p:spPr>
            <p:txBody>
              <a:bodyPr wrap="square" rtlCol="0">
                <a:spAutoFit/>
              </a:bodyPr>
              <a:lstStyle/>
              <a:p>
                <a:pPr algn="just">
                  <a:lnSpc>
                    <a:spcPct val="150000"/>
                  </a:lnSpc>
                </a:pPr>
                <a:r>
                  <a:rPr lang="vi-VN" sz="4000">
                    <a:solidFill>
                      <a:prstClr val="black"/>
                    </a:solidFill>
                    <a:cs typeface="Arial" panose="020B0604020202020204" pitchFamily="34" charset="0"/>
                  </a:rPr>
                  <a:t>Giải phương trình: </a:t>
                </a:r>
                <a14:m>
                  <m:oMath xmlns:m="http://schemas.openxmlformats.org/officeDocument/2006/math">
                    <m:r>
                      <a:rPr lang="vi-VN" sz="4000" b="0" i="1" smtClean="0">
                        <a:solidFill>
                          <a:prstClr val="black"/>
                        </a:solidFill>
                        <a:latin typeface="Cambria Math" panose="02040503050406030204" pitchFamily="18" charset="0"/>
                        <a:cs typeface="Arial" panose="020B0604020202020204" pitchFamily="34" charset="0"/>
                      </a:rPr>
                      <m:t>𝑐𝑜𝑠</m:t>
                    </m:r>
                    <m:r>
                      <a:rPr lang="vi-VN" sz="4000" b="0" i="1" smtClean="0">
                        <a:solidFill>
                          <a:prstClr val="black"/>
                        </a:solidFill>
                        <a:latin typeface="Cambria Math" panose="02040503050406030204" pitchFamily="18" charset="0"/>
                        <a:cs typeface="Arial" panose="020B0604020202020204" pitchFamily="34" charset="0"/>
                      </a:rPr>
                      <m:t>3</m:t>
                    </m:r>
                    <m:r>
                      <a:rPr lang="vi-VN" sz="4000" b="0" i="1" smtClean="0">
                        <a:solidFill>
                          <a:prstClr val="black"/>
                        </a:solidFill>
                        <a:latin typeface="Cambria Math" panose="02040503050406030204" pitchFamily="18" charset="0"/>
                        <a:cs typeface="Arial" panose="020B0604020202020204" pitchFamily="34" charset="0"/>
                      </a:rPr>
                      <m:t>𝑥</m:t>
                    </m:r>
                    <m:r>
                      <a:rPr lang="vi-VN" sz="4000" b="0" i="1" smtClean="0">
                        <a:solidFill>
                          <a:prstClr val="black"/>
                        </a:solidFill>
                        <a:latin typeface="Cambria Math" panose="02040503050406030204" pitchFamily="18" charset="0"/>
                        <a:cs typeface="Arial" panose="020B0604020202020204" pitchFamily="34" charset="0"/>
                      </a:rPr>
                      <m:t>=</m:t>
                    </m:r>
                    <m:r>
                      <a:rPr lang="vi-VN" sz="4000" b="0" i="1" smtClean="0">
                        <a:solidFill>
                          <a:prstClr val="black"/>
                        </a:solidFill>
                        <a:latin typeface="Cambria Math" panose="02040503050406030204" pitchFamily="18" charset="0"/>
                        <a:cs typeface="Arial" panose="020B0604020202020204" pitchFamily="34" charset="0"/>
                      </a:rPr>
                      <m:t>𝑐𝑜𝑠</m:t>
                    </m:r>
                    <m:d>
                      <m:dPr>
                        <m:ctrlPr>
                          <a:rPr lang="vi-VN" sz="4000" b="0" i="1" smtClean="0">
                            <a:solidFill>
                              <a:prstClr val="black"/>
                            </a:solidFill>
                            <a:latin typeface="Cambria Math" panose="02040503050406030204" pitchFamily="18" charset="0"/>
                            <a:cs typeface="Arial" panose="020B0604020202020204" pitchFamily="34" charset="0"/>
                          </a:rPr>
                        </m:ctrlPr>
                      </m:dPr>
                      <m:e>
                        <m:r>
                          <a:rPr lang="vi-VN" sz="4000" b="0" i="1" smtClean="0">
                            <a:solidFill>
                              <a:prstClr val="black"/>
                            </a:solidFill>
                            <a:latin typeface="Cambria Math" panose="02040503050406030204" pitchFamily="18" charset="0"/>
                            <a:cs typeface="Arial" panose="020B0604020202020204" pitchFamily="34" charset="0"/>
                          </a:rPr>
                          <m:t>𝑥</m:t>
                        </m:r>
                        <m:r>
                          <a:rPr lang="vi-VN" sz="4000" b="0" i="1" smtClean="0">
                            <a:solidFill>
                              <a:prstClr val="black"/>
                            </a:solidFill>
                            <a:latin typeface="Cambria Math" panose="02040503050406030204" pitchFamily="18" charset="0"/>
                            <a:cs typeface="Arial" panose="020B0604020202020204" pitchFamily="34" charset="0"/>
                          </a:rPr>
                          <m:t>+</m:t>
                        </m:r>
                        <m:f>
                          <m:fPr>
                            <m:ctrlPr>
                              <a:rPr lang="vi-VN" sz="4000" b="0" i="1" smtClean="0">
                                <a:solidFill>
                                  <a:prstClr val="black"/>
                                </a:solidFill>
                                <a:latin typeface="Cambria Math" panose="02040503050406030204" pitchFamily="18" charset="0"/>
                                <a:cs typeface="Arial" panose="020B0604020202020204" pitchFamily="34" charset="0"/>
                              </a:rPr>
                            </m:ctrlPr>
                          </m:fPr>
                          <m:num>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vi-VN" sz="4000" b="0" i="1" smtClean="0">
                                <a:solidFill>
                                  <a:prstClr val="black"/>
                                </a:solidFill>
                                <a:latin typeface="Cambria Math" panose="02040503050406030204" pitchFamily="18" charset="0"/>
                                <a:cs typeface="Arial" panose="020B0604020202020204" pitchFamily="34" charset="0"/>
                              </a:rPr>
                              <m:t>3</m:t>
                            </m:r>
                          </m:den>
                        </m:f>
                      </m:e>
                    </m:d>
                  </m:oMath>
                </a14:m>
                <a:r>
                  <a:rPr lang="vi-VN" sz="4000">
                    <a:solidFill>
                      <a:prstClr val="black"/>
                    </a:solidFill>
                    <a:cs typeface="Arial" panose="020B0604020202020204" pitchFamily="34" charset="0"/>
                  </a:rPr>
                  <a:t> </a:t>
                </a:r>
                <a:endParaRPr lang="en-US" sz="4000">
                  <a:solidFill>
                    <a:prstClr val="black"/>
                  </a:solidFill>
                  <a:latin typeface="Arial" panose="020B0604020202020204" pitchFamily="34" charset="0"/>
                  <a:cs typeface="Arial" panose="020B0604020202020204" pitchFamily="34" charset="0"/>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6705600" y="651027"/>
                <a:ext cx="10307320" cy="1389804"/>
              </a:xfrm>
              <a:prstGeom prst="rect">
                <a:avLst/>
              </a:prstGeom>
              <a:blipFill rotWithShape="0">
                <a:blip r:embed="rId3"/>
                <a:stretch>
                  <a:fillRect l="-2070" b="-4386"/>
                </a:stretch>
              </a:blipFill>
            </p:spPr>
            <p:txBody>
              <a:bodyPr/>
              <a:lstStyle/>
              <a:p>
                <a:r>
                  <a:rPr lang="en-US">
                    <a:noFill/>
                  </a:rPr>
                  <a:t> </a:t>
                </a:r>
              </a:p>
            </p:txBody>
          </p:sp>
        </mc:Fallback>
      </mc:AlternateContent>
      <p:sp>
        <p:nvSpPr>
          <p:cNvPr id="15" name="TextBox 14"/>
          <p:cNvSpPr txBox="1"/>
          <p:nvPr/>
        </p:nvSpPr>
        <p:spPr>
          <a:xfrm>
            <a:off x="7620000" y="2846416"/>
            <a:ext cx="2743200" cy="707886"/>
          </a:xfrm>
          <a:prstGeom prst="rect">
            <a:avLst/>
          </a:prstGeom>
          <a:noFill/>
        </p:spPr>
        <p:txBody>
          <a:bodyPr wrap="square" rtlCol="0">
            <a:spAutoFit/>
          </a:bodyPr>
          <a:lstStyle/>
          <a:p>
            <a:pPr algn="ctr"/>
            <a:r>
              <a:rPr lang="vi-VN" sz="4000" b="1" u="sng">
                <a:solidFill>
                  <a:srgbClr val="C00000"/>
                </a:solidFill>
                <a:cs typeface="Arial" panose="020B0604020202020204" pitchFamily="34" charset="0"/>
              </a:rPr>
              <a:t>Giải</a:t>
            </a:r>
            <a:endParaRPr lang="en-US" sz="4000" b="1" u="sng">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9" name="Rectangle 8"/>
              <p:cNvSpPr/>
              <p:nvPr/>
            </p:nvSpPr>
            <p:spPr>
              <a:xfrm>
                <a:off x="609600" y="4002180"/>
                <a:ext cx="17353280" cy="2810000"/>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vi-VN" sz="4000" i="1" smtClean="0">
                          <a:solidFill>
                            <a:prstClr val="black"/>
                          </a:solidFill>
                          <a:latin typeface="Cambria Math" panose="02040503050406030204" pitchFamily="18" charset="0"/>
                          <a:cs typeface="Arial" panose="020B0604020202020204" pitchFamily="34" charset="0"/>
                        </a:rPr>
                        <m:t>𝑐𝑜𝑠</m:t>
                      </m:r>
                      <m:r>
                        <a:rPr lang="vi-VN" sz="4000" i="1" smtClean="0">
                          <a:solidFill>
                            <a:prstClr val="black"/>
                          </a:solidFill>
                          <a:latin typeface="Cambria Math" panose="02040503050406030204" pitchFamily="18" charset="0"/>
                          <a:cs typeface="Arial" panose="020B0604020202020204" pitchFamily="34" charset="0"/>
                        </a:rPr>
                        <m:t>3</m:t>
                      </m:r>
                      <m:r>
                        <a:rPr lang="vi-VN" sz="4000" i="1" smtClean="0">
                          <a:solidFill>
                            <a:prstClr val="black"/>
                          </a:solidFill>
                          <a:latin typeface="Cambria Math" panose="02040503050406030204" pitchFamily="18" charset="0"/>
                          <a:cs typeface="Arial" panose="020B0604020202020204" pitchFamily="34" charset="0"/>
                        </a:rPr>
                        <m:t>𝑥</m:t>
                      </m:r>
                      <m:r>
                        <a:rPr lang="vi-VN" sz="4000" i="1" smtClean="0">
                          <a:solidFill>
                            <a:prstClr val="black"/>
                          </a:solidFill>
                          <a:latin typeface="Cambria Math" panose="02040503050406030204" pitchFamily="18" charset="0"/>
                          <a:cs typeface="Arial" panose="020B0604020202020204" pitchFamily="34" charset="0"/>
                        </a:rPr>
                        <m:t>=</m:t>
                      </m:r>
                      <m:r>
                        <a:rPr lang="vi-VN" sz="4000" i="1" smtClean="0">
                          <a:solidFill>
                            <a:prstClr val="black"/>
                          </a:solidFill>
                          <a:latin typeface="Cambria Math" panose="02040503050406030204" pitchFamily="18" charset="0"/>
                          <a:cs typeface="Arial" panose="020B0604020202020204" pitchFamily="34" charset="0"/>
                        </a:rPr>
                        <m:t>𝑐𝑜𝑠</m:t>
                      </m:r>
                      <m:d>
                        <m:dPr>
                          <m:ctrlPr>
                            <a:rPr lang="vi-VN" sz="4000" i="1">
                              <a:solidFill>
                                <a:prstClr val="black"/>
                              </a:solidFill>
                              <a:latin typeface="Cambria Math" panose="02040503050406030204" pitchFamily="18" charset="0"/>
                              <a:cs typeface="Arial" panose="020B0604020202020204" pitchFamily="34" charset="0"/>
                            </a:rPr>
                          </m:ctrlPr>
                        </m:dPr>
                        <m:e>
                          <m:r>
                            <a:rPr lang="vi-VN" sz="4000" i="1">
                              <a:solidFill>
                                <a:prstClr val="black"/>
                              </a:solidFill>
                              <a:latin typeface="Cambria Math" panose="02040503050406030204" pitchFamily="18" charset="0"/>
                              <a:cs typeface="Arial" panose="020B0604020202020204" pitchFamily="34" charset="0"/>
                            </a:rPr>
                            <m:t>𝑥</m:t>
                          </m:r>
                          <m:r>
                            <a:rPr lang="vi-VN" sz="4000" i="1">
                              <a:solidFill>
                                <a:prstClr val="black"/>
                              </a:solidFill>
                              <a:latin typeface="Cambria Math" panose="02040503050406030204" pitchFamily="18" charset="0"/>
                              <a:cs typeface="Arial" panose="020B0604020202020204" pitchFamily="34" charset="0"/>
                            </a:rPr>
                            <m:t>+</m:t>
                          </m:r>
                          <m:f>
                            <m:fPr>
                              <m:ctrlPr>
                                <a:rPr lang="vi-VN" sz="4000" i="1">
                                  <a:solidFill>
                                    <a:prstClr val="black"/>
                                  </a:solidFill>
                                  <a:latin typeface="Cambria Math" panose="02040503050406030204" pitchFamily="18" charset="0"/>
                                  <a:cs typeface="Arial" panose="020B0604020202020204" pitchFamily="34" charset="0"/>
                                </a:rPr>
                              </m:ctrlPr>
                            </m:fPr>
                            <m:num>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vi-VN" sz="4000" i="1">
                                  <a:solidFill>
                                    <a:prstClr val="black"/>
                                  </a:solidFill>
                                  <a:latin typeface="Cambria Math" panose="02040503050406030204" pitchFamily="18" charset="0"/>
                                  <a:cs typeface="Arial" panose="020B0604020202020204" pitchFamily="34" charset="0"/>
                                </a:rPr>
                                <m:t>3</m:t>
                              </m:r>
                            </m:den>
                          </m:f>
                        </m:e>
                      </m:d>
                      <m:r>
                        <a:rPr lang="vi-VN" sz="400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 </m:t>
                      </m:r>
                      <m:d>
                        <m:dPr>
                          <m:begChr m:val="["/>
                          <m:endChr m:val=""/>
                          <m:ctrlPr>
                            <a:rPr lang="vi-VN" sz="400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ctrlPr>
                        </m:dPr>
                        <m:e>
                          <m:m>
                            <m:mPr>
                              <m:mcs>
                                <m:mc>
                                  <m:mcPr>
                                    <m:count m:val="1"/>
                                    <m:mcJc m:val="center"/>
                                  </m:mcPr>
                                </m:mc>
                              </m:mcs>
                              <m:ctrlPr>
                                <a:rPr lang="vi-VN" sz="400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ctrlPr>
                            </m:mPr>
                            <m:mr>
                              <m:e>
                                <m:eqArr>
                                  <m:eqArrPr>
                                    <m:ctrlPr>
                                      <a:rPr lang="vi-VN" sz="400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ctrlPr>
                                  </m:eqArrPr>
                                  <m:e>
                                    <m:r>
                                      <m:rPr>
                                        <m:brk m:alnAt="7"/>
                                      </m:rPr>
                                      <a:rPr lang="vi-VN" sz="400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3</m:t>
                                    </m:r>
                                    <m:r>
                                      <a:rPr lang="vi-VN" sz="400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𝑥</m:t>
                                    </m:r>
                                    <m:r>
                                      <a:rPr lang="vi-VN" sz="400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m:t>
                                    </m:r>
                                    <m:r>
                                      <a:rPr lang="vi-VN" sz="400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𝑥</m:t>
                                    </m:r>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m:t>
                                    </m:r>
                                    <m:f>
                                      <m:fPr>
                                        <m:ctrlP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ctrlPr>
                                      </m:fPr>
                                      <m:num>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3</m:t>
                                        </m:r>
                                      </m:den>
                                    </m:f>
                                    <m:r>
                                      <m:rPr>
                                        <m:brk m:alnAt="7"/>
                                      </m:rPr>
                                      <a:rPr lang="vi-VN" sz="400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m:t>
                                    </m:r>
                                    <m:r>
                                      <a:rPr lang="vi-VN" sz="400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𝑘</m:t>
                                    </m:r>
                                    <m:r>
                                      <a:rPr lang="vi-VN" sz="400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2</m:t>
                                    </m:r>
                                    <m:r>
                                      <a:rPr lang="vi-VN" sz="400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r>
                                      <a:rPr lang="vi-VN" sz="400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       </m:t>
                                    </m:r>
                                  </m:e>
                                  <m:e>
                                    <m:r>
                                      <a:rPr lang="vi-VN" sz="400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 </m:t>
                                    </m:r>
                                  </m:e>
                                </m:eqArr>
                              </m:e>
                            </m:mr>
                            <m:mr>
                              <m:e>
                                <m:r>
                                  <a:rPr lang="vi-VN" sz="400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3</m:t>
                                </m:r>
                                <m:r>
                                  <a:rPr lang="vi-VN" sz="400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𝑥</m:t>
                                </m:r>
                                <m:r>
                                  <a:rPr lang="vi-VN" sz="400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m:t>
                                </m:r>
                                <m:d>
                                  <m:dPr>
                                    <m:ctrlP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ctrlPr>
                                  </m:dPr>
                                  <m:e>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𝑥</m:t>
                                    </m:r>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m:t>
                                    </m:r>
                                    <m:f>
                                      <m:fPr>
                                        <m:ctrlP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ctrlPr>
                                      </m:fPr>
                                      <m:num>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3</m:t>
                                        </m:r>
                                      </m:den>
                                    </m:f>
                                  </m:e>
                                </m:d>
                                <m:r>
                                  <a:rPr lang="vi-VN" sz="400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m:t>
                                </m:r>
                                <m:r>
                                  <a:rPr lang="vi-VN" sz="400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𝑘</m:t>
                                </m:r>
                                <m:r>
                                  <a:rPr lang="vi-VN" sz="400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2</m:t>
                                </m:r>
                                <m:r>
                                  <a:rPr lang="vi-VN" sz="400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r>
                                  <a:rPr lang="vi-VN" sz="400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 </m:t>
                                </m:r>
                              </m:e>
                            </m:mr>
                          </m:m>
                        </m:e>
                      </m:d>
                      <m:r>
                        <a:rPr lang="en-US" sz="4000" i="1" smtClean="0">
                          <a:solidFill>
                            <a:prstClr val="black"/>
                          </a:solidFill>
                          <a:latin typeface="Cambria Math" panose="02040503050406030204" pitchFamily="18" charset="0"/>
                          <a:ea typeface="Cambria Math" panose="02040503050406030204" pitchFamily="18" charset="0"/>
                        </a:rPr>
                        <m:t>⟺</m:t>
                      </m:r>
                      <m:r>
                        <a:rPr lang="vi-VN" sz="4000" i="1" smtClean="0">
                          <a:solidFill>
                            <a:prstClr val="black"/>
                          </a:solidFill>
                          <a:latin typeface="Cambria Math" panose="02040503050406030204" pitchFamily="18" charset="0"/>
                          <a:ea typeface="Cambria Math" panose="02040503050406030204" pitchFamily="18" charset="0"/>
                        </a:rPr>
                        <m:t> </m:t>
                      </m:r>
                      <m:d>
                        <m:dPr>
                          <m:begChr m:val="["/>
                          <m:endChr m:val=""/>
                          <m:ctrlPr>
                            <a:rPr lang="vi-VN" sz="4000" i="1" smtClean="0">
                              <a:solidFill>
                                <a:prstClr val="black"/>
                              </a:solidFill>
                              <a:latin typeface="Cambria Math" panose="02040503050406030204" pitchFamily="18" charset="0"/>
                              <a:ea typeface="Cambria Math" panose="02040503050406030204" pitchFamily="18" charset="0"/>
                            </a:rPr>
                          </m:ctrlPr>
                        </m:dPr>
                        <m:e>
                          <m:m>
                            <m:mPr>
                              <m:mcs>
                                <m:mc>
                                  <m:mcPr>
                                    <m:count m:val="1"/>
                                    <m:mcJc m:val="center"/>
                                  </m:mcPr>
                                </m:mc>
                              </m:mcs>
                              <m:ctrlPr>
                                <a:rPr lang="vi-VN" sz="4000" i="1" smtClean="0">
                                  <a:solidFill>
                                    <a:prstClr val="black"/>
                                  </a:solidFill>
                                  <a:latin typeface="Cambria Math" panose="02040503050406030204" pitchFamily="18" charset="0"/>
                                  <a:ea typeface="Cambria Math" panose="02040503050406030204" pitchFamily="18" charset="0"/>
                                </a:rPr>
                              </m:ctrlPr>
                            </m:mPr>
                            <m:mr>
                              <m:e>
                                <m:eqArr>
                                  <m:eqArrPr>
                                    <m:ctrlPr>
                                      <a:rPr lang="vi-VN" sz="4000" i="1" smtClean="0">
                                        <a:solidFill>
                                          <a:prstClr val="black"/>
                                        </a:solidFill>
                                        <a:latin typeface="Cambria Math" panose="02040503050406030204" pitchFamily="18" charset="0"/>
                                        <a:ea typeface="Cambria Math" panose="02040503050406030204" pitchFamily="18" charset="0"/>
                                      </a:rPr>
                                    </m:ctrlPr>
                                  </m:eqArrPr>
                                  <m:e>
                                    <m:r>
                                      <m:rPr>
                                        <m:brk m:alnAt="7"/>
                                      </m:rPr>
                                      <a:rPr lang="vi-VN" sz="4000" i="1" smtClean="0">
                                        <a:solidFill>
                                          <a:prstClr val="black"/>
                                        </a:solidFill>
                                        <a:latin typeface="Cambria Math" panose="02040503050406030204" pitchFamily="18" charset="0"/>
                                        <a:ea typeface="Cambria Math" panose="02040503050406030204" pitchFamily="18" charset="0"/>
                                      </a:rPr>
                                      <m:t>𝑥</m:t>
                                    </m:r>
                                    <m:r>
                                      <a:rPr lang="vi-VN" sz="4000" i="1" smtClean="0">
                                        <a:solidFill>
                                          <a:prstClr val="black"/>
                                        </a:solidFill>
                                        <a:latin typeface="Cambria Math" panose="02040503050406030204" pitchFamily="18" charset="0"/>
                                        <a:ea typeface="Cambria Math" panose="02040503050406030204" pitchFamily="18" charset="0"/>
                                      </a:rPr>
                                      <m:t>=</m:t>
                                    </m:r>
                                    <m:f>
                                      <m:fPr>
                                        <m:ctrlPr>
                                          <a:rPr lang="vi-VN" sz="4000" i="1" smtClean="0">
                                            <a:solidFill>
                                              <a:prstClr val="black"/>
                                            </a:solidFill>
                                            <a:latin typeface="Cambria Math" panose="02040503050406030204" pitchFamily="18" charset="0"/>
                                            <a:ea typeface="Cambria Math" panose="02040503050406030204" pitchFamily="18" charset="0"/>
                                          </a:rPr>
                                        </m:ctrlPr>
                                      </m:fPr>
                                      <m:num>
                                        <m:r>
                                          <a:rPr lang="vi-VN" sz="4000" i="1" smtClean="0">
                                            <a:solidFill>
                                              <a:prstClr val="black"/>
                                            </a:solidFill>
                                            <a:latin typeface="Cambria Math" panose="02040503050406030204" pitchFamily="18" charset="0"/>
                                            <a:ea typeface="Cambria Math" panose="02040503050406030204" pitchFamily="18" charset="0"/>
                                          </a:rPr>
                                          <m:t>𝜋</m:t>
                                        </m:r>
                                      </m:num>
                                      <m:den>
                                        <m:r>
                                          <a:rPr lang="vi-VN" sz="4000" b="0" i="1" smtClean="0">
                                            <a:solidFill>
                                              <a:prstClr val="black"/>
                                            </a:solidFill>
                                            <a:latin typeface="Cambria Math" panose="02040503050406030204" pitchFamily="18" charset="0"/>
                                            <a:ea typeface="Cambria Math" panose="02040503050406030204" pitchFamily="18" charset="0"/>
                                          </a:rPr>
                                          <m:t>6</m:t>
                                        </m:r>
                                      </m:den>
                                    </m:f>
                                    <m:r>
                                      <m:rPr>
                                        <m:brk m:alnAt="7"/>
                                      </m:rPr>
                                      <a:rPr lang="vi-VN" sz="4000" b="0" i="1" smtClean="0">
                                        <a:solidFill>
                                          <a:prstClr val="black"/>
                                        </a:solidFill>
                                        <a:latin typeface="Cambria Math" panose="02040503050406030204" pitchFamily="18" charset="0"/>
                                        <a:ea typeface="Cambria Math" panose="02040503050406030204" pitchFamily="18" charset="0"/>
                                      </a:rPr>
                                      <m:t>+</m:t>
                                    </m:r>
                                    <m:r>
                                      <a:rPr lang="vi-VN" sz="4000" i="1" smtClean="0">
                                        <a:solidFill>
                                          <a:prstClr val="black"/>
                                        </a:solidFill>
                                        <a:latin typeface="Cambria Math" panose="02040503050406030204" pitchFamily="18" charset="0"/>
                                        <a:ea typeface="Cambria Math" panose="02040503050406030204" pitchFamily="18" charset="0"/>
                                      </a:rPr>
                                      <m:t>𝑘</m:t>
                                    </m:r>
                                    <m:r>
                                      <a:rPr lang="vi-VN" sz="4000" i="1" smtClean="0">
                                        <a:solidFill>
                                          <a:prstClr val="black"/>
                                        </a:solidFill>
                                        <a:latin typeface="Cambria Math" panose="02040503050406030204" pitchFamily="18" charset="0"/>
                                        <a:ea typeface="Cambria Math" panose="02040503050406030204" pitchFamily="18" charset="0"/>
                                      </a:rPr>
                                      <m:t>𝜋</m:t>
                                    </m:r>
                                    <m:r>
                                      <a:rPr lang="vi-VN" sz="4000" i="1" smtClean="0">
                                        <a:solidFill>
                                          <a:prstClr val="black"/>
                                        </a:solidFill>
                                        <a:latin typeface="Cambria Math" panose="02040503050406030204" pitchFamily="18" charset="0"/>
                                        <a:ea typeface="Cambria Math" panose="02040503050406030204" pitchFamily="18" charset="0"/>
                                      </a:rPr>
                                      <m:t>         </m:t>
                                    </m:r>
                                  </m:e>
                                  <m:e>
                                    <m:r>
                                      <a:rPr lang="vi-VN" sz="4000" i="1" smtClean="0">
                                        <a:solidFill>
                                          <a:prstClr val="black"/>
                                        </a:solidFill>
                                        <a:latin typeface="Cambria Math" panose="02040503050406030204" pitchFamily="18" charset="0"/>
                                        <a:ea typeface="Cambria Math" panose="02040503050406030204" pitchFamily="18" charset="0"/>
                                      </a:rPr>
                                      <m:t> </m:t>
                                    </m:r>
                                  </m:e>
                                </m:eqArr>
                              </m:e>
                            </m:mr>
                            <m:mr>
                              <m:e>
                                <m:r>
                                  <a:rPr lang="vi-VN" sz="4000" i="1" smtClean="0">
                                    <a:solidFill>
                                      <a:prstClr val="black"/>
                                    </a:solidFill>
                                    <a:latin typeface="Cambria Math" panose="02040503050406030204" pitchFamily="18" charset="0"/>
                                    <a:ea typeface="Cambria Math" panose="02040503050406030204" pitchFamily="18" charset="0"/>
                                  </a:rPr>
                                  <m:t>𝑥</m:t>
                                </m:r>
                                <m:r>
                                  <a:rPr lang="vi-VN" sz="4000" i="1" smtClean="0">
                                    <a:solidFill>
                                      <a:prstClr val="black"/>
                                    </a:solidFill>
                                    <a:latin typeface="Cambria Math" panose="02040503050406030204" pitchFamily="18" charset="0"/>
                                    <a:ea typeface="Cambria Math" panose="02040503050406030204" pitchFamily="18" charset="0"/>
                                  </a:rPr>
                                  <m:t>= </m:t>
                                </m:r>
                                <m:f>
                                  <m:fPr>
                                    <m:ctrlPr>
                                      <a:rPr lang="vi-VN" sz="4000" i="1" smtClean="0">
                                        <a:solidFill>
                                          <a:prstClr val="black"/>
                                        </a:solidFill>
                                        <a:latin typeface="Cambria Math" panose="02040503050406030204" pitchFamily="18" charset="0"/>
                                        <a:ea typeface="Cambria Math" panose="02040503050406030204" pitchFamily="18" charset="0"/>
                                      </a:rPr>
                                    </m:ctrlPr>
                                  </m:fPr>
                                  <m:num>
                                    <m:r>
                                      <a:rPr lang="vi-VN" sz="4000" b="0" i="1" smtClean="0">
                                        <a:solidFill>
                                          <a:prstClr val="black"/>
                                        </a:solidFill>
                                        <a:latin typeface="Cambria Math" panose="02040503050406030204" pitchFamily="18" charset="0"/>
                                        <a:ea typeface="Cambria Math" panose="02040503050406030204" pitchFamily="18" charset="0"/>
                                      </a:rPr>
                                      <m:t>−</m:t>
                                    </m:r>
                                    <m:r>
                                      <a:rPr lang="vi-VN" sz="4000" i="1" smtClean="0">
                                        <a:solidFill>
                                          <a:prstClr val="black"/>
                                        </a:solidFill>
                                        <a:latin typeface="Cambria Math" panose="02040503050406030204" pitchFamily="18" charset="0"/>
                                        <a:ea typeface="Cambria Math" panose="02040503050406030204" pitchFamily="18" charset="0"/>
                                      </a:rPr>
                                      <m:t>𝜋</m:t>
                                    </m:r>
                                  </m:num>
                                  <m:den>
                                    <m:r>
                                      <a:rPr lang="vi-VN" sz="4000" b="0" i="1" smtClean="0">
                                        <a:solidFill>
                                          <a:prstClr val="black"/>
                                        </a:solidFill>
                                        <a:latin typeface="Cambria Math" panose="02040503050406030204" pitchFamily="18" charset="0"/>
                                        <a:ea typeface="Cambria Math" panose="02040503050406030204" pitchFamily="18" charset="0"/>
                                      </a:rPr>
                                      <m:t>12</m:t>
                                    </m:r>
                                  </m:den>
                                </m:f>
                                <m:r>
                                  <a:rPr lang="vi-VN" sz="4000" i="1" smtClean="0">
                                    <a:solidFill>
                                      <a:prstClr val="black"/>
                                    </a:solidFill>
                                    <a:latin typeface="Cambria Math" panose="02040503050406030204" pitchFamily="18" charset="0"/>
                                    <a:ea typeface="Cambria Math" panose="02040503050406030204" pitchFamily="18" charset="0"/>
                                  </a:rPr>
                                  <m:t>+</m:t>
                                </m:r>
                                <m:f>
                                  <m:fPr>
                                    <m:ctrlPr>
                                      <a:rPr lang="vi-VN" sz="4000" i="1" smtClean="0">
                                        <a:solidFill>
                                          <a:prstClr val="black"/>
                                        </a:solidFill>
                                        <a:latin typeface="Cambria Math" panose="02040503050406030204" pitchFamily="18" charset="0"/>
                                        <a:ea typeface="Cambria Math" panose="02040503050406030204" pitchFamily="18" charset="0"/>
                                      </a:rPr>
                                    </m:ctrlPr>
                                  </m:fPr>
                                  <m:num>
                                    <m:r>
                                      <a:rPr lang="vi-VN" sz="4000" i="1" smtClean="0">
                                        <a:solidFill>
                                          <a:prstClr val="black"/>
                                        </a:solidFill>
                                        <a:latin typeface="Cambria Math" panose="02040503050406030204" pitchFamily="18" charset="0"/>
                                        <a:ea typeface="Cambria Math" panose="02040503050406030204" pitchFamily="18" charset="0"/>
                                      </a:rPr>
                                      <m:t>𝑘</m:t>
                                    </m:r>
                                    <m:r>
                                      <a:rPr lang="vi-VN" sz="4000" i="1" smtClean="0">
                                        <a:solidFill>
                                          <a:prstClr val="black"/>
                                        </a:solidFill>
                                        <a:latin typeface="Cambria Math" panose="02040503050406030204" pitchFamily="18" charset="0"/>
                                        <a:ea typeface="Cambria Math" panose="02040503050406030204" pitchFamily="18" charset="0"/>
                                      </a:rPr>
                                      <m:t>𝜋</m:t>
                                    </m:r>
                                  </m:num>
                                  <m:den>
                                    <m:r>
                                      <a:rPr lang="vi-VN" sz="4000" b="0" i="1" smtClean="0">
                                        <a:solidFill>
                                          <a:prstClr val="black"/>
                                        </a:solidFill>
                                        <a:latin typeface="Cambria Math" panose="02040503050406030204" pitchFamily="18" charset="0"/>
                                        <a:ea typeface="Cambria Math" panose="02040503050406030204" pitchFamily="18" charset="0"/>
                                      </a:rPr>
                                      <m:t>2</m:t>
                                    </m:r>
                                  </m:den>
                                </m:f>
                              </m:e>
                            </m:mr>
                          </m:m>
                        </m:e>
                      </m:d>
                      <m:r>
                        <a:rPr lang="vi-VN" sz="4000" i="1" smtClean="0">
                          <a:solidFill>
                            <a:prstClr val="black"/>
                          </a:solidFill>
                          <a:latin typeface="Cambria Math" panose="02040503050406030204" pitchFamily="18" charset="0"/>
                          <a:ea typeface="Cambria Math" panose="02040503050406030204" pitchFamily="18" charset="0"/>
                        </a:rPr>
                        <m:t>(</m:t>
                      </m:r>
                      <m:r>
                        <a:rPr lang="vi-VN" sz="4000" i="1" smtClean="0">
                          <a:solidFill>
                            <a:prstClr val="black"/>
                          </a:solidFill>
                          <a:latin typeface="Cambria Math" panose="02040503050406030204" pitchFamily="18" charset="0"/>
                          <a:ea typeface="Cambria Math" panose="02040503050406030204" pitchFamily="18" charset="0"/>
                        </a:rPr>
                        <m:t>𝑘</m:t>
                      </m:r>
                      <m:r>
                        <a:rPr lang="vi-VN" sz="4000" i="1" smtClean="0">
                          <a:solidFill>
                            <a:prstClr val="black"/>
                          </a:solidFill>
                          <a:latin typeface="Cambria Math" panose="02040503050406030204" pitchFamily="18" charset="0"/>
                          <a:ea typeface="Cambria Math" panose="02040503050406030204" pitchFamily="18" charset="0"/>
                        </a:rPr>
                        <m:t>∈</m:t>
                      </m:r>
                      <m:r>
                        <a:rPr lang="vi-VN" sz="4000" i="1" smtClean="0">
                          <a:solidFill>
                            <a:prstClr val="black"/>
                          </a:solidFill>
                          <a:latin typeface="Cambria Math" panose="02040503050406030204" pitchFamily="18" charset="0"/>
                          <a:ea typeface="Cambria Math" panose="02040503050406030204" pitchFamily="18" charset="0"/>
                        </a:rPr>
                        <m:t>ℤ</m:t>
                      </m:r>
                      <m:r>
                        <a:rPr lang="vi-VN" sz="4000" i="1" smtClean="0">
                          <a:solidFill>
                            <a:prstClr val="black"/>
                          </a:solidFill>
                          <a:latin typeface="Cambria Math" panose="02040503050406030204" pitchFamily="18" charset="0"/>
                          <a:ea typeface="Cambria Math" panose="02040503050406030204" pitchFamily="18" charset="0"/>
                        </a:rPr>
                        <m:t>)</m:t>
                      </m:r>
                    </m:oMath>
                  </m:oMathPara>
                </a14:m>
                <a:endParaRPr lang="en-US" sz="4000">
                  <a:solidFill>
                    <a:prstClr val="black"/>
                  </a:solidFill>
                </a:endParaRPr>
              </a:p>
            </p:txBody>
          </p:sp>
        </mc:Choice>
        <mc:Fallback xmlns="">
          <p:sp>
            <p:nvSpPr>
              <p:cNvPr id="9" name="Rectangle 8"/>
              <p:cNvSpPr>
                <a:spLocks noRot="1" noChangeAspect="1" noMove="1" noResize="1" noEditPoints="1" noAdjustHandles="1" noChangeArrowheads="1" noChangeShapeType="1" noTextEdit="1"/>
              </p:cNvSpPr>
              <p:nvPr/>
            </p:nvSpPr>
            <p:spPr>
              <a:xfrm>
                <a:off x="609600" y="4002180"/>
                <a:ext cx="17353280" cy="2810000"/>
              </a:xfrm>
              <a:prstGeom prst="rect">
                <a:avLst/>
              </a:prstGeom>
              <a:blipFill rotWithShape="0">
                <a:blip r:embed="rId4"/>
                <a:stretch>
                  <a:fillRect/>
                </a:stretch>
              </a:blipFill>
            </p:spPr>
            <p:txBody>
              <a:bodyPr/>
              <a:lstStyle/>
              <a:p>
                <a:r>
                  <a:rPr lang="en-US">
                    <a:noFill/>
                  </a:rPr>
                  <a:t> </a:t>
                </a:r>
              </a:p>
            </p:txBody>
          </p:sp>
        </mc:Fallback>
      </mc:AlternateContent>
      <p:pic>
        <p:nvPicPr>
          <p:cNvPr id="3" name="Picture 2"/>
          <p:cNvPicPr>
            <a:picLocks noChangeAspect="1"/>
          </p:cNvPicPr>
          <p:nvPr/>
        </p:nvPicPr>
        <p:blipFill>
          <a:blip r:embed="rId5"/>
          <a:stretch>
            <a:fillRect/>
          </a:stretch>
        </p:blipFill>
        <p:spPr>
          <a:xfrm>
            <a:off x="5083725" y="7462796"/>
            <a:ext cx="7413075" cy="2862303"/>
          </a:xfrm>
          <a:prstGeom prst="rect">
            <a:avLst/>
          </a:prstGeom>
        </p:spPr>
      </p:pic>
    </p:spTree>
    <p:extLst>
      <p:ext uri="{BB962C8B-B14F-4D97-AF65-F5344CB8AC3E}">
        <p14:creationId xmlns:p14="http://schemas.microsoft.com/office/powerpoint/2010/main" val="1140098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p:cTn id="16" dur="500" fill="hold"/>
                                        <p:tgtEl>
                                          <p:spTgt spid="15"/>
                                        </p:tgtEl>
                                        <p:attrNameLst>
                                          <p:attrName>ppt_w</p:attrName>
                                        </p:attrNameLst>
                                      </p:cBhvr>
                                      <p:tavLst>
                                        <p:tav tm="0">
                                          <p:val>
                                            <p:fltVal val="0"/>
                                          </p:val>
                                        </p:tav>
                                        <p:tav tm="100000">
                                          <p:val>
                                            <p:strVal val="#ppt_w"/>
                                          </p:val>
                                        </p:tav>
                                      </p:tavLst>
                                    </p:anim>
                                    <p:anim calcmode="lin" valueType="num">
                                      <p:cBhvr>
                                        <p:cTn id="17" dur="500" fill="hold"/>
                                        <p:tgtEl>
                                          <p:spTgt spid="15"/>
                                        </p:tgtEl>
                                        <p:attrNameLst>
                                          <p:attrName>ppt_h</p:attrName>
                                        </p:attrNameLst>
                                      </p:cBhvr>
                                      <p:tavLst>
                                        <p:tav tm="0">
                                          <p:val>
                                            <p:fltVal val="0"/>
                                          </p:val>
                                        </p:tav>
                                        <p:tav tm="100000">
                                          <p:val>
                                            <p:strVal val="#ppt_h"/>
                                          </p:val>
                                        </p:tav>
                                      </p:tavLst>
                                    </p:anim>
                                    <p:animEffect transition="in" filter="fade">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anim calcmode="lin" valueType="num">
                                      <p:cBhvr>
                                        <p:cTn id="24" dur="500" fill="hold"/>
                                        <p:tgtEl>
                                          <p:spTgt spid="9"/>
                                        </p:tgtEl>
                                        <p:attrNameLst>
                                          <p:attrName>ppt_x</p:attrName>
                                        </p:attrNameLst>
                                      </p:cBhvr>
                                      <p:tavLst>
                                        <p:tav tm="0">
                                          <p:val>
                                            <p:strVal val="#ppt_x"/>
                                          </p:val>
                                        </p:tav>
                                        <p:tav tm="100000">
                                          <p:val>
                                            <p:strVal val="#ppt_x"/>
                                          </p:val>
                                        </p:tav>
                                      </p:tavLst>
                                    </p:anim>
                                    <p:anim calcmode="lin" valueType="num">
                                      <p:cBhvr>
                                        <p:cTn id="25" dur="500" fill="hold"/>
                                        <p:tgtEl>
                                          <p:spTgt spid="9"/>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anim calcmode="lin" valueType="num">
                                      <p:cBhvr>
                                        <p:cTn id="29" dur="500" fill="hold"/>
                                        <p:tgtEl>
                                          <p:spTgt spid="3"/>
                                        </p:tgtEl>
                                        <p:attrNameLst>
                                          <p:attrName>ppt_x</p:attrName>
                                        </p:attrNameLst>
                                      </p:cBhvr>
                                      <p:tavLst>
                                        <p:tav tm="0">
                                          <p:val>
                                            <p:strVal val="#ppt_x"/>
                                          </p:val>
                                        </p:tav>
                                        <p:tav tm="100000">
                                          <p:val>
                                            <p:strVal val="#ppt_x"/>
                                          </p:val>
                                        </p:tav>
                                      </p:tavLst>
                                    </p:anim>
                                    <p:anim calcmode="lin" valueType="num">
                                      <p:cBhvr>
                                        <p:cTn id="30"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5" grpId="0"/>
      <p:bldP spid="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grpSp>
        <p:nvGrpSpPr>
          <p:cNvPr id="7" name="Group 6"/>
          <p:cNvGrpSpPr/>
          <p:nvPr/>
        </p:nvGrpSpPr>
        <p:grpSpPr>
          <a:xfrm>
            <a:off x="320040" y="647700"/>
            <a:ext cx="6488252" cy="1147435"/>
            <a:chOff x="593268" y="378497"/>
            <a:chExt cx="6488252" cy="1147435"/>
          </a:xfrm>
        </p:grpSpPr>
        <p:sp>
          <p:nvSpPr>
            <p:cNvPr id="4" name="TextBox 3"/>
            <p:cNvSpPr txBox="1"/>
            <p:nvPr/>
          </p:nvSpPr>
          <p:spPr>
            <a:xfrm>
              <a:off x="1828800" y="818046"/>
              <a:ext cx="5252720" cy="707886"/>
            </a:xfrm>
            <a:prstGeom prst="rect">
              <a:avLst/>
            </a:prstGeom>
            <a:noFill/>
          </p:spPr>
          <p:txBody>
            <a:bodyPr wrap="square" rtlCol="0">
              <a:spAutoFit/>
            </a:bodyPr>
            <a:lstStyle/>
            <a:p>
              <a:r>
                <a:rPr lang="vi-VN" sz="4000" b="1">
                  <a:solidFill>
                    <a:srgbClr val="002060"/>
                  </a:solidFill>
                  <a:cs typeface="Arial" panose="020B0604020202020204" pitchFamily="34" charset="0"/>
                </a:rPr>
                <a:t>Thảo luận nhóm 4HS</a:t>
              </a:r>
              <a:endParaRPr lang="en-US" sz="4000" b="1">
                <a:solidFill>
                  <a:srgbClr val="002060"/>
                </a:solidFill>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3268" y="378497"/>
              <a:ext cx="1255852" cy="897037"/>
            </a:xfrm>
            <a:prstGeom prst="rect">
              <a:avLst/>
            </a:prstGeom>
          </p:spPr>
        </p:pic>
      </p:grpSp>
      <p:grpSp>
        <p:nvGrpSpPr>
          <p:cNvPr id="10" name="Group 9"/>
          <p:cNvGrpSpPr/>
          <p:nvPr/>
        </p:nvGrpSpPr>
        <p:grpSpPr>
          <a:xfrm>
            <a:off x="320040" y="2264648"/>
            <a:ext cx="6278880" cy="5846663"/>
            <a:chOff x="304800" y="2040037"/>
            <a:chExt cx="6278880" cy="5846663"/>
          </a:xfrm>
        </p:grpSpPr>
        <p:sp>
          <p:nvSpPr>
            <p:cNvPr id="8" name="Freeform 11"/>
            <p:cNvSpPr/>
            <p:nvPr/>
          </p:nvSpPr>
          <p:spPr>
            <a:xfrm>
              <a:off x="304800" y="2040037"/>
              <a:ext cx="6278880" cy="5846663"/>
            </a:xfrm>
            <a:custGeom>
              <a:avLst/>
              <a:gdLst/>
              <a:ahLst/>
              <a:cxnLst/>
              <a:rect l="l" t="t" r="r" b="b"/>
              <a:pathLst>
                <a:path w="1772319" h="1765874">
                  <a:moveTo>
                    <a:pt x="0" y="0"/>
                  </a:moveTo>
                  <a:lnTo>
                    <a:pt x="1772319" y="0"/>
                  </a:lnTo>
                  <a:lnTo>
                    <a:pt x="1772319" y="1765874"/>
                  </a:lnTo>
                  <a:lnTo>
                    <a:pt x="0" y="176587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9" name="Rectangle 8"/>
            <p:cNvSpPr/>
            <p:nvPr/>
          </p:nvSpPr>
          <p:spPr>
            <a:xfrm>
              <a:off x="906780" y="2895084"/>
              <a:ext cx="5074920" cy="3785652"/>
            </a:xfrm>
            <a:prstGeom prst="rect">
              <a:avLst/>
            </a:prstGeom>
          </p:spPr>
          <p:txBody>
            <a:bodyPr wrap="square">
              <a:spAutoFit/>
            </a:bodyPr>
            <a:lstStyle/>
            <a:p>
              <a:pPr algn="ctr">
                <a:lnSpc>
                  <a:spcPct val="150000"/>
                </a:lnSpc>
              </a:pPr>
              <a:r>
                <a:rPr lang="vi-VN" sz="4000" b="1">
                  <a:solidFill>
                    <a:srgbClr val="F79646">
                      <a:lumMod val="75000"/>
                    </a:srgbClr>
                  </a:solidFill>
                  <a:cs typeface="Arial" panose="020B0604020202020204" pitchFamily="34" charset="0"/>
                </a:rPr>
                <a:t>Luyện tập 6:</a:t>
              </a:r>
            </a:p>
            <a:p>
              <a:pPr algn="ctr">
                <a:lnSpc>
                  <a:spcPct val="150000"/>
                </a:lnSpc>
              </a:pPr>
              <a:r>
                <a:rPr lang="vi-VN" sz="4000">
                  <a:cs typeface="Arial" panose="020B0604020202020204" pitchFamily="34" charset="0"/>
                </a:rPr>
                <a:t>Giải phương trình được nêu trong bài toán mở đầu</a:t>
              </a:r>
            </a:p>
          </p:txBody>
        </p:sp>
      </p:grpSp>
      <p:sp>
        <p:nvSpPr>
          <p:cNvPr id="11" name="TextBox 10"/>
          <p:cNvSpPr txBox="1"/>
          <p:nvPr/>
        </p:nvSpPr>
        <p:spPr>
          <a:xfrm>
            <a:off x="11161306" y="1433572"/>
            <a:ext cx="2743200" cy="707886"/>
          </a:xfrm>
          <a:prstGeom prst="rect">
            <a:avLst/>
          </a:prstGeom>
          <a:noFill/>
        </p:spPr>
        <p:txBody>
          <a:bodyPr wrap="square" rtlCol="0">
            <a:spAutoFit/>
          </a:bodyPr>
          <a:lstStyle/>
          <a:p>
            <a:pPr algn="ctr"/>
            <a:r>
              <a:rPr lang="vi-VN" sz="4000" b="1" u="sng">
                <a:solidFill>
                  <a:srgbClr val="C00000"/>
                </a:solidFill>
                <a:cs typeface="Arial" panose="020B0604020202020204" pitchFamily="34" charset="0"/>
              </a:rPr>
              <a:t>Giải</a:t>
            </a:r>
            <a:endParaRPr lang="en-US" sz="4000" b="1" u="sng">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2" name="Rectangle 11"/>
              <p:cNvSpPr/>
              <p:nvPr/>
            </p:nvSpPr>
            <p:spPr>
              <a:xfrm>
                <a:off x="7696200" y="2264648"/>
                <a:ext cx="9144000" cy="7878119"/>
              </a:xfrm>
              <a:prstGeom prst="rect">
                <a:avLst/>
              </a:prstGeom>
            </p:spPr>
            <p:txBody>
              <a:bodyPr>
                <a:spAutoFit/>
              </a:bodyPr>
              <a:lstStyle/>
              <a:p>
                <a:pPr marL="571500" indent="-571500" algn="just">
                  <a:lnSpc>
                    <a:spcPct val="150000"/>
                  </a:lnSpc>
                  <a:spcAft>
                    <a:spcPts val="0"/>
                  </a:spcAft>
                  <a:buFont typeface="Arial" panose="020B0604020202020204" pitchFamily="34" charset="0"/>
                  <a:buChar char="•"/>
                </a:pPr>
                <a:r>
                  <a:rPr lang="vi-VN" sz="4000">
                    <a:solidFill>
                      <a:srgbClr val="0070C0"/>
                    </a:solidFill>
                    <a:latin typeface="Arial" panose="020B0604020202020204" pitchFamily="34" charset="0"/>
                    <a:ea typeface="Calibri" panose="020F0502020204030204" pitchFamily="34" charset="0"/>
                    <a:cs typeface="Arial" panose="020B0604020202020204" pitchFamily="34" charset="0"/>
                  </a:rPr>
                  <a:t>Với h = 1000 km</a:t>
                </a:r>
              </a:p>
              <a:p>
                <a:pPr algn="just">
                  <a:lnSpc>
                    <a:spcPct val="150000"/>
                  </a:lnSpc>
                  <a:spcAft>
                    <a:spcPts val="0"/>
                  </a:spcAft>
                </a:pPr>
                <a:r>
                  <a:rPr lang="nl-NL" sz="4000">
                    <a:latin typeface="Arial" panose="020B0604020202020204" pitchFamily="34" charset="0"/>
                    <a:ea typeface="Calibri" panose="020F0502020204030204" pitchFamily="34" charset="0"/>
                    <a:cs typeface="Arial" panose="020B0604020202020204" pitchFamily="34" charset="0"/>
                  </a:rPr>
                  <a:t>Ta có:</a:t>
                </a:r>
                <a:r>
                  <a:rPr lang="vi-VN" sz="400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nl-NL" sz="4000">
                        <a:effectLst/>
                        <a:latin typeface="Cambria Math" panose="02040503050406030204" pitchFamily="18" charset="0"/>
                        <a:ea typeface="Calibri" panose="020F0502020204030204" pitchFamily="34" charset="0"/>
                        <a:cs typeface="Times New Roman" panose="02020603050405020304" pitchFamily="18" charset="0"/>
                      </a:rPr>
                      <m:t>550+450</m:t>
                    </m:r>
                    <m:func>
                      <m:func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nl-NL" sz="4000">
                            <a:effectLst/>
                            <a:latin typeface="Cambria Math" panose="02040503050406030204" pitchFamily="18" charset="0"/>
                            <a:ea typeface="Calibri" panose="020F0502020204030204" pitchFamily="34" charset="0"/>
                            <a:cs typeface="Times New Roman" panose="02020603050405020304" pitchFamily="18" charset="0"/>
                          </a:rPr>
                          <m:t>cos</m:t>
                        </m:r>
                      </m:fName>
                      <m:e>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π</m:t>
                            </m:r>
                          </m:num>
                          <m:den>
                            <m:r>
                              <a:rPr lang="nl-NL" sz="4000">
                                <a:effectLst/>
                                <a:latin typeface="Cambria Math" panose="02040503050406030204" pitchFamily="18" charset="0"/>
                                <a:ea typeface="Calibri" panose="020F0502020204030204" pitchFamily="34" charset="0"/>
                                <a:cs typeface="Times New Roman" panose="02020603050405020304" pitchFamily="18" charset="0"/>
                              </a:rPr>
                              <m:t>50</m:t>
                            </m:r>
                          </m:den>
                        </m:f>
                        <m:r>
                          <m:rPr>
                            <m:sty m:val="p"/>
                          </m:rPr>
                          <a:rPr lang="nl-NL" sz="4000">
                            <a:effectLst/>
                            <a:latin typeface="Cambria Math" panose="02040503050406030204" pitchFamily="18" charset="0"/>
                            <a:ea typeface="Calibri" panose="020F0502020204030204" pitchFamily="34" charset="0"/>
                            <a:cs typeface="Times New Roman" panose="02020603050405020304" pitchFamily="18" charset="0"/>
                          </a:rPr>
                          <m:t>t</m:t>
                        </m:r>
                        <m:r>
                          <a:rPr lang="nl-NL" sz="4000">
                            <a:effectLst/>
                            <a:latin typeface="Cambria Math" panose="02040503050406030204" pitchFamily="18" charset="0"/>
                            <a:ea typeface="Calibri" panose="020F0502020204030204" pitchFamily="34" charset="0"/>
                            <a:cs typeface="Times New Roman" panose="02020603050405020304" pitchFamily="18" charset="0"/>
                          </a:rPr>
                          <m:t>=1000</m:t>
                        </m:r>
                      </m:e>
                    </m:func>
                  </m:oMath>
                </a14:m>
                <a:r>
                  <a:rPr lang="nl-NL" sz="4000">
                    <a:effectLst/>
                    <a:latin typeface="Arial" panose="020B0604020202020204" pitchFamily="34" charset="0"/>
                    <a:ea typeface="Times New Roman" panose="02020603050405020304" pitchFamily="18" charset="0"/>
                    <a:cs typeface="Arial" panose="020B0604020202020204" pitchFamily="34" charset="0"/>
                  </a:rPr>
                  <a:t> </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14:m>
                  <m:oMath xmlns:m="http://schemas.openxmlformats.org/officeDocument/2006/math">
                    <m:r>
                      <a:rPr lang="en-US" sz="4000">
                        <a:effectLst/>
                        <a:latin typeface="Cambria Math" panose="02040503050406030204" pitchFamily="18" charset="0"/>
                        <a:ea typeface="Calibri" panose="020F0502020204030204" pitchFamily="34" charset="0"/>
                        <a:cs typeface="Times New Roman" panose="02020603050405020304" pitchFamily="18" charset="0"/>
                      </a:rPr>
                      <m:t>⟺</m:t>
                    </m:r>
                    <m:r>
                      <a:rPr lang="nl-NL" sz="4000">
                        <a:effectLst/>
                        <a:latin typeface="Cambria Math" panose="02040503050406030204" pitchFamily="18" charset="0"/>
                        <a:ea typeface="Calibri" panose="020F0502020204030204" pitchFamily="34" charset="0"/>
                        <a:cs typeface="Times New Roman" panose="02020603050405020304" pitchFamily="18" charset="0"/>
                      </a:rPr>
                      <m:t>450</m:t>
                    </m:r>
                    <m:func>
                      <m:func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nl-NL" sz="4000">
                            <a:effectLst/>
                            <a:latin typeface="Cambria Math" panose="02040503050406030204" pitchFamily="18" charset="0"/>
                            <a:ea typeface="Calibri" panose="020F0502020204030204" pitchFamily="34" charset="0"/>
                            <a:cs typeface="Times New Roman" panose="02020603050405020304" pitchFamily="18" charset="0"/>
                          </a:rPr>
                          <m:t>cos</m:t>
                        </m:r>
                      </m:fName>
                      <m:e>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π</m:t>
                            </m:r>
                          </m:num>
                          <m:den>
                            <m:r>
                              <a:rPr lang="nl-NL" sz="4000">
                                <a:effectLst/>
                                <a:latin typeface="Cambria Math" panose="02040503050406030204" pitchFamily="18" charset="0"/>
                                <a:ea typeface="Calibri" panose="020F0502020204030204" pitchFamily="34" charset="0"/>
                                <a:cs typeface="Times New Roman" panose="02020603050405020304" pitchFamily="18" charset="0"/>
                              </a:rPr>
                              <m:t>50</m:t>
                            </m:r>
                          </m:den>
                        </m:f>
                        <m:r>
                          <m:rPr>
                            <m:sty m:val="p"/>
                          </m:rPr>
                          <a:rPr lang="nl-NL" sz="4000">
                            <a:effectLst/>
                            <a:latin typeface="Cambria Math" panose="02040503050406030204" pitchFamily="18" charset="0"/>
                            <a:ea typeface="Calibri" panose="020F0502020204030204" pitchFamily="34" charset="0"/>
                            <a:cs typeface="Times New Roman" panose="02020603050405020304" pitchFamily="18" charset="0"/>
                          </a:rPr>
                          <m:t>t</m:t>
                        </m:r>
                        <m:r>
                          <a:rPr lang="nl-NL" sz="4000">
                            <a:effectLst/>
                            <a:latin typeface="Cambria Math" panose="02040503050406030204" pitchFamily="18" charset="0"/>
                            <a:ea typeface="Calibri" panose="020F0502020204030204" pitchFamily="34" charset="0"/>
                            <a:cs typeface="Times New Roman" panose="02020603050405020304" pitchFamily="18" charset="0"/>
                          </a:rPr>
                          <m:t>=450 </m:t>
                        </m:r>
                      </m:e>
                    </m:func>
                    <m:r>
                      <a:rPr lang="en-US" sz="4000">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nl-NL" sz="4000">
                            <a:effectLst/>
                            <a:latin typeface="Cambria Math" panose="02040503050406030204" pitchFamily="18" charset="0"/>
                            <a:ea typeface="Calibri" panose="020F0502020204030204" pitchFamily="34" charset="0"/>
                            <a:cs typeface="Times New Roman" panose="02020603050405020304" pitchFamily="18" charset="0"/>
                          </a:rPr>
                          <m:t>cos</m:t>
                        </m:r>
                      </m:fName>
                      <m:e>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π</m:t>
                            </m:r>
                          </m:num>
                          <m:den>
                            <m:r>
                              <a:rPr lang="nl-NL" sz="4000">
                                <a:effectLst/>
                                <a:latin typeface="Cambria Math" panose="02040503050406030204" pitchFamily="18" charset="0"/>
                                <a:ea typeface="Calibri" panose="020F0502020204030204" pitchFamily="34" charset="0"/>
                                <a:cs typeface="Times New Roman" panose="02020603050405020304" pitchFamily="18" charset="0"/>
                              </a:rPr>
                              <m:t>50</m:t>
                            </m:r>
                          </m:den>
                        </m:f>
                        <m:r>
                          <m:rPr>
                            <m:sty m:val="p"/>
                          </m:rPr>
                          <a:rPr lang="nl-NL" sz="4000">
                            <a:effectLst/>
                            <a:latin typeface="Cambria Math" panose="02040503050406030204" pitchFamily="18" charset="0"/>
                            <a:ea typeface="Calibri" panose="020F0502020204030204" pitchFamily="34" charset="0"/>
                            <a:cs typeface="Times New Roman" panose="02020603050405020304" pitchFamily="18" charset="0"/>
                          </a:rPr>
                          <m:t>t</m:t>
                        </m:r>
                        <m:r>
                          <a:rPr lang="nl-NL" sz="4000">
                            <a:effectLst/>
                            <a:latin typeface="Cambria Math" panose="02040503050406030204" pitchFamily="18" charset="0"/>
                            <a:ea typeface="Calibri" panose="020F0502020204030204" pitchFamily="34" charset="0"/>
                            <a:cs typeface="Times New Roman" panose="02020603050405020304" pitchFamily="18" charset="0"/>
                          </a:rPr>
                          <m:t>=1</m:t>
                        </m:r>
                      </m:e>
                    </m:func>
                  </m:oMath>
                </a14:m>
                <a:r>
                  <a:rPr lang="nl-NL" sz="4000">
                    <a:effectLst/>
                    <a:latin typeface="Arial" panose="020B0604020202020204" pitchFamily="34" charset="0"/>
                    <a:ea typeface="Times New Roman" panose="02020603050405020304" pitchFamily="18" charset="0"/>
                    <a:cs typeface="Arial" panose="020B0604020202020204" pitchFamily="34" charset="0"/>
                  </a:rPr>
                  <a:t> </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14:m>
                  <m:oMath xmlns:m="http://schemas.openxmlformats.org/officeDocument/2006/math">
                    <m:r>
                      <a:rPr lang="en-US" sz="40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π</m:t>
                        </m:r>
                      </m:num>
                      <m:den>
                        <m:r>
                          <a:rPr lang="nl-NL" sz="4000">
                            <a:effectLst/>
                            <a:latin typeface="Cambria Math" panose="02040503050406030204" pitchFamily="18" charset="0"/>
                            <a:ea typeface="Calibri" panose="020F0502020204030204" pitchFamily="34" charset="0"/>
                            <a:cs typeface="Times New Roman" panose="02020603050405020304" pitchFamily="18" charset="0"/>
                          </a:rPr>
                          <m:t>50</m:t>
                        </m:r>
                      </m:den>
                    </m:f>
                    <m:r>
                      <m:rPr>
                        <m:sty m:val="p"/>
                      </m:rPr>
                      <a:rPr lang="nl-NL" sz="4000">
                        <a:effectLst/>
                        <a:latin typeface="Cambria Math" panose="02040503050406030204" pitchFamily="18" charset="0"/>
                        <a:ea typeface="Calibri" panose="020F0502020204030204" pitchFamily="34" charset="0"/>
                        <a:cs typeface="Times New Roman" panose="02020603050405020304" pitchFamily="18" charset="0"/>
                      </a:rPr>
                      <m:t>t</m:t>
                    </m:r>
                    <m:r>
                      <a:rPr lang="nl-NL" sz="40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nl-NL" sz="4000">
                        <a:effectLst/>
                        <a:latin typeface="Cambria Math" panose="02040503050406030204" pitchFamily="18" charset="0"/>
                        <a:ea typeface="Calibri" panose="020F0502020204030204" pitchFamily="34" charset="0"/>
                        <a:cs typeface="Times New Roman" panose="02020603050405020304" pitchFamily="18" charset="0"/>
                      </a:rPr>
                      <m:t>k</m:t>
                    </m:r>
                    <m:r>
                      <a:rPr lang="nl-NL" sz="4000">
                        <a:effectLst/>
                        <a:latin typeface="Cambria Math" panose="02040503050406030204" pitchFamily="18" charset="0"/>
                        <a:ea typeface="Calibri" panose="020F0502020204030204" pitchFamily="34" charset="0"/>
                        <a:cs typeface="Times New Roman" panose="02020603050405020304" pitchFamily="18" charset="0"/>
                      </a:rPr>
                      <m:t>2</m:t>
                    </m:r>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π</m:t>
                    </m:r>
                    <m:r>
                      <a:rPr lang="nl-NL" sz="4000">
                        <a:effectLst/>
                        <a:latin typeface="Cambria Math" panose="02040503050406030204" pitchFamily="18" charset="0"/>
                        <a:ea typeface="Calibri" panose="020F0502020204030204" pitchFamily="34" charset="0"/>
                        <a:cs typeface="Times New Roman" panose="02020603050405020304" pitchFamily="18" charset="0"/>
                      </a:rPr>
                      <m:t>, (</m:t>
                    </m:r>
                    <m:r>
                      <m:rPr>
                        <m:sty m:val="p"/>
                      </m:rPr>
                      <a:rPr lang="nl-NL" sz="4000">
                        <a:effectLst/>
                        <a:latin typeface="Cambria Math" panose="02040503050406030204" pitchFamily="18" charset="0"/>
                        <a:ea typeface="Calibri" panose="020F0502020204030204" pitchFamily="34" charset="0"/>
                        <a:cs typeface="Times New Roman" panose="02020603050405020304" pitchFamily="18" charset="0"/>
                      </a:rPr>
                      <m:t>k</m:t>
                    </m:r>
                    <m:r>
                      <a:rPr lang="nl-NL" sz="4000">
                        <a:effectLst/>
                        <a:latin typeface="Cambria Math" panose="02040503050406030204" pitchFamily="18" charset="0"/>
                        <a:ea typeface="Calibri" panose="020F0502020204030204" pitchFamily="34" charset="0"/>
                        <a:cs typeface="Times New Roman" panose="02020603050405020304" pitchFamily="18" charset="0"/>
                      </a:rPr>
                      <m:t>∈</m:t>
                    </m:r>
                    <m:r>
                      <a:rPr lang="nl-NL" sz="4000" i="1">
                        <a:effectLst/>
                        <a:latin typeface="Cambria Math" panose="02040503050406030204" pitchFamily="18" charset="0"/>
                        <a:ea typeface="Calibri" panose="020F0502020204030204" pitchFamily="34" charset="0"/>
                        <a:cs typeface="Times New Roman" panose="02020603050405020304" pitchFamily="18" charset="0"/>
                      </a:rPr>
                      <m:t>ℤ</m:t>
                    </m:r>
                    <m:r>
                      <a:rPr lang="nl-NL" sz="4000">
                        <a:effectLst/>
                        <a:latin typeface="Cambria Math" panose="02040503050406030204" pitchFamily="18" charset="0"/>
                        <a:ea typeface="Calibri" panose="020F0502020204030204" pitchFamily="34" charset="0"/>
                        <a:cs typeface="Times New Roman" panose="02020603050405020304" pitchFamily="18" charset="0"/>
                      </a:rPr>
                      <m:t>, </m:t>
                    </m:r>
                    <m:r>
                      <m:rPr>
                        <m:sty m:val="p"/>
                      </m:rPr>
                      <a:rPr lang="nl-NL" sz="4000">
                        <a:effectLst/>
                        <a:latin typeface="Cambria Math" panose="02040503050406030204" pitchFamily="18" charset="0"/>
                        <a:ea typeface="Calibri" panose="020F0502020204030204" pitchFamily="34" charset="0"/>
                        <a:cs typeface="Times New Roman" panose="02020603050405020304" pitchFamily="18" charset="0"/>
                      </a:rPr>
                      <m:t>t</m:t>
                    </m:r>
                    <m:r>
                      <a:rPr lang="nl-NL" sz="4000">
                        <a:effectLst/>
                        <a:latin typeface="Cambria Math" panose="02040503050406030204" pitchFamily="18" charset="0"/>
                        <a:ea typeface="Calibri" panose="020F0502020204030204" pitchFamily="34" charset="0"/>
                        <a:cs typeface="Times New Roman" panose="02020603050405020304" pitchFamily="18" charset="0"/>
                      </a:rPr>
                      <m:t>≥0)</m:t>
                    </m:r>
                  </m:oMath>
                </a14:m>
                <a:r>
                  <a:rPr lang="nl-NL" sz="4000">
                    <a:effectLst/>
                    <a:latin typeface="Arial" panose="020B0604020202020204" pitchFamily="34" charset="0"/>
                    <a:ea typeface="Times New Roman" panose="02020603050405020304" pitchFamily="18" charset="0"/>
                    <a:cs typeface="Arial" panose="020B0604020202020204" pitchFamily="34" charset="0"/>
                  </a:rPr>
                  <a:t> </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14:m>
                  <m:oMath xmlns:m="http://schemas.openxmlformats.org/officeDocument/2006/math">
                    <m:r>
                      <a:rPr lang="en-US" sz="40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nl-NL" sz="4000">
                        <a:effectLst/>
                        <a:latin typeface="Cambria Math" panose="02040503050406030204" pitchFamily="18" charset="0"/>
                        <a:ea typeface="Calibri" panose="020F0502020204030204" pitchFamily="34" charset="0"/>
                        <a:cs typeface="Times New Roman" panose="02020603050405020304" pitchFamily="18" charset="0"/>
                      </a:rPr>
                      <m:t>t</m:t>
                    </m:r>
                    <m:r>
                      <a:rPr lang="nl-NL" sz="40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nl-NL" sz="4000">
                        <a:effectLst/>
                        <a:latin typeface="Cambria Math" panose="02040503050406030204" pitchFamily="18" charset="0"/>
                        <a:ea typeface="Calibri" panose="020F0502020204030204" pitchFamily="34" charset="0"/>
                        <a:cs typeface="Times New Roman" panose="02020603050405020304" pitchFamily="18" charset="0"/>
                      </a:rPr>
                      <m:t>k</m:t>
                    </m:r>
                    <m:r>
                      <a:rPr lang="nl-NL" sz="4000">
                        <a:effectLst/>
                        <a:latin typeface="Cambria Math" panose="02040503050406030204" pitchFamily="18" charset="0"/>
                        <a:ea typeface="Calibri" panose="020F0502020204030204" pitchFamily="34" charset="0"/>
                        <a:cs typeface="Times New Roman" panose="02020603050405020304" pitchFamily="18" charset="0"/>
                      </a:rPr>
                      <m:t>2</m:t>
                    </m:r>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π</m:t>
                    </m:r>
                    <m:r>
                      <a:rPr lang="nl-NL" sz="40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nl-NL" sz="4000">
                            <a:effectLst/>
                            <a:latin typeface="Cambria Math" panose="02040503050406030204" pitchFamily="18" charset="0"/>
                            <a:ea typeface="Calibri" panose="020F0502020204030204" pitchFamily="34" charset="0"/>
                            <a:cs typeface="Times New Roman" panose="02020603050405020304" pitchFamily="18" charset="0"/>
                          </a:rPr>
                          <m:t>50</m:t>
                        </m:r>
                      </m:num>
                      <m:den>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π</m:t>
                        </m:r>
                      </m:den>
                    </m:f>
                    <m:r>
                      <a:rPr lang="nl-NL" sz="4000">
                        <a:effectLst/>
                        <a:latin typeface="Cambria Math" panose="02040503050406030204" pitchFamily="18" charset="0"/>
                        <a:ea typeface="Calibri" panose="020F0502020204030204" pitchFamily="34" charset="0"/>
                        <a:cs typeface="Times New Roman" panose="02020603050405020304" pitchFamily="18" charset="0"/>
                      </a:rPr>
                      <m:t>=100</m:t>
                    </m:r>
                    <m:r>
                      <m:rPr>
                        <m:sty m:val="p"/>
                      </m:rPr>
                      <a:rPr lang="nl-NL" sz="4000">
                        <a:effectLst/>
                        <a:latin typeface="Cambria Math" panose="02040503050406030204" pitchFamily="18" charset="0"/>
                        <a:ea typeface="Calibri" panose="020F0502020204030204" pitchFamily="34" charset="0"/>
                        <a:cs typeface="Times New Roman" panose="02020603050405020304" pitchFamily="18" charset="0"/>
                      </a:rPr>
                      <m:t>k</m:t>
                    </m:r>
                    <m:r>
                      <a:rPr lang="nl-NL" sz="4000">
                        <a:effectLst/>
                        <a:latin typeface="Cambria Math" panose="02040503050406030204" pitchFamily="18" charset="0"/>
                        <a:ea typeface="Calibri" panose="020F0502020204030204" pitchFamily="34" charset="0"/>
                        <a:cs typeface="Times New Roman" panose="02020603050405020304" pitchFamily="18" charset="0"/>
                      </a:rPr>
                      <m:t> (</m:t>
                    </m:r>
                    <m:r>
                      <m:rPr>
                        <m:sty m:val="p"/>
                      </m:rPr>
                      <a:rPr lang="nl-NL" sz="4000">
                        <a:effectLst/>
                        <a:latin typeface="Cambria Math" panose="02040503050406030204" pitchFamily="18" charset="0"/>
                        <a:ea typeface="Calibri" panose="020F0502020204030204" pitchFamily="34" charset="0"/>
                        <a:cs typeface="Times New Roman" panose="02020603050405020304" pitchFamily="18" charset="0"/>
                      </a:rPr>
                      <m:t>k</m:t>
                    </m:r>
                    <m:r>
                      <a:rPr lang="nl-NL" sz="4000">
                        <a:effectLst/>
                        <a:latin typeface="Cambria Math" panose="02040503050406030204" pitchFamily="18" charset="0"/>
                        <a:ea typeface="Calibri" panose="020F0502020204030204" pitchFamily="34" charset="0"/>
                        <a:cs typeface="Times New Roman" panose="02020603050405020304" pitchFamily="18" charset="0"/>
                      </a:rPr>
                      <m:t>∈</m:t>
                    </m:r>
                    <m:r>
                      <a:rPr lang="nl-NL" sz="4000" i="1">
                        <a:effectLst/>
                        <a:latin typeface="Cambria Math" panose="02040503050406030204" pitchFamily="18" charset="0"/>
                        <a:ea typeface="Calibri" panose="020F0502020204030204" pitchFamily="34" charset="0"/>
                        <a:cs typeface="Times New Roman" panose="02020603050405020304" pitchFamily="18" charset="0"/>
                      </a:rPr>
                      <m:t>ℤ</m:t>
                    </m:r>
                    <m:r>
                      <a:rPr lang="nl-NL" sz="4000">
                        <a:effectLst/>
                        <a:latin typeface="Cambria Math" panose="02040503050406030204" pitchFamily="18" charset="0"/>
                        <a:ea typeface="Calibri" panose="020F0502020204030204" pitchFamily="34" charset="0"/>
                        <a:cs typeface="Times New Roman" panose="02020603050405020304" pitchFamily="18" charset="0"/>
                      </a:rPr>
                      <m:t>, </m:t>
                    </m:r>
                    <m:r>
                      <m:rPr>
                        <m:sty m:val="p"/>
                      </m:rPr>
                      <a:rPr lang="nl-NL" sz="4000">
                        <a:effectLst/>
                        <a:latin typeface="Cambria Math" panose="02040503050406030204" pitchFamily="18" charset="0"/>
                        <a:ea typeface="Calibri" panose="020F0502020204030204" pitchFamily="34" charset="0"/>
                        <a:cs typeface="Times New Roman" panose="02020603050405020304" pitchFamily="18" charset="0"/>
                      </a:rPr>
                      <m:t>t</m:t>
                    </m:r>
                    <m:r>
                      <a:rPr lang="nl-NL" sz="4000">
                        <a:effectLst/>
                        <a:latin typeface="Cambria Math" panose="02040503050406030204" pitchFamily="18" charset="0"/>
                        <a:ea typeface="Calibri" panose="020F0502020204030204" pitchFamily="34" charset="0"/>
                        <a:cs typeface="Times New Roman" panose="02020603050405020304" pitchFamily="18" charset="0"/>
                      </a:rPr>
                      <m:t>≥0)</m:t>
                    </m:r>
                  </m:oMath>
                </a14:m>
                <a:r>
                  <a:rPr lang="nl-NL" sz="4000">
                    <a:effectLst/>
                    <a:latin typeface="Arial" panose="020B0604020202020204" pitchFamily="34" charset="0"/>
                    <a:ea typeface="Times New Roman" panose="02020603050405020304" pitchFamily="18" charset="0"/>
                    <a:cs typeface="Arial" panose="020B0604020202020204" pitchFamily="34" charset="0"/>
                  </a:rPr>
                  <a:t> </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r>
                  <a:rPr lang="nl-NL" sz="4000">
                    <a:effectLst/>
                    <a:latin typeface="Arial" panose="020B0604020202020204" pitchFamily="34" charset="0"/>
                    <a:ea typeface="Calibri" panose="020F0502020204030204" pitchFamily="34" charset="0"/>
                    <a:cs typeface="Arial" panose="020B0604020202020204" pitchFamily="34" charset="0"/>
                  </a:rPr>
                  <a:t>Vậy phương trình này có các nghiệm là t = 100k với k ∈ ℤ, t ≥ 0.</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2" name="Rectangle 11"/>
              <p:cNvSpPr>
                <a:spLocks noRot="1" noChangeAspect="1" noMove="1" noResize="1" noEditPoints="1" noAdjustHandles="1" noChangeArrowheads="1" noChangeShapeType="1" noTextEdit="1"/>
              </p:cNvSpPr>
              <p:nvPr/>
            </p:nvSpPr>
            <p:spPr>
              <a:xfrm>
                <a:off x="7696200" y="2264648"/>
                <a:ext cx="9144000" cy="7878119"/>
              </a:xfrm>
              <a:prstGeom prst="rect">
                <a:avLst/>
              </a:prstGeom>
              <a:blipFill rotWithShape="0">
                <a:blip r:embed="rId22"/>
                <a:stretch>
                  <a:fillRect l="-2400" r="-2333" b="-851"/>
                </a:stretch>
              </a:blipFill>
            </p:spPr>
            <p:txBody>
              <a:bodyPr/>
              <a:lstStyle/>
              <a:p>
                <a:r>
                  <a:rPr lang="en-US">
                    <a:noFill/>
                  </a:rPr>
                  <a:t> </a:t>
                </a:r>
              </a:p>
            </p:txBody>
          </p:sp>
        </mc:Fallback>
      </mc:AlternateContent>
    </p:spTree>
    <p:extLst>
      <p:ext uri="{BB962C8B-B14F-4D97-AF65-F5344CB8AC3E}">
        <p14:creationId xmlns:p14="http://schemas.microsoft.com/office/powerpoint/2010/main" val="1090888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left)">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grpSp>
        <p:nvGrpSpPr>
          <p:cNvPr id="8" name="Group 7"/>
          <p:cNvGrpSpPr/>
          <p:nvPr/>
        </p:nvGrpSpPr>
        <p:grpSpPr>
          <a:xfrm>
            <a:off x="685800" y="342900"/>
            <a:ext cx="16916400" cy="9157844"/>
            <a:chOff x="685800" y="342900"/>
            <a:chExt cx="16916400" cy="9157844"/>
          </a:xfrm>
        </p:grpSpPr>
        <mc:AlternateContent xmlns:mc="http://schemas.openxmlformats.org/markup-compatibility/2006" xmlns:a14="http://schemas.microsoft.com/office/drawing/2010/main">
          <mc:Choice Requires="a14">
            <p:sp>
              <p:nvSpPr>
                <p:cNvPr id="5" name="Rectangle 4"/>
                <p:cNvSpPr/>
                <p:nvPr/>
              </p:nvSpPr>
              <p:spPr>
                <a:xfrm>
                  <a:off x="685800" y="342900"/>
                  <a:ext cx="16916400" cy="4514056"/>
                </a:xfrm>
                <a:prstGeom prst="rect">
                  <a:avLst/>
                </a:prstGeom>
              </p:spPr>
              <p:txBody>
                <a:bodyPr wrap="square">
                  <a:spAutoFit/>
                </a:bodyPr>
                <a:lstStyle/>
                <a:p>
                  <a:pPr marL="571500" indent="-571500" algn="just">
                    <a:lnSpc>
                      <a:spcPct val="150000"/>
                    </a:lnSpc>
                    <a:spcAft>
                      <a:spcPts val="0"/>
                    </a:spcAft>
                    <a:buFont typeface="Arial" panose="020B0604020202020204" pitchFamily="34" charset="0"/>
                    <a:buChar char="•"/>
                  </a:pPr>
                  <a:r>
                    <a:rPr lang="vi-VN" sz="4000">
                      <a:solidFill>
                        <a:srgbClr val="0070C0"/>
                      </a:solidFill>
                      <a:latin typeface="Arial" panose="020B0604020202020204" pitchFamily="34" charset="0"/>
                      <a:ea typeface="Calibri" panose="020F0502020204030204" pitchFamily="34" charset="0"/>
                      <a:cs typeface="Arial" panose="020B0604020202020204" pitchFamily="34" charset="0"/>
                    </a:rPr>
                    <a:t>Với h = 250 km:</a:t>
                  </a:r>
                </a:p>
                <a:p>
                  <a:pPr algn="just">
                    <a:lnSpc>
                      <a:spcPct val="150000"/>
                    </a:lnSpc>
                    <a:spcAft>
                      <a:spcPts val="0"/>
                    </a:spcAft>
                  </a:pPr>
                  <a:r>
                    <a:rPr lang="fr-FR" sz="4000">
                      <a:latin typeface="Arial" panose="020B0604020202020204" pitchFamily="34" charset="0"/>
                      <a:ea typeface="Calibri" panose="020F0502020204030204" pitchFamily="34" charset="0"/>
                      <a:cs typeface="Arial" panose="020B0604020202020204" pitchFamily="34" charset="0"/>
                    </a:rPr>
                    <a:t>Ta có:</a:t>
                  </a:r>
                  <a:r>
                    <a:rPr lang="vi-VN" sz="400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fr-FR" sz="4000">
                          <a:effectLst/>
                          <a:latin typeface="Cambria Math" panose="02040503050406030204" pitchFamily="18" charset="0"/>
                          <a:ea typeface="Calibri" panose="020F0502020204030204" pitchFamily="34" charset="0"/>
                          <a:cs typeface="Times New Roman" panose="02020603050405020304" pitchFamily="18" charset="0"/>
                        </a:rPr>
                        <m:t>550+450</m:t>
                      </m:r>
                      <m:func>
                        <m:func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cos</m:t>
                          </m:r>
                        </m:fName>
                        <m:e>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π</m:t>
                              </m:r>
                            </m:num>
                            <m:den>
                              <m:r>
                                <a:rPr lang="fr-FR" sz="4000">
                                  <a:effectLst/>
                                  <a:latin typeface="Cambria Math" panose="02040503050406030204" pitchFamily="18" charset="0"/>
                                  <a:ea typeface="Calibri" panose="020F0502020204030204" pitchFamily="34" charset="0"/>
                                  <a:cs typeface="Times New Roman" panose="02020603050405020304" pitchFamily="18" charset="0"/>
                                </a:rPr>
                                <m:t>50</m:t>
                              </m:r>
                            </m:den>
                          </m:f>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t</m:t>
                          </m:r>
                          <m:r>
                            <a:rPr lang="fr-FR" sz="4000">
                              <a:effectLst/>
                              <a:latin typeface="Cambria Math" panose="02040503050406030204" pitchFamily="18" charset="0"/>
                              <a:ea typeface="Calibri" panose="020F0502020204030204" pitchFamily="34" charset="0"/>
                              <a:cs typeface="Times New Roman" panose="02020603050405020304" pitchFamily="18" charset="0"/>
                            </a:rPr>
                            <m:t>=250</m:t>
                          </m:r>
                        </m:e>
                      </m:func>
                    </m:oMath>
                  </a14:m>
                  <a:r>
                    <a:rPr lang="fr-FR" sz="4000">
                      <a:effectLst/>
                      <a:latin typeface="Arial" panose="020B0604020202020204" pitchFamily="34" charset="0"/>
                      <a:ea typeface="Times New Roman" panose="02020603050405020304" pitchFamily="18" charset="0"/>
                      <a:cs typeface="Arial" panose="020B0604020202020204" pitchFamily="34" charset="0"/>
                    </a:rPr>
                    <a:t> </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spcAft>
                      <a:spcPts val="0"/>
                    </a:spcAft>
                  </a:pPr>
                  <a14:m>
                    <m:oMath xmlns:m="http://schemas.openxmlformats.org/officeDocument/2006/math">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r>
                        <a:rPr lang="fr-FR" sz="4000">
                          <a:effectLst/>
                          <a:latin typeface="Cambria Math" panose="02040503050406030204" pitchFamily="18" charset="0"/>
                          <a:ea typeface="Times New Roman" panose="02020603050405020304" pitchFamily="18" charset="0"/>
                          <a:cs typeface="Times New Roman" panose="02020603050405020304" pitchFamily="18" charset="0"/>
                        </a:rPr>
                        <m:t>450</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cos</m:t>
                          </m:r>
                        </m:fName>
                        <m:e>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fr-FR" sz="4000">
                                  <a:effectLst/>
                                  <a:latin typeface="Cambria Math" panose="02040503050406030204" pitchFamily="18" charset="0"/>
                                  <a:ea typeface="Times New Roman" panose="02020603050405020304" pitchFamily="18" charset="0"/>
                                  <a:cs typeface="Times New Roman" panose="02020603050405020304" pitchFamily="18" charset="0"/>
                                </a:rPr>
                                <m:t>50</m:t>
                              </m:r>
                            </m:den>
                          </m:f>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t</m:t>
                          </m:r>
                          <m:r>
                            <a:rPr lang="fr-FR" sz="4000">
                              <a:effectLst/>
                              <a:latin typeface="Cambria Math" panose="02040503050406030204" pitchFamily="18" charset="0"/>
                              <a:ea typeface="Times New Roman" panose="02020603050405020304" pitchFamily="18" charset="0"/>
                              <a:cs typeface="Times New Roman" panose="02020603050405020304" pitchFamily="18" charset="0"/>
                            </a:rPr>
                            <m:t>=</m:t>
                          </m:r>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fr-FR" sz="4000">
                              <a:effectLst/>
                              <a:latin typeface="Cambria Math" panose="02040503050406030204" pitchFamily="18" charset="0"/>
                              <a:ea typeface="Times New Roman" panose="02020603050405020304" pitchFamily="18" charset="0"/>
                              <a:cs typeface="Times New Roman" panose="02020603050405020304" pitchFamily="18" charset="0"/>
                            </a:rPr>
                            <m:t>300</m:t>
                          </m:r>
                        </m:e>
                      </m:func>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cos</m:t>
                          </m:r>
                        </m:fName>
                        <m:e>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fr-FR" sz="4000">
                                  <a:effectLst/>
                                  <a:latin typeface="Cambria Math" panose="02040503050406030204" pitchFamily="18" charset="0"/>
                                  <a:ea typeface="Times New Roman" panose="02020603050405020304" pitchFamily="18" charset="0"/>
                                  <a:cs typeface="Times New Roman" panose="02020603050405020304" pitchFamily="18" charset="0"/>
                                </a:rPr>
                                <m:t>50</m:t>
                              </m:r>
                            </m:den>
                          </m:f>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t</m:t>
                          </m:r>
                          <m:r>
                            <a:rPr lang="fr-FR" sz="4000">
                              <a:effectLst/>
                              <a:latin typeface="Cambria Math" panose="02040503050406030204" pitchFamily="18" charset="0"/>
                              <a:ea typeface="Times New Roman" panose="02020603050405020304" pitchFamily="18" charset="0"/>
                              <a:cs typeface="Times New Roman" panose="02020603050405020304" pitchFamily="18" charset="0"/>
                            </a:rPr>
                            <m:t>=</m:t>
                          </m:r>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4000">
                                  <a:effectLst/>
                                  <a:latin typeface="Cambria Math" panose="02040503050406030204" pitchFamily="18" charset="0"/>
                                  <a:ea typeface="Times New Roman" panose="02020603050405020304" pitchFamily="18" charset="0"/>
                                  <a:cs typeface="Times New Roman" panose="02020603050405020304" pitchFamily="18" charset="0"/>
                                </a:rPr>
                                <m:t>2</m:t>
                              </m:r>
                            </m:num>
                            <m:den>
                              <m:r>
                                <a:rPr lang="fr-FR" sz="4000">
                                  <a:effectLst/>
                                  <a:latin typeface="Cambria Math" panose="02040503050406030204" pitchFamily="18" charset="0"/>
                                  <a:ea typeface="Times New Roman" panose="02020603050405020304" pitchFamily="18" charset="0"/>
                                  <a:cs typeface="Times New Roman" panose="02020603050405020304" pitchFamily="18" charset="0"/>
                                </a:rPr>
                                <m:t>3</m:t>
                              </m:r>
                            </m:den>
                          </m:f>
                        </m:e>
                      </m:func>
                    </m:oMath>
                  </a14:m>
                  <a:r>
                    <a:rPr lang="fr-FR" sz="400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en-US" sz="400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d>
                        <m:dPr>
                          <m:begChr m:val="["/>
                          <m:endChr m:val=""/>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d>
                            <m:dPr>
                              <m:begChr m:val=""/>
                              <m:endChr m:val=""/>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eqArr>
                                <m:eqArr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eqArrPr>
                                <m:e>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fr-FR" sz="4000">
                                          <a:effectLst/>
                                          <a:latin typeface="Cambria Math" panose="02040503050406030204" pitchFamily="18" charset="0"/>
                                          <a:ea typeface="Times New Roman" panose="02020603050405020304" pitchFamily="18" charset="0"/>
                                          <a:cs typeface="Times New Roman" panose="02020603050405020304" pitchFamily="18" charset="0"/>
                                        </a:rPr>
                                        <m:t>50</m:t>
                                      </m:r>
                                    </m:den>
                                  </m:f>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t</m:t>
                                  </m:r>
                                  <m:r>
                                    <a:rPr lang="fr-FR" sz="4000">
                                      <a:effectLst/>
                                      <a:latin typeface="Cambria Math" panose="02040503050406030204" pitchFamily="18" charset="0"/>
                                      <a:ea typeface="Times New Roman" panose="02020603050405020304" pitchFamily="18" charset="0"/>
                                      <a:cs typeface="Times New Roman" panose="02020603050405020304" pitchFamily="18" charset="0"/>
                                    </a:rPr>
                                    <m:t>≈2,3+</m:t>
                                  </m:r>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k</m:t>
                                  </m:r>
                                  <m:r>
                                    <a:rPr lang="fr-FR" sz="4000">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π</m:t>
                                  </m:r>
                                </m:e>
                                <m:e>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e>
                                <m:e>
                                  <m:f>
                                    <m:f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π</m:t>
                                      </m:r>
                                    </m:num>
                                    <m:den>
                                      <m:r>
                                        <a:rPr lang="fr-FR" sz="4000">
                                          <a:effectLst/>
                                          <a:latin typeface="Cambria Math" panose="02040503050406030204" pitchFamily="18" charset="0"/>
                                          <a:ea typeface="Cambria Math" panose="02040503050406030204" pitchFamily="18" charset="0"/>
                                          <a:cs typeface="Times New Roman" panose="02020603050405020304" pitchFamily="18" charset="0"/>
                                        </a:rPr>
                                        <m:t>50</m:t>
                                      </m:r>
                                    </m:den>
                                  </m:f>
                                  <m:r>
                                    <m:rPr>
                                      <m:sty m:val="p"/>
                                    </m:rPr>
                                    <a:rPr lang="fr-FR" sz="4000">
                                      <a:effectLst/>
                                      <a:latin typeface="Cambria Math" panose="02040503050406030204" pitchFamily="18" charset="0"/>
                                      <a:ea typeface="Cambria Math" panose="02040503050406030204" pitchFamily="18" charset="0"/>
                                      <a:cs typeface="Times New Roman" panose="02020603050405020304" pitchFamily="18" charset="0"/>
                                    </a:rPr>
                                    <m:t>t</m:t>
                                  </m:r>
                                  <m:r>
                                    <a:rPr lang="fr-FR" sz="4000">
                                      <a:effectLst/>
                                      <a:latin typeface="Cambria Math" panose="02040503050406030204" pitchFamily="18" charset="0"/>
                                      <a:ea typeface="Cambria Math" panose="02040503050406030204" pitchFamily="18" charset="0"/>
                                      <a:cs typeface="Times New Roman" panose="02020603050405020304" pitchFamily="18" charset="0"/>
                                    </a:rPr>
                                    <m:t>≈</m:t>
                                  </m:r>
                                  <m:r>
                                    <a:rPr lang="fr-FR" sz="4000" i="1">
                                      <a:effectLst/>
                                      <a:latin typeface="Cambria Math" panose="02040503050406030204" pitchFamily="18" charset="0"/>
                                      <a:ea typeface="Cambria Math" panose="02040503050406030204" pitchFamily="18" charset="0"/>
                                      <a:cs typeface="Times New Roman" panose="02020603050405020304" pitchFamily="18" charset="0"/>
                                    </a:rPr>
                                    <m:t>−</m:t>
                                  </m:r>
                                  <m:r>
                                    <a:rPr lang="fr-FR" sz="4000">
                                      <a:effectLst/>
                                      <a:latin typeface="Cambria Math" panose="02040503050406030204" pitchFamily="18" charset="0"/>
                                      <a:ea typeface="Cambria Math" panose="02040503050406030204" pitchFamily="18" charset="0"/>
                                      <a:cs typeface="Times New Roman" panose="02020603050405020304" pitchFamily="18" charset="0"/>
                                    </a:rPr>
                                    <m:t>2,3+</m:t>
                                  </m:r>
                                  <m:r>
                                    <m:rPr>
                                      <m:sty m:val="p"/>
                                    </m:rPr>
                                    <a:rPr lang="fr-FR" sz="4000">
                                      <a:effectLst/>
                                      <a:latin typeface="Cambria Math" panose="02040503050406030204" pitchFamily="18" charset="0"/>
                                      <a:ea typeface="Cambria Math" panose="02040503050406030204" pitchFamily="18" charset="0"/>
                                      <a:cs typeface="Times New Roman" panose="02020603050405020304" pitchFamily="18" charset="0"/>
                                    </a:rPr>
                                    <m:t>k</m:t>
                                  </m:r>
                                  <m:r>
                                    <a:rPr lang="fr-FR" sz="4000">
                                      <a:effectLst/>
                                      <a:latin typeface="Cambria Math" panose="02040503050406030204" pitchFamily="18" charset="0"/>
                                      <a:ea typeface="Cambria Math" panose="02040503050406030204" pitchFamily="18" charset="0"/>
                                      <a:cs typeface="Times New Roman" panose="02020603050405020304" pitchFamily="18" charset="0"/>
                                    </a:rPr>
                                    <m:t>2</m:t>
                                  </m:r>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π</m:t>
                                  </m:r>
                                </m:e>
                              </m:eqArr>
                            </m:e>
                          </m:d>
                        </m:e>
                      </m:d>
                      <m:r>
                        <a:rPr lang="fr-FR" sz="40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k</m:t>
                      </m:r>
                      <m:r>
                        <a:rPr lang="fr-FR" sz="4000">
                          <a:effectLst/>
                          <a:latin typeface="Cambria Math" panose="02040503050406030204" pitchFamily="18" charset="0"/>
                          <a:ea typeface="Calibri" panose="020F0502020204030204" pitchFamily="34" charset="0"/>
                          <a:cs typeface="Times New Roman" panose="02020603050405020304" pitchFamily="18" charset="0"/>
                        </a:rPr>
                        <m:t>∈</m:t>
                      </m:r>
                      <m:r>
                        <a:rPr lang="fr-FR" sz="4000" i="1">
                          <a:effectLst/>
                          <a:latin typeface="Cambria Math" panose="02040503050406030204" pitchFamily="18" charset="0"/>
                          <a:ea typeface="Calibri" panose="020F0502020204030204" pitchFamily="34" charset="0"/>
                          <a:cs typeface="Times New Roman" panose="02020603050405020304" pitchFamily="18" charset="0"/>
                        </a:rPr>
                        <m:t>ℤ</m:t>
                      </m:r>
                      <m:r>
                        <a:rPr lang="fr-FR" sz="4000">
                          <a:effectLst/>
                          <a:latin typeface="Cambria Math" panose="02040503050406030204" pitchFamily="18" charset="0"/>
                          <a:ea typeface="Calibri" panose="020F0502020204030204" pitchFamily="34" charset="0"/>
                          <a:cs typeface="Times New Roman" panose="02020603050405020304" pitchFamily="18" charset="0"/>
                        </a:rPr>
                        <m:t>, </m:t>
                      </m:r>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t</m:t>
                      </m:r>
                      <m:r>
                        <a:rPr lang="fr-FR" sz="4000">
                          <a:effectLst/>
                          <a:latin typeface="Cambria Math" panose="02040503050406030204" pitchFamily="18" charset="0"/>
                          <a:ea typeface="Calibri" panose="020F0502020204030204" pitchFamily="34" charset="0"/>
                          <a:cs typeface="Times New Roman" panose="02020603050405020304" pitchFamily="18" charset="0"/>
                        </a:rPr>
                        <m:t>≥0)</m:t>
                      </m:r>
                    </m:oMath>
                  </a14:m>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685800" y="342900"/>
                  <a:ext cx="16916400" cy="4514056"/>
                </a:xfrm>
                <a:prstGeom prst="rect">
                  <a:avLst/>
                </a:prstGeom>
                <a:blipFill rotWithShape="0">
                  <a:blip r:embed="rId3"/>
                  <a:stretch>
                    <a:fillRect l="-129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685800" y="4856956"/>
                  <a:ext cx="7807778" cy="2446311"/>
                </a:xfrm>
                <a:prstGeom prst="rect">
                  <a:avLst/>
                </a:prstGeom>
              </p:spPr>
              <p:txBody>
                <a:bodyPr wrap="none">
                  <a:spAutoFit/>
                </a:bodyPr>
                <a:lstStyle/>
                <a:p>
                  <a:pPr algn="just">
                    <a:spcAft>
                      <a:spcPts val="0"/>
                    </a:spcAft>
                  </a:pPr>
                  <a14:m>
                    <m:oMath xmlns:m="http://schemas.openxmlformats.org/officeDocument/2006/math">
                      <m:r>
                        <a:rPr lang="en-US" sz="4000" smtClean="0">
                          <a:latin typeface="Cambria Math" panose="02040503050406030204" pitchFamily="18" charset="0"/>
                          <a:ea typeface="Times New Roman" panose="02020603050405020304" pitchFamily="18" charset="0"/>
                          <a:cs typeface="Times New Roman" panose="02020603050405020304" pitchFamily="18" charset="0"/>
                        </a:rPr>
                        <m:t>⟺</m:t>
                      </m:r>
                    </m:oMath>
                  </a14:m>
                  <a:r>
                    <a:rPr lang="en-US" sz="400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d>
                        <m:dPr>
                          <m:begChr m:val="["/>
                          <m:endChr m:val=""/>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d>
                            <m:dPr>
                              <m:begChr m:val=""/>
                              <m:endChr m:val=""/>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eqArr>
                                <m:eqArr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eqArrPr>
                                <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t</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a:effectLst/>
                                          <a:latin typeface="Cambria Math" panose="02040503050406030204" pitchFamily="18" charset="0"/>
                                          <a:ea typeface="Times New Roman" panose="02020603050405020304" pitchFamily="18" charset="0"/>
                                          <a:cs typeface="Times New Roman" panose="02020603050405020304" pitchFamily="18" charset="0"/>
                                        </a:rPr>
                                        <m:t>115</m:t>
                                      </m:r>
                                    </m:num>
                                    <m:den>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π</m:t>
                                      </m:r>
                                    </m:den>
                                  </m:f>
                                  <m:r>
                                    <a:rPr lang="en-US" sz="4000">
                                      <a:effectLst/>
                                      <a:latin typeface="Cambria Math" panose="02040503050406030204" pitchFamily="18" charset="0"/>
                                      <a:ea typeface="Times New Roman" panose="02020603050405020304" pitchFamily="18" charset="0"/>
                                      <a:cs typeface="Times New Roman" panose="02020603050405020304" pitchFamily="18" charset="0"/>
                                    </a:rPr>
                                    <m:t>+100</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k</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e>
                                <m:e>
                                  <m:r>
                                    <a:rPr lang="vi-VN" sz="4000" b="0" i="1" smtClean="0">
                                      <a:effectLst/>
                                      <a:latin typeface="Cambria Math" panose="02040503050406030204" pitchFamily="18" charset="0"/>
                                      <a:ea typeface="Times New Roman" panose="02020603050405020304" pitchFamily="18" charset="0"/>
                                      <a:cs typeface="Times New Roman" panose="02020603050405020304" pitchFamily="18" charset="0"/>
                                    </a:rPr>
                                    <m:t> </m:t>
                                  </m:r>
                                </m:e>
                                <m:e>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t</m:t>
                                  </m:r>
                                  <m:r>
                                    <a:rPr lang="en-US" sz="4000">
                                      <a:effectLst/>
                                      <a:latin typeface="Cambria Math" panose="02040503050406030204" pitchFamily="18" charset="0"/>
                                      <a:ea typeface="Cambria Math" panose="02040503050406030204" pitchFamily="18" charset="0"/>
                                      <a:cs typeface="Times New Roman" panose="02020603050405020304" pitchFamily="18" charset="0"/>
                                    </a:rPr>
                                    <m:t>≈</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a:effectLst/>
                                          <a:latin typeface="Cambria Math" panose="02040503050406030204" pitchFamily="18" charset="0"/>
                                          <a:ea typeface="Cambria Math" panose="02040503050406030204" pitchFamily="18" charset="0"/>
                                          <a:cs typeface="Times New Roman" panose="02020603050405020304" pitchFamily="18" charset="0"/>
                                        </a:rPr>
                                        <m:t>115</m:t>
                                      </m:r>
                                    </m:num>
                                    <m:den>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π</m:t>
                                      </m:r>
                                    </m:den>
                                  </m:f>
                                  <m:r>
                                    <a:rPr lang="en-US" sz="4000">
                                      <a:effectLst/>
                                      <a:latin typeface="Cambria Math" panose="02040503050406030204" pitchFamily="18" charset="0"/>
                                      <a:ea typeface="Cambria Math" panose="02040503050406030204" pitchFamily="18" charset="0"/>
                                      <a:cs typeface="Times New Roman" panose="02020603050405020304" pitchFamily="18" charset="0"/>
                                    </a:rPr>
                                    <m:t>+100</m:t>
                                  </m:r>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k</m:t>
                                  </m:r>
                                </m:e>
                              </m:eqArr>
                            </m:e>
                          </m:d>
                        </m:e>
                      </m:d>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k</m:t>
                      </m:r>
                      <m:r>
                        <a:rPr lang="en-US" sz="4000">
                          <a:effectLst/>
                          <a:latin typeface="Cambria Math" panose="02040503050406030204" pitchFamily="18" charset="0"/>
                          <a:ea typeface="Calibri" panose="020F0502020204030204" pitchFamily="34" charset="0"/>
                          <a:cs typeface="Times New Roman" panose="02020603050405020304" pitchFamily="18" charset="0"/>
                        </a:rPr>
                        <m:t>∈</m:t>
                      </m:r>
                      <m:r>
                        <a:rPr lang="en-US" sz="4000" i="1">
                          <a:effectLst/>
                          <a:latin typeface="Cambria Math" panose="02040503050406030204" pitchFamily="18" charset="0"/>
                          <a:ea typeface="Calibri" panose="020F0502020204030204" pitchFamily="34" charset="0"/>
                          <a:cs typeface="Times New Roman" panose="02020603050405020304" pitchFamily="18" charset="0"/>
                        </a:rPr>
                        <m:t>ℤ</m:t>
                      </m:r>
                      <m:r>
                        <a:rPr lang="en-US" sz="4000">
                          <a:effectLst/>
                          <a:latin typeface="Cambria Math" panose="02040503050406030204" pitchFamily="18" charset="0"/>
                          <a:ea typeface="Calibri" panose="020F0502020204030204" pitchFamily="34" charset="0"/>
                          <a:cs typeface="Times New Roman" panose="02020603050405020304" pitchFamily="18" charset="0"/>
                        </a:rPr>
                        <m:t>, </m:t>
                      </m:r>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t</m:t>
                      </m:r>
                      <m:r>
                        <a:rPr lang="en-US" sz="4000">
                          <a:effectLst/>
                          <a:latin typeface="Cambria Math" panose="02040503050406030204" pitchFamily="18" charset="0"/>
                          <a:ea typeface="Calibri" panose="020F0502020204030204" pitchFamily="34" charset="0"/>
                          <a:cs typeface="Times New Roman" panose="02020603050405020304" pitchFamily="18" charset="0"/>
                        </a:rPr>
                        <m:t>≥0)</m:t>
                      </m:r>
                    </m:oMath>
                  </a14:m>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685800" y="4856956"/>
                  <a:ext cx="7807778" cy="2446311"/>
                </a:xfrm>
                <a:prstGeom prst="rect">
                  <a:avLst/>
                </a:prstGeom>
                <a:blipFill rotWithShape="0">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685800" y="7275327"/>
                  <a:ext cx="16916400" cy="2225417"/>
                </a:xfrm>
                <a:prstGeom prst="rect">
                  <a:avLst/>
                </a:prstGeom>
              </p:spPr>
              <p:txBody>
                <a:bodyPr wrap="square">
                  <a:spAutoFit/>
                </a:bodyPr>
                <a:lstStyle/>
                <a:p>
                  <a:pPr algn="just">
                    <a:lnSpc>
                      <a:spcPct val="150000"/>
                    </a:lnSpc>
                  </a:pPr>
                  <a:r>
                    <a:rPr lang="en-US" sz="4000" kern="0">
                      <a:latin typeface="Arial" panose="020B0604020202020204" pitchFamily="34" charset="0"/>
                      <a:ea typeface="Times New Roman" panose="02020603050405020304" pitchFamily="18" charset="0"/>
                      <a:cs typeface="Arial" panose="020B0604020202020204" pitchFamily="34" charset="0"/>
                    </a:rPr>
                    <a:t>Vậy phương trình có các nghiệm là </a:t>
                  </a:r>
                  <a14:m>
                    <m:oMath xmlns:m="http://schemas.openxmlformats.org/officeDocument/2006/math">
                      <m:r>
                        <m:rPr>
                          <m:sty m:val="p"/>
                        </m:rPr>
                        <a:rPr lang="en-US" sz="4000" kern="0">
                          <a:effectLst/>
                          <a:latin typeface="Cambria Math" panose="02040503050406030204" pitchFamily="18" charset="0"/>
                          <a:ea typeface="Times New Roman" panose="02020603050405020304" pitchFamily="18" charset="0"/>
                          <a:cs typeface="Times New Roman" panose="02020603050405020304" pitchFamily="18" charset="0"/>
                        </a:rPr>
                        <m:t>t</m:t>
                      </m:r>
                      <m:r>
                        <a:rPr lang="en-US" sz="4000" kern="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kern="0">
                              <a:effectLst/>
                              <a:latin typeface="Cambria Math" panose="02040503050406030204" pitchFamily="18" charset="0"/>
                              <a:ea typeface="Times New Roman" panose="02020603050405020304" pitchFamily="18" charset="0"/>
                              <a:cs typeface="Times New Roman" panose="02020603050405020304" pitchFamily="18" charset="0"/>
                            </a:rPr>
                            <m:t>115</m:t>
                          </m:r>
                        </m:num>
                        <m:den>
                          <m:r>
                            <m:rPr>
                              <m:sty m:val="p"/>
                            </m:rPr>
                            <a:rPr lang="en-US" sz="4000" kern="0">
                              <a:effectLst/>
                              <a:latin typeface="Cambria Math" panose="02040503050406030204" pitchFamily="18" charset="0"/>
                              <a:ea typeface="Times New Roman" panose="02020603050405020304" pitchFamily="18" charset="0"/>
                              <a:cs typeface="Times New Roman" panose="02020603050405020304" pitchFamily="18" charset="0"/>
                            </a:rPr>
                            <m:t>π</m:t>
                          </m:r>
                        </m:den>
                      </m:f>
                      <m:r>
                        <a:rPr lang="en-US" sz="4000" kern="0">
                          <a:effectLst/>
                          <a:latin typeface="Cambria Math" panose="02040503050406030204" pitchFamily="18" charset="0"/>
                          <a:ea typeface="Times New Roman" panose="02020603050405020304" pitchFamily="18" charset="0"/>
                          <a:cs typeface="Times New Roman" panose="02020603050405020304" pitchFamily="18" charset="0"/>
                        </a:rPr>
                        <m:t>+100</m:t>
                      </m:r>
                      <m:r>
                        <m:rPr>
                          <m:sty m:val="p"/>
                        </m:rPr>
                        <a:rPr lang="en-US" sz="4000" kern="0">
                          <a:effectLst/>
                          <a:latin typeface="Cambria Math" panose="02040503050406030204" pitchFamily="18" charset="0"/>
                          <a:ea typeface="Times New Roman" panose="02020603050405020304" pitchFamily="18" charset="0"/>
                          <a:cs typeface="Times New Roman" panose="02020603050405020304" pitchFamily="18" charset="0"/>
                        </a:rPr>
                        <m:t>k</m:t>
                      </m:r>
                    </m:oMath>
                  </a14:m>
                  <a:r>
                    <a:rPr lang="en-US" sz="4000" kern="0">
                      <a:effectLst/>
                      <a:latin typeface="Arial" panose="020B0604020202020204" pitchFamily="34" charset="0"/>
                      <a:ea typeface="Times New Roman" panose="02020603050405020304" pitchFamily="18" charset="0"/>
                      <a:cs typeface="Arial" panose="020B0604020202020204" pitchFamily="34" charset="0"/>
                    </a:rPr>
                    <a:t> và </a:t>
                  </a:r>
                  <a14:m>
                    <m:oMath xmlns:m="http://schemas.openxmlformats.org/officeDocument/2006/math">
                      <m:r>
                        <m:rPr>
                          <m:sty m:val="p"/>
                        </m:rPr>
                        <a:rPr lang="en-US" sz="4000" kern="0">
                          <a:effectLst/>
                          <a:latin typeface="Cambria Math" panose="02040503050406030204" pitchFamily="18" charset="0"/>
                          <a:ea typeface="Times New Roman" panose="02020603050405020304" pitchFamily="18" charset="0"/>
                          <a:cs typeface="Times New Roman" panose="02020603050405020304" pitchFamily="18" charset="0"/>
                        </a:rPr>
                        <m:t>t</m:t>
                      </m:r>
                      <m:r>
                        <a:rPr lang="en-US" sz="4000" kern="0">
                          <a:effectLst/>
                          <a:latin typeface="Cambria Math" panose="02040503050406030204" pitchFamily="18" charset="0"/>
                          <a:ea typeface="Cambria Math" panose="02040503050406030204" pitchFamily="18" charset="0"/>
                          <a:cs typeface="Times New Roman" panose="02020603050405020304" pitchFamily="18" charset="0"/>
                        </a:rPr>
                        <m:t>≈</m:t>
                      </m:r>
                      <m:r>
                        <a:rPr lang="en-US" sz="4000" i="1" kern="0">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kern="0">
                              <a:effectLst/>
                              <a:latin typeface="Cambria Math" panose="02040503050406030204" pitchFamily="18" charset="0"/>
                              <a:ea typeface="Cambria Math" panose="02040503050406030204" pitchFamily="18" charset="0"/>
                              <a:cs typeface="Times New Roman" panose="02020603050405020304" pitchFamily="18" charset="0"/>
                            </a:rPr>
                            <m:t>115</m:t>
                          </m:r>
                        </m:num>
                        <m:den>
                          <m:r>
                            <m:rPr>
                              <m:sty m:val="p"/>
                            </m:rPr>
                            <a:rPr lang="en-US" sz="4000" kern="0">
                              <a:effectLst/>
                              <a:latin typeface="Cambria Math" panose="02040503050406030204" pitchFamily="18" charset="0"/>
                              <a:ea typeface="Cambria Math" panose="02040503050406030204" pitchFamily="18" charset="0"/>
                              <a:cs typeface="Times New Roman" panose="02020603050405020304" pitchFamily="18" charset="0"/>
                            </a:rPr>
                            <m:t>π</m:t>
                          </m:r>
                        </m:den>
                      </m:f>
                      <m:r>
                        <a:rPr lang="en-US" sz="4000" kern="0">
                          <a:effectLst/>
                          <a:latin typeface="Cambria Math" panose="02040503050406030204" pitchFamily="18" charset="0"/>
                          <a:ea typeface="Cambria Math" panose="02040503050406030204" pitchFamily="18" charset="0"/>
                          <a:cs typeface="Times New Roman" panose="02020603050405020304" pitchFamily="18" charset="0"/>
                        </a:rPr>
                        <m:t>+100</m:t>
                      </m:r>
                      <m:r>
                        <m:rPr>
                          <m:sty m:val="p"/>
                        </m:rPr>
                        <a:rPr lang="en-US" sz="4000" kern="0">
                          <a:effectLst/>
                          <a:latin typeface="Cambria Math" panose="02040503050406030204" pitchFamily="18" charset="0"/>
                          <a:ea typeface="Cambria Math" panose="02040503050406030204" pitchFamily="18" charset="0"/>
                          <a:cs typeface="Times New Roman" panose="02020603050405020304" pitchFamily="18" charset="0"/>
                        </a:rPr>
                        <m:t>k</m:t>
                      </m:r>
                    </m:oMath>
                  </a14:m>
                  <a:r>
                    <a:rPr lang="en-US" sz="4000" kern="0">
                      <a:effectLst/>
                      <a:latin typeface="Arial" panose="020B0604020202020204" pitchFamily="34" charset="0"/>
                      <a:ea typeface="Times New Roman" panose="02020603050405020304" pitchFamily="18" charset="0"/>
                      <a:cs typeface="Arial" panose="020B0604020202020204" pitchFamily="34" charset="0"/>
                    </a:rPr>
                    <a:t> với </a:t>
                  </a:r>
                  <a14:m>
                    <m:oMath xmlns:m="http://schemas.openxmlformats.org/officeDocument/2006/math">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en-US" sz="4000" kern="0">
                              <a:effectLst/>
                              <a:latin typeface="Cambria Math" panose="02040503050406030204" pitchFamily="18" charset="0"/>
                              <a:ea typeface="Calibri" panose="020F0502020204030204" pitchFamily="34" charset="0"/>
                              <a:cs typeface="Times New Roman" panose="02020603050405020304" pitchFamily="18" charset="0"/>
                            </a:rPr>
                            <m:t>k</m:t>
                          </m:r>
                          <m:r>
                            <a:rPr lang="en-US" sz="4000" kern="0">
                              <a:effectLst/>
                              <a:latin typeface="Cambria Math" panose="02040503050406030204" pitchFamily="18" charset="0"/>
                              <a:ea typeface="Calibri" panose="020F0502020204030204" pitchFamily="34" charset="0"/>
                              <a:cs typeface="Times New Roman" panose="02020603050405020304" pitchFamily="18" charset="0"/>
                            </a:rPr>
                            <m:t>∈</m:t>
                          </m:r>
                          <m:r>
                            <a:rPr lang="en-US" sz="4000" i="1" kern="0">
                              <a:effectLst/>
                              <a:latin typeface="Cambria Math" panose="02040503050406030204" pitchFamily="18" charset="0"/>
                              <a:ea typeface="Calibri" panose="020F0502020204030204" pitchFamily="34" charset="0"/>
                              <a:cs typeface="Times New Roman" panose="02020603050405020304" pitchFamily="18" charset="0"/>
                            </a:rPr>
                            <m:t>ℤ</m:t>
                          </m:r>
                          <m:r>
                            <a:rPr lang="en-US" sz="4000" kern="0">
                              <a:effectLst/>
                              <a:latin typeface="Cambria Math" panose="02040503050406030204" pitchFamily="18" charset="0"/>
                              <a:ea typeface="Calibri" panose="020F0502020204030204" pitchFamily="34" charset="0"/>
                              <a:cs typeface="Times New Roman" panose="02020603050405020304" pitchFamily="18" charset="0"/>
                            </a:rPr>
                            <m:t>, </m:t>
                          </m:r>
                          <m:r>
                            <m:rPr>
                              <m:sty m:val="p"/>
                            </m:rPr>
                            <a:rPr lang="en-US" sz="4000" kern="0">
                              <a:effectLst/>
                              <a:latin typeface="Cambria Math" panose="02040503050406030204" pitchFamily="18" charset="0"/>
                              <a:ea typeface="Calibri" panose="020F0502020204030204" pitchFamily="34" charset="0"/>
                              <a:cs typeface="Times New Roman" panose="02020603050405020304" pitchFamily="18" charset="0"/>
                            </a:rPr>
                            <m:t>t</m:t>
                          </m:r>
                          <m:r>
                            <a:rPr lang="en-US" sz="4000" kern="0">
                              <a:effectLst/>
                              <a:latin typeface="Cambria Math" panose="02040503050406030204" pitchFamily="18" charset="0"/>
                              <a:ea typeface="Calibri" panose="020F0502020204030204" pitchFamily="34" charset="0"/>
                              <a:cs typeface="Times New Roman" panose="02020603050405020304" pitchFamily="18" charset="0"/>
                            </a:rPr>
                            <m:t>≥0</m:t>
                          </m:r>
                        </m:e>
                      </m:d>
                      <m:r>
                        <a:rPr lang="en-US" sz="4000" kern="0">
                          <a:effectLst/>
                          <a:latin typeface="Cambria Math" panose="02040503050406030204" pitchFamily="18" charset="0"/>
                          <a:ea typeface="Calibri" panose="020F0502020204030204" pitchFamily="34" charset="0"/>
                          <a:cs typeface="Times New Roman" panose="02020603050405020304" pitchFamily="18" charset="0"/>
                        </a:rPr>
                        <m:t>.</m:t>
                      </m:r>
                    </m:oMath>
                  </a14:m>
                  <a:endParaRPr lang="en-US" sz="4000">
                    <a:latin typeface="Arial" panose="020B0604020202020204" pitchFamily="34"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685800" y="7275327"/>
                  <a:ext cx="16916400" cy="2225417"/>
                </a:xfrm>
                <a:prstGeom prst="rect">
                  <a:avLst/>
                </a:prstGeom>
                <a:blipFill rotWithShape="0">
                  <a:blip r:embed="rId5"/>
                  <a:stretch>
                    <a:fillRect l="-1297" r="-1261"/>
                  </a:stretch>
                </a:blipFill>
              </p:spPr>
              <p:txBody>
                <a:bodyPr/>
                <a:lstStyle/>
                <a:p>
                  <a:r>
                    <a:rPr lang="en-US">
                      <a:noFill/>
                    </a:rPr>
                    <a:t> </a:t>
                  </a:r>
                </a:p>
              </p:txBody>
            </p:sp>
          </mc:Fallback>
        </mc:AlternateContent>
      </p:grpSp>
      <p:pic>
        <p:nvPicPr>
          <p:cNvPr id="9" name="Picture 8"/>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728907" y="7620"/>
            <a:ext cx="2554013" cy="2468880"/>
          </a:xfrm>
          <a:prstGeom prst="rect">
            <a:avLst/>
          </a:prstGeom>
        </p:spPr>
      </p:pic>
    </p:spTree>
    <p:extLst>
      <p:ext uri="{BB962C8B-B14F-4D97-AF65-F5344CB8AC3E}">
        <p14:creationId xmlns:p14="http://schemas.microsoft.com/office/powerpoint/2010/main" val="1820642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mc:AlternateContent xmlns:mc="http://schemas.openxmlformats.org/markup-compatibility/2006" xmlns:a14="http://schemas.microsoft.com/office/drawing/2010/main">
        <mc:Choice Requires="a14">
          <p:sp>
            <p:nvSpPr>
              <p:cNvPr id="3" name="Rectangle 2"/>
              <p:cNvSpPr/>
              <p:nvPr/>
            </p:nvSpPr>
            <p:spPr>
              <a:xfrm>
                <a:off x="1104900" y="419100"/>
                <a:ext cx="16078200" cy="8517140"/>
              </a:xfrm>
              <a:prstGeom prst="rect">
                <a:avLst/>
              </a:prstGeom>
            </p:spPr>
            <p:txBody>
              <a:bodyPr wrap="square">
                <a:spAutoFit/>
              </a:bodyPr>
              <a:lstStyle/>
              <a:p>
                <a:pPr marL="571500" indent="-571500" algn="just">
                  <a:lnSpc>
                    <a:spcPct val="200000"/>
                  </a:lnSpc>
                  <a:spcAft>
                    <a:spcPts val="0"/>
                  </a:spcAft>
                  <a:buFont typeface="Arial" panose="020B0604020202020204" pitchFamily="34" charset="0"/>
                  <a:buChar char="•"/>
                </a:pPr>
                <a:r>
                  <a:rPr lang="vi-VN" sz="4000">
                    <a:solidFill>
                      <a:srgbClr val="0070C0"/>
                    </a:solidFill>
                    <a:latin typeface="Arial" panose="020B0604020202020204" pitchFamily="34" charset="0"/>
                    <a:ea typeface="Times New Roman" panose="02020603050405020304" pitchFamily="18" charset="0"/>
                    <a:cs typeface="Arial" panose="020B0604020202020204" pitchFamily="34" charset="0"/>
                  </a:rPr>
                  <a:t>Với h = 100km:</a:t>
                </a:r>
              </a:p>
              <a:p>
                <a:pPr algn="just">
                  <a:lnSpc>
                    <a:spcPct val="200000"/>
                  </a:lnSpc>
                  <a:spcAft>
                    <a:spcPts val="0"/>
                  </a:spcAft>
                </a:pPr>
                <a:r>
                  <a:rPr lang="fr-FR" sz="4000">
                    <a:latin typeface="Arial" panose="020B0604020202020204" pitchFamily="34" charset="0"/>
                    <a:ea typeface="Times New Roman" panose="02020603050405020304" pitchFamily="18" charset="0"/>
                    <a:cs typeface="Arial" panose="020B0604020202020204" pitchFamily="34" charset="0"/>
                  </a:rPr>
                  <a:t>Ta có:</a:t>
                </a:r>
                <a:r>
                  <a:rPr lang="vi-VN" sz="4000">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fr-FR" sz="4000">
                        <a:effectLst/>
                        <a:latin typeface="Cambria Math" panose="02040503050406030204" pitchFamily="18" charset="0"/>
                        <a:ea typeface="Times New Roman" panose="02020603050405020304" pitchFamily="18" charset="0"/>
                        <a:cs typeface="Times New Roman" panose="02020603050405020304" pitchFamily="18" charset="0"/>
                      </a:rPr>
                      <m:t>550+450</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cos</m:t>
                        </m:r>
                      </m:fName>
                      <m:e>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fr-FR" sz="4000">
                                <a:effectLst/>
                                <a:latin typeface="Cambria Math" panose="02040503050406030204" pitchFamily="18" charset="0"/>
                                <a:ea typeface="Times New Roman" panose="02020603050405020304" pitchFamily="18" charset="0"/>
                                <a:cs typeface="Times New Roman" panose="02020603050405020304" pitchFamily="18" charset="0"/>
                              </a:rPr>
                              <m:t>50</m:t>
                            </m:r>
                          </m:den>
                        </m:f>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t</m:t>
                        </m:r>
                        <m:r>
                          <a:rPr lang="fr-FR" sz="4000">
                            <a:effectLst/>
                            <a:latin typeface="Cambria Math" panose="02040503050406030204" pitchFamily="18" charset="0"/>
                            <a:ea typeface="Times New Roman" panose="02020603050405020304" pitchFamily="18" charset="0"/>
                            <a:cs typeface="Times New Roman" panose="02020603050405020304" pitchFamily="18" charset="0"/>
                          </a:rPr>
                          <m:t>=100</m:t>
                        </m:r>
                      </m:e>
                    </m:func>
                  </m:oMath>
                </a14:m>
                <a:r>
                  <a:rPr lang="fr-FR" sz="4000">
                    <a:effectLst/>
                    <a:latin typeface="Arial" panose="020B0604020202020204" pitchFamily="34" charset="0"/>
                    <a:ea typeface="Times New Roman" panose="02020603050405020304" pitchFamily="18" charset="0"/>
                    <a:cs typeface="Arial" panose="020B0604020202020204" pitchFamily="34" charset="0"/>
                  </a:rPr>
                  <a:t> </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200000"/>
                  </a:lnSpc>
                  <a:spcAft>
                    <a:spcPts val="0"/>
                  </a:spcAft>
                </a:pPr>
                <a14:m>
                  <m:oMath xmlns:m="http://schemas.openxmlformats.org/officeDocument/2006/math">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r>
                      <a:rPr lang="fr-FR" sz="4000">
                        <a:effectLst/>
                        <a:latin typeface="Cambria Math" panose="02040503050406030204" pitchFamily="18" charset="0"/>
                        <a:ea typeface="Times New Roman" panose="02020603050405020304" pitchFamily="18" charset="0"/>
                        <a:cs typeface="Times New Roman" panose="02020603050405020304" pitchFamily="18" charset="0"/>
                      </a:rPr>
                      <m:t>450</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cos</m:t>
                        </m:r>
                      </m:fName>
                      <m:e>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fr-FR" sz="4000">
                                <a:effectLst/>
                                <a:latin typeface="Cambria Math" panose="02040503050406030204" pitchFamily="18" charset="0"/>
                                <a:ea typeface="Times New Roman" panose="02020603050405020304" pitchFamily="18" charset="0"/>
                                <a:cs typeface="Times New Roman" panose="02020603050405020304" pitchFamily="18" charset="0"/>
                              </a:rPr>
                              <m:t>50</m:t>
                            </m:r>
                          </m:den>
                        </m:f>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t</m:t>
                        </m:r>
                      </m:e>
                    </m:func>
                    <m:r>
                      <a:rPr lang="fr-FR" sz="4000">
                        <a:effectLst/>
                        <a:latin typeface="Cambria Math" panose="02040503050406030204" pitchFamily="18" charset="0"/>
                        <a:ea typeface="Times New Roman" panose="02020603050405020304" pitchFamily="18" charset="0"/>
                        <a:cs typeface="Times New Roman" panose="02020603050405020304" pitchFamily="18" charset="0"/>
                      </a:rPr>
                      <m:t>=</m:t>
                    </m:r>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fr-FR" sz="4000">
                        <a:effectLst/>
                        <a:latin typeface="Cambria Math" panose="02040503050406030204" pitchFamily="18" charset="0"/>
                        <a:ea typeface="Times New Roman" panose="02020603050405020304" pitchFamily="18" charset="0"/>
                        <a:cs typeface="Times New Roman" panose="02020603050405020304" pitchFamily="18" charset="0"/>
                      </a:rPr>
                      <m:t>450</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cos</m:t>
                        </m:r>
                      </m:fName>
                      <m:e>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fr-FR" sz="4000">
                                <a:effectLst/>
                                <a:latin typeface="Cambria Math" panose="02040503050406030204" pitchFamily="18" charset="0"/>
                                <a:ea typeface="Times New Roman" panose="02020603050405020304" pitchFamily="18" charset="0"/>
                                <a:cs typeface="Times New Roman" panose="02020603050405020304" pitchFamily="18" charset="0"/>
                              </a:rPr>
                              <m:t>50</m:t>
                            </m:r>
                          </m:den>
                        </m:f>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t</m:t>
                        </m:r>
                        <m:r>
                          <a:rPr lang="fr-FR" sz="4000">
                            <a:effectLst/>
                            <a:latin typeface="Cambria Math" panose="02040503050406030204" pitchFamily="18" charset="0"/>
                            <a:ea typeface="Times New Roman" panose="02020603050405020304" pitchFamily="18" charset="0"/>
                            <a:cs typeface="Times New Roman" panose="02020603050405020304" pitchFamily="18" charset="0"/>
                          </a:rPr>
                          <m:t>=</m:t>
                        </m:r>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fr-FR" sz="4000">
                            <a:effectLst/>
                            <a:latin typeface="Cambria Math" panose="02040503050406030204" pitchFamily="18" charset="0"/>
                            <a:ea typeface="Times New Roman" panose="02020603050405020304" pitchFamily="18" charset="0"/>
                            <a:cs typeface="Times New Roman" panose="02020603050405020304" pitchFamily="18" charset="0"/>
                          </a:rPr>
                          <m:t>1</m:t>
                        </m:r>
                      </m:e>
                    </m:func>
                  </m:oMath>
                </a14:m>
                <a:r>
                  <a:rPr lang="fr-FR" sz="4000">
                    <a:effectLst/>
                    <a:latin typeface="Arial" panose="020B0604020202020204" pitchFamily="34" charset="0"/>
                    <a:ea typeface="Times New Roman" panose="02020603050405020304" pitchFamily="18" charset="0"/>
                    <a:cs typeface="Arial" panose="020B0604020202020204" pitchFamily="34" charset="0"/>
                  </a:rPr>
                  <a:t> </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200000"/>
                  </a:lnSpc>
                  <a:spcAft>
                    <a:spcPts val="0"/>
                  </a:spcAft>
                </a:pPr>
                <a14:m>
                  <m:oMath xmlns:m="http://schemas.openxmlformats.org/officeDocument/2006/math">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fr-FR" sz="4000">
                            <a:effectLst/>
                            <a:latin typeface="Cambria Math" panose="02040503050406030204" pitchFamily="18" charset="0"/>
                            <a:ea typeface="Times New Roman" panose="02020603050405020304" pitchFamily="18" charset="0"/>
                            <a:cs typeface="Times New Roman" panose="02020603050405020304" pitchFamily="18" charset="0"/>
                          </a:rPr>
                          <m:t>50</m:t>
                        </m:r>
                      </m:den>
                    </m:f>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t</m:t>
                    </m:r>
                    <m:r>
                      <a:rPr lang="fr-FR" sz="40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π</m:t>
                    </m:r>
                    <m:r>
                      <a:rPr lang="fr-FR" sz="40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k</m:t>
                    </m:r>
                    <m:r>
                      <a:rPr lang="fr-FR" sz="4000">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π</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k</m:t>
                        </m:r>
                        <m:r>
                          <a:rPr lang="fr-FR" sz="4000">
                            <a:effectLst/>
                            <a:latin typeface="Cambria Math" panose="02040503050406030204" pitchFamily="18" charset="0"/>
                            <a:ea typeface="Calibri" panose="020F0502020204030204" pitchFamily="34" charset="0"/>
                            <a:cs typeface="Times New Roman" panose="02020603050405020304" pitchFamily="18" charset="0"/>
                          </a:rPr>
                          <m:t>∈</m:t>
                        </m:r>
                        <m:r>
                          <a:rPr lang="fr-FR" sz="4000" i="1">
                            <a:effectLst/>
                            <a:latin typeface="Cambria Math" panose="02040503050406030204" pitchFamily="18" charset="0"/>
                            <a:ea typeface="Calibri" panose="020F0502020204030204" pitchFamily="34" charset="0"/>
                            <a:cs typeface="Times New Roman" panose="02020603050405020304" pitchFamily="18" charset="0"/>
                          </a:rPr>
                          <m:t>ℤ</m:t>
                        </m:r>
                        <m:r>
                          <a:rPr lang="fr-FR" sz="4000">
                            <a:effectLst/>
                            <a:latin typeface="Cambria Math" panose="02040503050406030204" pitchFamily="18" charset="0"/>
                            <a:ea typeface="Calibri" panose="020F0502020204030204" pitchFamily="34" charset="0"/>
                            <a:cs typeface="Times New Roman" panose="02020603050405020304" pitchFamily="18" charset="0"/>
                          </a:rPr>
                          <m:t>, </m:t>
                        </m:r>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t</m:t>
                        </m:r>
                        <m:r>
                          <a:rPr lang="fr-FR" sz="4000">
                            <a:effectLst/>
                            <a:latin typeface="Cambria Math" panose="02040503050406030204" pitchFamily="18" charset="0"/>
                            <a:ea typeface="Calibri" panose="020F0502020204030204" pitchFamily="34" charset="0"/>
                            <a:cs typeface="Times New Roman" panose="02020603050405020304" pitchFamily="18" charset="0"/>
                          </a:rPr>
                          <m:t>≥0</m:t>
                        </m:r>
                      </m:e>
                    </m:d>
                  </m:oMath>
                </a14:m>
                <a:r>
                  <a:rPr lang="fr-FR" sz="4000">
                    <a:effectLst/>
                    <a:latin typeface="Arial" panose="020B0604020202020204" pitchFamily="34" charset="0"/>
                    <a:ea typeface="Times New Roman" panose="02020603050405020304" pitchFamily="18" charset="0"/>
                    <a:cs typeface="Arial" panose="020B0604020202020204" pitchFamily="34" charset="0"/>
                  </a:rPr>
                  <a:t> </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200000"/>
                  </a:lnSpc>
                  <a:spcAft>
                    <a:spcPts val="0"/>
                  </a:spcAft>
                </a:pPr>
                <a14:m>
                  <m:oMath xmlns:m="http://schemas.openxmlformats.org/officeDocument/2006/math">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t</m:t>
                    </m:r>
                    <m:r>
                      <a:rPr lang="fr-FR" sz="4000">
                        <a:effectLst/>
                        <a:latin typeface="Cambria Math" panose="02040503050406030204" pitchFamily="18" charset="0"/>
                        <a:ea typeface="Times New Roman" panose="02020603050405020304" pitchFamily="18" charset="0"/>
                        <a:cs typeface="Times New Roman" panose="02020603050405020304" pitchFamily="18" charset="0"/>
                      </a:rPr>
                      <m:t>=50+100</m:t>
                    </m:r>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k</m:t>
                    </m:r>
                    <m:r>
                      <a:rPr lang="fr-FR" sz="4000">
                        <a:effectLst/>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k</m:t>
                        </m:r>
                        <m:r>
                          <a:rPr lang="fr-FR" sz="4000">
                            <a:effectLst/>
                            <a:latin typeface="Cambria Math" panose="02040503050406030204" pitchFamily="18" charset="0"/>
                            <a:ea typeface="Calibri" panose="020F0502020204030204" pitchFamily="34" charset="0"/>
                            <a:cs typeface="Times New Roman" panose="02020603050405020304" pitchFamily="18" charset="0"/>
                          </a:rPr>
                          <m:t>∈</m:t>
                        </m:r>
                        <m:r>
                          <a:rPr lang="fr-FR" sz="4000" i="1">
                            <a:effectLst/>
                            <a:latin typeface="Cambria Math" panose="02040503050406030204" pitchFamily="18" charset="0"/>
                            <a:ea typeface="Calibri" panose="020F0502020204030204" pitchFamily="34" charset="0"/>
                            <a:cs typeface="Times New Roman" panose="02020603050405020304" pitchFamily="18" charset="0"/>
                          </a:rPr>
                          <m:t>ℤ</m:t>
                        </m:r>
                        <m:r>
                          <a:rPr lang="fr-FR" sz="4000">
                            <a:effectLst/>
                            <a:latin typeface="Cambria Math" panose="02040503050406030204" pitchFamily="18" charset="0"/>
                            <a:ea typeface="Calibri" panose="020F0502020204030204" pitchFamily="34" charset="0"/>
                            <a:cs typeface="Times New Roman" panose="02020603050405020304" pitchFamily="18" charset="0"/>
                          </a:rPr>
                          <m:t>, </m:t>
                        </m:r>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t</m:t>
                        </m:r>
                        <m:r>
                          <a:rPr lang="fr-FR" sz="4000">
                            <a:effectLst/>
                            <a:latin typeface="Cambria Math" panose="02040503050406030204" pitchFamily="18" charset="0"/>
                            <a:ea typeface="Calibri" panose="020F0502020204030204" pitchFamily="34" charset="0"/>
                            <a:cs typeface="Times New Roman" panose="02020603050405020304" pitchFamily="18" charset="0"/>
                          </a:rPr>
                          <m:t>≥0</m:t>
                        </m:r>
                      </m:e>
                    </m:d>
                  </m:oMath>
                </a14:m>
                <a:r>
                  <a:rPr lang="fr-FR" sz="4000">
                    <a:effectLst/>
                    <a:latin typeface="Arial" panose="020B0604020202020204" pitchFamily="34" charset="0"/>
                    <a:ea typeface="Times New Roman" panose="02020603050405020304" pitchFamily="18" charset="0"/>
                    <a:cs typeface="Arial" panose="020B0604020202020204" pitchFamily="34" charset="0"/>
                  </a:rPr>
                  <a:t>  </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200000"/>
                  </a:lnSpc>
                  <a:spcAft>
                    <a:spcPts val="0"/>
                  </a:spcAft>
                </a:pPr>
                <a:r>
                  <a:rPr lang="en-US" sz="4000">
                    <a:effectLst/>
                    <a:latin typeface="Arial" panose="020B0604020202020204" pitchFamily="34" charset="0"/>
                    <a:ea typeface="Times New Roman" panose="02020603050405020304" pitchFamily="18" charset="0"/>
                    <a:cs typeface="Arial" panose="020B0604020202020204" pitchFamily="34" charset="0"/>
                  </a:rPr>
                  <a:t>Vậy phương trình có các nghiệm là t = 50 + 100k với k ∈ ℤ, t ≥ 0.</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104900" y="419100"/>
                <a:ext cx="16078200" cy="8517140"/>
              </a:xfrm>
              <a:prstGeom prst="rect">
                <a:avLst/>
              </a:prstGeom>
              <a:blipFill rotWithShape="0">
                <a:blip r:embed="rId3"/>
                <a:stretch>
                  <a:fillRect l="-1327" b="-2147"/>
                </a:stretch>
              </a:blipFill>
            </p:spPr>
            <p:txBody>
              <a:bodyPr/>
              <a:lstStyle/>
              <a:p>
                <a:r>
                  <a:rPr lang="en-US">
                    <a:noFill/>
                  </a:rPr>
                  <a:t> </a:t>
                </a:r>
              </a:p>
            </p:txBody>
          </p:sp>
        </mc:Fallback>
      </mc:AlternateContent>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954000" y="1028700"/>
            <a:ext cx="3824068" cy="3797300"/>
          </a:xfrm>
          <a:prstGeom prst="rect">
            <a:avLst/>
          </a:prstGeom>
        </p:spPr>
      </p:pic>
    </p:spTree>
    <p:extLst>
      <p:ext uri="{BB962C8B-B14F-4D97-AF65-F5344CB8AC3E}">
        <p14:creationId xmlns:p14="http://schemas.microsoft.com/office/powerpoint/2010/main" val="822148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grpSp>
        <p:nvGrpSpPr>
          <p:cNvPr id="5" name="Group 4"/>
          <p:cNvGrpSpPr/>
          <p:nvPr/>
        </p:nvGrpSpPr>
        <p:grpSpPr>
          <a:xfrm>
            <a:off x="3810000" y="0"/>
            <a:ext cx="10668000" cy="1333500"/>
            <a:chOff x="3810000" y="0"/>
            <a:chExt cx="10515600" cy="1333500"/>
          </a:xfrm>
        </p:grpSpPr>
        <p:sp>
          <p:nvSpPr>
            <p:cNvPr id="3" name="Round Same Side Corner Rectangle 2"/>
            <p:cNvSpPr/>
            <p:nvPr/>
          </p:nvSpPr>
          <p:spPr>
            <a:xfrm flipV="1">
              <a:off x="3810000" y="0"/>
              <a:ext cx="10515600" cy="1333500"/>
            </a:xfrm>
            <a:prstGeom prst="round2SameRect">
              <a:avLst>
                <a:gd name="adj1" fmla="val 50000"/>
                <a:gd name="adj2" fmla="val 0"/>
              </a:avLst>
            </a:prstGeom>
            <a:solidFill>
              <a:schemeClr val="accent4">
                <a:lumMod val="75000"/>
              </a:schemeClr>
            </a:solidFill>
          </p:spPr>
          <p:style>
            <a:lnRef idx="3">
              <a:schemeClr val="lt1"/>
            </a:lnRef>
            <a:fillRef idx="1">
              <a:schemeClr val="accent1"/>
            </a:fillRef>
            <a:effectRef idx="1">
              <a:schemeClr val="accent1"/>
            </a:effectRef>
            <a:fontRef idx="minor">
              <a:schemeClr val="lt1"/>
            </a:fontRef>
          </p:style>
          <p:txBody>
            <a:bodyPr rtlCol="0" anchor="ctr"/>
            <a:lstStyle/>
            <a:p>
              <a:pPr algn="ctr"/>
              <a:endParaRPr lang="en-US">
                <a:solidFill>
                  <a:prstClr val="white"/>
                </a:solidFill>
              </a:endParaRPr>
            </a:p>
          </p:txBody>
        </p:sp>
        <p:sp>
          <p:nvSpPr>
            <p:cNvPr id="4" name="TextBox 3"/>
            <p:cNvSpPr txBox="1"/>
            <p:nvPr/>
          </p:nvSpPr>
          <p:spPr>
            <a:xfrm>
              <a:off x="4114552" y="282029"/>
              <a:ext cx="9906495" cy="769441"/>
            </a:xfrm>
            <a:prstGeom prst="rect">
              <a:avLst/>
            </a:prstGeom>
            <a:noFill/>
          </p:spPr>
          <p:txBody>
            <a:bodyPr wrap="square" rtlCol="0">
              <a:spAutoFit/>
            </a:bodyPr>
            <a:lstStyle/>
            <a:p>
              <a:pPr algn="ctr"/>
              <a:r>
                <a:rPr lang="vi-VN" sz="4400" b="1">
                  <a:solidFill>
                    <a:prstClr val="white"/>
                  </a:solidFill>
                  <a:cs typeface="Arial" panose="020B0604020202020204" pitchFamily="34" charset="0"/>
                </a:rPr>
                <a:t>IV. PHƯƠNG TRÌNH tanx = m</a:t>
              </a:r>
              <a:endParaRPr lang="en-US" sz="4400" b="1">
                <a:solidFill>
                  <a:prstClr val="white"/>
                </a:solidFill>
                <a:latin typeface="Arial" panose="020B0604020202020204" pitchFamily="34" charset="0"/>
                <a:cs typeface="Arial" panose="020B0604020202020204" pitchFamily="34" charset="0"/>
              </a:endParaRPr>
            </a:p>
          </p:txBody>
        </p:sp>
      </p:grpSp>
      <p:grpSp>
        <p:nvGrpSpPr>
          <p:cNvPr id="10" name="Group 9"/>
          <p:cNvGrpSpPr/>
          <p:nvPr/>
        </p:nvGrpSpPr>
        <p:grpSpPr>
          <a:xfrm>
            <a:off x="942001" y="1441884"/>
            <a:ext cx="5720080" cy="1115665"/>
            <a:chOff x="1137920" y="1475135"/>
            <a:chExt cx="5720080" cy="1115665"/>
          </a:xfrm>
        </p:grpSpPr>
        <p:pic>
          <p:nvPicPr>
            <p:cNvPr id="8" name="Picture 7"/>
            <p:cNvPicPr>
              <a:picLocks noChangeAspect="1"/>
            </p:cNvPicPr>
            <p:nvPr/>
          </p:nvPicPr>
          <p:blipFill>
            <a:blip r:embed="rId3"/>
            <a:stretch>
              <a:fillRect/>
            </a:stretch>
          </p:blipFill>
          <p:spPr>
            <a:xfrm>
              <a:off x="1137920" y="1475135"/>
              <a:ext cx="1298561" cy="1115665"/>
            </a:xfrm>
            <a:prstGeom prst="rect">
              <a:avLst/>
            </a:prstGeom>
          </p:spPr>
        </p:pic>
        <p:sp>
          <p:nvSpPr>
            <p:cNvPr id="9" name="TextBox 8"/>
            <p:cNvSpPr txBox="1"/>
            <p:nvPr/>
          </p:nvSpPr>
          <p:spPr>
            <a:xfrm>
              <a:off x="2590800" y="1882914"/>
              <a:ext cx="4267200" cy="646331"/>
            </a:xfrm>
            <a:prstGeom prst="rect">
              <a:avLst/>
            </a:prstGeom>
            <a:noFill/>
          </p:spPr>
          <p:txBody>
            <a:bodyPr wrap="square" rtlCol="0">
              <a:spAutoFit/>
            </a:bodyPr>
            <a:lstStyle/>
            <a:p>
              <a:r>
                <a:rPr lang="vi-VN" sz="3600" b="1">
                  <a:solidFill>
                    <a:srgbClr val="C00000"/>
                  </a:solidFill>
                  <a:latin typeface="Arial" panose="020B0604020202020204" pitchFamily="34" charset="0"/>
                  <a:cs typeface="Arial" panose="020B0604020202020204" pitchFamily="34" charset="0"/>
                </a:rPr>
                <a:t>Thảo luận cặp đôi</a:t>
              </a:r>
              <a:endParaRPr lang="en-US" sz="3600" b="1">
                <a:solidFill>
                  <a:srgbClr val="C00000"/>
                </a:solidFill>
                <a:latin typeface="Arial" panose="020B0604020202020204" pitchFamily="34" charset="0"/>
                <a:cs typeface="Arial" panose="020B0604020202020204" pitchFamily="34" charset="0"/>
              </a:endParaRPr>
            </a:p>
          </p:txBody>
        </p:sp>
      </p:grpSp>
      <p:grpSp>
        <p:nvGrpSpPr>
          <p:cNvPr id="7" name="Group 6"/>
          <p:cNvGrpSpPr/>
          <p:nvPr/>
        </p:nvGrpSpPr>
        <p:grpSpPr>
          <a:xfrm>
            <a:off x="0" y="2775506"/>
            <a:ext cx="18056380" cy="6519525"/>
            <a:chOff x="0" y="2775506"/>
            <a:chExt cx="18056380" cy="6519525"/>
          </a:xfrm>
        </p:grpSpPr>
        <p:sp>
          <p:nvSpPr>
            <p:cNvPr id="15" name="Horizontal Scroll 14"/>
            <p:cNvSpPr/>
            <p:nvPr/>
          </p:nvSpPr>
          <p:spPr>
            <a:xfrm>
              <a:off x="967401" y="2775506"/>
              <a:ext cx="1676400" cy="1318369"/>
            </a:xfrm>
            <a:prstGeom prst="horizontalScroll">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3600" b="1">
                  <a:solidFill>
                    <a:prstClr val="black"/>
                  </a:solidFill>
                  <a:cs typeface="Arial" panose="020B0604020202020204" pitchFamily="34" charset="0"/>
                </a:rPr>
                <a:t>HĐ5</a:t>
              </a:r>
              <a:endParaRPr lang="en-US" sz="3600" b="1">
                <a:solidFill>
                  <a:prstClr val="black"/>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6" name="Rectangle 5"/>
                <p:cNvSpPr/>
                <p:nvPr/>
              </p:nvSpPr>
              <p:spPr>
                <a:xfrm>
                  <a:off x="9288439" y="4197013"/>
                  <a:ext cx="8560141" cy="3810210"/>
                </a:xfrm>
                <a:prstGeom prst="rect">
                  <a:avLst/>
                </a:prstGeom>
              </p:spPr>
              <p:txBody>
                <a:bodyPr wrap="square">
                  <a:spAutoFit/>
                </a:bodyPr>
                <a:lstStyle/>
                <a:p>
                  <a:pPr algn="just">
                    <a:lnSpc>
                      <a:spcPct val="150000"/>
                    </a:lnSpc>
                  </a:pPr>
                  <a:r>
                    <a:rPr lang="vi-VN" sz="3600">
                      <a:solidFill>
                        <a:prstClr val="black"/>
                      </a:solidFill>
                      <a:cs typeface="Arial" panose="020B0604020202020204" pitchFamily="34" charset="0"/>
                    </a:rPr>
                    <a:t>a) Từ hoành độ giao điểm của đồ thị hàm số y = tanx và đường thẳng y = 1 trên khoảng (− </a:t>
                  </a:r>
                  <a14:m>
                    <m:oMath xmlns:m="http://schemas.openxmlformats.org/officeDocument/2006/math">
                      <m:f>
                        <m:fPr>
                          <m:ctrlPr>
                            <a:rPr lang="vi-VN" sz="4000" i="1" smtClean="0">
                              <a:solidFill>
                                <a:prstClr val="black"/>
                              </a:solidFill>
                              <a:latin typeface="Cambria Math" panose="02040503050406030204" pitchFamily="18" charset="0"/>
                              <a:cs typeface="Arial" panose="020B0604020202020204" pitchFamily="34" charset="0"/>
                            </a:rPr>
                          </m:ctrlPr>
                        </m:fPr>
                        <m:num>
                          <m:r>
                            <a:rPr lang="vi-VN" sz="400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vi-VN" sz="4000" b="0" i="1" smtClean="0">
                              <a:solidFill>
                                <a:prstClr val="black"/>
                              </a:solidFill>
                              <a:latin typeface="Cambria Math" panose="02040503050406030204" pitchFamily="18" charset="0"/>
                              <a:cs typeface="Arial" panose="020B0604020202020204" pitchFamily="34" charset="0"/>
                            </a:rPr>
                            <m:t>2</m:t>
                          </m:r>
                        </m:den>
                      </m:f>
                    </m:oMath>
                  </a14:m>
                  <a:r>
                    <a:rPr lang="el-GR" sz="3600">
                      <a:solidFill>
                        <a:prstClr val="black"/>
                      </a:solidFill>
                      <a:cs typeface="Arial" panose="020B0604020202020204" pitchFamily="34" charset="0"/>
                    </a:rPr>
                    <a:t>;</a:t>
                  </a:r>
                  <a:r>
                    <a:rPr lang="vi-VN" sz="3600">
                      <a:solidFill>
                        <a:prstClr val="black"/>
                      </a:solidFill>
                      <a:cs typeface="Arial" panose="020B0604020202020204" pitchFamily="34" charset="0"/>
                    </a:rPr>
                    <a:t> </a:t>
                  </a:r>
                  <a14:m>
                    <m:oMath xmlns:m="http://schemas.openxmlformats.org/officeDocument/2006/math">
                      <m:f>
                        <m:fPr>
                          <m:ctrlPr>
                            <a:rPr lang="vi-VN" sz="4000" i="1">
                              <a:solidFill>
                                <a:prstClr val="black"/>
                              </a:solidFill>
                              <a:latin typeface="Cambria Math" panose="02040503050406030204" pitchFamily="18" charset="0"/>
                              <a:cs typeface="Arial" panose="020B0604020202020204" pitchFamily="34" charset="0"/>
                            </a:rPr>
                          </m:ctrlPr>
                        </m:fPr>
                        <m:num>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vi-VN" sz="4000" i="1">
                              <a:solidFill>
                                <a:prstClr val="black"/>
                              </a:solidFill>
                              <a:latin typeface="Cambria Math" panose="02040503050406030204" pitchFamily="18" charset="0"/>
                              <a:cs typeface="Arial" panose="020B0604020202020204" pitchFamily="34" charset="0"/>
                            </a:rPr>
                            <m:t>2</m:t>
                          </m:r>
                        </m:den>
                      </m:f>
                    </m:oMath>
                  </a14:m>
                  <a:r>
                    <a:rPr lang="el-GR" sz="3600">
                      <a:solidFill>
                        <a:prstClr val="black"/>
                      </a:solidFill>
                      <a:cs typeface="Arial" panose="020B0604020202020204" pitchFamily="34" charset="0"/>
                    </a:rPr>
                    <a:t>)</a:t>
                  </a:r>
                  <a:r>
                    <a:rPr lang="vi-VN" sz="3600">
                      <a:solidFill>
                        <a:prstClr val="black"/>
                      </a:solidFill>
                      <a:cs typeface="Arial" panose="020B0604020202020204" pitchFamily="34" charset="0"/>
                    </a:rPr>
                    <a:t>,</a:t>
                  </a:r>
                  <a:r>
                    <a:rPr lang="el-GR" sz="3600">
                      <a:solidFill>
                        <a:prstClr val="black"/>
                      </a:solidFill>
                      <a:cs typeface="Arial" panose="020B0604020202020204" pitchFamily="34" charset="0"/>
                    </a:rPr>
                    <a:t> </a:t>
                  </a:r>
                  <a:r>
                    <a:rPr lang="vi-VN" sz="3600">
                      <a:solidFill>
                        <a:prstClr val="black"/>
                      </a:solidFill>
                      <a:cs typeface="Arial" panose="020B0604020202020204" pitchFamily="34" charset="0"/>
                    </a:rPr>
                    <a:t>hãy xác định tất cả các hoành độ giao điểm của hai đồ thị đó.</a:t>
                  </a:r>
                </a:p>
              </p:txBody>
            </p:sp>
          </mc:Choice>
          <mc:Fallback xmlns="">
            <p:sp>
              <p:nvSpPr>
                <p:cNvPr id="6" name="Rectangle 5"/>
                <p:cNvSpPr>
                  <a:spLocks noRot="1" noChangeAspect="1" noMove="1" noResize="1" noEditPoints="1" noAdjustHandles="1" noChangeArrowheads="1" noChangeShapeType="1" noTextEdit="1"/>
                </p:cNvSpPr>
                <p:nvPr/>
              </p:nvSpPr>
              <p:spPr>
                <a:xfrm>
                  <a:off x="9288439" y="4197013"/>
                  <a:ext cx="8560141" cy="3810210"/>
                </a:xfrm>
                <a:prstGeom prst="rect">
                  <a:avLst/>
                </a:prstGeom>
                <a:blipFill rotWithShape="0">
                  <a:blip r:embed="rId4"/>
                  <a:stretch>
                    <a:fillRect l="-2208" r="-2137" b="-2236"/>
                  </a:stretch>
                </a:blipFill>
              </p:spPr>
              <p:txBody>
                <a:bodyPr/>
                <a:lstStyle/>
                <a:p>
                  <a:r>
                    <a:rPr lang="en-US">
                      <a:noFill/>
                    </a:rPr>
                    <a:t> </a:t>
                  </a:r>
                </a:p>
              </p:txBody>
            </p:sp>
          </mc:Fallback>
        </mc:AlternateContent>
        <p:sp>
          <p:nvSpPr>
            <p:cNvPr id="11" name="TextBox 10"/>
            <p:cNvSpPr txBox="1"/>
            <p:nvPr/>
          </p:nvSpPr>
          <p:spPr>
            <a:xfrm>
              <a:off x="2816380" y="3101519"/>
              <a:ext cx="15240000" cy="646331"/>
            </a:xfrm>
            <a:prstGeom prst="rect">
              <a:avLst/>
            </a:prstGeom>
            <a:noFill/>
          </p:spPr>
          <p:txBody>
            <a:bodyPr wrap="square" rtlCol="0">
              <a:spAutoFit/>
            </a:bodyPr>
            <a:lstStyle/>
            <a:p>
              <a:r>
                <a:rPr lang="vi-VN" sz="3600">
                  <a:latin typeface="Arial" panose="020B0604020202020204" pitchFamily="34" charset="0"/>
                  <a:cs typeface="Arial" panose="020B0604020202020204" pitchFamily="34" charset="0"/>
                </a:rPr>
                <a:t>Quan sát các giao điểm của đồ thị hàm số y = tanx và đường thẳng y = 1.</a:t>
              </a:r>
              <a:endParaRPr lang="en-US" sz="3600">
                <a:latin typeface="Arial" panose="020B0604020202020204" pitchFamily="34" charset="0"/>
                <a:cs typeface="Arial" panose="020B0604020202020204" pitchFamily="34" charset="0"/>
              </a:endParaRPr>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197012"/>
              <a:ext cx="9143999" cy="3766569"/>
            </a:xfrm>
            <a:prstGeom prst="rect">
              <a:avLst/>
            </a:prstGeom>
          </p:spPr>
        </p:pic>
        <p:sp>
          <p:nvSpPr>
            <p:cNvPr id="14" name="Rectangle 13"/>
            <p:cNvSpPr/>
            <p:nvPr/>
          </p:nvSpPr>
          <p:spPr>
            <a:xfrm>
              <a:off x="942001" y="8648700"/>
              <a:ext cx="11710257" cy="646331"/>
            </a:xfrm>
            <a:prstGeom prst="rect">
              <a:avLst/>
            </a:prstGeom>
          </p:spPr>
          <p:txBody>
            <a:bodyPr wrap="none">
              <a:spAutoFit/>
            </a:bodyPr>
            <a:lstStyle/>
            <a:p>
              <a:r>
                <a:rPr lang="vi-VN" sz="3600">
                  <a:latin typeface="Arial" panose="020B0604020202020204" pitchFamily="34" charset="0"/>
                  <a:cs typeface="Arial" panose="020B0604020202020204" pitchFamily="34" charset="0"/>
                </a:rPr>
                <a:t>b) Có nhận xét gì về nghiệm của phương trình tanx = 1?</a:t>
              </a:r>
              <a:endParaRPr lang="en-US" sz="360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205470132"/>
      </p:ext>
    </p:extLst>
  </p:cSld>
  <p:clrMapOvr>
    <a:masterClrMapping/>
  </p:clrMapOvr>
  <mc:AlternateContent xmlns:mc="http://schemas.openxmlformats.org/markup-compatibility/2006" xmlns:p14="http://schemas.microsoft.com/office/powerpoint/2010/main">
    <mc:Choice Requires="p14">
      <p:transition spd="med">
        <p14:wheelReverse spokes="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anim calcmode="lin" valueType="num">
                                      <p:cBhvr>
                                        <p:cTn id="18" dur="500" fill="hold"/>
                                        <p:tgtEl>
                                          <p:spTgt spid="7"/>
                                        </p:tgtEl>
                                        <p:attrNameLst>
                                          <p:attrName>ppt_x</p:attrName>
                                        </p:attrNameLst>
                                      </p:cBhvr>
                                      <p:tavLst>
                                        <p:tav tm="0">
                                          <p:val>
                                            <p:strVal val="#ppt_x"/>
                                          </p:val>
                                        </p:tav>
                                        <p:tav tm="100000">
                                          <p:val>
                                            <p:strVal val="#ppt_x"/>
                                          </p:val>
                                        </p:tav>
                                      </p:tavLst>
                                    </p:anim>
                                    <p:anim calcmode="lin" valueType="num">
                                      <p:cBhvr>
                                        <p:cTn id="1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 y="5829300"/>
            <a:ext cx="10530466" cy="4337678"/>
          </a:xfrm>
          <a:prstGeom prst="rect">
            <a:avLst/>
          </a:prstGeom>
        </p:spPr>
      </p:pic>
      <mc:AlternateContent xmlns:mc="http://schemas.openxmlformats.org/markup-compatibility/2006" xmlns:a14="http://schemas.microsoft.com/office/drawing/2010/main">
        <mc:Choice Requires="a14">
          <p:sp>
            <p:nvSpPr>
              <p:cNvPr id="4" name="Rectangle 3"/>
              <p:cNvSpPr/>
              <p:nvPr/>
            </p:nvSpPr>
            <p:spPr>
              <a:xfrm>
                <a:off x="533400" y="1137155"/>
                <a:ext cx="17221200" cy="4823821"/>
              </a:xfrm>
              <a:prstGeom prst="rect">
                <a:avLst/>
              </a:prstGeom>
            </p:spPr>
            <p:txBody>
              <a:bodyPr wrap="square">
                <a:spAutoFit/>
              </a:bodyPr>
              <a:lstStyle/>
              <a:p>
                <a:pPr algn="just">
                  <a:lnSpc>
                    <a:spcPct val="130000"/>
                  </a:lnSpc>
                  <a:spcAft>
                    <a:spcPts val="0"/>
                  </a:spcAft>
                </a:pPr>
                <a:r>
                  <a:rPr lang="fr-FR" sz="3600">
                    <a:latin typeface="Arial" panose="020B0604020202020204" pitchFamily="34" charset="0"/>
                    <a:ea typeface="Calibri" panose="020F0502020204030204" pitchFamily="34" charset="0"/>
                    <a:cs typeface="Arial" panose="020B0604020202020204" pitchFamily="34" charset="0"/>
                  </a:rPr>
                  <a:t>a) Với </a:t>
                </a:r>
                <a14:m>
                  <m:oMath xmlns:m="http://schemas.openxmlformats.org/officeDocument/2006/math">
                    <m:r>
                      <m:rPr>
                        <m:sty m:val="p"/>
                      </m:rPr>
                      <a:rPr lang="fr-FR" sz="3600">
                        <a:effectLst/>
                        <a:latin typeface="Cambria Math" panose="02040503050406030204" pitchFamily="18" charset="0"/>
                        <a:ea typeface="Calibri" panose="020F0502020204030204" pitchFamily="34" charset="0"/>
                        <a:cs typeface="Times New Roman" panose="02020603050405020304" pitchFamily="18" charset="0"/>
                      </a:rPr>
                      <m:t>x</m:t>
                    </m:r>
                    <m:r>
                      <a:rPr lang="fr-FR" sz="3600">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36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3600">
                                <a:effectLst/>
                                <a:latin typeface="Cambria Math" panose="02040503050406030204" pitchFamily="18" charset="0"/>
                                <a:ea typeface="Calibri" panose="020F0502020204030204" pitchFamily="34" charset="0"/>
                                <a:cs typeface="Times New Roman" panose="02020603050405020304" pitchFamily="18" charset="0"/>
                              </a:rPr>
                              <m:t>π</m:t>
                            </m:r>
                          </m:num>
                          <m:den>
                            <m:r>
                              <a:rPr lang="fr-FR" sz="3600">
                                <a:effectLst/>
                                <a:latin typeface="Cambria Math" panose="02040503050406030204" pitchFamily="18" charset="0"/>
                                <a:ea typeface="Calibri" panose="020F0502020204030204" pitchFamily="34" charset="0"/>
                                <a:cs typeface="Times New Roman" panose="02020603050405020304" pitchFamily="18" charset="0"/>
                              </a:rPr>
                              <m:t>2</m:t>
                            </m:r>
                          </m:den>
                        </m:f>
                        <m:r>
                          <a:rPr lang="fr-FR" sz="36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3600">
                                <a:effectLst/>
                                <a:latin typeface="Cambria Math" panose="02040503050406030204" pitchFamily="18" charset="0"/>
                                <a:ea typeface="Calibri" panose="020F0502020204030204" pitchFamily="34" charset="0"/>
                                <a:cs typeface="Times New Roman" panose="02020603050405020304" pitchFamily="18" charset="0"/>
                              </a:rPr>
                              <m:t>π</m:t>
                            </m:r>
                          </m:num>
                          <m:den>
                            <m:r>
                              <a:rPr lang="fr-FR" sz="3600">
                                <a:effectLst/>
                                <a:latin typeface="Cambria Math" panose="02040503050406030204" pitchFamily="18" charset="0"/>
                                <a:ea typeface="Calibri" panose="020F0502020204030204" pitchFamily="34" charset="0"/>
                                <a:cs typeface="Times New Roman" panose="02020603050405020304" pitchFamily="18" charset="0"/>
                              </a:rPr>
                              <m:t>2</m:t>
                            </m:r>
                          </m:den>
                        </m:f>
                      </m:e>
                    </m:d>
                  </m:oMath>
                </a14:m>
                <a:r>
                  <a:rPr lang="fr-FR" sz="3600">
                    <a:effectLst/>
                    <a:latin typeface="Arial" panose="020B0604020202020204" pitchFamily="34" charset="0"/>
                    <a:ea typeface="Times New Roman" panose="02020603050405020304" pitchFamily="18" charset="0"/>
                    <a:cs typeface="Arial" panose="020B0604020202020204" pitchFamily="34" charset="0"/>
                  </a:rPr>
                  <a:t> ta thấy </a:t>
                </a:r>
                <a14:m>
                  <m:oMath xmlns:m="http://schemas.openxmlformats.org/officeDocument/2006/math">
                    <m:func>
                      <m:func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fr-FR" sz="3600">
                            <a:effectLst/>
                            <a:latin typeface="Cambria Math" panose="02040503050406030204" pitchFamily="18" charset="0"/>
                            <a:ea typeface="Times New Roman" panose="02020603050405020304" pitchFamily="18" charset="0"/>
                            <a:cs typeface="Times New Roman" panose="02020603050405020304" pitchFamily="18" charset="0"/>
                          </a:rPr>
                          <m:t>tan</m:t>
                        </m:r>
                      </m:fName>
                      <m:e>
                        <m:r>
                          <m:rPr>
                            <m:sty m:val="p"/>
                          </m:rPr>
                          <a:rPr lang="fr-FR" sz="3600">
                            <a:effectLst/>
                            <a:latin typeface="Cambria Math" panose="02040503050406030204" pitchFamily="18" charset="0"/>
                            <a:ea typeface="Times New Roman" panose="02020603050405020304" pitchFamily="18" charset="0"/>
                            <a:cs typeface="Times New Roman" panose="02020603050405020304" pitchFamily="18" charset="0"/>
                          </a:rPr>
                          <m:t>x</m:t>
                        </m:r>
                      </m:e>
                    </m:func>
                    <m:r>
                      <a:rPr lang="fr-FR" sz="3600">
                        <a:effectLst/>
                        <a:latin typeface="Cambria Math" panose="02040503050406030204" pitchFamily="18" charset="0"/>
                        <a:ea typeface="Times New Roman" panose="02020603050405020304" pitchFamily="18" charset="0"/>
                        <a:cs typeface="Times New Roman" panose="02020603050405020304" pitchFamily="18" charset="0"/>
                      </a:rPr>
                      <m:t>=1</m:t>
                    </m:r>
                  </m:oMath>
                </a14:m>
                <a:r>
                  <a:rPr lang="fr-FR" sz="3600">
                    <a:effectLst/>
                    <a:latin typeface="Arial" panose="020B0604020202020204" pitchFamily="34" charset="0"/>
                    <a:ea typeface="Times New Roman" panose="02020603050405020304" pitchFamily="18" charset="0"/>
                    <a:cs typeface="Arial" panose="020B0604020202020204" pitchFamily="34" charset="0"/>
                  </a:rPr>
                  <a:t> tại </a:t>
                </a:r>
                <a14:m>
                  <m:oMath xmlns:m="http://schemas.openxmlformats.org/officeDocument/2006/math">
                    <m:r>
                      <m:rPr>
                        <m:sty m:val="p"/>
                      </m:rPr>
                      <a:rPr lang="fr-FR" sz="3600">
                        <a:effectLst/>
                        <a:latin typeface="Cambria Math" panose="02040503050406030204" pitchFamily="18" charset="0"/>
                        <a:ea typeface="Times New Roman" panose="02020603050405020304" pitchFamily="18" charset="0"/>
                        <a:cs typeface="Times New Roman" panose="02020603050405020304" pitchFamily="18" charset="0"/>
                      </a:rPr>
                      <m:t>x</m:t>
                    </m:r>
                    <m:r>
                      <a:rPr lang="fr-FR" sz="36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en-US" sz="36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fr-FR" sz="3600">
                            <a:effectLst/>
                            <a:latin typeface="Cambria Math" panose="02040503050406030204" pitchFamily="18" charset="0"/>
                            <a:ea typeface="Times New Roman" panose="02020603050405020304" pitchFamily="18" charset="0"/>
                            <a:cs typeface="Times New Roman" panose="02020603050405020304" pitchFamily="18" charset="0"/>
                          </a:rPr>
                          <m:t>4</m:t>
                        </m:r>
                      </m:den>
                    </m:f>
                  </m:oMath>
                </a14:m>
                <a:r>
                  <a:rPr lang="fr-FR" sz="3600">
                    <a:effectLst/>
                    <a:latin typeface="Arial" panose="020B0604020202020204" pitchFamily="34" charset="0"/>
                    <a:ea typeface="Times New Roman" panose="02020603050405020304" pitchFamily="18" charset="0"/>
                    <a:cs typeface="Arial" panose="020B0604020202020204" pitchFamily="34" charset="0"/>
                  </a:rPr>
                  <a:t>.</a:t>
                </a:r>
                <a:endParaRPr lang="en-US" sz="3600">
                  <a:effectLst/>
                  <a:latin typeface="Arial" panose="020B0604020202020204" pitchFamily="34" charset="0"/>
                  <a:ea typeface="Calibri" panose="020F0502020204030204" pitchFamily="34" charset="0"/>
                  <a:cs typeface="Arial" panose="020B0604020202020204" pitchFamily="34" charset="0"/>
                </a:endParaRPr>
              </a:p>
              <a:p>
                <a:pPr algn="just">
                  <a:lnSpc>
                    <a:spcPct val="130000"/>
                  </a:lnSpc>
                  <a:spcAft>
                    <a:spcPts val="0"/>
                  </a:spcAft>
                </a:pPr>
                <a:r>
                  <a:rPr lang="fr-FR" sz="3600">
                    <a:effectLst/>
                    <a:latin typeface="Arial" panose="020B0604020202020204" pitchFamily="34" charset="0"/>
                    <a:ea typeface="Calibri" panose="020F0502020204030204" pitchFamily="34" charset="0"/>
                    <a:cs typeface="Arial" panose="020B0604020202020204" pitchFamily="34" charset="0"/>
                  </a:rPr>
                  <a:t>Do đó đường thẳng y = 1 cắt đồ thị hàm số </a:t>
                </a:r>
                <a14:m>
                  <m:oMath xmlns:m="http://schemas.openxmlformats.org/officeDocument/2006/math">
                    <m:r>
                      <m:rPr>
                        <m:sty m:val="p"/>
                      </m:rPr>
                      <a:rPr lang="fr-FR" sz="3600">
                        <a:effectLst/>
                        <a:latin typeface="Cambria Math" panose="02040503050406030204" pitchFamily="18" charset="0"/>
                        <a:ea typeface="Times New Roman" panose="02020603050405020304" pitchFamily="18" charset="0"/>
                        <a:cs typeface="Times New Roman" panose="02020603050405020304" pitchFamily="18" charset="0"/>
                      </a:rPr>
                      <m:t>y</m:t>
                    </m:r>
                    <m:r>
                      <a:rPr lang="fr-FR" sz="3600">
                        <a:effectLst/>
                        <a:latin typeface="Cambria Math" panose="02040503050406030204" pitchFamily="18" charset="0"/>
                        <a:ea typeface="Times New Roman" panose="02020603050405020304" pitchFamily="18" charset="0"/>
                        <a:cs typeface="Times New Roman" panose="02020603050405020304" pitchFamily="18" charset="0"/>
                      </a:rPr>
                      <m:t> =</m:t>
                    </m:r>
                    <m:func>
                      <m:func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fr-FR" sz="3600">
                            <a:effectLst/>
                            <a:latin typeface="Cambria Math" panose="02040503050406030204" pitchFamily="18" charset="0"/>
                            <a:ea typeface="Times New Roman" panose="02020603050405020304" pitchFamily="18" charset="0"/>
                            <a:cs typeface="Times New Roman" panose="02020603050405020304" pitchFamily="18" charset="0"/>
                          </a:rPr>
                          <m:t>tan</m:t>
                        </m:r>
                      </m:fName>
                      <m:e>
                        <m:r>
                          <m:rPr>
                            <m:sty m:val="p"/>
                          </m:rPr>
                          <a:rPr lang="fr-FR" sz="3600">
                            <a:effectLst/>
                            <a:latin typeface="Cambria Math" panose="02040503050406030204" pitchFamily="18" charset="0"/>
                            <a:ea typeface="Times New Roman" panose="02020603050405020304" pitchFamily="18" charset="0"/>
                            <a:cs typeface="Times New Roman" panose="02020603050405020304" pitchFamily="18" charset="0"/>
                          </a:rPr>
                          <m:t>x</m:t>
                        </m:r>
                      </m:e>
                    </m:func>
                  </m:oMath>
                </a14:m>
                <a:r>
                  <a:rPr lang="fr-FR" sz="3600">
                    <a:effectLst/>
                    <a:latin typeface="Arial" panose="020B0604020202020204" pitchFamily="34" charset="0"/>
                    <a:ea typeface="Calibri" panose="020F0502020204030204" pitchFamily="34" charset="0"/>
                    <a:cs typeface="Arial" panose="020B0604020202020204" pitchFamily="34" charset="0"/>
                  </a:rPr>
                  <a:t> trên khoảng </a:t>
                </a:r>
                <a14:m>
                  <m:oMath xmlns:m="http://schemas.openxmlformats.org/officeDocument/2006/math">
                    <m:d>
                      <m:d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36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3600">
                                <a:effectLst/>
                                <a:latin typeface="Cambria Math" panose="02040503050406030204" pitchFamily="18" charset="0"/>
                                <a:ea typeface="Calibri" panose="020F0502020204030204" pitchFamily="34" charset="0"/>
                                <a:cs typeface="Times New Roman" panose="02020603050405020304" pitchFamily="18" charset="0"/>
                              </a:rPr>
                              <m:t>π</m:t>
                            </m:r>
                          </m:num>
                          <m:den>
                            <m:r>
                              <a:rPr lang="fr-FR" sz="3600">
                                <a:effectLst/>
                                <a:latin typeface="Cambria Math" panose="02040503050406030204" pitchFamily="18" charset="0"/>
                                <a:ea typeface="Calibri" panose="020F0502020204030204" pitchFamily="34" charset="0"/>
                                <a:cs typeface="Times New Roman" panose="02020603050405020304" pitchFamily="18" charset="0"/>
                              </a:rPr>
                              <m:t>2</m:t>
                            </m:r>
                          </m:den>
                        </m:f>
                        <m:r>
                          <a:rPr lang="fr-FR" sz="36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3600">
                                <a:effectLst/>
                                <a:latin typeface="Cambria Math" panose="02040503050406030204" pitchFamily="18" charset="0"/>
                                <a:ea typeface="Calibri" panose="020F0502020204030204" pitchFamily="34" charset="0"/>
                                <a:cs typeface="Times New Roman" panose="02020603050405020304" pitchFamily="18" charset="0"/>
                              </a:rPr>
                              <m:t>π</m:t>
                            </m:r>
                          </m:num>
                          <m:den>
                            <m:r>
                              <a:rPr lang="fr-FR" sz="3600">
                                <a:effectLst/>
                                <a:latin typeface="Cambria Math" panose="02040503050406030204" pitchFamily="18" charset="0"/>
                                <a:ea typeface="Calibri" panose="020F0502020204030204" pitchFamily="34" charset="0"/>
                                <a:cs typeface="Times New Roman" panose="02020603050405020304" pitchFamily="18" charset="0"/>
                              </a:rPr>
                              <m:t>2</m:t>
                            </m:r>
                          </m:den>
                        </m:f>
                      </m:e>
                    </m:d>
                  </m:oMath>
                </a14:m>
                <a:r>
                  <a:rPr lang="fr-FR" sz="3600">
                    <a:effectLst/>
                    <a:latin typeface="Arial" panose="020B0604020202020204" pitchFamily="34" charset="0"/>
                    <a:ea typeface="Times New Roman" panose="02020603050405020304" pitchFamily="18" charset="0"/>
                    <a:cs typeface="Arial" panose="020B0604020202020204" pitchFamily="34" charset="0"/>
                  </a:rPr>
                  <a:t> tại điểm có hoành độ là </a:t>
                </a:r>
                <a14:m>
                  <m:oMath xmlns:m="http://schemas.openxmlformats.org/officeDocument/2006/math">
                    <m:f>
                      <m:f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en-US" sz="36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fr-FR" sz="3600">
                            <a:effectLst/>
                            <a:latin typeface="Cambria Math" panose="02040503050406030204" pitchFamily="18" charset="0"/>
                            <a:ea typeface="Times New Roman" panose="02020603050405020304" pitchFamily="18" charset="0"/>
                            <a:cs typeface="Times New Roman" panose="02020603050405020304" pitchFamily="18" charset="0"/>
                          </a:rPr>
                          <m:t>4</m:t>
                        </m:r>
                      </m:den>
                    </m:f>
                  </m:oMath>
                </a14:m>
                <a:r>
                  <a:rPr lang="fr-FR" sz="3600">
                    <a:effectLst/>
                    <a:latin typeface="Arial" panose="020B0604020202020204" pitchFamily="34" charset="0"/>
                    <a:ea typeface="Times New Roman" panose="02020603050405020304" pitchFamily="18" charset="0"/>
                    <a:cs typeface="Arial" panose="020B0604020202020204" pitchFamily="34" charset="0"/>
                  </a:rPr>
                  <a:t>.</a:t>
                </a:r>
                <a:endParaRPr lang="en-US" sz="3600">
                  <a:effectLst/>
                  <a:latin typeface="Arial" panose="020B0604020202020204" pitchFamily="34" charset="0"/>
                  <a:ea typeface="Calibri" panose="020F0502020204030204" pitchFamily="34" charset="0"/>
                  <a:cs typeface="Arial" panose="020B0604020202020204" pitchFamily="34" charset="0"/>
                </a:endParaRPr>
              </a:p>
              <a:p>
                <a:pPr algn="just">
                  <a:lnSpc>
                    <a:spcPct val="130000"/>
                  </a:lnSpc>
                  <a:spcAft>
                    <a:spcPts val="0"/>
                  </a:spcAft>
                </a:pPr>
                <a:r>
                  <a:rPr lang="fr-FR" sz="3600">
                    <a:effectLst/>
                    <a:latin typeface="Arial" panose="020B0604020202020204" pitchFamily="34" charset="0"/>
                    <a:ea typeface="Calibri" panose="020F0502020204030204" pitchFamily="34" charset="0"/>
                    <a:cs typeface="Arial" panose="020B0604020202020204" pitchFamily="34" charset="0"/>
                  </a:rPr>
                  <a:t>Do hàm số y = tan x tuần hoàn với chu kì là </a:t>
                </a:r>
                <a:r>
                  <a:rPr lang="en-US" sz="3600">
                    <a:effectLst/>
                    <a:latin typeface="Arial" panose="020B0604020202020204" pitchFamily="34" charset="0"/>
                    <a:ea typeface="Calibri" panose="020F0502020204030204" pitchFamily="34" charset="0"/>
                    <a:cs typeface="Arial" panose="020B0604020202020204" pitchFamily="34" charset="0"/>
                  </a:rPr>
                  <a:t>π</a:t>
                </a:r>
                <a:r>
                  <a:rPr lang="fr-FR" sz="3600">
                    <a:effectLst/>
                    <a:latin typeface="Arial" panose="020B0604020202020204" pitchFamily="34" charset="0"/>
                    <a:ea typeface="Calibri" panose="020F0502020204030204" pitchFamily="34" charset="0"/>
                    <a:cs typeface="Arial" panose="020B0604020202020204" pitchFamily="34" charset="0"/>
                  </a:rPr>
                  <a:t> nên đường thẳng y = 1 cắt đồ thị hàm số </a:t>
                </a:r>
                <a14:m>
                  <m:oMath xmlns:m="http://schemas.openxmlformats.org/officeDocument/2006/math">
                    <m:r>
                      <m:rPr>
                        <m:sty m:val="p"/>
                      </m:rPr>
                      <a:rPr lang="fr-FR" sz="3600">
                        <a:effectLst/>
                        <a:latin typeface="Cambria Math" panose="02040503050406030204" pitchFamily="18" charset="0"/>
                        <a:ea typeface="Calibri" panose="020F0502020204030204" pitchFamily="34" charset="0"/>
                        <a:cs typeface="Times New Roman" panose="02020603050405020304" pitchFamily="18" charset="0"/>
                      </a:rPr>
                      <m:t>y</m:t>
                    </m:r>
                    <m:r>
                      <a:rPr lang="fr-FR" sz="3600">
                        <a:effectLst/>
                        <a:latin typeface="Cambria Math" panose="02040503050406030204" pitchFamily="18" charset="0"/>
                        <a:ea typeface="Calibri" panose="020F0502020204030204" pitchFamily="34" charset="0"/>
                        <a:cs typeface="Times New Roman" panose="02020603050405020304" pitchFamily="18" charset="0"/>
                      </a:rPr>
                      <m:t> = </m:t>
                    </m:r>
                    <m:r>
                      <m:rPr>
                        <m:sty m:val="p"/>
                      </m:rPr>
                      <a:rPr lang="fr-FR" sz="3600">
                        <a:effectLst/>
                        <a:latin typeface="Cambria Math" panose="02040503050406030204" pitchFamily="18" charset="0"/>
                        <a:ea typeface="Calibri" panose="020F0502020204030204" pitchFamily="34" charset="0"/>
                        <a:cs typeface="Times New Roman" panose="02020603050405020304" pitchFamily="18" charset="0"/>
                      </a:rPr>
                      <m:t>tan</m:t>
                    </m:r>
                    <m:r>
                      <a:rPr lang="fr-FR" sz="3600">
                        <a:effectLst/>
                        <a:latin typeface="Cambria Math" panose="02040503050406030204" pitchFamily="18" charset="0"/>
                        <a:ea typeface="Calibri" panose="020F0502020204030204" pitchFamily="34" charset="0"/>
                        <a:cs typeface="Times New Roman" panose="02020603050405020304" pitchFamily="18" charset="0"/>
                      </a:rPr>
                      <m:t> </m:t>
                    </m:r>
                    <m:r>
                      <m:rPr>
                        <m:sty m:val="p"/>
                      </m:rPr>
                      <a:rPr lang="fr-FR" sz="3600">
                        <a:effectLst/>
                        <a:latin typeface="Cambria Math" panose="02040503050406030204" pitchFamily="18" charset="0"/>
                        <a:ea typeface="Calibri" panose="020F0502020204030204" pitchFamily="34" charset="0"/>
                        <a:cs typeface="Times New Roman" panose="02020603050405020304" pitchFamily="18" charset="0"/>
                      </a:rPr>
                      <m:t>x</m:t>
                    </m:r>
                  </m:oMath>
                </a14:m>
                <a:r>
                  <a:rPr lang="fr-FR" sz="3600">
                    <a:effectLst/>
                    <a:latin typeface="Arial" panose="020B0604020202020204" pitchFamily="34" charset="0"/>
                    <a:ea typeface="Calibri" panose="020F0502020204030204" pitchFamily="34" charset="0"/>
                    <a:cs typeface="Arial" panose="020B0604020202020204" pitchFamily="34" charset="0"/>
                  </a:rPr>
                  <a:t> tại các điểm có hoành độ là </a:t>
                </a:r>
                <a14:m>
                  <m:oMath xmlns:m="http://schemas.openxmlformats.org/officeDocument/2006/math">
                    <m:r>
                      <m:rPr>
                        <m:sty m:val="p"/>
                      </m:rPr>
                      <a:rPr lang="fr-FR" sz="3600">
                        <a:effectLst/>
                        <a:latin typeface="Cambria Math" panose="02040503050406030204" pitchFamily="18" charset="0"/>
                        <a:ea typeface="Calibri" panose="020F0502020204030204" pitchFamily="34" charset="0"/>
                        <a:cs typeface="Times New Roman" panose="02020603050405020304" pitchFamily="18" charset="0"/>
                      </a:rPr>
                      <m:t>x</m:t>
                    </m:r>
                    <m:r>
                      <a:rPr lang="fr-FR" sz="36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3600">
                            <a:effectLst/>
                            <a:latin typeface="Cambria Math" panose="02040503050406030204" pitchFamily="18" charset="0"/>
                            <a:ea typeface="Calibri" panose="020F0502020204030204" pitchFamily="34" charset="0"/>
                            <a:cs typeface="Times New Roman" panose="02020603050405020304" pitchFamily="18" charset="0"/>
                          </a:rPr>
                          <m:t>π</m:t>
                        </m:r>
                      </m:num>
                      <m:den>
                        <m:r>
                          <a:rPr lang="fr-FR" sz="3600">
                            <a:effectLst/>
                            <a:latin typeface="Cambria Math" panose="02040503050406030204" pitchFamily="18" charset="0"/>
                            <a:ea typeface="Calibri" panose="020F0502020204030204" pitchFamily="34" charset="0"/>
                            <a:cs typeface="Times New Roman" panose="02020603050405020304" pitchFamily="18" charset="0"/>
                          </a:rPr>
                          <m:t>4</m:t>
                        </m:r>
                      </m:den>
                    </m:f>
                    <m:r>
                      <a:rPr lang="fr-FR" sz="36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3600">
                        <a:effectLst/>
                        <a:latin typeface="Cambria Math" panose="02040503050406030204" pitchFamily="18" charset="0"/>
                        <a:ea typeface="Calibri" panose="020F0502020204030204" pitchFamily="34" charset="0"/>
                        <a:cs typeface="Times New Roman" panose="02020603050405020304" pitchFamily="18" charset="0"/>
                      </a:rPr>
                      <m:t>kπ</m:t>
                    </m:r>
                    <m:r>
                      <a:rPr lang="fr-FR" sz="3600">
                        <a:effectLst/>
                        <a:latin typeface="Cambria Math" panose="02040503050406030204" pitchFamily="18" charset="0"/>
                        <a:ea typeface="Calibri" panose="020F0502020204030204" pitchFamily="34" charset="0"/>
                        <a:cs typeface="Times New Roman" panose="02020603050405020304" pitchFamily="18" charset="0"/>
                      </a:rPr>
                      <m:t>, (</m:t>
                    </m:r>
                    <m:r>
                      <m:rPr>
                        <m:sty m:val="p"/>
                      </m:rPr>
                      <a:rPr lang="fr-FR" sz="3600">
                        <a:effectLst/>
                        <a:latin typeface="Cambria Math" panose="02040503050406030204" pitchFamily="18" charset="0"/>
                        <a:ea typeface="Calibri" panose="020F0502020204030204" pitchFamily="34" charset="0"/>
                        <a:cs typeface="Times New Roman" panose="02020603050405020304" pitchFamily="18" charset="0"/>
                      </a:rPr>
                      <m:t>k</m:t>
                    </m:r>
                    <m:r>
                      <a:rPr lang="fr-FR" sz="36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3600">
                        <a:effectLst/>
                        <a:latin typeface="Cambria Math" panose="02040503050406030204" pitchFamily="18" charset="0"/>
                        <a:ea typeface="Calibri" panose="020F0502020204030204" pitchFamily="34" charset="0"/>
                        <a:cs typeface="Times New Roman" panose="02020603050405020304" pitchFamily="18" charset="0"/>
                      </a:rPr>
                      <m:t>Z</m:t>
                    </m:r>
                    <m:r>
                      <a:rPr lang="fr-FR" sz="3600">
                        <a:effectLst/>
                        <a:latin typeface="Cambria Math" panose="02040503050406030204" pitchFamily="18" charset="0"/>
                        <a:ea typeface="Calibri" panose="020F0502020204030204" pitchFamily="34" charset="0"/>
                        <a:cs typeface="Times New Roman" panose="02020603050405020304" pitchFamily="18" charset="0"/>
                      </a:rPr>
                      <m:t>)</m:t>
                    </m:r>
                  </m:oMath>
                </a14:m>
                <a:r>
                  <a:rPr lang="fr-FR" sz="3600">
                    <a:effectLst/>
                    <a:latin typeface="Arial" panose="020B0604020202020204" pitchFamily="34" charset="0"/>
                    <a:ea typeface="Times New Roman" panose="02020603050405020304" pitchFamily="18" charset="0"/>
                    <a:cs typeface="Arial" panose="020B0604020202020204" pitchFamily="34" charset="0"/>
                  </a:rPr>
                  <a:t>.</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533400" y="1137155"/>
                <a:ext cx="17221200" cy="4823821"/>
              </a:xfrm>
              <a:prstGeom prst="rect">
                <a:avLst/>
              </a:prstGeom>
              <a:blipFill rotWithShape="0">
                <a:blip r:embed="rId4"/>
                <a:stretch>
                  <a:fillRect l="-1097" r="-1062" b="-126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11292466" y="6210300"/>
                <a:ext cx="6558654" cy="2856679"/>
              </a:xfrm>
              <a:prstGeom prst="rect">
                <a:avLst/>
              </a:prstGeom>
            </p:spPr>
            <p:txBody>
              <a:bodyPr wrap="square">
                <a:spAutoFit/>
              </a:bodyPr>
              <a:lstStyle/>
              <a:p>
                <a:pPr algn="just">
                  <a:lnSpc>
                    <a:spcPct val="150000"/>
                  </a:lnSpc>
                  <a:spcAft>
                    <a:spcPts val="0"/>
                  </a:spcAft>
                </a:pPr>
                <a:r>
                  <a:rPr lang="fr-FR" sz="3600">
                    <a:latin typeface="Arial" panose="020B0604020202020204" pitchFamily="34" charset="0"/>
                    <a:ea typeface="Times New Roman" panose="02020603050405020304" pitchFamily="18" charset="0"/>
                    <a:cs typeface="Arial" panose="020B0604020202020204" pitchFamily="34" charset="0"/>
                  </a:rPr>
                  <a:t>b) Phương trình </a:t>
                </a:r>
                <a14:m>
                  <m:oMath xmlns:m="http://schemas.openxmlformats.org/officeDocument/2006/math">
                    <m:func>
                      <m:func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fr-FR" sz="3600">
                            <a:effectLst/>
                            <a:latin typeface="Cambria Math" panose="02040503050406030204" pitchFamily="18" charset="0"/>
                            <a:ea typeface="Times New Roman" panose="02020603050405020304" pitchFamily="18" charset="0"/>
                            <a:cs typeface="Times New Roman" panose="02020603050405020304" pitchFamily="18" charset="0"/>
                          </a:rPr>
                          <m:t>tan</m:t>
                        </m:r>
                      </m:fName>
                      <m:e>
                        <m:r>
                          <a:rPr lang="en-US" sz="3600" i="1">
                            <a:effectLst/>
                            <a:latin typeface="Cambria Math" panose="02040503050406030204" pitchFamily="18" charset="0"/>
                            <a:ea typeface="Times New Roman" panose="02020603050405020304" pitchFamily="18" charset="0"/>
                            <a:cs typeface="Times New Roman" panose="02020603050405020304" pitchFamily="18" charset="0"/>
                          </a:rPr>
                          <m:t>𝑥</m:t>
                        </m:r>
                      </m:e>
                    </m:func>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=1</m:t>
                    </m:r>
                  </m:oMath>
                </a14:m>
                <a:r>
                  <a:rPr lang="fr-FR" sz="3600">
                    <a:effectLst/>
                    <a:latin typeface="Arial" panose="020B0604020202020204" pitchFamily="34" charset="0"/>
                    <a:ea typeface="Times New Roman" panose="02020603050405020304" pitchFamily="18" charset="0"/>
                    <a:cs typeface="Arial" panose="020B0604020202020204" pitchFamily="34" charset="0"/>
                  </a:rPr>
                  <a:t> có các nghiệm là:</a:t>
                </a:r>
                <a:endParaRPr lang="en-US" sz="3600">
                  <a:effectLst/>
                  <a:latin typeface="Arial" panose="020B0604020202020204" pitchFamily="34" charset="0"/>
                  <a:ea typeface="Calibri" panose="020F0502020204030204" pitchFamily="34" charset="0"/>
                  <a:cs typeface="Arial" panose="020B0604020202020204" pitchFamily="34" charset="0"/>
                </a:endParaRPr>
              </a:p>
              <a:p>
                <a:pPr algn="ctr">
                  <a:lnSpc>
                    <a:spcPct val="150000"/>
                  </a:lnSpc>
                  <a:spcAft>
                    <a:spcPts val="0"/>
                  </a:spcAft>
                </a:pPr>
                <a14:m>
                  <m:oMath xmlns:m="http://schemas.openxmlformats.org/officeDocument/2006/math">
                    <m:r>
                      <m:rPr>
                        <m:sty m:val="p"/>
                      </m:rPr>
                      <a:rPr lang="en-US" sz="3600">
                        <a:effectLst/>
                        <a:latin typeface="Cambria Math" panose="02040503050406030204" pitchFamily="18" charset="0"/>
                        <a:ea typeface="Calibri" panose="020F0502020204030204" pitchFamily="34" charset="0"/>
                        <a:cs typeface="Times New Roman" panose="02020603050405020304" pitchFamily="18" charset="0"/>
                      </a:rPr>
                      <m:t>x</m:t>
                    </m:r>
                    <m:r>
                      <a:rPr lang="en-US" sz="36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3600">
                            <a:effectLst/>
                            <a:latin typeface="Cambria Math" panose="02040503050406030204" pitchFamily="18" charset="0"/>
                            <a:ea typeface="Calibri" panose="020F0502020204030204" pitchFamily="34" charset="0"/>
                            <a:cs typeface="Times New Roman" panose="02020603050405020304" pitchFamily="18" charset="0"/>
                          </a:rPr>
                          <m:t>π</m:t>
                        </m:r>
                      </m:num>
                      <m:den>
                        <m:r>
                          <a:rPr lang="en-US" sz="3600">
                            <a:effectLst/>
                            <a:latin typeface="Cambria Math" panose="02040503050406030204" pitchFamily="18" charset="0"/>
                            <a:ea typeface="Calibri" panose="020F0502020204030204" pitchFamily="34" charset="0"/>
                            <a:cs typeface="Times New Roman" panose="02020603050405020304" pitchFamily="18" charset="0"/>
                          </a:rPr>
                          <m:t>4</m:t>
                        </m:r>
                      </m:den>
                    </m:f>
                    <m:r>
                      <a:rPr lang="en-US" sz="36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3600">
                        <a:effectLst/>
                        <a:latin typeface="Cambria Math" panose="02040503050406030204" pitchFamily="18" charset="0"/>
                        <a:ea typeface="Calibri" panose="020F0502020204030204" pitchFamily="34" charset="0"/>
                        <a:cs typeface="Times New Roman" panose="02020603050405020304" pitchFamily="18" charset="0"/>
                      </a:rPr>
                      <m:t>kπ</m:t>
                    </m:r>
                    <m:r>
                      <a:rPr lang="en-US" sz="3600">
                        <a:effectLst/>
                        <a:latin typeface="Cambria Math" panose="02040503050406030204" pitchFamily="18" charset="0"/>
                        <a:ea typeface="Calibri" panose="020F0502020204030204" pitchFamily="34" charset="0"/>
                        <a:cs typeface="Times New Roman" panose="02020603050405020304" pitchFamily="18" charset="0"/>
                      </a:rPr>
                      <m:t>, (</m:t>
                    </m:r>
                    <m:r>
                      <m:rPr>
                        <m:sty m:val="p"/>
                      </m:rPr>
                      <a:rPr lang="en-US" sz="3600">
                        <a:effectLst/>
                        <a:latin typeface="Cambria Math" panose="02040503050406030204" pitchFamily="18" charset="0"/>
                        <a:ea typeface="Calibri" panose="020F0502020204030204" pitchFamily="34" charset="0"/>
                        <a:cs typeface="Times New Roman" panose="02020603050405020304" pitchFamily="18" charset="0"/>
                      </a:rPr>
                      <m:t>k</m:t>
                    </m:r>
                    <m:r>
                      <a:rPr lang="en-US" sz="36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3600">
                        <a:effectLst/>
                        <a:latin typeface="Cambria Math" panose="02040503050406030204" pitchFamily="18" charset="0"/>
                        <a:ea typeface="Calibri" panose="020F0502020204030204" pitchFamily="34" charset="0"/>
                        <a:cs typeface="Times New Roman" panose="02020603050405020304" pitchFamily="18" charset="0"/>
                      </a:rPr>
                      <m:t>Z</m:t>
                    </m:r>
                    <m:r>
                      <a:rPr lang="en-US" sz="3600">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3600">
                    <a:effectLst/>
                    <a:latin typeface="Arial" panose="020B0604020202020204" pitchFamily="34" charset="0"/>
                    <a:ea typeface="Times New Roman" panose="02020603050405020304" pitchFamily="18" charset="0"/>
                    <a:cs typeface="Arial" panose="020B0604020202020204" pitchFamily="34" charset="0"/>
                  </a:rPr>
                  <a:t>.</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11292466" y="6210300"/>
                <a:ext cx="6558654" cy="2856679"/>
              </a:xfrm>
              <a:prstGeom prst="rect">
                <a:avLst/>
              </a:prstGeom>
              <a:blipFill rotWithShape="0">
                <a:blip r:embed="rId5"/>
                <a:stretch>
                  <a:fillRect l="-2788" r="-2881"/>
                </a:stretch>
              </a:blipFill>
            </p:spPr>
            <p:txBody>
              <a:bodyPr/>
              <a:lstStyle/>
              <a:p>
                <a:r>
                  <a:rPr lang="en-US">
                    <a:noFill/>
                  </a:rPr>
                  <a:t> </a:t>
                </a:r>
              </a:p>
            </p:txBody>
          </p:sp>
        </mc:Fallback>
      </mc:AlternateContent>
      <p:sp>
        <p:nvSpPr>
          <p:cNvPr id="6" name="TextBox 5"/>
          <p:cNvSpPr txBox="1"/>
          <p:nvPr/>
        </p:nvSpPr>
        <p:spPr>
          <a:xfrm>
            <a:off x="7543800" y="490824"/>
            <a:ext cx="2743200" cy="646331"/>
          </a:xfrm>
          <a:prstGeom prst="rect">
            <a:avLst/>
          </a:prstGeom>
          <a:noFill/>
        </p:spPr>
        <p:txBody>
          <a:bodyPr wrap="square" rtlCol="0">
            <a:spAutoFit/>
          </a:bodyPr>
          <a:lstStyle/>
          <a:p>
            <a:pPr algn="ctr"/>
            <a:r>
              <a:rPr lang="vi-VN" sz="3600" b="1" u="sng">
                <a:solidFill>
                  <a:srgbClr val="C00000"/>
                </a:solidFill>
                <a:cs typeface="Arial" panose="020B0604020202020204" pitchFamily="34" charset="0"/>
              </a:rPr>
              <a:t>Giải</a:t>
            </a:r>
            <a:endParaRPr lang="en-US" sz="3600" b="1" u="sng">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98625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par>
                                <p:cTn id="15" presetID="10"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500" fill="hold"/>
                                        <p:tgtEl>
                                          <p:spTgt spid="5"/>
                                        </p:tgtEl>
                                        <p:attrNameLst>
                                          <p:attrName>ppt_x</p:attrName>
                                        </p:attrNameLst>
                                      </p:cBhvr>
                                      <p:tavLst>
                                        <p:tav tm="0">
                                          <p:val>
                                            <p:strVal val="#ppt_x"/>
                                          </p:val>
                                        </p:tav>
                                        <p:tav tm="100000">
                                          <p:val>
                                            <p:strVal val="#ppt_x"/>
                                          </p:val>
                                        </p:tav>
                                      </p:tavLst>
                                    </p:anim>
                                    <p:anim calcmode="lin" valueType="num">
                                      <p:cBhvr additive="base">
                                        <p:cTn id="2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grpSp>
        <p:nvGrpSpPr>
          <p:cNvPr id="3" name="Group 3"/>
          <p:cNvGrpSpPr/>
          <p:nvPr/>
        </p:nvGrpSpPr>
        <p:grpSpPr>
          <a:xfrm>
            <a:off x="1371601" y="647700"/>
            <a:ext cx="15621000" cy="8991600"/>
            <a:chOff x="0" y="0"/>
            <a:chExt cx="3727935" cy="2167467"/>
          </a:xfrm>
        </p:grpSpPr>
        <p:sp>
          <p:nvSpPr>
            <p:cNvPr id="4" name="Freeform 4"/>
            <p:cNvSpPr/>
            <p:nvPr/>
          </p:nvSpPr>
          <p:spPr>
            <a:xfrm>
              <a:off x="0" y="0"/>
              <a:ext cx="3727935" cy="2167467"/>
            </a:xfrm>
            <a:custGeom>
              <a:avLst/>
              <a:gdLst/>
              <a:ahLst/>
              <a:cxnLst/>
              <a:rect l="l" t="t" r="r" b="b"/>
              <a:pathLst>
                <a:path w="3727935" h="2167467">
                  <a:moveTo>
                    <a:pt x="6017" y="0"/>
                  </a:moveTo>
                  <a:lnTo>
                    <a:pt x="3721918" y="0"/>
                  </a:lnTo>
                  <a:cubicBezTo>
                    <a:pt x="3725241" y="0"/>
                    <a:pt x="3727935" y="2694"/>
                    <a:pt x="3727935" y="6017"/>
                  </a:cubicBezTo>
                  <a:lnTo>
                    <a:pt x="3727935" y="2161450"/>
                  </a:lnTo>
                  <a:cubicBezTo>
                    <a:pt x="3727935" y="2164773"/>
                    <a:pt x="3725241" y="2167467"/>
                    <a:pt x="3721918" y="2167467"/>
                  </a:cubicBezTo>
                  <a:lnTo>
                    <a:pt x="6017" y="2167467"/>
                  </a:lnTo>
                  <a:cubicBezTo>
                    <a:pt x="2694" y="2167467"/>
                    <a:pt x="0" y="2164773"/>
                    <a:pt x="0" y="2161450"/>
                  </a:cubicBezTo>
                  <a:lnTo>
                    <a:pt x="0" y="6017"/>
                  </a:lnTo>
                  <a:cubicBezTo>
                    <a:pt x="0" y="2694"/>
                    <a:pt x="2694" y="0"/>
                    <a:pt x="6017" y="0"/>
                  </a:cubicBezTo>
                  <a:close/>
                </a:path>
              </a:pathLst>
            </a:custGeom>
            <a:solidFill>
              <a:srgbClr val="FFFFFF"/>
            </a:solidFill>
            <a:ln w="38100">
              <a:solidFill>
                <a:srgbClr val="000000"/>
              </a:solidFill>
            </a:ln>
          </p:spPr>
        </p:sp>
        <p:sp>
          <p:nvSpPr>
            <p:cNvPr id="5" name="TextBox 5"/>
            <p:cNvSpPr txBox="1"/>
            <p:nvPr/>
          </p:nvSpPr>
          <p:spPr>
            <a:xfrm>
              <a:off x="0" y="-47625"/>
              <a:ext cx="812800" cy="860425"/>
            </a:xfrm>
            <a:prstGeom prst="rect">
              <a:avLst/>
            </a:prstGeom>
          </p:spPr>
          <p:txBody>
            <a:bodyPr lIns="50800" tIns="50800" rIns="50800" bIns="50800" rtlCol="0" anchor="ctr"/>
            <a:lstStyle/>
            <a:p>
              <a:pPr algn="ctr">
                <a:lnSpc>
                  <a:spcPts val="3210"/>
                </a:lnSpc>
              </a:pPr>
              <a:endParaRPr>
                <a:solidFill>
                  <a:prstClr val="black"/>
                </a:solidFill>
              </a:endParaRPr>
            </a:p>
          </p:txBody>
        </p:sp>
      </p:grpSp>
      <p:sp>
        <p:nvSpPr>
          <p:cNvPr id="24" name="TextBox 24"/>
          <p:cNvSpPr txBox="1"/>
          <p:nvPr/>
        </p:nvSpPr>
        <p:spPr>
          <a:xfrm>
            <a:off x="4807921" y="791726"/>
            <a:ext cx="8762207" cy="996107"/>
          </a:xfrm>
          <a:prstGeom prst="rect">
            <a:avLst/>
          </a:prstGeom>
        </p:spPr>
        <p:txBody>
          <a:bodyPr lIns="0" tIns="0" rIns="0" bIns="0" rtlCol="0" anchor="t">
            <a:spAutoFit/>
          </a:bodyPr>
          <a:lstStyle/>
          <a:p>
            <a:pPr algn="ctr">
              <a:lnSpc>
                <a:spcPts val="8865"/>
              </a:lnSpc>
              <a:spcBef>
                <a:spcPct val="0"/>
              </a:spcBef>
            </a:pPr>
            <a:r>
              <a:rPr lang="vi-VN" sz="4800" b="1">
                <a:solidFill>
                  <a:srgbClr val="F79646">
                    <a:lumMod val="75000"/>
                  </a:srgbClr>
                </a:solidFill>
                <a:cs typeface="Arial" panose="020B0604020202020204" pitchFamily="34" charset="0"/>
              </a:rPr>
              <a:t>CÔNG THỨC NGHIỆM</a:t>
            </a:r>
            <a:endParaRPr lang="en-US" sz="4800" b="1">
              <a:solidFill>
                <a:srgbClr val="F79646">
                  <a:lumMod val="75000"/>
                </a:srgbClr>
              </a:solidFill>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3"/>
          <a:stretch>
            <a:fillRect/>
          </a:stretch>
        </p:blipFill>
        <p:spPr>
          <a:xfrm>
            <a:off x="15807401" y="229829"/>
            <a:ext cx="2251999" cy="2267711"/>
          </a:xfrm>
          <a:prstGeom prst="rect">
            <a:avLst/>
          </a:prstGeom>
        </p:spPr>
      </p:pic>
      <p:sp>
        <p:nvSpPr>
          <p:cNvPr id="8" name="TextBox 7"/>
          <p:cNvSpPr txBox="1"/>
          <p:nvPr/>
        </p:nvSpPr>
        <p:spPr>
          <a:xfrm>
            <a:off x="2417301" y="1996235"/>
            <a:ext cx="10972800" cy="707886"/>
          </a:xfrm>
          <a:prstGeom prst="rect">
            <a:avLst/>
          </a:prstGeom>
          <a:noFill/>
        </p:spPr>
        <p:txBody>
          <a:bodyPr wrap="square" rtlCol="0">
            <a:spAutoFit/>
          </a:bodyPr>
          <a:lstStyle/>
          <a:p>
            <a:r>
              <a:rPr lang="vi-VN" sz="4000">
                <a:solidFill>
                  <a:srgbClr val="0070C0"/>
                </a:solidFill>
                <a:cs typeface="Arial" panose="020B0604020202020204" pitchFamily="34" charset="0"/>
              </a:rPr>
              <a:t>Ta có thể giải phương trình tanx = m như sau:</a:t>
            </a:r>
            <a:endParaRPr lang="en-US" sz="4000">
              <a:solidFill>
                <a:srgbClr val="0070C0"/>
              </a:solidFill>
              <a:latin typeface="Arial" panose="020B0604020202020204" pitchFamily="34" charset="0"/>
              <a:cs typeface="Arial" panose="020B0604020202020204" pitchFamily="34" charset="0"/>
            </a:endParaRPr>
          </a:p>
        </p:txBody>
      </p:sp>
      <p:pic>
        <p:nvPicPr>
          <p:cNvPr id="11" name="Picture 10"/>
          <p:cNvPicPr>
            <a:picLocks noChangeAspect="1"/>
          </p:cNvPicPr>
          <p:nvPr/>
        </p:nvPicPr>
        <p:blipFill>
          <a:blip r:embed="rId4"/>
          <a:stretch>
            <a:fillRect/>
          </a:stretch>
        </p:blipFill>
        <p:spPr>
          <a:xfrm>
            <a:off x="83528" y="7704064"/>
            <a:ext cx="2996073" cy="2511951"/>
          </a:xfrm>
          <a:prstGeom prst="rect">
            <a:avLst/>
          </a:prstGeom>
        </p:spPr>
      </p:pic>
      <mc:AlternateContent xmlns:mc="http://schemas.openxmlformats.org/markup-compatibility/2006" xmlns:a14="http://schemas.microsoft.com/office/drawing/2010/main">
        <mc:Choice Requires="a14">
          <p:sp>
            <p:nvSpPr>
              <p:cNvPr id="9" name="Rectangle 8"/>
              <p:cNvSpPr/>
              <p:nvPr/>
            </p:nvSpPr>
            <p:spPr>
              <a:xfrm>
                <a:off x="2445324" y="2567529"/>
                <a:ext cx="13487400" cy="3320845"/>
              </a:xfrm>
              <a:prstGeom prst="rect">
                <a:avLst/>
              </a:prstGeom>
            </p:spPr>
            <p:txBody>
              <a:bodyPr wrap="square">
                <a:spAutoFit/>
              </a:bodyPr>
              <a:lstStyle/>
              <a:p>
                <a:pPr>
                  <a:lnSpc>
                    <a:spcPct val="150000"/>
                  </a:lnSpc>
                  <a:spcAft>
                    <a:spcPts val="0"/>
                  </a:spcAft>
                </a:pPr>
                <a:r>
                  <a:rPr lang="en-US" sz="4000">
                    <a:latin typeface="Arial" panose="020B0604020202020204" pitchFamily="34" charset="0"/>
                    <a:ea typeface="Calibri" panose="020F0502020204030204" pitchFamily="34" charset="0"/>
                    <a:cs typeface="Arial" panose="020B0604020202020204" pitchFamily="34" charset="0"/>
                  </a:rPr>
                  <a:t>Gọi </a:t>
                </a:r>
                <a14:m>
                  <m:oMath xmlns:m="http://schemas.openxmlformats.org/officeDocument/2006/math">
                    <m:r>
                      <m:rPr>
                        <m:sty m:val="p"/>
                      </m:rPr>
                      <a:rPr lang="en-US" sz="4000" i="0">
                        <a:effectLst/>
                        <a:latin typeface="Cambria Math" panose="02040503050406030204" pitchFamily="18" charset="0"/>
                        <a:ea typeface="Calibri" panose="020F0502020204030204" pitchFamily="34" charset="0"/>
                        <a:cs typeface="Times New Roman" panose="02020603050405020304" pitchFamily="18" charset="0"/>
                      </a:rPr>
                      <m:t>α</m:t>
                    </m:r>
                  </m:oMath>
                </a14:m>
                <a:r>
                  <a:rPr lang="en-US" sz="4000">
                    <a:effectLst/>
                    <a:latin typeface="Arial" panose="020B0604020202020204" pitchFamily="34" charset="0"/>
                    <a:ea typeface="Times New Roman" panose="02020603050405020304" pitchFamily="18" charset="0"/>
                    <a:cs typeface="Arial" panose="020B0604020202020204" pitchFamily="34" charset="0"/>
                  </a:rPr>
                  <a:t> là số thực thuộc khoảng </a:t>
                </a:r>
                <a14:m>
                  <m:oMath xmlns:m="http://schemas.openxmlformats.org/officeDocument/2006/math">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2</m:t>
                            </m:r>
                          </m:den>
                        </m:f>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2</m:t>
                            </m:r>
                          </m:den>
                        </m:f>
                      </m:e>
                    </m:d>
                  </m:oMath>
                </a14:m>
                <a:r>
                  <a:rPr lang="en-US" sz="4000">
                    <a:effectLst/>
                    <a:latin typeface="Arial" panose="020B0604020202020204" pitchFamily="34" charset="0"/>
                    <a:ea typeface="Times New Roman" panose="02020603050405020304" pitchFamily="18" charset="0"/>
                    <a:cs typeface="Arial" panose="020B0604020202020204" pitchFamily="34" charset="0"/>
                  </a:rPr>
                  <a:t> sao cho </a:t>
                </a:r>
                <a14:m>
                  <m:oMath xmlns:m="http://schemas.openxmlformats.org/officeDocument/2006/math">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tan</m:t>
                        </m:r>
                      </m:fName>
                      <m:e>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α</m:t>
                        </m:r>
                      </m:e>
                    </m:func>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m</m:t>
                    </m:r>
                  </m:oMath>
                </a14:m>
                <a:r>
                  <a:rPr lang="en-US" sz="4000">
                    <a:effectLst/>
                    <a:latin typeface="Arial" panose="020B0604020202020204" pitchFamily="34" charset="0"/>
                    <a:ea typeface="Times New Roman" panose="02020603050405020304" pitchFamily="18" charset="0"/>
                    <a:cs typeface="Arial" panose="020B0604020202020204" pitchFamily="34" charset="0"/>
                  </a:rPr>
                  <a:t>. </a:t>
                </a:r>
                <a:r>
                  <a:rPr lang="fr-FR" sz="4000">
                    <a:effectLst/>
                    <a:latin typeface="Arial" panose="020B0604020202020204" pitchFamily="34" charset="0"/>
                    <a:ea typeface="Times New Roman" panose="02020603050405020304" pitchFamily="18" charset="0"/>
                    <a:cs typeface="Arial" panose="020B0604020202020204" pitchFamily="34" charset="0"/>
                  </a:rPr>
                  <a:t>Khi đó với mọi </a:t>
                </a:r>
                <a14:m>
                  <m:oMath xmlns:m="http://schemas.openxmlformats.org/officeDocument/2006/math">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m</m:t>
                    </m:r>
                    <m:r>
                      <a:rPr lang="fr-FR" sz="4000" i="0">
                        <a:effectLst/>
                        <a:latin typeface="Cambria Math" panose="02040503050406030204" pitchFamily="18" charset="0"/>
                        <a:ea typeface="Times New Roman" panose="02020603050405020304" pitchFamily="18" charset="0"/>
                        <a:cs typeface="Times New Roman" panose="02020603050405020304" pitchFamily="18" charset="0"/>
                      </a:rPr>
                      <m:t>∈</m:t>
                    </m:r>
                    <m:r>
                      <a:rPr lang="fr-FR" sz="4000" i="0">
                        <a:effectLst/>
                        <a:latin typeface="Cambria Math" panose="02040503050406030204" pitchFamily="18" charset="0"/>
                        <a:ea typeface="Times New Roman" panose="02020603050405020304" pitchFamily="18" charset="0"/>
                        <a:cs typeface="Times New Roman" panose="02020603050405020304" pitchFamily="18" charset="0"/>
                      </a:rPr>
                      <m:t>ℝ</m:t>
                    </m:r>
                  </m:oMath>
                </a14:m>
                <a:r>
                  <a:rPr lang="fr-FR" sz="4000">
                    <a:effectLst/>
                    <a:latin typeface="Arial" panose="020B0604020202020204" pitchFamily="34" charset="0"/>
                    <a:ea typeface="Times New Roman" panose="02020603050405020304" pitchFamily="18" charset="0"/>
                    <a:cs typeface="Arial" panose="020B0604020202020204" pitchFamily="34" charset="0"/>
                  </a:rPr>
                  <a:t>, ta có:</a:t>
                </a:r>
                <a:endParaRPr lang="en-US" sz="400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Aft>
                    <a:spcPts val="0"/>
                  </a:spcAft>
                </a:pPr>
                <a14:m>
                  <m:oMath xmlns:m="http://schemas.openxmlformats.org/officeDocument/2006/math">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tan</m:t>
                        </m:r>
                      </m:fName>
                      <m:e>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x</m:t>
                        </m:r>
                      </m:e>
                    </m:func>
                    <m:r>
                      <a:rPr lang="fr-FR" sz="4000" i="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m</m:t>
                    </m:r>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tan</m:t>
                        </m:r>
                      </m:fName>
                      <m:e>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x</m:t>
                        </m:r>
                      </m:e>
                    </m:func>
                    <m:r>
                      <a:rPr lang="fr-FR" sz="4000" i="0">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tan</m:t>
                        </m:r>
                      </m:fName>
                      <m:e>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α</m:t>
                        </m:r>
                      </m:e>
                    </m:func>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x</m:t>
                    </m:r>
                    <m:r>
                      <a:rPr lang="fr-FR" sz="4000" i="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α</m:t>
                    </m:r>
                    <m:r>
                      <a:rPr lang="fr-FR" sz="4000" i="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kπ</m:t>
                    </m:r>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fr-FR" sz="400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k</m:t>
                    </m:r>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ℤ</m:t>
                    </m:r>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en-US" sz="4000">
                    <a:effectLst/>
                    <a:latin typeface="Arial" panose="020B0604020202020204" pitchFamily="34" charset="0"/>
                    <a:ea typeface="Times New Roman" panose="02020603050405020304" pitchFamily="18" charset="0"/>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2445324" y="2567529"/>
                <a:ext cx="13487400" cy="3320845"/>
              </a:xfrm>
              <a:prstGeom prst="rect">
                <a:avLst/>
              </a:prstGeom>
              <a:blipFill rotWithShape="0">
                <a:blip r:embed="rId5"/>
                <a:stretch>
                  <a:fillRect l="-1582" r="-904" b="-348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2435164" y="6097718"/>
                <a:ext cx="13497560" cy="2862322"/>
              </a:xfrm>
              <a:prstGeom prst="rect">
                <a:avLst/>
              </a:prstGeom>
            </p:spPr>
            <p:txBody>
              <a:bodyPr wrap="square">
                <a:spAutoFit/>
              </a:bodyPr>
              <a:lstStyle/>
              <a:p>
                <a:pPr algn="just">
                  <a:lnSpc>
                    <a:spcPct val="150000"/>
                  </a:lnSpc>
                  <a:spcAft>
                    <a:spcPts val="0"/>
                  </a:spcAft>
                </a:pPr>
                <a:r>
                  <a:rPr lang="vi-VN" sz="4000" b="1" u="sng">
                    <a:solidFill>
                      <a:srgbClr val="C00000"/>
                    </a:solidFill>
                    <a:latin typeface="Arial" panose="020B0604020202020204" pitchFamily="34" charset="0"/>
                    <a:ea typeface="Times New Roman" panose="02020603050405020304" pitchFamily="18" charset="0"/>
                    <a:cs typeface="Arial" panose="020B0604020202020204" pitchFamily="34" charset="0"/>
                  </a:rPr>
                  <a:t>Chú ý</a:t>
                </a:r>
                <a:r>
                  <a:rPr lang="vi-VN" sz="4000" b="1">
                    <a:solidFill>
                      <a:srgbClr val="C00000"/>
                    </a:solidFill>
                    <a:latin typeface="Arial" panose="020B0604020202020204" pitchFamily="34" charset="0"/>
                    <a:ea typeface="Times New Roman" panose="02020603050405020304" pitchFamily="18" charset="0"/>
                    <a:cs typeface="Arial" panose="020B0604020202020204" pitchFamily="34" charset="0"/>
                  </a:rPr>
                  <a:t>: </a:t>
                </a:r>
                <a:r>
                  <a:rPr lang="en-US" sz="4000">
                    <a:latin typeface="Arial" panose="020B0604020202020204" pitchFamily="34" charset="0"/>
                    <a:ea typeface="Times New Roman" panose="02020603050405020304" pitchFamily="18" charset="0"/>
                    <a:cs typeface="Arial" panose="020B0604020202020204" pitchFamily="34" charset="0"/>
                  </a:rPr>
                  <a:t>Nếu x là góc lượng giác có đơn vị đo là độ thì ta có thể tìm góc lượng giác x sao cho </a:t>
                </a:r>
                <a14:m>
                  <m:oMath xmlns:m="http://schemas.openxmlformats.org/officeDocument/2006/math">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tan</m:t>
                        </m:r>
                      </m:fName>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𝑥</m:t>
                        </m:r>
                      </m:e>
                    </m:func>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tan</m:t>
                        </m:r>
                      </m:fName>
                      <m:e>
                        <m:sSup>
                          <m:sSup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𝛼</m:t>
                            </m:r>
                          </m:e>
                          <m:sup>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𝑜</m:t>
                            </m:r>
                          </m:sup>
                        </m:sSup>
                      </m:e>
                    </m:func>
                  </m:oMath>
                </a14:m>
                <a:r>
                  <a:rPr lang="en-US" sz="4000">
                    <a:effectLst/>
                    <a:latin typeface="Arial" panose="020B0604020202020204" pitchFamily="34" charset="0"/>
                    <a:ea typeface="Times New Roman" panose="02020603050405020304" pitchFamily="18" charset="0"/>
                    <a:cs typeface="Arial" panose="020B0604020202020204" pitchFamily="34" charset="0"/>
                  </a:rPr>
                  <a:t> như sau:</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ctr">
                  <a:lnSpc>
                    <a:spcPct val="150000"/>
                  </a:lnSpc>
                  <a:spcAft>
                    <a:spcPts val="0"/>
                  </a:spcAft>
                </a:pPr>
                <a14:m>
                  <m:oMath xmlns:m="http://schemas.openxmlformats.org/officeDocument/2006/math">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tan</m:t>
                        </m:r>
                      </m:fName>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𝑥</m:t>
                        </m:r>
                      </m:e>
                    </m:func>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tan</m:t>
                        </m:r>
                      </m:fName>
                      <m:e>
                        <m:sSup>
                          <m:sSup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𝛼</m:t>
                            </m:r>
                          </m:e>
                          <m:sup>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𝑜</m:t>
                            </m:r>
                          </m:sup>
                        </m:sSup>
                      </m:e>
                    </m:func>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𝛼</m:t>
                        </m:r>
                      </m:e>
                      <m:sup>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𝑜</m:t>
                        </m:r>
                      </m:sup>
                    </m:sSup>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𝑘</m:t>
                    </m:r>
                    <m:sSup>
                      <m:sSup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180</m:t>
                        </m:r>
                      </m:e>
                      <m:sup>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𝑜</m:t>
                        </m:r>
                      </m:sup>
                    </m:sSup>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𝑘</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ℤ</m:t>
                        </m:r>
                      </m:e>
                    </m:d>
                  </m:oMath>
                </a14:m>
                <a:r>
                  <a:rPr lang="en-US" sz="4000">
                    <a:effectLst/>
                    <a:latin typeface="Arial" panose="020B0604020202020204" pitchFamily="34" charset="0"/>
                    <a:ea typeface="Times New Roman" panose="02020603050405020304" pitchFamily="18" charset="0"/>
                    <a:cs typeface="Arial" panose="020B0604020202020204" pitchFamily="34" charset="0"/>
                  </a:rPr>
                  <a:t> </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2" name="Rectangle 11"/>
              <p:cNvSpPr>
                <a:spLocks noRot="1" noChangeAspect="1" noMove="1" noResize="1" noEditPoints="1" noAdjustHandles="1" noChangeArrowheads="1" noChangeShapeType="1" noTextEdit="1"/>
              </p:cNvSpPr>
              <p:nvPr/>
            </p:nvSpPr>
            <p:spPr>
              <a:xfrm>
                <a:off x="2435164" y="6097718"/>
                <a:ext cx="13497560" cy="2862322"/>
              </a:xfrm>
              <a:prstGeom prst="rect">
                <a:avLst/>
              </a:prstGeom>
              <a:blipFill rotWithShape="0">
                <a:blip r:embed="rId6"/>
                <a:stretch>
                  <a:fillRect l="-1580" r="-1580"/>
                </a:stretch>
              </a:blipFill>
            </p:spPr>
            <p:txBody>
              <a:bodyPr/>
              <a:lstStyle/>
              <a:p>
                <a:r>
                  <a:rPr lang="en-US">
                    <a:noFill/>
                  </a:rPr>
                  <a:t> </a:t>
                </a:r>
              </a:p>
            </p:txBody>
          </p:sp>
        </mc:Fallback>
      </mc:AlternateContent>
    </p:spTree>
    <p:extLst>
      <p:ext uri="{BB962C8B-B14F-4D97-AF65-F5344CB8AC3E}">
        <p14:creationId xmlns:p14="http://schemas.microsoft.com/office/powerpoint/2010/main" val="2184740871"/>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anim calcmode="lin" valueType="num">
                                      <p:cBhvr>
                                        <p:cTn id="12" dur="500" fill="hold"/>
                                        <p:tgtEl>
                                          <p:spTgt spid="9"/>
                                        </p:tgtEl>
                                        <p:attrNameLst>
                                          <p:attrName>ppt_x</p:attrName>
                                        </p:attrNameLst>
                                      </p:cBhvr>
                                      <p:tavLst>
                                        <p:tav tm="0">
                                          <p:val>
                                            <p:strVal val="#ppt_x"/>
                                          </p:val>
                                        </p:tav>
                                        <p:tav tm="100000">
                                          <p:val>
                                            <p:strVal val="#ppt_x"/>
                                          </p:val>
                                        </p:tav>
                                      </p:tavLst>
                                    </p:anim>
                                    <p:anim calcmode="lin" valueType="num">
                                      <p:cBhvr>
                                        <p:cTn id="13"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dissolve">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grpSp>
        <p:nvGrpSpPr>
          <p:cNvPr id="3" name="Group 3"/>
          <p:cNvGrpSpPr/>
          <p:nvPr/>
        </p:nvGrpSpPr>
        <p:grpSpPr>
          <a:xfrm rot="93123">
            <a:off x="676221" y="1278071"/>
            <a:ext cx="17503226" cy="9025808"/>
            <a:chOff x="0" y="0"/>
            <a:chExt cx="4021842" cy="2452799"/>
          </a:xfrm>
        </p:grpSpPr>
        <p:sp>
          <p:nvSpPr>
            <p:cNvPr id="4" name="Freeform 4"/>
            <p:cNvSpPr/>
            <p:nvPr/>
          </p:nvSpPr>
          <p:spPr>
            <a:xfrm>
              <a:off x="0" y="0"/>
              <a:ext cx="4021842" cy="2452800"/>
            </a:xfrm>
            <a:custGeom>
              <a:avLst/>
              <a:gdLst/>
              <a:ahLst/>
              <a:cxnLst/>
              <a:rect l="l" t="t" r="r" b="b"/>
              <a:pathLst>
                <a:path w="4021842" h="2452800">
                  <a:moveTo>
                    <a:pt x="15344" y="0"/>
                  </a:moveTo>
                  <a:lnTo>
                    <a:pt x="4006497" y="0"/>
                  </a:lnTo>
                  <a:cubicBezTo>
                    <a:pt x="4010567" y="0"/>
                    <a:pt x="4014470" y="1617"/>
                    <a:pt x="4017347" y="4494"/>
                  </a:cubicBezTo>
                  <a:cubicBezTo>
                    <a:pt x="4020225" y="7372"/>
                    <a:pt x="4021842" y="11275"/>
                    <a:pt x="4021842" y="15344"/>
                  </a:cubicBezTo>
                  <a:lnTo>
                    <a:pt x="4021842" y="2437455"/>
                  </a:lnTo>
                  <a:cubicBezTo>
                    <a:pt x="4021842" y="2441525"/>
                    <a:pt x="4020225" y="2445428"/>
                    <a:pt x="4017347" y="2448305"/>
                  </a:cubicBezTo>
                  <a:cubicBezTo>
                    <a:pt x="4014470" y="2451183"/>
                    <a:pt x="4010567" y="2452800"/>
                    <a:pt x="4006497" y="2452800"/>
                  </a:cubicBezTo>
                  <a:lnTo>
                    <a:pt x="15344" y="2452800"/>
                  </a:lnTo>
                  <a:cubicBezTo>
                    <a:pt x="11275" y="2452800"/>
                    <a:pt x="7372" y="2451183"/>
                    <a:pt x="4494" y="2448305"/>
                  </a:cubicBezTo>
                  <a:cubicBezTo>
                    <a:pt x="1617" y="2445428"/>
                    <a:pt x="0" y="2441525"/>
                    <a:pt x="0" y="2437455"/>
                  </a:cubicBezTo>
                  <a:lnTo>
                    <a:pt x="0" y="15344"/>
                  </a:lnTo>
                  <a:cubicBezTo>
                    <a:pt x="0" y="11275"/>
                    <a:pt x="1617" y="7372"/>
                    <a:pt x="4494" y="4494"/>
                  </a:cubicBezTo>
                  <a:cubicBezTo>
                    <a:pt x="7372" y="1617"/>
                    <a:pt x="11275" y="0"/>
                    <a:pt x="15344" y="0"/>
                  </a:cubicBezTo>
                  <a:close/>
                </a:path>
              </a:pathLst>
            </a:custGeom>
            <a:solidFill>
              <a:srgbClr val="000000">
                <a:alpha val="31765"/>
              </a:srgbClr>
            </a:solidFill>
            <a:ln>
              <a:noFill/>
            </a:ln>
          </p:spPr>
        </p:sp>
        <p:sp>
          <p:nvSpPr>
            <p:cNvPr id="5" name="TextBox 5"/>
            <p:cNvSpPr txBox="1"/>
            <p:nvPr/>
          </p:nvSpPr>
          <p:spPr>
            <a:xfrm>
              <a:off x="0" y="-47625"/>
              <a:ext cx="812800" cy="860425"/>
            </a:xfrm>
            <a:prstGeom prst="rect">
              <a:avLst/>
            </a:prstGeom>
          </p:spPr>
          <p:txBody>
            <a:bodyPr lIns="50800" tIns="50800" rIns="50800" bIns="50800" rtlCol="0" anchor="ctr"/>
            <a:lstStyle/>
            <a:p>
              <a:pPr marL="0" lvl="0" indent="0" algn="ctr">
                <a:lnSpc>
                  <a:spcPts val="3210"/>
                </a:lnSpc>
                <a:spcBef>
                  <a:spcPct val="0"/>
                </a:spcBef>
              </a:pPr>
              <a:endParaRPr/>
            </a:p>
          </p:txBody>
        </p:sp>
      </p:grpSp>
      <p:grpSp>
        <p:nvGrpSpPr>
          <p:cNvPr id="6" name="Group 6"/>
          <p:cNvGrpSpPr/>
          <p:nvPr/>
        </p:nvGrpSpPr>
        <p:grpSpPr>
          <a:xfrm>
            <a:off x="381000" y="419100"/>
            <a:ext cx="17373600" cy="9448800"/>
            <a:chOff x="0" y="0"/>
            <a:chExt cx="3895412" cy="2555175"/>
          </a:xfrm>
        </p:grpSpPr>
        <p:sp>
          <p:nvSpPr>
            <p:cNvPr id="7" name="Freeform 7"/>
            <p:cNvSpPr/>
            <p:nvPr/>
          </p:nvSpPr>
          <p:spPr>
            <a:xfrm>
              <a:off x="0" y="0"/>
              <a:ext cx="3895412" cy="2555175"/>
            </a:xfrm>
            <a:custGeom>
              <a:avLst/>
              <a:gdLst/>
              <a:ahLst/>
              <a:cxnLst/>
              <a:rect l="l" t="t" r="r" b="b"/>
              <a:pathLst>
                <a:path w="3895412" h="2555175">
                  <a:moveTo>
                    <a:pt x="6703" y="0"/>
                  </a:moveTo>
                  <a:lnTo>
                    <a:pt x="3888710" y="0"/>
                  </a:lnTo>
                  <a:cubicBezTo>
                    <a:pt x="3892411" y="0"/>
                    <a:pt x="3895412" y="3001"/>
                    <a:pt x="3895412" y="6703"/>
                  </a:cubicBezTo>
                  <a:lnTo>
                    <a:pt x="3895412" y="2548473"/>
                  </a:lnTo>
                  <a:cubicBezTo>
                    <a:pt x="3895412" y="2550250"/>
                    <a:pt x="3894706" y="2551955"/>
                    <a:pt x="3893449" y="2553212"/>
                  </a:cubicBezTo>
                  <a:cubicBezTo>
                    <a:pt x="3892192" y="2554469"/>
                    <a:pt x="3890487" y="2555175"/>
                    <a:pt x="3888710" y="2555175"/>
                  </a:cubicBezTo>
                  <a:lnTo>
                    <a:pt x="6703" y="2555175"/>
                  </a:lnTo>
                  <a:cubicBezTo>
                    <a:pt x="4925" y="2555175"/>
                    <a:pt x="3220" y="2554469"/>
                    <a:pt x="1963" y="2553212"/>
                  </a:cubicBezTo>
                  <a:cubicBezTo>
                    <a:pt x="706" y="2551955"/>
                    <a:pt x="0" y="2550250"/>
                    <a:pt x="0" y="2548473"/>
                  </a:cubicBezTo>
                  <a:lnTo>
                    <a:pt x="0" y="6703"/>
                  </a:lnTo>
                  <a:cubicBezTo>
                    <a:pt x="0" y="4925"/>
                    <a:pt x="706" y="3220"/>
                    <a:pt x="1963" y="1963"/>
                  </a:cubicBezTo>
                  <a:cubicBezTo>
                    <a:pt x="3220" y="706"/>
                    <a:pt x="4925" y="0"/>
                    <a:pt x="6703" y="0"/>
                  </a:cubicBezTo>
                  <a:close/>
                </a:path>
              </a:pathLst>
            </a:custGeom>
            <a:solidFill>
              <a:srgbClr val="FFFFFF"/>
            </a:solidFill>
            <a:ln w="19050">
              <a:solidFill>
                <a:srgbClr val="000000"/>
              </a:solidFill>
            </a:ln>
          </p:spPr>
        </p:sp>
        <p:sp>
          <p:nvSpPr>
            <p:cNvPr id="8" name="TextBox 8"/>
            <p:cNvSpPr txBox="1"/>
            <p:nvPr/>
          </p:nvSpPr>
          <p:spPr>
            <a:xfrm>
              <a:off x="0" y="-47625"/>
              <a:ext cx="812800" cy="860425"/>
            </a:xfrm>
            <a:prstGeom prst="rect">
              <a:avLst/>
            </a:prstGeom>
          </p:spPr>
          <p:txBody>
            <a:bodyPr lIns="50800" tIns="50800" rIns="50800" bIns="50800" rtlCol="0" anchor="ctr"/>
            <a:lstStyle/>
            <a:p>
              <a:pPr algn="ctr">
                <a:lnSpc>
                  <a:spcPts val="3210"/>
                </a:lnSpc>
              </a:pPr>
              <a:endParaRPr/>
            </a:p>
          </p:txBody>
        </p:sp>
      </p:grpSp>
      <p:sp>
        <p:nvSpPr>
          <p:cNvPr id="24" name="Freeform 24"/>
          <p:cNvSpPr/>
          <p:nvPr/>
        </p:nvSpPr>
        <p:spPr>
          <a:xfrm rot="-117286">
            <a:off x="15932462" y="56457"/>
            <a:ext cx="2120824" cy="2497759"/>
          </a:xfrm>
          <a:custGeom>
            <a:avLst/>
            <a:gdLst/>
            <a:ahLst/>
            <a:cxnLst/>
            <a:rect l="l" t="t" r="r" b="b"/>
            <a:pathLst>
              <a:path w="3828638" h="4509103">
                <a:moveTo>
                  <a:pt x="0" y="0"/>
                </a:moveTo>
                <a:lnTo>
                  <a:pt x="3828638" y="0"/>
                </a:lnTo>
                <a:lnTo>
                  <a:pt x="3828638" y="4509103"/>
                </a:lnTo>
                <a:lnTo>
                  <a:pt x="0" y="450910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5" name="Freeform 25"/>
          <p:cNvSpPr/>
          <p:nvPr/>
        </p:nvSpPr>
        <p:spPr>
          <a:xfrm>
            <a:off x="894854" y="-204053"/>
            <a:ext cx="1239167" cy="1189600"/>
          </a:xfrm>
          <a:custGeom>
            <a:avLst/>
            <a:gdLst/>
            <a:ahLst/>
            <a:cxnLst/>
            <a:rect l="l" t="t" r="r" b="b"/>
            <a:pathLst>
              <a:path w="1239167" h="1189600">
                <a:moveTo>
                  <a:pt x="0" y="0"/>
                </a:moveTo>
                <a:lnTo>
                  <a:pt x="1239167" y="0"/>
                </a:lnTo>
                <a:lnTo>
                  <a:pt x="1239167" y="1189600"/>
                </a:lnTo>
                <a:lnTo>
                  <a:pt x="0" y="11896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6" name="TextBox 26"/>
          <p:cNvSpPr txBox="1"/>
          <p:nvPr/>
        </p:nvSpPr>
        <p:spPr>
          <a:xfrm>
            <a:off x="4679289" y="1003327"/>
            <a:ext cx="8894674" cy="1048620"/>
          </a:xfrm>
          <a:prstGeom prst="rect">
            <a:avLst/>
          </a:prstGeom>
        </p:spPr>
        <p:txBody>
          <a:bodyPr lIns="0" tIns="0" rIns="0" bIns="0" rtlCol="0" anchor="t">
            <a:spAutoFit/>
          </a:bodyPr>
          <a:lstStyle/>
          <a:p>
            <a:pPr marL="0" lvl="0" indent="0" algn="ctr">
              <a:lnSpc>
                <a:spcPts val="8865"/>
              </a:lnSpc>
              <a:spcBef>
                <a:spcPct val="0"/>
              </a:spcBef>
            </a:pPr>
            <a:r>
              <a:rPr lang="vi-VN" sz="6600" b="1">
                <a:solidFill>
                  <a:schemeClr val="accent2">
                    <a:lumMod val="75000"/>
                  </a:schemeClr>
                </a:solidFill>
                <a:latin typeface="Arial" panose="020B0604020202020204" pitchFamily="34" charset="0"/>
                <a:cs typeface="Arial" panose="020B0604020202020204" pitchFamily="34" charset="0"/>
              </a:rPr>
              <a:t>NỘI DUNG BÀI HỌC</a:t>
            </a:r>
            <a:endParaRPr lang="en-US" sz="6600" b="1">
              <a:solidFill>
                <a:schemeClr val="accent2">
                  <a:lumMod val="75000"/>
                </a:schemeClr>
              </a:solidFill>
              <a:latin typeface="Arial" panose="020B0604020202020204" pitchFamily="34" charset="0"/>
              <a:cs typeface="Arial" panose="020B0604020202020204" pitchFamily="34" charset="0"/>
            </a:endParaRPr>
          </a:p>
        </p:txBody>
      </p:sp>
      <p:grpSp>
        <p:nvGrpSpPr>
          <p:cNvPr id="9" name="Group 8"/>
          <p:cNvGrpSpPr/>
          <p:nvPr/>
        </p:nvGrpSpPr>
        <p:grpSpPr>
          <a:xfrm>
            <a:off x="1074547" y="2616677"/>
            <a:ext cx="8510019" cy="1220870"/>
            <a:chOff x="1074547" y="2616677"/>
            <a:chExt cx="8510019" cy="1220870"/>
          </a:xfrm>
        </p:grpSpPr>
        <p:sp>
          <p:nvSpPr>
            <p:cNvPr id="33" name="Oval 32"/>
            <p:cNvSpPr/>
            <p:nvPr/>
          </p:nvSpPr>
          <p:spPr>
            <a:xfrm>
              <a:off x="1074547" y="2616677"/>
              <a:ext cx="1220870" cy="1220870"/>
            </a:xfrm>
            <a:prstGeom prst="ellipse">
              <a:avLst/>
            </a:prstGeom>
            <a:solidFill>
              <a:schemeClr val="accent3">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vi-VN" sz="4000" b="1">
                  <a:solidFill>
                    <a:schemeClr val="bg1"/>
                  </a:solidFill>
                  <a:latin typeface="Arial" panose="020B0604020202020204" pitchFamily="34" charset="0"/>
                  <a:cs typeface="Arial" panose="020B0604020202020204" pitchFamily="34" charset="0"/>
                </a:rPr>
                <a:t>01</a:t>
              </a:r>
              <a:endParaRPr lang="en-US" sz="4000" b="1">
                <a:solidFill>
                  <a:schemeClr val="bg1"/>
                </a:solidFill>
                <a:latin typeface="Arial" panose="020B0604020202020204" pitchFamily="34" charset="0"/>
                <a:cs typeface="Arial" panose="020B0604020202020204" pitchFamily="34" charset="0"/>
              </a:endParaRPr>
            </a:p>
          </p:txBody>
        </p:sp>
        <p:sp>
          <p:nvSpPr>
            <p:cNvPr id="34" name="TextBox 33"/>
            <p:cNvSpPr txBox="1"/>
            <p:nvPr/>
          </p:nvSpPr>
          <p:spPr>
            <a:xfrm>
              <a:off x="2437412" y="2895934"/>
              <a:ext cx="7147154" cy="707886"/>
            </a:xfrm>
            <a:prstGeom prst="rect">
              <a:avLst/>
            </a:prstGeom>
            <a:noFill/>
          </p:spPr>
          <p:txBody>
            <a:bodyPr wrap="square" rtlCol="0">
              <a:spAutoFit/>
            </a:bodyPr>
            <a:lstStyle/>
            <a:p>
              <a:r>
                <a:rPr lang="vi-VN" sz="4000" b="1">
                  <a:latin typeface="Arial" panose="020B0604020202020204" pitchFamily="34" charset="0"/>
                  <a:cs typeface="Arial" panose="020B0604020202020204" pitchFamily="34" charset="0"/>
                </a:rPr>
                <a:t>Phương trình tương đương</a:t>
              </a:r>
              <a:endParaRPr lang="en-US" sz="4000" b="1">
                <a:latin typeface="Arial" panose="020B0604020202020204" pitchFamily="34" charset="0"/>
                <a:cs typeface="Arial" panose="020B0604020202020204" pitchFamily="34" charset="0"/>
              </a:endParaRPr>
            </a:p>
          </p:txBody>
        </p:sp>
      </p:grpSp>
      <p:grpSp>
        <p:nvGrpSpPr>
          <p:cNvPr id="10" name="Group 9"/>
          <p:cNvGrpSpPr/>
          <p:nvPr/>
        </p:nvGrpSpPr>
        <p:grpSpPr>
          <a:xfrm>
            <a:off x="10117965" y="2638108"/>
            <a:ext cx="7323201" cy="1220870"/>
            <a:chOff x="10117965" y="2638108"/>
            <a:chExt cx="7323201" cy="1220870"/>
          </a:xfrm>
        </p:grpSpPr>
        <p:sp>
          <p:nvSpPr>
            <p:cNvPr id="35" name="Oval 34"/>
            <p:cNvSpPr/>
            <p:nvPr/>
          </p:nvSpPr>
          <p:spPr>
            <a:xfrm>
              <a:off x="10117965" y="2638108"/>
              <a:ext cx="1220870" cy="1220870"/>
            </a:xfrm>
            <a:prstGeom prst="ellipse">
              <a:avLst/>
            </a:prstGeom>
            <a:solidFill>
              <a:schemeClr val="accent6">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vi-VN" sz="4000" b="1">
                  <a:solidFill>
                    <a:schemeClr val="bg1"/>
                  </a:solidFill>
                  <a:latin typeface="Arial" panose="020B0604020202020204" pitchFamily="34" charset="0"/>
                  <a:cs typeface="Arial" panose="020B0604020202020204" pitchFamily="34" charset="0"/>
                </a:rPr>
                <a:t>02</a:t>
              </a:r>
              <a:endParaRPr lang="en-US" sz="4000" b="1">
                <a:solidFill>
                  <a:schemeClr val="bg1"/>
                </a:solidFill>
                <a:latin typeface="Arial" panose="020B0604020202020204" pitchFamily="34" charset="0"/>
                <a:cs typeface="Arial" panose="020B0604020202020204" pitchFamily="34" charset="0"/>
              </a:endParaRPr>
            </a:p>
          </p:txBody>
        </p:sp>
        <p:sp>
          <p:nvSpPr>
            <p:cNvPr id="36" name="TextBox 35"/>
            <p:cNvSpPr txBox="1"/>
            <p:nvPr/>
          </p:nvSpPr>
          <p:spPr>
            <a:xfrm>
              <a:off x="11480829" y="2895934"/>
              <a:ext cx="5960337" cy="707886"/>
            </a:xfrm>
            <a:prstGeom prst="rect">
              <a:avLst/>
            </a:prstGeom>
            <a:noFill/>
          </p:spPr>
          <p:txBody>
            <a:bodyPr wrap="square" rtlCol="0">
              <a:spAutoFit/>
            </a:bodyPr>
            <a:lstStyle/>
            <a:p>
              <a:r>
                <a:rPr lang="vi-VN" sz="4000" b="1">
                  <a:latin typeface="Arial" panose="020B0604020202020204" pitchFamily="34" charset="0"/>
                  <a:cs typeface="Arial" panose="020B0604020202020204" pitchFamily="34" charset="0"/>
                </a:rPr>
                <a:t>Phương trình sinx = m</a:t>
              </a:r>
              <a:endParaRPr lang="en-US" sz="4000" b="1">
                <a:latin typeface="Arial" panose="020B0604020202020204" pitchFamily="34" charset="0"/>
                <a:cs typeface="Arial" panose="020B0604020202020204" pitchFamily="34" charset="0"/>
              </a:endParaRPr>
            </a:p>
          </p:txBody>
        </p:sp>
      </p:grpSp>
      <p:grpSp>
        <p:nvGrpSpPr>
          <p:cNvPr id="11" name="Group 10"/>
          <p:cNvGrpSpPr/>
          <p:nvPr/>
        </p:nvGrpSpPr>
        <p:grpSpPr>
          <a:xfrm>
            <a:off x="1074547" y="4374686"/>
            <a:ext cx="7679573" cy="1220870"/>
            <a:chOff x="1074547" y="4374686"/>
            <a:chExt cx="7679573" cy="1220870"/>
          </a:xfrm>
        </p:grpSpPr>
        <p:sp>
          <p:nvSpPr>
            <p:cNvPr id="37" name="Oval 36"/>
            <p:cNvSpPr/>
            <p:nvPr/>
          </p:nvSpPr>
          <p:spPr>
            <a:xfrm>
              <a:off x="1074547" y="4374686"/>
              <a:ext cx="1220870" cy="1220870"/>
            </a:xfrm>
            <a:prstGeom prst="ellipse">
              <a:avLst/>
            </a:prstGeom>
            <a:solidFill>
              <a:schemeClr val="accent2">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vi-VN" sz="4000" b="1">
                  <a:solidFill>
                    <a:schemeClr val="bg1"/>
                  </a:solidFill>
                  <a:latin typeface="Arial" panose="020B0604020202020204" pitchFamily="34" charset="0"/>
                  <a:cs typeface="Arial" panose="020B0604020202020204" pitchFamily="34" charset="0"/>
                </a:rPr>
                <a:t>03</a:t>
              </a:r>
              <a:endParaRPr lang="en-US" sz="4000" b="1">
                <a:solidFill>
                  <a:schemeClr val="bg1"/>
                </a:solidFill>
                <a:latin typeface="Arial" panose="020B0604020202020204" pitchFamily="34" charset="0"/>
                <a:cs typeface="Arial" panose="020B0604020202020204" pitchFamily="34" charset="0"/>
              </a:endParaRPr>
            </a:p>
          </p:txBody>
        </p:sp>
        <p:sp>
          <p:nvSpPr>
            <p:cNvPr id="38" name="TextBox 37"/>
            <p:cNvSpPr txBox="1"/>
            <p:nvPr/>
          </p:nvSpPr>
          <p:spPr>
            <a:xfrm>
              <a:off x="2437411" y="4653943"/>
              <a:ext cx="6316709" cy="707886"/>
            </a:xfrm>
            <a:prstGeom prst="rect">
              <a:avLst/>
            </a:prstGeom>
            <a:noFill/>
          </p:spPr>
          <p:txBody>
            <a:bodyPr wrap="square" rtlCol="0">
              <a:spAutoFit/>
            </a:bodyPr>
            <a:lstStyle/>
            <a:p>
              <a:r>
                <a:rPr lang="vi-VN" sz="4000" b="1">
                  <a:latin typeface="Arial" panose="020B0604020202020204" pitchFamily="34" charset="0"/>
                  <a:cs typeface="Arial" panose="020B0604020202020204" pitchFamily="34" charset="0"/>
                </a:rPr>
                <a:t>Phương trình cosx = m</a:t>
              </a:r>
              <a:endParaRPr lang="en-US" sz="4000" b="1">
                <a:latin typeface="Arial" panose="020B0604020202020204" pitchFamily="34" charset="0"/>
                <a:cs typeface="Arial" panose="020B0604020202020204" pitchFamily="34" charset="0"/>
              </a:endParaRPr>
            </a:p>
          </p:txBody>
        </p:sp>
      </p:grpSp>
      <p:grpSp>
        <p:nvGrpSpPr>
          <p:cNvPr id="12" name="Group 11"/>
          <p:cNvGrpSpPr/>
          <p:nvPr/>
        </p:nvGrpSpPr>
        <p:grpSpPr>
          <a:xfrm>
            <a:off x="10117965" y="4353132"/>
            <a:ext cx="7323201" cy="1220870"/>
            <a:chOff x="10117965" y="4353132"/>
            <a:chExt cx="7323201" cy="1220870"/>
          </a:xfrm>
        </p:grpSpPr>
        <p:sp>
          <p:nvSpPr>
            <p:cNvPr id="39" name="Oval 38"/>
            <p:cNvSpPr/>
            <p:nvPr/>
          </p:nvSpPr>
          <p:spPr>
            <a:xfrm>
              <a:off x="10117965" y="4353132"/>
              <a:ext cx="1220870" cy="1220870"/>
            </a:xfrm>
            <a:prstGeom prst="ellipse">
              <a:avLst/>
            </a:prstGeom>
            <a:solidFill>
              <a:schemeClr val="accent5">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vi-VN" sz="4000" b="1">
                  <a:solidFill>
                    <a:schemeClr val="bg1"/>
                  </a:solidFill>
                  <a:latin typeface="Arial" panose="020B0604020202020204" pitchFamily="34" charset="0"/>
                  <a:cs typeface="Arial" panose="020B0604020202020204" pitchFamily="34" charset="0"/>
                </a:rPr>
                <a:t>04</a:t>
              </a:r>
              <a:endParaRPr lang="en-US" sz="4000" b="1">
                <a:solidFill>
                  <a:schemeClr val="bg1"/>
                </a:solidFill>
                <a:latin typeface="Arial" panose="020B0604020202020204" pitchFamily="34" charset="0"/>
                <a:cs typeface="Arial" panose="020B0604020202020204" pitchFamily="34" charset="0"/>
              </a:endParaRPr>
            </a:p>
          </p:txBody>
        </p:sp>
        <p:sp>
          <p:nvSpPr>
            <p:cNvPr id="40" name="TextBox 39"/>
            <p:cNvSpPr txBox="1"/>
            <p:nvPr/>
          </p:nvSpPr>
          <p:spPr>
            <a:xfrm>
              <a:off x="11480829" y="4610958"/>
              <a:ext cx="5960337" cy="707886"/>
            </a:xfrm>
            <a:prstGeom prst="rect">
              <a:avLst/>
            </a:prstGeom>
            <a:noFill/>
          </p:spPr>
          <p:txBody>
            <a:bodyPr wrap="square" rtlCol="0">
              <a:spAutoFit/>
            </a:bodyPr>
            <a:lstStyle/>
            <a:p>
              <a:r>
                <a:rPr lang="vi-VN" sz="4000" b="1">
                  <a:latin typeface="Arial" panose="020B0604020202020204" pitchFamily="34" charset="0"/>
                  <a:cs typeface="Arial" panose="020B0604020202020204" pitchFamily="34" charset="0"/>
                </a:rPr>
                <a:t>Phương trình tanx = m</a:t>
              </a:r>
              <a:endParaRPr lang="en-US" sz="4000" b="1">
                <a:latin typeface="Arial" panose="020B0604020202020204" pitchFamily="34" charset="0"/>
                <a:cs typeface="Arial" panose="020B0604020202020204" pitchFamily="34" charset="0"/>
              </a:endParaRPr>
            </a:p>
          </p:txBody>
        </p:sp>
      </p:grpSp>
      <p:grpSp>
        <p:nvGrpSpPr>
          <p:cNvPr id="13" name="Group 12"/>
          <p:cNvGrpSpPr/>
          <p:nvPr/>
        </p:nvGrpSpPr>
        <p:grpSpPr>
          <a:xfrm>
            <a:off x="1074547" y="6126981"/>
            <a:ext cx="7323201" cy="1220870"/>
            <a:chOff x="1074547" y="6126981"/>
            <a:chExt cx="7323201" cy="1220870"/>
          </a:xfrm>
        </p:grpSpPr>
        <p:sp>
          <p:nvSpPr>
            <p:cNvPr id="41" name="Oval 40"/>
            <p:cNvSpPr/>
            <p:nvPr/>
          </p:nvSpPr>
          <p:spPr>
            <a:xfrm>
              <a:off x="1074547" y="6126981"/>
              <a:ext cx="1220870" cy="1220870"/>
            </a:xfrm>
            <a:prstGeom prst="ellipse">
              <a:avLst/>
            </a:prstGeom>
            <a:solidFill>
              <a:schemeClr val="accent1">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vi-VN" sz="4000" b="1">
                  <a:solidFill>
                    <a:schemeClr val="bg1"/>
                  </a:solidFill>
                  <a:latin typeface="Arial" panose="020B0604020202020204" pitchFamily="34" charset="0"/>
                  <a:cs typeface="Arial" panose="020B0604020202020204" pitchFamily="34" charset="0"/>
                </a:rPr>
                <a:t>05</a:t>
              </a:r>
              <a:endParaRPr lang="en-US" sz="4000" b="1">
                <a:solidFill>
                  <a:schemeClr val="bg1"/>
                </a:solidFill>
                <a:latin typeface="Arial" panose="020B0604020202020204" pitchFamily="34" charset="0"/>
                <a:cs typeface="Arial" panose="020B0604020202020204" pitchFamily="34" charset="0"/>
              </a:endParaRPr>
            </a:p>
          </p:txBody>
        </p:sp>
        <p:sp>
          <p:nvSpPr>
            <p:cNvPr id="42" name="TextBox 41"/>
            <p:cNvSpPr txBox="1"/>
            <p:nvPr/>
          </p:nvSpPr>
          <p:spPr>
            <a:xfrm>
              <a:off x="2437411" y="6384807"/>
              <a:ext cx="5960337" cy="707886"/>
            </a:xfrm>
            <a:prstGeom prst="rect">
              <a:avLst/>
            </a:prstGeom>
            <a:noFill/>
          </p:spPr>
          <p:txBody>
            <a:bodyPr wrap="square" rtlCol="0">
              <a:spAutoFit/>
            </a:bodyPr>
            <a:lstStyle/>
            <a:p>
              <a:r>
                <a:rPr lang="vi-VN" sz="4000" b="1">
                  <a:latin typeface="Arial" panose="020B0604020202020204" pitchFamily="34" charset="0"/>
                  <a:cs typeface="Arial" panose="020B0604020202020204" pitchFamily="34" charset="0"/>
                </a:rPr>
                <a:t>Phương trình cotx = m</a:t>
              </a:r>
              <a:endParaRPr lang="en-US" sz="4000" b="1">
                <a:latin typeface="Arial" panose="020B0604020202020204" pitchFamily="34" charset="0"/>
                <a:cs typeface="Arial" panose="020B0604020202020204" pitchFamily="34" charset="0"/>
              </a:endParaRPr>
            </a:p>
          </p:txBody>
        </p:sp>
      </p:grpSp>
      <p:grpSp>
        <p:nvGrpSpPr>
          <p:cNvPr id="14" name="Group 13"/>
          <p:cNvGrpSpPr/>
          <p:nvPr/>
        </p:nvGrpSpPr>
        <p:grpSpPr>
          <a:xfrm>
            <a:off x="10130520" y="6015660"/>
            <a:ext cx="7310646" cy="2862322"/>
            <a:chOff x="10130520" y="6015660"/>
            <a:chExt cx="7310646" cy="2862322"/>
          </a:xfrm>
        </p:grpSpPr>
        <p:sp>
          <p:nvSpPr>
            <p:cNvPr id="43" name="Oval 42"/>
            <p:cNvSpPr/>
            <p:nvPr/>
          </p:nvSpPr>
          <p:spPr>
            <a:xfrm>
              <a:off x="10130520" y="6124324"/>
              <a:ext cx="1220870" cy="1220870"/>
            </a:xfrm>
            <a:prstGeom prst="ellipse">
              <a:avLst/>
            </a:prstGeom>
            <a:solidFill>
              <a:schemeClr val="accent4">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vi-VN" sz="4000" b="1">
                  <a:solidFill>
                    <a:schemeClr val="bg1"/>
                  </a:solidFill>
                  <a:latin typeface="Arial" panose="020B0604020202020204" pitchFamily="34" charset="0"/>
                  <a:cs typeface="Arial" panose="020B0604020202020204" pitchFamily="34" charset="0"/>
                </a:rPr>
                <a:t>06</a:t>
              </a:r>
              <a:endParaRPr lang="en-US" sz="4000" b="1">
                <a:solidFill>
                  <a:schemeClr val="bg1"/>
                </a:solidFill>
                <a:latin typeface="Arial" panose="020B0604020202020204" pitchFamily="34" charset="0"/>
                <a:cs typeface="Arial" panose="020B0604020202020204" pitchFamily="34" charset="0"/>
              </a:endParaRPr>
            </a:p>
          </p:txBody>
        </p:sp>
        <p:sp>
          <p:nvSpPr>
            <p:cNvPr id="44" name="TextBox 43"/>
            <p:cNvSpPr txBox="1"/>
            <p:nvPr/>
          </p:nvSpPr>
          <p:spPr>
            <a:xfrm>
              <a:off x="11480829" y="6015660"/>
              <a:ext cx="5960337" cy="2862322"/>
            </a:xfrm>
            <a:prstGeom prst="rect">
              <a:avLst/>
            </a:prstGeom>
            <a:noFill/>
          </p:spPr>
          <p:txBody>
            <a:bodyPr wrap="square" rtlCol="0">
              <a:spAutoFit/>
            </a:bodyPr>
            <a:lstStyle/>
            <a:p>
              <a:pPr>
                <a:lnSpc>
                  <a:spcPct val="150000"/>
                </a:lnSpc>
              </a:pPr>
              <a:r>
                <a:rPr lang="vi-VN" sz="4000" b="1">
                  <a:latin typeface="Arial" panose="020B0604020202020204" pitchFamily="34" charset="0"/>
                  <a:cs typeface="Arial" panose="020B0604020202020204" pitchFamily="34" charset="0"/>
                </a:rPr>
                <a:t>Giải phương trình lượng giác cơ bản bằng máy tính cầm tay</a:t>
              </a:r>
              <a:endParaRPr lang="en-US" sz="4000" b="1">
                <a:latin typeface="Arial" panose="020B0604020202020204" pitchFamily="34" charset="0"/>
                <a:cs typeface="Arial" panose="020B0604020202020204" pitchFamily="34" charset="0"/>
              </a:endParaRPr>
            </a:p>
          </p:txBody>
        </p:sp>
      </p:grpSp>
      <p:pic>
        <p:nvPicPr>
          <p:cNvPr id="46" name="Picture 45"/>
          <p:cNvPicPr>
            <a:picLocks noChangeAspect="1"/>
          </p:cNvPicPr>
          <p:nvPr/>
        </p:nvPicPr>
        <p:blipFill>
          <a:blip r:embed="rId7"/>
          <a:stretch>
            <a:fillRect/>
          </a:stretch>
        </p:blipFill>
        <p:spPr>
          <a:xfrm>
            <a:off x="4664049" y="7511793"/>
            <a:ext cx="2687041" cy="2165866"/>
          </a:xfrm>
          <a:prstGeom prst="rect">
            <a:avLst/>
          </a:prstGeom>
        </p:spPr>
      </p:pic>
    </p:spTree>
    <p:extLst>
      <p:ext uri="{BB962C8B-B14F-4D97-AF65-F5344CB8AC3E}">
        <p14:creationId xmlns:p14="http://schemas.microsoft.com/office/powerpoint/2010/main" val="1345397961"/>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anim calcmode="lin" valueType="num">
                                      <p:cBhvr>
                                        <p:cTn id="14" dur="500" fill="hold"/>
                                        <p:tgtEl>
                                          <p:spTgt spid="10"/>
                                        </p:tgtEl>
                                        <p:attrNameLst>
                                          <p:attrName>ppt_x</p:attrName>
                                        </p:attrNameLst>
                                      </p:cBhvr>
                                      <p:tavLst>
                                        <p:tav tm="0">
                                          <p:val>
                                            <p:strVal val="#ppt_x"/>
                                          </p:val>
                                        </p:tav>
                                        <p:tav tm="100000">
                                          <p:val>
                                            <p:strVal val="#ppt_x"/>
                                          </p:val>
                                        </p:tav>
                                      </p:tavLst>
                                    </p:anim>
                                    <p:anim calcmode="lin" valueType="num">
                                      <p:cBhvr>
                                        <p:cTn id="15" dur="500" fill="hold"/>
                                        <p:tgtEl>
                                          <p:spTgt spid="10"/>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anim calcmode="lin" valueType="num">
                                      <p:cBhvr>
                                        <p:cTn id="20" dur="500" fill="hold"/>
                                        <p:tgtEl>
                                          <p:spTgt spid="11"/>
                                        </p:tgtEl>
                                        <p:attrNameLst>
                                          <p:attrName>ppt_x</p:attrName>
                                        </p:attrNameLst>
                                      </p:cBhvr>
                                      <p:tavLst>
                                        <p:tav tm="0">
                                          <p:val>
                                            <p:strVal val="#ppt_x"/>
                                          </p:val>
                                        </p:tav>
                                        <p:tav tm="100000">
                                          <p:val>
                                            <p:strVal val="#ppt_x"/>
                                          </p:val>
                                        </p:tav>
                                      </p:tavLst>
                                    </p:anim>
                                    <p:anim calcmode="lin" valueType="num">
                                      <p:cBhvr>
                                        <p:cTn id="21" dur="500" fill="hold"/>
                                        <p:tgtEl>
                                          <p:spTgt spid="11"/>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anim calcmode="lin" valueType="num">
                                      <p:cBhvr>
                                        <p:cTn id="26" dur="500" fill="hold"/>
                                        <p:tgtEl>
                                          <p:spTgt spid="12"/>
                                        </p:tgtEl>
                                        <p:attrNameLst>
                                          <p:attrName>ppt_x</p:attrName>
                                        </p:attrNameLst>
                                      </p:cBhvr>
                                      <p:tavLst>
                                        <p:tav tm="0">
                                          <p:val>
                                            <p:strVal val="#ppt_x"/>
                                          </p:val>
                                        </p:tav>
                                        <p:tav tm="100000">
                                          <p:val>
                                            <p:strVal val="#ppt_x"/>
                                          </p:val>
                                        </p:tav>
                                      </p:tavLst>
                                    </p:anim>
                                    <p:anim calcmode="lin" valueType="num">
                                      <p:cBhvr>
                                        <p:cTn id="27" dur="500" fill="hold"/>
                                        <p:tgtEl>
                                          <p:spTgt spid="12"/>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42" presetClass="entr" presetSubtype="0" fill="hold"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anim calcmode="lin" valueType="num">
                                      <p:cBhvr>
                                        <p:cTn id="32" dur="500" fill="hold"/>
                                        <p:tgtEl>
                                          <p:spTgt spid="13"/>
                                        </p:tgtEl>
                                        <p:attrNameLst>
                                          <p:attrName>ppt_x</p:attrName>
                                        </p:attrNameLst>
                                      </p:cBhvr>
                                      <p:tavLst>
                                        <p:tav tm="0">
                                          <p:val>
                                            <p:strVal val="#ppt_x"/>
                                          </p:val>
                                        </p:tav>
                                        <p:tav tm="100000">
                                          <p:val>
                                            <p:strVal val="#ppt_x"/>
                                          </p:val>
                                        </p:tav>
                                      </p:tavLst>
                                    </p:anim>
                                    <p:anim calcmode="lin" valueType="num">
                                      <p:cBhvr>
                                        <p:cTn id="33" dur="500" fill="hold"/>
                                        <p:tgtEl>
                                          <p:spTgt spid="13"/>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46"/>
                                        </p:tgtEl>
                                        <p:attrNameLst>
                                          <p:attrName>style.visibility</p:attrName>
                                        </p:attrNameLst>
                                      </p:cBhvr>
                                      <p:to>
                                        <p:strVal val="visible"/>
                                      </p:to>
                                    </p:set>
                                    <p:animEffect transition="in" filter="fade">
                                      <p:cBhvr>
                                        <p:cTn id="36" dur="500"/>
                                        <p:tgtEl>
                                          <p:spTgt spid="46"/>
                                        </p:tgtEl>
                                      </p:cBhvr>
                                    </p:animEffect>
                                    <p:anim calcmode="lin" valueType="num">
                                      <p:cBhvr>
                                        <p:cTn id="37" dur="500" fill="hold"/>
                                        <p:tgtEl>
                                          <p:spTgt spid="46"/>
                                        </p:tgtEl>
                                        <p:attrNameLst>
                                          <p:attrName>ppt_x</p:attrName>
                                        </p:attrNameLst>
                                      </p:cBhvr>
                                      <p:tavLst>
                                        <p:tav tm="0">
                                          <p:val>
                                            <p:strVal val="#ppt_x"/>
                                          </p:val>
                                        </p:tav>
                                        <p:tav tm="100000">
                                          <p:val>
                                            <p:strVal val="#ppt_x"/>
                                          </p:val>
                                        </p:tav>
                                      </p:tavLst>
                                    </p:anim>
                                    <p:anim calcmode="lin" valueType="num">
                                      <p:cBhvr>
                                        <p:cTn id="38" dur="500" fill="hold"/>
                                        <p:tgtEl>
                                          <p:spTgt spid="46"/>
                                        </p:tgtEl>
                                        <p:attrNameLst>
                                          <p:attrName>ppt_y</p:attrName>
                                        </p:attrNameLst>
                                      </p:cBhvr>
                                      <p:tavLst>
                                        <p:tav tm="0">
                                          <p:val>
                                            <p:strVal val="#ppt_y+.1"/>
                                          </p:val>
                                        </p:tav>
                                        <p:tav tm="100000">
                                          <p:val>
                                            <p:strVal val="#ppt_y"/>
                                          </p:val>
                                        </p:tav>
                                      </p:tavLst>
                                    </p:anim>
                                  </p:childTnLst>
                                </p:cTn>
                              </p:par>
                            </p:childTnLst>
                          </p:cTn>
                        </p:par>
                        <p:par>
                          <p:cTn id="39" fill="hold">
                            <p:stCondLst>
                              <p:cond delay="2500"/>
                            </p:stCondLst>
                            <p:childTnLst>
                              <p:par>
                                <p:cTn id="40" presetID="42" presetClass="entr" presetSubtype="0" fill="hold" nodeType="after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500"/>
                                        <p:tgtEl>
                                          <p:spTgt spid="14"/>
                                        </p:tgtEl>
                                      </p:cBhvr>
                                    </p:animEffect>
                                    <p:anim calcmode="lin" valueType="num">
                                      <p:cBhvr>
                                        <p:cTn id="43" dur="500" fill="hold"/>
                                        <p:tgtEl>
                                          <p:spTgt spid="14"/>
                                        </p:tgtEl>
                                        <p:attrNameLst>
                                          <p:attrName>ppt_x</p:attrName>
                                        </p:attrNameLst>
                                      </p:cBhvr>
                                      <p:tavLst>
                                        <p:tav tm="0">
                                          <p:val>
                                            <p:strVal val="#ppt_x"/>
                                          </p:val>
                                        </p:tav>
                                        <p:tav tm="100000">
                                          <p:val>
                                            <p:strVal val="#ppt_x"/>
                                          </p:val>
                                        </p:tav>
                                      </p:tavLst>
                                    </p:anim>
                                    <p:anim calcmode="lin" valueType="num">
                                      <p:cBhvr>
                                        <p:cTn id="44"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sp>
        <p:nvSpPr>
          <p:cNvPr id="3" name="Line Callout 1 (Border and Accent Bar) 2"/>
          <p:cNvSpPr/>
          <p:nvPr/>
        </p:nvSpPr>
        <p:spPr>
          <a:xfrm>
            <a:off x="1219200" y="811573"/>
            <a:ext cx="5791200" cy="1219200"/>
          </a:xfrm>
          <a:prstGeom prst="accentBorderCallout1">
            <a:avLst>
              <a:gd name="adj1" fmla="val 28274"/>
              <a:gd name="adj2" fmla="val -3309"/>
              <a:gd name="adj3" fmla="val 28690"/>
              <a:gd name="adj4" fmla="val -23261"/>
            </a:avLst>
          </a:prstGeom>
          <a:solidFill>
            <a:schemeClr val="accent5">
              <a:lumMod val="20000"/>
              <a:lumOff val="80000"/>
            </a:schemeClr>
          </a:solidFill>
          <a:ln w="38100">
            <a:solidFill>
              <a:schemeClr val="tx1">
                <a:lumMod val="95000"/>
                <a:lumOff val="5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b="1">
                <a:solidFill>
                  <a:prstClr val="black"/>
                </a:solidFill>
                <a:cs typeface="Arial" panose="020B0604020202020204" pitchFamily="34" charset="0"/>
              </a:rPr>
              <a:t>Ví dụ 7 (SGK - tr.37)</a:t>
            </a:r>
            <a:endParaRPr lang="en-US" sz="4400" b="1">
              <a:solidFill>
                <a:prstClr val="black"/>
              </a:solidFill>
              <a:latin typeface="Arial" panose="020B0604020202020204" pitchFamily="34" charset="0"/>
              <a:cs typeface="Arial" panose="020B0604020202020204" pitchFamily="34" charset="0"/>
            </a:endParaRPr>
          </a:p>
        </p:txBody>
      </p:sp>
      <p:sp>
        <p:nvSpPr>
          <p:cNvPr id="5" name="TextBox 4"/>
          <p:cNvSpPr txBox="1"/>
          <p:nvPr/>
        </p:nvSpPr>
        <p:spPr>
          <a:xfrm>
            <a:off x="7620000" y="3845523"/>
            <a:ext cx="2743200" cy="769441"/>
          </a:xfrm>
          <a:prstGeom prst="rect">
            <a:avLst/>
          </a:prstGeom>
          <a:noFill/>
        </p:spPr>
        <p:txBody>
          <a:bodyPr wrap="square" rtlCol="0">
            <a:spAutoFit/>
          </a:bodyPr>
          <a:lstStyle/>
          <a:p>
            <a:pPr algn="ctr"/>
            <a:r>
              <a:rPr lang="vi-VN" sz="4400" b="1" u="sng">
                <a:solidFill>
                  <a:srgbClr val="C00000"/>
                </a:solidFill>
                <a:cs typeface="Arial" panose="020B0604020202020204" pitchFamily="34" charset="0"/>
              </a:rPr>
              <a:t>Giải</a:t>
            </a:r>
            <a:endParaRPr lang="en-US" sz="4400" b="1" u="sng">
              <a:solidFill>
                <a:srgbClr val="C00000"/>
              </a:solidFill>
              <a:latin typeface="Arial" panose="020B0604020202020204" pitchFamily="34" charset="0"/>
              <a:cs typeface="Arial" panose="020B0604020202020204" pitchFamily="34" charset="0"/>
            </a:endParaRPr>
          </a:p>
        </p:txBody>
      </p:sp>
      <p:grpSp>
        <p:nvGrpSpPr>
          <p:cNvPr id="7" name="Group 6"/>
          <p:cNvGrpSpPr/>
          <p:nvPr/>
        </p:nvGrpSpPr>
        <p:grpSpPr>
          <a:xfrm>
            <a:off x="995680" y="899879"/>
            <a:ext cx="13944600" cy="2821753"/>
            <a:chOff x="995680" y="899879"/>
            <a:chExt cx="13944600" cy="2821753"/>
          </a:xfrm>
        </p:grpSpPr>
        <p:sp>
          <p:nvSpPr>
            <p:cNvPr id="4" name="TextBox 3"/>
            <p:cNvSpPr txBox="1"/>
            <p:nvPr/>
          </p:nvSpPr>
          <p:spPr>
            <a:xfrm>
              <a:off x="7620000" y="899879"/>
              <a:ext cx="5257800" cy="1107996"/>
            </a:xfrm>
            <a:prstGeom prst="rect">
              <a:avLst/>
            </a:prstGeom>
            <a:noFill/>
          </p:spPr>
          <p:txBody>
            <a:bodyPr wrap="square" rtlCol="0">
              <a:spAutoFit/>
            </a:bodyPr>
            <a:lstStyle/>
            <a:p>
              <a:pPr algn="just">
                <a:lnSpc>
                  <a:spcPct val="150000"/>
                </a:lnSpc>
              </a:pPr>
              <a:r>
                <a:rPr lang="vi-VN" sz="4400">
                  <a:solidFill>
                    <a:prstClr val="black"/>
                  </a:solidFill>
                  <a:cs typeface="Arial" panose="020B0604020202020204" pitchFamily="34" charset="0"/>
                </a:rPr>
                <a:t>Giải phương trình:</a:t>
              </a:r>
              <a:endParaRPr lang="en-US" sz="4400">
                <a:solidFill>
                  <a:prstClr val="black"/>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9" name="TextBox 8"/>
                <p:cNvSpPr txBox="1"/>
                <p:nvPr/>
              </p:nvSpPr>
              <p:spPr>
                <a:xfrm>
                  <a:off x="995680" y="2539385"/>
                  <a:ext cx="13944600" cy="1182247"/>
                </a:xfrm>
                <a:prstGeom prst="rect">
                  <a:avLst/>
                </a:prstGeom>
                <a:noFill/>
              </p:spPr>
              <p:txBody>
                <a:bodyPr wrap="square" rtlCol="0">
                  <a:spAutoFit/>
                </a:bodyPr>
                <a:lstStyle/>
                <a:p>
                  <a:r>
                    <a:rPr lang="vi-VN" sz="4400">
                      <a:solidFill>
                        <a:prstClr val="black"/>
                      </a:solidFill>
                      <a:cs typeface="Arial" panose="020B0604020202020204" pitchFamily="34" charset="0"/>
                    </a:rPr>
                    <a:t>a) tanx = </a:t>
                  </a:r>
                  <a14:m>
                    <m:oMath xmlns:m="http://schemas.openxmlformats.org/officeDocument/2006/math">
                      <m:f>
                        <m:fPr>
                          <m:ctrlPr>
                            <a:rPr lang="vi-VN" sz="4800" i="1" smtClean="0">
                              <a:solidFill>
                                <a:prstClr val="black"/>
                              </a:solidFill>
                              <a:latin typeface="Cambria Math" panose="02040503050406030204" pitchFamily="18" charset="0"/>
                              <a:cs typeface="Arial" panose="020B0604020202020204" pitchFamily="34" charset="0"/>
                            </a:rPr>
                          </m:ctrlPr>
                        </m:fPr>
                        <m:num>
                          <m:r>
                            <a:rPr lang="vi-VN" sz="4800" b="0" i="1" smtClean="0">
                              <a:solidFill>
                                <a:prstClr val="black"/>
                              </a:solidFill>
                              <a:latin typeface="Cambria Math" panose="02040503050406030204" pitchFamily="18" charset="0"/>
                              <a:cs typeface="Arial" panose="020B0604020202020204" pitchFamily="34" charset="0"/>
                            </a:rPr>
                            <m:t>1</m:t>
                          </m:r>
                        </m:num>
                        <m:den>
                          <m:rad>
                            <m:radPr>
                              <m:degHide m:val="on"/>
                              <m:ctrlPr>
                                <a:rPr lang="vi-VN" sz="4800" i="1" smtClean="0">
                                  <a:solidFill>
                                    <a:prstClr val="black"/>
                                  </a:solidFill>
                                  <a:latin typeface="Cambria Math" panose="02040503050406030204" pitchFamily="18" charset="0"/>
                                  <a:cs typeface="Arial" panose="020B0604020202020204" pitchFamily="34" charset="0"/>
                                </a:rPr>
                              </m:ctrlPr>
                            </m:radPr>
                            <m:deg/>
                            <m:e>
                              <m:r>
                                <a:rPr lang="vi-VN" sz="4800" b="0" i="1" smtClean="0">
                                  <a:solidFill>
                                    <a:prstClr val="black"/>
                                  </a:solidFill>
                                  <a:latin typeface="Cambria Math" panose="02040503050406030204" pitchFamily="18" charset="0"/>
                                  <a:cs typeface="Arial" panose="020B0604020202020204" pitchFamily="34" charset="0"/>
                                </a:rPr>
                                <m:t>3</m:t>
                              </m:r>
                            </m:e>
                          </m:rad>
                        </m:den>
                      </m:f>
                    </m:oMath>
                  </a14:m>
                  <a:r>
                    <a:rPr lang="vi-VN" sz="4400">
                      <a:solidFill>
                        <a:prstClr val="black"/>
                      </a:solidFill>
                      <a:cs typeface="Arial" panose="020B0604020202020204" pitchFamily="34" charset="0"/>
                    </a:rPr>
                    <a:t>                                           b) tanx = -1</a:t>
                  </a:r>
                  <a:endParaRPr lang="en-US" sz="4400">
                    <a:solidFill>
                      <a:prstClr val="black"/>
                    </a:solidFill>
                    <a:latin typeface="Arial" panose="020B0604020202020204" pitchFamily="34" charset="0"/>
                    <a:cs typeface="Arial" panose="020B0604020202020204" pitchFamily="34" charset="0"/>
                  </a:endParaRPr>
                </a:p>
              </p:txBody>
            </p:sp>
          </mc:Choice>
          <mc:Fallback xmlns="">
            <p:sp>
              <p:nvSpPr>
                <p:cNvPr id="9" name="TextBox 8"/>
                <p:cNvSpPr txBox="1">
                  <a:spLocks noRot="1" noChangeAspect="1" noMove="1" noResize="1" noEditPoints="1" noAdjustHandles="1" noChangeArrowheads="1" noChangeShapeType="1" noTextEdit="1"/>
                </p:cNvSpPr>
                <p:nvPr/>
              </p:nvSpPr>
              <p:spPr>
                <a:xfrm>
                  <a:off x="995680" y="2539385"/>
                  <a:ext cx="13944600" cy="1182247"/>
                </a:xfrm>
                <a:prstGeom prst="rect">
                  <a:avLst/>
                </a:prstGeom>
                <a:blipFill rotWithShape="0">
                  <a:blip r:embed="rId3"/>
                  <a:stretch>
                    <a:fillRect l="-1748" b="-4124"/>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10" name="TextBox 9"/>
              <p:cNvSpPr txBox="1"/>
              <p:nvPr/>
            </p:nvSpPr>
            <p:spPr>
              <a:xfrm>
                <a:off x="995680" y="5403903"/>
                <a:ext cx="15087600" cy="1091389"/>
              </a:xfrm>
              <a:prstGeom prst="rect">
                <a:avLst/>
              </a:prstGeom>
              <a:noFill/>
            </p:spPr>
            <p:txBody>
              <a:bodyPr wrap="square" rtlCol="0">
                <a:spAutoFit/>
              </a:bodyPr>
              <a:lstStyle/>
              <a:p>
                <a:pPr marL="742950" indent="-742950">
                  <a:buFontTx/>
                  <a:buAutoNum type="alphaLcParenR"/>
                </a:pPr>
                <a:r>
                  <a:rPr lang="vi-VN" sz="4400">
                    <a:solidFill>
                      <a:prstClr val="black"/>
                    </a:solidFill>
                    <a:cs typeface="Arial" panose="020B0604020202020204" pitchFamily="34" charset="0"/>
                  </a:rPr>
                  <a:t>Do </a:t>
                </a:r>
                <a14:m>
                  <m:oMath xmlns:m="http://schemas.openxmlformats.org/officeDocument/2006/math">
                    <m:r>
                      <m:rPr>
                        <m:sty m:val="p"/>
                      </m:rPr>
                      <a:rPr lang="vi-VN" sz="4400" b="0" i="0" smtClean="0">
                        <a:solidFill>
                          <a:prstClr val="black"/>
                        </a:solidFill>
                        <a:latin typeface="Cambria Math" panose="02040503050406030204" pitchFamily="18" charset="0"/>
                        <a:cs typeface="Arial" panose="020B0604020202020204" pitchFamily="34" charset="0"/>
                      </a:rPr>
                      <m:t>tan</m:t>
                    </m:r>
                    <m:f>
                      <m:fPr>
                        <m:ctrlPr>
                          <a:rPr lang="vi-VN" sz="4400" i="1" smtClean="0">
                            <a:solidFill>
                              <a:prstClr val="black"/>
                            </a:solidFill>
                            <a:latin typeface="Cambria Math" panose="02040503050406030204" pitchFamily="18" charset="0"/>
                            <a:cs typeface="Arial" panose="020B0604020202020204" pitchFamily="34" charset="0"/>
                          </a:rPr>
                        </m:ctrlPr>
                      </m:fPr>
                      <m:num>
                        <m:r>
                          <a:rPr lang="vi-VN" sz="440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vi-VN" sz="4400" i="1" smtClean="0">
                            <a:solidFill>
                              <a:prstClr val="black"/>
                            </a:solidFill>
                            <a:latin typeface="Cambria Math" panose="02040503050406030204" pitchFamily="18" charset="0"/>
                            <a:cs typeface="Arial" panose="020B0604020202020204" pitchFamily="34" charset="0"/>
                          </a:rPr>
                          <m:t>6</m:t>
                        </m:r>
                      </m:den>
                    </m:f>
                  </m:oMath>
                </a14:m>
                <a:r>
                  <a:rPr lang="vi-VN" sz="4400">
                    <a:solidFill>
                      <a:prstClr val="black"/>
                    </a:solidFill>
                    <a:cs typeface="Arial" panose="020B0604020202020204" pitchFamily="34" charset="0"/>
                  </a:rPr>
                  <a:t> = </a:t>
                </a:r>
                <a14:m>
                  <m:oMath xmlns:m="http://schemas.openxmlformats.org/officeDocument/2006/math">
                    <m:f>
                      <m:fPr>
                        <m:ctrlPr>
                          <a:rPr lang="vi-VN" sz="4400" i="1">
                            <a:solidFill>
                              <a:prstClr val="black"/>
                            </a:solidFill>
                            <a:latin typeface="Cambria Math" panose="02040503050406030204" pitchFamily="18" charset="0"/>
                            <a:cs typeface="Arial" panose="020B0604020202020204" pitchFamily="34" charset="0"/>
                          </a:rPr>
                        </m:ctrlPr>
                      </m:fPr>
                      <m:num>
                        <m:r>
                          <a:rPr lang="vi-VN" sz="4400" b="0" i="1" smtClean="0">
                            <a:solidFill>
                              <a:prstClr val="black"/>
                            </a:solidFill>
                            <a:latin typeface="Cambria Math" panose="02040503050406030204" pitchFamily="18" charset="0"/>
                            <a:cs typeface="Arial" panose="020B0604020202020204" pitchFamily="34" charset="0"/>
                          </a:rPr>
                          <m:t>1</m:t>
                        </m:r>
                      </m:num>
                      <m:den>
                        <m:rad>
                          <m:radPr>
                            <m:degHide m:val="on"/>
                            <m:ctrlPr>
                              <a:rPr lang="vi-VN" sz="4400" i="1" smtClean="0">
                                <a:solidFill>
                                  <a:prstClr val="black"/>
                                </a:solidFill>
                                <a:latin typeface="Cambria Math" panose="02040503050406030204" pitchFamily="18" charset="0"/>
                                <a:cs typeface="Arial" panose="020B0604020202020204" pitchFamily="34" charset="0"/>
                              </a:rPr>
                            </m:ctrlPr>
                          </m:radPr>
                          <m:deg/>
                          <m:e>
                            <m:r>
                              <a:rPr lang="vi-VN" sz="4400" b="0" i="1" smtClean="0">
                                <a:solidFill>
                                  <a:prstClr val="black"/>
                                </a:solidFill>
                                <a:latin typeface="Cambria Math" panose="02040503050406030204" pitchFamily="18" charset="0"/>
                                <a:cs typeface="Arial" panose="020B0604020202020204" pitchFamily="34" charset="0"/>
                              </a:rPr>
                              <m:t>3</m:t>
                            </m:r>
                          </m:e>
                        </m:rad>
                      </m:den>
                    </m:f>
                  </m:oMath>
                </a14:m>
                <a:r>
                  <a:rPr lang="vi-VN" sz="4400">
                    <a:solidFill>
                      <a:prstClr val="black"/>
                    </a:solidFill>
                    <a:cs typeface="Arial" panose="020B0604020202020204" pitchFamily="34" charset="0"/>
                  </a:rPr>
                  <a:t> nên </a:t>
                </a:r>
                <a14:m>
                  <m:oMath xmlns:m="http://schemas.openxmlformats.org/officeDocument/2006/math">
                    <m:r>
                      <m:rPr>
                        <m:sty m:val="p"/>
                      </m:rPr>
                      <a:rPr lang="vi-VN" sz="4400" b="0" i="0" smtClean="0">
                        <a:solidFill>
                          <a:prstClr val="black"/>
                        </a:solidFill>
                        <a:latin typeface="Cambria Math" panose="02040503050406030204" pitchFamily="18" charset="0"/>
                        <a:cs typeface="Arial" panose="020B0604020202020204" pitchFamily="34" charset="0"/>
                      </a:rPr>
                      <m:t>tan</m:t>
                    </m:r>
                    <m:r>
                      <a:rPr lang="vi-VN" sz="4400" i="1" smtClean="0">
                        <a:solidFill>
                          <a:prstClr val="black"/>
                        </a:solidFill>
                        <a:latin typeface="Cambria Math" panose="02040503050406030204" pitchFamily="18" charset="0"/>
                        <a:cs typeface="Arial" panose="020B0604020202020204" pitchFamily="34" charset="0"/>
                      </a:rPr>
                      <m:t>𝑥</m:t>
                    </m:r>
                    <m:r>
                      <a:rPr lang="vi-VN" sz="4400" i="1">
                        <a:solidFill>
                          <a:prstClr val="black"/>
                        </a:solidFill>
                        <a:latin typeface="Cambria Math" panose="02040503050406030204" pitchFamily="18" charset="0"/>
                        <a:cs typeface="Arial" panose="020B0604020202020204" pitchFamily="34" charset="0"/>
                      </a:rPr>
                      <m:t>=</m:t>
                    </m:r>
                    <m:r>
                      <m:rPr>
                        <m:sty m:val="p"/>
                      </m:rPr>
                      <a:rPr lang="vi-VN" sz="4400" b="0" i="0" smtClean="0">
                        <a:solidFill>
                          <a:prstClr val="black"/>
                        </a:solidFill>
                        <a:latin typeface="Cambria Math" panose="02040503050406030204" pitchFamily="18" charset="0"/>
                        <a:cs typeface="Arial" panose="020B0604020202020204" pitchFamily="34" charset="0"/>
                      </a:rPr>
                      <m:t>tan</m:t>
                    </m:r>
                    <m:f>
                      <m:fPr>
                        <m:ctrlPr>
                          <a:rPr lang="vi-VN" sz="4400" i="1" smtClean="0">
                            <a:solidFill>
                              <a:prstClr val="black"/>
                            </a:solidFill>
                            <a:latin typeface="Cambria Math" panose="02040503050406030204" pitchFamily="18" charset="0"/>
                            <a:cs typeface="Arial" panose="020B0604020202020204" pitchFamily="34" charset="0"/>
                          </a:rPr>
                        </m:ctrlPr>
                      </m:fPr>
                      <m:num>
                        <m:r>
                          <a:rPr lang="vi-VN" sz="440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vi-VN" sz="4400" i="1" smtClean="0">
                            <a:solidFill>
                              <a:prstClr val="black"/>
                            </a:solidFill>
                            <a:latin typeface="Cambria Math" panose="02040503050406030204" pitchFamily="18" charset="0"/>
                            <a:cs typeface="Arial" panose="020B0604020202020204" pitchFamily="34" charset="0"/>
                          </a:rPr>
                          <m:t>6</m:t>
                        </m:r>
                      </m:den>
                    </m:f>
                  </m:oMath>
                </a14:m>
                <a:r>
                  <a:rPr lang="vi-VN" sz="4400">
                    <a:solidFill>
                      <a:prstClr val="black"/>
                    </a:solidFill>
                    <a:cs typeface="Arial" panose="020B0604020202020204" pitchFamily="34" charset="0"/>
                  </a:rPr>
                  <a:t>  </a:t>
                </a:r>
                <a14:m>
                  <m:oMath xmlns:m="http://schemas.openxmlformats.org/officeDocument/2006/math">
                    <m:r>
                      <a:rPr lang="vi-VN" sz="44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r>
                      <a:rPr lang="vi-VN" sz="44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𝑥</m:t>
                    </m:r>
                    <m:r>
                      <a:rPr lang="vi-VN" sz="44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m:t>
                    </m:r>
                    <m:f>
                      <m:fPr>
                        <m:ctrlPr>
                          <a:rPr lang="vi-VN" sz="44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ctrlPr>
                      </m:fPr>
                      <m:num>
                        <m:r>
                          <a:rPr lang="vi-VN" sz="44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vi-VN" sz="44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6</m:t>
                        </m:r>
                      </m:den>
                    </m:f>
                    <m:r>
                      <a:rPr lang="vi-VN" sz="44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m:t>
                    </m:r>
                    <m:r>
                      <a:rPr lang="vi-VN" sz="44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𝑘</m:t>
                    </m:r>
                    <m:r>
                      <a:rPr lang="vi-VN" sz="44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r>
                      <a:rPr lang="vi-VN" sz="4400" i="1" smtClean="0">
                        <a:solidFill>
                          <a:prstClr val="black"/>
                        </a:solidFill>
                        <a:latin typeface="Cambria Math" panose="02040503050406030204" pitchFamily="18" charset="0"/>
                        <a:cs typeface="Arial" panose="020B0604020202020204" pitchFamily="34" charset="0"/>
                      </a:rPr>
                      <m:t>(</m:t>
                    </m:r>
                    <m:r>
                      <a:rPr lang="vi-VN" sz="4400" i="1" smtClean="0">
                        <a:solidFill>
                          <a:prstClr val="black"/>
                        </a:solidFill>
                        <a:latin typeface="Cambria Math" panose="02040503050406030204" pitchFamily="18" charset="0"/>
                        <a:cs typeface="Arial" panose="020B0604020202020204" pitchFamily="34" charset="0"/>
                      </a:rPr>
                      <m:t>𝑘</m:t>
                    </m:r>
                    <m:r>
                      <a:rPr lang="vi-VN" sz="440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m:t>
                    </m:r>
                    <m:r>
                      <a:rPr lang="vi-VN" sz="440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ℤ</m:t>
                    </m:r>
                    <m:r>
                      <a:rPr lang="vi-VN" sz="440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m:t>
                    </m:r>
                  </m:oMath>
                </a14:m>
                <a:endParaRPr lang="en-US" sz="4400">
                  <a:solidFill>
                    <a:prstClr val="black"/>
                  </a:solidFill>
                  <a:latin typeface="Arial" panose="020B0604020202020204" pitchFamily="34" charset="0"/>
                  <a:cs typeface="Arial" panose="020B0604020202020204" pitchFamily="34" charset="0"/>
                </a:endParaRPr>
              </a:p>
            </p:txBody>
          </p:sp>
        </mc:Choice>
        <mc:Fallback xmlns="">
          <p:sp>
            <p:nvSpPr>
              <p:cNvPr id="10" name="TextBox 9"/>
              <p:cNvSpPr txBox="1">
                <a:spLocks noRot="1" noChangeAspect="1" noMove="1" noResize="1" noEditPoints="1" noAdjustHandles="1" noChangeArrowheads="1" noChangeShapeType="1" noTextEdit="1"/>
              </p:cNvSpPr>
              <p:nvPr/>
            </p:nvSpPr>
            <p:spPr>
              <a:xfrm>
                <a:off x="995680" y="5403903"/>
                <a:ext cx="15087600" cy="1091389"/>
              </a:xfrm>
              <a:prstGeom prst="rect">
                <a:avLst/>
              </a:prstGeom>
              <a:blipFill rotWithShape="0">
                <a:blip r:embed="rId4"/>
                <a:stretch>
                  <a:fillRect l="-1455" t="-556" b="-6667"/>
                </a:stretch>
              </a:blipFill>
            </p:spPr>
            <p:txBody>
              <a:bodyPr/>
              <a:lstStyle/>
              <a:p>
                <a:r>
                  <a:rPr lang="en-US">
                    <a:noFill/>
                  </a:rPr>
                  <a:t> </a:t>
                </a:r>
              </a:p>
            </p:txBody>
          </p:sp>
        </mc:Fallback>
      </mc:AlternateContent>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459200" y="419100"/>
            <a:ext cx="1472343" cy="2010800"/>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554183" y="7389694"/>
            <a:ext cx="2419633" cy="2458408"/>
          </a:xfrm>
          <a:prstGeom prst="rect">
            <a:avLst/>
          </a:prstGeom>
        </p:spPr>
      </p:pic>
      <mc:AlternateContent xmlns:mc="http://schemas.openxmlformats.org/markup-compatibility/2006" xmlns:a14="http://schemas.microsoft.com/office/drawing/2010/main">
        <mc:Choice Requires="a14">
          <p:sp>
            <p:nvSpPr>
              <p:cNvPr id="11" name="TextBox 10"/>
              <p:cNvSpPr txBox="1"/>
              <p:nvPr/>
            </p:nvSpPr>
            <p:spPr>
              <a:xfrm>
                <a:off x="995680" y="7182399"/>
                <a:ext cx="16149320" cy="1105687"/>
              </a:xfrm>
              <a:prstGeom prst="rect">
                <a:avLst/>
              </a:prstGeom>
              <a:noFill/>
            </p:spPr>
            <p:txBody>
              <a:bodyPr wrap="square" rtlCol="0">
                <a:spAutoFit/>
              </a:bodyPr>
              <a:lstStyle/>
              <a:p>
                <a:pPr marL="742950" indent="-742950">
                  <a:buFont typeface="+mj-lt"/>
                  <a:buAutoNum type="alphaLcParenR" startAt="2"/>
                </a:pPr>
                <a:r>
                  <a:rPr lang="vi-VN" sz="4400">
                    <a:solidFill>
                      <a:prstClr val="black"/>
                    </a:solidFill>
                    <a:cs typeface="Arial" panose="020B0604020202020204" pitchFamily="34" charset="0"/>
                  </a:rPr>
                  <a:t>Do </a:t>
                </a:r>
                <a14:m>
                  <m:oMath xmlns:m="http://schemas.openxmlformats.org/officeDocument/2006/math">
                    <m:r>
                      <m:rPr>
                        <m:sty m:val="p"/>
                      </m:rPr>
                      <a:rPr lang="vi-VN" sz="4400" b="0" i="0" smtClean="0">
                        <a:solidFill>
                          <a:prstClr val="black"/>
                        </a:solidFill>
                        <a:latin typeface="Cambria Math" panose="02040503050406030204" pitchFamily="18" charset="0"/>
                        <a:cs typeface="Arial" panose="020B0604020202020204" pitchFamily="34" charset="0"/>
                      </a:rPr>
                      <m:t>tan</m:t>
                    </m:r>
                    <m:d>
                      <m:dPr>
                        <m:ctrlPr>
                          <a:rPr lang="vi-VN" sz="4400" b="0" i="1" smtClean="0">
                            <a:solidFill>
                              <a:prstClr val="black"/>
                            </a:solidFill>
                            <a:latin typeface="Cambria Math" panose="02040503050406030204" pitchFamily="18" charset="0"/>
                            <a:cs typeface="Arial" panose="020B0604020202020204" pitchFamily="34" charset="0"/>
                          </a:rPr>
                        </m:ctrlPr>
                      </m:dPr>
                      <m:e>
                        <m:f>
                          <m:fPr>
                            <m:ctrlPr>
                              <a:rPr lang="vi-VN" sz="4400" b="0" i="1" smtClean="0">
                                <a:solidFill>
                                  <a:prstClr val="black"/>
                                </a:solidFill>
                                <a:latin typeface="Cambria Math" panose="02040503050406030204" pitchFamily="18" charset="0"/>
                                <a:cs typeface="Arial" panose="020B0604020202020204" pitchFamily="34" charset="0"/>
                              </a:rPr>
                            </m:ctrlPr>
                          </m:fPr>
                          <m:num>
                            <m:r>
                              <a:rPr lang="vi-VN" sz="4400" b="0" i="1" smtClean="0">
                                <a:solidFill>
                                  <a:prstClr val="black"/>
                                </a:solidFill>
                                <a:latin typeface="Cambria Math" panose="02040503050406030204" pitchFamily="18" charset="0"/>
                                <a:cs typeface="Arial" panose="020B0604020202020204" pitchFamily="34" charset="0"/>
                              </a:rPr>
                              <m:t>−</m:t>
                            </m:r>
                            <m:r>
                              <a:rPr lang="vi-VN" sz="44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vi-VN" sz="4400" b="0" i="1" smtClean="0">
                                <a:solidFill>
                                  <a:prstClr val="black"/>
                                </a:solidFill>
                                <a:latin typeface="Cambria Math" panose="02040503050406030204" pitchFamily="18" charset="0"/>
                                <a:cs typeface="Arial" panose="020B0604020202020204" pitchFamily="34" charset="0"/>
                              </a:rPr>
                              <m:t>4</m:t>
                            </m:r>
                          </m:den>
                        </m:f>
                      </m:e>
                    </m:d>
                  </m:oMath>
                </a14:m>
                <a:r>
                  <a:rPr lang="vi-VN" sz="4400">
                    <a:solidFill>
                      <a:prstClr val="black"/>
                    </a:solidFill>
                    <a:cs typeface="Arial" panose="020B0604020202020204" pitchFamily="34" charset="0"/>
                  </a:rPr>
                  <a:t> = -1 nên </a:t>
                </a:r>
                <a14:m>
                  <m:oMath xmlns:m="http://schemas.openxmlformats.org/officeDocument/2006/math">
                    <m:r>
                      <m:rPr>
                        <m:sty m:val="p"/>
                      </m:rPr>
                      <a:rPr lang="vi-VN" sz="4400" b="0" i="0" smtClean="0">
                        <a:solidFill>
                          <a:prstClr val="black"/>
                        </a:solidFill>
                        <a:latin typeface="Cambria Math" panose="02040503050406030204" pitchFamily="18" charset="0"/>
                        <a:cs typeface="Arial" panose="020B0604020202020204" pitchFamily="34" charset="0"/>
                      </a:rPr>
                      <m:t>tan</m:t>
                    </m:r>
                    <m:r>
                      <a:rPr lang="vi-VN" sz="4400" i="1" smtClean="0">
                        <a:solidFill>
                          <a:prstClr val="black"/>
                        </a:solidFill>
                        <a:latin typeface="Cambria Math" panose="02040503050406030204" pitchFamily="18" charset="0"/>
                        <a:cs typeface="Arial" panose="020B0604020202020204" pitchFamily="34" charset="0"/>
                      </a:rPr>
                      <m:t>𝑥</m:t>
                    </m:r>
                    <m:r>
                      <a:rPr lang="vi-VN" sz="4400" i="1">
                        <a:solidFill>
                          <a:prstClr val="black"/>
                        </a:solidFill>
                        <a:latin typeface="Cambria Math" panose="02040503050406030204" pitchFamily="18" charset="0"/>
                        <a:cs typeface="Arial" panose="020B0604020202020204" pitchFamily="34" charset="0"/>
                      </a:rPr>
                      <m:t>=</m:t>
                    </m:r>
                    <m:r>
                      <m:rPr>
                        <m:sty m:val="p"/>
                      </m:rPr>
                      <a:rPr lang="vi-VN" sz="4400" b="0" i="0" smtClean="0">
                        <a:solidFill>
                          <a:prstClr val="black"/>
                        </a:solidFill>
                        <a:latin typeface="Cambria Math" panose="02040503050406030204" pitchFamily="18" charset="0"/>
                        <a:cs typeface="Arial" panose="020B0604020202020204" pitchFamily="34" charset="0"/>
                      </a:rPr>
                      <m:t>tan</m:t>
                    </m:r>
                    <m:d>
                      <m:dPr>
                        <m:ctrlPr>
                          <a:rPr lang="vi-VN" sz="4400" b="0" i="1" smtClean="0">
                            <a:solidFill>
                              <a:prstClr val="black"/>
                            </a:solidFill>
                            <a:latin typeface="Cambria Math" panose="02040503050406030204" pitchFamily="18" charset="0"/>
                            <a:cs typeface="Arial" panose="020B0604020202020204" pitchFamily="34" charset="0"/>
                          </a:rPr>
                        </m:ctrlPr>
                      </m:dPr>
                      <m:e>
                        <m:f>
                          <m:fPr>
                            <m:ctrlPr>
                              <a:rPr lang="vi-VN" sz="4400" b="0" i="1" smtClean="0">
                                <a:solidFill>
                                  <a:prstClr val="black"/>
                                </a:solidFill>
                                <a:latin typeface="Cambria Math" panose="02040503050406030204" pitchFamily="18" charset="0"/>
                                <a:cs typeface="Arial" panose="020B0604020202020204" pitchFamily="34" charset="0"/>
                              </a:rPr>
                            </m:ctrlPr>
                          </m:fPr>
                          <m:num>
                            <m:r>
                              <a:rPr lang="vi-VN" sz="4400" b="0" i="1" smtClean="0">
                                <a:solidFill>
                                  <a:prstClr val="black"/>
                                </a:solidFill>
                                <a:latin typeface="Cambria Math" panose="02040503050406030204" pitchFamily="18" charset="0"/>
                                <a:cs typeface="Arial" panose="020B0604020202020204" pitchFamily="34" charset="0"/>
                              </a:rPr>
                              <m:t>−</m:t>
                            </m:r>
                            <m:r>
                              <a:rPr lang="vi-VN" sz="44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vi-VN" sz="4400" b="0" i="1" smtClean="0">
                                <a:solidFill>
                                  <a:prstClr val="black"/>
                                </a:solidFill>
                                <a:latin typeface="Cambria Math" panose="02040503050406030204" pitchFamily="18" charset="0"/>
                                <a:cs typeface="Arial" panose="020B0604020202020204" pitchFamily="34" charset="0"/>
                              </a:rPr>
                              <m:t>4</m:t>
                            </m:r>
                          </m:den>
                        </m:f>
                      </m:e>
                    </m:d>
                  </m:oMath>
                </a14:m>
                <a:r>
                  <a:rPr lang="vi-VN" sz="4400">
                    <a:solidFill>
                      <a:prstClr val="black"/>
                    </a:solidFill>
                    <a:cs typeface="Arial" panose="020B0604020202020204" pitchFamily="34" charset="0"/>
                  </a:rPr>
                  <a:t>  </a:t>
                </a:r>
                <a14:m>
                  <m:oMath xmlns:m="http://schemas.openxmlformats.org/officeDocument/2006/math">
                    <m:r>
                      <a:rPr lang="vi-VN" sz="44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r>
                      <a:rPr lang="vi-VN" sz="44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𝑥</m:t>
                    </m:r>
                    <m:r>
                      <a:rPr lang="vi-VN" sz="44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m:t>
                    </m:r>
                    <m:f>
                      <m:fPr>
                        <m:ctrlPr>
                          <a:rPr lang="vi-VN" sz="44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ctrlPr>
                      </m:fPr>
                      <m:num>
                        <m:r>
                          <a:rPr lang="vi-VN" sz="44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m:t>
                        </m:r>
                        <m:r>
                          <a:rPr lang="vi-VN" sz="44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vi-VN" sz="44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4</m:t>
                        </m:r>
                      </m:den>
                    </m:f>
                    <m:r>
                      <a:rPr lang="vi-VN" sz="44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m:t>
                    </m:r>
                    <m:r>
                      <a:rPr lang="vi-VN" sz="44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𝑘</m:t>
                    </m:r>
                    <m:r>
                      <a:rPr lang="vi-VN" sz="44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r>
                      <a:rPr lang="vi-VN" sz="4400" i="1" smtClean="0">
                        <a:solidFill>
                          <a:prstClr val="black"/>
                        </a:solidFill>
                        <a:latin typeface="Cambria Math" panose="02040503050406030204" pitchFamily="18" charset="0"/>
                        <a:cs typeface="Arial" panose="020B0604020202020204" pitchFamily="34" charset="0"/>
                      </a:rPr>
                      <m:t>(</m:t>
                    </m:r>
                    <m:r>
                      <a:rPr lang="vi-VN" sz="4400" i="1" smtClean="0">
                        <a:solidFill>
                          <a:prstClr val="black"/>
                        </a:solidFill>
                        <a:latin typeface="Cambria Math" panose="02040503050406030204" pitchFamily="18" charset="0"/>
                        <a:cs typeface="Arial" panose="020B0604020202020204" pitchFamily="34" charset="0"/>
                      </a:rPr>
                      <m:t>𝑘</m:t>
                    </m:r>
                    <m:r>
                      <a:rPr lang="vi-VN" sz="440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m:t>
                    </m:r>
                    <m:r>
                      <a:rPr lang="vi-VN" sz="440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ℤ</m:t>
                    </m:r>
                    <m:r>
                      <a:rPr lang="vi-VN" sz="440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m:t>
                    </m:r>
                  </m:oMath>
                </a14:m>
                <a:endParaRPr lang="en-US" sz="4400">
                  <a:solidFill>
                    <a:prstClr val="black"/>
                  </a:solidFill>
                  <a:latin typeface="Arial" panose="020B0604020202020204" pitchFamily="34" charset="0"/>
                  <a:cs typeface="Arial" panose="020B0604020202020204" pitchFamily="34" charset="0"/>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995680" y="7182399"/>
                <a:ext cx="16149320" cy="1105687"/>
              </a:xfrm>
              <a:prstGeom prst="rect">
                <a:avLst/>
              </a:prstGeom>
              <a:blipFill rotWithShape="0">
                <a:blip r:embed="rId7"/>
                <a:stretch>
                  <a:fillRect l="-1358" b="-8791"/>
                </a:stretch>
              </a:blipFill>
            </p:spPr>
            <p:txBody>
              <a:bodyPr/>
              <a:lstStyle/>
              <a:p>
                <a:r>
                  <a:rPr lang="en-US">
                    <a:noFill/>
                  </a:rPr>
                  <a:t> </a:t>
                </a:r>
              </a:p>
            </p:txBody>
          </p:sp>
        </mc:Fallback>
      </mc:AlternateContent>
    </p:spTree>
    <p:extLst>
      <p:ext uri="{BB962C8B-B14F-4D97-AF65-F5344CB8AC3E}">
        <p14:creationId xmlns:p14="http://schemas.microsoft.com/office/powerpoint/2010/main" val="3710202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left)">
                                      <p:cBhvr>
                                        <p:cTn id="2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10" grpId="0"/>
      <p:bldP spid="11"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grpSp>
        <p:nvGrpSpPr>
          <p:cNvPr id="9" name="Group 8"/>
          <p:cNvGrpSpPr/>
          <p:nvPr/>
        </p:nvGrpSpPr>
        <p:grpSpPr>
          <a:xfrm>
            <a:off x="990600" y="2046217"/>
            <a:ext cx="6096000" cy="7212083"/>
            <a:chOff x="990600" y="2046217"/>
            <a:chExt cx="6096000" cy="7212083"/>
          </a:xfrm>
        </p:grpSpPr>
        <p:sp>
          <p:nvSpPr>
            <p:cNvPr id="3" name="Freeform 12"/>
            <p:cNvSpPr/>
            <p:nvPr/>
          </p:nvSpPr>
          <p:spPr>
            <a:xfrm>
              <a:off x="990600" y="2046217"/>
              <a:ext cx="6096000" cy="7212083"/>
            </a:xfrm>
            <a:custGeom>
              <a:avLst/>
              <a:gdLst/>
              <a:ahLst/>
              <a:cxnLst/>
              <a:rect l="l" t="t" r="r" b="b"/>
              <a:pathLst>
                <a:path w="1446572" h="1650653">
                  <a:moveTo>
                    <a:pt x="0" y="0"/>
                  </a:moveTo>
                  <a:lnTo>
                    <a:pt x="1446573" y="0"/>
                  </a:lnTo>
                  <a:lnTo>
                    <a:pt x="1446573" y="1650653"/>
                  </a:lnTo>
                  <a:lnTo>
                    <a:pt x="0" y="165065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Rectangle 3"/>
            <p:cNvSpPr/>
            <p:nvPr/>
          </p:nvSpPr>
          <p:spPr>
            <a:xfrm>
              <a:off x="1143000" y="3839435"/>
              <a:ext cx="5791200" cy="4708981"/>
            </a:xfrm>
            <a:prstGeom prst="rect">
              <a:avLst/>
            </a:prstGeom>
          </p:spPr>
          <p:txBody>
            <a:bodyPr wrap="square">
              <a:spAutoFit/>
            </a:bodyPr>
            <a:lstStyle/>
            <a:p>
              <a:pPr algn="ctr">
                <a:lnSpc>
                  <a:spcPct val="150000"/>
                </a:lnSpc>
              </a:pPr>
              <a:r>
                <a:rPr lang="vi-VN" sz="4000" b="1">
                  <a:solidFill>
                    <a:srgbClr val="F79646">
                      <a:lumMod val="75000"/>
                    </a:srgbClr>
                  </a:solidFill>
                  <a:cs typeface="Arial" panose="020B0604020202020204" pitchFamily="34" charset="0"/>
                </a:rPr>
                <a:t>Luyện tập 7:</a:t>
              </a:r>
            </a:p>
            <a:p>
              <a:pPr marL="742950" indent="-742950">
                <a:lnSpc>
                  <a:spcPct val="150000"/>
                </a:lnSpc>
                <a:buFontTx/>
                <a:buAutoNum type="alphaLcParenR"/>
              </a:pPr>
              <a:r>
                <a:rPr lang="vi-VN" sz="4000">
                  <a:solidFill>
                    <a:prstClr val="black"/>
                  </a:solidFill>
                  <a:cs typeface="Arial" panose="020B0604020202020204" pitchFamily="34" charset="0"/>
                </a:rPr>
                <a:t>Giải phương trình: </a:t>
              </a:r>
            </a:p>
            <a:p>
              <a:pPr algn="ctr">
                <a:lnSpc>
                  <a:spcPct val="150000"/>
                </a:lnSpc>
              </a:pPr>
              <a:r>
                <a:rPr lang="vi-VN" sz="4000">
                  <a:solidFill>
                    <a:prstClr val="black"/>
                  </a:solidFill>
                  <a:cs typeface="Arial" panose="020B0604020202020204" pitchFamily="34" charset="0"/>
                </a:rPr>
                <a:t>tanx = 0</a:t>
              </a:r>
            </a:p>
            <a:p>
              <a:pPr>
                <a:lnSpc>
                  <a:spcPct val="150000"/>
                </a:lnSpc>
              </a:pPr>
              <a:r>
                <a:rPr lang="vi-VN" sz="4000">
                  <a:solidFill>
                    <a:prstClr val="black"/>
                  </a:solidFill>
                  <a:cs typeface="Arial" panose="020B0604020202020204" pitchFamily="34" charset="0"/>
                </a:rPr>
                <a:t>b) Tìm góc lượng giác x sao cho tanx = tan 67</a:t>
              </a:r>
              <a:r>
                <a:rPr lang="vi-VN" sz="4000" baseline="30000">
                  <a:solidFill>
                    <a:prstClr val="black"/>
                  </a:solidFill>
                  <a:cs typeface="Arial" panose="020B0604020202020204" pitchFamily="34" charset="0"/>
                </a:rPr>
                <a:t>o</a:t>
              </a:r>
              <a:endParaRPr lang="vi-VN" sz="4000">
                <a:solidFill>
                  <a:prstClr val="black"/>
                </a:solidFill>
                <a:cs typeface="Arial" panose="020B0604020202020204" pitchFamily="34" charset="0"/>
              </a:endParaRPr>
            </a:p>
          </p:txBody>
        </p:sp>
      </p:grpSp>
      <p:sp>
        <p:nvSpPr>
          <p:cNvPr id="8" name="TextBox 7"/>
          <p:cNvSpPr txBox="1"/>
          <p:nvPr/>
        </p:nvSpPr>
        <p:spPr>
          <a:xfrm>
            <a:off x="11027889" y="1477828"/>
            <a:ext cx="2743200" cy="707886"/>
          </a:xfrm>
          <a:prstGeom prst="rect">
            <a:avLst/>
          </a:prstGeom>
          <a:noFill/>
        </p:spPr>
        <p:txBody>
          <a:bodyPr wrap="square" rtlCol="0">
            <a:spAutoFit/>
          </a:bodyPr>
          <a:lstStyle/>
          <a:p>
            <a:pPr algn="ctr"/>
            <a:r>
              <a:rPr lang="vi-VN" sz="4000" b="1" u="sng">
                <a:solidFill>
                  <a:srgbClr val="C00000"/>
                </a:solidFill>
                <a:cs typeface="Arial" panose="020B0604020202020204" pitchFamily="34" charset="0"/>
              </a:rPr>
              <a:t>Giải</a:t>
            </a:r>
            <a:endParaRPr lang="en-US" sz="4000" b="1" u="sng">
              <a:solidFill>
                <a:srgbClr val="C00000"/>
              </a:solidFill>
              <a:latin typeface="Arial" panose="020B0604020202020204" pitchFamily="34" charset="0"/>
              <a:cs typeface="Arial" panose="020B0604020202020204" pitchFamily="34" charset="0"/>
            </a:endParaRPr>
          </a:p>
        </p:txBody>
      </p:sp>
      <p:grpSp>
        <p:nvGrpSpPr>
          <p:cNvPr id="13" name="Group 12"/>
          <p:cNvGrpSpPr/>
          <p:nvPr/>
        </p:nvGrpSpPr>
        <p:grpSpPr>
          <a:xfrm>
            <a:off x="1037902" y="304252"/>
            <a:ext cx="6001396" cy="1527519"/>
            <a:chOff x="685800" y="406444"/>
            <a:chExt cx="6001396" cy="1527519"/>
          </a:xfrm>
        </p:grpSpPr>
        <p:sp>
          <p:nvSpPr>
            <p:cNvPr id="5" name="TextBox 4"/>
            <p:cNvSpPr txBox="1"/>
            <p:nvPr/>
          </p:nvSpPr>
          <p:spPr>
            <a:xfrm>
              <a:off x="1739276" y="1195299"/>
              <a:ext cx="4947920" cy="707886"/>
            </a:xfrm>
            <a:prstGeom prst="rect">
              <a:avLst/>
            </a:prstGeom>
            <a:noFill/>
          </p:spPr>
          <p:txBody>
            <a:bodyPr wrap="square" rtlCol="0">
              <a:spAutoFit/>
            </a:bodyPr>
            <a:lstStyle/>
            <a:p>
              <a:r>
                <a:rPr lang="vi-VN" sz="4000" b="1">
                  <a:solidFill>
                    <a:srgbClr val="002060"/>
                  </a:solidFill>
                  <a:cs typeface="Arial" panose="020B0604020202020204" pitchFamily="34" charset="0"/>
                </a:rPr>
                <a:t>Thực hiện cá nhân</a:t>
              </a:r>
              <a:endParaRPr lang="en-US" sz="4000" b="1">
                <a:solidFill>
                  <a:srgbClr val="002060"/>
                </a:solidFill>
                <a:latin typeface="Arial" panose="020B0604020202020204" pitchFamily="34" charset="0"/>
                <a:cs typeface="Arial" panose="020B0604020202020204" pitchFamily="34" charset="0"/>
              </a:endParaRPr>
            </a:p>
          </p:txBody>
        </p:sp>
        <p:pic>
          <p:nvPicPr>
            <p:cNvPr id="12" name="Picture 11"/>
            <p:cNvPicPr>
              <a:picLocks noChangeAspect="1"/>
            </p:cNvPicPr>
            <p:nvPr/>
          </p:nvPicPr>
          <p:blipFill>
            <a:blip r:embed="rId5"/>
            <a:stretch>
              <a:fillRect/>
            </a:stretch>
          </p:blipFill>
          <p:spPr>
            <a:xfrm>
              <a:off x="685800" y="406444"/>
              <a:ext cx="1168400" cy="1527519"/>
            </a:xfrm>
            <a:prstGeom prst="rect">
              <a:avLst/>
            </a:prstGeom>
          </p:spPr>
        </p:pic>
      </p:grpSp>
      <mc:AlternateContent xmlns:mc="http://schemas.openxmlformats.org/markup-compatibility/2006" xmlns:a14="http://schemas.microsoft.com/office/drawing/2010/main">
        <mc:Choice Requires="a14">
          <p:sp>
            <p:nvSpPr>
              <p:cNvPr id="6" name="Rectangle 5"/>
              <p:cNvSpPr/>
              <p:nvPr/>
            </p:nvSpPr>
            <p:spPr>
              <a:xfrm>
                <a:off x="8458200" y="2647244"/>
                <a:ext cx="7418563" cy="2240550"/>
              </a:xfrm>
              <a:prstGeom prst="rect">
                <a:avLst/>
              </a:prstGeom>
            </p:spPr>
            <p:txBody>
              <a:bodyPr wrap="square">
                <a:spAutoFit/>
              </a:bodyPr>
              <a:lstStyle/>
              <a:p>
                <a:pPr algn="just">
                  <a:lnSpc>
                    <a:spcPct val="150000"/>
                  </a:lnSpc>
                  <a:spcAft>
                    <a:spcPts val="0"/>
                  </a:spcAft>
                </a:pPr>
                <a:r>
                  <a:rPr lang="en-US" sz="4000">
                    <a:latin typeface="Arial" panose="020B0604020202020204" pitchFamily="34" charset="0"/>
                    <a:ea typeface="Times New Roman" panose="02020603050405020304" pitchFamily="18" charset="0"/>
                    <a:cs typeface="Arial" panose="020B0604020202020204" pitchFamily="34" charset="0"/>
                  </a:rPr>
                  <a:t>a) Điều kiện </a:t>
                </a:r>
                <a14:m>
                  <m:oMath xmlns:m="http://schemas.openxmlformats.org/officeDocument/2006/math">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2</m:t>
                        </m:r>
                      </m:den>
                    </m:f>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𝑘</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𝜋</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𝑘</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ℤ</m:t>
                    </m:r>
                  </m:oMath>
                </a14:m>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14:m>
                  <m:oMath xmlns:m="http://schemas.openxmlformats.org/officeDocument/2006/math">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tan</m:t>
                        </m:r>
                      </m:fName>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𝑥</m:t>
                        </m:r>
                      </m:e>
                    </m:func>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=0⟺</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𝑘</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𝜋</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𝑘</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ℤ</m:t>
                    </m:r>
                  </m:oMath>
                </a14:m>
                <a:r>
                  <a:rPr lang="en-US" sz="4000">
                    <a:effectLst/>
                    <a:latin typeface="Arial" panose="020B0604020202020204" pitchFamily="34" charset="0"/>
                    <a:ea typeface="Times New Roman" panose="02020603050405020304" pitchFamily="18" charset="0"/>
                    <a:cs typeface="Arial" panose="020B0604020202020204" pitchFamily="34" charset="0"/>
                  </a:rPr>
                  <a:t>. </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8458200" y="2647244"/>
                <a:ext cx="7418563" cy="2240550"/>
              </a:xfrm>
              <a:prstGeom prst="rect">
                <a:avLst/>
              </a:prstGeom>
              <a:blipFill rotWithShape="0">
                <a:blip r:embed="rId25"/>
                <a:stretch>
                  <a:fillRect l="-2961" b="-543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8458200" y="5242080"/>
                <a:ext cx="9144000" cy="3785652"/>
              </a:xfrm>
              <a:prstGeom prst="rect">
                <a:avLst/>
              </a:prstGeom>
            </p:spPr>
            <p:txBody>
              <a:bodyPr wrap="square">
                <a:spAutoFit/>
              </a:bodyPr>
              <a:lstStyle/>
              <a:p>
                <a:pPr algn="just">
                  <a:lnSpc>
                    <a:spcPct val="150000"/>
                  </a:lnSpc>
                  <a:spcAft>
                    <a:spcPts val="0"/>
                  </a:spcAft>
                </a:pPr>
                <a:r>
                  <a:rPr lang="en-US" sz="4000">
                    <a:latin typeface="Arial" panose="020B0604020202020204" pitchFamily="34" charset="0"/>
                    <a:ea typeface="Times New Roman" panose="02020603050405020304" pitchFamily="18" charset="0"/>
                    <a:cs typeface="Arial" panose="020B0604020202020204" pitchFamily="34" charset="0"/>
                  </a:rPr>
                  <a:t>b) </a:t>
                </a:r>
                <a14:m>
                  <m:oMath xmlns:m="http://schemas.openxmlformats.org/officeDocument/2006/math">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tan</m:t>
                        </m:r>
                      </m:fName>
                      <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x</m:t>
                        </m:r>
                      </m:e>
                    </m:func>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tan</m:t>
                        </m:r>
                      </m:fName>
                      <m:e>
                        <m:sSup>
                          <m:sSup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4000">
                                <a:effectLst/>
                                <a:latin typeface="Cambria Math" panose="02040503050406030204" pitchFamily="18" charset="0"/>
                                <a:ea typeface="Times New Roman" panose="02020603050405020304" pitchFamily="18" charset="0"/>
                                <a:cs typeface="Times New Roman" panose="02020603050405020304" pitchFamily="18" charset="0"/>
                              </a:rPr>
                              <m:t>67</m:t>
                            </m:r>
                          </m:e>
                          <m:sup>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o</m:t>
                            </m:r>
                          </m:sup>
                        </m:sSup>
                      </m:e>
                    </m:func>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x</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4000">
                            <a:effectLst/>
                            <a:latin typeface="Cambria Math" panose="02040503050406030204" pitchFamily="18" charset="0"/>
                            <a:ea typeface="Times New Roman" panose="02020603050405020304" pitchFamily="18" charset="0"/>
                            <a:cs typeface="Times New Roman" panose="02020603050405020304" pitchFamily="18" charset="0"/>
                          </a:rPr>
                          <m:t>67</m:t>
                        </m:r>
                      </m:e>
                      <m:sup>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o</m:t>
                        </m:r>
                      </m:sup>
                    </m:sSup>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k</m:t>
                    </m:r>
                    <m:sSup>
                      <m:sSup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4000">
                            <a:effectLst/>
                            <a:latin typeface="Cambria Math" panose="02040503050406030204" pitchFamily="18" charset="0"/>
                            <a:ea typeface="Times New Roman" panose="02020603050405020304" pitchFamily="18" charset="0"/>
                            <a:cs typeface="Times New Roman" panose="02020603050405020304" pitchFamily="18" charset="0"/>
                          </a:rPr>
                          <m:t>180</m:t>
                        </m:r>
                      </m:e>
                      <m:sup>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o</m:t>
                        </m:r>
                      </m:sup>
                    </m:sSup>
                  </m:oMath>
                </a14:m>
                <a:r>
                  <a:rPr lang="en-US" sz="400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k</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smtClean="0">
                        <a:effectLst/>
                        <a:latin typeface="Cambria Math" panose="02040503050406030204" pitchFamily="18" charset="0"/>
                        <a:ea typeface="Cambria Math" panose="02040503050406030204" pitchFamily="18" charset="0"/>
                        <a:cs typeface="Times New Roman" panose="02020603050405020304" pitchFamily="18" charset="0"/>
                      </a:rPr>
                      <m:t>ℤ</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en-US" sz="4000">
                    <a:effectLst/>
                    <a:latin typeface="Arial" panose="020B0604020202020204" pitchFamily="34" charset="0"/>
                    <a:ea typeface="Times New Roman" panose="02020603050405020304" pitchFamily="18" charset="0"/>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r>
                  <a:rPr lang="en-US" sz="4000">
                    <a:effectLst/>
                    <a:latin typeface="Arial" panose="020B0604020202020204" pitchFamily="34" charset="0"/>
                    <a:ea typeface="Times New Roman" panose="02020603050405020304" pitchFamily="18" charset="0"/>
                    <a:cs typeface="Arial" panose="020B0604020202020204" pitchFamily="34" charset="0"/>
                  </a:rPr>
                  <a:t>Vậy các góc lượng giác x cần tìm là </a:t>
                </a:r>
                <a14:m>
                  <m:oMath xmlns:m="http://schemas.openxmlformats.org/officeDocument/2006/math">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x</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4000">
                            <a:effectLst/>
                            <a:latin typeface="Cambria Math" panose="02040503050406030204" pitchFamily="18" charset="0"/>
                            <a:ea typeface="Times New Roman" panose="02020603050405020304" pitchFamily="18" charset="0"/>
                            <a:cs typeface="Times New Roman" panose="02020603050405020304" pitchFamily="18" charset="0"/>
                          </a:rPr>
                          <m:t>67</m:t>
                        </m:r>
                      </m:e>
                      <m:sup>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o</m:t>
                        </m:r>
                      </m:sup>
                    </m:sSup>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k</m:t>
                    </m:r>
                    <m:sSup>
                      <m:sSup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4000">
                            <a:effectLst/>
                            <a:latin typeface="Cambria Math" panose="02040503050406030204" pitchFamily="18" charset="0"/>
                            <a:ea typeface="Times New Roman" panose="02020603050405020304" pitchFamily="18" charset="0"/>
                            <a:cs typeface="Times New Roman" panose="02020603050405020304" pitchFamily="18" charset="0"/>
                          </a:rPr>
                          <m:t>180</m:t>
                        </m:r>
                      </m:e>
                      <m:sup>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o</m:t>
                        </m:r>
                      </m:sup>
                    </m:sSup>
                  </m:oMath>
                </a14:m>
                <a:r>
                  <a:rPr lang="en-US" sz="400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k</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smtClean="0">
                        <a:effectLst/>
                        <a:latin typeface="Cambria Math" panose="02040503050406030204" pitchFamily="18" charset="0"/>
                        <a:ea typeface="Cambria Math" panose="02040503050406030204" pitchFamily="18" charset="0"/>
                        <a:cs typeface="Times New Roman" panose="02020603050405020304" pitchFamily="18" charset="0"/>
                      </a:rPr>
                      <m:t>ℤ</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en-US" sz="4000">
                    <a:effectLst/>
                    <a:latin typeface="Arial" panose="020B0604020202020204" pitchFamily="34" charset="0"/>
                    <a:ea typeface="Times New Roman" panose="02020603050405020304" pitchFamily="18" charset="0"/>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8458200" y="5242080"/>
                <a:ext cx="9144000" cy="3785652"/>
              </a:xfrm>
              <a:prstGeom prst="rect">
                <a:avLst/>
              </a:prstGeom>
              <a:blipFill rotWithShape="0">
                <a:blip r:embed="rId26"/>
                <a:stretch>
                  <a:fillRect l="-2400" r="-2333" b="-3060"/>
                </a:stretch>
              </a:blipFill>
            </p:spPr>
            <p:txBody>
              <a:bodyPr/>
              <a:lstStyle/>
              <a:p>
                <a:r>
                  <a:rPr lang="en-US">
                    <a:noFill/>
                  </a:rPr>
                  <a:t> </a:t>
                </a:r>
              </a:p>
            </p:txBody>
          </p:sp>
        </mc:Fallback>
      </mc:AlternateContent>
      <p:pic>
        <p:nvPicPr>
          <p:cNvPr id="11" name="Picture 10"/>
          <p:cNvPicPr>
            <a:picLocks noChangeAspect="1"/>
          </p:cNvPicPr>
          <p:nvPr/>
        </p:nvPicPr>
        <p:blipFill>
          <a:blip r:embed="rId27"/>
          <a:stretch>
            <a:fillRect/>
          </a:stretch>
        </p:blipFill>
        <p:spPr>
          <a:xfrm>
            <a:off x="15360563" y="133472"/>
            <a:ext cx="2706624" cy="1700839"/>
          </a:xfrm>
          <a:prstGeom prst="rect">
            <a:avLst/>
          </a:prstGeom>
        </p:spPr>
      </p:pic>
    </p:spTree>
    <p:extLst>
      <p:ext uri="{BB962C8B-B14F-4D97-AF65-F5344CB8AC3E}">
        <p14:creationId xmlns:p14="http://schemas.microsoft.com/office/powerpoint/2010/main" val="2466210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left)">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6" grpId="0"/>
      <p:bldP spid="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grpSp>
        <p:nvGrpSpPr>
          <p:cNvPr id="5" name="Group 4"/>
          <p:cNvGrpSpPr/>
          <p:nvPr/>
        </p:nvGrpSpPr>
        <p:grpSpPr>
          <a:xfrm>
            <a:off x="4118966" y="0"/>
            <a:ext cx="10050067" cy="1333500"/>
            <a:chOff x="4114552" y="0"/>
            <a:chExt cx="9906495" cy="1333500"/>
          </a:xfrm>
        </p:grpSpPr>
        <p:sp>
          <p:nvSpPr>
            <p:cNvPr id="3" name="Round Same Side Corner Rectangle 2"/>
            <p:cNvSpPr/>
            <p:nvPr/>
          </p:nvSpPr>
          <p:spPr>
            <a:xfrm flipV="1">
              <a:off x="4260668" y="0"/>
              <a:ext cx="9614262" cy="1333500"/>
            </a:xfrm>
            <a:prstGeom prst="round2SameRect">
              <a:avLst>
                <a:gd name="adj1" fmla="val 50000"/>
                <a:gd name="adj2" fmla="val 0"/>
              </a:avLst>
            </a:prstGeom>
            <a:solidFill>
              <a:schemeClr val="accent6">
                <a:lumMod val="75000"/>
              </a:schemeClr>
            </a:solidFill>
          </p:spPr>
          <p:style>
            <a:lnRef idx="3">
              <a:schemeClr val="lt1"/>
            </a:lnRef>
            <a:fillRef idx="1">
              <a:schemeClr val="accent1"/>
            </a:fillRef>
            <a:effectRef idx="1">
              <a:schemeClr val="accent1"/>
            </a:effectRef>
            <a:fontRef idx="minor">
              <a:schemeClr val="lt1"/>
            </a:fontRef>
          </p:style>
          <p:txBody>
            <a:bodyPr rtlCol="0" anchor="ctr"/>
            <a:lstStyle/>
            <a:p>
              <a:pPr algn="ctr"/>
              <a:endParaRPr lang="en-US">
                <a:solidFill>
                  <a:prstClr val="white"/>
                </a:solidFill>
              </a:endParaRPr>
            </a:p>
          </p:txBody>
        </p:sp>
        <p:sp>
          <p:nvSpPr>
            <p:cNvPr id="4" name="TextBox 3"/>
            <p:cNvSpPr txBox="1"/>
            <p:nvPr/>
          </p:nvSpPr>
          <p:spPr>
            <a:xfrm>
              <a:off x="4114552" y="282029"/>
              <a:ext cx="9906495" cy="769441"/>
            </a:xfrm>
            <a:prstGeom prst="rect">
              <a:avLst/>
            </a:prstGeom>
            <a:noFill/>
          </p:spPr>
          <p:txBody>
            <a:bodyPr wrap="square" rtlCol="0">
              <a:spAutoFit/>
            </a:bodyPr>
            <a:lstStyle/>
            <a:p>
              <a:pPr algn="ctr"/>
              <a:r>
                <a:rPr lang="vi-VN" sz="4400" b="1">
                  <a:solidFill>
                    <a:prstClr val="white"/>
                  </a:solidFill>
                  <a:cs typeface="Arial" panose="020B0604020202020204" pitchFamily="34" charset="0"/>
                </a:rPr>
                <a:t>V. PHƯƠNG TRÌNH cotx = m</a:t>
              </a:r>
              <a:endParaRPr lang="en-US" sz="4400" b="1">
                <a:solidFill>
                  <a:prstClr val="white"/>
                </a:solidFill>
                <a:latin typeface="Arial" panose="020B0604020202020204" pitchFamily="34" charset="0"/>
                <a:cs typeface="Arial" panose="020B0604020202020204" pitchFamily="34" charset="0"/>
              </a:endParaRPr>
            </a:p>
          </p:txBody>
        </p:sp>
      </p:grpSp>
      <p:grpSp>
        <p:nvGrpSpPr>
          <p:cNvPr id="8" name="Group 7"/>
          <p:cNvGrpSpPr/>
          <p:nvPr/>
        </p:nvGrpSpPr>
        <p:grpSpPr>
          <a:xfrm>
            <a:off x="762000" y="1654745"/>
            <a:ext cx="17488342" cy="7782758"/>
            <a:chOff x="762000" y="1654745"/>
            <a:chExt cx="17488342" cy="7782758"/>
          </a:xfrm>
        </p:grpSpPr>
        <p:sp>
          <p:nvSpPr>
            <p:cNvPr id="15" name="Horizontal Scroll 14"/>
            <p:cNvSpPr/>
            <p:nvPr/>
          </p:nvSpPr>
          <p:spPr>
            <a:xfrm>
              <a:off x="822480" y="1803821"/>
              <a:ext cx="1887079" cy="1640840"/>
            </a:xfrm>
            <a:prstGeom prst="horizontalScroll">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4000" b="1">
                  <a:solidFill>
                    <a:prstClr val="black"/>
                  </a:solidFill>
                  <a:cs typeface="Arial" panose="020B0604020202020204" pitchFamily="34" charset="0"/>
                </a:rPr>
                <a:t>HĐ6</a:t>
              </a:r>
              <a:endParaRPr lang="en-US" sz="4000" b="1">
                <a:solidFill>
                  <a:prstClr val="black"/>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6" name="Rectangle 5"/>
                <p:cNvSpPr/>
                <p:nvPr/>
              </p:nvSpPr>
              <p:spPr>
                <a:xfrm>
                  <a:off x="762000" y="3879026"/>
                  <a:ext cx="8560141" cy="4708981"/>
                </a:xfrm>
                <a:prstGeom prst="rect">
                  <a:avLst/>
                </a:prstGeom>
              </p:spPr>
              <p:txBody>
                <a:bodyPr wrap="square">
                  <a:spAutoFit/>
                </a:bodyPr>
                <a:lstStyle/>
                <a:p>
                  <a:pPr algn="just">
                    <a:lnSpc>
                      <a:spcPct val="150000"/>
                    </a:lnSpc>
                  </a:pPr>
                  <a:r>
                    <a:rPr lang="vi-VN" sz="4000">
                      <a:solidFill>
                        <a:prstClr val="black"/>
                      </a:solidFill>
                      <a:cs typeface="Arial" panose="020B0604020202020204" pitchFamily="34" charset="0"/>
                    </a:rPr>
                    <a:t>a) Từ hoành độ giao điểm của đồ thị hàm số y = cotx và đường thẳng y = -1 trên khoảng (0; </a:t>
                  </a:r>
                  <a14:m>
                    <m:oMath xmlns:m="http://schemas.openxmlformats.org/officeDocument/2006/math">
                      <m:r>
                        <a:rPr lang="vi-VN" sz="400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oMath>
                  </a14:m>
                  <a:r>
                    <a:rPr lang="el-GR" sz="4000">
                      <a:solidFill>
                        <a:prstClr val="black"/>
                      </a:solidFill>
                      <a:cs typeface="Arial" panose="020B0604020202020204" pitchFamily="34" charset="0"/>
                    </a:rPr>
                    <a:t>)</a:t>
                  </a:r>
                  <a:r>
                    <a:rPr lang="vi-VN" sz="4000">
                      <a:solidFill>
                        <a:prstClr val="black"/>
                      </a:solidFill>
                      <a:cs typeface="Arial" panose="020B0604020202020204" pitchFamily="34" charset="0"/>
                    </a:rPr>
                    <a:t>,</a:t>
                  </a:r>
                  <a:r>
                    <a:rPr lang="el-GR" sz="4000">
                      <a:solidFill>
                        <a:prstClr val="black"/>
                      </a:solidFill>
                      <a:cs typeface="Arial" panose="020B0604020202020204" pitchFamily="34" charset="0"/>
                    </a:rPr>
                    <a:t> </a:t>
                  </a:r>
                  <a:r>
                    <a:rPr lang="vi-VN" sz="4000">
                      <a:solidFill>
                        <a:prstClr val="black"/>
                      </a:solidFill>
                      <a:cs typeface="Arial" panose="020B0604020202020204" pitchFamily="34" charset="0"/>
                    </a:rPr>
                    <a:t>hãy xác định tất cả các hoành độ giao điểm của hai đồ thị đó.</a:t>
                  </a:r>
                </a:p>
              </p:txBody>
            </p:sp>
          </mc:Choice>
          <mc:Fallback xmlns="">
            <p:sp>
              <p:nvSpPr>
                <p:cNvPr id="6" name="Rectangle 5"/>
                <p:cNvSpPr>
                  <a:spLocks noRot="1" noChangeAspect="1" noMove="1" noResize="1" noEditPoints="1" noAdjustHandles="1" noChangeArrowheads="1" noChangeShapeType="1" noTextEdit="1"/>
                </p:cNvSpPr>
                <p:nvPr/>
              </p:nvSpPr>
              <p:spPr>
                <a:xfrm>
                  <a:off x="762000" y="3879026"/>
                  <a:ext cx="8560141" cy="4708981"/>
                </a:xfrm>
                <a:prstGeom prst="rect">
                  <a:avLst/>
                </a:prstGeom>
                <a:blipFill rotWithShape="0">
                  <a:blip r:embed="rId3"/>
                  <a:stretch>
                    <a:fillRect l="-2493" r="-2493" b="-2199"/>
                  </a:stretch>
                </a:blipFill>
              </p:spPr>
              <p:txBody>
                <a:bodyPr/>
                <a:lstStyle/>
                <a:p>
                  <a:r>
                    <a:rPr lang="en-US">
                      <a:noFill/>
                    </a:rPr>
                    <a:t> </a:t>
                  </a:r>
                </a:p>
              </p:txBody>
            </p:sp>
          </mc:Fallback>
        </mc:AlternateContent>
        <p:sp>
          <p:nvSpPr>
            <p:cNvPr id="11" name="TextBox 10"/>
            <p:cNvSpPr txBox="1"/>
            <p:nvPr/>
          </p:nvSpPr>
          <p:spPr>
            <a:xfrm>
              <a:off x="3236242" y="1654745"/>
              <a:ext cx="13468280" cy="1938992"/>
            </a:xfrm>
            <a:prstGeom prst="rect">
              <a:avLst/>
            </a:prstGeom>
            <a:noFill/>
          </p:spPr>
          <p:txBody>
            <a:bodyPr wrap="square" rtlCol="0">
              <a:spAutoFit/>
            </a:bodyPr>
            <a:lstStyle/>
            <a:p>
              <a:pPr algn="just">
                <a:lnSpc>
                  <a:spcPct val="150000"/>
                </a:lnSpc>
              </a:pPr>
              <a:r>
                <a:rPr lang="vi-VN" sz="4000">
                  <a:solidFill>
                    <a:prstClr val="black"/>
                  </a:solidFill>
                  <a:cs typeface="Arial" panose="020B0604020202020204" pitchFamily="34" charset="0"/>
                </a:rPr>
                <a:t>Quan sát các giao điểm của đồ thị hàm số y = cotx và đường thẳng y = -1.</a:t>
              </a:r>
              <a:endParaRPr lang="en-US" sz="4000">
                <a:solidFill>
                  <a:prstClr val="black"/>
                </a:solidFill>
                <a:latin typeface="Arial" panose="020B0604020202020204" pitchFamily="34" charset="0"/>
                <a:cs typeface="Arial" panose="020B0604020202020204" pitchFamily="34" charset="0"/>
              </a:endParaRPr>
            </a:p>
          </p:txBody>
        </p:sp>
        <p:sp>
          <p:nvSpPr>
            <p:cNvPr id="14" name="Rectangle 13"/>
            <p:cNvSpPr/>
            <p:nvPr/>
          </p:nvSpPr>
          <p:spPr>
            <a:xfrm>
              <a:off x="762000" y="8729617"/>
              <a:ext cx="13146548" cy="707886"/>
            </a:xfrm>
            <a:prstGeom prst="rect">
              <a:avLst/>
            </a:prstGeom>
          </p:spPr>
          <p:txBody>
            <a:bodyPr wrap="none">
              <a:spAutoFit/>
            </a:bodyPr>
            <a:lstStyle/>
            <a:p>
              <a:r>
                <a:rPr lang="vi-VN" sz="4000">
                  <a:solidFill>
                    <a:prstClr val="black"/>
                  </a:solidFill>
                  <a:cs typeface="Arial" panose="020B0604020202020204" pitchFamily="34" charset="0"/>
                </a:rPr>
                <a:t>b) Có nhận xét gì về nghiệm của phương trình cotx = -1?</a:t>
              </a:r>
              <a:endParaRPr lang="en-US" sz="4000">
                <a:solidFill>
                  <a:prstClr val="black"/>
                </a:solidFill>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20759" y="4075258"/>
              <a:ext cx="8829583" cy="4147437"/>
            </a:xfrm>
            <a:prstGeom prst="rect">
              <a:avLst/>
            </a:prstGeom>
          </p:spPr>
        </p:pic>
      </p:grpSp>
    </p:spTree>
    <p:extLst>
      <p:ext uri="{BB962C8B-B14F-4D97-AF65-F5344CB8AC3E}">
        <p14:creationId xmlns:p14="http://schemas.microsoft.com/office/powerpoint/2010/main" val="389512404"/>
      </p:ext>
    </p:extLst>
  </p:cSld>
  <p:clrMapOvr>
    <a:masterClrMapping/>
  </p:clrMapOvr>
  <p:transition spd="med">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8945" y="5829300"/>
            <a:ext cx="9490110" cy="4457700"/>
          </a:xfrm>
          <a:prstGeom prst="rect">
            <a:avLst/>
          </a:prstGeom>
        </p:spPr>
      </p:pic>
      <mc:AlternateContent xmlns:mc="http://schemas.openxmlformats.org/markup-compatibility/2006" xmlns:a14="http://schemas.microsoft.com/office/drawing/2010/main">
        <mc:Choice Requires="a14">
          <p:sp>
            <p:nvSpPr>
              <p:cNvPr id="4" name="Rectangle 3"/>
              <p:cNvSpPr/>
              <p:nvPr/>
            </p:nvSpPr>
            <p:spPr>
              <a:xfrm>
                <a:off x="533400" y="1067392"/>
                <a:ext cx="17221200" cy="4913717"/>
              </a:xfrm>
              <a:prstGeom prst="rect">
                <a:avLst/>
              </a:prstGeom>
            </p:spPr>
            <p:txBody>
              <a:bodyPr wrap="square">
                <a:spAutoFit/>
              </a:bodyPr>
              <a:lstStyle/>
              <a:p>
                <a:pPr algn="just">
                  <a:lnSpc>
                    <a:spcPct val="140000"/>
                  </a:lnSpc>
                </a:pPr>
                <a:r>
                  <a:rPr lang="fr-FR" sz="3600">
                    <a:latin typeface="Arial" panose="020B0604020202020204" pitchFamily="34" charset="0"/>
                    <a:cs typeface="Arial" panose="020B0604020202020204" pitchFamily="34" charset="0"/>
                  </a:rPr>
                  <a:t>a) Với </a:t>
                </a:r>
                <a14:m>
                  <m:oMath xmlns:m="http://schemas.openxmlformats.org/officeDocument/2006/math">
                    <m:r>
                      <m:rPr>
                        <m:sty m:val="p"/>
                      </m:rPr>
                      <a:rPr lang="fr-FR" sz="3600">
                        <a:latin typeface="Cambria Math" panose="02040503050406030204" pitchFamily="18" charset="0"/>
                      </a:rPr>
                      <m:t>x</m:t>
                    </m:r>
                    <m:r>
                      <a:rPr lang="fr-FR" sz="3600">
                        <a:latin typeface="Cambria Math" panose="02040503050406030204" pitchFamily="18" charset="0"/>
                      </a:rPr>
                      <m:t>∈</m:t>
                    </m:r>
                    <m:d>
                      <m:dPr>
                        <m:ctrlPr>
                          <a:rPr lang="en-US" sz="3600" i="1">
                            <a:latin typeface="Cambria Math" panose="02040503050406030204" pitchFamily="18" charset="0"/>
                          </a:rPr>
                        </m:ctrlPr>
                      </m:dPr>
                      <m:e>
                        <m:r>
                          <a:rPr lang="fr-FR" sz="3600">
                            <a:latin typeface="Cambria Math" panose="02040503050406030204" pitchFamily="18" charset="0"/>
                          </a:rPr>
                          <m:t>0;</m:t>
                        </m:r>
                        <m:r>
                          <m:rPr>
                            <m:sty m:val="p"/>
                          </m:rPr>
                          <a:rPr lang="en-US" sz="3600">
                            <a:latin typeface="Cambria Math" panose="02040503050406030204" pitchFamily="18" charset="0"/>
                          </a:rPr>
                          <m:t>π</m:t>
                        </m:r>
                      </m:e>
                    </m:d>
                  </m:oMath>
                </a14:m>
                <a:r>
                  <a:rPr lang="fr-FR" sz="3600">
                    <a:latin typeface="Arial" panose="020B0604020202020204" pitchFamily="34" charset="0"/>
                    <a:cs typeface="Arial" panose="020B0604020202020204" pitchFamily="34" charset="0"/>
                  </a:rPr>
                  <a:t>, ta thấy </a:t>
                </a:r>
                <a14:m>
                  <m:oMath xmlns:m="http://schemas.openxmlformats.org/officeDocument/2006/math">
                    <m:func>
                      <m:funcPr>
                        <m:ctrlPr>
                          <a:rPr lang="en-US" sz="3600" i="1">
                            <a:latin typeface="Cambria Math" panose="02040503050406030204" pitchFamily="18" charset="0"/>
                          </a:rPr>
                        </m:ctrlPr>
                      </m:funcPr>
                      <m:fName>
                        <m:r>
                          <m:rPr>
                            <m:sty m:val="p"/>
                          </m:rPr>
                          <a:rPr lang="fr-FR" sz="3600">
                            <a:latin typeface="Cambria Math" panose="02040503050406030204" pitchFamily="18" charset="0"/>
                          </a:rPr>
                          <m:t>cot</m:t>
                        </m:r>
                      </m:fName>
                      <m:e>
                        <m:r>
                          <m:rPr>
                            <m:sty m:val="p"/>
                          </m:rPr>
                          <a:rPr lang="fr-FR" sz="3600">
                            <a:latin typeface="Cambria Math" panose="02040503050406030204" pitchFamily="18" charset="0"/>
                          </a:rPr>
                          <m:t>x</m:t>
                        </m:r>
                      </m:e>
                    </m:func>
                    <m:r>
                      <a:rPr lang="fr-FR" sz="3600">
                        <a:latin typeface="Cambria Math" panose="02040503050406030204" pitchFamily="18" charset="0"/>
                      </a:rPr>
                      <m:t>=</m:t>
                    </m:r>
                    <m:r>
                      <a:rPr lang="fr-FR" sz="3600" i="1">
                        <a:latin typeface="Cambria Math" panose="02040503050406030204" pitchFamily="18" charset="0"/>
                      </a:rPr>
                      <m:t>−</m:t>
                    </m:r>
                    <m:r>
                      <a:rPr lang="fr-FR" sz="3600">
                        <a:latin typeface="Cambria Math" panose="02040503050406030204" pitchFamily="18" charset="0"/>
                      </a:rPr>
                      <m:t>1</m:t>
                    </m:r>
                  </m:oMath>
                </a14:m>
                <a:r>
                  <a:rPr lang="fr-FR" sz="3600">
                    <a:latin typeface="Arial" panose="020B0604020202020204" pitchFamily="34" charset="0"/>
                    <a:cs typeface="Arial" panose="020B0604020202020204" pitchFamily="34" charset="0"/>
                  </a:rPr>
                  <a:t> tại </a:t>
                </a:r>
                <a14:m>
                  <m:oMath xmlns:m="http://schemas.openxmlformats.org/officeDocument/2006/math">
                    <m:r>
                      <m:rPr>
                        <m:sty m:val="p"/>
                      </m:rPr>
                      <a:rPr lang="fr-FR" sz="3600">
                        <a:latin typeface="Cambria Math" panose="02040503050406030204" pitchFamily="18" charset="0"/>
                      </a:rPr>
                      <m:t>x</m:t>
                    </m:r>
                    <m:r>
                      <a:rPr lang="fr-FR" sz="3600">
                        <a:latin typeface="Cambria Math" panose="02040503050406030204" pitchFamily="18" charset="0"/>
                      </a:rPr>
                      <m:t>=</m:t>
                    </m:r>
                    <m:f>
                      <m:fPr>
                        <m:ctrlPr>
                          <a:rPr lang="en-US" sz="3600" i="1">
                            <a:latin typeface="Cambria Math" panose="02040503050406030204" pitchFamily="18" charset="0"/>
                          </a:rPr>
                        </m:ctrlPr>
                      </m:fPr>
                      <m:num>
                        <m:r>
                          <a:rPr lang="fr-FR" sz="3600">
                            <a:latin typeface="Cambria Math" panose="02040503050406030204" pitchFamily="18" charset="0"/>
                          </a:rPr>
                          <m:t>3</m:t>
                        </m:r>
                        <m:r>
                          <m:rPr>
                            <m:sty m:val="p"/>
                          </m:rPr>
                          <a:rPr lang="en-US" sz="3600">
                            <a:latin typeface="Cambria Math" panose="02040503050406030204" pitchFamily="18" charset="0"/>
                          </a:rPr>
                          <m:t>π</m:t>
                        </m:r>
                      </m:num>
                      <m:den>
                        <m:r>
                          <a:rPr lang="fr-FR" sz="3600">
                            <a:latin typeface="Cambria Math" panose="02040503050406030204" pitchFamily="18" charset="0"/>
                          </a:rPr>
                          <m:t>4</m:t>
                        </m:r>
                      </m:den>
                    </m:f>
                  </m:oMath>
                </a14:m>
                <a:endParaRPr lang="en-US" sz="3600">
                  <a:latin typeface="Arial" panose="020B0604020202020204" pitchFamily="34" charset="0"/>
                  <a:cs typeface="Arial" panose="020B0604020202020204" pitchFamily="34" charset="0"/>
                </a:endParaRPr>
              </a:p>
              <a:p>
                <a:pPr algn="just">
                  <a:lnSpc>
                    <a:spcPct val="140000"/>
                  </a:lnSpc>
                </a:pPr>
                <a:r>
                  <a:rPr lang="fr-FR" sz="3600">
                    <a:latin typeface="Arial" panose="020B0604020202020204" pitchFamily="34" charset="0"/>
                    <a:cs typeface="Arial" panose="020B0604020202020204" pitchFamily="34" charset="0"/>
                  </a:rPr>
                  <a:t>Do đó đường thẳng y = -1 cắt đồ thị hàm số </a:t>
                </a:r>
                <a14:m>
                  <m:oMath xmlns:m="http://schemas.openxmlformats.org/officeDocument/2006/math">
                    <m:r>
                      <m:rPr>
                        <m:sty m:val="p"/>
                      </m:rPr>
                      <a:rPr lang="fr-FR" sz="3600">
                        <a:latin typeface="Cambria Math" panose="02040503050406030204" pitchFamily="18" charset="0"/>
                      </a:rPr>
                      <m:t>y</m:t>
                    </m:r>
                    <m:r>
                      <a:rPr lang="fr-FR" sz="3600">
                        <a:latin typeface="Cambria Math" panose="02040503050406030204" pitchFamily="18" charset="0"/>
                      </a:rPr>
                      <m:t>=</m:t>
                    </m:r>
                    <m:r>
                      <m:rPr>
                        <m:sty m:val="p"/>
                      </m:rPr>
                      <a:rPr lang="fr-FR" sz="3600">
                        <a:latin typeface="Cambria Math" panose="02040503050406030204" pitchFamily="18" charset="0"/>
                      </a:rPr>
                      <m:t>cot</m:t>
                    </m:r>
                    <m:r>
                      <a:rPr lang="fr-FR" sz="3600">
                        <a:latin typeface="Cambria Math" panose="02040503050406030204" pitchFamily="18" charset="0"/>
                      </a:rPr>
                      <m:t> </m:t>
                    </m:r>
                    <m:r>
                      <m:rPr>
                        <m:sty m:val="p"/>
                      </m:rPr>
                      <a:rPr lang="fr-FR" sz="3600">
                        <a:latin typeface="Cambria Math" panose="02040503050406030204" pitchFamily="18" charset="0"/>
                      </a:rPr>
                      <m:t>x</m:t>
                    </m:r>
                    <m:r>
                      <a:rPr lang="fr-FR" sz="3600">
                        <a:latin typeface="Cambria Math" panose="02040503050406030204" pitchFamily="18" charset="0"/>
                      </a:rPr>
                      <m:t> </m:t>
                    </m:r>
                  </m:oMath>
                </a14:m>
                <a:r>
                  <a:rPr lang="fr-FR" sz="3600">
                    <a:latin typeface="Arial" panose="020B0604020202020204" pitchFamily="34" charset="0"/>
                    <a:cs typeface="Arial" panose="020B0604020202020204" pitchFamily="34" charset="0"/>
                  </a:rPr>
                  <a:t>trên khoảng (0; </a:t>
                </a:r>
                <a:r>
                  <a:rPr lang="en-US" sz="3600">
                    <a:latin typeface="Arial" panose="020B0604020202020204" pitchFamily="34" charset="0"/>
                    <a:cs typeface="Arial" panose="020B0604020202020204" pitchFamily="34" charset="0"/>
                  </a:rPr>
                  <a:t>π</a:t>
                </a:r>
                <a:r>
                  <a:rPr lang="fr-FR" sz="3600">
                    <a:latin typeface="Arial" panose="020B0604020202020204" pitchFamily="34" charset="0"/>
                    <a:cs typeface="Arial" panose="020B0604020202020204" pitchFamily="34" charset="0"/>
                  </a:rPr>
                  <a:t>) tại điểm có hoành độ là </a:t>
                </a:r>
                <a14:m>
                  <m:oMath xmlns:m="http://schemas.openxmlformats.org/officeDocument/2006/math">
                    <m:f>
                      <m:fPr>
                        <m:ctrlPr>
                          <a:rPr lang="en-US" sz="3600" i="1">
                            <a:latin typeface="Cambria Math" panose="02040503050406030204" pitchFamily="18" charset="0"/>
                          </a:rPr>
                        </m:ctrlPr>
                      </m:fPr>
                      <m:num>
                        <m:r>
                          <a:rPr lang="fr-FR" sz="3600">
                            <a:latin typeface="Cambria Math" panose="02040503050406030204" pitchFamily="18" charset="0"/>
                          </a:rPr>
                          <m:t>3</m:t>
                        </m:r>
                        <m:r>
                          <m:rPr>
                            <m:sty m:val="p"/>
                          </m:rPr>
                          <a:rPr lang="en-US" sz="3600">
                            <a:latin typeface="Cambria Math" panose="02040503050406030204" pitchFamily="18" charset="0"/>
                          </a:rPr>
                          <m:t>π</m:t>
                        </m:r>
                      </m:num>
                      <m:den>
                        <m:r>
                          <a:rPr lang="fr-FR" sz="3600">
                            <a:latin typeface="Cambria Math" panose="02040503050406030204" pitchFamily="18" charset="0"/>
                          </a:rPr>
                          <m:t>4</m:t>
                        </m:r>
                      </m:den>
                    </m:f>
                  </m:oMath>
                </a14:m>
                <a:r>
                  <a:rPr lang="fr-FR" sz="3600">
                    <a:latin typeface="Arial" panose="020B0604020202020204" pitchFamily="34" charset="0"/>
                    <a:cs typeface="Arial" panose="020B0604020202020204" pitchFamily="34" charset="0"/>
                  </a:rPr>
                  <a:t>.</a:t>
                </a:r>
                <a:endParaRPr lang="en-US" sz="3600">
                  <a:latin typeface="Arial" panose="020B0604020202020204" pitchFamily="34" charset="0"/>
                  <a:cs typeface="Arial" panose="020B0604020202020204" pitchFamily="34" charset="0"/>
                </a:endParaRPr>
              </a:p>
              <a:p>
                <a:pPr algn="just">
                  <a:lnSpc>
                    <a:spcPct val="140000"/>
                  </a:lnSpc>
                </a:pPr>
                <a:r>
                  <a:rPr lang="fr-FR" sz="3600">
                    <a:latin typeface="Arial" panose="020B0604020202020204" pitchFamily="34" charset="0"/>
                    <a:cs typeface="Arial" panose="020B0604020202020204" pitchFamily="34" charset="0"/>
                  </a:rPr>
                  <a:t>Do hàm số </a:t>
                </a:r>
                <a14:m>
                  <m:oMath xmlns:m="http://schemas.openxmlformats.org/officeDocument/2006/math">
                    <m:r>
                      <m:rPr>
                        <m:sty m:val="p"/>
                      </m:rPr>
                      <a:rPr lang="fr-FR" sz="3600">
                        <a:latin typeface="Cambria Math" panose="02040503050406030204" pitchFamily="18" charset="0"/>
                      </a:rPr>
                      <m:t>y</m:t>
                    </m:r>
                    <m:r>
                      <a:rPr lang="fr-FR" sz="3600">
                        <a:latin typeface="Cambria Math" panose="02040503050406030204" pitchFamily="18" charset="0"/>
                      </a:rPr>
                      <m:t>=</m:t>
                    </m:r>
                    <m:func>
                      <m:funcPr>
                        <m:ctrlPr>
                          <a:rPr lang="en-US" sz="3600" i="1">
                            <a:latin typeface="Cambria Math" panose="02040503050406030204" pitchFamily="18" charset="0"/>
                          </a:rPr>
                        </m:ctrlPr>
                      </m:funcPr>
                      <m:fName>
                        <m:r>
                          <m:rPr>
                            <m:sty m:val="p"/>
                          </m:rPr>
                          <a:rPr lang="fr-FR" sz="3600">
                            <a:latin typeface="Cambria Math" panose="02040503050406030204" pitchFamily="18" charset="0"/>
                          </a:rPr>
                          <m:t>cot</m:t>
                        </m:r>
                      </m:fName>
                      <m:e>
                        <m:r>
                          <m:rPr>
                            <m:sty m:val="p"/>
                          </m:rPr>
                          <a:rPr lang="fr-FR" sz="3600">
                            <a:latin typeface="Cambria Math" panose="02040503050406030204" pitchFamily="18" charset="0"/>
                          </a:rPr>
                          <m:t>x</m:t>
                        </m:r>
                      </m:e>
                    </m:func>
                  </m:oMath>
                </a14:m>
                <a:r>
                  <a:rPr lang="fr-FR" sz="3600">
                    <a:latin typeface="Arial" panose="020B0604020202020204" pitchFamily="34" charset="0"/>
                    <a:cs typeface="Arial" panose="020B0604020202020204" pitchFamily="34" charset="0"/>
                  </a:rPr>
                  <a:t>  tuần hoàn với chu kì là </a:t>
                </a:r>
                <a:r>
                  <a:rPr lang="en-US" sz="3600">
                    <a:latin typeface="Arial" panose="020B0604020202020204" pitchFamily="34" charset="0"/>
                    <a:cs typeface="Arial" panose="020B0604020202020204" pitchFamily="34" charset="0"/>
                  </a:rPr>
                  <a:t>π</a:t>
                </a:r>
                <a:r>
                  <a:rPr lang="fr-FR" sz="3600">
                    <a:latin typeface="Arial" panose="020B0604020202020204" pitchFamily="34" charset="0"/>
                    <a:cs typeface="Arial" panose="020B0604020202020204" pitchFamily="34" charset="0"/>
                  </a:rPr>
                  <a:t> nên đường thẳng y = ‒1 cắt đồ thị hàm số </a:t>
                </a:r>
                <a14:m>
                  <m:oMath xmlns:m="http://schemas.openxmlformats.org/officeDocument/2006/math">
                    <m:r>
                      <m:rPr>
                        <m:sty m:val="p"/>
                      </m:rPr>
                      <a:rPr lang="fr-FR" sz="3600">
                        <a:latin typeface="Cambria Math" panose="02040503050406030204" pitchFamily="18" charset="0"/>
                      </a:rPr>
                      <m:t>y</m:t>
                    </m:r>
                    <m:r>
                      <a:rPr lang="fr-FR" sz="3600">
                        <a:latin typeface="Cambria Math" panose="02040503050406030204" pitchFamily="18" charset="0"/>
                      </a:rPr>
                      <m:t>=</m:t>
                    </m:r>
                    <m:func>
                      <m:funcPr>
                        <m:ctrlPr>
                          <a:rPr lang="en-US" sz="3600" i="1">
                            <a:latin typeface="Cambria Math" panose="02040503050406030204" pitchFamily="18" charset="0"/>
                          </a:rPr>
                        </m:ctrlPr>
                      </m:funcPr>
                      <m:fName>
                        <m:r>
                          <m:rPr>
                            <m:sty m:val="p"/>
                          </m:rPr>
                          <a:rPr lang="fr-FR" sz="3600">
                            <a:latin typeface="Cambria Math" panose="02040503050406030204" pitchFamily="18" charset="0"/>
                          </a:rPr>
                          <m:t>cot</m:t>
                        </m:r>
                      </m:fName>
                      <m:e>
                        <m:r>
                          <m:rPr>
                            <m:sty m:val="p"/>
                          </m:rPr>
                          <a:rPr lang="fr-FR" sz="3600">
                            <a:latin typeface="Cambria Math" panose="02040503050406030204" pitchFamily="18" charset="0"/>
                          </a:rPr>
                          <m:t>x</m:t>
                        </m:r>
                      </m:e>
                    </m:func>
                  </m:oMath>
                </a14:m>
                <a:r>
                  <a:rPr lang="fr-FR" sz="3600">
                    <a:latin typeface="Arial" panose="020B0604020202020204" pitchFamily="34" charset="0"/>
                    <a:cs typeface="Arial" panose="020B0604020202020204" pitchFamily="34" charset="0"/>
                  </a:rPr>
                  <a:t> tại các điểm có hoành độ là </a:t>
                </a:r>
                <a14:m>
                  <m:oMath xmlns:m="http://schemas.openxmlformats.org/officeDocument/2006/math">
                    <m:r>
                      <m:rPr>
                        <m:sty m:val="p"/>
                      </m:rPr>
                      <a:rPr lang="fr-FR" sz="3600">
                        <a:latin typeface="Cambria Math" panose="02040503050406030204" pitchFamily="18" charset="0"/>
                      </a:rPr>
                      <m:t>x</m:t>
                    </m:r>
                    <m:r>
                      <a:rPr lang="fr-FR" sz="3600">
                        <a:latin typeface="Cambria Math" panose="02040503050406030204" pitchFamily="18" charset="0"/>
                      </a:rPr>
                      <m:t>=</m:t>
                    </m:r>
                    <m:f>
                      <m:fPr>
                        <m:ctrlPr>
                          <a:rPr lang="en-US" sz="3600" i="1">
                            <a:latin typeface="Cambria Math" panose="02040503050406030204" pitchFamily="18" charset="0"/>
                          </a:rPr>
                        </m:ctrlPr>
                      </m:fPr>
                      <m:num>
                        <m:r>
                          <a:rPr lang="fr-FR" sz="3600">
                            <a:latin typeface="Cambria Math" panose="02040503050406030204" pitchFamily="18" charset="0"/>
                          </a:rPr>
                          <m:t>3</m:t>
                        </m:r>
                        <m:r>
                          <m:rPr>
                            <m:sty m:val="p"/>
                          </m:rPr>
                          <a:rPr lang="en-US" sz="3600">
                            <a:latin typeface="Cambria Math" panose="02040503050406030204" pitchFamily="18" charset="0"/>
                          </a:rPr>
                          <m:t>π</m:t>
                        </m:r>
                      </m:num>
                      <m:den>
                        <m:r>
                          <a:rPr lang="fr-FR" sz="3600">
                            <a:latin typeface="Cambria Math" panose="02040503050406030204" pitchFamily="18" charset="0"/>
                          </a:rPr>
                          <m:t>4</m:t>
                        </m:r>
                      </m:den>
                    </m:f>
                    <m:r>
                      <a:rPr lang="fr-FR" sz="3600">
                        <a:latin typeface="Cambria Math" panose="02040503050406030204" pitchFamily="18" charset="0"/>
                      </a:rPr>
                      <m:t>+</m:t>
                    </m:r>
                    <m:r>
                      <m:rPr>
                        <m:sty m:val="p"/>
                      </m:rPr>
                      <a:rPr lang="fr-FR" sz="3600">
                        <a:latin typeface="Cambria Math" panose="02040503050406030204" pitchFamily="18" charset="0"/>
                      </a:rPr>
                      <m:t>kπ</m:t>
                    </m:r>
                    <m:r>
                      <a:rPr lang="fr-FR" sz="3600" i="1">
                        <a:latin typeface="Cambria Math" panose="02040503050406030204" pitchFamily="18" charset="0"/>
                      </a:rPr>
                      <m:t>, </m:t>
                    </m:r>
                    <m:r>
                      <a:rPr lang="fr-FR" sz="3600">
                        <a:latin typeface="Cambria Math" panose="02040503050406030204" pitchFamily="18" charset="0"/>
                      </a:rPr>
                      <m:t>(</m:t>
                    </m:r>
                    <m:r>
                      <m:rPr>
                        <m:sty m:val="p"/>
                      </m:rPr>
                      <a:rPr lang="fr-FR" sz="3600">
                        <a:latin typeface="Cambria Math" panose="02040503050406030204" pitchFamily="18" charset="0"/>
                      </a:rPr>
                      <m:t>k</m:t>
                    </m:r>
                    <m:r>
                      <a:rPr lang="fr-FR" sz="3600">
                        <a:latin typeface="Cambria Math" panose="02040503050406030204" pitchFamily="18" charset="0"/>
                      </a:rPr>
                      <m:t>∈</m:t>
                    </m:r>
                    <m:r>
                      <m:rPr>
                        <m:sty m:val="p"/>
                      </m:rPr>
                      <a:rPr lang="fr-FR" sz="3600">
                        <a:latin typeface="Cambria Math" panose="02040503050406030204" pitchFamily="18" charset="0"/>
                      </a:rPr>
                      <m:t>Z</m:t>
                    </m:r>
                    <m:r>
                      <a:rPr lang="fr-FR" sz="3600">
                        <a:latin typeface="Cambria Math" panose="02040503050406030204" pitchFamily="18" charset="0"/>
                      </a:rPr>
                      <m:t>)</m:t>
                    </m:r>
                  </m:oMath>
                </a14:m>
                <a:r>
                  <a:rPr lang="fr-FR" sz="3600">
                    <a:latin typeface="Arial" panose="020B0604020202020204" pitchFamily="34" charset="0"/>
                    <a:cs typeface="Arial" panose="020B0604020202020204" pitchFamily="34" charset="0"/>
                  </a:rPr>
                  <a:t>.</a:t>
                </a:r>
                <a:endParaRPr lang="en-US" sz="3600">
                  <a:latin typeface="Arial" panose="020B060402020202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533400" y="1067392"/>
                <a:ext cx="17221200" cy="4913717"/>
              </a:xfrm>
              <a:prstGeom prst="rect">
                <a:avLst/>
              </a:prstGeom>
              <a:blipFill rotWithShape="0">
                <a:blip r:embed="rId4"/>
                <a:stretch>
                  <a:fillRect l="-1097" r="-1062" b="-124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10439400" y="6557677"/>
                <a:ext cx="7315200" cy="2119747"/>
              </a:xfrm>
              <a:prstGeom prst="rect">
                <a:avLst/>
              </a:prstGeom>
            </p:spPr>
            <p:txBody>
              <a:bodyPr wrap="square">
                <a:spAutoFit/>
              </a:bodyPr>
              <a:lstStyle/>
              <a:p>
                <a:pPr algn="just">
                  <a:lnSpc>
                    <a:spcPct val="150000"/>
                  </a:lnSpc>
                </a:pPr>
                <a:r>
                  <a:rPr lang="fr-FR" sz="3600">
                    <a:solidFill>
                      <a:prstClr val="black"/>
                    </a:solidFill>
                    <a:latin typeface="Arial" panose="020B0604020202020204" pitchFamily="34" charset="0"/>
                    <a:ea typeface="Times New Roman" panose="02020603050405020304" pitchFamily="18" charset="0"/>
                    <a:cs typeface="Arial" panose="020B0604020202020204" pitchFamily="34" charset="0"/>
                  </a:rPr>
                  <a:t>b) </a:t>
                </a:r>
                <a:r>
                  <a:rPr lang="fr-FR" sz="3600">
                    <a:latin typeface="Arial" panose="020B0604020202020204" pitchFamily="34" charset="0"/>
                    <a:cs typeface="Arial" panose="020B0604020202020204" pitchFamily="34" charset="0"/>
                  </a:rPr>
                  <a:t>Phương trình </a:t>
                </a:r>
                <a14:m>
                  <m:oMath xmlns:m="http://schemas.openxmlformats.org/officeDocument/2006/math">
                    <m:func>
                      <m:funcPr>
                        <m:ctrlPr>
                          <a:rPr lang="en-US" sz="3600" i="1">
                            <a:latin typeface="Cambria Math" panose="02040503050406030204" pitchFamily="18" charset="0"/>
                          </a:rPr>
                        </m:ctrlPr>
                      </m:funcPr>
                      <m:fName>
                        <m:r>
                          <m:rPr>
                            <m:sty m:val="p"/>
                          </m:rPr>
                          <a:rPr lang="fr-FR" sz="3600">
                            <a:latin typeface="Cambria Math" panose="02040503050406030204" pitchFamily="18" charset="0"/>
                          </a:rPr>
                          <m:t>cot</m:t>
                        </m:r>
                      </m:fName>
                      <m:e>
                        <m:r>
                          <m:rPr>
                            <m:sty m:val="p"/>
                          </m:rPr>
                          <a:rPr lang="fr-FR" sz="3600">
                            <a:latin typeface="Cambria Math" panose="02040503050406030204" pitchFamily="18" charset="0"/>
                          </a:rPr>
                          <m:t>x</m:t>
                        </m:r>
                      </m:e>
                    </m:func>
                    <m:r>
                      <a:rPr lang="fr-FR" sz="3600">
                        <a:latin typeface="Cambria Math" panose="02040503050406030204" pitchFamily="18" charset="0"/>
                      </a:rPr>
                      <m:t>=</m:t>
                    </m:r>
                    <m:r>
                      <a:rPr lang="fr-FR" sz="3600" i="1">
                        <a:latin typeface="Cambria Math" panose="02040503050406030204" pitchFamily="18" charset="0"/>
                      </a:rPr>
                      <m:t>−</m:t>
                    </m:r>
                    <m:r>
                      <a:rPr lang="fr-FR" sz="3600">
                        <a:latin typeface="Cambria Math" panose="02040503050406030204" pitchFamily="18" charset="0"/>
                      </a:rPr>
                      <m:t>1</m:t>
                    </m:r>
                  </m:oMath>
                </a14:m>
                <a:r>
                  <a:rPr lang="fr-FR" sz="3600">
                    <a:latin typeface="Arial" panose="020B0604020202020204" pitchFamily="34" charset="0"/>
                    <a:cs typeface="Arial" panose="020B0604020202020204" pitchFamily="34" charset="0"/>
                  </a:rPr>
                  <a:t> có các nghiệm là </a:t>
                </a:r>
                <a14:m>
                  <m:oMath xmlns:m="http://schemas.openxmlformats.org/officeDocument/2006/math">
                    <m:r>
                      <m:rPr>
                        <m:sty m:val="p"/>
                      </m:rPr>
                      <a:rPr lang="fr-FR" sz="3600">
                        <a:latin typeface="Cambria Math" panose="02040503050406030204" pitchFamily="18" charset="0"/>
                      </a:rPr>
                      <m:t>x</m:t>
                    </m:r>
                    <m:r>
                      <a:rPr lang="fr-FR" sz="3600">
                        <a:latin typeface="Cambria Math" panose="02040503050406030204" pitchFamily="18" charset="0"/>
                      </a:rPr>
                      <m:t>=</m:t>
                    </m:r>
                    <m:f>
                      <m:fPr>
                        <m:ctrlPr>
                          <a:rPr lang="en-US" sz="3600" i="1">
                            <a:latin typeface="Cambria Math" panose="02040503050406030204" pitchFamily="18" charset="0"/>
                          </a:rPr>
                        </m:ctrlPr>
                      </m:fPr>
                      <m:num>
                        <m:r>
                          <a:rPr lang="fr-FR" sz="3600">
                            <a:latin typeface="Cambria Math" panose="02040503050406030204" pitchFamily="18" charset="0"/>
                          </a:rPr>
                          <m:t>3</m:t>
                        </m:r>
                        <m:r>
                          <m:rPr>
                            <m:sty m:val="p"/>
                          </m:rPr>
                          <a:rPr lang="en-US" sz="3600">
                            <a:latin typeface="Cambria Math" panose="02040503050406030204" pitchFamily="18" charset="0"/>
                          </a:rPr>
                          <m:t>π</m:t>
                        </m:r>
                      </m:num>
                      <m:den>
                        <m:r>
                          <a:rPr lang="fr-FR" sz="3600">
                            <a:latin typeface="Cambria Math" panose="02040503050406030204" pitchFamily="18" charset="0"/>
                          </a:rPr>
                          <m:t>4</m:t>
                        </m:r>
                      </m:den>
                    </m:f>
                    <m:r>
                      <a:rPr lang="fr-FR" sz="3600">
                        <a:latin typeface="Cambria Math" panose="02040503050406030204" pitchFamily="18" charset="0"/>
                      </a:rPr>
                      <m:t>+</m:t>
                    </m:r>
                    <m:r>
                      <m:rPr>
                        <m:sty m:val="p"/>
                      </m:rPr>
                      <a:rPr lang="fr-FR" sz="3600">
                        <a:latin typeface="Cambria Math" panose="02040503050406030204" pitchFamily="18" charset="0"/>
                      </a:rPr>
                      <m:t>kπ</m:t>
                    </m:r>
                    <m:r>
                      <a:rPr lang="fr-FR" sz="3600">
                        <a:latin typeface="Cambria Math" panose="02040503050406030204" pitchFamily="18" charset="0"/>
                      </a:rPr>
                      <m:t>, (</m:t>
                    </m:r>
                    <m:r>
                      <m:rPr>
                        <m:sty m:val="p"/>
                      </m:rPr>
                      <a:rPr lang="fr-FR" sz="3600">
                        <a:latin typeface="Cambria Math" panose="02040503050406030204" pitchFamily="18" charset="0"/>
                      </a:rPr>
                      <m:t>k</m:t>
                    </m:r>
                    <m:r>
                      <a:rPr lang="fr-FR" sz="3600">
                        <a:latin typeface="Cambria Math" panose="02040503050406030204" pitchFamily="18" charset="0"/>
                      </a:rPr>
                      <m:t>∈</m:t>
                    </m:r>
                    <m:r>
                      <m:rPr>
                        <m:sty m:val="p"/>
                      </m:rPr>
                      <a:rPr lang="fr-FR" sz="3600">
                        <a:latin typeface="Cambria Math" panose="02040503050406030204" pitchFamily="18" charset="0"/>
                      </a:rPr>
                      <m:t>Z</m:t>
                    </m:r>
                    <m:r>
                      <a:rPr lang="fr-FR" sz="3600">
                        <a:latin typeface="Cambria Math" panose="02040503050406030204" pitchFamily="18" charset="0"/>
                      </a:rPr>
                      <m:t>)</m:t>
                    </m:r>
                  </m:oMath>
                </a14:m>
                <a:r>
                  <a:rPr lang="fr-FR" sz="3600">
                    <a:latin typeface="Arial" panose="020B0604020202020204" pitchFamily="34" charset="0"/>
                    <a:cs typeface="Arial" panose="020B0604020202020204" pitchFamily="34" charset="0"/>
                  </a:rPr>
                  <a:t>.</a:t>
                </a:r>
                <a:endParaRPr lang="en-US" sz="360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10439400" y="6557677"/>
                <a:ext cx="7315200" cy="2119747"/>
              </a:xfrm>
              <a:prstGeom prst="rect">
                <a:avLst/>
              </a:prstGeom>
              <a:blipFill rotWithShape="0">
                <a:blip r:embed="rId5"/>
                <a:stretch>
                  <a:fillRect l="-2583" r="-2500"/>
                </a:stretch>
              </a:blipFill>
            </p:spPr>
            <p:txBody>
              <a:bodyPr/>
              <a:lstStyle/>
              <a:p>
                <a:r>
                  <a:rPr lang="en-US">
                    <a:noFill/>
                  </a:rPr>
                  <a:t> </a:t>
                </a:r>
              </a:p>
            </p:txBody>
          </p:sp>
        </mc:Fallback>
      </mc:AlternateContent>
      <p:sp>
        <p:nvSpPr>
          <p:cNvPr id="6" name="TextBox 5"/>
          <p:cNvSpPr txBox="1"/>
          <p:nvPr/>
        </p:nvSpPr>
        <p:spPr>
          <a:xfrm>
            <a:off x="7543800" y="490824"/>
            <a:ext cx="2743200" cy="646331"/>
          </a:xfrm>
          <a:prstGeom prst="rect">
            <a:avLst/>
          </a:prstGeom>
          <a:noFill/>
        </p:spPr>
        <p:txBody>
          <a:bodyPr wrap="square" rtlCol="0">
            <a:spAutoFit/>
          </a:bodyPr>
          <a:lstStyle/>
          <a:p>
            <a:pPr algn="ctr"/>
            <a:r>
              <a:rPr lang="vi-VN" sz="3600" b="1" u="sng">
                <a:solidFill>
                  <a:srgbClr val="C00000"/>
                </a:solidFill>
                <a:cs typeface="Arial" panose="020B0604020202020204" pitchFamily="34" charset="0"/>
              </a:rPr>
              <a:t>Giải</a:t>
            </a:r>
            <a:endParaRPr lang="en-US" sz="3600" b="1" u="sng">
              <a:solidFill>
                <a:srgbClr val="C00000"/>
              </a:solidFill>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678382" y="399396"/>
            <a:ext cx="2584218" cy="1238904"/>
          </a:xfrm>
          <a:prstGeom prst="rect">
            <a:avLst/>
          </a:prstGeom>
        </p:spPr>
      </p:pic>
    </p:spTree>
    <p:extLst>
      <p:ext uri="{BB962C8B-B14F-4D97-AF65-F5344CB8AC3E}">
        <p14:creationId xmlns:p14="http://schemas.microsoft.com/office/powerpoint/2010/main" val="1753896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anim calcmode="lin" valueType="num">
                                      <p:cBhvr>
                                        <p:cTn id="15" dur="500" fill="hold"/>
                                        <p:tgtEl>
                                          <p:spTgt spid="4"/>
                                        </p:tgtEl>
                                        <p:attrNameLst>
                                          <p:attrName>ppt_x</p:attrName>
                                        </p:attrNameLst>
                                      </p:cBhvr>
                                      <p:tavLst>
                                        <p:tav tm="0">
                                          <p:val>
                                            <p:strVal val="#ppt_x"/>
                                          </p:val>
                                        </p:tav>
                                        <p:tav tm="100000">
                                          <p:val>
                                            <p:strVal val="#ppt_x"/>
                                          </p:val>
                                        </p:tav>
                                      </p:tavLst>
                                    </p:anim>
                                    <p:anim calcmode="lin" valueType="num">
                                      <p:cBhvr>
                                        <p:cTn id="16" dur="500" fill="hold"/>
                                        <p:tgtEl>
                                          <p:spTgt spid="4"/>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anim calcmode="lin" valueType="num">
                                      <p:cBhvr>
                                        <p:cTn id="20" dur="500" fill="hold"/>
                                        <p:tgtEl>
                                          <p:spTgt spid="3"/>
                                        </p:tgtEl>
                                        <p:attrNameLst>
                                          <p:attrName>ppt_x</p:attrName>
                                        </p:attrNameLst>
                                      </p:cBhvr>
                                      <p:tavLst>
                                        <p:tav tm="0">
                                          <p:val>
                                            <p:strVal val="#ppt_x"/>
                                          </p:val>
                                        </p:tav>
                                        <p:tav tm="100000">
                                          <p:val>
                                            <p:strVal val="#ppt_x"/>
                                          </p:val>
                                        </p:tav>
                                      </p:tavLst>
                                    </p:anim>
                                    <p:anim calcmode="lin" valueType="num">
                                      <p:cBhvr>
                                        <p:cTn id="21"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ipe(left)">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grpSp>
        <p:nvGrpSpPr>
          <p:cNvPr id="3" name="Group 3"/>
          <p:cNvGrpSpPr/>
          <p:nvPr/>
        </p:nvGrpSpPr>
        <p:grpSpPr>
          <a:xfrm>
            <a:off x="990600" y="647700"/>
            <a:ext cx="16230600" cy="8839200"/>
            <a:chOff x="0" y="0"/>
            <a:chExt cx="4491524" cy="2262458"/>
          </a:xfrm>
        </p:grpSpPr>
        <p:sp>
          <p:nvSpPr>
            <p:cNvPr id="4" name="Freeform 4"/>
            <p:cNvSpPr/>
            <p:nvPr/>
          </p:nvSpPr>
          <p:spPr>
            <a:xfrm>
              <a:off x="0" y="0"/>
              <a:ext cx="4491524" cy="2262458"/>
            </a:xfrm>
            <a:custGeom>
              <a:avLst/>
              <a:gdLst/>
              <a:ahLst/>
              <a:cxnLst/>
              <a:rect l="l" t="t" r="r" b="b"/>
              <a:pathLst>
                <a:path w="4491524" h="2262458">
                  <a:moveTo>
                    <a:pt x="5813" y="0"/>
                  </a:moveTo>
                  <a:lnTo>
                    <a:pt x="4485710" y="0"/>
                  </a:lnTo>
                  <a:cubicBezTo>
                    <a:pt x="4487252" y="0"/>
                    <a:pt x="4488731" y="612"/>
                    <a:pt x="4489821" y="1703"/>
                  </a:cubicBezTo>
                  <a:cubicBezTo>
                    <a:pt x="4490911" y="2793"/>
                    <a:pt x="4491524" y="4271"/>
                    <a:pt x="4491524" y="5813"/>
                  </a:cubicBezTo>
                  <a:lnTo>
                    <a:pt x="4491524" y="2256645"/>
                  </a:lnTo>
                  <a:cubicBezTo>
                    <a:pt x="4491524" y="2258187"/>
                    <a:pt x="4490911" y="2259665"/>
                    <a:pt x="4489821" y="2260755"/>
                  </a:cubicBezTo>
                  <a:cubicBezTo>
                    <a:pt x="4488731" y="2261845"/>
                    <a:pt x="4487252" y="2262458"/>
                    <a:pt x="4485710" y="2262458"/>
                  </a:cubicBezTo>
                  <a:lnTo>
                    <a:pt x="5813" y="2262458"/>
                  </a:lnTo>
                  <a:cubicBezTo>
                    <a:pt x="4271" y="2262458"/>
                    <a:pt x="2793" y="2261845"/>
                    <a:pt x="1703" y="2260755"/>
                  </a:cubicBezTo>
                  <a:cubicBezTo>
                    <a:pt x="612" y="2259665"/>
                    <a:pt x="0" y="2258187"/>
                    <a:pt x="0" y="2256645"/>
                  </a:cubicBezTo>
                  <a:lnTo>
                    <a:pt x="0" y="5813"/>
                  </a:lnTo>
                  <a:cubicBezTo>
                    <a:pt x="0" y="4271"/>
                    <a:pt x="612" y="2793"/>
                    <a:pt x="1703" y="1703"/>
                  </a:cubicBezTo>
                  <a:cubicBezTo>
                    <a:pt x="2793" y="612"/>
                    <a:pt x="4271" y="0"/>
                    <a:pt x="5813" y="0"/>
                  </a:cubicBezTo>
                  <a:close/>
                </a:path>
              </a:pathLst>
            </a:custGeom>
            <a:solidFill>
              <a:srgbClr val="FFFFFF"/>
            </a:solidFill>
            <a:ln w="19050">
              <a:solidFill>
                <a:srgbClr val="000000"/>
              </a:solidFill>
            </a:ln>
          </p:spPr>
        </p:sp>
        <p:sp>
          <p:nvSpPr>
            <p:cNvPr id="5" name="TextBox 5"/>
            <p:cNvSpPr txBox="1"/>
            <p:nvPr/>
          </p:nvSpPr>
          <p:spPr>
            <a:xfrm>
              <a:off x="0" y="-47625"/>
              <a:ext cx="812800" cy="860425"/>
            </a:xfrm>
            <a:prstGeom prst="rect">
              <a:avLst/>
            </a:prstGeom>
          </p:spPr>
          <p:txBody>
            <a:bodyPr lIns="50800" tIns="50800" rIns="50800" bIns="50800" rtlCol="0" anchor="ctr"/>
            <a:lstStyle/>
            <a:p>
              <a:pPr algn="ctr">
                <a:lnSpc>
                  <a:spcPts val="3210"/>
                </a:lnSpc>
              </a:pPr>
              <a:endParaRPr/>
            </a:p>
          </p:txBody>
        </p:sp>
      </p:grpSp>
      <p:sp>
        <p:nvSpPr>
          <p:cNvPr id="6" name="Freeform 6"/>
          <p:cNvSpPr/>
          <p:nvPr/>
        </p:nvSpPr>
        <p:spPr>
          <a:xfrm>
            <a:off x="152400" y="8032315"/>
            <a:ext cx="2526605" cy="2250519"/>
          </a:xfrm>
          <a:custGeom>
            <a:avLst/>
            <a:gdLst/>
            <a:ahLst/>
            <a:cxnLst/>
            <a:rect l="l" t="t" r="r" b="b"/>
            <a:pathLst>
              <a:path w="3584090" h="3192451">
                <a:moveTo>
                  <a:pt x="0" y="0"/>
                </a:moveTo>
                <a:lnTo>
                  <a:pt x="3584090" y="0"/>
                </a:lnTo>
                <a:lnTo>
                  <a:pt x="3584090" y="3192451"/>
                </a:lnTo>
                <a:lnTo>
                  <a:pt x="0" y="319245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Freeform 7"/>
          <p:cNvSpPr/>
          <p:nvPr/>
        </p:nvSpPr>
        <p:spPr>
          <a:xfrm rot="1437982">
            <a:off x="15753385" y="-33583"/>
            <a:ext cx="2382752" cy="2283109"/>
          </a:xfrm>
          <a:custGeom>
            <a:avLst/>
            <a:gdLst/>
            <a:ahLst/>
            <a:cxnLst/>
            <a:rect l="l" t="t" r="r" b="b"/>
            <a:pathLst>
              <a:path w="3160431" h="3028267">
                <a:moveTo>
                  <a:pt x="0" y="0"/>
                </a:moveTo>
                <a:lnTo>
                  <a:pt x="3160431" y="0"/>
                </a:lnTo>
                <a:lnTo>
                  <a:pt x="3160431" y="3028267"/>
                </a:lnTo>
                <a:lnTo>
                  <a:pt x="0" y="302826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3" name="TextBox 24"/>
          <p:cNvSpPr txBox="1"/>
          <p:nvPr/>
        </p:nvSpPr>
        <p:spPr>
          <a:xfrm>
            <a:off x="4765939" y="935634"/>
            <a:ext cx="8762207" cy="996107"/>
          </a:xfrm>
          <a:prstGeom prst="rect">
            <a:avLst/>
          </a:prstGeom>
        </p:spPr>
        <p:txBody>
          <a:bodyPr lIns="0" tIns="0" rIns="0" bIns="0" rtlCol="0" anchor="t">
            <a:spAutoFit/>
          </a:bodyPr>
          <a:lstStyle/>
          <a:p>
            <a:pPr algn="ctr">
              <a:lnSpc>
                <a:spcPts val="8865"/>
              </a:lnSpc>
              <a:spcBef>
                <a:spcPct val="0"/>
              </a:spcBef>
            </a:pPr>
            <a:r>
              <a:rPr lang="vi-VN" sz="4800" b="1">
                <a:solidFill>
                  <a:srgbClr val="F79646">
                    <a:lumMod val="75000"/>
                  </a:srgbClr>
                </a:solidFill>
                <a:cs typeface="Arial" panose="020B0604020202020204" pitchFamily="34" charset="0"/>
              </a:rPr>
              <a:t>CÔNG THỨC NGHIỆM</a:t>
            </a:r>
            <a:endParaRPr lang="en-US" sz="4800" b="1">
              <a:solidFill>
                <a:srgbClr val="F79646">
                  <a:lumMod val="75000"/>
                </a:srgbClr>
              </a:solidFill>
              <a:latin typeface="Arial" panose="020B0604020202020204" pitchFamily="34" charset="0"/>
              <a:cs typeface="Arial" panose="020B0604020202020204" pitchFamily="34" charset="0"/>
            </a:endParaRPr>
          </a:p>
        </p:txBody>
      </p:sp>
      <p:sp>
        <p:nvSpPr>
          <p:cNvPr id="24" name="TextBox 23"/>
          <p:cNvSpPr txBox="1"/>
          <p:nvPr/>
        </p:nvSpPr>
        <p:spPr>
          <a:xfrm>
            <a:off x="2374900" y="2298508"/>
            <a:ext cx="10972800" cy="707886"/>
          </a:xfrm>
          <a:prstGeom prst="rect">
            <a:avLst/>
          </a:prstGeom>
          <a:noFill/>
        </p:spPr>
        <p:txBody>
          <a:bodyPr wrap="square" rtlCol="0">
            <a:spAutoFit/>
          </a:bodyPr>
          <a:lstStyle/>
          <a:p>
            <a:r>
              <a:rPr lang="vi-VN" sz="4000">
                <a:solidFill>
                  <a:srgbClr val="0070C0"/>
                </a:solidFill>
                <a:cs typeface="Arial" panose="020B0604020202020204" pitchFamily="34" charset="0"/>
              </a:rPr>
              <a:t>Ta có thể giải phương trình cotx = m như sau:</a:t>
            </a:r>
            <a:endParaRPr lang="en-US" sz="4000">
              <a:solidFill>
                <a:srgbClr val="0070C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5" name="Rectangle 24"/>
              <p:cNvSpPr/>
              <p:nvPr/>
            </p:nvSpPr>
            <p:spPr>
              <a:xfrm>
                <a:off x="2395220" y="3215796"/>
                <a:ext cx="13487400" cy="2748253"/>
              </a:xfrm>
              <a:prstGeom prst="rect">
                <a:avLst/>
              </a:prstGeom>
            </p:spPr>
            <p:txBody>
              <a:bodyPr wrap="square">
                <a:spAutoFit/>
              </a:bodyPr>
              <a:lstStyle/>
              <a:p>
                <a:pPr algn="just">
                  <a:lnSpc>
                    <a:spcPct val="150000"/>
                  </a:lnSpc>
                </a:pPr>
                <a:r>
                  <a:rPr lang="fr-FR" sz="4000">
                    <a:latin typeface="Arial" panose="020B0604020202020204" pitchFamily="34" charset="0"/>
                    <a:cs typeface="Arial" panose="020B0604020202020204" pitchFamily="34" charset="0"/>
                  </a:rPr>
                  <a:t>­Gọi </a:t>
                </a:r>
                <a14:m>
                  <m:oMath xmlns:m="http://schemas.openxmlformats.org/officeDocument/2006/math">
                    <m:r>
                      <m:rPr>
                        <m:sty m:val="p"/>
                      </m:rPr>
                      <a:rPr lang="en-US" sz="4000" i="0">
                        <a:latin typeface="Cambria Math" panose="02040503050406030204" pitchFamily="18" charset="0"/>
                      </a:rPr>
                      <m:t>α</m:t>
                    </m:r>
                  </m:oMath>
                </a14:m>
                <a:r>
                  <a:rPr lang="fr-FR" sz="4000">
                    <a:latin typeface="Arial" panose="020B0604020202020204" pitchFamily="34" charset="0"/>
                    <a:cs typeface="Arial" panose="020B0604020202020204" pitchFamily="34" charset="0"/>
                  </a:rPr>
                  <a:t> là số thực thuộc khoảng </a:t>
                </a:r>
                <a14:m>
                  <m:oMath xmlns:m="http://schemas.openxmlformats.org/officeDocument/2006/math">
                    <m:d>
                      <m:dPr>
                        <m:ctrlPr>
                          <a:rPr lang="en-US" sz="4000" i="1">
                            <a:latin typeface="Cambria Math" panose="02040503050406030204" pitchFamily="18" charset="0"/>
                          </a:rPr>
                        </m:ctrlPr>
                      </m:dPr>
                      <m:e>
                        <m:r>
                          <a:rPr lang="fr-FR" sz="4000" i="0">
                            <a:latin typeface="Cambria Math" panose="02040503050406030204" pitchFamily="18" charset="0"/>
                          </a:rPr>
                          <m:t>0;</m:t>
                        </m:r>
                        <m:r>
                          <m:rPr>
                            <m:sty m:val="p"/>
                          </m:rPr>
                          <a:rPr lang="en-US" sz="4000" i="0">
                            <a:latin typeface="Cambria Math" panose="02040503050406030204" pitchFamily="18" charset="0"/>
                          </a:rPr>
                          <m:t>π</m:t>
                        </m:r>
                      </m:e>
                    </m:d>
                  </m:oMath>
                </a14:m>
                <a:r>
                  <a:rPr lang="fr-FR" sz="4000">
                    <a:latin typeface="Arial" panose="020B0604020202020204" pitchFamily="34" charset="0"/>
                    <a:cs typeface="Arial" panose="020B0604020202020204" pitchFamily="34" charset="0"/>
                  </a:rPr>
                  <a:t> sao cho </a:t>
                </a:r>
                <a14:m>
                  <m:oMath xmlns:m="http://schemas.openxmlformats.org/officeDocument/2006/math">
                    <m:func>
                      <m:funcPr>
                        <m:ctrlPr>
                          <a:rPr lang="en-US" sz="4000" i="1">
                            <a:latin typeface="Cambria Math" panose="02040503050406030204" pitchFamily="18" charset="0"/>
                          </a:rPr>
                        </m:ctrlPr>
                      </m:funcPr>
                      <m:fName>
                        <m:r>
                          <m:rPr>
                            <m:sty m:val="p"/>
                          </m:rPr>
                          <a:rPr lang="en-US" sz="4000" i="0">
                            <a:latin typeface="Cambria Math" panose="02040503050406030204" pitchFamily="18" charset="0"/>
                          </a:rPr>
                          <m:t>cot</m:t>
                        </m:r>
                      </m:fName>
                      <m:e>
                        <m:r>
                          <m:rPr>
                            <m:sty m:val="p"/>
                          </m:rPr>
                          <a:rPr lang="en-US" sz="4000" i="0">
                            <a:latin typeface="Cambria Math" panose="02040503050406030204" pitchFamily="18" charset="0"/>
                          </a:rPr>
                          <m:t>α</m:t>
                        </m:r>
                      </m:e>
                    </m:func>
                    <m:r>
                      <a:rPr lang="fr-FR" sz="4000" i="0">
                        <a:latin typeface="Cambria Math" panose="02040503050406030204" pitchFamily="18" charset="0"/>
                      </a:rPr>
                      <m:t>=</m:t>
                    </m:r>
                    <m:r>
                      <m:rPr>
                        <m:sty m:val="p"/>
                      </m:rPr>
                      <a:rPr lang="en-US" sz="4000" i="0">
                        <a:latin typeface="Cambria Math" panose="02040503050406030204" pitchFamily="18" charset="0"/>
                      </a:rPr>
                      <m:t>m</m:t>
                    </m:r>
                  </m:oMath>
                </a14:m>
                <a:r>
                  <a:rPr lang="fr-FR" sz="4000">
                    <a:latin typeface="Arial" panose="020B0604020202020204" pitchFamily="34" charset="0"/>
                    <a:cs typeface="Arial" panose="020B0604020202020204" pitchFamily="34" charset="0"/>
                  </a:rPr>
                  <a:t>. Khi đó với mọi </a:t>
                </a:r>
                <a14:m>
                  <m:oMath xmlns:m="http://schemas.openxmlformats.org/officeDocument/2006/math">
                    <m:r>
                      <m:rPr>
                        <m:sty m:val="p"/>
                      </m:rPr>
                      <a:rPr lang="en-US" sz="4000" i="0">
                        <a:latin typeface="Cambria Math" panose="02040503050406030204" pitchFamily="18" charset="0"/>
                      </a:rPr>
                      <m:t>m</m:t>
                    </m:r>
                    <m:r>
                      <a:rPr lang="fr-FR" sz="4000" i="0">
                        <a:latin typeface="Cambria Math" panose="02040503050406030204" pitchFamily="18" charset="0"/>
                      </a:rPr>
                      <m:t>∈</m:t>
                    </m:r>
                    <m:r>
                      <a:rPr lang="fr-FR" sz="4000" i="0">
                        <a:latin typeface="Cambria Math" panose="02040503050406030204" pitchFamily="18" charset="0"/>
                      </a:rPr>
                      <m:t>ℝ</m:t>
                    </m:r>
                  </m:oMath>
                </a14:m>
                <a:r>
                  <a:rPr lang="fr-FR" sz="4000">
                    <a:latin typeface="Arial" panose="020B0604020202020204" pitchFamily="34" charset="0"/>
                    <a:cs typeface="Arial" panose="020B0604020202020204" pitchFamily="34" charset="0"/>
                  </a:rPr>
                  <a:t>, ta có:</a:t>
                </a:r>
                <a:endParaRPr lang="en-US" sz="4000">
                  <a:latin typeface="Arial" panose="020B0604020202020204" pitchFamily="34" charset="0"/>
                  <a:cs typeface="Arial" panose="020B0604020202020204" pitchFamily="34" charset="0"/>
                </a:endParaRPr>
              </a:p>
              <a:p>
                <a:pPr algn="just">
                  <a:lnSpc>
                    <a:spcPct val="150000"/>
                  </a:lnSpc>
                </a:pPr>
                <a14:m>
                  <m:oMath xmlns:m="http://schemas.openxmlformats.org/officeDocument/2006/math">
                    <m:func>
                      <m:funcPr>
                        <m:ctrlPr>
                          <a:rPr lang="en-US" sz="4000" i="1">
                            <a:latin typeface="Cambria Math" panose="02040503050406030204" pitchFamily="18" charset="0"/>
                          </a:rPr>
                        </m:ctrlPr>
                      </m:funcPr>
                      <m:fName>
                        <m:r>
                          <m:rPr>
                            <m:sty m:val="p"/>
                          </m:rPr>
                          <a:rPr lang="en-US" sz="4000" i="0">
                            <a:latin typeface="Cambria Math" panose="02040503050406030204" pitchFamily="18" charset="0"/>
                          </a:rPr>
                          <m:t>cot</m:t>
                        </m:r>
                      </m:fName>
                      <m:e>
                        <m:r>
                          <m:rPr>
                            <m:sty m:val="p"/>
                          </m:rPr>
                          <a:rPr lang="en-US" sz="4000" i="0">
                            <a:latin typeface="Cambria Math" panose="02040503050406030204" pitchFamily="18" charset="0"/>
                          </a:rPr>
                          <m:t>x</m:t>
                        </m:r>
                      </m:e>
                    </m:func>
                    <m:r>
                      <a:rPr lang="fr-FR" sz="4000" i="0">
                        <a:latin typeface="Cambria Math" panose="02040503050406030204" pitchFamily="18" charset="0"/>
                      </a:rPr>
                      <m:t>=</m:t>
                    </m:r>
                    <m:r>
                      <m:rPr>
                        <m:sty m:val="p"/>
                      </m:rPr>
                      <a:rPr lang="en-US" sz="4000" i="0">
                        <a:latin typeface="Cambria Math" panose="02040503050406030204" pitchFamily="18" charset="0"/>
                      </a:rPr>
                      <m:t>m</m:t>
                    </m:r>
                    <m:r>
                      <a:rPr lang="en-US" sz="4000" i="0">
                        <a:latin typeface="Cambria Math" panose="02040503050406030204" pitchFamily="18" charset="0"/>
                      </a:rPr>
                      <m:t>⟺</m:t>
                    </m:r>
                    <m:func>
                      <m:funcPr>
                        <m:ctrlPr>
                          <a:rPr lang="en-US" sz="4000" i="1">
                            <a:latin typeface="Cambria Math" panose="02040503050406030204" pitchFamily="18" charset="0"/>
                          </a:rPr>
                        </m:ctrlPr>
                      </m:funcPr>
                      <m:fName>
                        <m:r>
                          <m:rPr>
                            <m:sty m:val="p"/>
                          </m:rPr>
                          <a:rPr lang="en-US" sz="4000" i="0">
                            <a:latin typeface="Cambria Math" panose="02040503050406030204" pitchFamily="18" charset="0"/>
                          </a:rPr>
                          <m:t>cot</m:t>
                        </m:r>
                      </m:fName>
                      <m:e>
                        <m:r>
                          <m:rPr>
                            <m:sty m:val="p"/>
                          </m:rPr>
                          <a:rPr lang="en-US" sz="4000" i="0">
                            <a:latin typeface="Cambria Math" panose="02040503050406030204" pitchFamily="18" charset="0"/>
                          </a:rPr>
                          <m:t>x</m:t>
                        </m:r>
                      </m:e>
                    </m:func>
                    <m:r>
                      <a:rPr lang="fr-FR" sz="4000" i="0">
                        <a:latin typeface="Cambria Math" panose="02040503050406030204" pitchFamily="18" charset="0"/>
                      </a:rPr>
                      <m:t>=</m:t>
                    </m:r>
                    <m:func>
                      <m:funcPr>
                        <m:ctrlPr>
                          <a:rPr lang="en-US" sz="4000" i="1">
                            <a:latin typeface="Cambria Math" panose="02040503050406030204" pitchFamily="18" charset="0"/>
                          </a:rPr>
                        </m:ctrlPr>
                      </m:funcPr>
                      <m:fName>
                        <m:r>
                          <m:rPr>
                            <m:sty m:val="p"/>
                          </m:rPr>
                          <a:rPr lang="en-US" sz="4000" i="0">
                            <a:latin typeface="Cambria Math" panose="02040503050406030204" pitchFamily="18" charset="0"/>
                          </a:rPr>
                          <m:t>cot</m:t>
                        </m:r>
                      </m:fName>
                      <m:e>
                        <m:r>
                          <m:rPr>
                            <m:sty m:val="p"/>
                          </m:rPr>
                          <a:rPr lang="en-US" sz="4000" i="0">
                            <a:latin typeface="Cambria Math" panose="02040503050406030204" pitchFamily="18" charset="0"/>
                          </a:rPr>
                          <m:t>α</m:t>
                        </m:r>
                      </m:e>
                    </m:func>
                    <m:r>
                      <a:rPr lang="en-US" sz="4000" i="0">
                        <a:latin typeface="Cambria Math" panose="02040503050406030204" pitchFamily="18" charset="0"/>
                      </a:rPr>
                      <m:t>⟺</m:t>
                    </m:r>
                    <m:r>
                      <m:rPr>
                        <m:sty m:val="p"/>
                      </m:rPr>
                      <a:rPr lang="en-US" sz="4000" i="0">
                        <a:latin typeface="Cambria Math" panose="02040503050406030204" pitchFamily="18" charset="0"/>
                      </a:rPr>
                      <m:t>x</m:t>
                    </m:r>
                    <m:r>
                      <a:rPr lang="fr-FR" sz="4000" i="0">
                        <a:latin typeface="Cambria Math" panose="02040503050406030204" pitchFamily="18" charset="0"/>
                      </a:rPr>
                      <m:t>=</m:t>
                    </m:r>
                    <m:r>
                      <m:rPr>
                        <m:sty m:val="p"/>
                      </m:rPr>
                      <a:rPr lang="en-US" sz="4000" i="0">
                        <a:latin typeface="Cambria Math" panose="02040503050406030204" pitchFamily="18" charset="0"/>
                      </a:rPr>
                      <m:t>α</m:t>
                    </m:r>
                    <m:r>
                      <a:rPr lang="fr-FR" sz="4000" i="0">
                        <a:latin typeface="Cambria Math" panose="02040503050406030204" pitchFamily="18" charset="0"/>
                      </a:rPr>
                      <m:t>+</m:t>
                    </m:r>
                    <m:r>
                      <m:rPr>
                        <m:sty m:val="p"/>
                      </m:rPr>
                      <a:rPr lang="en-US" sz="4000" i="0">
                        <a:latin typeface="Cambria Math" panose="02040503050406030204" pitchFamily="18" charset="0"/>
                      </a:rPr>
                      <m:t>kπ</m:t>
                    </m:r>
                  </m:oMath>
                </a14:m>
                <a:r>
                  <a:rPr lang="fr-FR" sz="4000">
                    <a:latin typeface="Arial" panose="020B0604020202020204" pitchFamily="34" charset="0"/>
                    <a:cs typeface="Arial" panose="020B0604020202020204" pitchFamily="34" charset="0"/>
                  </a:rPr>
                  <a:t> </a:t>
                </a:r>
                <a:r>
                  <a:rPr lang="vi-VN" sz="4000">
                    <a:latin typeface="Arial" panose="020B0604020202020204" pitchFamily="34" charset="0"/>
                    <a:cs typeface="Arial" panose="020B0604020202020204" pitchFamily="34" charset="0"/>
                  </a:rPr>
                  <a:t> </a:t>
                </a:r>
                <a14:m>
                  <m:oMath xmlns:m="http://schemas.openxmlformats.org/officeDocument/2006/math">
                    <m:r>
                      <a:rPr lang="en-US" sz="4000" i="0">
                        <a:latin typeface="Cambria Math" panose="02040503050406030204" pitchFamily="18" charset="0"/>
                      </a:rPr>
                      <m:t>(</m:t>
                    </m:r>
                    <m:r>
                      <m:rPr>
                        <m:sty m:val="p"/>
                      </m:rPr>
                      <a:rPr lang="en-US" sz="4000" i="0">
                        <a:latin typeface="Cambria Math" panose="02040503050406030204" pitchFamily="18" charset="0"/>
                      </a:rPr>
                      <m:t>k</m:t>
                    </m:r>
                    <m:r>
                      <a:rPr lang="en-US" sz="4000" i="0">
                        <a:latin typeface="Cambria Math" panose="02040503050406030204" pitchFamily="18" charset="0"/>
                      </a:rPr>
                      <m:t>∈</m:t>
                    </m:r>
                    <m:r>
                      <m:rPr>
                        <m:sty m:val="p"/>
                      </m:rPr>
                      <a:rPr lang="en-US" sz="4000" i="0">
                        <a:latin typeface="Cambria Math" panose="02040503050406030204" pitchFamily="18" charset="0"/>
                      </a:rPr>
                      <m:t>Z</m:t>
                    </m:r>
                    <m:r>
                      <a:rPr lang="en-US" sz="4000" i="0">
                        <a:latin typeface="Cambria Math" panose="02040503050406030204" pitchFamily="18" charset="0"/>
                      </a:rPr>
                      <m:t>)</m:t>
                    </m:r>
                  </m:oMath>
                </a14:m>
                <a:r>
                  <a:rPr lang="en-US" sz="4000">
                    <a:latin typeface="Arial" panose="020B0604020202020204" pitchFamily="34" charset="0"/>
                    <a:cs typeface="Arial" panose="020B0604020202020204" pitchFamily="34" charset="0"/>
                  </a:rPr>
                  <a:t> </a:t>
                </a:r>
              </a:p>
            </p:txBody>
          </p:sp>
        </mc:Choice>
        <mc:Fallback xmlns="">
          <p:sp>
            <p:nvSpPr>
              <p:cNvPr id="25" name="Rectangle 24"/>
              <p:cNvSpPr>
                <a:spLocks noRot="1" noChangeAspect="1" noMove="1" noResize="1" noEditPoints="1" noAdjustHandles="1" noChangeArrowheads="1" noChangeShapeType="1" noTextEdit="1"/>
              </p:cNvSpPr>
              <p:nvPr/>
            </p:nvSpPr>
            <p:spPr>
              <a:xfrm>
                <a:off x="2395220" y="3215796"/>
                <a:ext cx="13487400" cy="2748253"/>
              </a:xfrm>
              <a:prstGeom prst="rect">
                <a:avLst/>
              </a:prstGeom>
              <a:blipFill rotWithShape="0">
                <a:blip r:embed="rId7"/>
                <a:stretch>
                  <a:fillRect l="-1627" r="-15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Rectangle 25"/>
              <p:cNvSpPr/>
              <p:nvPr/>
            </p:nvSpPr>
            <p:spPr>
              <a:xfrm>
                <a:off x="2395220" y="6177034"/>
                <a:ext cx="13497560" cy="2862322"/>
              </a:xfrm>
              <a:prstGeom prst="rect">
                <a:avLst/>
              </a:prstGeom>
            </p:spPr>
            <p:txBody>
              <a:bodyPr wrap="square">
                <a:spAutoFit/>
              </a:bodyPr>
              <a:lstStyle/>
              <a:p>
                <a:pPr algn="just">
                  <a:lnSpc>
                    <a:spcPct val="150000"/>
                  </a:lnSpc>
                </a:pPr>
                <a:r>
                  <a:rPr lang="vi-VN" sz="4000" b="1" u="sng">
                    <a:solidFill>
                      <a:srgbClr val="C00000"/>
                    </a:solidFill>
                    <a:latin typeface="Arial" panose="020B0604020202020204" pitchFamily="34" charset="0"/>
                    <a:ea typeface="Times New Roman" panose="02020603050405020304" pitchFamily="18" charset="0"/>
                    <a:cs typeface="Arial" panose="020B0604020202020204" pitchFamily="34" charset="0"/>
                  </a:rPr>
                  <a:t>Chú ý</a:t>
                </a:r>
                <a:r>
                  <a:rPr lang="vi-VN" sz="4000" b="1">
                    <a:solidFill>
                      <a:srgbClr val="C00000"/>
                    </a:solidFill>
                    <a:latin typeface="Arial" panose="020B0604020202020204" pitchFamily="34" charset="0"/>
                    <a:ea typeface="Times New Roman" panose="02020603050405020304" pitchFamily="18" charset="0"/>
                    <a:cs typeface="Arial" panose="020B0604020202020204" pitchFamily="34" charset="0"/>
                  </a:rPr>
                  <a:t>: </a:t>
                </a:r>
                <a:r>
                  <a:rPr lang="en-US" sz="4000">
                    <a:latin typeface="Arial" panose="020B0604020202020204" pitchFamily="34" charset="0"/>
                    <a:cs typeface="Arial" panose="020B0604020202020204" pitchFamily="34" charset="0"/>
                  </a:rPr>
                  <a:t>Nếu x là góc lượng giác có đơn vị đo là độ thì ta có thể tìm góc lượng giác x sao cho: </a:t>
                </a:r>
              </a:p>
              <a:p>
                <a:pPr algn="ctr">
                  <a:lnSpc>
                    <a:spcPct val="150000"/>
                  </a:lnSpc>
                </a:pPr>
                <a14:m>
                  <m:oMath xmlns:m="http://schemas.openxmlformats.org/officeDocument/2006/math">
                    <m:func>
                      <m:funcPr>
                        <m:ctrlPr>
                          <a:rPr lang="en-US" sz="4000" i="1">
                            <a:latin typeface="Cambria Math" panose="02040503050406030204" pitchFamily="18" charset="0"/>
                          </a:rPr>
                        </m:ctrlPr>
                      </m:funcPr>
                      <m:fName>
                        <m:r>
                          <m:rPr>
                            <m:sty m:val="p"/>
                          </m:rPr>
                          <a:rPr lang="en-US" sz="4000">
                            <a:latin typeface="Cambria Math" panose="02040503050406030204" pitchFamily="18" charset="0"/>
                          </a:rPr>
                          <m:t>cot</m:t>
                        </m:r>
                      </m:fName>
                      <m:e>
                        <m:r>
                          <m:rPr>
                            <m:sty m:val="p"/>
                          </m:rPr>
                          <a:rPr lang="en-US" sz="4000">
                            <a:latin typeface="Cambria Math" panose="02040503050406030204" pitchFamily="18" charset="0"/>
                          </a:rPr>
                          <m:t>x</m:t>
                        </m:r>
                      </m:e>
                    </m:func>
                    <m:r>
                      <a:rPr lang="en-US" sz="4000">
                        <a:latin typeface="Cambria Math" panose="02040503050406030204" pitchFamily="18" charset="0"/>
                      </a:rPr>
                      <m:t>=</m:t>
                    </m:r>
                    <m:func>
                      <m:funcPr>
                        <m:ctrlPr>
                          <a:rPr lang="en-US" sz="4000" i="1">
                            <a:latin typeface="Cambria Math" panose="02040503050406030204" pitchFamily="18" charset="0"/>
                          </a:rPr>
                        </m:ctrlPr>
                      </m:funcPr>
                      <m:fName>
                        <m:r>
                          <m:rPr>
                            <m:sty m:val="p"/>
                          </m:rPr>
                          <a:rPr lang="en-US" sz="4000">
                            <a:latin typeface="Cambria Math" panose="02040503050406030204" pitchFamily="18" charset="0"/>
                          </a:rPr>
                          <m:t>cot</m:t>
                        </m:r>
                      </m:fName>
                      <m:e>
                        <m:sSup>
                          <m:sSupPr>
                            <m:ctrlPr>
                              <a:rPr lang="en-US" sz="4000" i="1">
                                <a:latin typeface="Cambria Math" panose="02040503050406030204" pitchFamily="18" charset="0"/>
                              </a:rPr>
                            </m:ctrlPr>
                          </m:sSupPr>
                          <m:e>
                            <m:r>
                              <m:rPr>
                                <m:sty m:val="p"/>
                              </m:rPr>
                              <a:rPr lang="en-US" sz="4000">
                                <a:latin typeface="Cambria Math" panose="02040503050406030204" pitchFamily="18" charset="0"/>
                              </a:rPr>
                              <m:t>a</m:t>
                            </m:r>
                          </m:e>
                          <m:sup>
                            <m:r>
                              <m:rPr>
                                <m:sty m:val="p"/>
                              </m:rPr>
                              <a:rPr lang="en-US" sz="4000">
                                <a:latin typeface="Cambria Math" panose="02040503050406030204" pitchFamily="18" charset="0"/>
                              </a:rPr>
                              <m:t>o</m:t>
                            </m:r>
                          </m:sup>
                        </m:sSup>
                      </m:e>
                    </m:func>
                    <m:r>
                      <a:rPr lang="en-US" sz="4000">
                        <a:latin typeface="Cambria Math" panose="02040503050406030204" pitchFamily="18" charset="0"/>
                      </a:rPr>
                      <m:t>⟺</m:t>
                    </m:r>
                    <m:r>
                      <m:rPr>
                        <m:sty m:val="p"/>
                      </m:rPr>
                      <a:rPr lang="en-US" sz="4000">
                        <a:latin typeface="Cambria Math" panose="02040503050406030204" pitchFamily="18" charset="0"/>
                      </a:rPr>
                      <m:t>x</m:t>
                    </m:r>
                    <m:r>
                      <a:rPr lang="en-US" sz="4000">
                        <a:latin typeface="Cambria Math" panose="02040503050406030204" pitchFamily="18" charset="0"/>
                      </a:rPr>
                      <m:t>=</m:t>
                    </m:r>
                    <m:sSup>
                      <m:sSupPr>
                        <m:ctrlPr>
                          <a:rPr lang="en-US" sz="4000" i="1">
                            <a:latin typeface="Cambria Math" panose="02040503050406030204" pitchFamily="18" charset="0"/>
                          </a:rPr>
                        </m:ctrlPr>
                      </m:sSupPr>
                      <m:e>
                        <m:r>
                          <m:rPr>
                            <m:sty m:val="p"/>
                          </m:rPr>
                          <a:rPr lang="en-US" sz="4000">
                            <a:latin typeface="Cambria Math" panose="02040503050406030204" pitchFamily="18" charset="0"/>
                          </a:rPr>
                          <m:t>a</m:t>
                        </m:r>
                      </m:e>
                      <m:sup>
                        <m:r>
                          <m:rPr>
                            <m:sty m:val="p"/>
                          </m:rPr>
                          <a:rPr lang="en-US" sz="4000">
                            <a:latin typeface="Cambria Math" panose="02040503050406030204" pitchFamily="18" charset="0"/>
                          </a:rPr>
                          <m:t>o</m:t>
                        </m:r>
                      </m:sup>
                    </m:sSup>
                    <m:r>
                      <a:rPr lang="en-US" sz="4000">
                        <a:latin typeface="Cambria Math" panose="02040503050406030204" pitchFamily="18" charset="0"/>
                      </a:rPr>
                      <m:t>+</m:t>
                    </m:r>
                    <m:r>
                      <m:rPr>
                        <m:sty m:val="p"/>
                      </m:rPr>
                      <a:rPr lang="en-US" sz="4000">
                        <a:latin typeface="Cambria Math" panose="02040503050406030204" pitchFamily="18" charset="0"/>
                      </a:rPr>
                      <m:t>k</m:t>
                    </m:r>
                    <m:sSup>
                      <m:sSupPr>
                        <m:ctrlPr>
                          <a:rPr lang="en-US" sz="4000" i="1">
                            <a:latin typeface="Cambria Math" panose="02040503050406030204" pitchFamily="18" charset="0"/>
                          </a:rPr>
                        </m:ctrlPr>
                      </m:sSupPr>
                      <m:e>
                        <m:r>
                          <a:rPr lang="en-US" sz="4000">
                            <a:latin typeface="Cambria Math" panose="02040503050406030204" pitchFamily="18" charset="0"/>
                          </a:rPr>
                          <m:t>180</m:t>
                        </m:r>
                      </m:e>
                      <m:sup>
                        <m:r>
                          <m:rPr>
                            <m:sty m:val="p"/>
                          </m:rPr>
                          <a:rPr lang="en-US" sz="4000">
                            <a:latin typeface="Cambria Math" panose="02040503050406030204" pitchFamily="18" charset="0"/>
                          </a:rPr>
                          <m:t>o</m:t>
                        </m:r>
                      </m:sup>
                    </m:sSup>
                    <m:r>
                      <a:rPr lang="en-US" sz="4000">
                        <a:latin typeface="Cambria Math" panose="02040503050406030204" pitchFamily="18" charset="0"/>
                      </a:rPr>
                      <m:t>, (</m:t>
                    </m:r>
                    <m:r>
                      <m:rPr>
                        <m:sty m:val="p"/>
                      </m:rPr>
                      <a:rPr lang="en-US" sz="4000">
                        <a:latin typeface="Cambria Math" panose="02040503050406030204" pitchFamily="18" charset="0"/>
                      </a:rPr>
                      <m:t>k</m:t>
                    </m:r>
                    <m:r>
                      <a:rPr lang="en-US" sz="4000">
                        <a:latin typeface="Cambria Math" panose="02040503050406030204" pitchFamily="18" charset="0"/>
                      </a:rPr>
                      <m:t>∈</m:t>
                    </m:r>
                    <m:r>
                      <m:rPr>
                        <m:sty m:val="p"/>
                      </m:rPr>
                      <a:rPr lang="en-US" sz="4000">
                        <a:latin typeface="Cambria Math" panose="02040503050406030204" pitchFamily="18" charset="0"/>
                      </a:rPr>
                      <m:t>Z</m:t>
                    </m:r>
                    <m:r>
                      <a:rPr lang="en-US" sz="4000">
                        <a:latin typeface="Cambria Math" panose="02040503050406030204" pitchFamily="18" charset="0"/>
                      </a:rPr>
                      <m:t>)</m:t>
                    </m:r>
                  </m:oMath>
                </a14:m>
                <a:r>
                  <a:rPr lang="en-US" sz="4000">
                    <a:latin typeface="Arial" panose="020B0604020202020204" pitchFamily="34" charset="0"/>
                    <a:cs typeface="Arial" panose="020B0604020202020204" pitchFamily="34" charset="0"/>
                  </a:rPr>
                  <a:t> </a:t>
                </a:r>
              </a:p>
            </p:txBody>
          </p:sp>
        </mc:Choice>
        <mc:Fallback xmlns="">
          <p:sp>
            <p:nvSpPr>
              <p:cNvPr id="26" name="Rectangle 25"/>
              <p:cNvSpPr>
                <a:spLocks noRot="1" noChangeAspect="1" noMove="1" noResize="1" noEditPoints="1" noAdjustHandles="1" noChangeArrowheads="1" noChangeShapeType="1" noTextEdit="1"/>
              </p:cNvSpPr>
              <p:nvPr/>
            </p:nvSpPr>
            <p:spPr>
              <a:xfrm>
                <a:off x="2395220" y="6177034"/>
                <a:ext cx="13497560" cy="2862322"/>
              </a:xfrm>
              <a:prstGeom prst="rect">
                <a:avLst/>
              </a:prstGeom>
              <a:blipFill rotWithShape="0">
                <a:blip r:embed="rId8"/>
                <a:stretch>
                  <a:fillRect l="-1626" r="-1581"/>
                </a:stretch>
              </a:blipFill>
            </p:spPr>
            <p:txBody>
              <a:bodyPr/>
              <a:lstStyle/>
              <a:p>
                <a:r>
                  <a:rPr lang="en-US">
                    <a:noFill/>
                  </a:rPr>
                  <a:t> </a:t>
                </a:r>
              </a:p>
            </p:txBody>
          </p:sp>
        </mc:Fallback>
      </mc:AlternateContent>
    </p:spTree>
    <p:extLst>
      <p:ext uri="{BB962C8B-B14F-4D97-AF65-F5344CB8AC3E}">
        <p14:creationId xmlns:p14="http://schemas.microsoft.com/office/powerpoint/2010/main" val="1573067509"/>
      </p:ext>
    </p:extLst>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500"/>
                                        <p:tgtEl>
                                          <p:spTgt spid="25"/>
                                        </p:tgtEl>
                                      </p:cBhvr>
                                    </p:animEffect>
                                    <p:anim calcmode="lin" valueType="num">
                                      <p:cBhvr>
                                        <p:cTn id="12" dur="500" fill="hold"/>
                                        <p:tgtEl>
                                          <p:spTgt spid="25"/>
                                        </p:tgtEl>
                                        <p:attrNameLst>
                                          <p:attrName>ppt_x</p:attrName>
                                        </p:attrNameLst>
                                      </p:cBhvr>
                                      <p:tavLst>
                                        <p:tav tm="0">
                                          <p:val>
                                            <p:strVal val="#ppt_x"/>
                                          </p:val>
                                        </p:tav>
                                        <p:tav tm="100000">
                                          <p:val>
                                            <p:strVal val="#ppt_x"/>
                                          </p:val>
                                        </p:tav>
                                      </p:tavLst>
                                    </p:anim>
                                    <p:anim calcmode="lin" valueType="num">
                                      <p:cBhvr>
                                        <p:cTn id="13" dur="5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dissolve">
                                      <p:cBhvr>
                                        <p:cTn id="1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sp>
        <p:nvSpPr>
          <p:cNvPr id="10" name="Line Callout 1 (Border and Accent Bar) 9"/>
          <p:cNvSpPr/>
          <p:nvPr/>
        </p:nvSpPr>
        <p:spPr>
          <a:xfrm>
            <a:off x="1198880" y="898304"/>
            <a:ext cx="5735320" cy="1219200"/>
          </a:xfrm>
          <a:prstGeom prst="accentBorderCallout1">
            <a:avLst>
              <a:gd name="adj1" fmla="val 28274"/>
              <a:gd name="adj2" fmla="val -3309"/>
              <a:gd name="adj3" fmla="val 28690"/>
              <a:gd name="adj4" fmla="val -23261"/>
            </a:avLst>
          </a:prstGeom>
          <a:solidFill>
            <a:schemeClr val="accent5">
              <a:lumMod val="20000"/>
              <a:lumOff val="80000"/>
            </a:schemeClr>
          </a:solidFill>
          <a:ln w="38100">
            <a:solidFill>
              <a:schemeClr val="tx1">
                <a:lumMod val="95000"/>
                <a:lumOff val="5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b="1">
                <a:solidFill>
                  <a:prstClr val="black"/>
                </a:solidFill>
                <a:cs typeface="Arial" panose="020B0604020202020204" pitchFamily="34" charset="0"/>
              </a:rPr>
              <a:t>Ví dụ 8 (SGK - tr.38)</a:t>
            </a:r>
            <a:endParaRPr lang="en-US" sz="4400" b="1">
              <a:solidFill>
                <a:prstClr val="black"/>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1" name="TextBox 10"/>
              <p:cNvSpPr txBox="1"/>
              <p:nvPr/>
            </p:nvSpPr>
            <p:spPr>
              <a:xfrm>
                <a:off x="7391400" y="806747"/>
                <a:ext cx="8610600" cy="1203535"/>
              </a:xfrm>
              <a:prstGeom prst="rect">
                <a:avLst/>
              </a:prstGeom>
              <a:noFill/>
            </p:spPr>
            <p:txBody>
              <a:bodyPr wrap="square" rtlCol="0">
                <a:spAutoFit/>
              </a:bodyPr>
              <a:lstStyle/>
              <a:p>
                <a:pPr algn="just">
                  <a:lnSpc>
                    <a:spcPct val="150000"/>
                  </a:lnSpc>
                </a:pPr>
                <a:r>
                  <a:rPr lang="vi-VN" sz="4400">
                    <a:solidFill>
                      <a:prstClr val="black"/>
                    </a:solidFill>
                    <a:cs typeface="Arial" panose="020B0604020202020204" pitchFamily="34" charset="0"/>
                  </a:rPr>
                  <a:t>Giải phương trình: </a:t>
                </a:r>
                <a14:m>
                  <m:oMath xmlns:m="http://schemas.openxmlformats.org/officeDocument/2006/math">
                    <m:r>
                      <a:rPr lang="vi-VN" sz="4400" i="1" smtClean="0">
                        <a:solidFill>
                          <a:prstClr val="black"/>
                        </a:solidFill>
                        <a:latin typeface="Cambria Math" panose="02040503050406030204" pitchFamily="18" charset="0"/>
                        <a:cs typeface="Arial" panose="020B0604020202020204" pitchFamily="34" charset="0"/>
                      </a:rPr>
                      <m:t>𝑐𝑜</m:t>
                    </m:r>
                    <m:r>
                      <a:rPr lang="vi-VN" sz="4400" b="0" i="1" smtClean="0">
                        <a:solidFill>
                          <a:prstClr val="black"/>
                        </a:solidFill>
                        <a:latin typeface="Cambria Math" panose="02040503050406030204" pitchFamily="18" charset="0"/>
                        <a:cs typeface="Arial" panose="020B0604020202020204" pitchFamily="34" charset="0"/>
                      </a:rPr>
                      <m:t>𝑡</m:t>
                    </m:r>
                    <m:r>
                      <a:rPr lang="vi-VN" sz="4400" b="0" i="1" smtClean="0">
                        <a:solidFill>
                          <a:prstClr val="black"/>
                        </a:solidFill>
                        <a:latin typeface="Cambria Math" panose="02040503050406030204" pitchFamily="18" charset="0"/>
                        <a:cs typeface="Arial" panose="020B0604020202020204" pitchFamily="34" charset="0"/>
                      </a:rPr>
                      <m:t>2</m:t>
                    </m:r>
                    <m:r>
                      <a:rPr lang="vi-VN" sz="4400" i="1" smtClean="0">
                        <a:solidFill>
                          <a:prstClr val="black"/>
                        </a:solidFill>
                        <a:latin typeface="Cambria Math" panose="02040503050406030204" pitchFamily="18" charset="0"/>
                        <a:cs typeface="Arial" panose="020B0604020202020204" pitchFamily="34" charset="0"/>
                      </a:rPr>
                      <m:t>𝑥</m:t>
                    </m:r>
                    <m:r>
                      <a:rPr lang="vi-VN" sz="4400" i="1" smtClean="0">
                        <a:solidFill>
                          <a:prstClr val="black"/>
                        </a:solidFill>
                        <a:latin typeface="Cambria Math" panose="02040503050406030204" pitchFamily="18" charset="0"/>
                        <a:cs typeface="Arial" panose="020B0604020202020204" pitchFamily="34" charset="0"/>
                      </a:rPr>
                      <m:t>=−</m:t>
                    </m:r>
                    <m:rad>
                      <m:radPr>
                        <m:degHide m:val="on"/>
                        <m:ctrlPr>
                          <a:rPr lang="vi-VN" sz="4400" b="0" i="1" smtClean="0">
                            <a:solidFill>
                              <a:prstClr val="black"/>
                            </a:solidFill>
                            <a:latin typeface="Cambria Math" panose="02040503050406030204" pitchFamily="18" charset="0"/>
                            <a:cs typeface="Arial" panose="020B0604020202020204" pitchFamily="34" charset="0"/>
                          </a:rPr>
                        </m:ctrlPr>
                      </m:radPr>
                      <m:deg/>
                      <m:e>
                        <m:r>
                          <a:rPr lang="vi-VN" sz="4400" b="0" i="1" smtClean="0">
                            <a:solidFill>
                              <a:prstClr val="black"/>
                            </a:solidFill>
                            <a:latin typeface="Cambria Math" panose="02040503050406030204" pitchFamily="18" charset="0"/>
                            <a:cs typeface="Arial" panose="020B0604020202020204" pitchFamily="34" charset="0"/>
                          </a:rPr>
                          <m:t>3</m:t>
                        </m:r>
                      </m:e>
                    </m:rad>
                  </m:oMath>
                </a14:m>
                <a:r>
                  <a:rPr lang="vi-VN" sz="4400">
                    <a:solidFill>
                      <a:prstClr val="black"/>
                    </a:solidFill>
                    <a:cs typeface="Arial" panose="020B0604020202020204" pitchFamily="34" charset="0"/>
                  </a:rPr>
                  <a:t> </a:t>
                </a:r>
                <a:endParaRPr lang="en-US" sz="4400">
                  <a:solidFill>
                    <a:prstClr val="black"/>
                  </a:solidFill>
                  <a:latin typeface="Arial" panose="020B0604020202020204" pitchFamily="34" charset="0"/>
                  <a:cs typeface="Arial" panose="020B0604020202020204" pitchFamily="34" charset="0"/>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7391400" y="806747"/>
                <a:ext cx="8610600" cy="1203535"/>
              </a:xfrm>
              <a:prstGeom prst="rect">
                <a:avLst/>
              </a:prstGeom>
              <a:blipFill rotWithShape="0">
                <a:blip r:embed="rId3"/>
                <a:stretch>
                  <a:fillRect l="-2904" b="-10101"/>
                </a:stretch>
              </a:blipFill>
            </p:spPr>
            <p:txBody>
              <a:bodyPr/>
              <a:lstStyle/>
              <a:p>
                <a:r>
                  <a:rPr lang="en-US">
                    <a:noFill/>
                  </a:rPr>
                  <a:t> </a:t>
                </a:r>
              </a:p>
            </p:txBody>
          </p:sp>
        </mc:Fallback>
      </mc:AlternateContent>
      <p:sp>
        <p:nvSpPr>
          <p:cNvPr id="15" name="TextBox 14"/>
          <p:cNvSpPr txBox="1"/>
          <p:nvPr/>
        </p:nvSpPr>
        <p:spPr>
          <a:xfrm>
            <a:off x="7620000" y="2643678"/>
            <a:ext cx="2743200" cy="769441"/>
          </a:xfrm>
          <a:prstGeom prst="rect">
            <a:avLst/>
          </a:prstGeom>
          <a:noFill/>
        </p:spPr>
        <p:txBody>
          <a:bodyPr wrap="square" rtlCol="0">
            <a:spAutoFit/>
          </a:bodyPr>
          <a:lstStyle/>
          <a:p>
            <a:pPr algn="ctr"/>
            <a:r>
              <a:rPr lang="vi-VN" sz="4400" b="1" u="sng">
                <a:solidFill>
                  <a:srgbClr val="C00000"/>
                </a:solidFill>
                <a:cs typeface="Arial" panose="020B0604020202020204" pitchFamily="34" charset="0"/>
              </a:rPr>
              <a:t>Giải</a:t>
            </a:r>
            <a:endParaRPr lang="en-US" sz="4400" b="1" u="sng">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9" name="Rectangle 8"/>
              <p:cNvSpPr/>
              <p:nvPr/>
            </p:nvSpPr>
            <p:spPr>
              <a:xfrm>
                <a:off x="2095500" y="3906721"/>
                <a:ext cx="14097000" cy="3006592"/>
              </a:xfrm>
              <a:prstGeom prst="rect">
                <a:avLst/>
              </a:prstGeom>
            </p:spPr>
            <p:txBody>
              <a:bodyPr wrap="square">
                <a:spAutoFit/>
              </a:bodyPr>
              <a:lstStyle/>
              <a:p>
                <a:pPr algn="ctr">
                  <a:lnSpc>
                    <a:spcPct val="150000"/>
                  </a:lnSpc>
                </a:pPr>
                <a:r>
                  <a:rPr lang="vi-VN" sz="4400">
                    <a:solidFill>
                      <a:prstClr val="black"/>
                    </a:solidFill>
                  </a:rPr>
                  <a:t>Do </a:t>
                </a:r>
                <a14:m>
                  <m:oMath xmlns:m="http://schemas.openxmlformats.org/officeDocument/2006/math">
                    <m:r>
                      <a:rPr lang="vi-VN" sz="4400" b="0" i="1" smtClean="0">
                        <a:solidFill>
                          <a:prstClr val="black"/>
                        </a:solidFill>
                        <a:latin typeface="Cambria Math" panose="02040503050406030204" pitchFamily="18" charset="0"/>
                      </a:rPr>
                      <m:t>𝑐𝑜𝑡</m:t>
                    </m:r>
                    <m:f>
                      <m:fPr>
                        <m:ctrlPr>
                          <a:rPr lang="vi-VN" sz="4400" b="0" i="1" smtClean="0">
                            <a:solidFill>
                              <a:prstClr val="black"/>
                            </a:solidFill>
                            <a:latin typeface="Cambria Math" panose="02040503050406030204" pitchFamily="18" charset="0"/>
                          </a:rPr>
                        </m:ctrlPr>
                      </m:fPr>
                      <m:num>
                        <m:r>
                          <a:rPr lang="vi-VN" sz="4400" b="0" i="1" smtClean="0">
                            <a:solidFill>
                              <a:prstClr val="black"/>
                            </a:solidFill>
                            <a:latin typeface="Cambria Math" panose="02040503050406030204" pitchFamily="18" charset="0"/>
                          </a:rPr>
                          <m:t>5</m:t>
                        </m:r>
                        <m:r>
                          <a:rPr lang="vi-VN" sz="4400" b="0" i="1" smtClean="0">
                            <a:solidFill>
                              <a:prstClr val="black"/>
                            </a:solidFill>
                            <a:latin typeface="Cambria Math" panose="02040503050406030204" pitchFamily="18" charset="0"/>
                            <a:ea typeface="Cambria Math" panose="02040503050406030204" pitchFamily="18" charset="0"/>
                          </a:rPr>
                          <m:t>𝜋</m:t>
                        </m:r>
                      </m:num>
                      <m:den>
                        <m:r>
                          <a:rPr lang="vi-VN" sz="4400" b="0" i="1" smtClean="0">
                            <a:solidFill>
                              <a:prstClr val="black"/>
                            </a:solidFill>
                            <a:latin typeface="Cambria Math" panose="02040503050406030204" pitchFamily="18" charset="0"/>
                          </a:rPr>
                          <m:t>6</m:t>
                        </m:r>
                      </m:den>
                    </m:f>
                    <m:r>
                      <a:rPr lang="vi-VN" sz="4400" b="0" i="1" smtClean="0">
                        <a:solidFill>
                          <a:prstClr val="black"/>
                        </a:solidFill>
                        <a:latin typeface="Cambria Math" panose="02040503050406030204" pitchFamily="18" charset="0"/>
                      </a:rPr>
                      <m:t>=−</m:t>
                    </m:r>
                    <m:rad>
                      <m:radPr>
                        <m:degHide m:val="on"/>
                        <m:ctrlPr>
                          <a:rPr lang="vi-VN" sz="4400" b="0" i="1" smtClean="0">
                            <a:solidFill>
                              <a:prstClr val="black"/>
                            </a:solidFill>
                            <a:latin typeface="Cambria Math" panose="02040503050406030204" pitchFamily="18" charset="0"/>
                          </a:rPr>
                        </m:ctrlPr>
                      </m:radPr>
                      <m:deg/>
                      <m:e>
                        <m:r>
                          <a:rPr lang="vi-VN" sz="4400" b="0" i="1" smtClean="0">
                            <a:solidFill>
                              <a:prstClr val="black"/>
                            </a:solidFill>
                            <a:latin typeface="Cambria Math" panose="02040503050406030204" pitchFamily="18" charset="0"/>
                          </a:rPr>
                          <m:t>3</m:t>
                        </m:r>
                      </m:e>
                    </m:rad>
                  </m:oMath>
                </a14:m>
                <a:r>
                  <a:rPr lang="vi-VN" sz="4400">
                    <a:solidFill>
                      <a:prstClr val="black"/>
                    </a:solidFill>
                  </a:rPr>
                  <a:t> nên </a:t>
                </a:r>
                <a14:m>
                  <m:oMath xmlns:m="http://schemas.openxmlformats.org/officeDocument/2006/math">
                    <m:r>
                      <a:rPr lang="vi-VN" sz="4400" i="1">
                        <a:solidFill>
                          <a:prstClr val="black"/>
                        </a:solidFill>
                        <a:latin typeface="Cambria Math" panose="02040503050406030204" pitchFamily="18" charset="0"/>
                        <a:cs typeface="Arial" panose="020B0604020202020204" pitchFamily="34" charset="0"/>
                      </a:rPr>
                      <m:t>𝑐𝑜𝑡</m:t>
                    </m:r>
                    <m:r>
                      <a:rPr lang="vi-VN" sz="4400" i="1">
                        <a:solidFill>
                          <a:prstClr val="black"/>
                        </a:solidFill>
                        <a:latin typeface="Cambria Math" panose="02040503050406030204" pitchFamily="18" charset="0"/>
                        <a:cs typeface="Arial" panose="020B0604020202020204" pitchFamily="34" charset="0"/>
                      </a:rPr>
                      <m:t>2</m:t>
                    </m:r>
                    <m:r>
                      <a:rPr lang="vi-VN" sz="4400" i="1">
                        <a:solidFill>
                          <a:prstClr val="black"/>
                        </a:solidFill>
                        <a:latin typeface="Cambria Math" panose="02040503050406030204" pitchFamily="18" charset="0"/>
                        <a:cs typeface="Arial" panose="020B0604020202020204" pitchFamily="34" charset="0"/>
                      </a:rPr>
                      <m:t>𝑥</m:t>
                    </m:r>
                    <m:r>
                      <a:rPr lang="vi-VN" sz="4400" i="1">
                        <a:solidFill>
                          <a:prstClr val="black"/>
                        </a:solidFill>
                        <a:latin typeface="Cambria Math" panose="02040503050406030204" pitchFamily="18" charset="0"/>
                        <a:cs typeface="Arial" panose="020B0604020202020204" pitchFamily="34" charset="0"/>
                      </a:rPr>
                      <m:t>=−</m:t>
                    </m:r>
                    <m:rad>
                      <m:radPr>
                        <m:degHide m:val="on"/>
                        <m:ctrlPr>
                          <a:rPr lang="vi-VN" sz="4400" i="1">
                            <a:solidFill>
                              <a:prstClr val="black"/>
                            </a:solidFill>
                            <a:latin typeface="Cambria Math" panose="02040503050406030204" pitchFamily="18" charset="0"/>
                            <a:cs typeface="Arial" panose="020B0604020202020204" pitchFamily="34" charset="0"/>
                          </a:rPr>
                        </m:ctrlPr>
                      </m:radPr>
                      <m:deg/>
                      <m:e>
                        <m:r>
                          <a:rPr lang="vi-VN" sz="4400" i="1">
                            <a:solidFill>
                              <a:prstClr val="black"/>
                            </a:solidFill>
                            <a:latin typeface="Cambria Math" panose="02040503050406030204" pitchFamily="18" charset="0"/>
                            <a:cs typeface="Arial" panose="020B0604020202020204" pitchFamily="34" charset="0"/>
                          </a:rPr>
                          <m:t>3</m:t>
                        </m:r>
                      </m:e>
                    </m:rad>
                  </m:oMath>
                </a14:m>
                <a:r>
                  <a:rPr lang="vi-VN" sz="4400">
                    <a:solidFill>
                      <a:prstClr val="black"/>
                    </a:solidFill>
                  </a:rPr>
                  <a:t> </a:t>
                </a:r>
                <a14:m>
                  <m:oMath xmlns:m="http://schemas.openxmlformats.org/officeDocument/2006/math">
                    <m:r>
                      <a:rPr lang="vi-VN" sz="4400" i="1" smtClean="0">
                        <a:solidFill>
                          <a:prstClr val="black"/>
                        </a:solidFill>
                        <a:latin typeface="Cambria Math" panose="02040503050406030204" pitchFamily="18" charset="0"/>
                        <a:ea typeface="Cambria Math" panose="02040503050406030204" pitchFamily="18" charset="0"/>
                      </a:rPr>
                      <m:t>⟺</m:t>
                    </m:r>
                    <m:r>
                      <a:rPr lang="vi-VN" sz="4400" b="0" i="1" smtClean="0">
                        <a:solidFill>
                          <a:prstClr val="black"/>
                        </a:solidFill>
                        <a:latin typeface="Cambria Math" panose="02040503050406030204" pitchFamily="18" charset="0"/>
                        <a:ea typeface="Cambria Math" panose="02040503050406030204" pitchFamily="18" charset="0"/>
                      </a:rPr>
                      <m:t>𝑐𝑜𝑡</m:t>
                    </m:r>
                    <m:r>
                      <a:rPr lang="vi-VN" sz="4400" b="0" i="1" smtClean="0">
                        <a:solidFill>
                          <a:prstClr val="black"/>
                        </a:solidFill>
                        <a:latin typeface="Cambria Math" panose="02040503050406030204" pitchFamily="18" charset="0"/>
                        <a:ea typeface="Cambria Math" panose="02040503050406030204" pitchFamily="18" charset="0"/>
                      </a:rPr>
                      <m:t>2</m:t>
                    </m:r>
                    <m:r>
                      <a:rPr lang="vi-VN" sz="4400" b="0" i="1" smtClean="0">
                        <a:solidFill>
                          <a:prstClr val="black"/>
                        </a:solidFill>
                        <a:latin typeface="Cambria Math" panose="02040503050406030204" pitchFamily="18" charset="0"/>
                        <a:ea typeface="Cambria Math" panose="02040503050406030204" pitchFamily="18" charset="0"/>
                      </a:rPr>
                      <m:t>𝑥</m:t>
                    </m:r>
                    <m:r>
                      <a:rPr lang="vi-VN" sz="4400" b="0" i="1" smtClean="0">
                        <a:solidFill>
                          <a:prstClr val="black"/>
                        </a:solidFill>
                        <a:latin typeface="Cambria Math" panose="02040503050406030204" pitchFamily="18" charset="0"/>
                        <a:ea typeface="Cambria Math" panose="02040503050406030204" pitchFamily="18" charset="0"/>
                      </a:rPr>
                      <m:t>=</m:t>
                    </m:r>
                    <m:r>
                      <a:rPr lang="vi-VN" sz="4400" b="0" i="1" smtClean="0">
                        <a:solidFill>
                          <a:prstClr val="black"/>
                        </a:solidFill>
                        <a:latin typeface="Cambria Math" panose="02040503050406030204" pitchFamily="18" charset="0"/>
                        <a:ea typeface="Cambria Math" panose="02040503050406030204" pitchFamily="18" charset="0"/>
                      </a:rPr>
                      <m:t>𝑐𝑜𝑡</m:t>
                    </m:r>
                    <m:f>
                      <m:fPr>
                        <m:ctrlPr>
                          <a:rPr lang="vi-VN" sz="4400" b="0" i="1" smtClean="0">
                            <a:solidFill>
                              <a:prstClr val="black"/>
                            </a:solidFill>
                            <a:latin typeface="Cambria Math" panose="02040503050406030204" pitchFamily="18" charset="0"/>
                            <a:ea typeface="Cambria Math" panose="02040503050406030204" pitchFamily="18" charset="0"/>
                          </a:rPr>
                        </m:ctrlPr>
                      </m:fPr>
                      <m:num>
                        <m:r>
                          <a:rPr lang="vi-VN" sz="4400" b="0" i="1" smtClean="0">
                            <a:solidFill>
                              <a:prstClr val="black"/>
                            </a:solidFill>
                            <a:latin typeface="Cambria Math" panose="02040503050406030204" pitchFamily="18" charset="0"/>
                            <a:ea typeface="Cambria Math" panose="02040503050406030204" pitchFamily="18" charset="0"/>
                          </a:rPr>
                          <m:t>5</m:t>
                        </m:r>
                        <m:r>
                          <a:rPr lang="vi-VN" sz="4400" b="0" i="1" smtClean="0">
                            <a:solidFill>
                              <a:prstClr val="black"/>
                            </a:solidFill>
                            <a:latin typeface="Cambria Math" panose="02040503050406030204" pitchFamily="18" charset="0"/>
                            <a:ea typeface="Cambria Math" panose="02040503050406030204" pitchFamily="18" charset="0"/>
                          </a:rPr>
                          <m:t>𝜋</m:t>
                        </m:r>
                      </m:num>
                      <m:den>
                        <m:r>
                          <a:rPr lang="vi-VN" sz="4400" b="0" i="1" smtClean="0">
                            <a:solidFill>
                              <a:prstClr val="black"/>
                            </a:solidFill>
                            <a:latin typeface="Cambria Math" panose="02040503050406030204" pitchFamily="18" charset="0"/>
                            <a:ea typeface="Cambria Math" panose="02040503050406030204" pitchFamily="18" charset="0"/>
                          </a:rPr>
                          <m:t>6</m:t>
                        </m:r>
                      </m:den>
                    </m:f>
                    <m:r>
                      <a:rPr lang="vi-VN" sz="4400" b="0" i="1" smtClean="0">
                        <a:solidFill>
                          <a:prstClr val="black"/>
                        </a:solidFill>
                        <a:latin typeface="Cambria Math" panose="02040503050406030204" pitchFamily="18" charset="0"/>
                        <a:ea typeface="Cambria Math" panose="02040503050406030204" pitchFamily="18" charset="0"/>
                      </a:rPr>
                      <m:t> </m:t>
                    </m:r>
                  </m:oMath>
                </a14:m>
                <a:endParaRPr lang="vi-VN" sz="4400" b="0" i="1">
                  <a:solidFill>
                    <a:prstClr val="black"/>
                  </a:solidFill>
                  <a:latin typeface="Cambria Math" panose="02040503050406030204" pitchFamily="18" charset="0"/>
                  <a:ea typeface="Cambria Math" panose="02040503050406030204" pitchFamily="18" charset="0"/>
                </a:endParaRPr>
              </a:p>
              <a:p>
                <a:pPr algn="ctr">
                  <a:lnSpc>
                    <a:spcPct val="150000"/>
                  </a:lnSpc>
                </a:pPr>
                <a14:m>
                  <m:oMath xmlns:m="http://schemas.openxmlformats.org/officeDocument/2006/math">
                    <m:r>
                      <a:rPr lang="vi-VN" sz="4400" b="0" i="1" smtClean="0">
                        <a:solidFill>
                          <a:prstClr val="black"/>
                        </a:solidFill>
                        <a:latin typeface="Cambria Math" panose="02040503050406030204" pitchFamily="18" charset="0"/>
                        <a:ea typeface="Cambria Math" panose="02040503050406030204" pitchFamily="18" charset="0"/>
                      </a:rPr>
                      <m:t>⟺2</m:t>
                    </m:r>
                    <m:r>
                      <a:rPr lang="vi-VN" sz="4400" b="0" i="1" smtClean="0">
                        <a:solidFill>
                          <a:prstClr val="black"/>
                        </a:solidFill>
                        <a:latin typeface="Cambria Math" panose="02040503050406030204" pitchFamily="18" charset="0"/>
                        <a:ea typeface="Cambria Math" panose="02040503050406030204" pitchFamily="18" charset="0"/>
                      </a:rPr>
                      <m:t>𝑥</m:t>
                    </m:r>
                    <m:r>
                      <a:rPr lang="vi-VN" sz="4400" b="0" i="1" smtClean="0">
                        <a:solidFill>
                          <a:prstClr val="black"/>
                        </a:solidFill>
                        <a:latin typeface="Cambria Math" panose="02040503050406030204" pitchFamily="18" charset="0"/>
                        <a:ea typeface="Cambria Math" panose="02040503050406030204" pitchFamily="18" charset="0"/>
                      </a:rPr>
                      <m:t>= </m:t>
                    </m:r>
                    <m:f>
                      <m:fPr>
                        <m:ctrlPr>
                          <a:rPr lang="vi-VN" sz="4400" b="0" i="1" smtClean="0">
                            <a:solidFill>
                              <a:prstClr val="black"/>
                            </a:solidFill>
                            <a:latin typeface="Cambria Math" panose="02040503050406030204" pitchFamily="18" charset="0"/>
                            <a:ea typeface="Cambria Math" panose="02040503050406030204" pitchFamily="18" charset="0"/>
                          </a:rPr>
                        </m:ctrlPr>
                      </m:fPr>
                      <m:num>
                        <m:r>
                          <a:rPr lang="vi-VN" sz="4400" b="0" i="1" smtClean="0">
                            <a:solidFill>
                              <a:prstClr val="black"/>
                            </a:solidFill>
                            <a:latin typeface="Cambria Math" panose="02040503050406030204" pitchFamily="18" charset="0"/>
                            <a:ea typeface="Cambria Math" panose="02040503050406030204" pitchFamily="18" charset="0"/>
                          </a:rPr>
                          <m:t>5</m:t>
                        </m:r>
                        <m:r>
                          <a:rPr lang="vi-VN" sz="4400" b="0" i="1" smtClean="0">
                            <a:solidFill>
                              <a:prstClr val="black"/>
                            </a:solidFill>
                            <a:latin typeface="Cambria Math" panose="02040503050406030204" pitchFamily="18" charset="0"/>
                            <a:ea typeface="Cambria Math" panose="02040503050406030204" pitchFamily="18" charset="0"/>
                          </a:rPr>
                          <m:t>𝜋</m:t>
                        </m:r>
                      </m:num>
                      <m:den>
                        <m:r>
                          <a:rPr lang="vi-VN" sz="4400" b="0" i="1" smtClean="0">
                            <a:solidFill>
                              <a:prstClr val="black"/>
                            </a:solidFill>
                            <a:latin typeface="Cambria Math" panose="02040503050406030204" pitchFamily="18" charset="0"/>
                            <a:ea typeface="Cambria Math" panose="02040503050406030204" pitchFamily="18" charset="0"/>
                          </a:rPr>
                          <m:t>6</m:t>
                        </m:r>
                      </m:den>
                    </m:f>
                    <m:r>
                      <a:rPr lang="vi-VN" sz="4400" b="0" i="1" smtClean="0">
                        <a:solidFill>
                          <a:prstClr val="black"/>
                        </a:solidFill>
                        <a:latin typeface="Cambria Math" panose="02040503050406030204" pitchFamily="18" charset="0"/>
                        <a:ea typeface="Cambria Math" panose="02040503050406030204" pitchFamily="18" charset="0"/>
                      </a:rPr>
                      <m:t>+</m:t>
                    </m:r>
                    <m:r>
                      <a:rPr lang="vi-VN" sz="4400" b="0" i="1" smtClean="0">
                        <a:solidFill>
                          <a:prstClr val="black"/>
                        </a:solidFill>
                        <a:latin typeface="Cambria Math" panose="02040503050406030204" pitchFamily="18" charset="0"/>
                        <a:ea typeface="Cambria Math" panose="02040503050406030204" pitchFamily="18" charset="0"/>
                      </a:rPr>
                      <m:t>𝑘</m:t>
                    </m:r>
                    <m:r>
                      <a:rPr lang="vi-VN" sz="4400" b="0" i="1" smtClean="0">
                        <a:solidFill>
                          <a:prstClr val="black"/>
                        </a:solidFill>
                        <a:latin typeface="Cambria Math" panose="02040503050406030204" pitchFamily="18" charset="0"/>
                        <a:ea typeface="Cambria Math" panose="02040503050406030204" pitchFamily="18" charset="0"/>
                      </a:rPr>
                      <m:t>𝜋</m:t>
                    </m:r>
                    <m:r>
                      <a:rPr lang="vi-VN" sz="4400" i="1" smtClean="0">
                        <a:solidFill>
                          <a:prstClr val="black"/>
                        </a:solidFill>
                        <a:latin typeface="Cambria Math" panose="02040503050406030204" pitchFamily="18" charset="0"/>
                        <a:ea typeface="Cambria Math" panose="02040503050406030204" pitchFamily="18" charset="0"/>
                      </a:rPr>
                      <m:t>⟺</m:t>
                    </m:r>
                    <m:r>
                      <a:rPr lang="vi-VN" sz="4400" b="0" i="1" smtClean="0">
                        <a:solidFill>
                          <a:prstClr val="black"/>
                        </a:solidFill>
                        <a:latin typeface="Cambria Math" panose="02040503050406030204" pitchFamily="18" charset="0"/>
                        <a:ea typeface="Cambria Math" panose="02040503050406030204" pitchFamily="18" charset="0"/>
                      </a:rPr>
                      <m:t>𝑥</m:t>
                    </m:r>
                    <m:r>
                      <a:rPr lang="vi-VN" sz="4400" b="0" i="1" smtClean="0">
                        <a:solidFill>
                          <a:prstClr val="black"/>
                        </a:solidFill>
                        <a:latin typeface="Cambria Math" panose="02040503050406030204" pitchFamily="18" charset="0"/>
                        <a:ea typeface="Cambria Math" panose="02040503050406030204" pitchFamily="18" charset="0"/>
                      </a:rPr>
                      <m:t>= </m:t>
                    </m:r>
                    <m:f>
                      <m:fPr>
                        <m:ctrlPr>
                          <a:rPr lang="vi-VN" sz="4400" b="0" i="1" smtClean="0">
                            <a:solidFill>
                              <a:prstClr val="black"/>
                            </a:solidFill>
                            <a:latin typeface="Cambria Math" panose="02040503050406030204" pitchFamily="18" charset="0"/>
                            <a:ea typeface="Cambria Math" panose="02040503050406030204" pitchFamily="18" charset="0"/>
                          </a:rPr>
                        </m:ctrlPr>
                      </m:fPr>
                      <m:num>
                        <m:r>
                          <a:rPr lang="vi-VN" sz="4400" b="0" i="1" smtClean="0">
                            <a:solidFill>
                              <a:prstClr val="black"/>
                            </a:solidFill>
                            <a:latin typeface="Cambria Math" panose="02040503050406030204" pitchFamily="18" charset="0"/>
                            <a:ea typeface="Cambria Math" panose="02040503050406030204" pitchFamily="18" charset="0"/>
                          </a:rPr>
                          <m:t>5</m:t>
                        </m:r>
                        <m:r>
                          <a:rPr lang="vi-VN" sz="4400" b="0" i="1" smtClean="0">
                            <a:solidFill>
                              <a:prstClr val="black"/>
                            </a:solidFill>
                            <a:latin typeface="Cambria Math" panose="02040503050406030204" pitchFamily="18" charset="0"/>
                            <a:ea typeface="Cambria Math" panose="02040503050406030204" pitchFamily="18" charset="0"/>
                          </a:rPr>
                          <m:t>𝜋</m:t>
                        </m:r>
                      </m:num>
                      <m:den>
                        <m:r>
                          <a:rPr lang="vi-VN" sz="4400" b="0" i="1" smtClean="0">
                            <a:solidFill>
                              <a:prstClr val="black"/>
                            </a:solidFill>
                            <a:latin typeface="Cambria Math" panose="02040503050406030204" pitchFamily="18" charset="0"/>
                            <a:ea typeface="Cambria Math" panose="02040503050406030204" pitchFamily="18" charset="0"/>
                          </a:rPr>
                          <m:t>12</m:t>
                        </m:r>
                      </m:den>
                    </m:f>
                    <m:r>
                      <a:rPr lang="vi-VN" sz="4400" b="0" i="1" smtClean="0">
                        <a:solidFill>
                          <a:prstClr val="black"/>
                        </a:solidFill>
                        <a:latin typeface="Cambria Math" panose="02040503050406030204" pitchFamily="18" charset="0"/>
                        <a:ea typeface="Cambria Math" panose="02040503050406030204" pitchFamily="18" charset="0"/>
                      </a:rPr>
                      <m:t>+</m:t>
                    </m:r>
                    <m:r>
                      <a:rPr lang="vi-VN" sz="4400" b="0" i="1" smtClean="0">
                        <a:solidFill>
                          <a:prstClr val="black"/>
                        </a:solidFill>
                        <a:latin typeface="Cambria Math" panose="02040503050406030204" pitchFamily="18" charset="0"/>
                        <a:ea typeface="Cambria Math" panose="02040503050406030204" pitchFamily="18" charset="0"/>
                      </a:rPr>
                      <m:t>𝑘</m:t>
                    </m:r>
                    <m:f>
                      <m:fPr>
                        <m:ctrlPr>
                          <a:rPr lang="vi-VN" sz="4400" b="0" i="1" smtClean="0">
                            <a:solidFill>
                              <a:prstClr val="black"/>
                            </a:solidFill>
                            <a:latin typeface="Cambria Math" panose="02040503050406030204" pitchFamily="18" charset="0"/>
                            <a:ea typeface="Cambria Math" panose="02040503050406030204" pitchFamily="18" charset="0"/>
                          </a:rPr>
                        </m:ctrlPr>
                      </m:fPr>
                      <m:num>
                        <m:r>
                          <a:rPr lang="vi-VN" sz="4400" b="0" i="1" smtClean="0">
                            <a:solidFill>
                              <a:prstClr val="black"/>
                            </a:solidFill>
                            <a:latin typeface="Cambria Math" panose="02040503050406030204" pitchFamily="18" charset="0"/>
                            <a:ea typeface="Cambria Math" panose="02040503050406030204" pitchFamily="18" charset="0"/>
                          </a:rPr>
                          <m:t>𝜋</m:t>
                        </m:r>
                      </m:num>
                      <m:den>
                        <m:r>
                          <a:rPr lang="vi-VN" sz="4400" b="0" i="1" smtClean="0">
                            <a:solidFill>
                              <a:prstClr val="black"/>
                            </a:solidFill>
                            <a:latin typeface="Cambria Math" panose="02040503050406030204" pitchFamily="18" charset="0"/>
                            <a:ea typeface="Cambria Math" panose="02040503050406030204" pitchFamily="18" charset="0"/>
                          </a:rPr>
                          <m:t>2</m:t>
                        </m:r>
                      </m:den>
                    </m:f>
                    <m:r>
                      <a:rPr lang="vi-VN" sz="4400" b="0" i="1" smtClean="0">
                        <a:solidFill>
                          <a:prstClr val="black"/>
                        </a:solidFill>
                        <a:latin typeface="Cambria Math" panose="02040503050406030204" pitchFamily="18" charset="0"/>
                        <a:ea typeface="Cambria Math" panose="02040503050406030204" pitchFamily="18" charset="0"/>
                      </a:rPr>
                      <m:t>     (</m:t>
                    </m:r>
                    <m:r>
                      <a:rPr lang="vi-VN" sz="4400" b="0" i="1" smtClean="0">
                        <a:solidFill>
                          <a:prstClr val="black"/>
                        </a:solidFill>
                        <a:latin typeface="Cambria Math" panose="02040503050406030204" pitchFamily="18" charset="0"/>
                        <a:ea typeface="Cambria Math" panose="02040503050406030204" pitchFamily="18" charset="0"/>
                      </a:rPr>
                      <m:t>𝑘</m:t>
                    </m:r>
                    <m:r>
                      <a:rPr lang="vi-VN" sz="4400" b="0" i="1" smtClean="0">
                        <a:solidFill>
                          <a:prstClr val="black"/>
                        </a:solidFill>
                        <a:latin typeface="Cambria Math" panose="02040503050406030204" pitchFamily="18" charset="0"/>
                        <a:ea typeface="Cambria Math" panose="02040503050406030204" pitchFamily="18" charset="0"/>
                      </a:rPr>
                      <m:t>∈</m:t>
                    </m:r>
                    <m:r>
                      <a:rPr lang="vi-VN" sz="4400" b="0" i="1" smtClean="0">
                        <a:solidFill>
                          <a:prstClr val="black"/>
                        </a:solidFill>
                        <a:latin typeface="Cambria Math" panose="02040503050406030204" pitchFamily="18" charset="0"/>
                        <a:ea typeface="Cambria Math" panose="02040503050406030204" pitchFamily="18" charset="0"/>
                      </a:rPr>
                      <m:t>ℤ</m:t>
                    </m:r>
                    <m:r>
                      <a:rPr lang="vi-VN" sz="4400" b="0" i="1" smtClean="0">
                        <a:solidFill>
                          <a:prstClr val="black"/>
                        </a:solidFill>
                        <a:latin typeface="Cambria Math" panose="02040503050406030204" pitchFamily="18" charset="0"/>
                        <a:ea typeface="Cambria Math" panose="02040503050406030204" pitchFamily="18" charset="0"/>
                      </a:rPr>
                      <m:t>)</m:t>
                    </m:r>
                  </m:oMath>
                </a14:m>
                <a:r>
                  <a:rPr lang="vi-VN" sz="4400">
                    <a:solidFill>
                      <a:prstClr val="black"/>
                    </a:solidFill>
                  </a:rPr>
                  <a:t> </a:t>
                </a:r>
                <a:endParaRPr lang="en-US" sz="4400">
                  <a:solidFill>
                    <a:prstClr val="black"/>
                  </a:solidFill>
                </a:endParaRPr>
              </a:p>
            </p:txBody>
          </p:sp>
        </mc:Choice>
        <mc:Fallback xmlns="">
          <p:sp>
            <p:nvSpPr>
              <p:cNvPr id="9" name="Rectangle 8"/>
              <p:cNvSpPr>
                <a:spLocks noRot="1" noChangeAspect="1" noMove="1" noResize="1" noEditPoints="1" noAdjustHandles="1" noChangeArrowheads="1" noChangeShapeType="1" noTextEdit="1"/>
              </p:cNvSpPr>
              <p:nvPr/>
            </p:nvSpPr>
            <p:spPr>
              <a:xfrm>
                <a:off x="2095500" y="3906721"/>
                <a:ext cx="14097000" cy="3006592"/>
              </a:xfrm>
              <a:prstGeom prst="rect">
                <a:avLst/>
              </a:prstGeom>
              <a:blipFill rotWithShape="0">
                <a:blip r:embed="rId4"/>
                <a:stretch>
                  <a:fillRect/>
                </a:stretch>
              </a:blipFill>
            </p:spPr>
            <p:txBody>
              <a:bodyPr/>
              <a:lstStyle/>
              <a:p>
                <a:r>
                  <a:rPr lang="en-US">
                    <a:noFill/>
                  </a:rPr>
                  <a:t> </a:t>
                </a:r>
              </a:p>
            </p:txBody>
          </p:sp>
        </mc:Fallback>
      </mc:AlternateContent>
      <p:pic>
        <p:nvPicPr>
          <p:cNvPr id="3" name="Picture 2"/>
          <p:cNvPicPr>
            <a:picLocks noChangeAspect="1"/>
          </p:cNvPicPr>
          <p:nvPr/>
        </p:nvPicPr>
        <p:blipFill>
          <a:blip r:embed="rId5"/>
          <a:stretch>
            <a:fillRect/>
          </a:stretch>
        </p:blipFill>
        <p:spPr>
          <a:xfrm>
            <a:off x="5083725" y="7462796"/>
            <a:ext cx="7413075" cy="2862303"/>
          </a:xfrm>
          <a:prstGeom prst="rect">
            <a:avLst/>
          </a:prstGeom>
        </p:spPr>
      </p:pic>
    </p:spTree>
    <p:extLst>
      <p:ext uri="{BB962C8B-B14F-4D97-AF65-F5344CB8AC3E}">
        <p14:creationId xmlns:p14="http://schemas.microsoft.com/office/powerpoint/2010/main" val="1162079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p:cTn id="16" dur="500" fill="hold"/>
                                        <p:tgtEl>
                                          <p:spTgt spid="15"/>
                                        </p:tgtEl>
                                        <p:attrNameLst>
                                          <p:attrName>ppt_w</p:attrName>
                                        </p:attrNameLst>
                                      </p:cBhvr>
                                      <p:tavLst>
                                        <p:tav tm="0">
                                          <p:val>
                                            <p:fltVal val="0"/>
                                          </p:val>
                                        </p:tav>
                                        <p:tav tm="100000">
                                          <p:val>
                                            <p:strVal val="#ppt_w"/>
                                          </p:val>
                                        </p:tav>
                                      </p:tavLst>
                                    </p:anim>
                                    <p:anim calcmode="lin" valueType="num">
                                      <p:cBhvr>
                                        <p:cTn id="17" dur="500" fill="hold"/>
                                        <p:tgtEl>
                                          <p:spTgt spid="15"/>
                                        </p:tgtEl>
                                        <p:attrNameLst>
                                          <p:attrName>ppt_h</p:attrName>
                                        </p:attrNameLst>
                                      </p:cBhvr>
                                      <p:tavLst>
                                        <p:tav tm="0">
                                          <p:val>
                                            <p:fltVal val="0"/>
                                          </p:val>
                                        </p:tav>
                                        <p:tav tm="100000">
                                          <p:val>
                                            <p:strVal val="#ppt_h"/>
                                          </p:val>
                                        </p:tav>
                                      </p:tavLst>
                                    </p:anim>
                                    <p:animEffect transition="in" filter="fade">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anim calcmode="lin" valueType="num">
                                      <p:cBhvr>
                                        <p:cTn id="24" dur="500" fill="hold"/>
                                        <p:tgtEl>
                                          <p:spTgt spid="9"/>
                                        </p:tgtEl>
                                        <p:attrNameLst>
                                          <p:attrName>ppt_x</p:attrName>
                                        </p:attrNameLst>
                                      </p:cBhvr>
                                      <p:tavLst>
                                        <p:tav tm="0">
                                          <p:val>
                                            <p:strVal val="#ppt_x"/>
                                          </p:val>
                                        </p:tav>
                                        <p:tav tm="100000">
                                          <p:val>
                                            <p:strVal val="#ppt_x"/>
                                          </p:val>
                                        </p:tav>
                                      </p:tavLst>
                                    </p:anim>
                                    <p:anim calcmode="lin" valueType="num">
                                      <p:cBhvr>
                                        <p:cTn id="25" dur="500" fill="hold"/>
                                        <p:tgtEl>
                                          <p:spTgt spid="9"/>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anim calcmode="lin" valueType="num">
                                      <p:cBhvr>
                                        <p:cTn id="29" dur="500" fill="hold"/>
                                        <p:tgtEl>
                                          <p:spTgt spid="3"/>
                                        </p:tgtEl>
                                        <p:attrNameLst>
                                          <p:attrName>ppt_x</p:attrName>
                                        </p:attrNameLst>
                                      </p:cBhvr>
                                      <p:tavLst>
                                        <p:tav tm="0">
                                          <p:val>
                                            <p:strVal val="#ppt_x"/>
                                          </p:val>
                                        </p:tav>
                                        <p:tav tm="100000">
                                          <p:val>
                                            <p:strVal val="#ppt_x"/>
                                          </p:val>
                                        </p:tav>
                                      </p:tavLst>
                                    </p:anim>
                                    <p:anim calcmode="lin" valueType="num">
                                      <p:cBhvr>
                                        <p:cTn id="30"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5" grpId="0"/>
      <p:bldP spid="9"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grpSp>
        <p:nvGrpSpPr>
          <p:cNvPr id="3" name="Group 2"/>
          <p:cNvGrpSpPr/>
          <p:nvPr/>
        </p:nvGrpSpPr>
        <p:grpSpPr>
          <a:xfrm>
            <a:off x="152927" y="2162854"/>
            <a:ext cx="7694355" cy="7666374"/>
            <a:chOff x="152927" y="2162854"/>
            <a:chExt cx="7694355" cy="7666374"/>
          </a:xfrm>
        </p:grpSpPr>
        <p:sp>
          <p:nvSpPr>
            <p:cNvPr id="14" name="Freeform 11"/>
            <p:cNvSpPr/>
            <p:nvPr/>
          </p:nvSpPr>
          <p:spPr>
            <a:xfrm>
              <a:off x="152927" y="2162854"/>
              <a:ext cx="7694355" cy="7666374"/>
            </a:xfrm>
            <a:custGeom>
              <a:avLst/>
              <a:gdLst/>
              <a:ahLst/>
              <a:cxnLst/>
              <a:rect l="l" t="t" r="r" b="b"/>
              <a:pathLst>
                <a:path w="1772319" h="1765874">
                  <a:moveTo>
                    <a:pt x="0" y="0"/>
                  </a:moveTo>
                  <a:lnTo>
                    <a:pt x="1772319" y="0"/>
                  </a:lnTo>
                  <a:lnTo>
                    <a:pt x="1772319" y="1765874"/>
                  </a:lnTo>
                  <a:lnTo>
                    <a:pt x="0" y="176587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Rectangle 3"/>
            <p:cNvSpPr/>
            <p:nvPr/>
          </p:nvSpPr>
          <p:spPr>
            <a:xfrm>
              <a:off x="1150919" y="3356775"/>
              <a:ext cx="5791200" cy="4708981"/>
            </a:xfrm>
            <a:prstGeom prst="rect">
              <a:avLst/>
            </a:prstGeom>
          </p:spPr>
          <p:txBody>
            <a:bodyPr wrap="square">
              <a:spAutoFit/>
            </a:bodyPr>
            <a:lstStyle/>
            <a:p>
              <a:pPr algn="ctr">
                <a:lnSpc>
                  <a:spcPct val="150000"/>
                </a:lnSpc>
              </a:pPr>
              <a:r>
                <a:rPr lang="vi-VN" sz="4000" b="1">
                  <a:solidFill>
                    <a:srgbClr val="F79646">
                      <a:lumMod val="75000"/>
                    </a:srgbClr>
                  </a:solidFill>
                  <a:cs typeface="Arial" panose="020B0604020202020204" pitchFamily="34" charset="0"/>
                </a:rPr>
                <a:t>Luyện tập 8:</a:t>
              </a:r>
            </a:p>
            <a:p>
              <a:pPr marL="742950" indent="-742950">
                <a:lnSpc>
                  <a:spcPct val="150000"/>
                </a:lnSpc>
                <a:buFontTx/>
                <a:buAutoNum type="alphaLcParenR"/>
              </a:pPr>
              <a:r>
                <a:rPr lang="vi-VN" sz="4000">
                  <a:solidFill>
                    <a:prstClr val="black"/>
                  </a:solidFill>
                  <a:cs typeface="Arial" panose="020B0604020202020204" pitchFamily="34" charset="0"/>
                </a:rPr>
                <a:t>Giải phương trình: </a:t>
              </a:r>
            </a:p>
            <a:p>
              <a:pPr algn="ctr">
                <a:lnSpc>
                  <a:spcPct val="150000"/>
                </a:lnSpc>
              </a:pPr>
              <a:r>
                <a:rPr lang="vi-VN" sz="4000">
                  <a:solidFill>
                    <a:prstClr val="black"/>
                  </a:solidFill>
                  <a:cs typeface="Arial" panose="020B0604020202020204" pitchFamily="34" charset="0"/>
                </a:rPr>
                <a:t>cotx = 1</a:t>
              </a:r>
            </a:p>
            <a:p>
              <a:pPr>
                <a:lnSpc>
                  <a:spcPct val="150000"/>
                </a:lnSpc>
              </a:pPr>
              <a:r>
                <a:rPr lang="vi-VN" sz="4000">
                  <a:solidFill>
                    <a:prstClr val="black"/>
                  </a:solidFill>
                  <a:cs typeface="Arial" panose="020B0604020202020204" pitchFamily="34" charset="0"/>
                </a:rPr>
                <a:t>b) Tìm góc lượng giác x sao cho cotx = tan(-83</a:t>
              </a:r>
              <a:r>
                <a:rPr lang="vi-VN" sz="4000" baseline="30000">
                  <a:solidFill>
                    <a:prstClr val="black"/>
                  </a:solidFill>
                  <a:cs typeface="Arial" panose="020B0604020202020204" pitchFamily="34" charset="0"/>
                </a:rPr>
                <a:t>o</a:t>
              </a:r>
              <a:r>
                <a:rPr lang="vi-VN" sz="4000">
                  <a:solidFill>
                    <a:prstClr val="black"/>
                  </a:solidFill>
                  <a:cs typeface="Arial" panose="020B0604020202020204" pitchFamily="34" charset="0"/>
                </a:rPr>
                <a:t>)</a:t>
              </a:r>
            </a:p>
          </p:txBody>
        </p:sp>
      </p:grpSp>
      <p:sp>
        <p:nvSpPr>
          <p:cNvPr id="8" name="TextBox 7"/>
          <p:cNvSpPr txBox="1"/>
          <p:nvPr/>
        </p:nvSpPr>
        <p:spPr>
          <a:xfrm>
            <a:off x="11049000" y="1602265"/>
            <a:ext cx="2743200" cy="707886"/>
          </a:xfrm>
          <a:prstGeom prst="rect">
            <a:avLst/>
          </a:prstGeom>
          <a:noFill/>
        </p:spPr>
        <p:txBody>
          <a:bodyPr wrap="square" rtlCol="0">
            <a:spAutoFit/>
          </a:bodyPr>
          <a:lstStyle/>
          <a:p>
            <a:pPr algn="ctr"/>
            <a:r>
              <a:rPr lang="vi-VN" sz="4000" b="1" u="sng">
                <a:solidFill>
                  <a:srgbClr val="C00000"/>
                </a:solidFill>
                <a:cs typeface="Arial" panose="020B0604020202020204" pitchFamily="34" charset="0"/>
              </a:rPr>
              <a:t>Giải</a:t>
            </a:r>
            <a:endParaRPr lang="en-US" sz="4000" b="1" u="sng">
              <a:solidFill>
                <a:srgbClr val="C00000"/>
              </a:solidFill>
              <a:latin typeface="Arial" panose="020B0604020202020204" pitchFamily="34" charset="0"/>
              <a:cs typeface="Arial" panose="020B0604020202020204" pitchFamily="34" charset="0"/>
            </a:endParaRPr>
          </a:p>
        </p:txBody>
      </p:sp>
      <p:grpSp>
        <p:nvGrpSpPr>
          <p:cNvPr id="13" name="Group 12"/>
          <p:cNvGrpSpPr/>
          <p:nvPr/>
        </p:nvGrpSpPr>
        <p:grpSpPr>
          <a:xfrm>
            <a:off x="1014418" y="399621"/>
            <a:ext cx="6001396" cy="1527519"/>
            <a:chOff x="685800" y="406444"/>
            <a:chExt cx="6001396" cy="1527519"/>
          </a:xfrm>
        </p:grpSpPr>
        <p:sp>
          <p:nvSpPr>
            <p:cNvPr id="5" name="TextBox 4"/>
            <p:cNvSpPr txBox="1"/>
            <p:nvPr/>
          </p:nvSpPr>
          <p:spPr>
            <a:xfrm>
              <a:off x="1739276" y="1195299"/>
              <a:ext cx="4947920" cy="707886"/>
            </a:xfrm>
            <a:prstGeom prst="rect">
              <a:avLst/>
            </a:prstGeom>
            <a:noFill/>
          </p:spPr>
          <p:txBody>
            <a:bodyPr wrap="square" rtlCol="0">
              <a:spAutoFit/>
            </a:bodyPr>
            <a:lstStyle/>
            <a:p>
              <a:r>
                <a:rPr lang="vi-VN" sz="4000" b="1">
                  <a:solidFill>
                    <a:srgbClr val="002060"/>
                  </a:solidFill>
                  <a:cs typeface="Arial" panose="020B0604020202020204" pitchFamily="34" charset="0"/>
                </a:rPr>
                <a:t>Thực hiện cá nhân</a:t>
              </a:r>
              <a:endParaRPr lang="en-US" sz="4000" b="1">
                <a:solidFill>
                  <a:srgbClr val="002060"/>
                </a:solidFill>
                <a:latin typeface="Arial" panose="020B0604020202020204" pitchFamily="34" charset="0"/>
                <a:cs typeface="Arial" panose="020B0604020202020204" pitchFamily="34" charset="0"/>
              </a:endParaRPr>
            </a:p>
          </p:txBody>
        </p:sp>
        <p:pic>
          <p:nvPicPr>
            <p:cNvPr id="12" name="Picture 11"/>
            <p:cNvPicPr>
              <a:picLocks noChangeAspect="1"/>
            </p:cNvPicPr>
            <p:nvPr/>
          </p:nvPicPr>
          <p:blipFill>
            <a:blip r:embed="rId5"/>
            <a:stretch>
              <a:fillRect/>
            </a:stretch>
          </p:blipFill>
          <p:spPr>
            <a:xfrm>
              <a:off x="685800" y="406444"/>
              <a:ext cx="1168400" cy="1527519"/>
            </a:xfrm>
            <a:prstGeom prst="rect">
              <a:avLst/>
            </a:prstGeom>
          </p:spPr>
        </p:pic>
      </p:grpSp>
      <mc:AlternateContent xmlns:mc="http://schemas.openxmlformats.org/markup-compatibility/2006" xmlns:a14="http://schemas.microsoft.com/office/drawing/2010/main">
        <mc:Choice Requires="a14">
          <p:sp>
            <p:nvSpPr>
              <p:cNvPr id="6" name="Rectangle 5"/>
              <p:cNvSpPr/>
              <p:nvPr/>
            </p:nvSpPr>
            <p:spPr>
              <a:xfrm>
                <a:off x="8458200" y="2647244"/>
                <a:ext cx="8382000" cy="2738314"/>
              </a:xfrm>
              <a:prstGeom prst="rect">
                <a:avLst/>
              </a:prstGeom>
            </p:spPr>
            <p:txBody>
              <a:bodyPr wrap="square">
                <a:spAutoFit/>
              </a:bodyPr>
              <a:lstStyle/>
              <a:p>
                <a:pPr>
                  <a:lnSpc>
                    <a:spcPct val="200000"/>
                  </a:lnSpc>
                </a:pPr>
                <a:r>
                  <a:rPr lang="en-US" sz="4000">
                    <a:latin typeface="Arial" panose="020B0604020202020204" pitchFamily="34" charset="0"/>
                    <a:cs typeface="Arial" panose="020B0604020202020204" pitchFamily="34" charset="0"/>
                  </a:rPr>
                  <a:t>a) Do </a:t>
                </a:r>
                <a14:m>
                  <m:oMath xmlns:m="http://schemas.openxmlformats.org/officeDocument/2006/math">
                    <m:func>
                      <m:funcPr>
                        <m:ctrlPr>
                          <a:rPr lang="en-US" sz="4000" i="1">
                            <a:latin typeface="Cambria Math" panose="02040503050406030204" pitchFamily="18" charset="0"/>
                          </a:rPr>
                        </m:ctrlPr>
                      </m:funcPr>
                      <m:fName>
                        <m:r>
                          <m:rPr>
                            <m:sty m:val="p"/>
                          </m:rPr>
                          <a:rPr lang="en-US" sz="4000">
                            <a:latin typeface="Cambria Math" panose="02040503050406030204" pitchFamily="18" charset="0"/>
                          </a:rPr>
                          <m:t>cot</m:t>
                        </m:r>
                      </m:fName>
                      <m:e>
                        <m:r>
                          <m:rPr>
                            <m:sty m:val="p"/>
                          </m:rPr>
                          <a:rPr lang="en-US" sz="4000">
                            <a:latin typeface="Cambria Math" panose="02040503050406030204" pitchFamily="18" charset="0"/>
                          </a:rPr>
                          <m:t>x</m:t>
                        </m:r>
                      </m:e>
                    </m:func>
                    <m:r>
                      <a:rPr lang="en-US" sz="4000">
                        <a:latin typeface="Cambria Math" panose="02040503050406030204" pitchFamily="18" charset="0"/>
                      </a:rPr>
                      <m:t>=1</m:t>
                    </m:r>
                  </m:oMath>
                </a14:m>
                <a:r>
                  <a:rPr lang="en-US" sz="4000">
                    <a:latin typeface="Arial" panose="020B0604020202020204" pitchFamily="34" charset="0"/>
                    <a:cs typeface="Arial" panose="020B0604020202020204" pitchFamily="34" charset="0"/>
                  </a:rPr>
                  <a:t> nên:</a:t>
                </a:r>
              </a:p>
              <a:p>
                <a:pPr>
                  <a:lnSpc>
                    <a:spcPct val="200000"/>
                  </a:lnSpc>
                </a:pPr>
                <a:r>
                  <a:rPr lang="en-US" sz="4000">
                    <a:latin typeface="Arial" panose="020B0604020202020204" pitchFamily="34" charset="0"/>
                    <a:cs typeface="Arial" panose="020B0604020202020204" pitchFamily="34" charset="0"/>
                  </a:rPr>
                  <a:t> </a:t>
                </a:r>
                <a14:m>
                  <m:oMath xmlns:m="http://schemas.openxmlformats.org/officeDocument/2006/math">
                    <m:func>
                      <m:funcPr>
                        <m:ctrlPr>
                          <a:rPr lang="en-US" sz="4000" i="1">
                            <a:latin typeface="Cambria Math" panose="02040503050406030204" pitchFamily="18" charset="0"/>
                          </a:rPr>
                        </m:ctrlPr>
                      </m:funcPr>
                      <m:fName>
                        <m:r>
                          <m:rPr>
                            <m:sty m:val="p"/>
                          </m:rPr>
                          <a:rPr lang="en-US" sz="4000">
                            <a:latin typeface="Cambria Math" panose="02040503050406030204" pitchFamily="18" charset="0"/>
                          </a:rPr>
                          <m:t>cot</m:t>
                        </m:r>
                      </m:fName>
                      <m:e>
                        <m:r>
                          <m:rPr>
                            <m:sty m:val="p"/>
                          </m:rPr>
                          <a:rPr lang="en-US" sz="4000">
                            <a:latin typeface="Cambria Math" panose="02040503050406030204" pitchFamily="18" charset="0"/>
                          </a:rPr>
                          <m:t>x</m:t>
                        </m:r>
                      </m:e>
                    </m:func>
                    <m:r>
                      <a:rPr lang="en-US" sz="4000">
                        <a:latin typeface="Cambria Math" panose="02040503050406030204" pitchFamily="18" charset="0"/>
                      </a:rPr>
                      <m:t>=</m:t>
                    </m:r>
                    <m:func>
                      <m:funcPr>
                        <m:ctrlPr>
                          <a:rPr lang="en-US" sz="4000" i="1">
                            <a:latin typeface="Cambria Math" panose="02040503050406030204" pitchFamily="18" charset="0"/>
                          </a:rPr>
                        </m:ctrlPr>
                      </m:funcPr>
                      <m:fName>
                        <m:r>
                          <m:rPr>
                            <m:sty m:val="p"/>
                          </m:rPr>
                          <a:rPr lang="en-US" sz="4000">
                            <a:latin typeface="Cambria Math" panose="02040503050406030204" pitchFamily="18" charset="0"/>
                          </a:rPr>
                          <m:t>cot</m:t>
                        </m:r>
                      </m:fName>
                      <m:e>
                        <m:f>
                          <m:fPr>
                            <m:ctrlPr>
                              <a:rPr lang="en-US" sz="4000" i="1">
                                <a:latin typeface="Cambria Math" panose="02040503050406030204" pitchFamily="18" charset="0"/>
                              </a:rPr>
                            </m:ctrlPr>
                          </m:fPr>
                          <m:num>
                            <m:r>
                              <m:rPr>
                                <m:sty m:val="p"/>
                              </m:rPr>
                              <a:rPr lang="en-US" sz="4000">
                                <a:latin typeface="Cambria Math" panose="02040503050406030204" pitchFamily="18" charset="0"/>
                              </a:rPr>
                              <m:t>π</m:t>
                            </m:r>
                          </m:num>
                          <m:den>
                            <m:r>
                              <a:rPr lang="en-US" sz="4000">
                                <a:latin typeface="Cambria Math" panose="02040503050406030204" pitchFamily="18" charset="0"/>
                              </a:rPr>
                              <m:t>4</m:t>
                            </m:r>
                          </m:den>
                        </m:f>
                      </m:e>
                    </m:func>
                    <m:r>
                      <a:rPr lang="en-US" sz="4000">
                        <a:latin typeface="Cambria Math" panose="02040503050406030204" pitchFamily="18" charset="0"/>
                      </a:rPr>
                      <m:t>⟺</m:t>
                    </m:r>
                    <m:r>
                      <m:rPr>
                        <m:sty m:val="p"/>
                      </m:rPr>
                      <a:rPr lang="en-US" sz="4000">
                        <a:latin typeface="Cambria Math" panose="02040503050406030204" pitchFamily="18" charset="0"/>
                      </a:rPr>
                      <m:t>x</m:t>
                    </m:r>
                    <m:r>
                      <a:rPr lang="en-US" sz="4000">
                        <a:latin typeface="Cambria Math" panose="02040503050406030204" pitchFamily="18" charset="0"/>
                      </a:rPr>
                      <m:t>=</m:t>
                    </m:r>
                    <m:f>
                      <m:fPr>
                        <m:ctrlPr>
                          <a:rPr lang="en-US" sz="4000" i="1">
                            <a:latin typeface="Cambria Math" panose="02040503050406030204" pitchFamily="18" charset="0"/>
                          </a:rPr>
                        </m:ctrlPr>
                      </m:fPr>
                      <m:num>
                        <m:r>
                          <m:rPr>
                            <m:sty m:val="p"/>
                          </m:rPr>
                          <a:rPr lang="en-US" sz="4000">
                            <a:latin typeface="Cambria Math" panose="02040503050406030204" pitchFamily="18" charset="0"/>
                          </a:rPr>
                          <m:t>π</m:t>
                        </m:r>
                      </m:num>
                      <m:den>
                        <m:r>
                          <a:rPr lang="en-US" sz="4000">
                            <a:latin typeface="Cambria Math" panose="02040503050406030204" pitchFamily="18" charset="0"/>
                          </a:rPr>
                          <m:t>4</m:t>
                        </m:r>
                      </m:den>
                    </m:f>
                    <m:r>
                      <a:rPr lang="en-US" sz="4000">
                        <a:latin typeface="Cambria Math" panose="02040503050406030204" pitchFamily="18" charset="0"/>
                      </a:rPr>
                      <m:t>+</m:t>
                    </m:r>
                    <m:r>
                      <m:rPr>
                        <m:sty m:val="p"/>
                      </m:rPr>
                      <a:rPr lang="en-US" sz="4000">
                        <a:latin typeface="Cambria Math" panose="02040503050406030204" pitchFamily="18" charset="0"/>
                      </a:rPr>
                      <m:t>kπ</m:t>
                    </m:r>
                    <m:r>
                      <a:rPr lang="en-US" sz="4000">
                        <a:latin typeface="Cambria Math" panose="02040503050406030204" pitchFamily="18" charset="0"/>
                      </a:rPr>
                      <m:t>, (</m:t>
                    </m:r>
                    <m:r>
                      <m:rPr>
                        <m:sty m:val="p"/>
                      </m:rPr>
                      <a:rPr lang="en-US" sz="4000">
                        <a:latin typeface="Cambria Math" panose="02040503050406030204" pitchFamily="18" charset="0"/>
                      </a:rPr>
                      <m:t>k</m:t>
                    </m:r>
                    <m:r>
                      <a:rPr lang="en-US" sz="4000">
                        <a:latin typeface="Cambria Math" panose="02040503050406030204" pitchFamily="18" charset="0"/>
                      </a:rPr>
                      <m:t>∈</m:t>
                    </m:r>
                    <m:r>
                      <a:rPr lang="en-US" sz="4000" i="1" smtClean="0">
                        <a:latin typeface="Cambria Math" panose="02040503050406030204" pitchFamily="18" charset="0"/>
                        <a:ea typeface="Cambria Math" panose="02040503050406030204" pitchFamily="18" charset="0"/>
                      </a:rPr>
                      <m:t>ℤ</m:t>
                    </m:r>
                    <m:r>
                      <a:rPr lang="en-US" sz="4000">
                        <a:latin typeface="Cambria Math" panose="02040503050406030204" pitchFamily="18" charset="0"/>
                      </a:rPr>
                      <m:t>)</m:t>
                    </m:r>
                  </m:oMath>
                </a14:m>
                <a:r>
                  <a:rPr lang="en-US" sz="4000">
                    <a:latin typeface="Arial" panose="020B0604020202020204" pitchFamily="34" charset="0"/>
                    <a:cs typeface="Arial" panose="020B0604020202020204" pitchFamily="34" charset="0"/>
                  </a:rPr>
                  <a:t>. </a:t>
                </a:r>
              </a:p>
            </p:txBody>
          </p:sp>
        </mc:Choice>
        <mc:Fallback xmlns="">
          <p:sp>
            <p:nvSpPr>
              <p:cNvPr id="6" name="Rectangle 5"/>
              <p:cNvSpPr>
                <a:spLocks noRot="1" noChangeAspect="1" noMove="1" noResize="1" noEditPoints="1" noAdjustHandles="1" noChangeArrowheads="1" noChangeShapeType="1" noTextEdit="1"/>
              </p:cNvSpPr>
              <p:nvPr/>
            </p:nvSpPr>
            <p:spPr>
              <a:xfrm>
                <a:off x="8458200" y="2647244"/>
                <a:ext cx="8382000" cy="2738314"/>
              </a:xfrm>
              <a:prstGeom prst="rect">
                <a:avLst/>
              </a:prstGeom>
              <a:blipFill rotWithShape="0">
                <a:blip r:embed="rId23"/>
                <a:stretch>
                  <a:fillRect l="-2618" r="-509" b="-356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8458200" y="5711265"/>
                <a:ext cx="8686800" cy="2554545"/>
              </a:xfrm>
              <a:prstGeom prst="rect">
                <a:avLst/>
              </a:prstGeom>
            </p:spPr>
            <p:txBody>
              <a:bodyPr wrap="square">
                <a:spAutoFit/>
              </a:bodyPr>
              <a:lstStyle/>
              <a:p>
                <a:pPr algn="just">
                  <a:lnSpc>
                    <a:spcPct val="200000"/>
                  </a:lnSpc>
                  <a:spcAft>
                    <a:spcPts val="0"/>
                  </a:spcAft>
                </a:pPr>
                <a:r>
                  <a:rPr lang="en-US" sz="4000">
                    <a:latin typeface="Arial" panose="020B0604020202020204" pitchFamily="34" charset="0"/>
                    <a:ea typeface="Times New Roman" panose="02020603050405020304" pitchFamily="18" charset="0"/>
                    <a:cs typeface="Arial" panose="020B0604020202020204" pitchFamily="34" charset="0"/>
                  </a:rPr>
                  <a:t>b) </a:t>
                </a:r>
                <a14:m>
                  <m:oMath xmlns:m="http://schemas.openxmlformats.org/officeDocument/2006/math">
                    <m:func>
                      <m:funcPr>
                        <m:ctrlPr>
                          <a:rPr lang="en-US" sz="4000" i="1">
                            <a:latin typeface="Cambria Math" panose="02040503050406030204" pitchFamily="18" charset="0"/>
                          </a:rPr>
                        </m:ctrlPr>
                      </m:funcPr>
                      <m:fName>
                        <m:r>
                          <m:rPr>
                            <m:sty m:val="p"/>
                          </m:rPr>
                          <a:rPr lang="nl-NL" sz="4000">
                            <a:latin typeface="Cambria Math" panose="02040503050406030204" pitchFamily="18" charset="0"/>
                          </a:rPr>
                          <m:t>cot</m:t>
                        </m:r>
                      </m:fName>
                      <m:e>
                        <m:r>
                          <m:rPr>
                            <m:sty m:val="p"/>
                          </m:rPr>
                          <a:rPr lang="en-US" sz="4000">
                            <a:latin typeface="Cambria Math" panose="02040503050406030204" pitchFamily="18" charset="0"/>
                          </a:rPr>
                          <m:t>x</m:t>
                        </m:r>
                      </m:e>
                    </m:func>
                    <m:r>
                      <a:rPr lang="nl-NL" sz="4000">
                        <a:latin typeface="Cambria Math" panose="02040503050406030204" pitchFamily="18" charset="0"/>
                      </a:rPr>
                      <m:t>=</m:t>
                    </m:r>
                    <m:func>
                      <m:funcPr>
                        <m:ctrlPr>
                          <a:rPr lang="en-US" sz="4000" i="1">
                            <a:latin typeface="Cambria Math" panose="02040503050406030204" pitchFamily="18" charset="0"/>
                          </a:rPr>
                        </m:ctrlPr>
                      </m:funcPr>
                      <m:fName>
                        <m:r>
                          <m:rPr>
                            <m:sty m:val="p"/>
                          </m:rPr>
                          <a:rPr lang="nl-NL" sz="4000">
                            <a:latin typeface="Cambria Math" panose="02040503050406030204" pitchFamily="18" charset="0"/>
                          </a:rPr>
                          <m:t>cot</m:t>
                        </m:r>
                      </m:fName>
                      <m:e>
                        <m:r>
                          <a:rPr lang="nl-NL" sz="4000">
                            <a:latin typeface="Cambria Math" panose="02040503050406030204" pitchFamily="18" charset="0"/>
                          </a:rPr>
                          <m:t>(</m:t>
                        </m:r>
                        <m:r>
                          <a:rPr lang="nl-NL" sz="4000" i="1">
                            <a:latin typeface="Cambria Math" panose="02040503050406030204" pitchFamily="18" charset="0"/>
                          </a:rPr>
                          <m:t>−</m:t>
                        </m:r>
                        <m:sSup>
                          <m:sSupPr>
                            <m:ctrlPr>
                              <a:rPr lang="en-US" sz="4000" i="1">
                                <a:latin typeface="Cambria Math" panose="02040503050406030204" pitchFamily="18" charset="0"/>
                              </a:rPr>
                            </m:ctrlPr>
                          </m:sSupPr>
                          <m:e>
                            <m:r>
                              <a:rPr lang="nl-NL" sz="4000">
                                <a:latin typeface="Cambria Math" panose="02040503050406030204" pitchFamily="18" charset="0"/>
                              </a:rPr>
                              <m:t>83</m:t>
                            </m:r>
                          </m:e>
                          <m:sup>
                            <m:r>
                              <m:rPr>
                                <m:sty m:val="p"/>
                              </m:rPr>
                              <a:rPr lang="en-US" sz="4000">
                                <a:latin typeface="Cambria Math" panose="02040503050406030204" pitchFamily="18" charset="0"/>
                              </a:rPr>
                              <m:t>o</m:t>
                            </m:r>
                          </m:sup>
                        </m:sSup>
                        <m:r>
                          <a:rPr lang="nl-NL" sz="4000">
                            <a:latin typeface="Cambria Math" panose="02040503050406030204" pitchFamily="18" charset="0"/>
                          </a:rPr>
                          <m:t>)</m:t>
                        </m:r>
                      </m:e>
                    </m:func>
                  </m:oMath>
                </a14:m>
                <a:endParaRPr lang="vi-VN" sz="4000" i="1"/>
              </a:p>
              <a:p>
                <a:pPr algn="just">
                  <a:lnSpc>
                    <a:spcPct val="200000"/>
                  </a:lnSpc>
                  <a:spcAft>
                    <a:spcPts val="0"/>
                  </a:spcAft>
                </a:pPr>
                <a14:m>
                  <m:oMath xmlns:m="http://schemas.openxmlformats.org/officeDocument/2006/math">
                    <m:r>
                      <a:rPr lang="en-US" sz="4000">
                        <a:latin typeface="Cambria Math" panose="02040503050406030204" pitchFamily="18" charset="0"/>
                      </a:rPr>
                      <m:t>⟺</m:t>
                    </m:r>
                    <m:r>
                      <m:rPr>
                        <m:sty m:val="p"/>
                      </m:rPr>
                      <a:rPr lang="en-US" sz="4000">
                        <a:latin typeface="Cambria Math" panose="02040503050406030204" pitchFamily="18" charset="0"/>
                      </a:rPr>
                      <m:t>x</m:t>
                    </m:r>
                    <m:r>
                      <a:rPr lang="nl-NL" sz="4000">
                        <a:latin typeface="Cambria Math" panose="02040503050406030204" pitchFamily="18" charset="0"/>
                      </a:rPr>
                      <m:t>=</m:t>
                    </m:r>
                    <m:r>
                      <a:rPr lang="nl-NL" sz="4000" i="1">
                        <a:latin typeface="Cambria Math" panose="02040503050406030204" pitchFamily="18" charset="0"/>
                      </a:rPr>
                      <m:t>−</m:t>
                    </m:r>
                    <m:sSup>
                      <m:sSupPr>
                        <m:ctrlPr>
                          <a:rPr lang="en-US" sz="4000" i="1">
                            <a:latin typeface="Cambria Math" panose="02040503050406030204" pitchFamily="18" charset="0"/>
                          </a:rPr>
                        </m:ctrlPr>
                      </m:sSupPr>
                      <m:e>
                        <m:r>
                          <a:rPr lang="nl-NL" sz="4000">
                            <a:latin typeface="Cambria Math" panose="02040503050406030204" pitchFamily="18" charset="0"/>
                          </a:rPr>
                          <m:t>83</m:t>
                        </m:r>
                      </m:e>
                      <m:sup>
                        <m:r>
                          <m:rPr>
                            <m:sty m:val="p"/>
                          </m:rPr>
                          <a:rPr lang="en-US" sz="4000">
                            <a:latin typeface="Cambria Math" panose="02040503050406030204" pitchFamily="18" charset="0"/>
                          </a:rPr>
                          <m:t>o</m:t>
                        </m:r>
                      </m:sup>
                    </m:sSup>
                    <m:r>
                      <a:rPr lang="nl-NL" sz="4000">
                        <a:latin typeface="Cambria Math" panose="02040503050406030204" pitchFamily="18" charset="0"/>
                      </a:rPr>
                      <m:t>+</m:t>
                    </m:r>
                    <m:r>
                      <m:rPr>
                        <m:sty m:val="p"/>
                      </m:rPr>
                      <a:rPr lang="en-US" sz="4000">
                        <a:latin typeface="Cambria Math" panose="02040503050406030204" pitchFamily="18" charset="0"/>
                      </a:rPr>
                      <m:t>k</m:t>
                    </m:r>
                    <m:sSup>
                      <m:sSupPr>
                        <m:ctrlPr>
                          <a:rPr lang="en-US" sz="4000" i="1">
                            <a:latin typeface="Cambria Math" panose="02040503050406030204" pitchFamily="18" charset="0"/>
                          </a:rPr>
                        </m:ctrlPr>
                      </m:sSupPr>
                      <m:e>
                        <m:r>
                          <a:rPr lang="nl-NL" sz="4000">
                            <a:latin typeface="Cambria Math" panose="02040503050406030204" pitchFamily="18" charset="0"/>
                          </a:rPr>
                          <m:t>180</m:t>
                        </m:r>
                      </m:e>
                      <m:sup>
                        <m:r>
                          <m:rPr>
                            <m:sty m:val="p"/>
                          </m:rPr>
                          <a:rPr lang="en-US" sz="4000">
                            <a:latin typeface="Cambria Math" panose="02040503050406030204" pitchFamily="18" charset="0"/>
                          </a:rPr>
                          <m:t>o</m:t>
                        </m:r>
                      </m:sup>
                    </m:sSup>
                  </m:oMath>
                </a14:m>
                <a:r>
                  <a:rPr lang="nl-NL" sz="4000"/>
                  <a:t>, </a:t>
                </a:r>
                <a14:m>
                  <m:oMath xmlns:m="http://schemas.openxmlformats.org/officeDocument/2006/math">
                    <m:r>
                      <a:rPr lang="nl-NL" sz="4000">
                        <a:latin typeface="Cambria Math" panose="02040503050406030204" pitchFamily="18" charset="0"/>
                      </a:rPr>
                      <m:t>(</m:t>
                    </m:r>
                    <m:r>
                      <m:rPr>
                        <m:sty m:val="p"/>
                      </m:rPr>
                      <a:rPr lang="nl-NL" sz="4000">
                        <a:latin typeface="Cambria Math" panose="02040503050406030204" pitchFamily="18" charset="0"/>
                      </a:rPr>
                      <m:t>k</m:t>
                    </m:r>
                    <m:r>
                      <a:rPr lang="nl-NL" sz="4000">
                        <a:latin typeface="Cambria Math" panose="02040503050406030204" pitchFamily="18" charset="0"/>
                      </a:rPr>
                      <m:t>∈</m:t>
                    </m:r>
                    <m:r>
                      <a:rPr lang="nl-NL" sz="4000" i="1" smtClean="0">
                        <a:latin typeface="Cambria Math" panose="02040503050406030204" pitchFamily="18" charset="0"/>
                        <a:ea typeface="Cambria Math" panose="02040503050406030204" pitchFamily="18" charset="0"/>
                      </a:rPr>
                      <m:t>ℤ</m:t>
                    </m:r>
                    <m:r>
                      <a:rPr lang="nl-NL" sz="4000">
                        <a:latin typeface="Cambria Math" panose="02040503050406030204" pitchFamily="18" charset="0"/>
                      </a:rPr>
                      <m:t>)</m:t>
                    </m:r>
                  </m:oMath>
                </a14:m>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8458200" y="5711265"/>
                <a:ext cx="8686800" cy="2554545"/>
              </a:xfrm>
              <a:prstGeom prst="rect">
                <a:avLst/>
              </a:prstGeom>
              <a:blipFill rotWithShape="0">
                <a:blip r:embed="rId24"/>
                <a:stretch>
                  <a:fillRect l="-2526" b="-2625"/>
                </a:stretch>
              </a:blipFill>
            </p:spPr>
            <p:txBody>
              <a:bodyPr/>
              <a:lstStyle/>
              <a:p>
                <a:r>
                  <a:rPr lang="en-US">
                    <a:noFill/>
                  </a:rPr>
                  <a:t> </a:t>
                </a:r>
              </a:p>
            </p:txBody>
          </p:sp>
        </mc:Fallback>
      </mc:AlternateContent>
      <p:pic>
        <p:nvPicPr>
          <p:cNvPr id="11" name="Picture 10"/>
          <p:cNvPicPr>
            <a:picLocks noChangeAspect="1"/>
          </p:cNvPicPr>
          <p:nvPr/>
        </p:nvPicPr>
        <p:blipFill>
          <a:blip r:embed="rId25"/>
          <a:stretch>
            <a:fillRect/>
          </a:stretch>
        </p:blipFill>
        <p:spPr>
          <a:xfrm>
            <a:off x="15360563" y="133472"/>
            <a:ext cx="2706624" cy="1700839"/>
          </a:xfrm>
          <a:prstGeom prst="rect">
            <a:avLst/>
          </a:prstGeom>
        </p:spPr>
      </p:pic>
    </p:spTree>
    <p:extLst>
      <p:ext uri="{BB962C8B-B14F-4D97-AF65-F5344CB8AC3E}">
        <p14:creationId xmlns:p14="http://schemas.microsoft.com/office/powerpoint/2010/main" val="3420307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left)">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6" grpId="0"/>
      <p:bldP spid="7"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grpSp>
        <p:nvGrpSpPr>
          <p:cNvPr id="5" name="Group 4"/>
          <p:cNvGrpSpPr/>
          <p:nvPr/>
        </p:nvGrpSpPr>
        <p:grpSpPr>
          <a:xfrm>
            <a:off x="609601" y="0"/>
            <a:ext cx="17068800" cy="1333500"/>
            <a:chOff x="655320" y="0"/>
            <a:chExt cx="16824960" cy="1333500"/>
          </a:xfrm>
        </p:grpSpPr>
        <p:sp>
          <p:nvSpPr>
            <p:cNvPr id="3" name="Round Same Side Corner Rectangle 2"/>
            <p:cNvSpPr/>
            <p:nvPr/>
          </p:nvSpPr>
          <p:spPr>
            <a:xfrm flipV="1">
              <a:off x="655320" y="0"/>
              <a:ext cx="16824960" cy="1333500"/>
            </a:xfrm>
            <a:prstGeom prst="round2SameRect">
              <a:avLst>
                <a:gd name="adj1" fmla="val 50000"/>
                <a:gd name="adj2" fmla="val 0"/>
              </a:avLst>
            </a:prstGeom>
            <a:solidFill>
              <a:schemeClr val="accent3">
                <a:lumMod val="75000"/>
              </a:schemeClr>
            </a:solidFill>
          </p:spPr>
          <p:style>
            <a:lnRef idx="3">
              <a:schemeClr val="lt1"/>
            </a:lnRef>
            <a:fillRef idx="1">
              <a:schemeClr val="accent1"/>
            </a:fillRef>
            <a:effectRef idx="1">
              <a:schemeClr val="accent1"/>
            </a:effectRef>
            <a:fontRef idx="minor">
              <a:schemeClr val="lt1"/>
            </a:fontRef>
          </p:style>
          <p:txBody>
            <a:bodyPr rtlCol="0" anchor="ctr"/>
            <a:lstStyle/>
            <a:p>
              <a:pPr algn="ctr"/>
              <a:endParaRPr lang="en-US">
                <a:solidFill>
                  <a:prstClr val="white"/>
                </a:solidFill>
              </a:endParaRPr>
            </a:p>
          </p:txBody>
        </p:sp>
        <p:sp>
          <p:nvSpPr>
            <p:cNvPr id="4" name="TextBox 3"/>
            <p:cNvSpPr txBox="1"/>
            <p:nvPr/>
          </p:nvSpPr>
          <p:spPr>
            <a:xfrm>
              <a:off x="767986" y="343584"/>
              <a:ext cx="16599626" cy="646331"/>
            </a:xfrm>
            <a:prstGeom prst="rect">
              <a:avLst/>
            </a:prstGeom>
            <a:noFill/>
          </p:spPr>
          <p:txBody>
            <a:bodyPr wrap="square" rtlCol="0">
              <a:spAutoFit/>
            </a:bodyPr>
            <a:lstStyle/>
            <a:p>
              <a:pPr algn="ctr"/>
              <a:r>
                <a:rPr lang="vi-VN" sz="3600" b="1">
                  <a:solidFill>
                    <a:prstClr val="white"/>
                  </a:solidFill>
                  <a:cs typeface="Arial" panose="020B0604020202020204" pitchFamily="34" charset="0"/>
                </a:rPr>
                <a:t>VI. GIẢI PHƯƠNG TRÌNH LƯỢNG GIÁC CƠ BẢN BẰNG MÁY TÍNH CẦM TAY</a:t>
              </a:r>
              <a:endParaRPr lang="en-US" sz="3600" b="1">
                <a:solidFill>
                  <a:prstClr val="white"/>
                </a:solidFill>
                <a:latin typeface="Arial" panose="020B0604020202020204" pitchFamily="34" charset="0"/>
                <a:cs typeface="Arial" panose="020B0604020202020204" pitchFamily="34" charset="0"/>
              </a:endParaRPr>
            </a:p>
          </p:txBody>
        </p:sp>
      </p:grpSp>
      <p:sp>
        <p:nvSpPr>
          <p:cNvPr id="12" name="Line Callout 1 (Border and Accent Bar) 11"/>
          <p:cNvSpPr/>
          <p:nvPr/>
        </p:nvSpPr>
        <p:spPr>
          <a:xfrm>
            <a:off x="1219200" y="1812973"/>
            <a:ext cx="5181600" cy="1219200"/>
          </a:xfrm>
          <a:prstGeom prst="accentBorderCallout1">
            <a:avLst>
              <a:gd name="adj1" fmla="val 28274"/>
              <a:gd name="adj2" fmla="val -3309"/>
              <a:gd name="adj3" fmla="val 28690"/>
              <a:gd name="adj4" fmla="val -23261"/>
            </a:avLst>
          </a:prstGeom>
          <a:solidFill>
            <a:schemeClr val="accent5">
              <a:lumMod val="20000"/>
              <a:lumOff val="80000"/>
            </a:schemeClr>
          </a:solidFill>
          <a:ln w="38100">
            <a:solidFill>
              <a:schemeClr val="tx1">
                <a:lumMod val="95000"/>
                <a:lumOff val="5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a:solidFill>
                  <a:prstClr val="black"/>
                </a:solidFill>
                <a:cs typeface="Arial" panose="020B0604020202020204" pitchFamily="34" charset="0"/>
              </a:rPr>
              <a:t>Ví dụ 9 (SGK - tr.38)</a:t>
            </a:r>
            <a:endParaRPr lang="en-US" sz="4000" b="1">
              <a:solidFill>
                <a:prstClr val="black"/>
              </a:solidFill>
              <a:latin typeface="Arial" panose="020B0604020202020204" pitchFamily="34" charset="0"/>
              <a:cs typeface="Arial" panose="020B0604020202020204" pitchFamily="34" charset="0"/>
            </a:endParaRPr>
          </a:p>
        </p:txBody>
      </p:sp>
      <p:grpSp>
        <p:nvGrpSpPr>
          <p:cNvPr id="6" name="Group 5"/>
          <p:cNvGrpSpPr/>
          <p:nvPr/>
        </p:nvGrpSpPr>
        <p:grpSpPr>
          <a:xfrm>
            <a:off x="949960" y="3147740"/>
            <a:ext cx="16154400" cy="3078086"/>
            <a:chOff x="949960" y="3147740"/>
            <a:chExt cx="16154400" cy="3078086"/>
          </a:xfrm>
        </p:grpSpPr>
        <p:sp>
          <p:nvSpPr>
            <p:cNvPr id="13" name="TextBox 12"/>
            <p:cNvSpPr txBox="1"/>
            <p:nvPr/>
          </p:nvSpPr>
          <p:spPr>
            <a:xfrm>
              <a:off x="949960" y="3147740"/>
              <a:ext cx="16154400" cy="1938992"/>
            </a:xfrm>
            <a:prstGeom prst="rect">
              <a:avLst/>
            </a:prstGeom>
            <a:noFill/>
          </p:spPr>
          <p:txBody>
            <a:bodyPr wrap="square" rtlCol="0">
              <a:spAutoFit/>
            </a:bodyPr>
            <a:lstStyle/>
            <a:p>
              <a:pPr algn="just">
                <a:lnSpc>
                  <a:spcPct val="150000"/>
                </a:lnSpc>
              </a:pPr>
              <a:r>
                <a:rPr lang="vi-VN" sz="4000">
                  <a:solidFill>
                    <a:prstClr val="black"/>
                  </a:solidFill>
                  <a:cs typeface="Arial" panose="020B0604020202020204" pitchFamily="34" charset="0"/>
                </a:rPr>
                <a:t>Sử dụng MTCT để giải mỗi phương trình sau với kết quả là radian (làm tròn kết quả đến hàng phần nghìn):</a:t>
              </a:r>
              <a:endParaRPr lang="en-US" sz="4000">
                <a:solidFill>
                  <a:prstClr val="black"/>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6" name="TextBox 15"/>
                <p:cNvSpPr txBox="1"/>
                <p:nvPr/>
              </p:nvSpPr>
              <p:spPr>
                <a:xfrm>
                  <a:off x="949960" y="5086732"/>
                  <a:ext cx="16154400" cy="1139094"/>
                </a:xfrm>
                <a:prstGeom prst="rect">
                  <a:avLst/>
                </a:prstGeom>
                <a:noFill/>
              </p:spPr>
              <p:txBody>
                <a:bodyPr wrap="square" rtlCol="0">
                  <a:spAutoFit/>
                </a:bodyPr>
                <a:lstStyle/>
                <a:p>
                  <a:r>
                    <a:rPr lang="vi-VN" sz="4000">
                      <a:solidFill>
                        <a:prstClr val="black"/>
                      </a:solidFill>
                      <a:cs typeface="Arial" panose="020B0604020202020204" pitchFamily="34" charset="0"/>
                    </a:rPr>
                    <a:t>a) sinx = 0,6                          b) cosx = - </a:t>
                  </a:r>
                  <a14:m>
                    <m:oMath xmlns:m="http://schemas.openxmlformats.org/officeDocument/2006/math">
                      <m:f>
                        <m:fPr>
                          <m:ctrlPr>
                            <a:rPr lang="vi-VN" sz="4800" i="1" smtClean="0">
                              <a:solidFill>
                                <a:prstClr val="black"/>
                              </a:solidFill>
                              <a:latin typeface="Cambria Math" panose="02040503050406030204" pitchFamily="18" charset="0"/>
                              <a:cs typeface="Arial" panose="020B0604020202020204" pitchFamily="34" charset="0"/>
                            </a:rPr>
                          </m:ctrlPr>
                        </m:fPr>
                        <m:num>
                          <m:r>
                            <a:rPr lang="vi-VN" sz="4800" b="0" i="1" smtClean="0">
                              <a:solidFill>
                                <a:prstClr val="black"/>
                              </a:solidFill>
                              <a:latin typeface="Cambria Math" panose="02040503050406030204" pitchFamily="18" charset="0"/>
                              <a:cs typeface="Arial" panose="020B0604020202020204" pitchFamily="34" charset="0"/>
                            </a:rPr>
                            <m:t>1</m:t>
                          </m:r>
                        </m:num>
                        <m:den>
                          <m:r>
                            <a:rPr lang="vi-VN" sz="4800" b="0" i="1" smtClean="0">
                              <a:solidFill>
                                <a:prstClr val="black"/>
                              </a:solidFill>
                              <a:latin typeface="Cambria Math" panose="02040503050406030204" pitchFamily="18" charset="0"/>
                              <a:cs typeface="Arial" panose="020B0604020202020204" pitchFamily="34" charset="0"/>
                            </a:rPr>
                            <m:t>3</m:t>
                          </m:r>
                        </m:den>
                      </m:f>
                    </m:oMath>
                  </a14:m>
                  <a:r>
                    <a:rPr lang="vi-VN" sz="4000">
                      <a:solidFill>
                        <a:prstClr val="black"/>
                      </a:solidFill>
                      <a:latin typeface="Arial" panose="020B0604020202020204" pitchFamily="34" charset="0"/>
                      <a:cs typeface="Arial" panose="020B0604020202020204" pitchFamily="34" charset="0"/>
                    </a:rPr>
                    <a:t>                           c) tanx = </a:t>
                  </a:r>
                  <a14:m>
                    <m:oMath xmlns:m="http://schemas.openxmlformats.org/officeDocument/2006/math">
                      <m:rad>
                        <m:radPr>
                          <m:degHide m:val="on"/>
                          <m:ctrlPr>
                            <a:rPr lang="vi-VN" sz="4000" i="1" smtClean="0">
                              <a:solidFill>
                                <a:prstClr val="black"/>
                              </a:solidFill>
                              <a:latin typeface="Cambria Math" panose="02040503050406030204" pitchFamily="18" charset="0"/>
                              <a:cs typeface="Arial" panose="020B0604020202020204" pitchFamily="34" charset="0"/>
                            </a:rPr>
                          </m:ctrlPr>
                        </m:radPr>
                        <m:deg/>
                        <m:e>
                          <m:r>
                            <a:rPr lang="vi-VN" sz="4000" b="0" i="1" smtClean="0">
                              <a:solidFill>
                                <a:prstClr val="black"/>
                              </a:solidFill>
                              <a:latin typeface="Cambria Math" panose="02040503050406030204" pitchFamily="18" charset="0"/>
                              <a:cs typeface="Arial" panose="020B0604020202020204" pitchFamily="34" charset="0"/>
                            </a:rPr>
                            <m:t>3</m:t>
                          </m:r>
                        </m:e>
                      </m:rad>
                    </m:oMath>
                  </a14:m>
                  <a:endParaRPr lang="en-US" sz="4000">
                    <a:solidFill>
                      <a:prstClr val="black"/>
                    </a:solidFill>
                    <a:latin typeface="Arial" panose="020B0604020202020204" pitchFamily="34" charset="0"/>
                    <a:cs typeface="Arial" panose="020B0604020202020204" pitchFamily="34" charset="0"/>
                  </a:endParaRPr>
                </a:p>
              </p:txBody>
            </p:sp>
          </mc:Choice>
          <mc:Fallback xmlns="">
            <p:sp>
              <p:nvSpPr>
                <p:cNvPr id="16" name="TextBox 15"/>
                <p:cNvSpPr txBox="1">
                  <a:spLocks noRot="1" noChangeAspect="1" noMove="1" noResize="1" noEditPoints="1" noAdjustHandles="1" noChangeArrowheads="1" noChangeShapeType="1" noTextEdit="1"/>
                </p:cNvSpPr>
                <p:nvPr/>
              </p:nvSpPr>
              <p:spPr>
                <a:xfrm>
                  <a:off x="949960" y="5086732"/>
                  <a:ext cx="16154400" cy="1139094"/>
                </a:xfrm>
                <a:prstGeom prst="rect">
                  <a:avLst/>
                </a:prstGeom>
                <a:blipFill rotWithShape="0">
                  <a:blip r:embed="rId3"/>
                  <a:stretch>
                    <a:fillRect l="-1358" b="-4813"/>
                  </a:stretch>
                </a:blipFill>
              </p:spPr>
              <p:txBody>
                <a:bodyPr/>
                <a:lstStyle/>
                <a:p>
                  <a:r>
                    <a:rPr lang="en-US">
                      <a:noFill/>
                    </a:rPr>
                    <a:t> </a:t>
                  </a:r>
                </a:p>
              </p:txBody>
            </p:sp>
          </mc:Fallback>
        </mc:AlternateContent>
      </p:grpSp>
      <p:sp>
        <p:nvSpPr>
          <p:cNvPr id="9" name="Horizontal Scroll 8"/>
          <p:cNvSpPr/>
          <p:nvPr/>
        </p:nvSpPr>
        <p:spPr>
          <a:xfrm>
            <a:off x="990599" y="6520388"/>
            <a:ext cx="3657600" cy="1600200"/>
          </a:xfrm>
          <a:prstGeom prst="horizontalScroll">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vi-VN" sz="4000" b="1">
                <a:solidFill>
                  <a:schemeClr val="bg1"/>
                </a:solidFill>
                <a:latin typeface="Arial" panose="020B0604020202020204" pitchFamily="34" charset="0"/>
                <a:cs typeface="Arial" panose="020B0604020202020204" pitchFamily="34" charset="0"/>
              </a:rPr>
              <a:t>Hướng dẫn:</a:t>
            </a:r>
            <a:endParaRPr lang="en-US" sz="4000" b="1">
              <a:solidFill>
                <a:schemeClr val="bg1"/>
              </a:solidFill>
              <a:latin typeface="Arial" panose="020B0604020202020204" pitchFamily="34" charset="0"/>
              <a:cs typeface="Arial" panose="020B0604020202020204" pitchFamily="34" charset="0"/>
            </a:endParaRPr>
          </a:p>
        </p:txBody>
      </p:sp>
      <p:sp>
        <p:nvSpPr>
          <p:cNvPr id="10" name="TextBox 9"/>
          <p:cNvSpPr txBox="1"/>
          <p:nvPr/>
        </p:nvSpPr>
        <p:spPr>
          <a:xfrm>
            <a:off x="5181599" y="6604493"/>
            <a:ext cx="9906000" cy="707886"/>
          </a:xfrm>
          <a:prstGeom prst="rect">
            <a:avLst/>
          </a:prstGeom>
          <a:noFill/>
        </p:spPr>
        <p:txBody>
          <a:bodyPr wrap="square" rtlCol="0">
            <a:spAutoFit/>
          </a:bodyPr>
          <a:lstStyle/>
          <a:p>
            <a:pPr marL="571500" indent="-571500" algn="just">
              <a:buFont typeface="Wingdings" panose="05000000000000000000" pitchFamily="2" charset="2"/>
              <a:buChar char="§"/>
            </a:pPr>
            <a:r>
              <a:rPr lang="vi-VN" sz="4000">
                <a:latin typeface="Arial" panose="020B0604020202020204" pitchFamily="34" charset="0"/>
                <a:cs typeface="Arial" panose="020B0604020202020204" pitchFamily="34" charset="0"/>
              </a:rPr>
              <a:t>Chuyển máy tính sang chế độ "radian"</a:t>
            </a:r>
            <a:endParaRPr lang="en-US" sz="400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7" name="Rectangle 16"/>
              <p:cNvSpPr/>
              <p:nvPr/>
            </p:nvSpPr>
            <p:spPr>
              <a:xfrm>
                <a:off x="5181599" y="7583850"/>
                <a:ext cx="12573001" cy="2324482"/>
              </a:xfrm>
              <a:prstGeom prst="rect">
                <a:avLst/>
              </a:prstGeom>
            </p:spPr>
            <p:txBody>
              <a:bodyPr wrap="square">
                <a:spAutoFit/>
              </a:bodyPr>
              <a:lstStyle/>
              <a:p>
                <a:pPr marL="571500" indent="-571500" algn="just">
                  <a:lnSpc>
                    <a:spcPct val="150000"/>
                  </a:lnSpc>
                  <a:spcAft>
                    <a:spcPts val="0"/>
                  </a:spcAft>
                  <a:buFont typeface="Wingdings" panose="05000000000000000000" pitchFamily="2" charset="2"/>
                  <a:buChar char="§"/>
                </a:pPr>
                <a:r>
                  <a:rPr lang="en-US" sz="4000">
                    <a:latin typeface="Arial" panose="020B0604020202020204" pitchFamily="34" charset="0"/>
                    <a:ea typeface="Calibri" panose="020F0502020204030204" pitchFamily="34" charset="0"/>
                    <a:cs typeface="Arial" panose="020B0604020202020204" pitchFamily="34" charset="0"/>
                  </a:rPr>
                  <a:t>Để giải được phương trình </a:t>
                </a:r>
                <a14:m>
                  <m:oMath xmlns:m="http://schemas.openxmlformats.org/officeDocument/2006/math">
                    <m:func>
                      <m:func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i="0">
                            <a:effectLst/>
                            <a:latin typeface="Cambria Math" panose="02040503050406030204" pitchFamily="18" charset="0"/>
                            <a:ea typeface="Calibri" panose="020F0502020204030204" pitchFamily="34" charset="0"/>
                            <a:cs typeface="Times New Roman" panose="02020603050405020304" pitchFamily="18" charset="0"/>
                          </a:rPr>
                          <m:t>cot</m:t>
                        </m:r>
                      </m:fName>
                      <m:e>
                        <m:r>
                          <m:rPr>
                            <m:sty m:val="p"/>
                          </m:rPr>
                          <a:rPr lang="en-US" sz="4000" i="0">
                            <a:effectLst/>
                            <a:latin typeface="Cambria Math" panose="02040503050406030204" pitchFamily="18" charset="0"/>
                            <a:ea typeface="Calibri" panose="020F0502020204030204" pitchFamily="34" charset="0"/>
                            <a:cs typeface="Times New Roman" panose="02020603050405020304" pitchFamily="18" charset="0"/>
                          </a:rPr>
                          <m:t>x</m:t>
                        </m:r>
                      </m:e>
                    </m:func>
                    <m:r>
                      <a:rPr lang="en-US" sz="4000" i="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4000" i="0">
                        <a:effectLst/>
                        <a:latin typeface="Cambria Math" panose="02040503050406030204" pitchFamily="18" charset="0"/>
                        <a:ea typeface="Calibri" panose="020F0502020204030204" pitchFamily="34" charset="0"/>
                        <a:cs typeface="Times New Roman" panose="02020603050405020304" pitchFamily="18" charset="0"/>
                      </a:rPr>
                      <m:t>a</m:t>
                    </m:r>
                    <m:r>
                      <a:rPr lang="en-US" sz="4000" i="0">
                        <a:effectLst/>
                        <a:latin typeface="Cambria Math" panose="02040503050406030204" pitchFamily="18" charset="0"/>
                        <a:ea typeface="Calibri" panose="020F0502020204030204" pitchFamily="34" charset="0"/>
                        <a:cs typeface="Times New Roman" panose="02020603050405020304" pitchFamily="18" charset="0"/>
                      </a:rPr>
                      <m:t> </m:t>
                    </m:r>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
                          <m:rPr>
                            <m:sty m:val="p"/>
                          </m:rPr>
                          <a:rPr lang="en-US" sz="4000" i="0">
                            <a:effectLst/>
                            <a:latin typeface="Cambria Math" panose="02040503050406030204" pitchFamily="18" charset="0"/>
                            <a:ea typeface="Calibri" panose="020F0502020204030204" pitchFamily="34" charset="0"/>
                            <a:cs typeface="Times New Roman" panose="02020603050405020304" pitchFamily="18" charset="0"/>
                          </a:rPr>
                          <m:t>a</m:t>
                        </m:r>
                        <m:r>
                          <a:rPr lang="en-US" sz="4000" i="0">
                            <a:effectLst/>
                            <a:latin typeface="Cambria Math" panose="02040503050406030204" pitchFamily="18" charset="0"/>
                            <a:ea typeface="Calibri" panose="020F0502020204030204" pitchFamily="34" charset="0"/>
                            <a:cs typeface="Times New Roman" panose="02020603050405020304" pitchFamily="18" charset="0"/>
                          </a:rPr>
                          <m:t>≠0</m:t>
                        </m:r>
                      </m:e>
                    </m:d>
                  </m:oMath>
                </a14:m>
                <a:r>
                  <a:rPr lang="en-US" sz="4000">
                    <a:effectLst/>
                    <a:latin typeface="Arial" panose="020B0604020202020204" pitchFamily="34" charset="0"/>
                    <a:ea typeface="Times New Roman" panose="02020603050405020304" pitchFamily="18" charset="0"/>
                    <a:cs typeface="Arial" panose="020B0604020202020204" pitchFamily="34" charset="0"/>
                  </a:rPr>
                  <a:t> bằng MTCT thì phải đưa về phương trình </a:t>
                </a:r>
                <a14:m>
                  <m:oMath xmlns:m="http://schemas.openxmlformats.org/officeDocument/2006/math">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tan</m:t>
                        </m:r>
                      </m:fName>
                      <m:e>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x</m:t>
                        </m:r>
                      </m:e>
                    </m:func>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1</m:t>
                        </m:r>
                      </m:num>
                      <m:den>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a</m:t>
                        </m:r>
                      </m:den>
                    </m:f>
                  </m:oMath>
                </a14:m>
                <a:r>
                  <a:rPr lang="en-US" sz="4000">
                    <a:effectLst/>
                    <a:latin typeface="Arial" panose="020B0604020202020204" pitchFamily="34" charset="0"/>
                    <a:ea typeface="Times New Roman" panose="02020603050405020304" pitchFamily="18" charset="0"/>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7" name="Rectangle 16"/>
              <p:cNvSpPr>
                <a:spLocks noRot="1" noChangeAspect="1" noMove="1" noResize="1" noEditPoints="1" noAdjustHandles="1" noChangeArrowheads="1" noChangeShapeType="1" noTextEdit="1"/>
              </p:cNvSpPr>
              <p:nvPr/>
            </p:nvSpPr>
            <p:spPr>
              <a:xfrm>
                <a:off x="5181599" y="7583850"/>
                <a:ext cx="12573001" cy="2324482"/>
              </a:xfrm>
              <a:prstGeom prst="rect">
                <a:avLst/>
              </a:prstGeom>
              <a:blipFill rotWithShape="0">
                <a:blip r:embed="rId4"/>
                <a:stretch>
                  <a:fillRect l="-1551" r="-1648"/>
                </a:stretch>
              </a:blipFill>
            </p:spPr>
            <p:txBody>
              <a:bodyPr/>
              <a:lstStyle/>
              <a:p>
                <a:r>
                  <a:rPr lang="en-US">
                    <a:noFill/>
                  </a:rPr>
                  <a:t> </a:t>
                </a:r>
              </a:p>
            </p:txBody>
          </p:sp>
        </mc:Fallback>
      </mc:AlternateContent>
    </p:spTree>
    <p:extLst>
      <p:ext uri="{BB962C8B-B14F-4D97-AF65-F5344CB8AC3E}">
        <p14:creationId xmlns:p14="http://schemas.microsoft.com/office/powerpoint/2010/main" val="3565116173"/>
      </p:ext>
    </p:extLst>
  </p:cSld>
  <p:clrMapOvr>
    <a:masterClrMapping/>
  </p:clrMapOvr>
  <p:transition spd="med">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par>
                          <p:cTn id="13" fill="hold">
                            <p:stCondLst>
                              <p:cond delay="500"/>
                            </p:stCondLst>
                            <p:childTnLst>
                              <p:par>
                                <p:cTn id="14" presetID="42" presetClass="entr" presetSubtype="0"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anim calcmode="lin" valueType="num">
                                      <p:cBhvr>
                                        <p:cTn id="17" dur="500" fill="hold"/>
                                        <p:tgtEl>
                                          <p:spTgt spid="6"/>
                                        </p:tgtEl>
                                        <p:attrNameLst>
                                          <p:attrName>ppt_x</p:attrName>
                                        </p:attrNameLst>
                                      </p:cBhvr>
                                      <p:tavLst>
                                        <p:tav tm="0">
                                          <p:val>
                                            <p:strVal val="#ppt_x"/>
                                          </p:val>
                                        </p:tav>
                                        <p:tav tm="100000">
                                          <p:val>
                                            <p:strVal val="#ppt_x"/>
                                          </p:val>
                                        </p:tav>
                                      </p:tavLst>
                                    </p:anim>
                                    <p:anim calcmode="lin" valueType="num">
                                      <p:cBhvr>
                                        <p:cTn id="18"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500" fill="hold"/>
                                        <p:tgtEl>
                                          <p:spTgt spid="9"/>
                                        </p:tgtEl>
                                        <p:attrNameLst>
                                          <p:attrName>ppt_w</p:attrName>
                                        </p:attrNameLst>
                                      </p:cBhvr>
                                      <p:tavLst>
                                        <p:tav tm="0">
                                          <p:val>
                                            <p:fltVal val="0"/>
                                          </p:val>
                                        </p:tav>
                                        <p:tav tm="100000">
                                          <p:val>
                                            <p:strVal val="#ppt_w"/>
                                          </p:val>
                                        </p:tav>
                                      </p:tavLst>
                                    </p:anim>
                                    <p:anim calcmode="lin" valueType="num">
                                      <p:cBhvr>
                                        <p:cTn id="24" dur="500" fill="hold"/>
                                        <p:tgtEl>
                                          <p:spTgt spid="9"/>
                                        </p:tgtEl>
                                        <p:attrNameLst>
                                          <p:attrName>ppt_h</p:attrName>
                                        </p:attrNameLst>
                                      </p:cBhvr>
                                      <p:tavLst>
                                        <p:tav tm="0">
                                          <p:val>
                                            <p:fltVal val="0"/>
                                          </p:val>
                                        </p:tav>
                                        <p:tav tm="100000">
                                          <p:val>
                                            <p:strVal val="#ppt_h"/>
                                          </p:val>
                                        </p:tav>
                                      </p:tavLst>
                                    </p:anim>
                                    <p:animEffect transition="in" filter="fade">
                                      <p:cBhvr>
                                        <p:cTn id="25" dur="500"/>
                                        <p:tgtEl>
                                          <p:spTgt spid="9"/>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left)">
                                      <p:cBhvr>
                                        <p:cTn id="29" dur="500"/>
                                        <p:tgtEl>
                                          <p:spTgt spid="10"/>
                                        </p:tgtEl>
                                      </p:cBhvr>
                                    </p:animEffect>
                                  </p:childTnLst>
                                </p:cTn>
                              </p:par>
                            </p:childTnLst>
                          </p:cTn>
                        </p:par>
                        <p:par>
                          <p:cTn id="30" fill="hold">
                            <p:stCondLst>
                              <p:cond delay="1000"/>
                            </p:stCondLst>
                            <p:childTnLst>
                              <p:par>
                                <p:cTn id="31" presetID="22" presetClass="entr" presetSubtype="8" fill="hold" grpId="0" nodeType="after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ipe(left)">
                                      <p:cBhvr>
                                        <p:cTn id="3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animBg="1"/>
      <p:bldP spid="10" grpId="0"/>
      <p:bldP spid="17"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sp>
        <p:nvSpPr>
          <p:cNvPr id="5" name="Rounded Rectangle 4"/>
          <p:cNvSpPr/>
          <p:nvPr/>
        </p:nvSpPr>
        <p:spPr>
          <a:xfrm>
            <a:off x="381000" y="800100"/>
            <a:ext cx="6858000" cy="9029700"/>
          </a:xfrm>
          <a:prstGeom prst="roundRect">
            <a:avLst>
              <a:gd name="adj" fmla="val 8074"/>
            </a:avLst>
          </a:prstGeom>
          <a:solidFill>
            <a:schemeClr val="bg1"/>
          </a:solidFill>
          <a:ln w="38100">
            <a:solidFill>
              <a:schemeClr val="accent2">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4" name="Rectangle 3"/>
              <p:cNvSpPr/>
              <p:nvPr/>
            </p:nvSpPr>
            <p:spPr>
              <a:xfrm>
                <a:off x="609600" y="1271920"/>
                <a:ext cx="6400799" cy="8086060"/>
              </a:xfrm>
              <a:prstGeom prst="rect">
                <a:avLst/>
              </a:prstGeom>
            </p:spPr>
            <p:txBody>
              <a:bodyPr wrap="square">
                <a:spAutoFit/>
              </a:bodyPr>
              <a:lstStyle/>
              <a:p>
                <a:pPr algn="ctr">
                  <a:lnSpc>
                    <a:spcPct val="150000"/>
                  </a:lnSpc>
                </a:pPr>
                <a:r>
                  <a:rPr lang="vi-VN" sz="4000" b="1">
                    <a:solidFill>
                      <a:srgbClr val="F79646">
                        <a:lumMod val="75000"/>
                      </a:srgbClr>
                    </a:solidFill>
                    <a:cs typeface="Arial" panose="020B0604020202020204" pitchFamily="34" charset="0"/>
                  </a:rPr>
                  <a:t>Luyện tập 9:</a:t>
                </a:r>
              </a:p>
              <a:p>
                <a:pPr algn="just">
                  <a:lnSpc>
                    <a:spcPct val="150000"/>
                  </a:lnSpc>
                </a:pPr>
                <a:r>
                  <a:rPr lang="vi-VN" sz="4000">
                    <a:cs typeface="Arial" panose="020B0604020202020204" pitchFamily="34" charset="0"/>
                  </a:rPr>
                  <a:t>Sử dụng MTCT để giải mỗi phương trình sau với kết quả là radian (làm tròn kết quả đến hàng phần nghìn):</a:t>
                </a:r>
              </a:p>
              <a:p>
                <a:pPr marL="742950" indent="-742950" algn="just">
                  <a:lnSpc>
                    <a:spcPct val="150000"/>
                  </a:lnSpc>
                  <a:buAutoNum type="alphaLcParenR"/>
                </a:pPr>
                <a:r>
                  <a:rPr lang="vi-VN" sz="4000">
                    <a:cs typeface="Arial" panose="020B0604020202020204" pitchFamily="34" charset="0"/>
                  </a:rPr>
                  <a:t>sinx = 0,2;</a:t>
                </a:r>
              </a:p>
              <a:p>
                <a:pPr marL="742950" indent="-742950" algn="just">
                  <a:lnSpc>
                    <a:spcPct val="150000"/>
                  </a:lnSpc>
                  <a:buAutoNum type="alphaLcParenR"/>
                </a:pPr>
                <a:r>
                  <a:rPr lang="vi-VN" sz="4000">
                    <a:cs typeface="Arial" panose="020B0604020202020204" pitchFamily="34" charset="0"/>
                  </a:rPr>
                  <a:t>cosx = </a:t>
                </a:r>
                <a:r>
                  <a:rPr lang="vi-VN" sz="4400">
                    <a:cs typeface="Arial" panose="020B0604020202020204" pitchFamily="34" charset="0"/>
                  </a:rPr>
                  <a:t>- </a:t>
                </a:r>
                <a14:m>
                  <m:oMath xmlns:m="http://schemas.openxmlformats.org/officeDocument/2006/math">
                    <m:f>
                      <m:fPr>
                        <m:ctrlPr>
                          <a:rPr lang="vi-VN" sz="4400" i="1" smtClean="0">
                            <a:latin typeface="Cambria Math" panose="02040503050406030204" pitchFamily="18" charset="0"/>
                            <a:cs typeface="Arial" panose="020B0604020202020204" pitchFamily="34" charset="0"/>
                          </a:rPr>
                        </m:ctrlPr>
                      </m:fPr>
                      <m:num>
                        <m:r>
                          <a:rPr lang="vi-VN" sz="4400" b="0" i="1" smtClean="0">
                            <a:latin typeface="Cambria Math" panose="02040503050406030204" pitchFamily="18" charset="0"/>
                            <a:cs typeface="Arial" panose="020B0604020202020204" pitchFamily="34" charset="0"/>
                          </a:rPr>
                          <m:t>1</m:t>
                        </m:r>
                      </m:num>
                      <m:den>
                        <m:r>
                          <a:rPr lang="vi-VN" sz="4400" b="0" i="1" smtClean="0">
                            <a:latin typeface="Cambria Math" panose="02040503050406030204" pitchFamily="18" charset="0"/>
                            <a:cs typeface="Arial" panose="020B0604020202020204" pitchFamily="34" charset="0"/>
                          </a:rPr>
                          <m:t>5</m:t>
                        </m:r>
                      </m:den>
                    </m:f>
                  </m:oMath>
                </a14:m>
                <a:endParaRPr lang="vi-VN" sz="4000">
                  <a:cs typeface="Arial" panose="020B0604020202020204" pitchFamily="34" charset="0"/>
                </a:endParaRPr>
              </a:p>
              <a:p>
                <a:pPr marL="742950" indent="-742950" algn="just">
                  <a:lnSpc>
                    <a:spcPct val="150000"/>
                  </a:lnSpc>
                  <a:buAutoNum type="alphaLcParenR"/>
                </a:pPr>
                <a:r>
                  <a:rPr lang="vi-VN" sz="4000">
                    <a:cs typeface="Arial" panose="020B0604020202020204" pitchFamily="34" charset="0"/>
                  </a:rPr>
                  <a:t>tanx = </a:t>
                </a:r>
                <a14:m>
                  <m:oMath xmlns:m="http://schemas.openxmlformats.org/officeDocument/2006/math">
                    <m:rad>
                      <m:radPr>
                        <m:degHide m:val="on"/>
                        <m:ctrlPr>
                          <a:rPr lang="vi-VN" sz="4000" i="1" smtClean="0">
                            <a:latin typeface="Cambria Math" panose="02040503050406030204" pitchFamily="18" charset="0"/>
                            <a:cs typeface="Arial" panose="020B0604020202020204" pitchFamily="34" charset="0"/>
                          </a:rPr>
                        </m:ctrlPr>
                      </m:radPr>
                      <m:deg/>
                      <m:e>
                        <m:r>
                          <a:rPr lang="vi-VN" sz="4000" b="0" i="1" smtClean="0">
                            <a:latin typeface="Cambria Math" panose="02040503050406030204" pitchFamily="18" charset="0"/>
                            <a:cs typeface="Arial" panose="020B0604020202020204" pitchFamily="34" charset="0"/>
                          </a:rPr>
                          <m:t>2</m:t>
                        </m:r>
                      </m:e>
                    </m:rad>
                  </m:oMath>
                </a14:m>
                <a:endParaRPr lang="vi-VN" sz="400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609600" y="1271920"/>
                <a:ext cx="6400799" cy="8086060"/>
              </a:xfrm>
              <a:prstGeom prst="rect">
                <a:avLst/>
              </a:prstGeom>
              <a:blipFill rotWithShape="0">
                <a:blip r:embed="rId3"/>
                <a:stretch>
                  <a:fillRect l="-3333" r="-3333" b="-603"/>
                </a:stretch>
              </a:blipFill>
            </p:spPr>
            <p:txBody>
              <a:bodyPr/>
              <a:lstStyle/>
              <a:p>
                <a:r>
                  <a:rPr lang="en-US">
                    <a:noFill/>
                  </a:rPr>
                  <a:t> </a:t>
                </a:r>
              </a:p>
            </p:txBody>
          </p:sp>
        </mc:Fallback>
      </mc:AlternateContent>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81400" y="9247"/>
            <a:ext cx="838200" cy="1262673"/>
          </a:xfrm>
          <a:prstGeom prst="rect">
            <a:avLst/>
          </a:prstGeom>
        </p:spPr>
      </p:pic>
      <p:sp>
        <p:nvSpPr>
          <p:cNvPr id="7" name="TextBox 6"/>
          <p:cNvSpPr txBox="1"/>
          <p:nvPr/>
        </p:nvSpPr>
        <p:spPr>
          <a:xfrm>
            <a:off x="11239499" y="917977"/>
            <a:ext cx="2743200" cy="707886"/>
          </a:xfrm>
          <a:prstGeom prst="rect">
            <a:avLst/>
          </a:prstGeom>
          <a:noFill/>
        </p:spPr>
        <p:txBody>
          <a:bodyPr wrap="square" rtlCol="0">
            <a:spAutoFit/>
          </a:bodyPr>
          <a:lstStyle/>
          <a:p>
            <a:pPr algn="ctr"/>
            <a:r>
              <a:rPr lang="vi-VN" sz="4000" b="1" u="sng">
                <a:solidFill>
                  <a:srgbClr val="C00000"/>
                </a:solidFill>
                <a:cs typeface="Arial" panose="020B0604020202020204" pitchFamily="34" charset="0"/>
              </a:rPr>
              <a:t>Giải</a:t>
            </a:r>
            <a:endParaRPr lang="en-US" sz="4000" b="1" u="sng">
              <a:solidFill>
                <a:srgbClr val="C00000"/>
              </a:solidFill>
              <a:latin typeface="Arial" panose="020B0604020202020204" pitchFamily="34" charset="0"/>
              <a:cs typeface="Arial" panose="020B0604020202020204" pitchFamily="34" charset="0"/>
            </a:endParaRPr>
          </a:p>
        </p:txBody>
      </p:sp>
      <p:grpSp>
        <p:nvGrpSpPr>
          <p:cNvPr id="3" name="Group 2"/>
          <p:cNvGrpSpPr/>
          <p:nvPr/>
        </p:nvGrpSpPr>
        <p:grpSpPr>
          <a:xfrm>
            <a:off x="8039100" y="1610234"/>
            <a:ext cx="9525000" cy="8089847"/>
            <a:chOff x="8039100" y="1610234"/>
            <a:chExt cx="9525000" cy="8089847"/>
          </a:xfrm>
        </p:grpSpPr>
        <p:sp>
          <p:nvSpPr>
            <p:cNvPr id="8" name="Rectangle 7"/>
            <p:cNvSpPr/>
            <p:nvPr/>
          </p:nvSpPr>
          <p:spPr>
            <a:xfrm>
              <a:off x="8039100" y="1610234"/>
              <a:ext cx="9525000" cy="1938992"/>
            </a:xfrm>
            <a:prstGeom prst="rect">
              <a:avLst/>
            </a:prstGeom>
          </p:spPr>
          <p:txBody>
            <a:bodyPr wrap="square">
              <a:spAutoFit/>
            </a:bodyPr>
            <a:lstStyle/>
            <a:p>
              <a:pPr>
                <a:lnSpc>
                  <a:spcPct val="150000"/>
                </a:lnSpc>
                <a:spcAft>
                  <a:spcPts val="0"/>
                </a:spcAft>
              </a:pPr>
              <a:r>
                <a:rPr lang="vi-VN" sz="4000">
                  <a:latin typeface="Arial" panose="020B0604020202020204" pitchFamily="34" charset="0"/>
                  <a:ea typeface="Times New Roman" panose="02020603050405020304" pitchFamily="18" charset="0"/>
                  <a:cs typeface="Arial" panose="020B0604020202020204" pitchFamily="34" charset="0"/>
                </a:rPr>
                <a:t>Chuyển máy tính sang chế độ “radian”.</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r>
                <a:rPr lang="en-US" sz="4000">
                  <a:effectLst/>
                  <a:latin typeface="Arial" panose="020B0604020202020204" pitchFamily="34" charset="0"/>
                  <a:ea typeface="Times New Roman" panose="02020603050405020304" pitchFamily="18" charset="0"/>
                  <a:cs typeface="Arial" panose="020B0604020202020204" pitchFamily="34" charset="0"/>
                </a:rPr>
                <a:t>a) Bấm liên tiếp </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pic>
          <p:nvPicPr>
            <p:cNvPr id="9" name="Picture 8"/>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496299" y="3736763"/>
              <a:ext cx="8229601" cy="1066800"/>
            </a:xfrm>
            <a:prstGeom prst="rect">
              <a:avLst/>
            </a:prstGeom>
          </p:spPr>
        </p:pic>
        <mc:AlternateContent xmlns:mc="http://schemas.openxmlformats.org/markup-compatibility/2006" xmlns:a14="http://schemas.microsoft.com/office/drawing/2010/main">
          <mc:Choice Requires="a14">
            <p:sp>
              <p:nvSpPr>
                <p:cNvPr id="10" name="Rectangle 9"/>
                <p:cNvSpPr/>
                <p:nvPr/>
              </p:nvSpPr>
              <p:spPr>
                <a:xfrm>
                  <a:off x="8039100" y="4991100"/>
                  <a:ext cx="9144000" cy="4708981"/>
                </a:xfrm>
                <a:prstGeom prst="rect">
                  <a:avLst/>
                </a:prstGeom>
              </p:spPr>
              <p:txBody>
                <a:bodyPr>
                  <a:spAutoFit/>
                </a:bodyPr>
                <a:lstStyle/>
                <a:p>
                  <a:pPr lvl="0" algn="just">
                    <a:lnSpc>
                      <a:spcPct val="150000"/>
                    </a:lnSpc>
                  </a:pPr>
                  <a:r>
                    <a:rPr lang="fr-FR" sz="4000">
                      <a:solidFill>
                        <a:prstClr val="black"/>
                      </a:solidFill>
                      <a:latin typeface="Arial" panose="020B0604020202020204" pitchFamily="34" charset="0"/>
                      <a:ea typeface="Times New Roman" panose="02020603050405020304" pitchFamily="18" charset="0"/>
                      <a:cs typeface="Arial" panose="020B0604020202020204" pitchFamily="34" charset="0"/>
                    </a:rPr>
                    <a:t>Ta được kết quả gần đúng là 0,201.</a:t>
                  </a:r>
                  <a:endParaRPr lang="en-US" sz="4000">
                    <a:solidFill>
                      <a:prstClr val="black"/>
                    </a:solidFill>
                    <a:latin typeface="Arial" panose="020B0604020202020204" pitchFamily="34" charset="0"/>
                    <a:ea typeface="Calibri" panose="020F0502020204030204" pitchFamily="34" charset="0"/>
                    <a:cs typeface="Arial" panose="020B0604020202020204" pitchFamily="34" charset="0"/>
                  </a:endParaRPr>
                </a:p>
                <a:p>
                  <a:pPr lvl="0" algn="just">
                    <a:lnSpc>
                      <a:spcPct val="150000"/>
                    </a:lnSpc>
                  </a:pPr>
                  <a:r>
                    <a:rPr lang="fr-FR" sz="4000">
                      <a:solidFill>
                        <a:prstClr val="black"/>
                      </a:solidFill>
                      <a:latin typeface="Arial" panose="020B0604020202020204" pitchFamily="34" charset="0"/>
                      <a:ea typeface="Times New Roman" panose="02020603050405020304" pitchFamily="18" charset="0"/>
                      <a:cs typeface="Arial" panose="020B0604020202020204" pitchFamily="34" charset="0"/>
                    </a:rPr>
                    <a:t>Vậy phương trình sinx = 0,2 có các nghiệm là:</a:t>
                  </a:r>
                  <a:endParaRPr lang="en-US" sz="4000">
                    <a:solidFill>
                      <a:prstClr val="black"/>
                    </a:solidFill>
                    <a:latin typeface="Arial" panose="020B0604020202020204" pitchFamily="34" charset="0"/>
                    <a:ea typeface="Calibri" panose="020F0502020204030204" pitchFamily="34" charset="0"/>
                    <a:cs typeface="Arial" panose="020B0604020202020204" pitchFamily="34" charset="0"/>
                  </a:endParaRPr>
                </a:p>
                <a:p>
                  <a:pPr lvl="0" algn="just">
                    <a:lnSpc>
                      <a:spcPct val="150000"/>
                    </a:lnSpc>
                  </a:pPr>
                  <a14:m>
                    <m:oMath xmlns:m="http://schemas.openxmlformats.org/officeDocument/2006/math">
                      <m:r>
                        <m:rPr>
                          <m:sty m:val="p"/>
                        </m:rPr>
                        <a:rPr lang="nl-NL"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x</m:t>
                      </m:r>
                      <m:r>
                        <a:rPr lang="nl-NL"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≈0,201+</m:t>
                      </m:r>
                      <m:r>
                        <m:rPr>
                          <m:sty m:val="p"/>
                        </m:rPr>
                        <a:rPr lang="nl-NL"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k</m:t>
                      </m:r>
                      <m:r>
                        <a:rPr lang="nl-NL"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π</m:t>
                      </m:r>
                      <m:r>
                        <a:rPr lang="nl-NL"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nl-NL"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k</m:t>
                      </m:r>
                      <m:r>
                        <a:rPr lang="nl-NL"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r>
                        <a:rPr lang="nl-NL" sz="4000" i="1"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ℤ</m:t>
                      </m:r>
                    </m:oMath>
                  </a14:m>
                  <a:r>
                    <a:rPr lang="nl-NL" sz="4000">
                      <a:solidFill>
                        <a:prstClr val="black"/>
                      </a:solidFill>
                      <a:latin typeface="Arial" panose="020B0604020202020204" pitchFamily="34" charset="0"/>
                      <a:ea typeface="Times New Roman" panose="02020603050405020304" pitchFamily="18" charset="0"/>
                      <a:cs typeface="Arial" panose="020B0604020202020204" pitchFamily="34" charset="0"/>
                    </a:rPr>
                    <a:t> và </a:t>
                  </a:r>
                  <a:endParaRPr lang="en-US" sz="4000">
                    <a:solidFill>
                      <a:prstClr val="black"/>
                    </a:solidFill>
                    <a:latin typeface="Arial" panose="020B0604020202020204" pitchFamily="34" charset="0"/>
                    <a:ea typeface="Calibri" panose="020F0502020204030204" pitchFamily="34" charset="0"/>
                    <a:cs typeface="Arial" panose="020B0604020202020204" pitchFamily="34" charset="0"/>
                  </a:endParaRPr>
                </a:p>
                <a:p>
                  <a:pPr lvl="0" algn="just">
                    <a:lnSpc>
                      <a:spcPct val="150000"/>
                    </a:lnSpc>
                  </a:pPr>
                  <a14:m>
                    <m:oMath xmlns:m="http://schemas.openxmlformats.org/officeDocument/2006/math">
                      <m:r>
                        <m:rPr>
                          <m:sty m:val="p"/>
                        </m:rPr>
                        <a:rPr lang="nl-NL"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x</m:t>
                      </m:r>
                      <m:r>
                        <a:rPr lang="nl-NL"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nl-NL"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π</m:t>
                      </m:r>
                      <m:r>
                        <a:rPr lang="nl-NL"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r>
                        <a:rPr lang="nl-NL"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0,201+</m:t>
                      </m:r>
                      <m:r>
                        <m:rPr>
                          <m:sty m:val="p"/>
                        </m:rPr>
                        <a:rPr lang="nl-NL"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k</m:t>
                      </m:r>
                      <m:r>
                        <a:rPr lang="nl-NL"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nl-NL"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π</m:t>
                      </m:r>
                      <m:r>
                        <a:rPr lang="nl-NL"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nl-NL"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k</m:t>
                      </m:r>
                      <m:r>
                        <a:rPr lang="nl-NL"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r>
                        <a:rPr lang="nl-NL" sz="4000" i="1"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ℤ</m:t>
                      </m:r>
                    </m:oMath>
                  </a14:m>
                  <a:r>
                    <a:rPr lang="nl-NL" sz="4000">
                      <a:solidFill>
                        <a:prstClr val="black"/>
                      </a:solidFill>
                      <a:latin typeface="Arial" panose="020B0604020202020204" pitchFamily="34" charset="0"/>
                      <a:ea typeface="Times New Roman" panose="02020603050405020304" pitchFamily="18" charset="0"/>
                      <a:cs typeface="Arial" panose="020B0604020202020204" pitchFamily="34" charset="0"/>
                    </a:rPr>
                    <a:t>.</a:t>
                  </a:r>
                  <a:endParaRPr lang="en-US" sz="400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8039100" y="4991100"/>
                  <a:ext cx="9144000" cy="4708981"/>
                </a:xfrm>
                <a:prstGeom prst="rect">
                  <a:avLst/>
                </a:prstGeom>
                <a:blipFill rotWithShape="0">
                  <a:blip r:embed="rId6"/>
                  <a:stretch>
                    <a:fillRect l="-2400" r="-2333" b="-2332"/>
                  </a:stretch>
                </a:blipFill>
              </p:spPr>
              <p:txBody>
                <a:bodyPr/>
                <a:lstStyle/>
                <a:p>
                  <a:r>
                    <a:rPr lang="en-US">
                      <a:noFill/>
                    </a:rPr>
                    <a:t> </a:t>
                  </a:r>
                </a:p>
              </p:txBody>
            </p:sp>
          </mc:Fallback>
        </mc:AlternateContent>
      </p:grpSp>
    </p:spTree>
    <p:extLst>
      <p:ext uri="{BB962C8B-B14F-4D97-AF65-F5344CB8AC3E}">
        <p14:creationId xmlns:p14="http://schemas.microsoft.com/office/powerpoint/2010/main" val="3190874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anim calcmode="lin" valueType="num">
                                      <p:cBhvr>
                                        <p:cTn id="20" dur="500" fill="hold"/>
                                        <p:tgtEl>
                                          <p:spTgt spid="3"/>
                                        </p:tgtEl>
                                        <p:attrNameLst>
                                          <p:attrName>ppt_x</p:attrName>
                                        </p:attrNameLst>
                                      </p:cBhvr>
                                      <p:tavLst>
                                        <p:tav tm="0">
                                          <p:val>
                                            <p:strVal val="#ppt_x"/>
                                          </p:val>
                                        </p:tav>
                                        <p:tav tm="100000">
                                          <p:val>
                                            <p:strVal val="#ppt_x"/>
                                          </p:val>
                                        </p:tav>
                                      </p:tavLst>
                                    </p:anim>
                                    <p:anim calcmode="lin" valueType="num">
                                      <p:cBhvr>
                                        <p:cTn id="21"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grpSp>
        <p:nvGrpSpPr>
          <p:cNvPr id="7" name="Group 6"/>
          <p:cNvGrpSpPr/>
          <p:nvPr/>
        </p:nvGrpSpPr>
        <p:grpSpPr>
          <a:xfrm>
            <a:off x="838200" y="639760"/>
            <a:ext cx="16611600" cy="4302716"/>
            <a:chOff x="838200" y="723900"/>
            <a:chExt cx="16611600" cy="4302716"/>
          </a:xfrm>
        </p:grpSpPr>
        <mc:AlternateContent xmlns:mc="http://schemas.openxmlformats.org/markup-compatibility/2006" xmlns:a14="http://schemas.microsoft.com/office/drawing/2010/main">
          <mc:Choice Requires="a14">
            <p:sp>
              <p:nvSpPr>
                <p:cNvPr id="3" name="Rectangle 2"/>
                <p:cNvSpPr/>
                <p:nvPr/>
              </p:nvSpPr>
              <p:spPr>
                <a:xfrm>
                  <a:off x="838200" y="723900"/>
                  <a:ext cx="16611600" cy="4302716"/>
                </a:xfrm>
                <a:prstGeom prst="rect">
                  <a:avLst/>
                </a:prstGeom>
              </p:spPr>
              <p:txBody>
                <a:bodyPr wrap="square">
                  <a:spAutoFit/>
                </a:bodyPr>
                <a:lstStyle/>
                <a:p>
                  <a:pPr algn="just">
                    <a:lnSpc>
                      <a:spcPct val="150000"/>
                    </a:lnSpc>
                    <a:spcAft>
                      <a:spcPts val="0"/>
                    </a:spcAft>
                  </a:pPr>
                  <a:r>
                    <a:rPr lang="nl-NL" sz="4000">
                      <a:latin typeface="Arial" panose="020B0604020202020204" pitchFamily="34" charset="0"/>
                      <a:ea typeface="Times New Roman" panose="02020603050405020304" pitchFamily="18" charset="0"/>
                      <a:cs typeface="Arial" panose="020B0604020202020204" pitchFamily="34" charset="0"/>
                    </a:rPr>
                    <a:t>b) </a:t>
                  </a:r>
                  <a:r>
                    <a:rPr lang="en-US" sz="4000">
                      <a:effectLst/>
                      <a:latin typeface="Arial" panose="020B0604020202020204" pitchFamily="34" charset="0"/>
                      <a:ea typeface="Times New Roman" panose="02020603050405020304" pitchFamily="18" charset="0"/>
                      <a:cs typeface="Arial" panose="020B0604020202020204" pitchFamily="34" charset="0"/>
                    </a:rPr>
                    <a:t> Bấm liên tiếp:</a:t>
                  </a:r>
                  <a:endParaRPr lang="en-US" sz="400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Aft>
                      <a:spcPts val="0"/>
                    </a:spcAft>
                  </a:pPr>
                  <a:endParaRPr lang="vi-VN" sz="4000">
                    <a:effectLst/>
                    <a:latin typeface="Arial" panose="020B0604020202020204" pitchFamily="34" charset="0"/>
                    <a:ea typeface="Times New Roman" panose="02020603050405020304" pitchFamily="18" charset="0"/>
                    <a:cs typeface="Arial" panose="020B0604020202020204" pitchFamily="34" charset="0"/>
                  </a:endParaRPr>
                </a:p>
                <a:p>
                  <a:pPr>
                    <a:lnSpc>
                      <a:spcPct val="150000"/>
                    </a:lnSpc>
                    <a:spcAft>
                      <a:spcPts val="0"/>
                    </a:spcAft>
                  </a:pPr>
                  <a:r>
                    <a:rPr lang="nl-NL" sz="4000">
                      <a:effectLst/>
                      <a:latin typeface="Arial" panose="020B0604020202020204" pitchFamily="34" charset="0"/>
                      <a:ea typeface="Times New Roman" panose="02020603050405020304" pitchFamily="18" charset="0"/>
                      <a:cs typeface="Arial" panose="020B0604020202020204" pitchFamily="34" charset="0"/>
                    </a:rPr>
                    <a:t>Ta được kết quả gần đúng là 1,772.</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r>
                    <a:rPr lang="nl-NL" sz="4000">
                      <a:effectLst/>
                      <a:latin typeface="Arial" panose="020B0604020202020204" pitchFamily="34" charset="0"/>
                      <a:ea typeface="Times New Roman" panose="02020603050405020304" pitchFamily="18" charset="0"/>
                      <a:cs typeface="Arial" panose="020B0604020202020204" pitchFamily="34" charset="0"/>
                    </a:rPr>
                    <a:t>Vậy phương trình </a:t>
                  </a:r>
                  <a:r>
                    <a:rPr lang="vi-VN" sz="4000">
                      <a:effectLst/>
                      <a:latin typeface="Arial" panose="020B0604020202020204" pitchFamily="34" charset="0"/>
                      <a:ea typeface="Times New Roman" panose="02020603050405020304" pitchFamily="18" charset="0"/>
                      <a:cs typeface="Arial" panose="020B0604020202020204" pitchFamily="34" charset="0"/>
                    </a:rPr>
                    <a:t>cosx = - </a:t>
                  </a:r>
                  <a14:m>
                    <m:oMath xmlns:m="http://schemas.openxmlformats.org/officeDocument/2006/math">
                      <m:f>
                        <m:fPr>
                          <m:ctrlPr>
                            <a:rPr lang="en-US" sz="48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nl-NL" sz="4800">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nl-NL" sz="4800">
                              <a:effectLst/>
                              <a:latin typeface="Cambria Math" panose="02040503050406030204" pitchFamily="18" charset="0"/>
                              <a:ea typeface="Times New Roman" panose="02020603050405020304" pitchFamily="18" charset="0"/>
                              <a:cs typeface="Times New Roman" panose="02020603050405020304" pitchFamily="18" charset="0"/>
                            </a:rPr>
                            <m:t>5</m:t>
                          </m:r>
                        </m:den>
                      </m:f>
                    </m:oMath>
                  </a14:m>
                  <a:r>
                    <a:rPr lang="nl-NL" sz="4000">
                      <a:effectLst/>
                      <a:latin typeface="Arial" panose="020B0604020202020204" pitchFamily="34" charset="0"/>
                      <a:ea typeface="Times New Roman" panose="02020603050405020304" pitchFamily="18" charset="0"/>
                      <a:cs typeface="Arial" panose="020B0604020202020204" pitchFamily="34" charset="0"/>
                    </a:rPr>
                    <a:t> có các nghiệm là: </a:t>
                  </a:r>
                  <a14:m>
                    <m:oMath xmlns:m="http://schemas.openxmlformats.org/officeDocument/2006/math">
                      <m:r>
                        <m:rPr>
                          <m:sty m:val="p"/>
                        </m:rPr>
                        <a:rPr lang="nl-NL" sz="4000">
                          <a:effectLst/>
                          <a:latin typeface="Cambria Math" panose="02040503050406030204" pitchFamily="18" charset="0"/>
                          <a:ea typeface="Times New Roman" panose="02020603050405020304" pitchFamily="18" charset="0"/>
                          <a:cs typeface="Times New Roman" panose="02020603050405020304" pitchFamily="18" charset="0"/>
                        </a:rPr>
                        <m:t>x</m:t>
                      </m:r>
                      <m:r>
                        <a:rPr lang="nl-NL" sz="4000">
                          <a:effectLst/>
                          <a:latin typeface="Cambria Math" panose="02040503050406030204" pitchFamily="18" charset="0"/>
                          <a:ea typeface="Times New Roman" panose="02020603050405020304" pitchFamily="18" charset="0"/>
                          <a:cs typeface="Times New Roman" panose="02020603050405020304" pitchFamily="18" charset="0"/>
                        </a:rPr>
                        <m:t>≈±1,772+</m:t>
                      </m:r>
                      <m:r>
                        <m:rPr>
                          <m:sty m:val="p"/>
                        </m:rPr>
                        <a:rPr lang="nl-NL" sz="4000">
                          <a:effectLst/>
                          <a:latin typeface="Cambria Math" panose="02040503050406030204" pitchFamily="18" charset="0"/>
                          <a:ea typeface="Times New Roman" panose="02020603050405020304" pitchFamily="18" charset="0"/>
                          <a:cs typeface="Times New Roman" panose="02020603050405020304" pitchFamily="18" charset="0"/>
                        </a:rPr>
                        <m:t>k</m:t>
                      </m:r>
                      <m:r>
                        <a:rPr lang="nl-NL" sz="4000">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nl-NL" sz="4000">
                          <a:effectLst/>
                          <a:latin typeface="Cambria Math" panose="02040503050406030204" pitchFamily="18" charset="0"/>
                          <a:ea typeface="Times New Roman" panose="02020603050405020304" pitchFamily="18" charset="0"/>
                          <a:cs typeface="Times New Roman" panose="02020603050405020304" pitchFamily="18" charset="0"/>
                        </a:rPr>
                        <m:t>π</m:t>
                      </m:r>
                      <m:r>
                        <a:rPr lang="nl-NL" sz="400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nl-NL" sz="4000">
                          <a:effectLst/>
                          <a:latin typeface="Cambria Math" panose="02040503050406030204" pitchFamily="18" charset="0"/>
                          <a:ea typeface="Times New Roman" panose="02020603050405020304" pitchFamily="18" charset="0"/>
                          <a:cs typeface="Times New Roman" panose="02020603050405020304" pitchFamily="18" charset="0"/>
                        </a:rPr>
                        <m:t>k</m:t>
                      </m:r>
                      <m:r>
                        <a:rPr lang="nl-NL" sz="4000">
                          <a:effectLst/>
                          <a:latin typeface="Cambria Math" panose="02040503050406030204" pitchFamily="18" charset="0"/>
                          <a:ea typeface="Times New Roman" panose="02020603050405020304" pitchFamily="18" charset="0"/>
                          <a:cs typeface="Times New Roman" panose="02020603050405020304" pitchFamily="18" charset="0"/>
                        </a:rPr>
                        <m:t>∈</m:t>
                      </m:r>
                      <m:r>
                        <a:rPr lang="nl-NL" sz="4000" i="1" smtClean="0">
                          <a:effectLst/>
                          <a:latin typeface="Cambria Math" panose="02040503050406030204" pitchFamily="18" charset="0"/>
                          <a:ea typeface="Cambria Math" panose="02040503050406030204" pitchFamily="18" charset="0"/>
                          <a:cs typeface="Times New Roman" panose="02020603050405020304" pitchFamily="18" charset="0"/>
                        </a:rPr>
                        <m:t>ℤ</m:t>
                      </m:r>
                    </m:oMath>
                  </a14:m>
                  <a:r>
                    <a:rPr lang="nl-NL" sz="4000">
                      <a:effectLst/>
                      <a:latin typeface="Arial" panose="020B0604020202020204" pitchFamily="34" charset="0"/>
                      <a:ea typeface="Times New Roman" panose="02020603050405020304" pitchFamily="18" charset="0"/>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838200" y="723900"/>
                  <a:ext cx="16611600" cy="4302716"/>
                </a:xfrm>
                <a:prstGeom prst="rect">
                  <a:avLst/>
                </a:prstGeom>
                <a:blipFill rotWithShape="0">
                  <a:blip r:embed="rId3"/>
                  <a:stretch>
                    <a:fillRect l="-1321" b="-567"/>
                  </a:stretch>
                </a:blipFill>
              </p:spPr>
              <p:txBody>
                <a:bodyPr/>
                <a:lstStyle/>
                <a:p>
                  <a:r>
                    <a:rPr lang="en-US">
                      <a:noFill/>
                    </a:rPr>
                    <a:t> </a:t>
                  </a:r>
                </a:p>
              </p:txBody>
            </p:sp>
          </mc:Fallback>
        </mc:AlternateContent>
        <p:pic>
          <p:nvPicPr>
            <p:cNvPr id="5" name="Picture 4"/>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105400" y="1257300"/>
              <a:ext cx="9689821" cy="1209619"/>
            </a:xfrm>
            <a:prstGeom prst="rect">
              <a:avLst/>
            </a:prstGeom>
          </p:spPr>
        </p:pic>
      </p:grpSp>
      <p:grpSp>
        <p:nvGrpSpPr>
          <p:cNvPr id="9" name="Group 8"/>
          <p:cNvGrpSpPr/>
          <p:nvPr/>
        </p:nvGrpSpPr>
        <p:grpSpPr>
          <a:xfrm>
            <a:off x="838200" y="5475876"/>
            <a:ext cx="15729090" cy="3875676"/>
            <a:chOff x="838200" y="5475876"/>
            <a:chExt cx="15729090" cy="3875676"/>
          </a:xfrm>
        </p:grpSpPr>
        <mc:AlternateContent xmlns:mc="http://schemas.openxmlformats.org/markup-compatibility/2006" xmlns:a14="http://schemas.microsoft.com/office/drawing/2010/main">
          <mc:Choice Requires="a14">
            <p:sp>
              <p:nvSpPr>
                <p:cNvPr id="6" name="Rectangle 5"/>
                <p:cNvSpPr/>
                <p:nvPr/>
              </p:nvSpPr>
              <p:spPr>
                <a:xfrm>
                  <a:off x="838200" y="5475876"/>
                  <a:ext cx="15729090" cy="3875676"/>
                </a:xfrm>
                <a:prstGeom prst="rect">
                  <a:avLst/>
                </a:prstGeom>
              </p:spPr>
              <p:txBody>
                <a:bodyPr wrap="square">
                  <a:spAutoFit/>
                </a:bodyPr>
                <a:lstStyle/>
                <a:p>
                  <a:pPr algn="just">
                    <a:lnSpc>
                      <a:spcPct val="150000"/>
                    </a:lnSpc>
                    <a:spcAft>
                      <a:spcPts val="0"/>
                    </a:spcAft>
                  </a:pPr>
                  <a:r>
                    <a:rPr lang="nl-NL" sz="4000">
                      <a:latin typeface="Arial" panose="020B0604020202020204" pitchFamily="34" charset="0"/>
                      <a:ea typeface="Times New Roman" panose="02020603050405020304" pitchFamily="18" charset="0"/>
                      <a:cs typeface="Arial" panose="020B0604020202020204" pitchFamily="34" charset="0"/>
                    </a:rPr>
                    <a:t>c) </a:t>
                  </a:r>
                  <a:r>
                    <a:rPr lang="en-US" sz="4000">
                      <a:effectLst/>
                      <a:latin typeface="Arial" panose="020B0604020202020204" pitchFamily="34" charset="0"/>
                      <a:ea typeface="Times New Roman" panose="02020603050405020304" pitchFamily="18" charset="0"/>
                      <a:cs typeface="Arial" panose="020B0604020202020204" pitchFamily="34" charset="0"/>
                    </a:rPr>
                    <a:t>Bấm liên tiếp:</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ctr">
                    <a:lnSpc>
                      <a:spcPct val="150000"/>
                    </a:lnSpc>
                    <a:spcAft>
                      <a:spcPts val="0"/>
                    </a:spcAft>
                  </a:pPr>
                  <a:r>
                    <a:rPr lang="nl-NL" sz="4000">
                      <a:effectLst/>
                      <a:latin typeface="Arial" panose="020B0604020202020204" pitchFamily="34" charset="0"/>
                      <a:ea typeface="Times New Roman" panose="02020603050405020304" pitchFamily="18" charset="0"/>
                      <a:cs typeface="Arial" panose="020B0604020202020204" pitchFamily="34" charset="0"/>
                    </a:rPr>
                    <a:t> </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r>
                    <a:rPr lang="nl-NL" sz="4000">
                      <a:effectLst/>
                      <a:latin typeface="Arial" panose="020B0604020202020204" pitchFamily="34" charset="0"/>
                      <a:ea typeface="Times New Roman" panose="02020603050405020304" pitchFamily="18" charset="0"/>
                      <a:cs typeface="Arial" panose="020B0604020202020204" pitchFamily="34" charset="0"/>
                    </a:rPr>
                    <a:t>Ta được kết quả gần đúng là 0,955.</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r>
                    <a:rPr lang="nl-NL" sz="4000">
                      <a:effectLst/>
                      <a:latin typeface="Arial" panose="020B0604020202020204" pitchFamily="34" charset="0"/>
                      <a:ea typeface="Times New Roman" panose="02020603050405020304" pitchFamily="18" charset="0"/>
                      <a:cs typeface="Arial" panose="020B0604020202020204" pitchFamily="34" charset="0"/>
                    </a:rPr>
                    <a:t>Vậy phương trình </a:t>
                  </a:r>
                  <a14:m>
                    <m:oMath xmlns:m="http://schemas.openxmlformats.org/officeDocument/2006/math">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nl-NL" sz="4000">
                              <a:effectLst/>
                              <a:latin typeface="Cambria Math" panose="02040503050406030204" pitchFamily="18" charset="0"/>
                              <a:ea typeface="Times New Roman" panose="02020603050405020304" pitchFamily="18" charset="0"/>
                              <a:cs typeface="Times New Roman" panose="02020603050405020304" pitchFamily="18" charset="0"/>
                            </a:rPr>
                            <m:t>tan</m:t>
                          </m:r>
                        </m:fName>
                        <m:e>
                          <m:r>
                            <m:rPr>
                              <m:sty m:val="p"/>
                            </m:rPr>
                            <a:rPr lang="nl-NL" sz="4000">
                              <a:effectLst/>
                              <a:latin typeface="Cambria Math" panose="02040503050406030204" pitchFamily="18" charset="0"/>
                              <a:ea typeface="Times New Roman" panose="02020603050405020304" pitchFamily="18" charset="0"/>
                              <a:cs typeface="Times New Roman" panose="02020603050405020304" pitchFamily="18" charset="0"/>
                            </a:rPr>
                            <m:t>x</m:t>
                          </m:r>
                        </m:e>
                      </m:func>
                      <m:r>
                        <a:rPr lang="nl-NL" sz="4000">
                          <a:effectLst/>
                          <a:latin typeface="Cambria Math" panose="02040503050406030204" pitchFamily="18" charset="0"/>
                          <a:ea typeface="Times New Roman" panose="02020603050405020304" pitchFamily="18" charset="0"/>
                          <a:cs typeface="Times New Roman" panose="02020603050405020304" pitchFamily="18" charset="0"/>
                        </a:rPr>
                        <m:t>=</m:t>
                      </m:r>
                      <m:rad>
                        <m:radPr>
                          <m:degHide m:val="on"/>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radPr>
                        <m:deg/>
                        <m:e>
                          <m:r>
                            <a:rPr lang="nl-NL" sz="4000">
                              <a:effectLst/>
                              <a:latin typeface="Cambria Math" panose="02040503050406030204" pitchFamily="18" charset="0"/>
                              <a:ea typeface="Times New Roman" panose="02020603050405020304" pitchFamily="18" charset="0"/>
                              <a:cs typeface="Times New Roman" panose="02020603050405020304" pitchFamily="18" charset="0"/>
                            </a:rPr>
                            <m:t>2</m:t>
                          </m:r>
                        </m:e>
                      </m:rad>
                    </m:oMath>
                  </a14:m>
                  <a:r>
                    <a:rPr lang="nl-NL" sz="4000">
                      <a:effectLst/>
                      <a:latin typeface="Arial" panose="020B0604020202020204" pitchFamily="34" charset="0"/>
                      <a:ea typeface="Times New Roman" panose="02020603050405020304" pitchFamily="18" charset="0"/>
                      <a:cs typeface="Arial" panose="020B0604020202020204" pitchFamily="34" charset="0"/>
                    </a:rPr>
                    <a:t> có các nghiệm là: </a:t>
                  </a:r>
                  <a14:m>
                    <m:oMath xmlns:m="http://schemas.openxmlformats.org/officeDocument/2006/math">
                      <m:r>
                        <m:rPr>
                          <m:sty m:val="p"/>
                        </m:rPr>
                        <a:rPr lang="nl-NL" sz="4000">
                          <a:effectLst/>
                          <a:latin typeface="Cambria Math" panose="02040503050406030204" pitchFamily="18" charset="0"/>
                          <a:ea typeface="Times New Roman" panose="02020603050405020304" pitchFamily="18" charset="0"/>
                          <a:cs typeface="Times New Roman" panose="02020603050405020304" pitchFamily="18" charset="0"/>
                        </a:rPr>
                        <m:t>x</m:t>
                      </m:r>
                      <m:r>
                        <a:rPr lang="nl-NL" sz="4000">
                          <a:effectLst/>
                          <a:latin typeface="Cambria Math" panose="02040503050406030204" pitchFamily="18" charset="0"/>
                          <a:ea typeface="Times New Roman" panose="02020603050405020304" pitchFamily="18" charset="0"/>
                          <a:cs typeface="Times New Roman" panose="02020603050405020304" pitchFamily="18" charset="0"/>
                        </a:rPr>
                        <m:t>≈0,955+</m:t>
                      </m:r>
                      <m:r>
                        <m:rPr>
                          <m:sty m:val="p"/>
                        </m:rPr>
                        <a:rPr lang="nl-NL" sz="4000">
                          <a:effectLst/>
                          <a:latin typeface="Cambria Math" panose="02040503050406030204" pitchFamily="18" charset="0"/>
                          <a:ea typeface="Times New Roman" panose="02020603050405020304" pitchFamily="18" charset="0"/>
                          <a:cs typeface="Times New Roman" panose="02020603050405020304" pitchFamily="18" charset="0"/>
                        </a:rPr>
                        <m:t>kπ</m:t>
                      </m:r>
                      <m:r>
                        <a:rPr lang="nl-NL" sz="400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nl-NL" sz="4000">
                          <a:effectLst/>
                          <a:latin typeface="Cambria Math" panose="02040503050406030204" pitchFamily="18" charset="0"/>
                          <a:ea typeface="Times New Roman" panose="02020603050405020304" pitchFamily="18" charset="0"/>
                          <a:cs typeface="Times New Roman" panose="02020603050405020304" pitchFamily="18" charset="0"/>
                        </a:rPr>
                        <m:t>k</m:t>
                      </m:r>
                      <m:r>
                        <a:rPr lang="nl-NL" sz="4000">
                          <a:effectLst/>
                          <a:latin typeface="Cambria Math" panose="02040503050406030204" pitchFamily="18" charset="0"/>
                          <a:ea typeface="Times New Roman" panose="02020603050405020304" pitchFamily="18" charset="0"/>
                          <a:cs typeface="Times New Roman" panose="02020603050405020304" pitchFamily="18" charset="0"/>
                        </a:rPr>
                        <m:t>∈</m:t>
                      </m:r>
                      <m:r>
                        <a:rPr lang="nl-NL" sz="4000" i="1" smtClean="0">
                          <a:effectLst/>
                          <a:latin typeface="Cambria Math" panose="02040503050406030204" pitchFamily="18" charset="0"/>
                          <a:ea typeface="Cambria Math" panose="02040503050406030204" pitchFamily="18" charset="0"/>
                          <a:cs typeface="Times New Roman" panose="02020603050405020304" pitchFamily="18" charset="0"/>
                        </a:rPr>
                        <m:t>ℤ</m:t>
                      </m:r>
                    </m:oMath>
                  </a14:m>
                  <a:r>
                    <a:rPr lang="nl-NL" sz="4000">
                      <a:effectLst/>
                      <a:latin typeface="Arial" panose="020B0604020202020204" pitchFamily="34" charset="0"/>
                      <a:ea typeface="Times New Roman" panose="02020603050405020304" pitchFamily="18" charset="0"/>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838200" y="5475876"/>
                  <a:ext cx="15729090" cy="3875676"/>
                </a:xfrm>
                <a:prstGeom prst="rect">
                  <a:avLst/>
                </a:prstGeom>
                <a:blipFill rotWithShape="0">
                  <a:blip r:embed="rId5"/>
                  <a:stretch>
                    <a:fillRect l="-1395" r="-930" b="-2201"/>
                  </a:stretch>
                </a:blipFill>
              </p:spPr>
              <p:txBody>
                <a:bodyPr/>
                <a:lstStyle/>
                <a:p>
                  <a:r>
                    <a:rPr lang="en-US">
                      <a:noFill/>
                    </a:rPr>
                    <a:t> </a:t>
                  </a:r>
                </a:p>
              </p:txBody>
            </p:sp>
          </mc:Fallback>
        </mc:AlternateContent>
        <p:pic>
          <p:nvPicPr>
            <p:cNvPr id="8" name="Picture 7"/>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105400" y="5978900"/>
              <a:ext cx="8508916" cy="1181048"/>
            </a:xfrm>
            <a:prstGeom prst="rect">
              <a:avLst/>
            </a:prstGeom>
          </p:spPr>
        </p:pic>
      </p:grpSp>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101105" y="533431"/>
            <a:ext cx="1822544" cy="2489075"/>
          </a:xfrm>
          <a:prstGeom prst="rect">
            <a:avLst/>
          </a:prstGeom>
        </p:spPr>
      </p:pic>
    </p:spTree>
    <p:extLst>
      <p:ext uri="{BB962C8B-B14F-4D97-AF65-F5344CB8AC3E}">
        <p14:creationId xmlns:p14="http://schemas.microsoft.com/office/powerpoint/2010/main" val="2401869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grpSp>
        <p:nvGrpSpPr>
          <p:cNvPr id="5" name="Group 4"/>
          <p:cNvGrpSpPr/>
          <p:nvPr/>
        </p:nvGrpSpPr>
        <p:grpSpPr>
          <a:xfrm>
            <a:off x="3810000" y="0"/>
            <a:ext cx="10668000" cy="1333500"/>
            <a:chOff x="3810000" y="0"/>
            <a:chExt cx="10515600" cy="1333500"/>
          </a:xfrm>
        </p:grpSpPr>
        <p:sp>
          <p:nvSpPr>
            <p:cNvPr id="3" name="Round Same Side Corner Rectangle 2"/>
            <p:cNvSpPr/>
            <p:nvPr/>
          </p:nvSpPr>
          <p:spPr>
            <a:xfrm flipV="1">
              <a:off x="3810000" y="0"/>
              <a:ext cx="10515600" cy="1333500"/>
            </a:xfrm>
            <a:prstGeom prst="round2SameRect">
              <a:avLst>
                <a:gd name="adj1" fmla="val 50000"/>
                <a:gd name="adj2" fmla="val 0"/>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sp>
          <p:nvSpPr>
            <p:cNvPr id="4" name="TextBox 3"/>
            <p:cNvSpPr txBox="1"/>
            <p:nvPr/>
          </p:nvSpPr>
          <p:spPr>
            <a:xfrm>
              <a:off x="4114552" y="282029"/>
              <a:ext cx="9906495" cy="769441"/>
            </a:xfrm>
            <a:prstGeom prst="rect">
              <a:avLst/>
            </a:prstGeom>
            <a:noFill/>
          </p:spPr>
          <p:txBody>
            <a:bodyPr wrap="square" rtlCol="0">
              <a:spAutoFit/>
            </a:bodyPr>
            <a:lstStyle/>
            <a:p>
              <a:pPr algn="ctr"/>
              <a:r>
                <a:rPr lang="vi-VN" sz="4400" b="1">
                  <a:solidFill>
                    <a:schemeClr val="bg1"/>
                  </a:solidFill>
                  <a:latin typeface="Arial" panose="020B0604020202020204" pitchFamily="34" charset="0"/>
                  <a:cs typeface="Arial" panose="020B0604020202020204" pitchFamily="34" charset="0"/>
                </a:rPr>
                <a:t>I. PHƯƠNG TRÌNH TƯƠNG ĐƯƠNG</a:t>
              </a:r>
              <a:endParaRPr lang="en-US" sz="4400" b="1">
                <a:solidFill>
                  <a:schemeClr val="bg1"/>
                </a:solidFill>
                <a:latin typeface="Arial" panose="020B0604020202020204" pitchFamily="34" charset="0"/>
                <a:cs typeface="Arial" panose="020B0604020202020204" pitchFamily="34" charset="0"/>
              </a:endParaRPr>
            </a:p>
          </p:txBody>
        </p:sp>
      </p:grpSp>
      <p:grpSp>
        <p:nvGrpSpPr>
          <p:cNvPr id="13" name="Group 12"/>
          <p:cNvGrpSpPr/>
          <p:nvPr/>
        </p:nvGrpSpPr>
        <p:grpSpPr>
          <a:xfrm>
            <a:off x="1375869" y="1615529"/>
            <a:ext cx="13869211" cy="3152626"/>
            <a:chOff x="1375869" y="1615529"/>
            <a:chExt cx="13869211" cy="3152626"/>
          </a:xfrm>
        </p:grpSpPr>
        <p:pic>
          <p:nvPicPr>
            <p:cNvPr id="7" name="Picture 6"/>
            <p:cNvPicPr>
              <a:picLocks noChangeAspect="1"/>
            </p:cNvPicPr>
            <p:nvPr/>
          </p:nvPicPr>
          <p:blipFill>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1375869" y="1615529"/>
              <a:ext cx="2434131" cy="2801959"/>
            </a:xfrm>
            <a:prstGeom prst="rect">
              <a:avLst/>
            </a:prstGeom>
          </p:spPr>
        </p:pic>
        <p:grpSp>
          <p:nvGrpSpPr>
            <p:cNvPr id="8" name="Group 7"/>
            <p:cNvGrpSpPr/>
            <p:nvPr/>
          </p:nvGrpSpPr>
          <p:grpSpPr>
            <a:xfrm>
              <a:off x="4805680" y="2321852"/>
              <a:ext cx="10439400" cy="2446303"/>
              <a:chOff x="9601199" y="7098734"/>
              <a:chExt cx="12803506" cy="2446303"/>
            </a:xfrm>
          </p:grpSpPr>
          <p:sp>
            <p:nvSpPr>
              <p:cNvPr id="9" name="Cloud Callout 8"/>
              <p:cNvSpPr/>
              <p:nvPr/>
            </p:nvSpPr>
            <p:spPr>
              <a:xfrm>
                <a:off x="9601199" y="7098734"/>
                <a:ext cx="12803506" cy="2446303"/>
              </a:xfrm>
              <a:prstGeom prst="cloudCallout">
                <a:avLst>
                  <a:gd name="adj1" fmla="val -59649"/>
                  <a:gd name="adj2" fmla="val -14303"/>
                </a:avLst>
              </a:prstGeom>
              <a:solidFill>
                <a:schemeClr val="bg1"/>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1471609" y="7352389"/>
                <a:ext cx="9062684" cy="1938992"/>
              </a:xfrm>
              <a:prstGeom prst="rect">
                <a:avLst/>
              </a:prstGeom>
            </p:spPr>
            <p:txBody>
              <a:bodyPr wrap="square">
                <a:spAutoFit/>
              </a:bodyPr>
              <a:lstStyle/>
              <a:p>
                <a:pPr algn="ctr">
                  <a:lnSpc>
                    <a:spcPct val="150000"/>
                  </a:lnSpc>
                </a:pPr>
                <a:r>
                  <a:rPr lang="vi-VN" sz="4000" i="1">
                    <a:solidFill>
                      <a:srgbClr val="002060"/>
                    </a:solidFill>
                    <a:latin typeface="Arial" panose="020B0604020202020204" pitchFamily="34" charset="0"/>
                    <a:cs typeface="Arial" panose="020B0604020202020204" pitchFamily="34" charset="0"/>
                  </a:rPr>
                  <a:t>K</a:t>
                </a:r>
                <a:r>
                  <a:rPr lang="en-US" sz="4000" i="1">
                    <a:solidFill>
                      <a:srgbClr val="002060"/>
                    </a:solidFill>
                    <a:latin typeface="Arial" panose="020B0604020202020204" pitchFamily="34" charset="0"/>
                    <a:cs typeface="Arial" panose="020B0604020202020204" pitchFamily="34" charset="0"/>
                  </a:rPr>
                  <a:t>hi giải phương trình</a:t>
                </a:r>
                <a:r>
                  <a:rPr lang="vi-VN" sz="4000" i="1">
                    <a:solidFill>
                      <a:srgbClr val="002060"/>
                    </a:solidFill>
                    <a:latin typeface="Arial" panose="020B0604020202020204" pitchFamily="34" charset="0"/>
                    <a:cs typeface="Arial" panose="020B0604020202020204" pitchFamily="34" charset="0"/>
                  </a:rPr>
                  <a:t>,</a:t>
                </a:r>
                <a:r>
                  <a:rPr lang="en-US" sz="4000" i="1">
                    <a:solidFill>
                      <a:srgbClr val="002060"/>
                    </a:solidFill>
                    <a:latin typeface="Arial" panose="020B0604020202020204" pitchFamily="34" charset="0"/>
                    <a:cs typeface="Arial" panose="020B0604020202020204" pitchFamily="34" charset="0"/>
                  </a:rPr>
                  <a:t> cần lưu ý điều gì đầu tiên?</a:t>
                </a:r>
                <a:endParaRPr lang="en-US" sz="4000">
                  <a:solidFill>
                    <a:srgbClr val="002060"/>
                  </a:solidFill>
                  <a:latin typeface="Arial" panose="020B0604020202020204" pitchFamily="34" charset="0"/>
                  <a:cs typeface="Arial" panose="020B0604020202020204" pitchFamily="34" charset="0"/>
                </a:endParaRPr>
              </a:p>
            </p:txBody>
          </p:sp>
        </p:grpSp>
      </p:grpSp>
      <p:grpSp>
        <p:nvGrpSpPr>
          <p:cNvPr id="6" name="Group 5"/>
          <p:cNvGrpSpPr/>
          <p:nvPr/>
        </p:nvGrpSpPr>
        <p:grpSpPr>
          <a:xfrm>
            <a:off x="1905000" y="5875534"/>
            <a:ext cx="14261553" cy="3514518"/>
            <a:chOff x="1905000" y="5875534"/>
            <a:chExt cx="14261553" cy="3514518"/>
          </a:xfrm>
        </p:grpSpPr>
        <p:pic>
          <p:nvPicPr>
            <p:cNvPr id="11" name="Picture 10"/>
            <p:cNvPicPr>
              <a:picLocks noChangeAspect="1"/>
            </p:cNvPicPr>
            <p:nvPr/>
          </p:nvPicPr>
          <p:blipFill>
            <a:blip r:embed="rId5" cstate="print">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tretch>
              <a:fillRect/>
            </a:stretch>
          </p:blipFill>
          <p:spPr>
            <a:xfrm>
              <a:off x="12789447" y="6613323"/>
              <a:ext cx="3377106" cy="2776729"/>
            </a:xfrm>
            <a:prstGeom prst="rect">
              <a:avLst/>
            </a:prstGeom>
          </p:spPr>
        </p:pic>
        <p:sp>
          <p:nvSpPr>
            <p:cNvPr id="12" name="Rounded Rectangular Callout 11"/>
            <p:cNvSpPr/>
            <p:nvPr/>
          </p:nvSpPr>
          <p:spPr>
            <a:xfrm>
              <a:off x="1905000" y="5875534"/>
              <a:ext cx="9371552" cy="3006818"/>
            </a:xfrm>
            <a:prstGeom prst="wedgeRoundRectCallout">
              <a:avLst>
                <a:gd name="adj1" fmla="val 65724"/>
                <a:gd name="adj2" fmla="val 41621"/>
                <a:gd name="adj3" fmla="val 16667"/>
              </a:avLst>
            </a:prstGeom>
          </p:spPr>
          <p:style>
            <a:lnRef idx="1">
              <a:schemeClr val="accent6"/>
            </a:lnRef>
            <a:fillRef idx="2">
              <a:schemeClr val="accent6"/>
            </a:fillRef>
            <a:effectRef idx="1">
              <a:schemeClr val="accent6"/>
            </a:effectRef>
            <a:fontRef idx="minor">
              <a:schemeClr val="dk1"/>
            </a:fontRef>
          </p:style>
          <p:txBody>
            <a:bodyPr rtlCol="0" anchor="ctr"/>
            <a:lstStyle/>
            <a:p>
              <a:pPr algn="ctr">
                <a:lnSpc>
                  <a:spcPct val="150000"/>
                </a:lnSpc>
              </a:pPr>
              <a:r>
                <a:rPr lang="vi-VN" sz="4000"/>
                <a:t>Cần lưu ý tới điều kiện xác định của phương trình (hay gọi tắt là điều kiện của phương trình)</a:t>
              </a:r>
              <a:endParaRPr lang="en-US" sz="4000"/>
            </a:p>
          </p:txBody>
        </p:sp>
      </p:grpSp>
      <p:pic>
        <p:nvPicPr>
          <p:cNvPr id="14" name="Picture 13"/>
          <p:cNvPicPr>
            <a:picLocks noChangeAspect="1"/>
          </p:cNvPicPr>
          <p:nvPr/>
        </p:nvPicPr>
        <p:blipFill>
          <a:blip r:embed="rId7"/>
          <a:stretch>
            <a:fillRect/>
          </a:stretch>
        </p:blipFill>
        <p:spPr>
          <a:xfrm>
            <a:off x="16240760" y="315623"/>
            <a:ext cx="1618589" cy="2362036"/>
          </a:xfrm>
          <a:prstGeom prst="rect">
            <a:avLst/>
          </a:prstGeom>
        </p:spPr>
      </p:pic>
    </p:spTree>
    <p:extLst>
      <p:ext uri="{BB962C8B-B14F-4D97-AF65-F5344CB8AC3E}">
        <p14:creationId xmlns:p14="http://schemas.microsoft.com/office/powerpoint/2010/main" val="138571531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left)">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sp>
        <p:nvSpPr>
          <p:cNvPr id="3" name="Line Callout 1 (Border and Accent Bar) 2"/>
          <p:cNvSpPr/>
          <p:nvPr/>
        </p:nvSpPr>
        <p:spPr>
          <a:xfrm>
            <a:off x="1219200" y="628650"/>
            <a:ext cx="5486400" cy="1219200"/>
          </a:xfrm>
          <a:prstGeom prst="accentBorderCallout1">
            <a:avLst>
              <a:gd name="adj1" fmla="val 28274"/>
              <a:gd name="adj2" fmla="val -3309"/>
              <a:gd name="adj3" fmla="val 28690"/>
              <a:gd name="adj4" fmla="val -23261"/>
            </a:avLst>
          </a:prstGeom>
          <a:solidFill>
            <a:schemeClr val="accent5">
              <a:lumMod val="20000"/>
              <a:lumOff val="80000"/>
            </a:schemeClr>
          </a:solidFill>
          <a:ln w="38100">
            <a:solidFill>
              <a:schemeClr val="tx1">
                <a:lumMod val="95000"/>
                <a:lumOff val="5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a:solidFill>
                  <a:prstClr val="black"/>
                </a:solidFill>
                <a:cs typeface="Arial" panose="020B0604020202020204" pitchFamily="34" charset="0"/>
              </a:rPr>
              <a:t>Ví dụ 10 (SGK - tr.39)</a:t>
            </a:r>
            <a:endParaRPr lang="en-US" sz="4000" b="1">
              <a:solidFill>
                <a:prstClr val="black"/>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4" name="TextBox 3"/>
              <p:cNvSpPr txBox="1"/>
              <p:nvPr/>
            </p:nvSpPr>
            <p:spPr>
              <a:xfrm>
                <a:off x="990600" y="1719871"/>
                <a:ext cx="16535400" cy="4346575"/>
              </a:xfrm>
              <a:prstGeom prst="rect">
                <a:avLst/>
              </a:prstGeom>
              <a:noFill/>
            </p:spPr>
            <p:txBody>
              <a:bodyPr wrap="square" rtlCol="0">
                <a:spAutoFit/>
              </a:bodyPr>
              <a:lstStyle/>
              <a:p>
                <a:pPr algn="just">
                  <a:lnSpc>
                    <a:spcPct val="150000"/>
                  </a:lnSpc>
                </a:pPr>
                <a:r>
                  <a:rPr lang="vi-VN" sz="4000">
                    <a:latin typeface="Arial" panose="020B0604020202020204" pitchFamily="34" charset="0"/>
                    <a:cs typeface="Arial" panose="020B0604020202020204" pitchFamily="34" charset="0"/>
                  </a:rPr>
                  <a:t>Một cây cầu có dạng cung AB của đồ thị hàm số y = 4,2.cos</a:t>
                </a:r>
                <a14:m>
                  <m:oMath xmlns:m="http://schemas.openxmlformats.org/officeDocument/2006/math">
                    <m:f>
                      <m:fPr>
                        <m:ctrlPr>
                          <a:rPr lang="vi-VN" sz="4800" i="1" smtClean="0">
                            <a:latin typeface="Cambria Math" panose="02040503050406030204" pitchFamily="18" charset="0"/>
                            <a:cs typeface="Arial" panose="020B0604020202020204" pitchFamily="34" charset="0"/>
                          </a:rPr>
                        </m:ctrlPr>
                      </m:fPr>
                      <m:num>
                        <m:r>
                          <a:rPr lang="vi-VN" sz="4800" b="0" i="1" smtClean="0">
                            <a:latin typeface="Cambria Math" panose="02040503050406030204" pitchFamily="18" charset="0"/>
                            <a:cs typeface="Arial" panose="020B0604020202020204" pitchFamily="34" charset="0"/>
                          </a:rPr>
                          <m:t>𝑥</m:t>
                        </m:r>
                      </m:num>
                      <m:den>
                        <m:r>
                          <a:rPr lang="vi-VN" sz="4800" b="0" i="1" smtClean="0">
                            <a:latin typeface="Cambria Math" panose="02040503050406030204" pitchFamily="18" charset="0"/>
                            <a:cs typeface="Arial" panose="020B0604020202020204" pitchFamily="34" charset="0"/>
                          </a:rPr>
                          <m:t>8</m:t>
                        </m:r>
                      </m:den>
                    </m:f>
                  </m:oMath>
                </a14:m>
                <a:r>
                  <a:rPr lang="vi-VN" sz="4800">
                    <a:latin typeface="Arial" panose="020B0604020202020204" pitchFamily="34" charset="0"/>
                    <a:cs typeface="Arial" panose="020B0604020202020204" pitchFamily="34" charset="0"/>
                  </a:rPr>
                  <a:t> </a:t>
                </a:r>
                <a:r>
                  <a:rPr lang="vi-VN" sz="4000">
                    <a:latin typeface="Arial" panose="020B0604020202020204" pitchFamily="34" charset="0"/>
                    <a:cs typeface="Arial" panose="020B0604020202020204" pitchFamily="34" charset="0"/>
                  </a:rPr>
                  <a:t>và được mô tả trong hệ trục tọa độ với đơn vị trục là mét như ở Hình 37. Một sàn lan chở khối hàng hóa được xếp thành hình hộp chữ nhật với độ cao 3 m so với mực nước sông sao cho sà lan có thể đi qua được gầm cầu. </a:t>
                </a:r>
                <a:endParaRPr lang="en-US" sz="4800">
                  <a:latin typeface="Arial" panose="020B0604020202020204" pitchFamily="34" charset="0"/>
                  <a:cs typeface="Arial" panose="020B0604020202020204" pitchFamily="34" charset="0"/>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990600" y="1719871"/>
                <a:ext cx="16535400" cy="4346575"/>
              </a:xfrm>
              <a:prstGeom prst="rect">
                <a:avLst/>
              </a:prstGeom>
              <a:blipFill rotWithShape="0">
                <a:blip r:embed="rId3"/>
                <a:stretch>
                  <a:fillRect l="-1327" r="-1291" b="-2525"/>
                </a:stretch>
              </a:blipFill>
            </p:spPr>
            <p:txBody>
              <a:bodyPr/>
              <a:lstStyle/>
              <a:p>
                <a:r>
                  <a:rPr lang="en-US">
                    <a:noFill/>
                  </a:rPr>
                  <a:t> </a:t>
                </a:r>
              </a:p>
            </p:txBody>
          </p:sp>
        </mc:Fallback>
      </mc:AlternateContent>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96200" y="5996192"/>
            <a:ext cx="10058400" cy="4290808"/>
          </a:xfrm>
          <a:prstGeom prst="rect">
            <a:avLst/>
          </a:prstGeom>
        </p:spPr>
      </p:pic>
      <p:sp>
        <p:nvSpPr>
          <p:cNvPr id="8" name="Rectangle 7"/>
          <p:cNvSpPr/>
          <p:nvPr/>
        </p:nvSpPr>
        <p:spPr>
          <a:xfrm>
            <a:off x="995680" y="6355156"/>
            <a:ext cx="6269370" cy="2862322"/>
          </a:xfrm>
          <a:prstGeom prst="rect">
            <a:avLst/>
          </a:prstGeom>
        </p:spPr>
        <p:txBody>
          <a:bodyPr wrap="square">
            <a:spAutoFit/>
          </a:bodyPr>
          <a:lstStyle/>
          <a:p>
            <a:pPr lvl="0" algn="just">
              <a:lnSpc>
                <a:spcPct val="150000"/>
              </a:lnSpc>
            </a:pPr>
            <a:r>
              <a:rPr lang="vi-VN" sz="4000">
                <a:solidFill>
                  <a:prstClr val="black"/>
                </a:solidFill>
                <a:cs typeface="Arial" panose="020B0604020202020204" pitchFamily="34" charset="0"/>
              </a:rPr>
              <a:t>Chứng minh rằng chiều rộng của khối hàng hóa đó phải nhở hơn 12,5m.</a:t>
            </a:r>
            <a:endParaRPr lang="en-US" sz="480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93270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anim calcmode="lin" valueType="num">
                                      <p:cBhvr>
                                        <p:cTn id="23" dur="500" fill="hold"/>
                                        <p:tgtEl>
                                          <p:spTgt spid="7"/>
                                        </p:tgtEl>
                                        <p:attrNameLst>
                                          <p:attrName>ppt_x</p:attrName>
                                        </p:attrNameLst>
                                      </p:cBhvr>
                                      <p:tavLst>
                                        <p:tav tm="0">
                                          <p:val>
                                            <p:strVal val="#ppt_x"/>
                                          </p:val>
                                        </p:tav>
                                        <p:tav tm="100000">
                                          <p:val>
                                            <p:strVal val="#ppt_x"/>
                                          </p:val>
                                        </p:tav>
                                      </p:tavLst>
                                    </p:anim>
                                    <p:anim calcmode="lin" valueType="num">
                                      <p:cBhvr>
                                        <p:cTn id="24"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8"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sp>
        <p:nvSpPr>
          <p:cNvPr id="3" name="TextBox 2"/>
          <p:cNvSpPr txBox="1"/>
          <p:nvPr/>
        </p:nvSpPr>
        <p:spPr>
          <a:xfrm>
            <a:off x="7772400" y="571500"/>
            <a:ext cx="2743200" cy="707886"/>
          </a:xfrm>
          <a:prstGeom prst="rect">
            <a:avLst/>
          </a:prstGeom>
          <a:noFill/>
        </p:spPr>
        <p:txBody>
          <a:bodyPr wrap="square" rtlCol="0">
            <a:spAutoFit/>
          </a:bodyPr>
          <a:lstStyle/>
          <a:p>
            <a:pPr algn="ctr"/>
            <a:r>
              <a:rPr lang="vi-VN" sz="4000" b="1" u="sng">
                <a:solidFill>
                  <a:srgbClr val="C00000"/>
                </a:solidFill>
                <a:cs typeface="Arial" panose="020B0604020202020204" pitchFamily="34" charset="0"/>
              </a:rPr>
              <a:t>Giải</a:t>
            </a:r>
            <a:endParaRPr lang="en-US" sz="4000" b="1" u="sng">
              <a:solidFill>
                <a:srgbClr val="C00000"/>
              </a:solidFill>
              <a:latin typeface="Arial" panose="020B0604020202020204" pitchFamily="34" charset="0"/>
              <a:cs typeface="Arial" panose="020B0604020202020204" pitchFamily="34" charset="0"/>
            </a:endParaRPr>
          </a:p>
        </p:txBody>
      </p:sp>
      <p:grpSp>
        <p:nvGrpSpPr>
          <p:cNvPr id="5" name="Group 4"/>
          <p:cNvGrpSpPr/>
          <p:nvPr/>
        </p:nvGrpSpPr>
        <p:grpSpPr>
          <a:xfrm>
            <a:off x="877496" y="1413451"/>
            <a:ext cx="16285284" cy="8474884"/>
            <a:chOff x="877496" y="1413451"/>
            <a:chExt cx="16285284" cy="8474884"/>
          </a:xfrm>
        </p:grpSpPr>
        <p:sp>
          <p:nvSpPr>
            <p:cNvPr id="4" name="TextBox 3"/>
            <p:cNvSpPr txBox="1"/>
            <p:nvPr/>
          </p:nvSpPr>
          <p:spPr>
            <a:xfrm>
              <a:off x="1084580" y="1413451"/>
              <a:ext cx="15735300" cy="1938992"/>
            </a:xfrm>
            <a:prstGeom prst="rect">
              <a:avLst/>
            </a:prstGeom>
            <a:noFill/>
          </p:spPr>
          <p:txBody>
            <a:bodyPr wrap="square" rtlCol="0">
              <a:spAutoFit/>
            </a:bodyPr>
            <a:lstStyle/>
            <a:p>
              <a:pPr algn="just">
                <a:lnSpc>
                  <a:spcPct val="150000"/>
                </a:lnSpc>
              </a:pPr>
              <a:r>
                <a:rPr lang="vi-VN" sz="4000">
                  <a:latin typeface="Arial" panose="020B0604020202020204" pitchFamily="34" charset="0"/>
                  <a:cs typeface="Arial" panose="020B0604020202020204" pitchFamily="34" charset="0"/>
                </a:rPr>
                <a:t>Với mỗi điểm M nằm trên mặt cầu, khoảng cách từ điểm M đến mặt nước tương ứng với giá trị tung độ y của điểm M.</a:t>
              </a:r>
              <a:endParaRPr lang="en-US" sz="400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6" name="TextBox 5"/>
                <p:cNvSpPr txBox="1"/>
                <p:nvPr/>
              </p:nvSpPr>
              <p:spPr>
                <a:xfrm>
                  <a:off x="1084580" y="5650893"/>
                  <a:ext cx="16078200" cy="4237442"/>
                </a:xfrm>
                <a:prstGeom prst="rect">
                  <a:avLst/>
                </a:prstGeom>
                <a:noFill/>
              </p:spPr>
              <p:txBody>
                <a:bodyPr wrap="square" rtlCol="0">
                  <a:spAutoFit/>
                </a:bodyPr>
                <a:lstStyle/>
                <a:p>
                  <a:pPr algn="just">
                    <a:lnSpc>
                      <a:spcPct val="150000"/>
                    </a:lnSpc>
                  </a:pPr>
                  <a:r>
                    <a:rPr lang="vi-VN" sz="4000">
                      <a:latin typeface="Arial" panose="020B0604020202020204" pitchFamily="34" charset="0"/>
                      <a:cs typeface="Arial" panose="020B0604020202020204" pitchFamily="34" charset="0"/>
                    </a:rPr>
                    <a:t>Từ phương trình </a:t>
                  </a:r>
                  <a14:m>
                    <m:oMath xmlns:m="http://schemas.openxmlformats.org/officeDocument/2006/math">
                      <m:r>
                        <a:rPr lang="vi-VN" sz="4000" i="1">
                          <a:latin typeface="Cambria Math" panose="02040503050406030204" pitchFamily="18" charset="0"/>
                          <a:ea typeface="Cambria Math" panose="02040503050406030204" pitchFamily="18" charset="0"/>
                          <a:cs typeface="Arial" panose="020B0604020202020204" pitchFamily="34" charset="0"/>
                        </a:rPr>
                        <m:t>𝑐𝑜𝑠</m:t>
                      </m:r>
                      <m:f>
                        <m:fPr>
                          <m:ctrlPr>
                            <a:rPr lang="vi-VN" sz="4000" i="1">
                              <a:latin typeface="Cambria Math" panose="02040503050406030204" pitchFamily="18" charset="0"/>
                              <a:ea typeface="Cambria Math" panose="02040503050406030204" pitchFamily="18" charset="0"/>
                              <a:cs typeface="Arial" panose="020B0604020202020204" pitchFamily="34" charset="0"/>
                            </a:rPr>
                          </m:ctrlPr>
                        </m:fPr>
                        <m:num>
                          <m:r>
                            <a:rPr lang="vi-VN" sz="4000" i="1">
                              <a:latin typeface="Cambria Math" panose="02040503050406030204" pitchFamily="18" charset="0"/>
                              <a:ea typeface="Cambria Math" panose="02040503050406030204" pitchFamily="18" charset="0"/>
                              <a:cs typeface="Arial" panose="020B0604020202020204" pitchFamily="34" charset="0"/>
                            </a:rPr>
                            <m:t>𝑥</m:t>
                          </m:r>
                        </m:num>
                        <m:den>
                          <m:r>
                            <a:rPr lang="vi-VN" sz="4000" i="1">
                              <a:latin typeface="Cambria Math" panose="02040503050406030204" pitchFamily="18" charset="0"/>
                              <a:ea typeface="Cambria Math" panose="02040503050406030204" pitchFamily="18" charset="0"/>
                              <a:cs typeface="Arial" panose="020B0604020202020204" pitchFamily="34" charset="0"/>
                            </a:rPr>
                            <m:t>8</m:t>
                          </m:r>
                        </m:den>
                      </m:f>
                      <m:r>
                        <a:rPr lang="vi-VN" sz="4000" i="1">
                          <a:latin typeface="Cambria Math" panose="02040503050406030204" pitchFamily="18" charset="0"/>
                          <a:ea typeface="Cambria Math" panose="02040503050406030204" pitchFamily="18" charset="0"/>
                          <a:cs typeface="Arial" panose="020B0604020202020204" pitchFamily="34" charset="0"/>
                        </a:rPr>
                        <m:t>=</m:t>
                      </m:r>
                      <m:f>
                        <m:fPr>
                          <m:ctrlPr>
                            <a:rPr lang="vi-VN" sz="4000" i="1">
                              <a:latin typeface="Cambria Math" panose="02040503050406030204" pitchFamily="18" charset="0"/>
                              <a:ea typeface="Cambria Math" panose="02040503050406030204" pitchFamily="18" charset="0"/>
                              <a:cs typeface="Arial" panose="020B0604020202020204" pitchFamily="34" charset="0"/>
                            </a:rPr>
                          </m:ctrlPr>
                        </m:fPr>
                        <m:num>
                          <m:r>
                            <a:rPr lang="vi-VN" sz="4000" i="1">
                              <a:latin typeface="Cambria Math" panose="02040503050406030204" pitchFamily="18" charset="0"/>
                              <a:ea typeface="Cambria Math" panose="02040503050406030204" pitchFamily="18" charset="0"/>
                              <a:cs typeface="Arial" panose="020B0604020202020204" pitchFamily="34" charset="0"/>
                            </a:rPr>
                            <m:t>5</m:t>
                          </m:r>
                        </m:num>
                        <m:den>
                          <m:r>
                            <a:rPr lang="vi-VN" sz="4000" i="1">
                              <a:latin typeface="Cambria Math" panose="02040503050406030204" pitchFamily="18" charset="0"/>
                              <a:ea typeface="Cambria Math" panose="02040503050406030204" pitchFamily="18" charset="0"/>
                              <a:cs typeface="Arial" panose="020B0604020202020204" pitchFamily="34" charset="0"/>
                            </a:rPr>
                            <m:t>7</m:t>
                          </m:r>
                        </m:den>
                      </m:f>
                    </m:oMath>
                  </a14:m>
                  <a:r>
                    <a:rPr lang="vi-VN" sz="4000">
                      <a:latin typeface="Arial" panose="020B0604020202020204" pitchFamily="34" charset="0"/>
                      <a:cs typeface="Arial" panose="020B0604020202020204" pitchFamily="34" charset="0"/>
                    </a:rPr>
                    <a:t> với </a:t>
                  </a:r>
                  <a14:m>
                    <m:oMath xmlns:m="http://schemas.openxmlformats.org/officeDocument/2006/math">
                      <m:f>
                        <m:fPr>
                          <m:ctrlPr>
                            <a:rPr lang="vi-VN" sz="4000" i="1">
                              <a:latin typeface="Cambria Math" panose="02040503050406030204" pitchFamily="18" charset="0"/>
                              <a:cs typeface="Arial" panose="020B0604020202020204" pitchFamily="34" charset="0"/>
                            </a:rPr>
                          </m:ctrlPr>
                        </m:fPr>
                        <m:num>
                          <m:r>
                            <a:rPr lang="vi-VN" sz="4000" i="1">
                              <a:latin typeface="Cambria Math" panose="02040503050406030204" pitchFamily="18" charset="0"/>
                              <a:cs typeface="Arial" panose="020B0604020202020204" pitchFamily="34" charset="0"/>
                            </a:rPr>
                            <m:t>𝑥</m:t>
                          </m:r>
                        </m:num>
                        <m:den>
                          <m:r>
                            <a:rPr lang="vi-VN" sz="4000" i="1">
                              <a:latin typeface="Cambria Math" panose="02040503050406030204" pitchFamily="18" charset="0"/>
                              <a:cs typeface="Arial" panose="020B0604020202020204" pitchFamily="34" charset="0"/>
                            </a:rPr>
                            <m:t>8</m:t>
                          </m:r>
                        </m:den>
                      </m:f>
                      <m:r>
                        <a:rPr lang="vi-VN" sz="4000" i="1">
                          <a:latin typeface="Cambria Math" panose="02040503050406030204" pitchFamily="18" charset="0"/>
                          <a:ea typeface="Cambria Math" panose="02040503050406030204" pitchFamily="18" charset="0"/>
                          <a:cs typeface="Arial" panose="020B0604020202020204" pitchFamily="34" charset="0"/>
                        </a:rPr>
                        <m:t>∈</m:t>
                      </m:r>
                      <m:d>
                        <m:dPr>
                          <m:begChr m:val="["/>
                          <m:endChr m:val="]"/>
                          <m:ctrlPr>
                            <a:rPr lang="vi-VN" sz="4000" i="1">
                              <a:latin typeface="Cambria Math" panose="02040503050406030204" pitchFamily="18" charset="0"/>
                              <a:ea typeface="Cambria Math" panose="02040503050406030204" pitchFamily="18" charset="0"/>
                              <a:cs typeface="Arial" panose="020B0604020202020204" pitchFamily="34" charset="0"/>
                            </a:rPr>
                          </m:ctrlPr>
                        </m:dPr>
                        <m:e>
                          <m:r>
                            <a:rPr lang="vi-VN" sz="4000" i="1">
                              <a:latin typeface="Cambria Math" panose="02040503050406030204" pitchFamily="18" charset="0"/>
                              <a:ea typeface="Cambria Math" panose="02040503050406030204" pitchFamily="18" charset="0"/>
                              <a:cs typeface="Arial" panose="020B0604020202020204" pitchFamily="34" charset="0"/>
                            </a:rPr>
                            <m:t>−</m:t>
                          </m:r>
                          <m:f>
                            <m:fPr>
                              <m:ctrlPr>
                                <a:rPr lang="vi-VN" sz="4000" i="1">
                                  <a:latin typeface="Cambria Math" panose="02040503050406030204" pitchFamily="18" charset="0"/>
                                  <a:ea typeface="Cambria Math" panose="02040503050406030204" pitchFamily="18" charset="0"/>
                                  <a:cs typeface="Arial" panose="020B0604020202020204" pitchFamily="34" charset="0"/>
                                </a:rPr>
                              </m:ctrlPr>
                            </m:fPr>
                            <m:num>
                              <m:r>
                                <a:rPr lang="vi-VN" sz="4000" i="1">
                                  <a:latin typeface="Cambria Math" panose="02040503050406030204" pitchFamily="18" charset="0"/>
                                  <a:ea typeface="Cambria Math" panose="02040503050406030204" pitchFamily="18" charset="0"/>
                                  <a:cs typeface="Arial" panose="020B0604020202020204" pitchFamily="34" charset="0"/>
                                </a:rPr>
                                <m:t>𝜋</m:t>
                              </m:r>
                            </m:num>
                            <m:den>
                              <m:r>
                                <a:rPr lang="vi-VN" sz="4000" i="1">
                                  <a:latin typeface="Cambria Math" panose="02040503050406030204" pitchFamily="18" charset="0"/>
                                  <a:ea typeface="Cambria Math" panose="02040503050406030204" pitchFamily="18" charset="0"/>
                                  <a:cs typeface="Arial" panose="020B0604020202020204" pitchFamily="34" charset="0"/>
                                </a:rPr>
                                <m:t>2</m:t>
                              </m:r>
                            </m:den>
                          </m:f>
                          <m:r>
                            <a:rPr lang="vi-VN" sz="4000" i="1">
                              <a:latin typeface="Cambria Math" panose="02040503050406030204" pitchFamily="18" charset="0"/>
                              <a:ea typeface="Cambria Math" panose="02040503050406030204" pitchFamily="18" charset="0"/>
                              <a:cs typeface="Arial" panose="020B0604020202020204" pitchFamily="34" charset="0"/>
                            </a:rPr>
                            <m:t>; </m:t>
                          </m:r>
                          <m:f>
                            <m:fPr>
                              <m:ctrlPr>
                                <a:rPr lang="vi-VN" sz="4000" i="1">
                                  <a:latin typeface="Cambria Math" panose="02040503050406030204" pitchFamily="18" charset="0"/>
                                  <a:ea typeface="Cambria Math" panose="02040503050406030204" pitchFamily="18" charset="0"/>
                                  <a:cs typeface="Arial" panose="020B0604020202020204" pitchFamily="34" charset="0"/>
                                </a:rPr>
                              </m:ctrlPr>
                            </m:fPr>
                            <m:num>
                              <m:r>
                                <a:rPr lang="vi-VN" sz="4000" i="1">
                                  <a:latin typeface="Cambria Math" panose="02040503050406030204" pitchFamily="18" charset="0"/>
                                  <a:ea typeface="Cambria Math" panose="02040503050406030204" pitchFamily="18" charset="0"/>
                                  <a:cs typeface="Arial" panose="020B0604020202020204" pitchFamily="34" charset="0"/>
                                </a:rPr>
                                <m:t>𝜋</m:t>
                              </m:r>
                            </m:num>
                            <m:den>
                              <m:r>
                                <a:rPr lang="vi-VN" sz="4000" i="1">
                                  <a:latin typeface="Cambria Math" panose="02040503050406030204" pitchFamily="18" charset="0"/>
                                  <a:ea typeface="Cambria Math" panose="02040503050406030204" pitchFamily="18" charset="0"/>
                                  <a:cs typeface="Arial" panose="020B0604020202020204" pitchFamily="34" charset="0"/>
                                </a:rPr>
                                <m:t>2</m:t>
                              </m:r>
                            </m:den>
                          </m:f>
                        </m:e>
                      </m:d>
                    </m:oMath>
                  </a14:m>
                  <a:r>
                    <a:rPr lang="vi-VN" sz="4000">
                      <a:latin typeface="Arial" panose="020B0604020202020204" pitchFamily="34" charset="0"/>
                      <a:cs typeface="Arial" panose="020B0604020202020204" pitchFamily="34" charset="0"/>
                    </a:rPr>
                    <a:t>, ta có: </a:t>
                  </a:r>
                  <a14:m>
                    <m:oMath xmlns:m="http://schemas.openxmlformats.org/officeDocument/2006/math">
                      <m:f>
                        <m:fPr>
                          <m:ctrlPr>
                            <a:rPr lang="vi-VN" sz="4000" i="1" smtClean="0">
                              <a:latin typeface="Cambria Math" panose="02040503050406030204" pitchFamily="18" charset="0"/>
                              <a:cs typeface="Arial" panose="020B0604020202020204" pitchFamily="34" charset="0"/>
                            </a:rPr>
                          </m:ctrlPr>
                        </m:fPr>
                        <m:num>
                          <m:r>
                            <a:rPr lang="vi-VN" sz="4000" b="0" i="1" smtClean="0">
                              <a:latin typeface="Cambria Math" panose="02040503050406030204" pitchFamily="18" charset="0"/>
                              <a:cs typeface="Arial" panose="020B0604020202020204" pitchFamily="34" charset="0"/>
                            </a:rPr>
                            <m:t>𝑥</m:t>
                          </m:r>
                        </m:num>
                        <m:den>
                          <m:r>
                            <a:rPr lang="vi-VN" sz="4000" b="0" i="1" smtClean="0">
                              <a:latin typeface="Cambria Math" panose="02040503050406030204" pitchFamily="18" charset="0"/>
                              <a:cs typeface="Arial" panose="020B0604020202020204" pitchFamily="34" charset="0"/>
                            </a:rPr>
                            <m:t>8</m:t>
                          </m:r>
                        </m:den>
                      </m:f>
                      <m:r>
                        <a:rPr lang="vi-VN" sz="4000" i="1" smtClean="0">
                          <a:latin typeface="Cambria Math" panose="02040503050406030204" pitchFamily="18" charset="0"/>
                          <a:ea typeface="Cambria Math" panose="02040503050406030204" pitchFamily="18" charset="0"/>
                          <a:cs typeface="Arial" panose="020B0604020202020204" pitchFamily="34" charset="0"/>
                        </a:rPr>
                        <m:t>≈±</m:t>
                      </m:r>
                      <m:r>
                        <a:rPr lang="vi-VN" sz="4000" b="0" i="1" smtClean="0">
                          <a:latin typeface="Cambria Math" panose="02040503050406030204" pitchFamily="18" charset="0"/>
                          <a:ea typeface="Cambria Math" panose="02040503050406030204" pitchFamily="18" charset="0"/>
                          <a:cs typeface="Arial" panose="020B0604020202020204" pitchFamily="34" charset="0"/>
                        </a:rPr>
                        <m:t>0,775</m:t>
                      </m:r>
                    </m:oMath>
                  </a14:m>
                  <a:r>
                    <a:rPr lang="vi-VN" sz="4000">
                      <a:latin typeface="Arial" panose="020B0604020202020204" pitchFamily="34" charset="0"/>
                      <a:cs typeface="Arial" panose="020B0604020202020204" pitchFamily="34" charset="0"/>
                    </a:rPr>
                    <a:t> suy ra </a:t>
                  </a:r>
                  <a14:m>
                    <m:oMath xmlns:m="http://schemas.openxmlformats.org/officeDocument/2006/math">
                      <m:d>
                        <m:dPr>
                          <m:begChr m:val="|"/>
                          <m:endChr m:val="|"/>
                          <m:ctrlPr>
                            <a:rPr lang="vi-VN" sz="4000" i="1" smtClean="0">
                              <a:latin typeface="Cambria Math" panose="02040503050406030204" pitchFamily="18" charset="0"/>
                              <a:cs typeface="Arial" panose="020B0604020202020204" pitchFamily="34" charset="0"/>
                            </a:rPr>
                          </m:ctrlPr>
                        </m:dPr>
                        <m:e>
                          <m:f>
                            <m:fPr>
                              <m:ctrlPr>
                                <a:rPr lang="vi-VN" sz="4000" i="1" smtClean="0">
                                  <a:latin typeface="Cambria Math" panose="02040503050406030204" pitchFamily="18" charset="0"/>
                                  <a:cs typeface="Arial" panose="020B0604020202020204" pitchFamily="34" charset="0"/>
                                </a:rPr>
                              </m:ctrlPr>
                            </m:fPr>
                            <m:num>
                              <m:r>
                                <a:rPr lang="vi-VN" sz="4000" b="0" i="1" smtClean="0">
                                  <a:latin typeface="Cambria Math" panose="02040503050406030204" pitchFamily="18" charset="0"/>
                                  <a:cs typeface="Arial" panose="020B0604020202020204" pitchFamily="34" charset="0"/>
                                </a:rPr>
                                <m:t>𝑥</m:t>
                              </m:r>
                            </m:num>
                            <m:den>
                              <m:r>
                                <a:rPr lang="vi-VN" sz="4000" b="0" i="1" smtClean="0">
                                  <a:latin typeface="Cambria Math" panose="02040503050406030204" pitchFamily="18" charset="0"/>
                                  <a:cs typeface="Arial" panose="020B0604020202020204" pitchFamily="34" charset="0"/>
                                </a:rPr>
                                <m:t>8</m:t>
                              </m:r>
                            </m:den>
                          </m:f>
                        </m:e>
                      </m:d>
                    </m:oMath>
                  </a14:m>
                  <a:r>
                    <a:rPr lang="vi-VN" sz="4000">
                      <a:latin typeface="Arial" panose="020B0604020202020204" pitchFamily="34" charset="0"/>
                      <a:cs typeface="Arial" panose="020B0604020202020204" pitchFamily="34" charset="0"/>
                    </a:rPr>
                    <a:t> &lt; 0,78 </a:t>
                  </a:r>
                  <a14:m>
                    <m:oMath xmlns:m="http://schemas.openxmlformats.org/officeDocument/2006/math">
                      <m:r>
                        <a:rPr lang="vi-VN" sz="4000" i="1" smtClean="0">
                          <a:latin typeface="Cambria Math" panose="02040503050406030204" pitchFamily="18" charset="0"/>
                          <a:ea typeface="Cambria Math" panose="02040503050406030204" pitchFamily="18" charset="0"/>
                          <a:cs typeface="Arial" panose="020B0604020202020204" pitchFamily="34" charset="0"/>
                        </a:rPr>
                        <m:t>⟺</m:t>
                      </m:r>
                    </m:oMath>
                  </a14:m>
                  <a:r>
                    <a:rPr lang="vi-VN" sz="4000">
                      <a:latin typeface="Arial" panose="020B0604020202020204" pitchFamily="34" charset="0"/>
                      <a:cs typeface="Arial" panose="020B0604020202020204" pitchFamily="34" charset="0"/>
                    </a:rPr>
                    <a:t> |x| &lt; 6,24.</a:t>
                  </a:r>
                </a:p>
                <a:p>
                  <a:pPr algn="just">
                    <a:lnSpc>
                      <a:spcPct val="150000"/>
                    </a:lnSpc>
                  </a:pPr>
                  <a:r>
                    <a:rPr lang="vi-VN" sz="4000">
                      <a:latin typeface="Arial" panose="020B0604020202020204" pitchFamily="34" charset="0"/>
                      <a:cs typeface="Arial" panose="020B0604020202020204" pitchFamily="34" charset="0"/>
                    </a:rPr>
                    <a:t>Sà lan có thể đi qua được gầm cầu nên chiều rộng của khối hàng hóa là: 2|x| &lt; 12,48 &lt; 12,5 (m)  </a:t>
                  </a:r>
                  <a:endParaRPr lang="en-US" sz="4000">
                    <a:latin typeface="Arial" panose="020B0604020202020204" pitchFamily="34" charset="0"/>
                    <a:cs typeface="Arial" panose="020B0604020202020204" pitchFamily="34" charset="0"/>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1084580" y="5650893"/>
                  <a:ext cx="16078200" cy="4237442"/>
                </a:xfrm>
                <a:prstGeom prst="rect">
                  <a:avLst/>
                </a:prstGeom>
                <a:blipFill rotWithShape="0">
                  <a:blip r:embed="rId3"/>
                  <a:stretch>
                    <a:fillRect l="-1365" r="-1327" b="-2590"/>
                  </a:stretch>
                </a:blipFill>
              </p:spPr>
              <p:txBody>
                <a:bodyPr/>
                <a:lstStyle/>
                <a:p>
                  <a:r>
                    <a:rPr lang="en-US">
                      <a:noFill/>
                    </a:rPr>
                    <a:t> </a:t>
                  </a:r>
                </a:p>
              </p:txBody>
            </p:sp>
          </mc:Fallback>
        </mc:AlternateContent>
        <p:pic>
          <p:nvPicPr>
            <p:cNvPr id="7" name="Picture 6"/>
            <p:cNvPicPr>
              <a:picLocks noChangeAspect="1"/>
            </p:cNvPicPr>
            <p:nvPr/>
          </p:nvPicPr>
          <p:blipFill>
            <a:blip r:embed="rId4"/>
            <a:stretch>
              <a:fillRect/>
            </a:stretch>
          </p:blipFill>
          <p:spPr>
            <a:xfrm>
              <a:off x="877496" y="3303191"/>
              <a:ext cx="16198476" cy="2432515"/>
            </a:xfrm>
            <a:prstGeom prst="rect">
              <a:avLst/>
            </a:prstGeom>
          </p:spPr>
        </p:pic>
      </p:gr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819880" y="571500"/>
            <a:ext cx="1309828" cy="1347074"/>
          </a:xfrm>
          <a:prstGeom prst="rect">
            <a:avLst/>
          </a:prstGeom>
        </p:spPr>
      </p:pic>
    </p:spTree>
    <p:extLst>
      <p:ext uri="{BB962C8B-B14F-4D97-AF65-F5344CB8AC3E}">
        <p14:creationId xmlns:p14="http://schemas.microsoft.com/office/powerpoint/2010/main" val="4279974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3" presetClass="entr" presetSubtype="5"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linds(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sp>
        <p:nvSpPr>
          <p:cNvPr id="27" name="Freeform 27"/>
          <p:cNvSpPr/>
          <p:nvPr/>
        </p:nvSpPr>
        <p:spPr>
          <a:xfrm>
            <a:off x="16244205" y="8381118"/>
            <a:ext cx="3364547" cy="2312362"/>
          </a:xfrm>
          <a:custGeom>
            <a:avLst/>
            <a:gdLst/>
            <a:ahLst/>
            <a:cxnLst/>
            <a:rect l="l" t="t" r="r" b="b"/>
            <a:pathLst>
              <a:path w="6266893" h="4307065">
                <a:moveTo>
                  <a:pt x="0" y="0"/>
                </a:moveTo>
                <a:lnTo>
                  <a:pt x="6266894" y="0"/>
                </a:lnTo>
                <a:lnTo>
                  <a:pt x="6266894" y="4307064"/>
                </a:lnTo>
                <a:lnTo>
                  <a:pt x="0" y="430706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8" name="Freeform 28"/>
          <p:cNvSpPr/>
          <p:nvPr/>
        </p:nvSpPr>
        <p:spPr>
          <a:xfrm>
            <a:off x="-512935" y="12700"/>
            <a:ext cx="2502787" cy="1820209"/>
          </a:xfrm>
          <a:custGeom>
            <a:avLst/>
            <a:gdLst/>
            <a:ahLst/>
            <a:cxnLst/>
            <a:rect l="l" t="t" r="r" b="b"/>
            <a:pathLst>
              <a:path w="4793068" h="3485868">
                <a:moveTo>
                  <a:pt x="0" y="0"/>
                </a:moveTo>
                <a:lnTo>
                  <a:pt x="4793068" y="0"/>
                </a:lnTo>
                <a:lnTo>
                  <a:pt x="4793068" y="3485868"/>
                </a:lnTo>
                <a:lnTo>
                  <a:pt x="0" y="348586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38" name="TextBox 37"/>
          <p:cNvSpPr txBox="1"/>
          <p:nvPr/>
        </p:nvSpPr>
        <p:spPr>
          <a:xfrm>
            <a:off x="2438400" y="647700"/>
            <a:ext cx="13411200" cy="923330"/>
          </a:xfrm>
          <a:prstGeom prst="rect">
            <a:avLst/>
          </a:prstGeom>
          <a:noFill/>
        </p:spPr>
        <p:txBody>
          <a:bodyPr wrap="square" rtlCol="0">
            <a:spAutoFit/>
          </a:bodyPr>
          <a:lstStyle/>
          <a:p>
            <a:pPr algn="ctr"/>
            <a:r>
              <a:rPr lang="vi-VN" sz="5400" b="1">
                <a:solidFill>
                  <a:srgbClr val="C00000"/>
                </a:solidFill>
                <a:latin typeface="Arial" panose="020B0604020202020204" pitchFamily="34" charset="0"/>
                <a:cs typeface="Arial" panose="020B0604020202020204" pitchFamily="34" charset="0"/>
              </a:rPr>
              <a:t>BÀI TẬP TRẮC NGHIỆM</a:t>
            </a:r>
            <a:endParaRPr lang="en-US" sz="5400" b="1">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39" name="Rounded Rectangle 38"/>
              <p:cNvSpPr/>
              <p:nvPr/>
            </p:nvSpPr>
            <p:spPr>
              <a:xfrm>
                <a:off x="1676400" y="1920181"/>
                <a:ext cx="14946994" cy="2431356"/>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0340" indent="-180340" algn="ctr">
                  <a:lnSpc>
                    <a:spcPct val="130000"/>
                  </a:lnSpc>
                  <a:spcAft>
                    <a:spcPts val="0"/>
                  </a:spcAft>
                  <a:tabLst>
                    <a:tab pos="180340" algn="l"/>
                    <a:tab pos="288290" algn="l"/>
                    <a:tab pos="467995" algn="l"/>
                    <a:tab pos="540385" algn="l"/>
                    <a:tab pos="648335" algn="l"/>
                    <a:tab pos="1260475" algn="l"/>
                    <a:tab pos="3780790" algn="l"/>
                  </a:tabLst>
                </a:pPr>
                <a:r>
                  <a:rPr lang="vi-VN" sz="4400" b="1">
                    <a:solidFill>
                      <a:srgbClr val="002060"/>
                    </a:solidFill>
                    <a:latin typeface="Arial" panose="020B0604020202020204" pitchFamily="34" charset="0"/>
                    <a:ea typeface="Calibri" panose="020F0502020204030204" pitchFamily="34" charset="0"/>
                    <a:cs typeface="Arial" panose="020B0604020202020204" pitchFamily="34" charset="0"/>
                  </a:rPr>
                  <a:t>Câu 1: </a:t>
                </a:r>
                <a:r>
                  <a:rPr lang="vi-VN" sz="4400">
                    <a:solidFill>
                      <a:schemeClr val="tx1"/>
                    </a:solidFill>
                    <a:latin typeface="Arial" panose="020B0604020202020204" pitchFamily="34" charset="0"/>
                    <a:ea typeface="Calibri" panose="020F0502020204030204" pitchFamily="34" charset="0"/>
                    <a:cs typeface="Arial" panose="020B0604020202020204" pitchFamily="34" charset="0"/>
                  </a:rPr>
                  <a:t>Phương trình </a:t>
                </a:r>
                <a14:m>
                  <m:oMath xmlns:m="http://schemas.openxmlformats.org/officeDocument/2006/math">
                    <m:func>
                      <m:funcPr>
                        <m:ctrlPr>
                          <a:rPr lang="en-US" sz="44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vi-VN" sz="440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sin</m:t>
                        </m:r>
                      </m:fName>
                      <m:e>
                        <m:r>
                          <m:rPr>
                            <m:sty m:val="p"/>
                          </m:rPr>
                          <a:rPr lang="vi-VN" sz="440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x</m:t>
                        </m:r>
                      </m:e>
                    </m:func>
                    <m:r>
                      <a:rPr lang="vi-VN" sz="440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4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vi-VN" sz="440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1</m:t>
                        </m:r>
                      </m:num>
                      <m:den>
                        <m:r>
                          <a:rPr lang="vi-VN" sz="440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2</m:t>
                        </m:r>
                      </m:den>
                    </m:f>
                  </m:oMath>
                </a14:m>
                <a:r>
                  <a:rPr lang="vi-VN" sz="4400">
                    <a:solidFill>
                      <a:schemeClr val="tx1"/>
                    </a:solidFill>
                    <a:effectLst/>
                    <a:latin typeface="Arial" panose="020B0604020202020204" pitchFamily="34" charset="0"/>
                    <a:ea typeface="Calibri" panose="020F0502020204030204" pitchFamily="34" charset="0"/>
                    <a:cs typeface="Arial" panose="020B0604020202020204" pitchFamily="34" charset="0"/>
                  </a:rPr>
                  <a:t> có nghiệm thỏa mãn </a:t>
                </a:r>
              </a:p>
              <a:p>
                <a:pPr marL="180340" indent="-180340" algn="ctr">
                  <a:lnSpc>
                    <a:spcPct val="130000"/>
                  </a:lnSpc>
                  <a:spcAft>
                    <a:spcPts val="0"/>
                  </a:spcAft>
                  <a:tabLst>
                    <a:tab pos="180340" algn="l"/>
                    <a:tab pos="288290" algn="l"/>
                    <a:tab pos="467995" algn="l"/>
                    <a:tab pos="540385" algn="l"/>
                    <a:tab pos="648335" algn="l"/>
                    <a:tab pos="1260475" algn="l"/>
                    <a:tab pos="3780790" algn="l"/>
                  </a:tabLst>
                </a:pPr>
                <a14:m>
                  <m:oMath xmlns:m="http://schemas.openxmlformats.org/officeDocument/2006/math">
                    <m:r>
                      <a:rPr lang="vi-VN" sz="44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4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vi-VN" sz="440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π</m:t>
                        </m:r>
                      </m:num>
                      <m:den>
                        <m:r>
                          <a:rPr lang="vi-VN" sz="440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2</m:t>
                        </m:r>
                      </m:den>
                    </m:f>
                    <m:r>
                      <a:rPr lang="vi-VN" sz="440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vi-VN" sz="440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x</m:t>
                    </m:r>
                    <m:r>
                      <a:rPr lang="vi-VN" sz="440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4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vi-VN" sz="440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π</m:t>
                        </m:r>
                      </m:num>
                      <m:den>
                        <m:r>
                          <a:rPr lang="vi-VN" sz="440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2</m:t>
                        </m:r>
                      </m:den>
                    </m:f>
                  </m:oMath>
                </a14:m>
                <a:r>
                  <a:rPr lang="vi-VN" sz="4400">
                    <a:solidFill>
                      <a:schemeClr val="tx1"/>
                    </a:solidFill>
                    <a:effectLst/>
                    <a:latin typeface="Arial" panose="020B0604020202020204" pitchFamily="34" charset="0"/>
                    <a:ea typeface="Calibri" panose="020F0502020204030204" pitchFamily="34" charset="0"/>
                    <a:cs typeface="Arial" panose="020B0604020202020204" pitchFamily="34" charset="0"/>
                  </a:rPr>
                  <a:t> là:</a:t>
                </a:r>
                <a:endParaRPr lang="en-US" sz="4400">
                  <a:solidFill>
                    <a:schemeClr val="tx1"/>
                  </a:solidFill>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9" name="Rounded Rectangle 38"/>
              <p:cNvSpPr>
                <a:spLocks noRot="1" noChangeAspect="1" noMove="1" noResize="1" noEditPoints="1" noAdjustHandles="1" noChangeArrowheads="1" noChangeShapeType="1" noTextEdit="1"/>
              </p:cNvSpPr>
              <p:nvPr/>
            </p:nvSpPr>
            <p:spPr>
              <a:xfrm>
                <a:off x="1676400" y="1920181"/>
                <a:ext cx="14946994" cy="2431356"/>
              </a:xfrm>
              <a:prstGeom prst="roundRect">
                <a:avLst/>
              </a:prstGeom>
              <a:blipFill rotWithShape="0">
                <a:blip r:embed="rId15"/>
                <a:stretch>
                  <a:fillRect b="-2970"/>
                </a:stretch>
              </a:blipFill>
              <a:ln w="28575">
                <a:solidFill>
                  <a:schemeClr val="tx1"/>
                </a:solidFill>
              </a:ln>
            </p:spPr>
            <p:txBody>
              <a:bodyPr/>
              <a:lstStyle/>
              <a:p>
                <a:r>
                  <a:rPr lang="en-US">
                    <a:noFill/>
                  </a:rPr>
                  <a:t> </a:t>
                </a:r>
              </a:p>
            </p:txBody>
          </p:sp>
        </mc:Fallback>
      </mc:AlternateContent>
      <p:grpSp>
        <p:nvGrpSpPr>
          <p:cNvPr id="64" name="Group 63"/>
          <p:cNvGrpSpPr/>
          <p:nvPr/>
        </p:nvGrpSpPr>
        <p:grpSpPr>
          <a:xfrm>
            <a:off x="1661160" y="4758017"/>
            <a:ext cx="7010400" cy="1879836"/>
            <a:chOff x="1661160" y="4758017"/>
            <a:chExt cx="7010400" cy="1879836"/>
          </a:xfrm>
        </p:grpSpPr>
        <p:grpSp>
          <p:nvGrpSpPr>
            <p:cNvPr id="56" name="Group 55"/>
            <p:cNvGrpSpPr/>
            <p:nvPr/>
          </p:nvGrpSpPr>
          <p:grpSpPr>
            <a:xfrm>
              <a:off x="1661160" y="4758017"/>
              <a:ext cx="7010400" cy="1879836"/>
              <a:chOff x="1661160" y="4758017"/>
              <a:chExt cx="7010400" cy="1879836"/>
            </a:xfrm>
          </p:grpSpPr>
          <p:sp>
            <p:nvSpPr>
              <p:cNvPr id="41" name="Freeform 18"/>
              <p:cNvSpPr/>
              <p:nvPr/>
            </p:nvSpPr>
            <p:spPr>
              <a:xfrm>
                <a:off x="1661160" y="4852002"/>
                <a:ext cx="7010400" cy="1785851"/>
              </a:xfrm>
              <a:custGeom>
                <a:avLst/>
                <a:gdLst/>
                <a:ahLst/>
                <a:cxnLst/>
                <a:rect l="l" t="t" r="r" b="b"/>
                <a:pathLst>
                  <a:path w="1230498" h="438658">
                    <a:moveTo>
                      <a:pt x="3858" y="0"/>
                    </a:moveTo>
                    <a:lnTo>
                      <a:pt x="1226641" y="0"/>
                    </a:lnTo>
                    <a:cubicBezTo>
                      <a:pt x="1227664" y="0"/>
                      <a:pt x="1228645" y="406"/>
                      <a:pt x="1229368" y="1130"/>
                    </a:cubicBezTo>
                    <a:cubicBezTo>
                      <a:pt x="1230092" y="1853"/>
                      <a:pt x="1230498" y="2835"/>
                      <a:pt x="1230498" y="3858"/>
                    </a:cubicBezTo>
                    <a:lnTo>
                      <a:pt x="1230498" y="434800"/>
                    </a:lnTo>
                    <a:cubicBezTo>
                      <a:pt x="1230498" y="436931"/>
                      <a:pt x="1228771" y="438658"/>
                      <a:pt x="1226641" y="438658"/>
                    </a:cubicBezTo>
                    <a:lnTo>
                      <a:pt x="3858" y="438658"/>
                    </a:lnTo>
                    <a:cubicBezTo>
                      <a:pt x="2835" y="438658"/>
                      <a:pt x="1853" y="438252"/>
                      <a:pt x="1130" y="437528"/>
                    </a:cubicBezTo>
                    <a:cubicBezTo>
                      <a:pt x="406" y="436805"/>
                      <a:pt x="0" y="435824"/>
                      <a:pt x="0" y="434800"/>
                    </a:cubicBezTo>
                    <a:lnTo>
                      <a:pt x="0" y="3858"/>
                    </a:lnTo>
                    <a:cubicBezTo>
                      <a:pt x="0" y="1727"/>
                      <a:pt x="1727" y="0"/>
                      <a:pt x="3858" y="0"/>
                    </a:cubicBezTo>
                    <a:close/>
                  </a:path>
                </a:pathLst>
              </a:custGeom>
              <a:solidFill>
                <a:srgbClr val="FFFFFF"/>
              </a:solidFill>
              <a:ln w="28575">
                <a:solidFill>
                  <a:srgbClr val="000000"/>
                </a:solidFill>
              </a:ln>
            </p:spPr>
          </p:sp>
          <p:sp>
            <p:nvSpPr>
              <p:cNvPr id="42" name="Freeform 20"/>
              <p:cNvSpPr/>
              <p:nvPr/>
            </p:nvSpPr>
            <p:spPr>
              <a:xfrm>
                <a:off x="2118360" y="4758017"/>
                <a:ext cx="909495" cy="1263188"/>
              </a:xfrm>
              <a:custGeom>
                <a:avLst/>
                <a:gdLst/>
                <a:ahLst/>
                <a:cxnLst/>
                <a:rect l="l" t="t" r="r" b="b"/>
                <a:pathLst>
                  <a:path w="585624" h="813367">
                    <a:moveTo>
                      <a:pt x="0" y="0"/>
                    </a:moveTo>
                    <a:lnTo>
                      <a:pt x="585624" y="0"/>
                    </a:lnTo>
                    <a:lnTo>
                      <a:pt x="585624" y="813367"/>
                    </a:lnTo>
                    <a:lnTo>
                      <a:pt x="0" y="813367"/>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52" name="TextBox 51"/>
              <p:cNvSpPr txBox="1"/>
              <p:nvPr/>
            </p:nvSpPr>
            <p:spPr>
              <a:xfrm>
                <a:off x="2270759" y="4867243"/>
                <a:ext cx="604695" cy="769441"/>
              </a:xfrm>
              <a:prstGeom prst="rect">
                <a:avLst/>
              </a:prstGeom>
              <a:solidFill>
                <a:srgbClr val="FFDA7B"/>
              </a:solidFill>
            </p:spPr>
            <p:txBody>
              <a:bodyPr wrap="square" rtlCol="0">
                <a:spAutoFit/>
              </a:bodyPr>
              <a:lstStyle/>
              <a:p>
                <a:r>
                  <a:rPr lang="vi-VN" sz="4400" b="1">
                    <a:latin typeface="Arial" panose="020B0604020202020204" pitchFamily="34" charset="0"/>
                    <a:cs typeface="Arial" panose="020B0604020202020204" pitchFamily="34" charset="0"/>
                  </a:rPr>
                  <a:t>A</a:t>
                </a:r>
                <a:endParaRPr lang="en-US" sz="4400" b="1">
                  <a:latin typeface="Arial" panose="020B060402020202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60" name="Rectangle 59"/>
                <p:cNvSpPr/>
                <p:nvPr/>
              </p:nvSpPr>
              <p:spPr>
                <a:xfrm>
                  <a:off x="3781978" y="5108067"/>
                  <a:ext cx="3310522" cy="126130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sz="4000">
                            <a:latin typeface="Cambria Math" panose="02040503050406030204" pitchFamily="18" charset="0"/>
                          </a:rPr>
                          <m:t>x</m:t>
                        </m:r>
                        <m:r>
                          <a:rPr lang="en-US" sz="4000" i="0">
                            <a:latin typeface="Cambria Math" panose="02040503050406030204" pitchFamily="18" charset="0"/>
                          </a:rPr>
                          <m:t>=</m:t>
                        </m:r>
                        <m:f>
                          <m:fPr>
                            <m:ctrlPr>
                              <a:rPr lang="en-US" sz="4000" i="1">
                                <a:latin typeface="Cambria Math" panose="02040503050406030204" pitchFamily="18" charset="0"/>
                              </a:rPr>
                            </m:ctrlPr>
                          </m:fPr>
                          <m:num>
                            <m:r>
                              <a:rPr lang="en-US" sz="4000" i="0">
                                <a:latin typeface="Cambria Math" panose="02040503050406030204" pitchFamily="18" charset="0"/>
                              </a:rPr>
                              <m:t>5</m:t>
                            </m:r>
                            <m:r>
                              <m:rPr>
                                <m:sty m:val="p"/>
                              </m:rPr>
                              <a:rPr lang="en-US" sz="4000" i="0">
                                <a:latin typeface="Cambria Math" panose="02040503050406030204" pitchFamily="18" charset="0"/>
                              </a:rPr>
                              <m:t>π</m:t>
                            </m:r>
                          </m:num>
                          <m:den>
                            <m:r>
                              <a:rPr lang="en-US" sz="4000" i="0">
                                <a:latin typeface="Cambria Math" panose="02040503050406030204" pitchFamily="18" charset="0"/>
                              </a:rPr>
                              <m:t>6</m:t>
                            </m:r>
                          </m:den>
                        </m:f>
                        <m:r>
                          <a:rPr lang="en-US" sz="4000" i="0">
                            <a:latin typeface="Cambria Math" panose="02040503050406030204" pitchFamily="18" charset="0"/>
                          </a:rPr>
                          <m:t>+</m:t>
                        </m:r>
                        <m:r>
                          <m:rPr>
                            <m:sty m:val="p"/>
                          </m:rPr>
                          <a:rPr lang="en-US" sz="4000" i="0">
                            <a:latin typeface="Cambria Math" panose="02040503050406030204" pitchFamily="18" charset="0"/>
                          </a:rPr>
                          <m:t>k</m:t>
                        </m:r>
                        <m:r>
                          <a:rPr lang="en-US" sz="4000" i="0">
                            <a:latin typeface="Cambria Math" panose="02040503050406030204" pitchFamily="18" charset="0"/>
                          </a:rPr>
                          <m:t>2</m:t>
                        </m:r>
                        <m:r>
                          <m:rPr>
                            <m:sty m:val="p"/>
                          </m:rPr>
                          <a:rPr lang="en-US" sz="4000" i="0">
                            <a:latin typeface="Cambria Math" panose="02040503050406030204" pitchFamily="18" charset="0"/>
                          </a:rPr>
                          <m:t>π</m:t>
                        </m:r>
                      </m:oMath>
                    </m:oMathPara>
                  </a14:m>
                  <a:endParaRPr lang="en-US" sz="4000">
                    <a:latin typeface="Arial" panose="020B0604020202020204" pitchFamily="34" charset="0"/>
                    <a:cs typeface="Arial" panose="020B0604020202020204" pitchFamily="34" charset="0"/>
                  </a:endParaRPr>
                </a:p>
              </p:txBody>
            </p:sp>
          </mc:Choice>
          <mc:Fallback xmlns="">
            <p:sp>
              <p:nvSpPr>
                <p:cNvPr id="60" name="Rectangle 59"/>
                <p:cNvSpPr>
                  <a:spLocks noRot="1" noChangeAspect="1" noMove="1" noResize="1" noEditPoints="1" noAdjustHandles="1" noChangeArrowheads="1" noChangeShapeType="1" noTextEdit="1"/>
                </p:cNvSpPr>
                <p:nvPr/>
              </p:nvSpPr>
              <p:spPr>
                <a:xfrm>
                  <a:off x="3781978" y="5108067"/>
                  <a:ext cx="3310522" cy="1261307"/>
                </a:xfrm>
                <a:prstGeom prst="rect">
                  <a:avLst/>
                </a:prstGeom>
                <a:blipFill rotWithShape="0">
                  <a:blip r:embed="rId18"/>
                  <a:stretch>
                    <a:fillRect/>
                  </a:stretch>
                </a:blipFill>
              </p:spPr>
              <p:txBody>
                <a:bodyPr/>
                <a:lstStyle/>
                <a:p>
                  <a:r>
                    <a:rPr lang="en-US">
                      <a:noFill/>
                    </a:rPr>
                    <a:t> </a:t>
                  </a:r>
                </a:p>
              </p:txBody>
            </p:sp>
          </mc:Fallback>
        </mc:AlternateContent>
      </p:grpSp>
      <p:grpSp>
        <p:nvGrpSpPr>
          <p:cNvPr id="65" name="Group 64"/>
          <p:cNvGrpSpPr/>
          <p:nvPr/>
        </p:nvGrpSpPr>
        <p:grpSpPr>
          <a:xfrm>
            <a:off x="9628234" y="4761312"/>
            <a:ext cx="7010400" cy="1884161"/>
            <a:chOff x="9628234" y="4761312"/>
            <a:chExt cx="7010400" cy="1884161"/>
          </a:xfrm>
        </p:grpSpPr>
        <p:grpSp>
          <p:nvGrpSpPr>
            <p:cNvPr id="57" name="Group 56"/>
            <p:cNvGrpSpPr/>
            <p:nvPr/>
          </p:nvGrpSpPr>
          <p:grpSpPr>
            <a:xfrm>
              <a:off x="9628234" y="4761312"/>
              <a:ext cx="7010400" cy="1884161"/>
              <a:chOff x="9628234" y="4761312"/>
              <a:chExt cx="7010400" cy="1884161"/>
            </a:xfrm>
          </p:grpSpPr>
          <p:sp>
            <p:nvSpPr>
              <p:cNvPr id="47" name="Freeform 18"/>
              <p:cNvSpPr/>
              <p:nvPr/>
            </p:nvSpPr>
            <p:spPr>
              <a:xfrm>
                <a:off x="9628234" y="4859622"/>
                <a:ext cx="7010400" cy="1785851"/>
              </a:xfrm>
              <a:custGeom>
                <a:avLst/>
                <a:gdLst/>
                <a:ahLst/>
                <a:cxnLst/>
                <a:rect l="l" t="t" r="r" b="b"/>
                <a:pathLst>
                  <a:path w="1230498" h="438658">
                    <a:moveTo>
                      <a:pt x="3858" y="0"/>
                    </a:moveTo>
                    <a:lnTo>
                      <a:pt x="1226641" y="0"/>
                    </a:lnTo>
                    <a:cubicBezTo>
                      <a:pt x="1227664" y="0"/>
                      <a:pt x="1228645" y="406"/>
                      <a:pt x="1229368" y="1130"/>
                    </a:cubicBezTo>
                    <a:cubicBezTo>
                      <a:pt x="1230092" y="1853"/>
                      <a:pt x="1230498" y="2835"/>
                      <a:pt x="1230498" y="3858"/>
                    </a:cubicBezTo>
                    <a:lnTo>
                      <a:pt x="1230498" y="434800"/>
                    </a:lnTo>
                    <a:cubicBezTo>
                      <a:pt x="1230498" y="436931"/>
                      <a:pt x="1228771" y="438658"/>
                      <a:pt x="1226641" y="438658"/>
                    </a:cubicBezTo>
                    <a:lnTo>
                      <a:pt x="3858" y="438658"/>
                    </a:lnTo>
                    <a:cubicBezTo>
                      <a:pt x="2835" y="438658"/>
                      <a:pt x="1853" y="438252"/>
                      <a:pt x="1130" y="437528"/>
                    </a:cubicBezTo>
                    <a:cubicBezTo>
                      <a:pt x="406" y="436805"/>
                      <a:pt x="0" y="435824"/>
                      <a:pt x="0" y="434800"/>
                    </a:cubicBezTo>
                    <a:lnTo>
                      <a:pt x="0" y="3858"/>
                    </a:lnTo>
                    <a:cubicBezTo>
                      <a:pt x="0" y="1727"/>
                      <a:pt x="1727" y="0"/>
                      <a:pt x="3858" y="0"/>
                    </a:cubicBezTo>
                    <a:close/>
                  </a:path>
                </a:pathLst>
              </a:custGeom>
              <a:solidFill>
                <a:srgbClr val="FFFFFF"/>
              </a:solidFill>
              <a:ln w="28575">
                <a:solidFill>
                  <a:srgbClr val="000000"/>
                </a:solidFill>
              </a:ln>
            </p:spPr>
          </p:sp>
          <p:sp>
            <p:nvSpPr>
              <p:cNvPr id="48" name="Freeform 20"/>
              <p:cNvSpPr/>
              <p:nvPr/>
            </p:nvSpPr>
            <p:spPr>
              <a:xfrm>
                <a:off x="10113930" y="4761312"/>
                <a:ext cx="909495" cy="1263188"/>
              </a:xfrm>
              <a:custGeom>
                <a:avLst/>
                <a:gdLst/>
                <a:ahLst/>
                <a:cxnLst/>
                <a:rect l="l" t="t" r="r" b="b"/>
                <a:pathLst>
                  <a:path w="585624" h="813367">
                    <a:moveTo>
                      <a:pt x="0" y="0"/>
                    </a:moveTo>
                    <a:lnTo>
                      <a:pt x="585624" y="0"/>
                    </a:lnTo>
                    <a:lnTo>
                      <a:pt x="585624" y="813367"/>
                    </a:lnTo>
                    <a:lnTo>
                      <a:pt x="0" y="813367"/>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53" name="TextBox 52"/>
              <p:cNvSpPr txBox="1"/>
              <p:nvPr/>
            </p:nvSpPr>
            <p:spPr>
              <a:xfrm>
                <a:off x="10266329" y="4849820"/>
                <a:ext cx="604695" cy="769441"/>
              </a:xfrm>
              <a:prstGeom prst="rect">
                <a:avLst/>
              </a:prstGeom>
              <a:solidFill>
                <a:srgbClr val="FFDA7B"/>
              </a:solidFill>
            </p:spPr>
            <p:txBody>
              <a:bodyPr wrap="square" rtlCol="0">
                <a:spAutoFit/>
              </a:bodyPr>
              <a:lstStyle/>
              <a:p>
                <a:r>
                  <a:rPr lang="vi-VN" sz="4400" b="1">
                    <a:latin typeface="Arial" panose="020B0604020202020204" pitchFamily="34" charset="0"/>
                    <a:cs typeface="Arial" panose="020B0604020202020204" pitchFamily="34" charset="0"/>
                  </a:rPr>
                  <a:t>B</a:t>
                </a:r>
                <a:endParaRPr lang="en-US" sz="4400" b="1">
                  <a:latin typeface="Arial" panose="020B060402020202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61" name="Rectangle 60"/>
                <p:cNvSpPr/>
                <p:nvPr/>
              </p:nvSpPr>
              <p:spPr>
                <a:xfrm>
                  <a:off x="12392150" y="5181397"/>
                  <a:ext cx="1553246" cy="114230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sz="4000">
                            <a:latin typeface="Cambria Math" panose="02040503050406030204" pitchFamily="18" charset="0"/>
                          </a:rPr>
                          <m:t>x</m:t>
                        </m:r>
                        <m:r>
                          <a:rPr lang="en-US" sz="4000" i="0">
                            <a:latin typeface="Cambria Math" panose="02040503050406030204" pitchFamily="18" charset="0"/>
                          </a:rPr>
                          <m:t>=</m:t>
                        </m:r>
                        <m:f>
                          <m:fPr>
                            <m:ctrlPr>
                              <a:rPr lang="en-US" sz="4000" i="1">
                                <a:latin typeface="Cambria Math" panose="02040503050406030204" pitchFamily="18" charset="0"/>
                              </a:rPr>
                            </m:ctrlPr>
                          </m:fPr>
                          <m:num>
                            <m:r>
                              <m:rPr>
                                <m:sty m:val="p"/>
                              </m:rPr>
                              <a:rPr lang="en-US" sz="4000" i="0">
                                <a:latin typeface="Cambria Math" panose="02040503050406030204" pitchFamily="18" charset="0"/>
                              </a:rPr>
                              <m:t>π</m:t>
                            </m:r>
                          </m:num>
                          <m:den>
                            <m:r>
                              <a:rPr lang="en-US" sz="4000" i="0">
                                <a:latin typeface="Cambria Math" panose="02040503050406030204" pitchFamily="18" charset="0"/>
                              </a:rPr>
                              <m:t>6</m:t>
                            </m:r>
                          </m:den>
                        </m:f>
                      </m:oMath>
                    </m:oMathPara>
                  </a14:m>
                  <a:endParaRPr lang="en-US" sz="4000">
                    <a:latin typeface="Arial" panose="020B0604020202020204" pitchFamily="34" charset="0"/>
                    <a:cs typeface="Arial" panose="020B0604020202020204" pitchFamily="34" charset="0"/>
                  </a:endParaRPr>
                </a:p>
              </p:txBody>
            </p:sp>
          </mc:Choice>
          <mc:Fallback xmlns="">
            <p:sp>
              <p:nvSpPr>
                <p:cNvPr id="61" name="Rectangle 60"/>
                <p:cNvSpPr>
                  <a:spLocks noRot="1" noChangeAspect="1" noMove="1" noResize="1" noEditPoints="1" noAdjustHandles="1" noChangeArrowheads="1" noChangeShapeType="1" noTextEdit="1"/>
                </p:cNvSpPr>
                <p:nvPr/>
              </p:nvSpPr>
              <p:spPr>
                <a:xfrm>
                  <a:off x="12392150" y="5181397"/>
                  <a:ext cx="1553246" cy="1142300"/>
                </a:xfrm>
                <a:prstGeom prst="rect">
                  <a:avLst/>
                </a:prstGeom>
                <a:blipFill rotWithShape="0">
                  <a:blip r:embed="rId19"/>
                  <a:stretch>
                    <a:fillRect/>
                  </a:stretch>
                </a:blipFill>
              </p:spPr>
              <p:txBody>
                <a:bodyPr/>
                <a:lstStyle/>
                <a:p>
                  <a:r>
                    <a:rPr lang="en-US">
                      <a:noFill/>
                    </a:rPr>
                    <a:t> </a:t>
                  </a:r>
                </a:p>
              </p:txBody>
            </p:sp>
          </mc:Fallback>
        </mc:AlternateContent>
      </p:grpSp>
      <p:grpSp>
        <p:nvGrpSpPr>
          <p:cNvPr id="66" name="Group 65"/>
          <p:cNvGrpSpPr/>
          <p:nvPr/>
        </p:nvGrpSpPr>
        <p:grpSpPr>
          <a:xfrm>
            <a:off x="1661160" y="7268217"/>
            <a:ext cx="7010400" cy="1879836"/>
            <a:chOff x="1661160" y="7268217"/>
            <a:chExt cx="7010400" cy="1879836"/>
          </a:xfrm>
        </p:grpSpPr>
        <p:grpSp>
          <p:nvGrpSpPr>
            <p:cNvPr id="58" name="Group 57"/>
            <p:cNvGrpSpPr/>
            <p:nvPr/>
          </p:nvGrpSpPr>
          <p:grpSpPr>
            <a:xfrm>
              <a:off x="1661160" y="7268217"/>
              <a:ext cx="7010400" cy="1879836"/>
              <a:chOff x="1661160" y="7268217"/>
              <a:chExt cx="7010400" cy="1879836"/>
            </a:xfrm>
          </p:grpSpPr>
          <p:sp>
            <p:nvSpPr>
              <p:cNvPr id="44" name="Freeform 18"/>
              <p:cNvSpPr/>
              <p:nvPr/>
            </p:nvSpPr>
            <p:spPr>
              <a:xfrm>
                <a:off x="1661160" y="7362202"/>
                <a:ext cx="7010400" cy="1785851"/>
              </a:xfrm>
              <a:custGeom>
                <a:avLst/>
                <a:gdLst/>
                <a:ahLst/>
                <a:cxnLst/>
                <a:rect l="l" t="t" r="r" b="b"/>
                <a:pathLst>
                  <a:path w="1230498" h="438658">
                    <a:moveTo>
                      <a:pt x="3858" y="0"/>
                    </a:moveTo>
                    <a:lnTo>
                      <a:pt x="1226641" y="0"/>
                    </a:lnTo>
                    <a:cubicBezTo>
                      <a:pt x="1227664" y="0"/>
                      <a:pt x="1228645" y="406"/>
                      <a:pt x="1229368" y="1130"/>
                    </a:cubicBezTo>
                    <a:cubicBezTo>
                      <a:pt x="1230092" y="1853"/>
                      <a:pt x="1230498" y="2835"/>
                      <a:pt x="1230498" y="3858"/>
                    </a:cubicBezTo>
                    <a:lnTo>
                      <a:pt x="1230498" y="434800"/>
                    </a:lnTo>
                    <a:cubicBezTo>
                      <a:pt x="1230498" y="436931"/>
                      <a:pt x="1228771" y="438658"/>
                      <a:pt x="1226641" y="438658"/>
                    </a:cubicBezTo>
                    <a:lnTo>
                      <a:pt x="3858" y="438658"/>
                    </a:lnTo>
                    <a:cubicBezTo>
                      <a:pt x="2835" y="438658"/>
                      <a:pt x="1853" y="438252"/>
                      <a:pt x="1130" y="437528"/>
                    </a:cubicBezTo>
                    <a:cubicBezTo>
                      <a:pt x="406" y="436805"/>
                      <a:pt x="0" y="435824"/>
                      <a:pt x="0" y="434800"/>
                    </a:cubicBezTo>
                    <a:lnTo>
                      <a:pt x="0" y="3858"/>
                    </a:lnTo>
                    <a:cubicBezTo>
                      <a:pt x="0" y="1727"/>
                      <a:pt x="1727" y="0"/>
                      <a:pt x="3858" y="0"/>
                    </a:cubicBezTo>
                    <a:close/>
                  </a:path>
                </a:pathLst>
              </a:custGeom>
              <a:solidFill>
                <a:srgbClr val="FFFFFF"/>
              </a:solidFill>
              <a:ln w="28575">
                <a:solidFill>
                  <a:srgbClr val="000000"/>
                </a:solidFill>
              </a:ln>
            </p:spPr>
          </p:sp>
          <p:sp>
            <p:nvSpPr>
              <p:cNvPr id="45" name="Freeform 20"/>
              <p:cNvSpPr/>
              <p:nvPr/>
            </p:nvSpPr>
            <p:spPr>
              <a:xfrm>
                <a:off x="2118360" y="7268217"/>
                <a:ext cx="909495" cy="1263188"/>
              </a:xfrm>
              <a:custGeom>
                <a:avLst/>
                <a:gdLst/>
                <a:ahLst/>
                <a:cxnLst/>
                <a:rect l="l" t="t" r="r" b="b"/>
                <a:pathLst>
                  <a:path w="585624" h="813367">
                    <a:moveTo>
                      <a:pt x="0" y="0"/>
                    </a:moveTo>
                    <a:lnTo>
                      <a:pt x="585624" y="0"/>
                    </a:lnTo>
                    <a:lnTo>
                      <a:pt x="585624" y="813367"/>
                    </a:lnTo>
                    <a:lnTo>
                      <a:pt x="0" y="813367"/>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54" name="TextBox 53"/>
              <p:cNvSpPr txBox="1"/>
              <p:nvPr/>
            </p:nvSpPr>
            <p:spPr>
              <a:xfrm>
                <a:off x="2270759" y="7369822"/>
                <a:ext cx="604695" cy="769441"/>
              </a:xfrm>
              <a:prstGeom prst="rect">
                <a:avLst/>
              </a:prstGeom>
              <a:solidFill>
                <a:srgbClr val="FFDA7B"/>
              </a:solidFill>
            </p:spPr>
            <p:txBody>
              <a:bodyPr wrap="square" rtlCol="0">
                <a:spAutoFit/>
              </a:bodyPr>
              <a:lstStyle/>
              <a:p>
                <a:r>
                  <a:rPr lang="vi-VN" sz="4400" b="1">
                    <a:latin typeface="Arial" panose="020B0604020202020204" pitchFamily="34" charset="0"/>
                    <a:cs typeface="Arial" panose="020B0604020202020204" pitchFamily="34" charset="0"/>
                  </a:rPr>
                  <a:t>C</a:t>
                </a:r>
                <a:endParaRPr lang="en-US" sz="4400" b="1">
                  <a:latin typeface="Arial" panose="020B060402020202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62" name="Rectangle 61"/>
                <p:cNvSpPr/>
                <p:nvPr/>
              </p:nvSpPr>
              <p:spPr>
                <a:xfrm>
                  <a:off x="3796196" y="7637843"/>
                  <a:ext cx="3026790" cy="114230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vi-VN" sz="4000" kern="0">
                            <a:latin typeface="Cambria Math" panose="02040503050406030204" pitchFamily="18" charset="0"/>
                            <a:ea typeface="Calibri" panose="020F0502020204030204" pitchFamily="34" charset="0"/>
                            <a:cs typeface="Times New Roman" panose="02020603050405020304" pitchFamily="18" charset="0"/>
                          </a:rPr>
                          <m:t>x</m:t>
                        </m:r>
                        <m:r>
                          <a:rPr lang="vi-VN" sz="4000" kern="0">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nl-NL" sz="4000" kern="0">
                                <a:effectLst/>
                                <a:latin typeface="Cambria Math" panose="02040503050406030204" pitchFamily="18" charset="0"/>
                                <a:ea typeface="Calibri" panose="020F0502020204030204" pitchFamily="34" charset="0"/>
                                <a:cs typeface="Times New Roman" panose="02020603050405020304" pitchFamily="18" charset="0"/>
                              </a:rPr>
                              <m:t>π</m:t>
                            </m:r>
                          </m:num>
                          <m:den>
                            <m:r>
                              <a:rPr lang="vi-VN" sz="4000" kern="0">
                                <a:effectLst/>
                                <a:latin typeface="Cambria Math" panose="02040503050406030204" pitchFamily="18" charset="0"/>
                                <a:ea typeface="Calibri" panose="020F0502020204030204" pitchFamily="34" charset="0"/>
                                <a:cs typeface="Times New Roman" panose="02020603050405020304" pitchFamily="18" charset="0"/>
                              </a:rPr>
                              <m:t>3</m:t>
                            </m:r>
                          </m:den>
                        </m:f>
                        <m:r>
                          <a:rPr lang="vi-VN" sz="4000" kern="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vi-VN" sz="4000" kern="0">
                            <a:effectLst/>
                            <a:latin typeface="Cambria Math" panose="02040503050406030204" pitchFamily="18" charset="0"/>
                            <a:ea typeface="Calibri" panose="020F0502020204030204" pitchFamily="34" charset="0"/>
                            <a:cs typeface="Times New Roman" panose="02020603050405020304" pitchFamily="18" charset="0"/>
                          </a:rPr>
                          <m:t>k</m:t>
                        </m:r>
                        <m:r>
                          <a:rPr lang="vi-VN" sz="4000" kern="0">
                            <a:effectLst/>
                            <a:latin typeface="Cambria Math" panose="02040503050406030204" pitchFamily="18" charset="0"/>
                            <a:ea typeface="Calibri" panose="020F0502020204030204" pitchFamily="34" charset="0"/>
                            <a:cs typeface="Times New Roman" panose="02020603050405020304" pitchFamily="18" charset="0"/>
                          </a:rPr>
                          <m:t>2</m:t>
                        </m:r>
                        <m:r>
                          <m:rPr>
                            <m:sty m:val="p"/>
                          </m:rPr>
                          <a:rPr lang="nl-NL" sz="4000" kern="0">
                            <a:effectLst/>
                            <a:latin typeface="Cambria Math" panose="02040503050406030204" pitchFamily="18" charset="0"/>
                            <a:ea typeface="Calibri" panose="020F0502020204030204" pitchFamily="34" charset="0"/>
                            <a:cs typeface="Times New Roman" panose="02020603050405020304" pitchFamily="18" charset="0"/>
                          </a:rPr>
                          <m:t>π</m:t>
                        </m:r>
                      </m:oMath>
                    </m:oMathPara>
                  </a14:m>
                  <a:endParaRPr lang="en-US" sz="3200">
                    <a:latin typeface="Arial" panose="020B0604020202020204" pitchFamily="34" charset="0"/>
                    <a:cs typeface="Arial" panose="020B0604020202020204" pitchFamily="34" charset="0"/>
                  </a:endParaRPr>
                </a:p>
              </p:txBody>
            </p:sp>
          </mc:Choice>
          <mc:Fallback xmlns="">
            <p:sp>
              <p:nvSpPr>
                <p:cNvPr id="62" name="Rectangle 61"/>
                <p:cNvSpPr>
                  <a:spLocks noRot="1" noChangeAspect="1" noMove="1" noResize="1" noEditPoints="1" noAdjustHandles="1" noChangeArrowheads="1" noChangeShapeType="1" noTextEdit="1"/>
                </p:cNvSpPr>
                <p:nvPr/>
              </p:nvSpPr>
              <p:spPr>
                <a:xfrm>
                  <a:off x="3796196" y="7637843"/>
                  <a:ext cx="3026790" cy="1142300"/>
                </a:xfrm>
                <a:prstGeom prst="rect">
                  <a:avLst/>
                </a:prstGeom>
                <a:blipFill rotWithShape="0">
                  <a:blip r:embed="rId20"/>
                  <a:stretch>
                    <a:fillRect/>
                  </a:stretch>
                </a:blipFill>
              </p:spPr>
              <p:txBody>
                <a:bodyPr/>
                <a:lstStyle/>
                <a:p>
                  <a:r>
                    <a:rPr lang="en-US">
                      <a:noFill/>
                    </a:rPr>
                    <a:t> </a:t>
                  </a:r>
                </a:p>
              </p:txBody>
            </p:sp>
          </mc:Fallback>
        </mc:AlternateContent>
      </p:grpSp>
      <p:grpSp>
        <p:nvGrpSpPr>
          <p:cNvPr id="67" name="Group 66"/>
          <p:cNvGrpSpPr/>
          <p:nvPr/>
        </p:nvGrpSpPr>
        <p:grpSpPr>
          <a:xfrm>
            <a:off x="9628234" y="7271512"/>
            <a:ext cx="7010400" cy="1884161"/>
            <a:chOff x="9628234" y="7271512"/>
            <a:chExt cx="7010400" cy="1884161"/>
          </a:xfrm>
        </p:grpSpPr>
        <p:grpSp>
          <p:nvGrpSpPr>
            <p:cNvPr id="59" name="Group 58"/>
            <p:cNvGrpSpPr/>
            <p:nvPr/>
          </p:nvGrpSpPr>
          <p:grpSpPr>
            <a:xfrm>
              <a:off x="9628234" y="7271512"/>
              <a:ext cx="7010400" cy="1884161"/>
              <a:chOff x="9628234" y="7271512"/>
              <a:chExt cx="7010400" cy="1884161"/>
            </a:xfrm>
          </p:grpSpPr>
          <p:sp>
            <p:nvSpPr>
              <p:cNvPr id="50" name="Freeform 18"/>
              <p:cNvSpPr/>
              <p:nvPr/>
            </p:nvSpPr>
            <p:spPr>
              <a:xfrm>
                <a:off x="9628234" y="7369822"/>
                <a:ext cx="7010400" cy="1785851"/>
              </a:xfrm>
              <a:custGeom>
                <a:avLst/>
                <a:gdLst/>
                <a:ahLst/>
                <a:cxnLst/>
                <a:rect l="l" t="t" r="r" b="b"/>
                <a:pathLst>
                  <a:path w="1230498" h="438658">
                    <a:moveTo>
                      <a:pt x="3858" y="0"/>
                    </a:moveTo>
                    <a:lnTo>
                      <a:pt x="1226641" y="0"/>
                    </a:lnTo>
                    <a:cubicBezTo>
                      <a:pt x="1227664" y="0"/>
                      <a:pt x="1228645" y="406"/>
                      <a:pt x="1229368" y="1130"/>
                    </a:cubicBezTo>
                    <a:cubicBezTo>
                      <a:pt x="1230092" y="1853"/>
                      <a:pt x="1230498" y="2835"/>
                      <a:pt x="1230498" y="3858"/>
                    </a:cubicBezTo>
                    <a:lnTo>
                      <a:pt x="1230498" y="434800"/>
                    </a:lnTo>
                    <a:cubicBezTo>
                      <a:pt x="1230498" y="436931"/>
                      <a:pt x="1228771" y="438658"/>
                      <a:pt x="1226641" y="438658"/>
                    </a:cubicBezTo>
                    <a:lnTo>
                      <a:pt x="3858" y="438658"/>
                    </a:lnTo>
                    <a:cubicBezTo>
                      <a:pt x="2835" y="438658"/>
                      <a:pt x="1853" y="438252"/>
                      <a:pt x="1130" y="437528"/>
                    </a:cubicBezTo>
                    <a:cubicBezTo>
                      <a:pt x="406" y="436805"/>
                      <a:pt x="0" y="435824"/>
                      <a:pt x="0" y="434800"/>
                    </a:cubicBezTo>
                    <a:lnTo>
                      <a:pt x="0" y="3858"/>
                    </a:lnTo>
                    <a:cubicBezTo>
                      <a:pt x="0" y="1727"/>
                      <a:pt x="1727" y="0"/>
                      <a:pt x="3858" y="0"/>
                    </a:cubicBezTo>
                    <a:close/>
                  </a:path>
                </a:pathLst>
              </a:custGeom>
              <a:solidFill>
                <a:srgbClr val="FFFFFF"/>
              </a:solidFill>
              <a:ln w="28575">
                <a:solidFill>
                  <a:srgbClr val="000000"/>
                </a:solidFill>
              </a:ln>
            </p:spPr>
          </p:sp>
          <p:sp>
            <p:nvSpPr>
              <p:cNvPr id="51" name="Freeform 20"/>
              <p:cNvSpPr/>
              <p:nvPr/>
            </p:nvSpPr>
            <p:spPr>
              <a:xfrm>
                <a:off x="10113930" y="7271512"/>
                <a:ext cx="909495" cy="1263188"/>
              </a:xfrm>
              <a:custGeom>
                <a:avLst/>
                <a:gdLst/>
                <a:ahLst/>
                <a:cxnLst/>
                <a:rect l="l" t="t" r="r" b="b"/>
                <a:pathLst>
                  <a:path w="585624" h="813367">
                    <a:moveTo>
                      <a:pt x="0" y="0"/>
                    </a:moveTo>
                    <a:lnTo>
                      <a:pt x="585624" y="0"/>
                    </a:lnTo>
                    <a:lnTo>
                      <a:pt x="585624" y="813367"/>
                    </a:lnTo>
                    <a:lnTo>
                      <a:pt x="0" y="813367"/>
                    </a:lnTo>
                    <a:lnTo>
                      <a:pt x="0" y="0"/>
                    </a:lnTo>
                    <a:close/>
                  </a:path>
                </a:pathLst>
              </a:custGeom>
              <a:blipFill>
                <a:blip r:embed="rId18">
                  <a:extLst>
                    <a:ext uri="{96DAC541-7B7A-43D3-8B79-37D633B846F1}">
                      <asvg:svgBlip xmlns:asvg="http://schemas.microsoft.com/office/drawing/2016/SVG/main" r:embed="rId17"/>
                    </a:ext>
                  </a:extLst>
                </a:blip>
                <a:stretch>
                  <a:fillRect/>
                </a:stretch>
              </a:blipFill>
            </p:spPr>
          </p:sp>
          <p:sp>
            <p:nvSpPr>
              <p:cNvPr id="55" name="TextBox 54"/>
              <p:cNvSpPr txBox="1"/>
              <p:nvPr/>
            </p:nvSpPr>
            <p:spPr>
              <a:xfrm>
                <a:off x="10266329" y="7369822"/>
                <a:ext cx="604695" cy="769441"/>
              </a:xfrm>
              <a:prstGeom prst="rect">
                <a:avLst/>
              </a:prstGeom>
              <a:solidFill>
                <a:srgbClr val="FFDA7B"/>
              </a:solidFill>
            </p:spPr>
            <p:txBody>
              <a:bodyPr wrap="square" rtlCol="0">
                <a:spAutoFit/>
              </a:bodyPr>
              <a:lstStyle/>
              <a:p>
                <a:r>
                  <a:rPr lang="vi-VN" sz="4400" b="1">
                    <a:latin typeface="Arial" panose="020B0604020202020204" pitchFamily="34" charset="0"/>
                    <a:cs typeface="Arial" panose="020B0604020202020204" pitchFamily="34" charset="0"/>
                  </a:rPr>
                  <a:t>D</a:t>
                </a:r>
                <a:endParaRPr lang="en-US" sz="4400" b="1">
                  <a:latin typeface="Arial" panose="020B060402020202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63" name="Rectangle 62"/>
                <p:cNvSpPr/>
                <p:nvPr/>
              </p:nvSpPr>
              <p:spPr>
                <a:xfrm>
                  <a:off x="12392150" y="7637843"/>
                  <a:ext cx="1553246" cy="114230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sz="4000">
                            <a:latin typeface="Cambria Math" panose="02040503050406030204" pitchFamily="18" charset="0"/>
                          </a:rPr>
                          <m:t>x</m:t>
                        </m:r>
                        <m:r>
                          <a:rPr lang="en-US" sz="4000" i="0">
                            <a:latin typeface="Cambria Math" panose="02040503050406030204" pitchFamily="18" charset="0"/>
                          </a:rPr>
                          <m:t>=</m:t>
                        </m:r>
                        <m:f>
                          <m:fPr>
                            <m:ctrlPr>
                              <a:rPr lang="en-US" sz="4000" i="1">
                                <a:latin typeface="Cambria Math" panose="02040503050406030204" pitchFamily="18" charset="0"/>
                              </a:rPr>
                            </m:ctrlPr>
                          </m:fPr>
                          <m:num>
                            <m:r>
                              <m:rPr>
                                <m:sty m:val="p"/>
                              </m:rPr>
                              <a:rPr lang="en-US" sz="4000" i="0">
                                <a:latin typeface="Cambria Math" panose="02040503050406030204" pitchFamily="18" charset="0"/>
                              </a:rPr>
                              <m:t>π</m:t>
                            </m:r>
                          </m:num>
                          <m:den>
                            <m:r>
                              <a:rPr lang="en-US" sz="4000" i="0">
                                <a:latin typeface="Cambria Math" panose="02040503050406030204" pitchFamily="18" charset="0"/>
                              </a:rPr>
                              <m:t>3</m:t>
                            </m:r>
                          </m:den>
                        </m:f>
                      </m:oMath>
                    </m:oMathPara>
                  </a14:m>
                  <a:endParaRPr lang="en-US" sz="4000">
                    <a:latin typeface="Arial" panose="020B0604020202020204" pitchFamily="34" charset="0"/>
                    <a:cs typeface="Arial" panose="020B0604020202020204" pitchFamily="34" charset="0"/>
                  </a:endParaRPr>
                </a:p>
              </p:txBody>
            </p:sp>
          </mc:Choice>
          <mc:Fallback xmlns="">
            <p:sp>
              <p:nvSpPr>
                <p:cNvPr id="63" name="Rectangle 62"/>
                <p:cNvSpPr>
                  <a:spLocks noRot="1" noChangeAspect="1" noMove="1" noResize="1" noEditPoints="1" noAdjustHandles="1" noChangeArrowheads="1" noChangeShapeType="1" noTextEdit="1"/>
                </p:cNvSpPr>
                <p:nvPr/>
              </p:nvSpPr>
              <p:spPr>
                <a:xfrm>
                  <a:off x="12392150" y="7637843"/>
                  <a:ext cx="1553246" cy="1142300"/>
                </a:xfrm>
                <a:prstGeom prst="rect">
                  <a:avLst/>
                </a:prstGeom>
                <a:blipFill rotWithShape="0">
                  <a:blip r:embed="rId21"/>
                  <a:stretch>
                    <a:fillRect/>
                  </a:stretch>
                </a:blipFill>
              </p:spPr>
              <p:txBody>
                <a:bodyPr/>
                <a:lstStyle/>
                <a:p>
                  <a:r>
                    <a:rPr lang="en-US">
                      <a:noFill/>
                    </a:rPr>
                    <a:t> </a:t>
                  </a:r>
                </a:p>
              </p:txBody>
            </p:sp>
          </mc:Fallback>
        </mc:AlternateContent>
      </p:grpSp>
      <p:grpSp>
        <p:nvGrpSpPr>
          <p:cNvPr id="68" name="Group 67"/>
          <p:cNvGrpSpPr/>
          <p:nvPr/>
        </p:nvGrpSpPr>
        <p:grpSpPr>
          <a:xfrm>
            <a:off x="9628234" y="4761312"/>
            <a:ext cx="7010400" cy="1884161"/>
            <a:chOff x="9628234" y="4761312"/>
            <a:chExt cx="7010400" cy="1884161"/>
          </a:xfrm>
        </p:grpSpPr>
        <p:grpSp>
          <p:nvGrpSpPr>
            <p:cNvPr id="69" name="Group 68"/>
            <p:cNvGrpSpPr/>
            <p:nvPr/>
          </p:nvGrpSpPr>
          <p:grpSpPr>
            <a:xfrm>
              <a:off x="9628234" y="4761312"/>
              <a:ext cx="7010400" cy="1884161"/>
              <a:chOff x="9628234" y="4761312"/>
              <a:chExt cx="7010400" cy="1884161"/>
            </a:xfrm>
          </p:grpSpPr>
          <p:sp>
            <p:nvSpPr>
              <p:cNvPr id="71" name="Freeform 18"/>
              <p:cNvSpPr/>
              <p:nvPr/>
            </p:nvSpPr>
            <p:spPr>
              <a:xfrm>
                <a:off x="9628234" y="4859622"/>
                <a:ext cx="7010400" cy="1785851"/>
              </a:xfrm>
              <a:custGeom>
                <a:avLst/>
                <a:gdLst/>
                <a:ahLst/>
                <a:cxnLst/>
                <a:rect l="l" t="t" r="r" b="b"/>
                <a:pathLst>
                  <a:path w="1230498" h="438658">
                    <a:moveTo>
                      <a:pt x="3858" y="0"/>
                    </a:moveTo>
                    <a:lnTo>
                      <a:pt x="1226641" y="0"/>
                    </a:lnTo>
                    <a:cubicBezTo>
                      <a:pt x="1227664" y="0"/>
                      <a:pt x="1228645" y="406"/>
                      <a:pt x="1229368" y="1130"/>
                    </a:cubicBezTo>
                    <a:cubicBezTo>
                      <a:pt x="1230092" y="1853"/>
                      <a:pt x="1230498" y="2835"/>
                      <a:pt x="1230498" y="3858"/>
                    </a:cubicBezTo>
                    <a:lnTo>
                      <a:pt x="1230498" y="434800"/>
                    </a:lnTo>
                    <a:cubicBezTo>
                      <a:pt x="1230498" y="436931"/>
                      <a:pt x="1228771" y="438658"/>
                      <a:pt x="1226641" y="438658"/>
                    </a:cubicBezTo>
                    <a:lnTo>
                      <a:pt x="3858" y="438658"/>
                    </a:lnTo>
                    <a:cubicBezTo>
                      <a:pt x="2835" y="438658"/>
                      <a:pt x="1853" y="438252"/>
                      <a:pt x="1130" y="437528"/>
                    </a:cubicBezTo>
                    <a:cubicBezTo>
                      <a:pt x="406" y="436805"/>
                      <a:pt x="0" y="435824"/>
                      <a:pt x="0" y="434800"/>
                    </a:cubicBezTo>
                    <a:lnTo>
                      <a:pt x="0" y="3858"/>
                    </a:lnTo>
                    <a:cubicBezTo>
                      <a:pt x="0" y="1727"/>
                      <a:pt x="1727" y="0"/>
                      <a:pt x="3858" y="0"/>
                    </a:cubicBezTo>
                    <a:close/>
                  </a:path>
                </a:pathLst>
              </a:custGeom>
              <a:solidFill>
                <a:srgbClr val="B0DD7F"/>
              </a:solidFill>
              <a:ln w="28575">
                <a:solidFill>
                  <a:srgbClr val="000000"/>
                </a:solidFill>
              </a:ln>
            </p:spPr>
          </p:sp>
          <p:sp>
            <p:nvSpPr>
              <p:cNvPr id="72" name="Freeform 20"/>
              <p:cNvSpPr/>
              <p:nvPr/>
            </p:nvSpPr>
            <p:spPr>
              <a:xfrm>
                <a:off x="10113930" y="4761312"/>
                <a:ext cx="909495" cy="1263188"/>
              </a:xfrm>
              <a:custGeom>
                <a:avLst/>
                <a:gdLst/>
                <a:ahLst/>
                <a:cxnLst/>
                <a:rect l="l" t="t" r="r" b="b"/>
                <a:pathLst>
                  <a:path w="585624" h="813367">
                    <a:moveTo>
                      <a:pt x="0" y="0"/>
                    </a:moveTo>
                    <a:lnTo>
                      <a:pt x="585624" y="0"/>
                    </a:lnTo>
                    <a:lnTo>
                      <a:pt x="585624" y="813367"/>
                    </a:lnTo>
                    <a:lnTo>
                      <a:pt x="0" y="813367"/>
                    </a:lnTo>
                    <a:lnTo>
                      <a:pt x="0" y="0"/>
                    </a:lnTo>
                    <a:close/>
                  </a:path>
                </a:pathLst>
              </a:custGeom>
              <a:blipFill>
                <a:blip r:embed="rId18">
                  <a:extLst>
                    <a:ext uri="{96DAC541-7B7A-43D3-8B79-37D633B846F1}">
                      <asvg:svgBlip xmlns:asvg="http://schemas.microsoft.com/office/drawing/2016/SVG/main" r:embed="rId17"/>
                    </a:ext>
                  </a:extLst>
                </a:blip>
                <a:stretch>
                  <a:fillRect/>
                </a:stretch>
              </a:blipFill>
            </p:spPr>
          </p:sp>
          <p:sp>
            <p:nvSpPr>
              <p:cNvPr id="73" name="TextBox 72"/>
              <p:cNvSpPr txBox="1"/>
              <p:nvPr/>
            </p:nvSpPr>
            <p:spPr>
              <a:xfrm>
                <a:off x="10266329" y="4849820"/>
                <a:ext cx="604695" cy="769441"/>
              </a:xfrm>
              <a:prstGeom prst="rect">
                <a:avLst/>
              </a:prstGeom>
              <a:solidFill>
                <a:srgbClr val="FFDA7B"/>
              </a:solidFill>
            </p:spPr>
            <p:txBody>
              <a:bodyPr wrap="square" rtlCol="0">
                <a:spAutoFit/>
              </a:bodyPr>
              <a:lstStyle/>
              <a:p>
                <a:r>
                  <a:rPr lang="vi-VN" sz="4400" b="1">
                    <a:latin typeface="Arial" panose="020B0604020202020204" pitchFamily="34" charset="0"/>
                    <a:cs typeface="Arial" panose="020B0604020202020204" pitchFamily="34" charset="0"/>
                  </a:rPr>
                  <a:t>B</a:t>
                </a:r>
                <a:endParaRPr lang="en-US" sz="4400" b="1">
                  <a:latin typeface="Arial" panose="020B060402020202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70" name="Rectangle 69"/>
                <p:cNvSpPr/>
                <p:nvPr/>
              </p:nvSpPr>
              <p:spPr>
                <a:xfrm>
                  <a:off x="12392150" y="5181397"/>
                  <a:ext cx="1553246" cy="114230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sz="4000">
                            <a:latin typeface="Cambria Math" panose="02040503050406030204" pitchFamily="18" charset="0"/>
                          </a:rPr>
                          <m:t>x</m:t>
                        </m:r>
                        <m:r>
                          <a:rPr lang="en-US" sz="4000" i="0">
                            <a:latin typeface="Cambria Math" panose="02040503050406030204" pitchFamily="18" charset="0"/>
                          </a:rPr>
                          <m:t>=</m:t>
                        </m:r>
                        <m:f>
                          <m:fPr>
                            <m:ctrlPr>
                              <a:rPr lang="en-US" sz="4000" i="1">
                                <a:latin typeface="Cambria Math" panose="02040503050406030204" pitchFamily="18" charset="0"/>
                              </a:rPr>
                            </m:ctrlPr>
                          </m:fPr>
                          <m:num>
                            <m:r>
                              <m:rPr>
                                <m:sty m:val="p"/>
                              </m:rPr>
                              <a:rPr lang="en-US" sz="4000" i="0">
                                <a:latin typeface="Cambria Math" panose="02040503050406030204" pitchFamily="18" charset="0"/>
                              </a:rPr>
                              <m:t>π</m:t>
                            </m:r>
                          </m:num>
                          <m:den>
                            <m:r>
                              <a:rPr lang="en-US" sz="4000" i="0">
                                <a:latin typeface="Cambria Math" panose="02040503050406030204" pitchFamily="18" charset="0"/>
                              </a:rPr>
                              <m:t>6</m:t>
                            </m:r>
                          </m:den>
                        </m:f>
                      </m:oMath>
                    </m:oMathPara>
                  </a14:m>
                  <a:endParaRPr lang="en-US" sz="4000">
                    <a:latin typeface="Arial" panose="020B0604020202020204" pitchFamily="34" charset="0"/>
                    <a:cs typeface="Arial" panose="020B0604020202020204" pitchFamily="34" charset="0"/>
                  </a:endParaRPr>
                </a:p>
              </p:txBody>
            </p:sp>
          </mc:Choice>
          <mc:Fallback xmlns="">
            <p:sp>
              <p:nvSpPr>
                <p:cNvPr id="70" name="Rectangle 69"/>
                <p:cNvSpPr>
                  <a:spLocks noRot="1" noChangeAspect="1" noMove="1" noResize="1" noEditPoints="1" noAdjustHandles="1" noChangeArrowheads="1" noChangeShapeType="1" noTextEdit="1"/>
                </p:cNvSpPr>
                <p:nvPr/>
              </p:nvSpPr>
              <p:spPr>
                <a:xfrm>
                  <a:off x="12392150" y="5181397"/>
                  <a:ext cx="1553246" cy="1142300"/>
                </a:xfrm>
                <a:prstGeom prst="rect">
                  <a:avLst/>
                </a:prstGeom>
                <a:blipFill rotWithShape="0">
                  <a:blip r:embed="rId19"/>
                  <a:stretch>
                    <a:fillRect/>
                  </a:stretch>
                </a:blipFill>
              </p:spPr>
              <p:txBody>
                <a:bodyPr/>
                <a:lstStyle/>
                <a:p>
                  <a:r>
                    <a:rPr lang="en-US">
                      <a:noFill/>
                    </a:rPr>
                    <a:t> </a:t>
                  </a:r>
                </a:p>
              </p:txBody>
            </p:sp>
          </mc:Fallback>
        </mc:AlternateContent>
      </p:grpSp>
    </p:spTree>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arn(inVertical)">
                                      <p:cBhvr>
                                        <p:cTn id="7" dur="500"/>
                                        <p:tgtEl>
                                          <p:spTgt spid="39"/>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64"/>
                                        </p:tgtEl>
                                        <p:attrNameLst>
                                          <p:attrName>style.visibility</p:attrName>
                                        </p:attrNameLst>
                                      </p:cBhvr>
                                      <p:to>
                                        <p:strVal val="visible"/>
                                      </p:to>
                                    </p:set>
                                    <p:animEffect transition="in" filter="fade">
                                      <p:cBhvr>
                                        <p:cTn id="11" dur="500"/>
                                        <p:tgtEl>
                                          <p:spTgt spid="64"/>
                                        </p:tgtEl>
                                      </p:cBhvr>
                                    </p:animEffect>
                                    <p:anim calcmode="lin" valueType="num">
                                      <p:cBhvr>
                                        <p:cTn id="12" dur="500" fill="hold"/>
                                        <p:tgtEl>
                                          <p:spTgt spid="64"/>
                                        </p:tgtEl>
                                        <p:attrNameLst>
                                          <p:attrName>ppt_x</p:attrName>
                                        </p:attrNameLst>
                                      </p:cBhvr>
                                      <p:tavLst>
                                        <p:tav tm="0">
                                          <p:val>
                                            <p:strVal val="#ppt_x"/>
                                          </p:val>
                                        </p:tav>
                                        <p:tav tm="100000">
                                          <p:val>
                                            <p:strVal val="#ppt_x"/>
                                          </p:val>
                                        </p:tav>
                                      </p:tavLst>
                                    </p:anim>
                                    <p:anim calcmode="lin" valueType="num">
                                      <p:cBhvr>
                                        <p:cTn id="13" dur="500" fill="hold"/>
                                        <p:tgtEl>
                                          <p:spTgt spid="64"/>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42" presetClass="entr" presetSubtype="0" fill="hold" nodeType="afterEffect">
                                  <p:stCondLst>
                                    <p:cond delay="0"/>
                                  </p:stCondLst>
                                  <p:childTnLst>
                                    <p:set>
                                      <p:cBhvr>
                                        <p:cTn id="16" dur="1" fill="hold">
                                          <p:stCondLst>
                                            <p:cond delay="0"/>
                                          </p:stCondLst>
                                        </p:cTn>
                                        <p:tgtEl>
                                          <p:spTgt spid="65"/>
                                        </p:tgtEl>
                                        <p:attrNameLst>
                                          <p:attrName>style.visibility</p:attrName>
                                        </p:attrNameLst>
                                      </p:cBhvr>
                                      <p:to>
                                        <p:strVal val="visible"/>
                                      </p:to>
                                    </p:set>
                                    <p:animEffect transition="in" filter="fade">
                                      <p:cBhvr>
                                        <p:cTn id="17" dur="500"/>
                                        <p:tgtEl>
                                          <p:spTgt spid="65"/>
                                        </p:tgtEl>
                                      </p:cBhvr>
                                    </p:animEffect>
                                    <p:anim calcmode="lin" valueType="num">
                                      <p:cBhvr>
                                        <p:cTn id="18" dur="500" fill="hold"/>
                                        <p:tgtEl>
                                          <p:spTgt spid="65"/>
                                        </p:tgtEl>
                                        <p:attrNameLst>
                                          <p:attrName>ppt_x</p:attrName>
                                        </p:attrNameLst>
                                      </p:cBhvr>
                                      <p:tavLst>
                                        <p:tav tm="0">
                                          <p:val>
                                            <p:strVal val="#ppt_x"/>
                                          </p:val>
                                        </p:tav>
                                        <p:tav tm="100000">
                                          <p:val>
                                            <p:strVal val="#ppt_x"/>
                                          </p:val>
                                        </p:tav>
                                      </p:tavLst>
                                    </p:anim>
                                    <p:anim calcmode="lin" valueType="num">
                                      <p:cBhvr>
                                        <p:cTn id="19" dur="500" fill="hold"/>
                                        <p:tgtEl>
                                          <p:spTgt spid="65"/>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42" presetClass="entr" presetSubtype="0" fill="hold" nodeType="afterEffect">
                                  <p:stCondLst>
                                    <p:cond delay="0"/>
                                  </p:stCondLst>
                                  <p:childTnLst>
                                    <p:set>
                                      <p:cBhvr>
                                        <p:cTn id="22" dur="1" fill="hold">
                                          <p:stCondLst>
                                            <p:cond delay="0"/>
                                          </p:stCondLst>
                                        </p:cTn>
                                        <p:tgtEl>
                                          <p:spTgt spid="66"/>
                                        </p:tgtEl>
                                        <p:attrNameLst>
                                          <p:attrName>style.visibility</p:attrName>
                                        </p:attrNameLst>
                                      </p:cBhvr>
                                      <p:to>
                                        <p:strVal val="visible"/>
                                      </p:to>
                                    </p:set>
                                    <p:animEffect transition="in" filter="fade">
                                      <p:cBhvr>
                                        <p:cTn id="23" dur="500"/>
                                        <p:tgtEl>
                                          <p:spTgt spid="66"/>
                                        </p:tgtEl>
                                      </p:cBhvr>
                                    </p:animEffect>
                                    <p:anim calcmode="lin" valueType="num">
                                      <p:cBhvr>
                                        <p:cTn id="24" dur="500" fill="hold"/>
                                        <p:tgtEl>
                                          <p:spTgt spid="66"/>
                                        </p:tgtEl>
                                        <p:attrNameLst>
                                          <p:attrName>ppt_x</p:attrName>
                                        </p:attrNameLst>
                                      </p:cBhvr>
                                      <p:tavLst>
                                        <p:tav tm="0">
                                          <p:val>
                                            <p:strVal val="#ppt_x"/>
                                          </p:val>
                                        </p:tav>
                                        <p:tav tm="100000">
                                          <p:val>
                                            <p:strVal val="#ppt_x"/>
                                          </p:val>
                                        </p:tav>
                                      </p:tavLst>
                                    </p:anim>
                                    <p:anim calcmode="lin" valueType="num">
                                      <p:cBhvr>
                                        <p:cTn id="25" dur="500" fill="hold"/>
                                        <p:tgtEl>
                                          <p:spTgt spid="66"/>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42" presetClass="entr" presetSubtype="0" fill="hold" nodeType="afterEffect">
                                  <p:stCondLst>
                                    <p:cond delay="0"/>
                                  </p:stCondLst>
                                  <p:childTnLst>
                                    <p:set>
                                      <p:cBhvr>
                                        <p:cTn id="28" dur="1" fill="hold">
                                          <p:stCondLst>
                                            <p:cond delay="0"/>
                                          </p:stCondLst>
                                        </p:cTn>
                                        <p:tgtEl>
                                          <p:spTgt spid="67"/>
                                        </p:tgtEl>
                                        <p:attrNameLst>
                                          <p:attrName>style.visibility</p:attrName>
                                        </p:attrNameLst>
                                      </p:cBhvr>
                                      <p:to>
                                        <p:strVal val="visible"/>
                                      </p:to>
                                    </p:set>
                                    <p:animEffect transition="in" filter="fade">
                                      <p:cBhvr>
                                        <p:cTn id="29" dur="500"/>
                                        <p:tgtEl>
                                          <p:spTgt spid="67"/>
                                        </p:tgtEl>
                                      </p:cBhvr>
                                    </p:animEffect>
                                    <p:anim calcmode="lin" valueType="num">
                                      <p:cBhvr>
                                        <p:cTn id="30" dur="500" fill="hold"/>
                                        <p:tgtEl>
                                          <p:spTgt spid="67"/>
                                        </p:tgtEl>
                                        <p:attrNameLst>
                                          <p:attrName>ppt_x</p:attrName>
                                        </p:attrNameLst>
                                      </p:cBhvr>
                                      <p:tavLst>
                                        <p:tav tm="0">
                                          <p:val>
                                            <p:strVal val="#ppt_x"/>
                                          </p:val>
                                        </p:tav>
                                        <p:tav tm="100000">
                                          <p:val>
                                            <p:strVal val="#ppt_x"/>
                                          </p:val>
                                        </p:tav>
                                      </p:tavLst>
                                    </p:anim>
                                    <p:anim calcmode="lin" valueType="num">
                                      <p:cBhvr>
                                        <p:cTn id="31" dur="500" fill="hold"/>
                                        <p:tgtEl>
                                          <p:spTgt spid="67"/>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68"/>
                                        </p:tgtEl>
                                        <p:attrNameLst>
                                          <p:attrName>style.visibility</p:attrName>
                                        </p:attrNameLst>
                                      </p:cBhvr>
                                      <p:to>
                                        <p:strVal val="visible"/>
                                      </p:to>
                                    </p:set>
                                    <p:animEffect transition="in" filter="barn(inVertical)">
                                      <p:cBhvr>
                                        <p:cTn id="36"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sp>
        <p:nvSpPr>
          <p:cNvPr id="27" name="Freeform 27"/>
          <p:cNvSpPr/>
          <p:nvPr/>
        </p:nvSpPr>
        <p:spPr>
          <a:xfrm>
            <a:off x="16244205" y="8381118"/>
            <a:ext cx="3364547" cy="2312362"/>
          </a:xfrm>
          <a:custGeom>
            <a:avLst/>
            <a:gdLst/>
            <a:ahLst/>
            <a:cxnLst/>
            <a:rect l="l" t="t" r="r" b="b"/>
            <a:pathLst>
              <a:path w="6266893" h="4307065">
                <a:moveTo>
                  <a:pt x="0" y="0"/>
                </a:moveTo>
                <a:lnTo>
                  <a:pt x="6266894" y="0"/>
                </a:lnTo>
                <a:lnTo>
                  <a:pt x="6266894" y="4307064"/>
                </a:lnTo>
                <a:lnTo>
                  <a:pt x="0" y="430706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8" name="Freeform 28"/>
          <p:cNvSpPr/>
          <p:nvPr/>
        </p:nvSpPr>
        <p:spPr>
          <a:xfrm>
            <a:off x="-512935" y="12700"/>
            <a:ext cx="2502787" cy="1820209"/>
          </a:xfrm>
          <a:custGeom>
            <a:avLst/>
            <a:gdLst/>
            <a:ahLst/>
            <a:cxnLst/>
            <a:rect l="l" t="t" r="r" b="b"/>
            <a:pathLst>
              <a:path w="4793068" h="3485868">
                <a:moveTo>
                  <a:pt x="0" y="0"/>
                </a:moveTo>
                <a:lnTo>
                  <a:pt x="4793068" y="0"/>
                </a:lnTo>
                <a:lnTo>
                  <a:pt x="4793068" y="3485868"/>
                </a:lnTo>
                <a:lnTo>
                  <a:pt x="0" y="348586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38" name="TextBox 37"/>
          <p:cNvSpPr txBox="1"/>
          <p:nvPr/>
        </p:nvSpPr>
        <p:spPr>
          <a:xfrm>
            <a:off x="2438400" y="647700"/>
            <a:ext cx="13411200" cy="923330"/>
          </a:xfrm>
          <a:prstGeom prst="rect">
            <a:avLst/>
          </a:prstGeom>
          <a:noFill/>
        </p:spPr>
        <p:txBody>
          <a:bodyPr wrap="square" rtlCol="0">
            <a:spAutoFit/>
          </a:bodyPr>
          <a:lstStyle/>
          <a:p>
            <a:pPr algn="ctr"/>
            <a:r>
              <a:rPr lang="vi-VN" sz="5400" b="1">
                <a:solidFill>
                  <a:srgbClr val="C00000"/>
                </a:solidFill>
                <a:latin typeface="Arial" panose="020B0604020202020204" pitchFamily="34" charset="0"/>
                <a:cs typeface="Arial" panose="020B0604020202020204" pitchFamily="34" charset="0"/>
              </a:rPr>
              <a:t>BÀI TẬP TRẮC NGHIỆM</a:t>
            </a:r>
            <a:endParaRPr lang="en-US" sz="5400" b="1">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39" name="Rounded Rectangle 38"/>
              <p:cNvSpPr/>
              <p:nvPr/>
            </p:nvSpPr>
            <p:spPr>
              <a:xfrm>
                <a:off x="1676400" y="1920181"/>
                <a:ext cx="14946994" cy="2343729"/>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180340" indent="-180340" algn="ctr">
                  <a:lnSpc>
                    <a:spcPct val="150000"/>
                  </a:lnSpc>
                  <a:spcAft>
                    <a:spcPts val="0"/>
                  </a:spcAft>
                  <a:tabLst>
                    <a:tab pos="180340" algn="l"/>
                    <a:tab pos="288290" algn="l"/>
                    <a:tab pos="467995" algn="l"/>
                    <a:tab pos="540385" algn="l"/>
                    <a:tab pos="648335" algn="l"/>
                    <a:tab pos="1260475" algn="l"/>
                    <a:tab pos="3780790" algn="l"/>
                  </a:tabLst>
                </a:pPr>
                <a:r>
                  <a:rPr lang="vi-VN" sz="4400" b="1">
                    <a:solidFill>
                      <a:srgbClr val="002060"/>
                    </a:solidFill>
                    <a:latin typeface="Arial" panose="020B0604020202020204" pitchFamily="34" charset="0"/>
                    <a:ea typeface="Calibri" panose="020F0502020204030204" pitchFamily="34" charset="0"/>
                    <a:cs typeface="Arial" panose="020B0604020202020204" pitchFamily="34" charset="0"/>
                  </a:rPr>
                  <a:t>Câu 2: </a:t>
                </a:r>
                <a:r>
                  <a:rPr lang="vi-VN" sz="4400">
                    <a:solidFill>
                      <a:schemeClr val="tx1"/>
                    </a:solidFill>
                  </a:rPr>
                  <a:t>Số nghiệm của phương trình </a:t>
                </a:r>
                <a14:m>
                  <m:oMath xmlns:m="http://schemas.openxmlformats.org/officeDocument/2006/math">
                    <m:func>
                      <m:funcPr>
                        <m:ctrlPr>
                          <a:rPr lang="en-US" sz="4400" i="1">
                            <a:solidFill>
                              <a:schemeClr val="tx1"/>
                            </a:solidFill>
                            <a:latin typeface="Cambria Math" panose="02040503050406030204" pitchFamily="18" charset="0"/>
                          </a:rPr>
                        </m:ctrlPr>
                      </m:funcPr>
                      <m:fName>
                        <m:r>
                          <m:rPr>
                            <m:sty m:val="p"/>
                          </m:rPr>
                          <a:rPr lang="vi-VN" sz="4400">
                            <a:solidFill>
                              <a:schemeClr val="tx1"/>
                            </a:solidFill>
                            <a:latin typeface="Cambria Math" panose="02040503050406030204" pitchFamily="18" charset="0"/>
                          </a:rPr>
                          <m:t>sin</m:t>
                        </m:r>
                      </m:fName>
                      <m:e>
                        <m:r>
                          <a:rPr lang="vi-VN" sz="4400">
                            <a:solidFill>
                              <a:schemeClr val="tx1"/>
                            </a:solidFill>
                            <a:latin typeface="Cambria Math" panose="02040503050406030204" pitchFamily="18" charset="0"/>
                          </a:rPr>
                          <m:t>2</m:t>
                        </m:r>
                        <m:r>
                          <m:rPr>
                            <m:sty m:val="p"/>
                          </m:rPr>
                          <a:rPr lang="vi-VN" sz="4400">
                            <a:solidFill>
                              <a:schemeClr val="tx1"/>
                            </a:solidFill>
                            <a:latin typeface="Cambria Math" panose="02040503050406030204" pitchFamily="18" charset="0"/>
                          </a:rPr>
                          <m:t>x</m:t>
                        </m:r>
                      </m:e>
                    </m:func>
                    <m:r>
                      <a:rPr lang="vi-VN" sz="4400">
                        <a:solidFill>
                          <a:schemeClr val="tx1"/>
                        </a:solidFill>
                        <a:latin typeface="Cambria Math" panose="02040503050406030204" pitchFamily="18" charset="0"/>
                      </a:rPr>
                      <m:t>=</m:t>
                    </m:r>
                    <m:f>
                      <m:fPr>
                        <m:ctrlPr>
                          <a:rPr lang="en-US" sz="4400" i="1">
                            <a:solidFill>
                              <a:schemeClr val="tx1"/>
                            </a:solidFill>
                            <a:latin typeface="Cambria Math" panose="02040503050406030204" pitchFamily="18" charset="0"/>
                          </a:rPr>
                        </m:ctrlPr>
                      </m:fPr>
                      <m:num>
                        <m:rad>
                          <m:radPr>
                            <m:degHide m:val="on"/>
                            <m:ctrlPr>
                              <a:rPr lang="en-US" sz="4400" i="1">
                                <a:solidFill>
                                  <a:schemeClr val="tx1"/>
                                </a:solidFill>
                                <a:latin typeface="Cambria Math" panose="02040503050406030204" pitchFamily="18" charset="0"/>
                              </a:rPr>
                            </m:ctrlPr>
                          </m:radPr>
                          <m:deg/>
                          <m:e>
                            <m:r>
                              <a:rPr lang="vi-VN" sz="4400">
                                <a:solidFill>
                                  <a:schemeClr val="tx1"/>
                                </a:solidFill>
                                <a:latin typeface="Cambria Math" panose="02040503050406030204" pitchFamily="18" charset="0"/>
                              </a:rPr>
                              <m:t>3</m:t>
                            </m:r>
                          </m:e>
                        </m:rad>
                      </m:num>
                      <m:den>
                        <m:r>
                          <a:rPr lang="vi-VN" sz="4400">
                            <a:solidFill>
                              <a:schemeClr val="tx1"/>
                            </a:solidFill>
                            <a:latin typeface="Cambria Math" panose="02040503050406030204" pitchFamily="18" charset="0"/>
                          </a:rPr>
                          <m:t>2</m:t>
                        </m:r>
                      </m:den>
                    </m:f>
                  </m:oMath>
                </a14:m>
                <a:r>
                  <a:rPr lang="vi-VN" sz="4400">
                    <a:solidFill>
                      <a:schemeClr val="tx1"/>
                    </a:solidFill>
                  </a:rPr>
                  <a:t> trong khoảng </a:t>
                </a:r>
                <a14:m>
                  <m:oMath xmlns:m="http://schemas.openxmlformats.org/officeDocument/2006/math">
                    <m:d>
                      <m:dPr>
                        <m:ctrlPr>
                          <a:rPr lang="en-US" sz="4400" i="1">
                            <a:solidFill>
                              <a:schemeClr val="tx1"/>
                            </a:solidFill>
                            <a:latin typeface="Cambria Math" panose="02040503050406030204" pitchFamily="18" charset="0"/>
                          </a:rPr>
                        </m:ctrlPr>
                      </m:dPr>
                      <m:e>
                        <m:r>
                          <a:rPr lang="vi-VN" sz="4400">
                            <a:solidFill>
                              <a:schemeClr val="tx1"/>
                            </a:solidFill>
                            <a:latin typeface="Cambria Math" panose="02040503050406030204" pitchFamily="18" charset="0"/>
                          </a:rPr>
                          <m:t>0;3</m:t>
                        </m:r>
                        <m:r>
                          <m:rPr>
                            <m:sty m:val="p"/>
                          </m:rPr>
                          <a:rPr lang="nl-NL" sz="4400">
                            <a:solidFill>
                              <a:schemeClr val="tx1"/>
                            </a:solidFill>
                            <a:latin typeface="Cambria Math" panose="02040503050406030204" pitchFamily="18" charset="0"/>
                          </a:rPr>
                          <m:t>π</m:t>
                        </m:r>
                      </m:e>
                    </m:d>
                  </m:oMath>
                </a14:m>
                <a:r>
                  <a:rPr lang="vi-VN" sz="4400">
                    <a:solidFill>
                      <a:schemeClr val="tx1"/>
                    </a:solidFill>
                  </a:rPr>
                  <a:t> là</a:t>
                </a:r>
                <a:endParaRPr lang="en-US" sz="4400">
                  <a:solidFill>
                    <a:schemeClr val="tx1"/>
                  </a:solidFill>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9" name="Rounded Rectangle 38"/>
              <p:cNvSpPr>
                <a:spLocks noRot="1" noChangeAspect="1" noMove="1" noResize="1" noEditPoints="1" noAdjustHandles="1" noChangeArrowheads="1" noChangeShapeType="1" noTextEdit="1"/>
              </p:cNvSpPr>
              <p:nvPr/>
            </p:nvSpPr>
            <p:spPr>
              <a:xfrm>
                <a:off x="1676400" y="1920181"/>
                <a:ext cx="14946994" cy="2343729"/>
              </a:xfrm>
              <a:prstGeom prst="roundRect">
                <a:avLst/>
              </a:prstGeom>
              <a:blipFill rotWithShape="0">
                <a:blip r:embed="rId15"/>
                <a:stretch>
                  <a:fillRect b="-1285"/>
                </a:stretch>
              </a:blipFill>
              <a:ln w="28575">
                <a:solidFill>
                  <a:schemeClr val="tx1"/>
                </a:solidFill>
              </a:ln>
            </p:spPr>
            <p:txBody>
              <a:bodyPr/>
              <a:lstStyle/>
              <a:p>
                <a:r>
                  <a:rPr lang="en-US">
                    <a:noFill/>
                  </a:rPr>
                  <a:t> </a:t>
                </a:r>
              </a:p>
            </p:txBody>
          </p:sp>
        </mc:Fallback>
      </mc:AlternateContent>
      <p:grpSp>
        <p:nvGrpSpPr>
          <p:cNvPr id="3" name="Group 2"/>
          <p:cNvGrpSpPr/>
          <p:nvPr/>
        </p:nvGrpSpPr>
        <p:grpSpPr>
          <a:xfrm>
            <a:off x="1661160" y="4758017"/>
            <a:ext cx="7010400" cy="1879836"/>
            <a:chOff x="1661160" y="4758017"/>
            <a:chExt cx="7010400" cy="1879836"/>
          </a:xfrm>
        </p:grpSpPr>
        <p:grpSp>
          <p:nvGrpSpPr>
            <p:cNvPr id="56" name="Group 55"/>
            <p:cNvGrpSpPr/>
            <p:nvPr/>
          </p:nvGrpSpPr>
          <p:grpSpPr>
            <a:xfrm>
              <a:off x="1661160" y="4758017"/>
              <a:ext cx="7010400" cy="1879836"/>
              <a:chOff x="1661160" y="4758017"/>
              <a:chExt cx="7010400" cy="1879836"/>
            </a:xfrm>
          </p:grpSpPr>
          <p:sp>
            <p:nvSpPr>
              <p:cNvPr id="41" name="Freeform 18"/>
              <p:cNvSpPr/>
              <p:nvPr/>
            </p:nvSpPr>
            <p:spPr>
              <a:xfrm>
                <a:off x="1661160" y="4852002"/>
                <a:ext cx="7010400" cy="1785851"/>
              </a:xfrm>
              <a:custGeom>
                <a:avLst/>
                <a:gdLst/>
                <a:ahLst/>
                <a:cxnLst/>
                <a:rect l="l" t="t" r="r" b="b"/>
                <a:pathLst>
                  <a:path w="1230498" h="438658">
                    <a:moveTo>
                      <a:pt x="3858" y="0"/>
                    </a:moveTo>
                    <a:lnTo>
                      <a:pt x="1226641" y="0"/>
                    </a:lnTo>
                    <a:cubicBezTo>
                      <a:pt x="1227664" y="0"/>
                      <a:pt x="1228645" y="406"/>
                      <a:pt x="1229368" y="1130"/>
                    </a:cubicBezTo>
                    <a:cubicBezTo>
                      <a:pt x="1230092" y="1853"/>
                      <a:pt x="1230498" y="2835"/>
                      <a:pt x="1230498" y="3858"/>
                    </a:cubicBezTo>
                    <a:lnTo>
                      <a:pt x="1230498" y="434800"/>
                    </a:lnTo>
                    <a:cubicBezTo>
                      <a:pt x="1230498" y="436931"/>
                      <a:pt x="1228771" y="438658"/>
                      <a:pt x="1226641" y="438658"/>
                    </a:cubicBezTo>
                    <a:lnTo>
                      <a:pt x="3858" y="438658"/>
                    </a:lnTo>
                    <a:cubicBezTo>
                      <a:pt x="2835" y="438658"/>
                      <a:pt x="1853" y="438252"/>
                      <a:pt x="1130" y="437528"/>
                    </a:cubicBezTo>
                    <a:cubicBezTo>
                      <a:pt x="406" y="436805"/>
                      <a:pt x="0" y="435824"/>
                      <a:pt x="0" y="434800"/>
                    </a:cubicBezTo>
                    <a:lnTo>
                      <a:pt x="0" y="3858"/>
                    </a:lnTo>
                    <a:cubicBezTo>
                      <a:pt x="0" y="1727"/>
                      <a:pt x="1727" y="0"/>
                      <a:pt x="3858" y="0"/>
                    </a:cubicBezTo>
                    <a:close/>
                  </a:path>
                </a:pathLst>
              </a:custGeom>
              <a:solidFill>
                <a:srgbClr val="FFFFFF"/>
              </a:solidFill>
              <a:ln w="28575">
                <a:solidFill>
                  <a:srgbClr val="000000"/>
                </a:solidFill>
              </a:ln>
            </p:spPr>
          </p:sp>
          <p:sp>
            <p:nvSpPr>
              <p:cNvPr id="42" name="Freeform 20"/>
              <p:cNvSpPr/>
              <p:nvPr/>
            </p:nvSpPr>
            <p:spPr>
              <a:xfrm>
                <a:off x="2118360" y="4758017"/>
                <a:ext cx="909495" cy="1263188"/>
              </a:xfrm>
              <a:custGeom>
                <a:avLst/>
                <a:gdLst/>
                <a:ahLst/>
                <a:cxnLst/>
                <a:rect l="l" t="t" r="r" b="b"/>
                <a:pathLst>
                  <a:path w="585624" h="813367">
                    <a:moveTo>
                      <a:pt x="0" y="0"/>
                    </a:moveTo>
                    <a:lnTo>
                      <a:pt x="585624" y="0"/>
                    </a:lnTo>
                    <a:lnTo>
                      <a:pt x="585624" y="813367"/>
                    </a:lnTo>
                    <a:lnTo>
                      <a:pt x="0" y="813367"/>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52" name="TextBox 51"/>
              <p:cNvSpPr txBox="1"/>
              <p:nvPr/>
            </p:nvSpPr>
            <p:spPr>
              <a:xfrm>
                <a:off x="2270759" y="4867243"/>
                <a:ext cx="604695" cy="769441"/>
              </a:xfrm>
              <a:prstGeom prst="rect">
                <a:avLst/>
              </a:prstGeom>
              <a:solidFill>
                <a:srgbClr val="FFDA7B"/>
              </a:solidFill>
            </p:spPr>
            <p:txBody>
              <a:bodyPr wrap="square" rtlCol="0">
                <a:spAutoFit/>
              </a:bodyPr>
              <a:lstStyle/>
              <a:p>
                <a:r>
                  <a:rPr lang="vi-VN" sz="4400" b="1">
                    <a:latin typeface="Arial" panose="020B0604020202020204" pitchFamily="34" charset="0"/>
                    <a:cs typeface="Arial" panose="020B0604020202020204" pitchFamily="34" charset="0"/>
                  </a:rPr>
                  <a:t>A</a:t>
                </a:r>
                <a:endParaRPr lang="en-US" sz="4400" b="1">
                  <a:latin typeface="Arial" panose="020B0604020202020204" pitchFamily="34" charset="0"/>
                  <a:cs typeface="Arial" panose="020B0604020202020204" pitchFamily="34" charset="0"/>
                </a:endParaRPr>
              </a:p>
            </p:txBody>
          </p:sp>
        </p:grpSp>
        <p:sp>
          <p:nvSpPr>
            <p:cNvPr id="60" name="Rectangle 59"/>
            <p:cNvSpPr/>
            <p:nvPr/>
          </p:nvSpPr>
          <p:spPr>
            <a:xfrm>
              <a:off x="5144707" y="5313319"/>
              <a:ext cx="498855" cy="769441"/>
            </a:xfrm>
            <a:prstGeom prst="rect">
              <a:avLst/>
            </a:prstGeom>
          </p:spPr>
          <p:txBody>
            <a:bodyPr wrap="none">
              <a:spAutoFit/>
            </a:bodyPr>
            <a:lstStyle/>
            <a:p>
              <a:r>
                <a:rPr lang="vi-VN" sz="4400">
                  <a:latin typeface="Arial" panose="020B0604020202020204" pitchFamily="34" charset="0"/>
                  <a:cs typeface="Arial" panose="020B0604020202020204" pitchFamily="34" charset="0"/>
                </a:rPr>
                <a:t>1</a:t>
              </a:r>
              <a:endParaRPr lang="en-US" sz="4400">
                <a:latin typeface="Arial" panose="020B0604020202020204" pitchFamily="34" charset="0"/>
                <a:cs typeface="Arial" panose="020B0604020202020204" pitchFamily="34" charset="0"/>
              </a:endParaRPr>
            </a:p>
          </p:txBody>
        </p:sp>
      </p:grpSp>
      <p:grpSp>
        <p:nvGrpSpPr>
          <p:cNvPr id="4" name="Group 3"/>
          <p:cNvGrpSpPr/>
          <p:nvPr/>
        </p:nvGrpSpPr>
        <p:grpSpPr>
          <a:xfrm>
            <a:off x="9628234" y="4761312"/>
            <a:ext cx="7010400" cy="1884161"/>
            <a:chOff x="9628234" y="4761312"/>
            <a:chExt cx="7010400" cy="1884161"/>
          </a:xfrm>
        </p:grpSpPr>
        <p:grpSp>
          <p:nvGrpSpPr>
            <p:cNvPr id="57" name="Group 56"/>
            <p:cNvGrpSpPr/>
            <p:nvPr/>
          </p:nvGrpSpPr>
          <p:grpSpPr>
            <a:xfrm>
              <a:off x="9628234" y="4761312"/>
              <a:ext cx="7010400" cy="1884161"/>
              <a:chOff x="9628234" y="4761312"/>
              <a:chExt cx="7010400" cy="1884161"/>
            </a:xfrm>
          </p:grpSpPr>
          <p:sp>
            <p:nvSpPr>
              <p:cNvPr id="47" name="Freeform 18"/>
              <p:cNvSpPr/>
              <p:nvPr/>
            </p:nvSpPr>
            <p:spPr>
              <a:xfrm>
                <a:off x="9628234" y="4859622"/>
                <a:ext cx="7010400" cy="1785851"/>
              </a:xfrm>
              <a:custGeom>
                <a:avLst/>
                <a:gdLst/>
                <a:ahLst/>
                <a:cxnLst/>
                <a:rect l="l" t="t" r="r" b="b"/>
                <a:pathLst>
                  <a:path w="1230498" h="438658">
                    <a:moveTo>
                      <a:pt x="3858" y="0"/>
                    </a:moveTo>
                    <a:lnTo>
                      <a:pt x="1226641" y="0"/>
                    </a:lnTo>
                    <a:cubicBezTo>
                      <a:pt x="1227664" y="0"/>
                      <a:pt x="1228645" y="406"/>
                      <a:pt x="1229368" y="1130"/>
                    </a:cubicBezTo>
                    <a:cubicBezTo>
                      <a:pt x="1230092" y="1853"/>
                      <a:pt x="1230498" y="2835"/>
                      <a:pt x="1230498" y="3858"/>
                    </a:cubicBezTo>
                    <a:lnTo>
                      <a:pt x="1230498" y="434800"/>
                    </a:lnTo>
                    <a:cubicBezTo>
                      <a:pt x="1230498" y="436931"/>
                      <a:pt x="1228771" y="438658"/>
                      <a:pt x="1226641" y="438658"/>
                    </a:cubicBezTo>
                    <a:lnTo>
                      <a:pt x="3858" y="438658"/>
                    </a:lnTo>
                    <a:cubicBezTo>
                      <a:pt x="2835" y="438658"/>
                      <a:pt x="1853" y="438252"/>
                      <a:pt x="1130" y="437528"/>
                    </a:cubicBezTo>
                    <a:cubicBezTo>
                      <a:pt x="406" y="436805"/>
                      <a:pt x="0" y="435824"/>
                      <a:pt x="0" y="434800"/>
                    </a:cubicBezTo>
                    <a:lnTo>
                      <a:pt x="0" y="3858"/>
                    </a:lnTo>
                    <a:cubicBezTo>
                      <a:pt x="0" y="1727"/>
                      <a:pt x="1727" y="0"/>
                      <a:pt x="3858" y="0"/>
                    </a:cubicBezTo>
                    <a:close/>
                  </a:path>
                </a:pathLst>
              </a:custGeom>
              <a:solidFill>
                <a:srgbClr val="FFFFFF"/>
              </a:solidFill>
              <a:ln w="28575">
                <a:solidFill>
                  <a:srgbClr val="000000"/>
                </a:solidFill>
              </a:ln>
            </p:spPr>
          </p:sp>
          <p:sp>
            <p:nvSpPr>
              <p:cNvPr id="48" name="Freeform 20"/>
              <p:cNvSpPr/>
              <p:nvPr/>
            </p:nvSpPr>
            <p:spPr>
              <a:xfrm>
                <a:off x="10113930" y="4761312"/>
                <a:ext cx="909495" cy="1263188"/>
              </a:xfrm>
              <a:custGeom>
                <a:avLst/>
                <a:gdLst/>
                <a:ahLst/>
                <a:cxnLst/>
                <a:rect l="l" t="t" r="r" b="b"/>
                <a:pathLst>
                  <a:path w="585624" h="813367">
                    <a:moveTo>
                      <a:pt x="0" y="0"/>
                    </a:moveTo>
                    <a:lnTo>
                      <a:pt x="585624" y="0"/>
                    </a:lnTo>
                    <a:lnTo>
                      <a:pt x="585624" y="813367"/>
                    </a:lnTo>
                    <a:lnTo>
                      <a:pt x="0" y="813367"/>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53" name="TextBox 52"/>
              <p:cNvSpPr txBox="1"/>
              <p:nvPr/>
            </p:nvSpPr>
            <p:spPr>
              <a:xfrm>
                <a:off x="10266329" y="4849820"/>
                <a:ext cx="604695" cy="769441"/>
              </a:xfrm>
              <a:prstGeom prst="rect">
                <a:avLst/>
              </a:prstGeom>
              <a:solidFill>
                <a:srgbClr val="FFDA7B"/>
              </a:solidFill>
            </p:spPr>
            <p:txBody>
              <a:bodyPr wrap="square" rtlCol="0">
                <a:spAutoFit/>
              </a:bodyPr>
              <a:lstStyle/>
              <a:p>
                <a:r>
                  <a:rPr lang="vi-VN" sz="4400" b="1">
                    <a:latin typeface="Arial" panose="020B0604020202020204" pitchFamily="34" charset="0"/>
                    <a:cs typeface="Arial" panose="020B0604020202020204" pitchFamily="34" charset="0"/>
                  </a:rPr>
                  <a:t>B</a:t>
                </a:r>
                <a:endParaRPr lang="en-US" sz="4400" b="1">
                  <a:latin typeface="Arial" panose="020B0604020202020204" pitchFamily="34" charset="0"/>
                  <a:cs typeface="Arial" panose="020B0604020202020204" pitchFamily="34" charset="0"/>
                </a:endParaRPr>
              </a:p>
            </p:txBody>
          </p:sp>
        </p:grpSp>
        <p:sp>
          <p:nvSpPr>
            <p:cNvPr id="61" name="Rectangle 60"/>
            <p:cNvSpPr/>
            <p:nvPr/>
          </p:nvSpPr>
          <p:spPr>
            <a:xfrm>
              <a:off x="13168773" y="5342625"/>
              <a:ext cx="498855" cy="769441"/>
            </a:xfrm>
            <a:prstGeom prst="rect">
              <a:avLst/>
            </a:prstGeom>
          </p:spPr>
          <p:txBody>
            <a:bodyPr wrap="none">
              <a:spAutoFit/>
            </a:bodyPr>
            <a:lstStyle/>
            <a:p>
              <a:r>
                <a:rPr lang="vi-VN" sz="4400">
                  <a:latin typeface="Arial" panose="020B0604020202020204" pitchFamily="34" charset="0"/>
                  <a:cs typeface="Arial" panose="020B0604020202020204" pitchFamily="34" charset="0"/>
                </a:rPr>
                <a:t>2</a:t>
              </a:r>
              <a:endParaRPr lang="en-US" sz="4400">
                <a:latin typeface="Arial" panose="020B0604020202020204" pitchFamily="34" charset="0"/>
                <a:cs typeface="Arial" panose="020B0604020202020204" pitchFamily="34" charset="0"/>
              </a:endParaRPr>
            </a:p>
          </p:txBody>
        </p:sp>
      </p:grpSp>
      <p:grpSp>
        <p:nvGrpSpPr>
          <p:cNvPr id="5" name="Group 4"/>
          <p:cNvGrpSpPr/>
          <p:nvPr/>
        </p:nvGrpSpPr>
        <p:grpSpPr>
          <a:xfrm>
            <a:off x="1661160" y="7268217"/>
            <a:ext cx="7010400" cy="1879836"/>
            <a:chOff x="1661160" y="7268217"/>
            <a:chExt cx="7010400" cy="1879836"/>
          </a:xfrm>
        </p:grpSpPr>
        <p:grpSp>
          <p:nvGrpSpPr>
            <p:cNvPr id="58" name="Group 57"/>
            <p:cNvGrpSpPr/>
            <p:nvPr/>
          </p:nvGrpSpPr>
          <p:grpSpPr>
            <a:xfrm>
              <a:off x="1661160" y="7268217"/>
              <a:ext cx="7010400" cy="1879836"/>
              <a:chOff x="1661160" y="7268217"/>
              <a:chExt cx="7010400" cy="1879836"/>
            </a:xfrm>
          </p:grpSpPr>
          <p:sp>
            <p:nvSpPr>
              <p:cNvPr id="44" name="Freeform 18"/>
              <p:cNvSpPr/>
              <p:nvPr/>
            </p:nvSpPr>
            <p:spPr>
              <a:xfrm>
                <a:off x="1661160" y="7362202"/>
                <a:ext cx="7010400" cy="1785851"/>
              </a:xfrm>
              <a:custGeom>
                <a:avLst/>
                <a:gdLst/>
                <a:ahLst/>
                <a:cxnLst/>
                <a:rect l="l" t="t" r="r" b="b"/>
                <a:pathLst>
                  <a:path w="1230498" h="438658">
                    <a:moveTo>
                      <a:pt x="3858" y="0"/>
                    </a:moveTo>
                    <a:lnTo>
                      <a:pt x="1226641" y="0"/>
                    </a:lnTo>
                    <a:cubicBezTo>
                      <a:pt x="1227664" y="0"/>
                      <a:pt x="1228645" y="406"/>
                      <a:pt x="1229368" y="1130"/>
                    </a:cubicBezTo>
                    <a:cubicBezTo>
                      <a:pt x="1230092" y="1853"/>
                      <a:pt x="1230498" y="2835"/>
                      <a:pt x="1230498" y="3858"/>
                    </a:cubicBezTo>
                    <a:lnTo>
                      <a:pt x="1230498" y="434800"/>
                    </a:lnTo>
                    <a:cubicBezTo>
                      <a:pt x="1230498" y="436931"/>
                      <a:pt x="1228771" y="438658"/>
                      <a:pt x="1226641" y="438658"/>
                    </a:cubicBezTo>
                    <a:lnTo>
                      <a:pt x="3858" y="438658"/>
                    </a:lnTo>
                    <a:cubicBezTo>
                      <a:pt x="2835" y="438658"/>
                      <a:pt x="1853" y="438252"/>
                      <a:pt x="1130" y="437528"/>
                    </a:cubicBezTo>
                    <a:cubicBezTo>
                      <a:pt x="406" y="436805"/>
                      <a:pt x="0" y="435824"/>
                      <a:pt x="0" y="434800"/>
                    </a:cubicBezTo>
                    <a:lnTo>
                      <a:pt x="0" y="3858"/>
                    </a:lnTo>
                    <a:cubicBezTo>
                      <a:pt x="0" y="1727"/>
                      <a:pt x="1727" y="0"/>
                      <a:pt x="3858" y="0"/>
                    </a:cubicBezTo>
                    <a:close/>
                  </a:path>
                </a:pathLst>
              </a:custGeom>
              <a:solidFill>
                <a:srgbClr val="FFFFFF"/>
              </a:solidFill>
              <a:ln w="28575">
                <a:solidFill>
                  <a:srgbClr val="000000"/>
                </a:solidFill>
              </a:ln>
            </p:spPr>
          </p:sp>
          <p:sp>
            <p:nvSpPr>
              <p:cNvPr id="45" name="Freeform 20"/>
              <p:cNvSpPr/>
              <p:nvPr/>
            </p:nvSpPr>
            <p:spPr>
              <a:xfrm>
                <a:off x="2118360" y="7268217"/>
                <a:ext cx="909495" cy="1263188"/>
              </a:xfrm>
              <a:custGeom>
                <a:avLst/>
                <a:gdLst/>
                <a:ahLst/>
                <a:cxnLst/>
                <a:rect l="l" t="t" r="r" b="b"/>
                <a:pathLst>
                  <a:path w="585624" h="813367">
                    <a:moveTo>
                      <a:pt x="0" y="0"/>
                    </a:moveTo>
                    <a:lnTo>
                      <a:pt x="585624" y="0"/>
                    </a:lnTo>
                    <a:lnTo>
                      <a:pt x="585624" y="813367"/>
                    </a:lnTo>
                    <a:lnTo>
                      <a:pt x="0" y="813367"/>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54" name="TextBox 53"/>
              <p:cNvSpPr txBox="1"/>
              <p:nvPr/>
            </p:nvSpPr>
            <p:spPr>
              <a:xfrm>
                <a:off x="2270759" y="7369822"/>
                <a:ext cx="604695" cy="769441"/>
              </a:xfrm>
              <a:prstGeom prst="rect">
                <a:avLst/>
              </a:prstGeom>
              <a:solidFill>
                <a:srgbClr val="FFDA7B"/>
              </a:solidFill>
            </p:spPr>
            <p:txBody>
              <a:bodyPr wrap="square" rtlCol="0">
                <a:spAutoFit/>
              </a:bodyPr>
              <a:lstStyle/>
              <a:p>
                <a:r>
                  <a:rPr lang="vi-VN" sz="4400" b="1">
                    <a:latin typeface="Arial" panose="020B0604020202020204" pitchFamily="34" charset="0"/>
                    <a:cs typeface="Arial" panose="020B0604020202020204" pitchFamily="34" charset="0"/>
                  </a:rPr>
                  <a:t>C</a:t>
                </a:r>
                <a:endParaRPr lang="en-US" sz="4400" b="1">
                  <a:latin typeface="Arial" panose="020B0604020202020204" pitchFamily="34" charset="0"/>
                  <a:cs typeface="Arial" panose="020B0604020202020204" pitchFamily="34" charset="0"/>
                </a:endParaRPr>
              </a:p>
            </p:txBody>
          </p:sp>
        </p:grpSp>
        <p:sp>
          <p:nvSpPr>
            <p:cNvPr id="62" name="Rectangle 61"/>
            <p:cNvSpPr/>
            <p:nvPr/>
          </p:nvSpPr>
          <p:spPr>
            <a:xfrm>
              <a:off x="5091664" y="7823519"/>
              <a:ext cx="498855" cy="769441"/>
            </a:xfrm>
            <a:prstGeom prst="rect">
              <a:avLst/>
            </a:prstGeom>
          </p:spPr>
          <p:txBody>
            <a:bodyPr wrap="none">
              <a:spAutoFit/>
            </a:bodyPr>
            <a:lstStyle/>
            <a:p>
              <a:r>
                <a:rPr lang="vi-VN" sz="4400">
                  <a:latin typeface="Arial" panose="020B0604020202020204" pitchFamily="34" charset="0"/>
                  <a:cs typeface="Arial" panose="020B0604020202020204" pitchFamily="34" charset="0"/>
                </a:rPr>
                <a:t>6</a:t>
              </a:r>
              <a:endParaRPr lang="en-US" sz="4400">
                <a:latin typeface="Arial" panose="020B0604020202020204" pitchFamily="34" charset="0"/>
                <a:cs typeface="Arial" panose="020B0604020202020204" pitchFamily="34" charset="0"/>
              </a:endParaRPr>
            </a:p>
          </p:txBody>
        </p:sp>
      </p:grpSp>
      <p:grpSp>
        <p:nvGrpSpPr>
          <p:cNvPr id="6" name="Group 5"/>
          <p:cNvGrpSpPr/>
          <p:nvPr/>
        </p:nvGrpSpPr>
        <p:grpSpPr>
          <a:xfrm>
            <a:off x="9628234" y="7271512"/>
            <a:ext cx="7010400" cy="1884161"/>
            <a:chOff x="9628234" y="7271512"/>
            <a:chExt cx="7010400" cy="1884161"/>
          </a:xfrm>
        </p:grpSpPr>
        <p:grpSp>
          <p:nvGrpSpPr>
            <p:cNvPr id="59" name="Group 58"/>
            <p:cNvGrpSpPr/>
            <p:nvPr/>
          </p:nvGrpSpPr>
          <p:grpSpPr>
            <a:xfrm>
              <a:off x="9628234" y="7271512"/>
              <a:ext cx="7010400" cy="1884161"/>
              <a:chOff x="9628234" y="7271512"/>
              <a:chExt cx="7010400" cy="1884161"/>
            </a:xfrm>
          </p:grpSpPr>
          <p:sp>
            <p:nvSpPr>
              <p:cNvPr id="50" name="Freeform 18"/>
              <p:cNvSpPr/>
              <p:nvPr/>
            </p:nvSpPr>
            <p:spPr>
              <a:xfrm>
                <a:off x="9628234" y="7369822"/>
                <a:ext cx="7010400" cy="1785851"/>
              </a:xfrm>
              <a:custGeom>
                <a:avLst/>
                <a:gdLst/>
                <a:ahLst/>
                <a:cxnLst/>
                <a:rect l="l" t="t" r="r" b="b"/>
                <a:pathLst>
                  <a:path w="1230498" h="438658">
                    <a:moveTo>
                      <a:pt x="3858" y="0"/>
                    </a:moveTo>
                    <a:lnTo>
                      <a:pt x="1226641" y="0"/>
                    </a:lnTo>
                    <a:cubicBezTo>
                      <a:pt x="1227664" y="0"/>
                      <a:pt x="1228645" y="406"/>
                      <a:pt x="1229368" y="1130"/>
                    </a:cubicBezTo>
                    <a:cubicBezTo>
                      <a:pt x="1230092" y="1853"/>
                      <a:pt x="1230498" y="2835"/>
                      <a:pt x="1230498" y="3858"/>
                    </a:cubicBezTo>
                    <a:lnTo>
                      <a:pt x="1230498" y="434800"/>
                    </a:lnTo>
                    <a:cubicBezTo>
                      <a:pt x="1230498" y="436931"/>
                      <a:pt x="1228771" y="438658"/>
                      <a:pt x="1226641" y="438658"/>
                    </a:cubicBezTo>
                    <a:lnTo>
                      <a:pt x="3858" y="438658"/>
                    </a:lnTo>
                    <a:cubicBezTo>
                      <a:pt x="2835" y="438658"/>
                      <a:pt x="1853" y="438252"/>
                      <a:pt x="1130" y="437528"/>
                    </a:cubicBezTo>
                    <a:cubicBezTo>
                      <a:pt x="406" y="436805"/>
                      <a:pt x="0" y="435824"/>
                      <a:pt x="0" y="434800"/>
                    </a:cubicBezTo>
                    <a:lnTo>
                      <a:pt x="0" y="3858"/>
                    </a:lnTo>
                    <a:cubicBezTo>
                      <a:pt x="0" y="1727"/>
                      <a:pt x="1727" y="0"/>
                      <a:pt x="3858" y="0"/>
                    </a:cubicBezTo>
                    <a:close/>
                  </a:path>
                </a:pathLst>
              </a:custGeom>
              <a:solidFill>
                <a:srgbClr val="FFFFFF"/>
              </a:solidFill>
              <a:ln w="28575">
                <a:solidFill>
                  <a:srgbClr val="000000"/>
                </a:solidFill>
              </a:ln>
            </p:spPr>
          </p:sp>
          <p:sp>
            <p:nvSpPr>
              <p:cNvPr id="51" name="Freeform 20"/>
              <p:cNvSpPr/>
              <p:nvPr/>
            </p:nvSpPr>
            <p:spPr>
              <a:xfrm>
                <a:off x="10113930" y="7271512"/>
                <a:ext cx="909495" cy="1263188"/>
              </a:xfrm>
              <a:custGeom>
                <a:avLst/>
                <a:gdLst/>
                <a:ahLst/>
                <a:cxnLst/>
                <a:rect l="l" t="t" r="r" b="b"/>
                <a:pathLst>
                  <a:path w="585624" h="813367">
                    <a:moveTo>
                      <a:pt x="0" y="0"/>
                    </a:moveTo>
                    <a:lnTo>
                      <a:pt x="585624" y="0"/>
                    </a:lnTo>
                    <a:lnTo>
                      <a:pt x="585624" y="813367"/>
                    </a:lnTo>
                    <a:lnTo>
                      <a:pt x="0" y="813367"/>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55" name="TextBox 54"/>
              <p:cNvSpPr txBox="1"/>
              <p:nvPr/>
            </p:nvSpPr>
            <p:spPr>
              <a:xfrm>
                <a:off x="10266329" y="7369822"/>
                <a:ext cx="604695" cy="769441"/>
              </a:xfrm>
              <a:prstGeom prst="rect">
                <a:avLst/>
              </a:prstGeom>
              <a:solidFill>
                <a:srgbClr val="FFDA7B"/>
              </a:solidFill>
            </p:spPr>
            <p:txBody>
              <a:bodyPr wrap="square" rtlCol="0">
                <a:spAutoFit/>
              </a:bodyPr>
              <a:lstStyle/>
              <a:p>
                <a:r>
                  <a:rPr lang="vi-VN" sz="4400" b="1">
                    <a:latin typeface="Arial" panose="020B0604020202020204" pitchFamily="34" charset="0"/>
                    <a:cs typeface="Arial" panose="020B0604020202020204" pitchFamily="34" charset="0"/>
                  </a:rPr>
                  <a:t>D</a:t>
                </a:r>
                <a:endParaRPr lang="en-US" sz="4400" b="1">
                  <a:latin typeface="Arial" panose="020B0604020202020204" pitchFamily="34" charset="0"/>
                  <a:cs typeface="Arial" panose="020B0604020202020204" pitchFamily="34" charset="0"/>
                </a:endParaRPr>
              </a:p>
            </p:txBody>
          </p:sp>
        </p:grpSp>
        <p:sp>
          <p:nvSpPr>
            <p:cNvPr id="63" name="Rectangle 62"/>
            <p:cNvSpPr/>
            <p:nvPr/>
          </p:nvSpPr>
          <p:spPr>
            <a:xfrm>
              <a:off x="13168772" y="7823518"/>
              <a:ext cx="498855" cy="769441"/>
            </a:xfrm>
            <a:prstGeom prst="rect">
              <a:avLst/>
            </a:prstGeom>
          </p:spPr>
          <p:txBody>
            <a:bodyPr wrap="none">
              <a:spAutoFit/>
            </a:bodyPr>
            <a:lstStyle/>
            <a:p>
              <a:r>
                <a:rPr lang="vi-VN" sz="4400">
                  <a:latin typeface="Arial" panose="020B0604020202020204" pitchFamily="34" charset="0"/>
                  <a:cs typeface="Arial" panose="020B0604020202020204" pitchFamily="34" charset="0"/>
                </a:rPr>
                <a:t>4</a:t>
              </a:r>
              <a:endParaRPr lang="en-US" sz="4400">
                <a:latin typeface="Arial" panose="020B0604020202020204" pitchFamily="34" charset="0"/>
                <a:cs typeface="Arial" panose="020B0604020202020204" pitchFamily="34" charset="0"/>
              </a:endParaRPr>
            </a:p>
          </p:txBody>
        </p:sp>
      </p:grpSp>
      <p:grpSp>
        <p:nvGrpSpPr>
          <p:cNvPr id="31" name="Group 30"/>
          <p:cNvGrpSpPr/>
          <p:nvPr/>
        </p:nvGrpSpPr>
        <p:grpSpPr>
          <a:xfrm>
            <a:off x="1661160" y="7268217"/>
            <a:ext cx="7010400" cy="1879836"/>
            <a:chOff x="1661160" y="7268217"/>
            <a:chExt cx="7010400" cy="1879836"/>
          </a:xfrm>
        </p:grpSpPr>
        <p:grpSp>
          <p:nvGrpSpPr>
            <p:cNvPr id="32" name="Group 31"/>
            <p:cNvGrpSpPr/>
            <p:nvPr/>
          </p:nvGrpSpPr>
          <p:grpSpPr>
            <a:xfrm>
              <a:off x="1661160" y="7268217"/>
              <a:ext cx="7010400" cy="1879836"/>
              <a:chOff x="1661160" y="7268217"/>
              <a:chExt cx="7010400" cy="1879836"/>
            </a:xfrm>
          </p:grpSpPr>
          <p:sp>
            <p:nvSpPr>
              <p:cNvPr id="34" name="Freeform 18"/>
              <p:cNvSpPr/>
              <p:nvPr/>
            </p:nvSpPr>
            <p:spPr>
              <a:xfrm>
                <a:off x="1661160" y="7362202"/>
                <a:ext cx="7010400" cy="1785851"/>
              </a:xfrm>
              <a:custGeom>
                <a:avLst/>
                <a:gdLst/>
                <a:ahLst/>
                <a:cxnLst/>
                <a:rect l="l" t="t" r="r" b="b"/>
                <a:pathLst>
                  <a:path w="1230498" h="438658">
                    <a:moveTo>
                      <a:pt x="3858" y="0"/>
                    </a:moveTo>
                    <a:lnTo>
                      <a:pt x="1226641" y="0"/>
                    </a:lnTo>
                    <a:cubicBezTo>
                      <a:pt x="1227664" y="0"/>
                      <a:pt x="1228645" y="406"/>
                      <a:pt x="1229368" y="1130"/>
                    </a:cubicBezTo>
                    <a:cubicBezTo>
                      <a:pt x="1230092" y="1853"/>
                      <a:pt x="1230498" y="2835"/>
                      <a:pt x="1230498" y="3858"/>
                    </a:cubicBezTo>
                    <a:lnTo>
                      <a:pt x="1230498" y="434800"/>
                    </a:lnTo>
                    <a:cubicBezTo>
                      <a:pt x="1230498" y="436931"/>
                      <a:pt x="1228771" y="438658"/>
                      <a:pt x="1226641" y="438658"/>
                    </a:cubicBezTo>
                    <a:lnTo>
                      <a:pt x="3858" y="438658"/>
                    </a:lnTo>
                    <a:cubicBezTo>
                      <a:pt x="2835" y="438658"/>
                      <a:pt x="1853" y="438252"/>
                      <a:pt x="1130" y="437528"/>
                    </a:cubicBezTo>
                    <a:cubicBezTo>
                      <a:pt x="406" y="436805"/>
                      <a:pt x="0" y="435824"/>
                      <a:pt x="0" y="434800"/>
                    </a:cubicBezTo>
                    <a:lnTo>
                      <a:pt x="0" y="3858"/>
                    </a:lnTo>
                    <a:cubicBezTo>
                      <a:pt x="0" y="1727"/>
                      <a:pt x="1727" y="0"/>
                      <a:pt x="3858" y="0"/>
                    </a:cubicBezTo>
                    <a:close/>
                  </a:path>
                </a:pathLst>
              </a:custGeom>
              <a:solidFill>
                <a:srgbClr val="B0DD7F"/>
              </a:solidFill>
              <a:ln w="28575">
                <a:solidFill>
                  <a:srgbClr val="000000"/>
                </a:solidFill>
              </a:ln>
            </p:spPr>
          </p:sp>
          <p:sp>
            <p:nvSpPr>
              <p:cNvPr id="35" name="Freeform 20"/>
              <p:cNvSpPr/>
              <p:nvPr/>
            </p:nvSpPr>
            <p:spPr>
              <a:xfrm>
                <a:off x="2118360" y="7268217"/>
                <a:ext cx="909495" cy="1263188"/>
              </a:xfrm>
              <a:custGeom>
                <a:avLst/>
                <a:gdLst/>
                <a:ahLst/>
                <a:cxnLst/>
                <a:rect l="l" t="t" r="r" b="b"/>
                <a:pathLst>
                  <a:path w="585624" h="813367">
                    <a:moveTo>
                      <a:pt x="0" y="0"/>
                    </a:moveTo>
                    <a:lnTo>
                      <a:pt x="585624" y="0"/>
                    </a:lnTo>
                    <a:lnTo>
                      <a:pt x="585624" y="813367"/>
                    </a:lnTo>
                    <a:lnTo>
                      <a:pt x="0" y="813367"/>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36" name="TextBox 35"/>
              <p:cNvSpPr txBox="1"/>
              <p:nvPr/>
            </p:nvSpPr>
            <p:spPr>
              <a:xfrm>
                <a:off x="2270759" y="7369822"/>
                <a:ext cx="604695" cy="769441"/>
              </a:xfrm>
              <a:prstGeom prst="rect">
                <a:avLst/>
              </a:prstGeom>
              <a:solidFill>
                <a:srgbClr val="FFDA7B"/>
              </a:solidFill>
            </p:spPr>
            <p:txBody>
              <a:bodyPr wrap="square" rtlCol="0">
                <a:spAutoFit/>
              </a:bodyPr>
              <a:lstStyle/>
              <a:p>
                <a:r>
                  <a:rPr lang="vi-VN" sz="4400" b="1">
                    <a:latin typeface="Arial" panose="020B0604020202020204" pitchFamily="34" charset="0"/>
                    <a:cs typeface="Arial" panose="020B0604020202020204" pitchFamily="34" charset="0"/>
                  </a:rPr>
                  <a:t>C</a:t>
                </a:r>
                <a:endParaRPr lang="en-US" sz="4400" b="1">
                  <a:latin typeface="Arial" panose="020B0604020202020204" pitchFamily="34" charset="0"/>
                  <a:cs typeface="Arial" panose="020B0604020202020204" pitchFamily="34" charset="0"/>
                </a:endParaRPr>
              </a:p>
            </p:txBody>
          </p:sp>
        </p:grpSp>
        <p:sp>
          <p:nvSpPr>
            <p:cNvPr id="33" name="Rectangle 32"/>
            <p:cNvSpPr/>
            <p:nvPr/>
          </p:nvSpPr>
          <p:spPr>
            <a:xfrm>
              <a:off x="5091664" y="7823519"/>
              <a:ext cx="498855" cy="769441"/>
            </a:xfrm>
            <a:prstGeom prst="rect">
              <a:avLst/>
            </a:prstGeom>
          </p:spPr>
          <p:txBody>
            <a:bodyPr wrap="none">
              <a:spAutoFit/>
            </a:bodyPr>
            <a:lstStyle/>
            <a:p>
              <a:r>
                <a:rPr lang="vi-VN" sz="4400">
                  <a:latin typeface="Arial" panose="020B0604020202020204" pitchFamily="34" charset="0"/>
                  <a:cs typeface="Arial" panose="020B0604020202020204" pitchFamily="34" charset="0"/>
                </a:rPr>
                <a:t>6</a:t>
              </a:r>
              <a:endParaRPr lang="en-US" sz="440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529943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arn(inVertical)">
                                      <p:cBhvr>
                                        <p:cTn id="7" dur="500"/>
                                        <p:tgtEl>
                                          <p:spTgt spid="39"/>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anim calcmode="lin" valueType="num">
                                      <p:cBhvr>
                                        <p:cTn id="12" dur="500" fill="hold"/>
                                        <p:tgtEl>
                                          <p:spTgt spid="3"/>
                                        </p:tgtEl>
                                        <p:attrNameLst>
                                          <p:attrName>ppt_x</p:attrName>
                                        </p:attrNameLst>
                                      </p:cBhvr>
                                      <p:tavLst>
                                        <p:tav tm="0">
                                          <p:val>
                                            <p:strVal val="#ppt_x"/>
                                          </p:val>
                                        </p:tav>
                                        <p:tav tm="100000">
                                          <p:val>
                                            <p:strVal val="#ppt_x"/>
                                          </p:val>
                                        </p:tav>
                                      </p:tavLst>
                                    </p:anim>
                                    <p:anim calcmode="lin" valueType="num">
                                      <p:cBhvr>
                                        <p:cTn id="13" dur="500" fill="hold"/>
                                        <p:tgtEl>
                                          <p:spTgt spid="3"/>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42" presetClass="entr" presetSubtype="0"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42" presetClass="entr" presetSubtype="0"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anim calcmode="lin" valueType="num">
                                      <p:cBhvr>
                                        <p:cTn id="24" dur="500" fill="hold"/>
                                        <p:tgtEl>
                                          <p:spTgt spid="5"/>
                                        </p:tgtEl>
                                        <p:attrNameLst>
                                          <p:attrName>ppt_x</p:attrName>
                                        </p:attrNameLst>
                                      </p:cBhvr>
                                      <p:tavLst>
                                        <p:tav tm="0">
                                          <p:val>
                                            <p:strVal val="#ppt_x"/>
                                          </p:val>
                                        </p:tav>
                                        <p:tav tm="100000">
                                          <p:val>
                                            <p:strVal val="#ppt_x"/>
                                          </p:val>
                                        </p:tav>
                                      </p:tavLst>
                                    </p:anim>
                                    <p:anim calcmode="lin" valueType="num">
                                      <p:cBhvr>
                                        <p:cTn id="25" dur="500" fill="hold"/>
                                        <p:tgtEl>
                                          <p:spTgt spid="5"/>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42" presetClass="entr" presetSubtype="0" fill="hold"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500"/>
                                        <p:tgtEl>
                                          <p:spTgt spid="6"/>
                                        </p:tgtEl>
                                      </p:cBhvr>
                                    </p:animEffect>
                                    <p:anim calcmode="lin" valueType="num">
                                      <p:cBhvr>
                                        <p:cTn id="30" dur="500" fill="hold"/>
                                        <p:tgtEl>
                                          <p:spTgt spid="6"/>
                                        </p:tgtEl>
                                        <p:attrNameLst>
                                          <p:attrName>ppt_x</p:attrName>
                                        </p:attrNameLst>
                                      </p:cBhvr>
                                      <p:tavLst>
                                        <p:tav tm="0">
                                          <p:val>
                                            <p:strVal val="#ppt_x"/>
                                          </p:val>
                                        </p:tav>
                                        <p:tav tm="100000">
                                          <p:val>
                                            <p:strVal val="#ppt_x"/>
                                          </p:val>
                                        </p:tav>
                                      </p:tavLst>
                                    </p:anim>
                                    <p:anim calcmode="lin" valueType="num">
                                      <p:cBhvr>
                                        <p:cTn id="31"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barn(inVertical)">
                                      <p:cBhvr>
                                        <p:cTn id="36"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sp>
        <p:nvSpPr>
          <p:cNvPr id="27" name="Freeform 27"/>
          <p:cNvSpPr/>
          <p:nvPr/>
        </p:nvSpPr>
        <p:spPr>
          <a:xfrm>
            <a:off x="16244205" y="8381118"/>
            <a:ext cx="3364547" cy="2312362"/>
          </a:xfrm>
          <a:custGeom>
            <a:avLst/>
            <a:gdLst/>
            <a:ahLst/>
            <a:cxnLst/>
            <a:rect l="l" t="t" r="r" b="b"/>
            <a:pathLst>
              <a:path w="6266893" h="4307065">
                <a:moveTo>
                  <a:pt x="0" y="0"/>
                </a:moveTo>
                <a:lnTo>
                  <a:pt x="6266894" y="0"/>
                </a:lnTo>
                <a:lnTo>
                  <a:pt x="6266894" y="4307064"/>
                </a:lnTo>
                <a:lnTo>
                  <a:pt x="0" y="430706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8" name="Freeform 28"/>
          <p:cNvSpPr/>
          <p:nvPr/>
        </p:nvSpPr>
        <p:spPr>
          <a:xfrm>
            <a:off x="-512935" y="12700"/>
            <a:ext cx="2502787" cy="1820209"/>
          </a:xfrm>
          <a:custGeom>
            <a:avLst/>
            <a:gdLst/>
            <a:ahLst/>
            <a:cxnLst/>
            <a:rect l="l" t="t" r="r" b="b"/>
            <a:pathLst>
              <a:path w="4793068" h="3485868">
                <a:moveTo>
                  <a:pt x="0" y="0"/>
                </a:moveTo>
                <a:lnTo>
                  <a:pt x="4793068" y="0"/>
                </a:lnTo>
                <a:lnTo>
                  <a:pt x="4793068" y="3485868"/>
                </a:lnTo>
                <a:lnTo>
                  <a:pt x="0" y="348586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38" name="TextBox 37"/>
          <p:cNvSpPr txBox="1"/>
          <p:nvPr/>
        </p:nvSpPr>
        <p:spPr>
          <a:xfrm>
            <a:off x="2438400" y="647700"/>
            <a:ext cx="13411200" cy="923330"/>
          </a:xfrm>
          <a:prstGeom prst="rect">
            <a:avLst/>
          </a:prstGeom>
          <a:noFill/>
        </p:spPr>
        <p:txBody>
          <a:bodyPr wrap="square" rtlCol="0">
            <a:spAutoFit/>
          </a:bodyPr>
          <a:lstStyle/>
          <a:p>
            <a:pPr algn="ctr"/>
            <a:r>
              <a:rPr lang="vi-VN" sz="5400" b="1">
                <a:solidFill>
                  <a:srgbClr val="C00000"/>
                </a:solidFill>
                <a:latin typeface="Arial" panose="020B0604020202020204" pitchFamily="34" charset="0"/>
                <a:cs typeface="Arial" panose="020B0604020202020204" pitchFamily="34" charset="0"/>
              </a:rPr>
              <a:t>BÀI TẬP TRẮC NGHIỆM</a:t>
            </a:r>
            <a:endParaRPr lang="en-US" sz="5400" b="1">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39" name="Rounded Rectangle 38"/>
              <p:cNvSpPr/>
              <p:nvPr/>
            </p:nvSpPr>
            <p:spPr>
              <a:xfrm>
                <a:off x="1676400" y="1920181"/>
                <a:ext cx="14946994" cy="2343729"/>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lnSpc>
                    <a:spcPct val="150000"/>
                  </a:lnSpc>
                </a:pPr>
                <a:r>
                  <a:rPr lang="vi-VN" sz="4400" b="1">
                    <a:solidFill>
                      <a:srgbClr val="002060"/>
                    </a:solidFill>
                    <a:latin typeface="Arial" panose="020B0604020202020204" pitchFamily="34" charset="0"/>
                    <a:ea typeface="Calibri" panose="020F0502020204030204" pitchFamily="34" charset="0"/>
                    <a:cs typeface="Arial" panose="020B0604020202020204" pitchFamily="34" charset="0"/>
                  </a:rPr>
                  <a:t>Câu 3: </a:t>
                </a:r>
                <a:r>
                  <a:rPr lang="vi-VN" sz="4400">
                    <a:solidFill>
                      <a:schemeClr val="tx1"/>
                    </a:solidFill>
                  </a:rPr>
                  <a:t>Số nghiệm của phương trình </a:t>
                </a:r>
                <a14:m>
                  <m:oMath xmlns:m="http://schemas.openxmlformats.org/officeDocument/2006/math">
                    <m:rad>
                      <m:radPr>
                        <m:degHide m:val="on"/>
                        <m:ctrlPr>
                          <a:rPr lang="en-US" sz="4400" i="1">
                            <a:solidFill>
                              <a:schemeClr val="tx1"/>
                            </a:solidFill>
                            <a:latin typeface="Cambria Math" panose="02040503050406030204" pitchFamily="18" charset="0"/>
                          </a:rPr>
                        </m:ctrlPr>
                      </m:radPr>
                      <m:deg/>
                      <m:e>
                        <m:r>
                          <a:rPr lang="vi-VN" sz="4400">
                            <a:solidFill>
                              <a:schemeClr val="tx1"/>
                            </a:solidFill>
                            <a:latin typeface="Cambria Math" panose="02040503050406030204" pitchFamily="18" charset="0"/>
                          </a:rPr>
                          <m:t>2</m:t>
                        </m:r>
                      </m:e>
                    </m:rad>
                    <m:func>
                      <m:funcPr>
                        <m:ctrlPr>
                          <a:rPr lang="en-US" sz="4400" i="1">
                            <a:solidFill>
                              <a:schemeClr val="tx1"/>
                            </a:solidFill>
                            <a:latin typeface="Cambria Math" panose="02040503050406030204" pitchFamily="18" charset="0"/>
                          </a:rPr>
                        </m:ctrlPr>
                      </m:funcPr>
                      <m:fName>
                        <m:r>
                          <m:rPr>
                            <m:sty m:val="p"/>
                          </m:rPr>
                          <a:rPr lang="vi-VN" sz="4400">
                            <a:solidFill>
                              <a:schemeClr val="tx1"/>
                            </a:solidFill>
                            <a:latin typeface="Cambria Math" panose="02040503050406030204" pitchFamily="18" charset="0"/>
                          </a:rPr>
                          <m:t>cos</m:t>
                        </m:r>
                      </m:fName>
                      <m:e>
                        <m:d>
                          <m:dPr>
                            <m:ctrlPr>
                              <a:rPr lang="en-US" sz="4400" i="1">
                                <a:solidFill>
                                  <a:schemeClr val="tx1"/>
                                </a:solidFill>
                                <a:latin typeface="Cambria Math" panose="02040503050406030204" pitchFamily="18" charset="0"/>
                              </a:rPr>
                            </m:ctrlPr>
                          </m:dPr>
                          <m:e>
                            <m:r>
                              <m:rPr>
                                <m:sty m:val="p"/>
                              </m:rPr>
                              <a:rPr lang="vi-VN" sz="4400">
                                <a:solidFill>
                                  <a:schemeClr val="tx1"/>
                                </a:solidFill>
                                <a:latin typeface="Cambria Math" panose="02040503050406030204" pitchFamily="18" charset="0"/>
                              </a:rPr>
                              <m:t>x</m:t>
                            </m:r>
                            <m:r>
                              <a:rPr lang="vi-VN" sz="4400">
                                <a:solidFill>
                                  <a:schemeClr val="tx1"/>
                                </a:solidFill>
                                <a:latin typeface="Cambria Math" panose="02040503050406030204" pitchFamily="18" charset="0"/>
                              </a:rPr>
                              <m:t>+</m:t>
                            </m:r>
                            <m:f>
                              <m:fPr>
                                <m:ctrlPr>
                                  <a:rPr lang="en-US" sz="4400" i="1">
                                    <a:solidFill>
                                      <a:schemeClr val="tx1"/>
                                    </a:solidFill>
                                    <a:latin typeface="Cambria Math" panose="02040503050406030204" pitchFamily="18" charset="0"/>
                                  </a:rPr>
                                </m:ctrlPr>
                              </m:fPr>
                              <m:num>
                                <m:r>
                                  <m:rPr>
                                    <m:sty m:val="p"/>
                                  </m:rPr>
                                  <a:rPr lang="vi-VN" sz="4400">
                                    <a:solidFill>
                                      <a:schemeClr val="tx1"/>
                                    </a:solidFill>
                                    <a:latin typeface="Cambria Math" panose="02040503050406030204" pitchFamily="18" charset="0"/>
                                  </a:rPr>
                                  <m:t>π</m:t>
                                </m:r>
                              </m:num>
                              <m:den>
                                <m:r>
                                  <a:rPr lang="vi-VN" sz="4400">
                                    <a:solidFill>
                                      <a:schemeClr val="tx1"/>
                                    </a:solidFill>
                                    <a:latin typeface="Cambria Math" panose="02040503050406030204" pitchFamily="18" charset="0"/>
                                  </a:rPr>
                                  <m:t>3</m:t>
                                </m:r>
                              </m:den>
                            </m:f>
                          </m:e>
                        </m:d>
                      </m:e>
                    </m:func>
                    <m:r>
                      <a:rPr lang="vi-VN" sz="4400">
                        <a:solidFill>
                          <a:schemeClr val="tx1"/>
                        </a:solidFill>
                        <a:latin typeface="Cambria Math" panose="02040503050406030204" pitchFamily="18" charset="0"/>
                      </a:rPr>
                      <m:t>=1</m:t>
                    </m:r>
                  </m:oMath>
                </a14:m>
                <a:r>
                  <a:rPr lang="vi-VN" sz="4400">
                    <a:solidFill>
                      <a:schemeClr val="tx1"/>
                    </a:solidFill>
                  </a:rPr>
                  <a:t> </a:t>
                </a:r>
              </a:p>
              <a:p>
                <a:pPr algn="ctr">
                  <a:lnSpc>
                    <a:spcPct val="150000"/>
                  </a:lnSpc>
                </a:pPr>
                <a:r>
                  <a:rPr lang="vi-VN" sz="4400">
                    <a:solidFill>
                      <a:schemeClr val="tx1"/>
                    </a:solidFill>
                  </a:rPr>
                  <a:t>với </a:t>
                </a:r>
                <a14:m>
                  <m:oMath xmlns:m="http://schemas.openxmlformats.org/officeDocument/2006/math">
                    <m:r>
                      <a:rPr lang="vi-VN" sz="4400">
                        <a:solidFill>
                          <a:schemeClr val="tx1"/>
                        </a:solidFill>
                        <a:latin typeface="Cambria Math" panose="02040503050406030204" pitchFamily="18" charset="0"/>
                      </a:rPr>
                      <m:t>0≤</m:t>
                    </m:r>
                    <m:r>
                      <m:rPr>
                        <m:sty m:val="p"/>
                      </m:rPr>
                      <a:rPr lang="vi-VN" sz="4400">
                        <a:solidFill>
                          <a:schemeClr val="tx1"/>
                        </a:solidFill>
                        <a:latin typeface="Cambria Math" panose="02040503050406030204" pitchFamily="18" charset="0"/>
                      </a:rPr>
                      <m:t>x</m:t>
                    </m:r>
                    <m:r>
                      <a:rPr lang="vi-VN" sz="4400">
                        <a:solidFill>
                          <a:schemeClr val="tx1"/>
                        </a:solidFill>
                        <a:latin typeface="Cambria Math" panose="02040503050406030204" pitchFamily="18" charset="0"/>
                      </a:rPr>
                      <m:t>≤2</m:t>
                    </m:r>
                    <m:r>
                      <m:rPr>
                        <m:sty m:val="p"/>
                      </m:rPr>
                      <a:rPr lang="vi-VN" sz="4400">
                        <a:solidFill>
                          <a:schemeClr val="tx1"/>
                        </a:solidFill>
                        <a:latin typeface="Cambria Math" panose="02040503050406030204" pitchFamily="18" charset="0"/>
                      </a:rPr>
                      <m:t>π</m:t>
                    </m:r>
                  </m:oMath>
                </a14:m>
                <a:r>
                  <a:rPr lang="vi-VN" sz="4400">
                    <a:solidFill>
                      <a:schemeClr val="tx1"/>
                    </a:solidFill>
                  </a:rPr>
                  <a:t> là</a:t>
                </a:r>
                <a:endParaRPr lang="en-US" sz="4400">
                  <a:solidFill>
                    <a:schemeClr val="tx1"/>
                  </a:solidFill>
                </a:endParaRPr>
              </a:p>
            </p:txBody>
          </p:sp>
        </mc:Choice>
        <mc:Fallback xmlns="">
          <p:sp>
            <p:nvSpPr>
              <p:cNvPr id="39" name="Rounded Rectangle 38"/>
              <p:cNvSpPr>
                <a:spLocks noRot="1" noChangeAspect="1" noMove="1" noResize="1" noEditPoints="1" noAdjustHandles="1" noChangeArrowheads="1" noChangeShapeType="1" noTextEdit="1"/>
              </p:cNvSpPr>
              <p:nvPr/>
            </p:nvSpPr>
            <p:spPr>
              <a:xfrm>
                <a:off x="1676400" y="1920181"/>
                <a:ext cx="14946994" cy="2343729"/>
              </a:xfrm>
              <a:prstGeom prst="roundRect">
                <a:avLst/>
              </a:prstGeom>
              <a:blipFill rotWithShape="0">
                <a:blip r:embed="rId15"/>
                <a:stretch>
                  <a:fillRect b="-1542"/>
                </a:stretch>
              </a:blipFill>
              <a:ln w="28575">
                <a:solidFill>
                  <a:schemeClr val="tx1"/>
                </a:solidFill>
              </a:ln>
            </p:spPr>
            <p:txBody>
              <a:bodyPr/>
              <a:lstStyle/>
              <a:p>
                <a:r>
                  <a:rPr lang="en-US">
                    <a:noFill/>
                  </a:rPr>
                  <a:t> </a:t>
                </a:r>
              </a:p>
            </p:txBody>
          </p:sp>
        </mc:Fallback>
      </mc:AlternateContent>
      <p:grpSp>
        <p:nvGrpSpPr>
          <p:cNvPr id="64" name="Group 63"/>
          <p:cNvGrpSpPr/>
          <p:nvPr/>
        </p:nvGrpSpPr>
        <p:grpSpPr>
          <a:xfrm>
            <a:off x="1661160" y="4758017"/>
            <a:ext cx="7010400" cy="1879836"/>
            <a:chOff x="1661160" y="4758017"/>
            <a:chExt cx="7010400" cy="1879836"/>
          </a:xfrm>
        </p:grpSpPr>
        <p:grpSp>
          <p:nvGrpSpPr>
            <p:cNvPr id="56" name="Group 55"/>
            <p:cNvGrpSpPr/>
            <p:nvPr/>
          </p:nvGrpSpPr>
          <p:grpSpPr>
            <a:xfrm>
              <a:off x="1661160" y="4758017"/>
              <a:ext cx="7010400" cy="1879836"/>
              <a:chOff x="1661160" y="4758017"/>
              <a:chExt cx="7010400" cy="1879836"/>
            </a:xfrm>
          </p:grpSpPr>
          <p:sp>
            <p:nvSpPr>
              <p:cNvPr id="41" name="Freeform 18"/>
              <p:cNvSpPr/>
              <p:nvPr/>
            </p:nvSpPr>
            <p:spPr>
              <a:xfrm>
                <a:off x="1661160" y="4852002"/>
                <a:ext cx="7010400" cy="1785851"/>
              </a:xfrm>
              <a:custGeom>
                <a:avLst/>
                <a:gdLst/>
                <a:ahLst/>
                <a:cxnLst/>
                <a:rect l="l" t="t" r="r" b="b"/>
                <a:pathLst>
                  <a:path w="1230498" h="438658">
                    <a:moveTo>
                      <a:pt x="3858" y="0"/>
                    </a:moveTo>
                    <a:lnTo>
                      <a:pt x="1226641" y="0"/>
                    </a:lnTo>
                    <a:cubicBezTo>
                      <a:pt x="1227664" y="0"/>
                      <a:pt x="1228645" y="406"/>
                      <a:pt x="1229368" y="1130"/>
                    </a:cubicBezTo>
                    <a:cubicBezTo>
                      <a:pt x="1230092" y="1853"/>
                      <a:pt x="1230498" y="2835"/>
                      <a:pt x="1230498" y="3858"/>
                    </a:cubicBezTo>
                    <a:lnTo>
                      <a:pt x="1230498" y="434800"/>
                    </a:lnTo>
                    <a:cubicBezTo>
                      <a:pt x="1230498" y="436931"/>
                      <a:pt x="1228771" y="438658"/>
                      <a:pt x="1226641" y="438658"/>
                    </a:cubicBezTo>
                    <a:lnTo>
                      <a:pt x="3858" y="438658"/>
                    </a:lnTo>
                    <a:cubicBezTo>
                      <a:pt x="2835" y="438658"/>
                      <a:pt x="1853" y="438252"/>
                      <a:pt x="1130" y="437528"/>
                    </a:cubicBezTo>
                    <a:cubicBezTo>
                      <a:pt x="406" y="436805"/>
                      <a:pt x="0" y="435824"/>
                      <a:pt x="0" y="434800"/>
                    </a:cubicBezTo>
                    <a:lnTo>
                      <a:pt x="0" y="3858"/>
                    </a:lnTo>
                    <a:cubicBezTo>
                      <a:pt x="0" y="1727"/>
                      <a:pt x="1727" y="0"/>
                      <a:pt x="3858" y="0"/>
                    </a:cubicBezTo>
                    <a:close/>
                  </a:path>
                </a:pathLst>
              </a:custGeom>
              <a:solidFill>
                <a:srgbClr val="FFFFFF"/>
              </a:solidFill>
              <a:ln w="28575">
                <a:solidFill>
                  <a:srgbClr val="000000"/>
                </a:solidFill>
              </a:ln>
            </p:spPr>
          </p:sp>
          <p:sp>
            <p:nvSpPr>
              <p:cNvPr id="42" name="Freeform 20"/>
              <p:cNvSpPr/>
              <p:nvPr/>
            </p:nvSpPr>
            <p:spPr>
              <a:xfrm>
                <a:off x="2118360" y="4758017"/>
                <a:ext cx="909495" cy="1263188"/>
              </a:xfrm>
              <a:custGeom>
                <a:avLst/>
                <a:gdLst/>
                <a:ahLst/>
                <a:cxnLst/>
                <a:rect l="l" t="t" r="r" b="b"/>
                <a:pathLst>
                  <a:path w="585624" h="813367">
                    <a:moveTo>
                      <a:pt x="0" y="0"/>
                    </a:moveTo>
                    <a:lnTo>
                      <a:pt x="585624" y="0"/>
                    </a:lnTo>
                    <a:lnTo>
                      <a:pt x="585624" y="813367"/>
                    </a:lnTo>
                    <a:lnTo>
                      <a:pt x="0" y="813367"/>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52" name="TextBox 51"/>
              <p:cNvSpPr txBox="1"/>
              <p:nvPr/>
            </p:nvSpPr>
            <p:spPr>
              <a:xfrm>
                <a:off x="2270759" y="4867243"/>
                <a:ext cx="604695" cy="769441"/>
              </a:xfrm>
              <a:prstGeom prst="rect">
                <a:avLst/>
              </a:prstGeom>
              <a:solidFill>
                <a:srgbClr val="FFDA7B"/>
              </a:solidFill>
            </p:spPr>
            <p:txBody>
              <a:bodyPr wrap="square" rtlCol="0">
                <a:spAutoFit/>
              </a:bodyPr>
              <a:lstStyle/>
              <a:p>
                <a:r>
                  <a:rPr lang="vi-VN" sz="4400" b="1">
                    <a:latin typeface="Arial" panose="020B0604020202020204" pitchFamily="34" charset="0"/>
                    <a:cs typeface="Arial" panose="020B0604020202020204" pitchFamily="34" charset="0"/>
                  </a:rPr>
                  <a:t>A</a:t>
                </a:r>
                <a:endParaRPr lang="en-US" sz="4400" b="1">
                  <a:latin typeface="Arial" panose="020B0604020202020204" pitchFamily="34" charset="0"/>
                  <a:cs typeface="Arial" panose="020B0604020202020204" pitchFamily="34" charset="0"/>
                </a:endParaRPr>
              </a:p>
            </p:txBody>
          </p:sp>
        </p:grpSp>
        <p:sp>
          <p:nvSpPr>
            <p:cNvPr id="60" name="Rectangle 59"/>
            <p:cNvSpPr/>
            <p:nvPr/>
          </p:nvSpPr>
          <p:spPr>
            <a:xfrm>
              <a:off x="5060163" y="5311295"/>
              <a:ext cx="498855" cy="769441"/>
            </a:xfrm>
            <a:prstGeom prst="rect">
              <a:avLst/>
            </a:prstGeom>
          </p:spPr>
          <p:txBody>
            <a:bodyPr wrap="none">
              <a:spAutoFit/>
            </a:bodyPr>
            <a:lstStyle/>
            <a:p>
              <a:r>
                <a:rPr lang="vi-VN" sz="4400">
                  <a:latin typeface="Arial" panose="020B0604020202020204" pitchFamily="34" charset="0"/>
                  <a:cs typeface="Arial" panose="020B0604020202020204" pitchFamily="34" charset="0"/>
                </a:rPr>
                <a:t>3</a:t>
              </a:r>
              <a:endParaRPr lang="en-US" sz="4400">
                <a:latin typeface="Arial" panose="020B0604020202020204" pitchFamily="34" charset="0"/>
                <a:cs typeface="Arial" panose="020B0604020202020204" pitchFamily="34" charset="0"/>
              </a:endParaRPr>
            </a:p>
          </p:txBody>
        </p:sp>
      </p:grpSp>
      <p:grpSp>
        <p:nvGrpSpPr>
          <p:cNvPr id="65" name="Group 64"/>
          <p:cNvGrpSpPr/>
          <p:nvPr/>
        </p:nvGrpSpPr>
        <p:grpSpPr>
          <a:xfrm>
            <a:off x="9628234" y="4761312"/>
            <a:ext cx="7010400" cy="1884161"/>
            <a:chOff x="9628234" y="4761312"/>
            <a:chExt cx="7010400" cy="1884161"/>
          </a:xfrm>
        </p:grpSpPr>
        <p:grpSp>
          <p:nvGrpSpPr>
            <p:cNvPr id="57" name="Group 56"/>
            <p:cNvGrpSpPr/>
            <p:nvPr/>
          </p:nvGrpSpPr>
          <p:grpSpPr>
            <a:xfrm>
              <a:off x="9628234" y="4761312"/>
              <a:ext cx="7010400" cy="1884161"/>
              <a:chOff x="9628234" y="4761312"/>
              <a:chExt cx="7010400" cy="1884161"/>
            </a:xfrm>
          </p:grpSpPr>
          <p:sp>
            <p:nvSpPr>
              <p:cNvPr id="47" name="Freeform 18"/>
              <p:cNvSpPr/>
              <p:nvPr/>
            </p:nvSpPr>
            <p:spPr>
              <a:xfrm>
                <a:off x="9628234" y="4859622"/>
                <a:ext cx="7010400" cy="1785851"/>
              </a:xfrm>
              <a:custGeom>
                <a:avLst/>
                <a:gdLst/>
                <a:ahLst/>
                <a:cxnLst/>
                <a:rect l="l" t="t" r="r" b="b"/>
                <a:pathLst>
                  <a:path w="1230498" h="438658">
                    <a:moveTo>
                      <a:pt x="3858" y="0"/>
                    </a:moveTo>
                    <a:lnTo>
                      <a:pt x="1226641" y="0"/>
                    </a:lnTo>
                    <a:cubicBezTo>
                      <a:pt x="1227664" y="0"/>
                      <a:pt x="1228645" y="406"/>
                      <a:pt x="1229368" y="1130"/>
                    </a:cubicBezTo>
                    <a:cubicBezTo>
                      <a:pt x="1230092" y="1853"/>
                      <a:pt x="1230498" y="2835"/>
                      <a:pt x="1230498" y="3858"/>
                    </a:cubicBezTo>
                    <a:lnTo>
                      <a:pt x="1230498" y="434800"/>
                    </a:lnTo>
                    <a:cubicBezTo>
                      <a:pt x="1230498" y="436931"/>
                      <a:pt x="1228771" y="438658"/>
                      <a:pt x="1226641" y="438658"/>
                    </a:cubicBezTo>
                    <a:lnTo>
                      <a:pt x="3858" y="438658"/>
                    </a:lnTo>
                    <a:cubicBezTo>
                      <a:pt x="2835" y="438658"/>
                      <a:pt x="1853" y="438252"/>
                      <a:pt x="1130" y="437528"/>
                    </a:cubicBezTo>
                    <a:cubicBezTo>
                      <a:pt x="406" y="436805"/>
                      <a:pt x="0" y="435824"/>
                      <a:pt x="0" y="434800"/>
                    </a:cubicBezTo>
                    <a:lnTo>
                      <a:pt x="0" y="3858"/>
                    </a:lnTo>
                    <a:cubicBezTo>
                      <a:pt x="0" y="1727"/>
                      <a:pt x="1727" y="0"/>
                      <a:pt x="3858" y="0"/>
                    </a:cubicBezTo>
                    <a:close/>
                  </a:path>
                </a:pathLst>
              </a:custGeom>
              <a:solidFill>
                <a:srgbClr val="FFFFFF"/>
              </a:solidFill>
              <a:ln w="28575">
                <a:solidFill>
                  <a:srgbClr val="000000"/>
                </a:solidFill>
              </a:ln>
            </p:spPr>
          </p:sp>
          <p:sp>
            <p:nvSpPr>
              <p:cNvPr id="48" name="Freeform 20"/>
              <p:cNvSpPr/>
              <p:nvPr/>
            </p:nvSpPr>
            <p:spPr>
              <a:xfrm>
                <a:off x="10113930" y="4761312"/>
                <a:ext cx="909495" cy="1263188"/>
              </a:xfrm>
              <a:custGeom>
                <a:avLst/>
                <a:gdLst/>
                <a:ahLst/>
                <a:cxnLst/>
                <a:rect l="l" t="t" r="r" b="b"/>
                <a:pathLst>
                  <a:path w="585624" h="813367">
                    <a:moveTo>
                      <a:pt x="0" y="0"/>
                    </a:moveTo>
                    <a:lnTo>
                      <a:pt x="585624" y="0"/>
                    </a:lnTo>
                    <a:lnTo>
                      <a:pt x="585624" y="813367"/>
                    </a:lnTo>
                    <a:lnTo>
                      <a:pt x="0" y="813367"/>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53" name="TextBox 52"/>
              <p:cNvSpPr txBox="1"/>
              <p:nvPr/>
            </p:nvSpPr>
            <p:spPr>
              <a:xfrm>
                <a:off x="10266329" y="4849820"/>
                <a:ext cx="604695" cy="769441"/>
              </a:xfrm>
              <a:prstGeom prst="rect">
                <a:avLst/>
              </a:prstGeom>
              <a:solidFill>
                <a:srgbClr val="FFDA7B"/>
              </a:solidFill>
            </p:spPr>
            <p:txBody>
              <a:bodyPr wrap="square" rtlCol="0">
                <a:spAutoFit/>
              </a:bodyPr>
              <a:lstStyle/>
              <a:p>
                <a:r>
                  <a:rPr lang="vi-VN" sz="4400" b="1">
                    <a:latin typeface="Arial" panose="020B0604020202020204" pitchFamily="34" charset="0"/>
                    <a:cs typeface="Arial" panose="020B0604020202020204" pitchFamily="34" charset="0"/>
                  </a:rPr>
                  <a:t>B</a:t>
                </a:r>
                <a:endParaRPr lang="en-US" sz="4400" b="1">
                  <a:latin typeface="Arial" panose="020B0604020202020204" pitchFamily="34" charset="0"/>
                  <a:cs typeface="Arial" panose="020B0604020202020204" pitchFamily="34" charset="0"/>
                </a:endParaRPr>
              </a:p>
            </p:txBody>
          </p:sp>
        </p:grpSp>
        <p:sp>
          <p:nvSpPr>
            <p:cNvPr id="61" name="Rectangle 60"/>
            <p:cNvSpPr/>
            <p:nvPr/>
          </p:nvSpPr>
          <p:spPr>
            <a:xfrm>
              <a:off x="13056717" y="5366392"/>
              <a:ext cx="498855" cy="769441"/>
            </a:xfrm>
            <a:prstGeom prst="rect">
              <a:avLst/>
            </a:prstGeom>
          </p:spPr>
          <p:txBody>
            <a:bodyPr wrap="none">
              <a:spAutoFit/>
            </a:bodyPr>
            <a:lstStyle/>
            <a:p>
              <a:r>
                <a:rPr lang="vi-VN" sz="4400">
                  <a:latin typeface="Arial" panose="020B0604020202020204" pitchFamily="34" charset="0"/>
                  <a:cs typeface="Arial" panose="020B0604020202020204" pitchFamily="34" charset="0"/>
                </a:rPr>
                <a:t>2</a:t>
              </a:r>
              <a:endParaRPr lang="en-US" sz="4400">
                <a:latin typeface="Arial" panose="020B0604020202020204" pitchFamily="34" charset="0"/>
                <a:cs typeface="Arial" panose="020B0604020202020204" pitchFamily="34" charset="0"/>
              </a:endParaRPr>
            </a:p>
          </p:txBody>
        </p:sp>
      </p:grpSp>
      <p:grpSp>
        <p:nvGrpSpPr>
          <p:cNvPr id="66" name="Group 65"/>
          <p:cNvGrpSpPr/>
          <p:nvPr/>
        </p:nvGrpSpPr>
        <p:grpSpPr>
          <a:xfrm>
            <a:off x="1661160" y="7268217"/>
            <a:ext cx="7010400" cy="1879836"/>
            <a:chOff x="1661160" y="7268217"/>
            <a:chExt cx="7010400" cy="1879836"/>
          </a:xfrm>
        </p:grpSpPr>
        <p:grpSp>
          <p:nvGrpSpPr>
            <p:cNvPr id="58" name="Group 57"/>
            <p:cNvGrpSpPr/>
            <p:nvPr/>
          </p:nvGrpSpPr>
          <p:grpSpPr>
            <a:xfrm>
              <a:off x="1661160" y="7268217"/>
              <a:ext cx="7010400" cy="1879836"/>
              <a:chOff x="1661160" y="7268217"/>
              <a:chExt cx="7010400" cy="1879836"/>
            </a:xfrm>
          </p:grpSpPr>
          <p:sp>
            <p:nvSpPr>
              <p:cNvPr id="44" name="Freeform 18"/>
              <p:cNvSpPr/>
              <p:nvPr/>
            </p:nvSpPr>
            <p:spPr>
              <a:xfrm>
                <a:off x="1661160" y="7362202"/>
                <a:ext cx="7010400" cy="1785851"/>
              </a:xfrm>
              <a:custGeom>
                <a:avLst/>
                <a:gdLst/>
                <a:ahLst/>
                <a:cxnLst/>
                <a:rect l="l" t="t" r="r" b="b"/>
                <a:pathLst>
                  <a:path w="1230498" h="438658">
                    <a:moveTo>
                      <a:pt x="3858" y="0"/>
                    </a:moveTo>
                    <a:lnTo>
                      <a:pt x="1226641" y="0"/>
                    </a:lnTo>
                    <a:cubicBezTo>
                      <a:pt x="1227664" y="0"/>
                      <a:pt x="1228645" y="406"/>
                      <a:pt x="1229368" y="1130"/>
                    </a:cubicBezTo>
                    <a:cubicBezTo>
                      <a:pt x="1230092" y="1853"/>
                      <a:pt x="1230498" y="2835"/>
                      <a:pt x="1230498" y="3858"/>
                    </a:cubicBezTo>
                    <a:lnTo>
                      <a:pt x="1230498" y="434800"/>
                    </a:lnTo>
                    <a:cubicBezTo>
                      <a:pt x="1230498" y="436931"/>
                      <a:pt x="1228771" y="438658"/>
                      <a:pt x="1226641" y="438658"/>
                    </a:cubicBezTo>
                    <a:lnTo>
                      <a:pt x="3858" y="438658"/>
                    </a:lnTo>
                    <a:cubicBezTo>
                      <a:pt x="2835" y="438658"/>
                      <a:pt x="1853" y="438252"/>
                      <a:pt x="1130" y="437528"/>
                    </a:cubicBezTo>
                    <a:cubicBezTo>
                      <a:pt x="406" y="436805"/>
                      <a:pt x="0" y="435824"/>
                      <a:pt x="0" y="434800"/>
                    </a:cubicBezTo>
                    <a:lnTo>
                      <a:pt x="0" y="3858"/>
                    </a:lnTo>
                    <a:cubicBezTo>
                      <a:pt x="0" y="1727"/>
                      <a:pt x="1727" y="0"/>
                      <a:pt x="3858" y="0"/>
                    </a:cubicBezTo>
                    <a:close/>
                  </a:path>
                </a:pathLst>
              </a:custGeom>
              <a:solidFill>
                <a:srgbClr val="FFFFFF"/>
              </a:solidFill>
              <a:ln w="28575">
                <a:solidFill>
                  <a:srgbClr val="000000"/>
                </a:solidFill>
              </a:ln>
            </p:spPr>
          </p:sp>
          <p:sp>
            <p:nvSpPr>
              <p:cNvPr id="45" name="Freeform 20"/>
              <p:cNvSpPr/>
              <p:nvPr/>
            </p:nvSpPr>
            <p:spPr>
              <a:xfrm>
                <a:off x="2118360" y="7268217"/>
                <a:ext cx="909495" cy="1263188"/>
              </a:xfrm>
              <a:custGeom>
                <a:avLst/>
                <a:gdLst/>
                <a:ahLst/>
                <a:cxnLst/>
                <a:rect l="l" t="t" r="r" b="b"/>
                <a:pathLst>
                  <a:path w="585624" h="813367">
                    <a:moveTo>
                      <a:pt x="0" y="0"/>
                    </a:moveTo>
                    <a:lnTo>
                      <a:pt x="585624" y="0"/>
                    </a:lnTo>
                    <a:lnTo>
                      <a:pt x="585624" y="813367"/>
                    </a:lnTo>
                    <a:lnTo>
                      <a:pt x="0" y="813367"/>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54" name="TextBox 53"/>
              <p:cNvSpPr txBox="1"/>
              <p:nvPr/>
            </p:nvSpPr>
            <p:spPr>
              <a:xfrm>
                <a:off x="2270759" y="7369822"/>
                <a:ext cx="604695" cy="769441"/>
              </a:xfrm>
              <a:prstGeom prst="rect">
                <a:avLst/>
              </a:prstGeom>
              <a:solidFill>
                <a:srgbClr val="FFDA7B"/>
              </a:solidFill>
            </p:spPr>
            <p:txBody>
              <a:bodyPr wrap="square" rtlCol="0">
                <a:spAutoFit/>
              </a:bodyPr>
              <a:lstStyle/>
              <a:p>
                <a:r>
                  <a:rPr lang="vi-VN" sz="4400" b="1">
                    <a:latin typeface="Arial" panose="020B0604020202020204" pitchFamily="34" charset="0"/>
                    <a:cs typeface="Arial" panose="020B0604020202020204" pitchFamily="34" charset="0"/>
                  </a:rPr>
                  <a:t>C</a:t>
                </a:r>
                <a:endParaRPr lang="en-US" sz="4400" b="1">
                  <a:latin typeface="Arial" panose="020B0604020202020204" pitchFamily="34" charset="0"/>
                  <a:cs typeface="Arial" panose="020B0604020202020204" pitchFamily="34" charset="0"/>
                </a:endParaRPr>
              </a:p>
            </p:txBody>
          </p:sp>
        </p:grpSp>
        <p:sp>
          <p:nvSpPr>
            <p:cNvPr id="62" name="Rectangle 61"/>
            <p:cNvSpPr/>
            <p:nvPr/>
          </p:nvSpPr>
          <p:spPr>
            <a:xfrm>
              <a:off x="5044069" y="7824272"/>
              <a:ext cx="498855" cy="769441"/>
            </a:xfrm>
            <a:prstGeom prst="rect">
              <a:avLst/>
            </a:prstGeom>
          </p:spPr>
          <p:txBody>
            <a:bodyPr wrap="none">
              <a:spAutoFit/>
            </a:bodyPr>
            <a:lstStyle/>
            <a:p>
              <a:pPr algn="ctr"/>
              <a:r>
                <a:rPr lang="vi-VN" sz="4400">
                  <a:latin typeface="Arial" panose="020B0604020202020204" pitchFamily="34" charset="0"/>
                  <a:cs typeface="Arial" panose="020B0604020202020204" pitchFamily="34" charset="0"/>
                </a:rPr>
                <a:t>0</a:t>
              </a:r>
              <a:endParaRPr lang="en-US" sz="4400">
                <a:latin typeface="Arial" panose="020B0604020202020204" pitchFamily="34" charset="0"/>
                <a:cs typeface="Arial" panose="020B0604020202020204" pitchFamily="34" charset="0"/>
              </a:endParaRPr>
            </a:p>
          </p:txBody>
        </p:sp>
      </p:grpSp>
      <p:grpSp>
        <p:nvGrpSpPr>
          <p:cNvPr id="67" name="Group 66"/>
          <p:cNvGrpSpPr/>
          <p:nvPr/>
        </p:nvGrpSpPr>
        <p:grpSpPr>
          <a:xfrm>
            <a:off x="9628234" y="7271512"/>
            <a:ext cx="7010400" cy="1884161"/>
            <a:chOff x="9628234" y="7271512"/>
            <a:chExt cx="7010400" cy="1884161"/>
          </a:xfrm>
        </p:grpSpPr>
        <p:grpSp>
          <p:nvGrpSpPr>
            <p:cNvPr id="59" name="Group 58"/>
            <p:cNvGrpSpPr/>
            <p:nvPr/>
          </p:nvGrpSpPr>
          <p:grpSpPr>
            <a:xfrm>
              <a:off x="9628234" y="7271512"/>
              <a:ext cx="7010400" cy="1884161"/>
              <a:chOff x="9628234" y="7271512"/>
              <a:chExt cx="7010400" cy="1884161"/>
            </a:xfrm>
          </p:grpSpPr>
          <p:sp>
            <p:nvSpPr>
              <p:cNvPr id="50" name="Freeform 18"/>
              <p:cNvSpPr/>
              <p:nvPr/>
            </p:nvSpPr>
            <p:spPr>
              <a:xfrm>
                <a:off x="9628234" y="7369822"/>
                <a:ext cx="7010400" cy="1785851"/>
              </a:xfrm>
              <a:custGeom>
                <a:avLst/>
                <a:gdLst/>
                <a:ahLst/>
                <a:cxnLst/>
                <a:rect l="l" t="t" r="r" b="b"/>
                <a:pathLst>
                  <a:path w="1230498" h="438658">
                    <a:moveTo>
                      <a:pt x="3858" y="0"/>
                    </a:moveTo>
                    <a:lnTo>
                      <a:pt x="1226641" y="0"/>
                    </a:lnTo>
                    <a:cubicBezTo>
                      <a:pt x="1227664" y="0"/>
                      <a:pt x="1228645" y="406"/>
                      <a:pt x="1229368" y="1130"/>
                    </a:cubicBezTo>
                    <a:cubicBezTo>
                      <a:pt x="1230092" y="1853"/>
                      <a:pt x="1230498" y="2835"/>
                      <a:pt x="1230498" y="3858"/>
                    </a:cubicBezTo>
                    <a:lnTo>
                      <a:pt x="1230498" y="434800"/>
                    </a:lnTo>
                    <a:cubicBezTo>
                      <a:pt x="1230498" y="436931"/>
                      <a:pt x="1228771" y="438658"/>
                      <a:pt x="1226641" y="438658"/>
                    </a:cubicBezTo>
                    <a:lnTo>
                      <a:pt x="3858" y="438658"/>
                    </a:lnTo>
                    <a:cubicBezTo>
                      <a:pt x="2835" y="438658"/>
                      <a:pt x="1853" y="438252"/>
                      <a:pt x="1130" y="437528"/>
                    </a:cubicBezTo>
                    <a:cubicBezTo>
                      <a:pt x="406" y="436805"/>
                      <a:pt x="0" y="435824"/>
                      <a:pt x="0" y="434800"/>
                    </a:cubicBezTo>
                    <a:lnTo>
                      <a:pt x="0" y="3858"/>
                    </a:lnTo>
                    <a:cubicBezTo>
                      <a:pt x="0" y="1727"/>
                      <a:pt x="1727" y="0"/>
                      <a:pt x="3858" y="0"/>
                    </a:cubicBezTo>
                    <a:close/>
                  </a:path>
                </a:pathLst>
              </a:custGeom>
              <a:solidFill>
                <a:srgbClr val="FFFFFF"/>
              </a:solidFill>
              <a:ln w="28575">
                <a:solidFill>
                  <a:srgbClr val="000000"/>
                </a:solidFill>
              </a:ln>
            </p:spPr>
            <p:txBody>
              <a:bodyPr/>
              <a:lstStyle/>
              <a:p>
                <a:endParaRPr lang="en-US"/>
              </a:p>
            </p:txBody>
          </p:sp>
          <p:sp>
            <p:nvSpPr>
              <p:cNvPr id="51" name="Freeform 20"/>
              <p:cNvSpPr/>
              <p:nvPr/>
            </p:nvSpPr>
            <p:spPr>
              <a:xfrm>
                <a:off x="10113930" y="7271512"/>
                <a:ext cx="909495" cy="1263188"/>
              </a:xfrm>
              <a:custGeom>
                <a:avLst/>
                <a:gdLst/>
                <a:ahLst/>
                <a:cxnLst/>
                <a:rect l="l" t="t" r="r" b="b"/>
                <a:pathLst>
                  <a:path w="585624" h="813367">
                    <a:moveTo>
                      <a:pt x="0" y="0"/>
                    </a:moveTo>
                    <a:lnTo>
                      <a:pt x="585624" y="0"/>
                    </a:lnTo>
                    <a:lnTo>
                      <a:pt x="585624" y="813367"/>
                    </a:lnTo>
                    <a:lnTo>
                      <a:pt x="0" y="813367"/>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55" name="TextBox 54"/>
              <p:cNvSpPr txBox="1"/>
              <p:nvPr/>
            </p:nvSpPr>
            <p:spPr>
              <a:xfrm>
                <a:off x="10266329" y="7369822"/>
                <a:ext cx="604695" cy="769441"/>
              </a:xfrm>
              <a:prstGeom prst="rect">
                <a:avLst/>
              </a:prstGeom>
              <a:solidFill>
                <a:srgbClr val="FFDA7B"/>
              </a:solidFill>
            </p:spPr>
            <p:txBody>
              <a:bodyPr wrap="square" rtlCol="0">
                <a:spAutoFit/>
              </a:bodyPr>
              <a:lstStyle/>
              <a:p>
                <a:r>
                  <a:rPr lang="vi-VN" sz="4400" b="1">
                    <a:latin typeface="Arial" panose="020B0604020202020204" pitchFamily="34" charset="0"/>
                    <a:cs typeface="Arial" panose="020B0604020202020204" pitchFamily="34" charset="0"/>
                  </a:rPr>
                  <a:t>D</a:t>
                </a:r>
                <a:endParaRPr lang="en-US" sz="4400" b="1">
                  <a:latin typeface="Arial" panose="020B0604020202020204" pitchFamily="34" charset="0"/>
                  <a:cs typeface="Arial" panose="020B0604020202020204" pitchFamily="34" charset="0"/>
                </a:endParaRPr>
              </a:p>
            </p:txBody>
          </p:sp>
        </p:grpSp>
        <p:sp>
          <p:nvSpPr>
            <p:cNvPr id="63" name="Rectangle 62"/>
            <p:cNvSpPr/>
            <p:nvPr/>
          </p:nvSpPr>
          <p:spPr>
            <a:xfrm>
              <a:off x="12995176" y="7870406"/>
              <a:ext cx="498855" cy="769441"/>
            </a:xfrm>
            <a:prstGeom prst="rect">
              <a:avLst/>
            </a:prstGeom>
          </p:spPr>
          <p:txBody>
            <a:bodyPr wrap="none">
              <a:spAutoFit/>
            </a:bodyPr>
            <a:lstStyle/>
            <a:p>
              <a:r>
                <a:rPr lang="vi-VN" sz="4400">
                  <a:latin typeface="Arial" panose="020B0604020202020204" pitchFamily="34" charset="0"/>
                  <a:cs typeface="Arial" panose="020B0604020202020204" pitchFamily="34" charset="0"/>
                </a:rPr>
                <a:t>1</a:t>
              </a:r>
              <a:endParaRPr lang="en-US" sz="4400">
                <a:latin typeface="Arial" panose="020B0604020202020204" pitchFamily="34" charset="0"/>
                <a:cs typeface="Arial" panose="020B0604020202020204" pitchFamily="34" charset="0"/>
              </a:endParaRPr>
            </a:p>
          </p:txBody>
        </p:sp>
      </p:grpSp>
      <p:grpSp>
        <p:nvGrpSpPr>
          <p:cNvPr id="75" name="Group 74"/>
          <p:cNvGrpSpPr/>
          <p:nvPr/>
        </p:nvGrpSpPr>
        <p:grpSpPr>
          <a:xfrm>
            <a:off x="9628234" y="4753692"/>
            <a:ext cx="7010400" cy="1884161"/>
            <a:chOff x="9628234" y="4761312"/>
            <a:chExt cx="7010400" cy="1884161"/>
          </a:xfrm>
        </p:grpSpPr>
        <p:grpSp>
          <p:nvGrpSpPr>
            <p:cNvPr id="76" name="Group 75"/>
            <p:cNvGrpSpPr/>
            <p:nvPr/>
          </p:nvGrpSpPr>
          <p:grpSpPr>
            <a:xfrm>
              <a:off x="9628234" y="4761312"/>
              <a:ext cx="7010400" cy="1884161"/>
              <a:chOff x="9628234" y="4761312"/>
              <a:chExt cx="7010400" cy="1884161"/>
            </a:xfrm>
          </p:grpSpPr>
          <p:sp>
            <p:nvSpPr>
              <p:cNvPr id="78" name="Freeform 18"/>
              <p:cNvSpPr/>
              <p:nvPr/>
            </p:nvSpPr>
            <p:spPr>
              <a:xfrm>
                <a:off x="9628234" y="4859622"/>
                <a:ext cx="7010400" cy="1785851"/>
              </a:xfrm>
              <a:custGeom>
                <a:avLst/>
                <a:gdLst/>
                <a:ahLst/>
                <a:cxnLst/>
                <a:rect l="l" t="t" r="r" b="b"/>
                <a:pathLst>
                  <a:path w="1230498" h="438658">
                    <a:moveTo>
                      <a:pt x="3858" y="0"/>
                    </a:moveTo>
                    <a:lnTo>
                      <a:pt x="1226641" y="0"/>
                    </a:lnTo>
                    <a:cubicBezTo>
                      <a:pt x="1227664" y="0"/>
                      <a:pt x="1228645" y="406"/>
                      <a:pt x="1229368" y="1130"/>
                    </a:cubicBezTo>
                    <a:cubicBezTo>
                      <a:pt x="1230092" y="1853"/>
                      <a:pt x="1230498" y="2835"/>
                      <a:pt x="1230498" y="3858"/>
                    </a:cubicBezTo>
                    <a:lnTo>
                      <a:pt x="1230498" y="434800"/>
                    </a:lnTo>
                    <a:cubicBezTo>
                      <a:pt x="1230498" y="436931"/>
                      <a:pt x="1228771" y="438658"/>
                      <a:pt x="1226641" y="438658"/>
                    </a:cubicBezTo>
                    <a:lnTo>
                      <a:pt x="3858" y="438658"/>
                    </a:lnTo>
                    <a:cubicBezTo>
                      <a:pt x="2835" y="438658"/>
                      <a:pt x="1853" y="438252"/>
                      <a:pt x="1130" y="437528"/>
                    </a:cubicBezTo>
                    <a:cubicBezTo>
                      <a:pt x="406" y="436805"/>
                      <a:pt x="0" y="435824"/>
                      <a:pt x="0" y="434800"/>
                    </a:cubicBezTo>
                    <a:lnTo>
                      <a:pt x="0" y="3858"/>
                    </a:lnTo>
                    <a:cubicBezTo>
                      <a:pt x="0" y="1727"/>
                      <a:pt x="1727" y="0"/>
                      <a:pt x="3858" y="0"/>
                    </a:cubicBezTo>
                    <a:close/>
                  </a:path>
                </a:pathLst>
              </a:custGeom>
              <a:solidFill>
                <a:srgbClr val="B0DD7F"/>
              </a:solidFill>
              <a:ln w="28575">
                <a:solidFill>
                  <a:srgbClr val="000000"/>
                </a:solidFill>
              </a:ln>
            </p:spPr>
          </p:sp>
          <p:sp>
            <p:nvSpPr>
              <p:cNvPr id="79" name="Freeform 20"/>
              <p:cNvSpPr/>
              <p:nvPr/>
            </p:nvSpPr>
            <p:spPr>
              <a:xfrm>
                <a:off x="10113930" y="4761312"/>
                <a:ext cx="909495" cy="1263188"/>
              </a:xfrm>
              <a:custGeom>
                <a:avLst/>
                <a:gdLst/>
                <a:ahLst/>
                <a:cxnLst/>
                <a:rect l="l" t="t" r="r" b="b"/>
                <a:pathLst>
                  <a:path w="585624" h="813367">
                    <a:moveTo>
                      <a:pt x="0" y="0"/>
                    </a:moveTo>
                    <a:lnTo>
                      <a:pt x="585624" y="0"/>
                    </a:lnTo>
                    <a:lnTo>
                      <a:pt x="585624" y="813367"/>
                    </a:lnTo>
                    <a:lnTo>
                      <a:pt x="0" y="813367"/>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80" name="TextBox 79"/>
              <p:cNvSpPr txBox="1"/>
              <p:nvPr/>
            </p:nvSpPr>
            <p:spPr>
              <a:xfrm>
                <a:off x="10266329" y="4849820"/>
                <a:ext cx="604695" cy="769441"/>
              </a:xfrm>
              <a:prstGeom prst="rect">
                <a:avLst/>
              </a:prstGeom>
              <a:solidFill>
                <a:srgbClr val="FFDA7B"/>
              </a:solidFill>
            </p:spPr>
            <p:txBody>
              <a:bodyPr wrap="square" rtlCol="0">
                <a:spAutoFit/>
              </a:bodyPr>
              <a:lstStyle/>
              <a:p>
                <a:r>
                  <a:rPr lang="vi-VN" sz="4400" b="1">
                    <a:latin typeface="Arial" panose="020B0604020202020204" pitchFamily="34" charset="0"/>
                    <a:cs typeface="Arial" panose="020B0604020202020204" pitchFamily="34" charset="0"/>
                  </a:rPr>
                  <a:t>B</a:t>
                </a:r>
                <a:endParaRPr lang="en-US" sz="4400" b="1">
                  <a:latin typeface="Arial" panose="020B0604020202020204" pitchFamily="34" charset="0"/>
                  <a:cs typeface="Arial" panose="020B0604020202020204" pitchFamily="34" charset="0"/>
                </a:endParaRPr>
              </a:p>
            </p:txBody>
          </p:sp>
        </p:grpSp>
        <p:sp>
          <p:nvSpPr>
            <p:cNvPr id="77" name="Rectangle 76"/>
            <p:cNvSpPr/>
            <p:nvPr/>
          </p:nvSpPr>
          <p:spPr>
            <a:xfrm>
              <a:off x="13056717" y="5366392"/>
              <a:ext cx="498855" cy="769441"/>
            </a:xfrm>
            <a:prstGeom prst="rect">
              <a:avLst/>
            </a:prstGeom>
          </p:spPr>
          <p:txBody>
            <a:bodyPr wrap="none">
              <a:spAutoFit/>
            </a:bodyPr>
            <a:lstStyle/>
            <a:p>
              <a:r>
                <a:rPr lang="vi-VN" sz="4400">
                  <a:latin typeface="Arial" panose="020B0604020202020204" pitchFamily="34" charset="0"/>
                  <a:cs typeface="Arial" panose="020B0604020202020204" pitchFamily="34" charset="0"/>
                </a:rPr>
                <a:t>2</a:t>
              </a:r>
              <a:endParaRPr lang="en-US" sz="440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4101641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arn(inVertical)">
                                      <p:cBhvr>
                                        <p:cTn id="7" dur="500"/>
                                        <p:tgtEl>
                                          <p:spTgt spid="39"/>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64"/>
                                        </p:tgtEl>
                                        <p:attrNameLst>
                                          <p:attrName>style.visibility</p:attrName>
                                        </p:attrNameLst>
                                      </p:cBhvr>
                                      <p:to>
                                        <p:strVal val="visible"/>
                                      </p:to>
                                    </p:set>
                                    <p:animEffect transition="in" filter="fade">
                                      <p:cBhvr>
                                        <p:cTn id="11" dur="500"/>
                                        <p:tgtEl>
                                          <p:spTgt spid="64"/>
                                        </p:tgtEl>
                                      </p:cBhvr>
                                    </p:animEffect>
                                    <p:anim calcmode="lin" valueType="num">
                                      <p:cBhvr>
                                        <p:cTn id="12" dur="500" fill="hold"/>
                                        <p:tgtEl>
                                          <p:spTgt spid="64"/>
                                        </p:tgtEl>
                                        <p:attrNameLst>
                                          <p:attrName>ppt_x</p:attrName>
                                        </p:attrNameLst>
                                      </p:cBhvr>
                                      <p:tavLst>
                                        <p:tav tm="0">
                                          <p:val>
                                            <p:strVal val="#ppt_x"/>
                                          </p:val>
                                        </p:tav>
                                        <p:tav tm="100000">
                                          <p:val>
                                            <p:strVal val="#ppt_x"/>
                                          </p:val>
                                        </p:tav>
                                      </p:tavLst>
                                    </p:anim>
                                    <p:anim calcmode="lin" valueType="num">
                                      <p:cBhvr>
                                        <p:cTn id="13" dur="500" fill="hold"/>
                                        <p:tgtEl>
                                          <p:spTgt spid="64"/>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42" presetClass="entr" presetSubtype="0" fill="hold" nodeType="afterEffect">
                                  <p:stCondLst>
                                    <p:cond delay="0"/>
                                  </p:stCondLst>
                                  <p:childTnLst>
                                    <p:set>
                                      <p:cBhvr>
                                        <p:cTn id="16" dur="1" fill="hold">
                                          <p:stCondLst>
                                            <p:cond delay="0"/>
                                          </p:stCondLst>
                                        </p:cTn>
                                        <p:tgtEl>
                                          <p:spTgt spid="65"/>
                                        </p:tgtEl>
                                        <p:attrNameLst>
                                          <p:attrName>style.visibility</p:attrName>
                                        </p:attrNameLst>
                                      </p:cBhvr>
                                      <p:to>
                                        <p:strVal val="visible"/>
                                      </p:to>
                                    </p:set>
                                    <p:animEffect transition="in" filter="fade">
                                      <p:cBhvr>
                                        <p:cTn id="17" dur="500"/>
                                        <p:tgtEl>
                                          <p:spTgt spid="65"/>
                                        </p:tgtEl>
                                      </p:cBhvr>
                                    </p:animEffect>
                                    <p:anim calcmode="lin" valueType="num">
                                      <p:cBhvr>
                                        <p:cTn id="18" dur="500" fill="hold"/>
                                        <p:tgtEl>
                                          <p:spTgt spid="65"/>
                                        </p:tgtEl>
                                        <p:attrNameLst>
                                          <p:attrName>ppt_x</p:attrName>
                                        </p:attrNameLst>
                                      </p:cBhvr>
                                      <p:tavLst>
                                        <p:tav tm="0">
                                          <p:val>
                                            <p:strVal val="#ppt_x"/>
                                          </p:val>
                                        </p:tav>
                                        <p:tav tm="100000">
                                          <p:val>
                                            <p:strVal val="#ppt_x"/>
                                          </p:val>
                                        </p:tav>
                                      </p:tavLst>
                                    </p:anim>
                                    <p:anim calcmode="lin" valueType="num">
                                      <p:cBhvr>
                                        <p:cTn id="19" dur="500" fill="hold"/>
                                        <p:tgtEl>
                                          <p:spTgt spid="65"/>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42" presetClass="entr" presetSubtype="0" fill="hold" nodeType="afterEffect">
                                  <p:stCondLst>
                                    <p:cond delay="0"/>
                                  </p:stCondLst>
                                  <p:childTnLst>
                                    <p:set>
                                      <p:cBhvr>
                                        <p:cTn id="22" dur="1" fill="hold">
                                          <p:stCondLst>
                                            <p:cond delay="0"/>
                                          </p:stCondLst>
                                        </p:cTn>
                                        <p:tgtEl>
                                          <p:spTgt spid="66"/>
                                        </p:tgtEl>
                                        <p:attrNameLst>
                                          <p:attrName>style.visibility</p:attrName>
                                        </p:attrNameLst>
                                      </p:cBhvr>
                                      <p:to>
                                        <p:strVal val="visible"/>
                                      </p:to>
                                    </p:set>
                                    <p:animEffect transition="in" filter="fade">
                                      <p:cBhvr>
                                        <p:cTn id="23" dur="500"/>
                                        <p:tgtEl>
                                          <p:spTgt spid="66"/>
                                        </p:tgtEl>
                                      </p:cBhvr>
                                    </p:animEffect>
                                    <p:anim calcmode="lin" valueType="num">
                                      <p:cBhvr>
                                        <p:cTn id="24" dur="500" fill="hold"/>
                                        <p:tgtEl>
                                          <p:spTgt spid="66"/>
                                        </p:tgtEl>
                                        <p:attrNameLst>
                                          <p:attrName>ppt_x</p:attrName>
                                        </p:attrNameLst>
                                      </p:cBhvr>
                                      <p:tavLst>
                                        <p:tav tm="0">
                                          <p:val>
                                            <p:strVal val="#ppt_x"/>
                                          </p:val>
                                        </p:tav>
                                        <p:tav tm="100000">
                                          <p:val>
                                            <p:strVal val="#ppt_x"/>
                                          </p:val>
                                        </p:tav>
                                      </p:tavLst>
                                    </p:anim>
                                    <p:anim calcmode="lin" valueType="num">
                                      <p:cBhvr>
                                        <p:cTn id="25" dur="500" fill="hold"/>
                                        <p:tgtEl>
                                          <p:spTgt spid="66"/>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42" presetClass="entr" presetSubtype="0" fill="hold" nodeType="afterEffect">
                                  <p:stCondLst>
                                    <p:cond delay="0"/>
                                  </p:stCondLst>
                                  <p:childTnLst>
                                    <p:set>
                                      <p:cBhvr>
                                        <p:cTn id="28" dur="1" fill="hold">
                                          <p:stCondLst>
                                            <p:cond delay="0"/>
                                          </p:stCondLst>
                                        </p:cTn>
                                        <p:tgtEl>
                                          <p:spTgt spid="67"/>
                                        </p:tgtEl>
                                        <p:attrNameLst>
                                          <p:attrName>style.visibility</p:attrName>
                                        </p:attrNameLst>
                                      </p:cBhvr>
                                      <p:to>
                                        <p:strVal val="visible"/>
                                      </p:to>
                                    </p:set>
                                    <p:animEffect transition="in" filter="fade">
                                      <p:cBhvr>
                                        <p:cTn id="29" dur="500"/>
                                        <p:tgtEl>
                                          <p:spTgt spid="67"/>
                                        </p:tgtEl>
                                      </p:cBhvr>
                                    </p:animEffect>
                                    <p:anim calcmode="lin" valueType="num">
                                      <p:cBhvr>
                                        <p:cTn id="30" dur="500" fill="hold"/>
                                        <p:tgtEl>
                                          <p:spTgt spid="67"/>
                                        </p:tgtEl>
                                        <p:attrNameLst>
                                          <p:attrName>ppt_x</p:attrName>
                                        </p:attrNameLst>
                                      </p:cBhvr>
                                      <p:tavLst>
                                        <p:tav tm="0">
                                          <p:val>
                                            <p:strVal val="#ppt_x"/>
                                          </p:val>
                                        </p:tav>
                                        <p:tav tm="100000">
                                          <p:val>
                                            <p:strVal val="#ppt_x"/>
                                          </p:val>
                                        </p:tav>
                                      </p:tavLst>
                                    </p:anim>
                                    <p:anim calcmode="lin" valueType="num">
                                      <p:cBhvr>
                                        <p:cTn id="31" dur="500" fill="hold"/>
                                        <p:tgtEl>
                                          <p:spTgt spid="67"/>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75"/>
                                        </p:tgtEl>
                                        <p:attrNameLst>
                                          <p:attrName>style.visibility</p:attrName>
                                        </p:attrNameLst>
                                      </p:cBhvr>
                                      <p:to>
                                        <p:strVal val="visible"/>
                                      </p:to>
                                    </p:set>
                                    <p:animEffect transition="in" filter="barn(inVertical)">
                                      <p:cBhvr>
                                        <p:cTn id="36"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sp>
        <p:nvSpPr>
          <p:cNvPr id="27" name="Freeform 27"/>
          <p:cNvSpPr/>
          <p:nvPr/>
        </p:nvSpPr>
        <p:spPr>
          <a:xfrm>
            <a:off x="16244205" y="8381118"/>
            <a:ext cx="3364547" cy="2312362"/>
          </a:xfrm>
          <a:custGeom>
            <a:avLst/>
            <a:gdLst/>
            <a:ahLst/>
            <a:cxnLst/>
            <a:rect l="l" t="t" r="r" b="b"/>
            <a:pathLst>
              <a:path w="6266893" h="4307065">
                <a:moveTo>
                  <a:pt x="0" y="0"/>
                </a:moveTo>
                <a:lnTo>
                  <a:pt x="6266894" y="0"/>
                </a:lnTo>
                <a:lnTo>
                  <a:pt x="6266894" y="4307064"/>
                </a:lnTo>
                <a:lnTo>
                  <a:pt x="0" y="430706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8" name="Freeform 28"/>
          <p:cNvSpPr/>
          <p:nvPr/>
        </p:nvSpPr>
        <p:spPr>
          <a:xfrm>
            <a:off x="-512935" y="12700"/>
            <a:ext cx="2502787" cy="1820209"/>
          </a:xfrm>
          <a:custGeom>
            <a:avLst/>
            <a:gdLst/>
            <a:ahLst/>
            <a:cxnLst/>
            <a:rect l="l" t="t" r="r" b="b"/>
            <a:pathLst>
              <a:path w="4793068" h="3485868">
                <a:moveTo>
                  <a:pt x="0" y="0"/>
                </a:moveTo>
                <a:lnTo>
                  <a:pt x="4793068" y="0"/>
                </a:lnTo>
                <a:lnTo>
                  <a:pt x="4793068" y="3485868"/>
                </a:lnTo>
                <a:lnTo>
                  <a:pt x="0" y="348586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38" name="TextBox 37"/>
          <p:cNvSpPr txBox="1"/>
          <p:nvPr/>
        </p:nvSpPr>
        <p:spPr>
          <a:xfrm>
            <a:off x="2438400" y="647700"/>
            <a:ext cx="13411200" cy="923330"/>
          </a:xfrm>
          <a:prstGeom prst="rect">
            <a:avLst/>
          </a:prstGeom>
          <a:noFill/>
        </p:spPr>
        <p:txBody>
          <a:bodyPr wrap="square" rtlCol="0">
            <a:spAutoFit/>
          </a:bodyPr>
          <a:lstStyle/>
          <a:p>
            <a:pPr algn="ctr"/>
            <a:r>
              <a:rPr lang="vi-VN" sz="5400" b="1">
                <a:solidFill>
                  <a:srgbClr val="C00000"/>
                </a:solidFill>
                <a:latin typeface="Arial" panose="020B0604020202020204" pitchFamily="34" charset="0"/>
                <a:cs typeface="Arial" panose="020B0604020202020204" pitchFamily="34" charset="0"/>
              </a:rPr>
              <a:t>BÀI TẬP TRẮC NGHIỆM</a:t>
            </a:r>
            <a:endParaRPr lang="en-US" sz="5400" b="1">
              <a:solidFill>
                <a:srgbClr val="C00000"/>
              </a:solidFill>
              <a:latin typeface="Arial" panose="020B0604020202020204" pitchFamily="34" charset="0"/>
              <a:cs typeface="Arial" panose="020B0604020202020204" pitchFamily="34" charset="0"/>
            </a:endParaRPr>
          </a:p>
        </p:txBody>
      </p:sp>
      <p:sp>
        <p:nvSpPr>
          <p:cNvPr id="39" name="Rounded Rectangle 38"/>
          <p:cNvSpPr/>
          <p:nvPr/>
        </p:nvSpPr>
        <p:spPr>
          <a:xfrm>
            <a:off x="1676400" y="1920181"/>
            <a:ext cx="14946994" cy="2343729"/>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400" b="1">
                <a:solidFill>
                  <a:srgbClr val="002060"/>
                </a:solidFill>
                <a:latin typeface="Arial" panose="020B0604020202020204" pitchFamily="34" charset="0"/>
                <a:ea typeface="Calibri" panose="020F0502020204030204" pitchFamily="34" charset="0"/>
                <a:cs typeface="Arial" panose="020B0604020202020204" pitchFamily="34" charset="0"/>
              </a:rPr>
              <a:t>Câu 4: </a:t>
            </a:r>
            <a:r>
              <a:rPr lang="pt-BR" sz="4400">
                <a:solidFill>
                  <a:schemeClr val="tx1"/>
                </a:solidFill>
                <a:latin typeface="Arial" panose="020B0604020202020204" pitchFamily="34" charset="0"/>
                <a:cs typeface="Arial" panose="020B0604020202020204" pitchFamily="34" charset="0"/>
              </a:rPr>
              <a:t>Nghiệm của phương trình</a:t>
            </a:r>
            <a:r>
              <a:rPr lang="vi-VN" sz="4400">
                <a:solidFill>
                  <a:schemeClr val="tx1"/>
                </a:solidFill>
                <a:latin typeface="Arial" panose="020B0604020202020204" pitchFamily="34" charset="0"/>
                <a:cs typeface="Arial" panose="020B0604020202020204" pitchFamily="34" charset="0"/>
              </a:rPr>
              <a:t> tan(2x -15</a:t>
            </a:r>
            <a:r>
              <a:rPr lang="vi-VN" sz="4400" baseline="30000">
                <a:solidFill>
                  <a:schemeClr val="tx1"/>
                </a:solidFill>
                <a:latin typeface="Arial" panose="020B0604020202020204" pitchFamily="34" charset="0"/>
                <a:cs typeface="Arial" panose="020B0604020202020204" pitchFamily="34" charset="0"/>
              </a:rPr>
              <a:t>o</a:t>
            </a:r>
            <a:r>
              <a:rPr lang="vi-VN" sz="4400">
                <a:solidFill>
                  <a:schemeClr val="tx1"/>
                </a:solidFill>
                <a:latin typeface="Arial" panose="020B0604020202020204" pitchFamily="34" charset="0"/>
                <a:cs typeface="Arial" panose="020B0604020202020204" pitchFamily="34" charset="0"/>
              </a:rPr>
              <a:t>) = 1</a:t>
            </a:r>
            <a:r>
              <a:rPr lang="pt-BR" sz="4400">
                <a:solidFill>
                  <a:schemeClr val="tx1"/>
                </a:solidFill>
                <a:latin typeface="Arial" panose="020B0604020202020204" pitchFamily="34" charset="0"/>
                <a:cs typeface="Arial" panose="020B0604020202020204" pitchFamily="34" charset="0"/>
              </a:rPr>
              <a:t>, </a:t>
            </a:r>
            <a:endParaRPr lang="vi-VN" sz="4400">
              <a:solidFill>
                <a:schemeClr val="tx1"/>
              </a:solidFill>
              <a:latin typeface="Arial" panose="020B0604020202020204" pitchFamily="34" charset="0"/>
              <a:cs typeface="Arial" panose="020B0604020202020204" pitchFamily="34" charset="0"/>
            </a:endParaRPr>
          </a:p>
          <a:p>
            <a:pPr algn="ctr">
              <a:lnSpc>
                <a:spcPct val="150000"/>
              </a:lnSpc>
            </a:pPr>
            <a:r>
              <a:rPr lang="pt-BR" sz="4400">
                <a:solidFill>
                  <a:schemeClr val="tx1"/>
                </a:solidFill>
                <a:latin typeface="Arial" panose="020B0604020202020204" pitchFamily="34" charset="0"/>
                <a:cs typeface="Arial" panose="020B0604020202020204" pitchFamily="34" charset="0"/>
              </a:rPr>
              <a:t>với </a:t>
            </a:r>
            <a:r>
              <a:rPr lang="vi-VN" sz="4400">
                <a:solidFill>
                  <a:schemeClr val="tx1"/>
                </a:solidFill>
                <a:latin typeface="Arial" panose="020B0604020202020204" pitchFamily="34" charset="0"/>
                <a:cs typeface="Arial" panose="020B0604020202020204" pitchFamily="34" charset="0"/>
              </a:rPr>
              <a:t>-90</a:t>
            </a:r>
            <a:r>
              <a:rPr lang="vi-VN" sz="4400" baseline="30000">
                <a:solidFill>
                  <a:schemeClr val="tx1"/>
                </a:solidFill>
                <a:latin typeface="Arial" panose="020B0604020202020204" pitchFamily="34" charset="0"/>
                <a:cs typeface="Arial" panose="020B0604020202020204" pitchFamily="34" charset="0"/>
              </a:rPr>
              <a:t>o</a:t>
            </a:r>
            <a:r>
              <a:rPr lang="vi-VN" sz="4400">
                <a:solidFill>
                  <a:schemeClr val="tx1"/>
                </a:solidFill>
                <a:latin typeface="Arial" panose="020B0604020202020204" pitchFamily="34" charset="0"/>
                <a:cs typeface="Arial" panose="020B0604020202020204" pitchFamily="34" charset="0"/>
              </a:rPr>
              <a:t> &lt; x &lt; 90</a:t>
            </a:r>
            <a:r>
              <a:rPr lang="vi-VN" sz="4400" baseline="30000">
                <a:solidFill>
                  <a:schemeClr val="tx1"/>
                </a:solidFill>
                <a:latin typeface="Arial" panose="020B0604020202020204" pitchFamily="34" charset="0"/>
                <a:cs typeface="Arial" panose="020B0604020202020204" pitchFamily="34" charset="0"/>
              </a:rPr>
              <a:t>o</a:t>
            </a:r>
            <a:r>
              <a:rPr lang="vi-VN" sz="4400">
                <a:solidFill>
                  <a:schemeClr val="tx1"/>
                </a:solidFill>
                <a:latin typeface="Arial" panose="020B0604020202020204" pitchFamily="34" charset="0"/>
                <a:cs typeface="Arial" panose="020B0604020202020204" pitchFamily="34" charset="0"/>
              </a:rPr>
              <a:t> </a:t>
            </a:r>
            <a:r>
              <a:rPr lang="pt-BR" sz="4400">
                <a:solidFill>
                  <a:schemeClr val="tx1"/>
                </a:solidFill>
                <a:latin typeface="Arial" panose="020B0604020202020204" pitchFamily="34" charset="0"/>
                <a:cs typeface="Arial" panose="020B0604020202020204" pitchFamily="34" charset="0"/>
              </a:rPr>
              <a:t>là</a:t>
            </a:r>
            <a:endParaRPr lang="en-US" sz="4400">
              <a:solidFill>
                <a:schemeClr val="tx1"/>
              </a:solidFill>
              <a:latin typeface="Arial" panose="020B0604020202020204" pitchFamily="34" charset="0"/>
              <a:cs typeface="Arial" panose="020B0604020202020204" pitchFamily="34" charset="0"/>
            </a:endParaRPr>
          </a:p>
        </p:txBody>
      </p:sp>
      <p:grpSp>
        <p:nvGrpSpPr>
          <p:cNvPr id="56" name="Group 55"/>
          <p:cNvGrpSpPr/>
          <p:nvPr/>
        </p:nvGrpSpPr>
        <p:grpSpPr>
          <a:xfrm>
            <a:off x="1661160" y="4758017"/>
            <a:ext cx="7010400" cy="1879836"/>
            <a:chOff x="1661160" y="4758017"/>
            <a:chExt cx="7010400" cy="1879836"/>
          </a:xfrm>
        </p:grpSpPr>
        <p:sp>
          <p:nvSpPr>
            <p:cNvPr id="41" name="Freeform 18"/>
            <p:cNvSpPr/>
            <p:nvPr/>
          </p:nvSpPr>
          <p:spPr>
            <a:xfrm>
              <a:off x="1661160" y="4852002"/>
              <a:ext cx="7010400" cy="1785851"/>
            </a:xfrm>
            <a:custGeom>
              <a:avLst/>
              <a:gdLst/>
              <a:ahLst/>
              <a:cxnLst/>
              <a:rect l="l" t="t" r="r" b="b"/>
              <a:pathLst>
                <a:path w="1230498" h="438658">
                  <a:moveTo>
                    <a:pt x="3858" y="0"/>
                  </a:moveTo>
                  <a:lnTo>
                    <a:pt x="1226641" y="0"/>
                  </a:lnTo>
                  <a:cubicBezTo>
                    <a:pt x="1227664" y="0"/>
                    <a:pt x="1228645" y="406"/>
                    <a:pt x="1229368" y="1130"/>
                  </a:cubicBezTo>
                  <a:cubicBezTo>
                    <a:pt x="1230092" y="1853"/>
                    <a:pt x="1230498" y="2835"/>
                    <a:pt x="1230498" y="3858"/>
                  </a:cubicBezTo>
                  <a:lnTo>
                    <a:pt x="1230498" y="434800"/>
                  </a:lnTo>
                  <a:cubicBezTo>
                    <a:pt x="1230498" y="436931"/>
                    <a:pt x="1228771" y="438658"/>
                    <a:pt x="1226641" y="438658"/>
                  </a:cubicBezTo>
                  <a:lnTo>
                    <a:pt x="3858" y="438658"/>
                  </a:lnTo>
                  <a:cubicBezTo>
                    <a:pt x="2835" y="438658"/>
                    <a:pt x="1853" y="438252"/>
                    <a:pt x="1130" y="437528"/>
                  </a:cubicBezTo>
                  <a:cubicBezTo>
                    <a:pt x="406" y="436805"/>
                    <a:pt x="0" y="435824"/>
                    <a:pt x="0" y="434800"/>
                  </a:cubicBezTo>
                  <a:lnTo>
                    <a:pt x="0" y="3858"/>
                  </a:lnTo>
                  <a:cubicBezTo>
                    <a:pt x="0" y="1727"/>
                    <a:pt x="1727" y="0"/>
                    <a:pt x="3858" y="0"/>
                  </a:cubicBezTo>
                  <a:close/>
                </a:path>
              </a:pathLst>
            </a:custGeom>
            <a:solidFill>
              <a:srgbClr val="FFFFFF"/>
            </a:solidFill>
            <a:ln w="28575">
              <a:solidFill>
                <a:srgbClr val="000000"/>
              </a:solidFill>
            </a:ln>
          </p:spPr>
          <p:txBody>
            <a:bodyPr anchor="ctr"/>
            <a:lstStyle/>
            <a:p>
              <a:pPr algn="ctr"/>
              <a:r>
                <a:rPr lang="vi-VN" sz="4400">
                  <a:latin typeface="Arial" panose="020B0604020202020204" pitchFamily="34" charset="0"/>
                  <a:cs typeface="Arial" panose="020B0604020202020204" pitchFamily="34" charset="0"/>
                </a:rPr>
                <a:t>x = 30</a:t>
              </a:r>
              <a:r>
                <a:rPr lang="vi-VN" sz="4400" baseline="30000">
                  <a:latin typeface="Arial" panose="020B0604020202020204" pitchFamily="34" charset="0"/>
                  <a:cs typeface="Arial" panose="020B0604020202020204" pitchFamily="34" charset="0"/>
                </a:rPr>
                <a:t>o</a:t>
              </a:r>
              <a:endParaRPr lang="en-US" sz="4400">
                <a:latin typeface="Arial" panose="020B0604020202020204" pitchFamily="34" charset="0"/>
                <a:cs typeface="Arial" panose="020B0604020202020204" pitchFamily="34" charset="0"/>
              </a:endParaRPr>
            </a:p>
          </p:txBody>
        </p:sp>
        <p:sp>
          <p:nvSpPr>
            <p:cNvPr id="42" name="Freeform 20"/>
            <p:cNvSpPr/>
            <p:nvPr/>
          </p:nvSpPr>
          <p:spPr>
            <a:xfrm>
              <a:off x="2118360" y="4758017"/>
              <a:ext cx="909495" cy="1263188"/>
            </a:xfrm>
            <a:custGeom>
              <a:avLst/>
              <a:gdLst/>
              <a:ahLst/>
              <a:cxnLst/>
              <a:rect l="l" t="t" r="r" b="b"/>
              <a:pathLst>
                <a:path w="585624" h="813367">
                  <a:moveTo>
                    <a:pt x="0" y="0"/>
                  </a:moveTo>
                  <a:lnTo>
                    <a:pt x="585624" y="0"/>
                  </a:lnTo>
                  <a:lnTo>
                    <a:pt x="585624" y="813367"/>
                  </a:lnTo>
                  <a:lnTo>
                    <a:pt x="0" y="81336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52" name="TextBox 51"/>
            <p:cNvSpPr txBox="1"/>
            <p:nvPr/>
          </p:nvSpPr>
          <p:spPr>
            <a:xfrm>
              <a:off x="2270759" y="4867243"/>
              <a:ext cx="604695" cy="769441"/>
            </a:xfrm>
            <a:prstGeom prst="rect">
              <a:avLst/>
            </a:prstGeom>
            <a:solidFill>
              <a:srgbClr val="FFDA7B"/>
            </a:solidFill>
          </p:spPr>
          <p:txBody>
            <a:bodyPr wrap="square" rtlCol="0">
              <a:spAutoFit/>
            </a:bodyPr>
            <a:lstStyle/>
            <a:p>
              <a:r>
                <a:rPr lang="vi-VN" sz="4400" b="1">
                  <a:latin typeface="Arial" panose="020B0604020202020204" pitchFamily="34" charset="0"/>
                  <a:cs typeface="Arial" panose="020B0604020202020204" pitchFamily="34" charset="0"/>
                </a:rPr>
                <a:t>A</a:t>
              </a:r>
              <a:endParaRPr lang="en-US" sz="4400" b="1">
                <a:latin typeface="Arial" panose="020B0604020202020204" pitchFamily="34" charset="0"/>
                <a:cs typeface="Arial" panose="020B0604020202020204" pitchFamily="34" charset="0"/>
              </a:endParaRPr>
            </a:p>
          </p:txBody>
        </p:sp>
      </p:grpSp>
      <p:grpSp>
        <p:nvGrpSpPr>
          <p:cNvPr id="57" name="Group 56"/>
          <p:cNvGrpSpPr/>
          <p:nvPr/>
        </p:nvGrpSpPr>
        <p:grpSpPr>
          <a:xfrm>
            <a:off x="9628234" y="4761312"/>
            <a:ext cx="7010400" cy="1884161"/>
            <a:chOff x="9628234" y="4761312"/>
            <a:chExt cx="7010400" cy="1884161"/>
          </a:xfrm>
        </p:grpSpPr>
        <p:sp>
          <p:nvSpPr>
            <p:cNvPr id="47" name="Freeform 18"/>
            <p:cNvSpPr/>
            <p:nvPr/>
          </p:nvSpPr>
          <p:spPr>
            <a:xfrm>
              <a:off x="9628234" y="4859622"/>
              <a:ext cx="7010400" cy="1785851"/>
            </a:xfrm>
            <a:custGeom>
              <a:avLst/>
              <a:gdLst/>
              <a:ahLst/>
              <a:cxnLst/>
              <a:rect l="l" t="t" r="r" b="b"/>
              <a:pathLst>
                <a:path w="1230498" h="438658">
                  <a:moveTo>
                    <a:pt x="3858" y="0"/>
                  </a:moveTo>
                  <a:lnTo>
                    <a:pt x="1226641" y="0"/>
                  </a:lnTo>
                  <a:cubicBezTo>
                    <a:pt x="1227664" y="0"/>
                    <a:pt x="1228645" y="406"/>
                    <a:pt x="1229368" y="1130"/>
                  </a:cubicBezTo>
                  <a:cubicBezTo>
                    <a:pt x="1230092" y="1853"/>
                    <a:pt x="1230498" y="2835"/>
                    <a:pt x="1230498" y="3858"/>
                  </a:cubicBezTo>
                  <a:lnTo>
                    <a:pt x="1230498" y="434800"/>
                  </a:lnTo>
                  <a:cubicBezTo>
                    <a:pt x="1230498" y="436931"/>
                    <a:pt x="1228771" y="438658"/>
                    <a:pt x="1226641" y="438658"/>
                  </a:cubicBezTo>
                  <a:lnTo>
                    <a:pt x="3858" y="438658"/>
                  </a:lnTo>
                  <a:cubicBezTo>
                    <a:pt x="2835" y="438658"/>
                    <a:pt x="1853" y="438252"/>
                    <a:pt x="1130" y="437528"/>
                  </a:cubicBezTo>
                  <a:cubicBezTo>
                    <a:pt x="406" y="436805"/>
                    <a:pt x="0" y="435824"/>
                    <a:pt x="0" y="434800"/>
                  </a:cubicBezTo>
                  <a:lnTo>
                    <a:pt x="0" y="3858"/>
                  </a:lnTo>
                  <a:cubicBezTo>
                    <a:pt x="0" y="1727"/>
                    <a:pt x="1727" y="0"/>
                    <a:pt x="3858" y="0"/>
                  </a:cubicBezTo>
                  <a:close/>
                </a:path>
              </a:pathLst>
            </a:custGeom>
            <a:solidFill>
              <a:srgbClr val="FFFFFF"/>
            </a:solidFill>
            <a:ln w="28575">
              <a:solidFill>
                <a:srgbClr val="000000"/>
              </a:solidFill>
            </a:ln>
          </p:spPr>
          <p:txBody>
            <a:bodyPr anchor="ctr"/>
            <a:lstStyle/>
            <a:p>
              <a:pPr algn="ctr"/>
              <a:r>
                <a:rPr lang="vi-VN" sz="4400">
                  <a:latin typeface="Arial" panose="020B0604020202020204" pitchFamily="34" charset="0"/>
                  <a:cs typeface="Arial" panose="020B0604020202020204" pitchFamily="34" charset="0"/>
                </a:rPr>
                <a:t>x = - 60</a:t>
              </a:r>
              <a:r>
                <a:rPr lang="vi-VN" sz="4400" baseline="30000">
                  <a:latin typeface="Arial" panose="020B0604020202020204" pitchFamily="34" charset="0"/>
                  <a:cs typeface="Arial" panose="020B0604020202020204" pitchFamily="34" charset="0"/>
                </a:rPr>
                <a:t>o</a:t>
              </a:r>
              <a:endParaRPr lang="en-US" sz="4400">
                <a:latin typeface="Arial" panose="020B0604020202020204" pitchFamily="34" charset="0"/>
                <a:cs typeface="Arial" panose="020B0604020202020204" pitchFamily="34" charset="0"/>
              </a:endParaRPr>
            </a:p>
          </p:txBody>
        </p:sp>
        <p:sp>
          <p:nvSpPr>
            <p:cNvPr id="48" name="Freeform 20"/>
            <p:cNvSpPr/>
            <p:nvPr/>
          </p:nvSpPr>
          <p:spPr>
            <a:xfrm>
              <a:off x="10113930" y="4761312"/>
              <a:ext cx="909495" cy="1263188"/>
            </a:xfrm>
            <a:custGeom>
              <a:avLst/>
              <a:gdLst/>
              <a:ahLst/>
              <a:cxnLst/>
              <a:rect l="l" t="t" r="r" b="b"/>
              <a:pathLst>
                <a:path w="585624" h="813367">
                  <a:moveTo>
                    <a:pt x="0" y="0"/>
                  </a:moveTo>
                  <a:lnTo>
                    <a:pt x="585624" y="0"/>
                  </a:lnTo>
                  <a:lnTo>
                    <a:pt x="585624" y="813367"/>
                  </a:lnTo>
                  <a:lnTo>
                    <a:pt x="0" y="81336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53" name="TextBox 52"/>
            <p:cNvSpPr txBox="1"/>
            <p:nvPr/>
          </p:nvSpPr>
          <p:spPr>
            <a:xfrm>
              <a:off x="10266329" y="4849820"/>
              <a:ext cx="604695" cy="769441"/>
            </a:xfrm>
            <a:prstGeom prst="rect">
              <a:avLst/>
            </a:prstGeom>
            <a:solidFill>
              <a:srgbClr val="FFDA7B"/>
            </a:solidFill>
          </p:spPr>
          <p:txBody>
            <a:bodyPr wrap="square" rtlCol="0">
              <a:spAutoFit/>
            </a:bodyPr>
            <a:lstStyle/>
            <a:p>
              <a:r>
                <a:rPr lang="vi-VN" sz="4400" b="1">
                  <a:latin typeface="Arial" panose="020B0604020202020204" pitchFamily="34" charset="0"/>
                  <a:cs typeface="Arial" panose="020B0604020202020204" pitchFamily="34" charset="0"/>
                </a:rPr>
                <a:t>B</a:t>
              </a:r>
              <a:endParaRPr lang="en-US" sz="4400" b="1">
                <a:latin typeface="Arial" panose="020B0604020202020204" pitchFamily="34" charset="0"/>
                <a:cs typeface="Arial" panose="020B0604020202020204" pitchFamily="34" charset="0"/>
              </a:endParaRPr>
            </a:p>
          </p:txBody>
        </p:sp>
      </p:grpSp>
      <p:grpSp>
        <p:nvGrpSpPr>
          <p:cNvPr id="58" name="Group 57"/>
          <p:cNvGrpSpPr/>
          <p:nvPr/>
        </p:nvGrpSpPr>
        <p:grpSpPr>
          <a:xfrm>
            <a:off x="1661160" y="7268217"/>
            <a:ext cx="7010400" cy="1879836"/>
            <a:chOff x="1661160" y="7268217"/>
            <a:chExt cx="7010400" cy="1879836"/>
          </a:xfrm>
        </p:grpSpPr>
        <p:sp>
          <p:nvSpPr>
            <p:cNvPr id="44" name="Freeform 18"/>
            <p:cNvSpPr/>
            <p:nvPr/>
          </p:nvSpPr>
          <p:spPr>
            <a:xfrm>
              <a:off x="1661160" y="7362202"/>
              <a:ext cx="7010400" cy="1785851"/>
            </a:xfrm>
            <a:custGeom>
              <a:avLst/>
              <a:gdLst/>
              <a:ahLst/>
              <a:cxnLst/>
              <a:rect l="l" t="t" r="r" b="b"/>
              <a:pathLst>
                <a:path w="1230498" h="438658">
                  <a:moveTo>
                    <a:pt x="3858" y="0"/>
                  </a:moveTo>
                  <a:lnTo>
                    <a:pt x="1226641" y="0"/>
                  </a:lnTo>
                  <a:cubicBezTo>
                    <a:pt x="1227664" y="0"/>
                    <a:pt x="1228645" y="406"/>
                    <a:pt x="1229368" y="1130"/>
                  </a:cubicBezTo>
                  <a:cubicBezTo>
                    <a:pt x="1230092" y="1853"/>
                    <a:pt x="1230498" y="2835"/>
                    <a:pt x="1230498" y="3858"/>
                  </a:cubicBezTo>
                  <a:lnTo>
                    <a:pt x="1230498" y="434800"/>
                  </a:lnTo>
                  <a:cubicBezTo>
                    <a:pt x="1230498" y="436931"/>
                    <a:pt x="1228771" y="438658"/>
                    <a:pt x="1226641" y="438658"/>
                  </a:cubicBezTo>
                  <a:lnTo>
                    <a:pt x="3858" y="438658"/>
                  </a:lnTo>
                  <a:cubicBezTo>
                    <a:pt x="2835" y="438658"/>
                    <a:pt x="1853" y="438252"/>
                    <a:pt x="1130" y="437528"/>
                  </a:cubicBezTo>
                  <a:cubicBezTo>
                    <a:pt x="406" y="436805"/>
                    <a:pt x="0" y="435824"/>
                    <a:pt x="0" y="434800"/>
                  </a:cubicBezTo>
                  <a:lnTo>
                    <a:pt x="0" y="3858"/>
                  </a:lnTo>
                  <a:cubicBezTo>
                    <a:pt x="0" y="1727"/>
                    <a:pt x="1727" y="0"/>
                    <a:pt x="3858" y="0"/>
                  </a:cubicBezTo>
                  <a:close/>
                </a:path>
              </a:pathLst>
            </a:custGeom>
            <a:solidFill>
              <a:srgbClr val="FFFFFF"/>
            </a:solidFill>
            <a:ln w="28575">
              <a:solidFill>
                <a:srgbClr val="000000"/>
              </a:solidFill>
            </a:ln>
          </p:spPr>
          <p:txBody>
            <a:bodyPr anchor="ctr"/>
            <a:lstStyle/>
            <a:p>
              <a:pPr algn="ctr"/>
              <a:r>
                <a:rPr lang="vi-VN" sz="4400">
                  <a:latin typeface="Arial" panose="020B0604020202020204" pitchFamily="34" charset="0"/>
                  <a:cs typeface="Arial" panose="020B0604020202020204" pitchFamily="34" charset="0"/>
                </a:rPr>
                <a:t>x = - 30</a:t>
              </a:r>
              <a:r>
                <a:rPr lang="vi-VN" sz="4400" baseline="30000">
                  <a:latin typeface="Arial" panose="020B0604020202020204" pitchFamily="34" charset="0"/>
                  <a:cs typeface="Arial" panose="020B0604020202020204" pitchFamily="34" charset="0"/>
                </a:rPr>
                <a:t>o</a:t>
              </a:r>
              <a:endParaRPr lang="en-US" sz="4400">
                <a:latin typeface="Arial" panose="020B0604020202020204" pitchFamily="34" charset="0"/>
                <a:cs typeface="Arial" panose="020B0604020202020204" pitchFamily="34" charset="0"/>
              </a:endParaRPr>
            </a:p>
          </p:txBody>
        </p:sp>
        <p:sp>
          <p:nvSpPr>
            <p:cNvPr id="45" name="Freeform 20"/>
            <p:cNvSpPr/>
            <p:nvPr/>
          </p:nvSpPr>
          <p:spPr>
            <a:xfrm>
              <a:off x="2118360" y="7268217"/>
              <a:ext cx="909495" cy="1263188"/>
            </a:xfrm>
            <a:custGeom>
              <a:avLst/>
              <a:gdLst/>
              <a:ahLst/>
              <a:cxnLst/>
              <a:rect l="l" t="t" r="r" b="b"/>
              <a:pathLst>
                <a:path w="585624" h="813367">
                  <a:moveTo>
                    <a:pt x="0" y="0"/>
                  </a:moveTo>
                  <a:lnTo>
                    <a:pt x="585624" y="0"/>
                  </a:lnTo>
                  <a:lnTo>
                    <a:pt x="585624" y="813367"/>
                  </a:lnTo>
                  <a:lnTo>
                    <a:pt x="0" y="81336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54" name="TextBox 53"/>
            <p:cNvSpPr txBox="1"/>
            <p:nvPr/>
          </p:nvSpPr>
          <p:spPr>
            <a:xfrm>
              <a:off x="2270759" y="7369822"/>
              <a:ext cx="604695" cy="769441"/>
            </a:xfrm>
            <a:prstGeom prst="rect">
              <a:avLst/>
            </a:prstGeom>
            <a:solidFill>
              <a:srgbClr val="FFDA7B"/>
            </a:solidFill>
          </p:spPr>
          <p:txBody>
            <a:bodyPr wrap="square" rtlCol="0">
              <a:spAutoFit/>
            </a:bodyPr>
            <a:lstStyle/>
            <a:p>
              <a:r>
                <a:rPr lang="vi-VN" sz="4400" b="1">
                  <a:latin typeface="Arial" panose="020B0604020202020204" pitchFamily="34" charset="0"/>
                  <a:cs typeface="Arial" panose="020B0604020202020204" pitchFamily="34" charset="0"/>
                </a:rPr>
                <a:t>C</a:t>
              </a:r>
              <a:endParaRPr lang="en-US" sz="4400" b="1">
                <a:latin typeface="Arial" panose="020B0604020202020204" pitchFamily="34" charset="0"/>
                <a:cs typeface="Arial" panose="020B0604020202020204" pitchFamily="34" charset="0"/>
              </a:endParaRPr>
            </a:p>
          </p:txBody>
        </p:sp>
      </p:grpSp>
      <p:grpSp>
        <p:nvGrpSpPr>
          <p:cNvPr id="59" name="Group 58"/>
          <p:cNvGrpSpPr/>
          <p:nvPr/>
        </p:nvGrpSpPr>
        <p:grpSpPr>
          <a:xfrm>
            <a:off x="9628234" y="7271512"/>
            <a:ext cx="7010400" cy="1884161"/>
            <a:chOff x="9628234" y="7271512"/>
            <a:chExt cx="7010400" cy="1884161"/>
          </a:xfrm>
        </p:grpSpPr>
        <p:sp>
          <p:nvSpPr>
            <p:cNvPr id="50" name="Freeform 18"/>
            <p:cNvSpPr/>
            <p:nvPr/>
          </p:nvSpPr>
          <p:spPr>
            <a:xfrm>
              <a:off x="9628234" y="7369822"/>
              <a:ext cx="7010400" cy="1785851"/>
            </a:xfrm>
            <a:custGeom>
              <a:avLst/>
              <a:gdLst/>
              <a:ahLst/>
              <a:cxnLst/>
              <a:rect l="l" t="t" r="r" b="b"/>
              <a:pathLst>
                <a:path w="1230498" h="438658">
                  <a:moveTo>
                    <a:pt x="3858" y="0"/>
                  </a:moveTo>
                  <a:lnTo>
                    <a:pt x="1226641" y="0"/>
                  </a:lnTo>
                  <a:cubicBezTo>
                    <a:pt x="1227664" y="0"/>
                    <a:pt x="1228645" y="406"/>
                    <a:pt x="1229368" y="1130"/>
                  </a:cubicBezTo>
                  <a:cubicBezTo>
                    <a:pt x="1230092" y="1853"/>
                    <a:pt x="1230498" y="2835"/>
                    <a:pt x="1230498" y="3858"/>
                  </a:cubicBezTo>
                  <a:lnTo>
                    <a:pt x="1230498" y="434800"/>
                  </a:lnTo>
                  <a:cubicBezTo>
                    <a:pt x="1230498" y="436931"/>
                    <a:pt x="1228771" y="438658"/>
                    <a:pt x="1226641" y="438658"/>
                  </a:cubicBezTo>
                  <a:lnTo>
                    <a:pt x="3858" y="438658"/>
                  </a:lnTo>
                  <a:cubicBezTo>
                    <a:pt x="2835" y="438658"/>
                    <a:pt x="1853" y="438252"/>
                    <a:pt x="1130" y="437528"/>
                  </a:cubicBezTo>
                  <a:cubicBezTo>
                    <a:pt x="406" y="436805"/>
                    <a:pt x="0" y="435824"/>
                    <a:pt x="0" y="434800"/>
                  </a:cubicBezTo>
                  <a:lnTo>
                    <a:pt x="0" y="3858"/>
                  </a:lnTo>
                  <a:cubicBezTo>
                    <a:pt x="0" y="1727"/>
                    <a:pt x="1727" y="0"/>
                    <a:pt x="3858" y="0"/>
                  </a:cubicBezTo>
                  <a:close/>
                </a:path>
              </a:pathLst>
            </a:custGeom>
            <a:solidFill>
              <a:srgbClr val="FFFFFF"/>
            </a:solidFill>
            <a:ln w="28575">
              <a:solidFill>
                <a:srgbClr val="000000"/>
              </a:solidFill>
            </a:ln>
          </p:spPr>
          <p:txBody>
            <a:bodyPr anchor="ctr"/>
            <a:lstStyle/>
            <a:p>
              <a:pPr algn="ctr"/>
              <a:r>
                <a:rPr lang="vi-VN" sz="4400">
                  <a:latin typeface="Arial" panose="020B0604020202020204" pitchFamily="34" charset="0"/>
                  <a:cs typeface="Arial" panose="020B0604020202020204" pitchFamily="34" charset="0"/>
                </a:rPr>
                <a:t>x = - 60</a:t>
              </a:r>
              <a:r>
                <a:rPr lang="vi-VN" sz="4400" baseline="30000">
                  <a:latin typeface="Arial" panose="020B0604020202020204" pitchFamily="34" charset="0"/>
                  <a:cs typeface="Arial" panose="020B0604020202020204" pitchFamily="34" charset="0"/>
                </a:rPr>
                <a:t>o</a:t>
              </a:r>
              <a:r>
                <a:rPr lang="vi-VN" sz="4400">
                  <a:latin typeface="Arial" panose="020B0604020202020204" pitchFamily="34" charset="0"/>
                  <a:cs typeface="Arial" panose="020B0604020202020204" pitchFamily="34" charset="0"/>
                </a:rPr>
                <a:t>; x = 30</a:t>
              </a:r>
              <a:r>
                <a:rPr lang="vi-VN" sz="4400" baseline="30000">
                  <a:latin typeface="Arial" panose="020B0604020202020204" pitchFamily="34" charset="0"/>
                  <a:cs typeface="Arial" panose="020B0604020202020204" pitchFamily="34" charset="0"/>
                </a:rPr>
                <a:t>o</a:t>
              </a:r>
              <a:endParaRPr lang="en-US" sz="4400">
                <a:latin typeface="Arial" panose="020B0604020202020204" pitchFamily="34" charset="0"/>
                <a:cs typeface="Arial" panose="020B0604020202020204" pitchFamily="34" charset="0"/>
              </a:endParaRPr>
            </a:p>
          </p:txBody>
        </p:sp>
        <p:sp>
          <p:nvSpPr>
            <p:cNvPr id="51" name="Freeform 20"/>
            <p:cNvSpPr/>
            <p:nvPr/>
          </p:nvSpPr>
          <p:spPr>
            <a:xfrm>
              <a:off x="10113930" y="7271512"/>
              <a:ext cx="909495" cy="1263188"/>
            </a:xfrm>
            <a:custGeom>
              <a:avLst/>
              <a:gdLst/>
              <a:ahLst/>
              <a:cxnLst/>
              <a:rect l="l" t="t" r="r" b="b"/>
              <a:pathLst>
                <a:path w="585624" h="813367">
                  <a:moveTo>
                    <a:pt x="0" y="0"/>
                  </a:moveTo>
                  <a:lnTo>
                    <a:pt x="585624" y="0"/>
                  </a:lnTo>
                  <a:lnTo>
                    <a:pt x="585624" y="813367"/>
                  </a:lnTo>
                  <a:lnTo>
                    <a:pt x="0" y="81336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55" name="TextBox 54"/>
            <p:cNvSpPr txBox="1"/>
            <p:nvPr/>
          </p:nvSpPr>
          <p:spPr>
            <a:xfrm>
              <a:off x="10266329" y="7369822"/>
              <a:ext cx="604695" cy="769441"/>
            </a:xfrm>
            <a:prstGeom prst="rect">
              <a:avLst/>
            </a:prstGeom>
            <a:solidFill>
              <a:srgbClr val="FFDA7B"/>
            </a:solidFill>
          </p:spPr>
          <p:txBody>
            <a:bodyPr wrap="square" rtlCol="0">
              <a:spAutoFit/>
            </a:bodyPr>
            <a:lstStyle/>
            <a:p>
              <a:r>
                <a:rPr lang="vi-VN" sz="4400" b="1">
                  <a:latin typeface="Arial" panose="020B0604020202020204" pitchFamily="34" charset="0"/>
                  <a:cs typeface="Arial" panose="020B0604020202020204" pitchFamily="34" charset="0"/>
                </a:rPr>
                <a:t>D</a:t>
              </a:r>
              <a:endParaRPr lang="en-US" sz="4400" b="1">
                <a:latin typeface="Arial" panose="020B0604020202020204" pitchFamily="34" charset="0"/>
                <a:cs typeface="Arial" panose="020B0604020202020204" pitchFamily="34" charset="0"/>
              </a:endParaRPr>
            </a:p>
          </p:txBody>
        </p:sp>
      </p:grpSp>
      <p:grpSp>
        <p:nvGrpSpPr>
          <p:cNvPr id="40" name="Group 39"/>
          <p:cNvGrpSpPr/>
          <p:nvPr/>
        </p:nvGrpSpPr>
        <p:grpSpPr>
          <a:xfrm>
            <a:off x="1661160" y="4758017"/>
            <a:ext cx="7010400" cy="1879836"/>
            <a:chOff x="1661160" y="4758017"/>
            <a:chExt cx="7010400" cy="1879836"/>
          </a:xfrm>
        </p:grpSpPr>
        <p:sp>
          <p:nvSpPr>
            <p:cNvPr id="43" name="Freeform 18"/>
            <p:cNvSpPr/>
            <p:nvPr/>
          </p:nvSpPr>
          <p:spPr>
            <a:xfrm>
              <a:off x="1661160" y="4852002"/>
              <a:ext cx="7010400" cy="1785851"/>
            </a:xfrm>
            <a:custGeom>
              <a:avLst/>
              <a:gdLst/>
              <a:ahLst/>
              <a:cxnLst/>
              <a:rect l="l" t="t" r="r" b="b"/>
              <a:pathLst>
                <a:path w="1230498" h="438658">
                  <a:moveTo>
                    <a:pt x="3858" y="0"/>
                  </a:moveTo>
                  <a:lnTo>
                    <a:pt x="1226641" y="0"/>
                  </a:lnTo>
                  <a:cubicBezTo>
                    <a:pt x="1227664" y="0"/>
                    <a:pt x="1228645" y="406"/>
                    <a:pt x="1229368" y="1130"/>
                  </a:cubicBezTo>
                  <a:cubicBezTo>
                    <a:pt x="1230092" y="1853"/>
                    <a:pt x="1230498" y="2835"/>
                    <a:pt x="1230498" y="3858"/>
                  </a:cubicBezTo>
                  <a:lnTo>
                    <a:pt x="1230498" y="434800"/>
                  </a:lnTo>
                  <a:cubicBezTo>
                    <a:pt x="1230498" y="436931"/>
                    <a:pt x="1228771" y="438658"/>
                    <a:pt x="1226641" y="438658"/>
                  </a:cubicBezTo>
                  <a:lnTo>
                    <a:pt x="3858" y="438658"/>
                  </a:lnTo>
                  <a:cubicBezTo>
                    <a:pt x="2835" y="438658"/>
                    <a:pt x="1853" y="438252"/>
                    <a:pt x="1130" y="437528"/>
                  </a:cubicBezTo>
                  <a:cubicBezTo>
                    <a:pt x="406" y="436805"/>
                    <a:pt x="0" y="435824"/>
                    <a:pt x="0" y="434800"/>
                  </a:cubicBezTo>
                  <a:lnTo>
                    <a:pt x="0" y="3858"/>
                  </a:lnTo>
                  <a:cubicBezTo>
                    <a:pt x="0" y="1727"/>
                    <a:pt x="1727" y="0"/>
                    <a:pt x="3858" y="0"/>
                  </a:cubicBezTo>
                  <a:close/>
                </a:path>
              </a:pathLst>
            </a:custGeom>
            <a:solidFill>
              <a:srgbClr val="B0DD7F"/>
            </a:solidFill>
            <a:ln w="28575">
              <a:solidFill>
                <a:srgbClr val="000000"/>
              </a:solidFill>
            </a:ln>
          </p:spPr>
          <p:txBody>
            <a:bodyPr anchor="ctr"/>
            <a:lstStyle/>
            <a:p>
              <a:pPr algn="ctr"/>
              <a:r>
                <a:rPr lang="vi-VN" sz="4400">
                  <a:latin typeface="Arial" panose="020B0604020202020204" pitchFamily="34" charset="0"/>
                  <a:cs typeface="Arial" panose="020B0604020202020204" pitchFamily="34" charset="0"/>
                </a:rPr>
                <a:t>x = 30</a:t>
              </a:r>
              <a:r>
                <a:rPr lang="vi-VN" sz="4400" baseline="30000">
                  <a:latin typeface="Arial" panose="020B0604020202020204" pitchFamily="34" charset="0"/>
                  <a:cs typeface="Arial" panose="020B0604020202020204" pitchFamily="34" charset="0"/>
                </a:rPr>
                <a:t>o</a:t>
              </a:r>
              <a:endParaRPr lang="en-US" sz="4400">
                <a:latin typeface="Arial" panose="020B0604020202020204" pitchFamily="34" charset="0"/>
                <a:cs typeface="Arial" panose="020B0604020202020204" pitchFamily="34" charset="0"/>
              </a:endParaRPr>
            </a:p>
          </p:txBody>
        </p:sp>
        <p:sp>
          <p:nvSpPr>
            <p:cNvPr id="46" name="Freeform 20"/>
            <p:cNvSpPr/>
            <p:nvPr/>
          </p:nvSpPr>
          <p:spPr>
            <a:xfrm>
              <a:off x="2118360" y="4758017"/>
              <a:ext cx="909495" cy="1263188"/>
            </a:xfrm>
            <a:custGeom>
              <a:avLst/>
              <a:gdLst/>
              <a:ahLst/>
              <a:cxnLst/>
              <a:rect l="l" t="t" r="r" b="b"/>
              <a:pathLst>
                <a:path w="585624" h="813367">
                  <a:moveTo>
                    <a:pt x="0" y="0"/>
                  </a:moveTo>
                  <a:lnTo>
                    <a:pt x="585624" y="0"/>
                  </a:lnTo>
                  <a:lnTo>
                    <a:pt x="585624" y="813367"/>
                  </a:lnTo>
                  <a:lnTo>
                    <a:pt x="0" y="81336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49" name="TextBox 48"/>
            <p:cNvSpPr txBox="1"/>
            <p:nvPr/>
          </p:nvSpPr>
          <p:spPr>
            <a:xfrm>
              <a:off x="2270759" y="4867243"/>
              <a:ext cx="604695" cy="769441"/>
            </a:xfrm>
            <a:prstGeom prst="rect">
              <a:avLst/>
            </a:prstGeom>
            <a:solidFill>
              <a:srgbClr val="FFDA7B"/>
            </a:solidFill>
          </p:spPr>
          <p:txBody>
            <a:bodyPr wrap="square" rtlCol="0">
              <a:spAutoFit/>
            </a:bodyPr>
            <a:lstStyle/>
            <a:p>
              <a:r>
                <a:rPr lang="vi-VN" sz="4400" b="1">
                  <a:latin typeface="Arial" panose="020B0604020202020204" pitchFamily="34" charset="0"/>
                  <a:cs typeface="Arial" panose="020B0604020202020204" pitchFamily="34" charset="0"/>
                </a:rPr>
                <a:t>A</a:t>
              </a:r>
              <a:endParaRPr lang="en-US" sz="4400" b="1">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574717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arn(inVertical)">
                                      <p:cBhvr>
                                        <p:cTn id="7" dur="500"/>
                                        <p:tgtEl>
                                          <p:spTgt spid="39"/>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56"/>
                                        </p:tgtEl>
                                        <p:attrNameLst>
                                          <p:attrName>style.visibility</p:attrName>
                                        </p:attrNameLst>
                                      </p:cBhvr>
                                      <p:to>
                                        <p:strVal val="visible"/>
                                      </p:to>
                                    </p:set>
                                    <p:animEffect transition="in" filter="fade">
                                      <p:cBhvr>
                                        <p:cTn id="11" dur="500"/>
                                        <p:tgtEl>
                                          <p:spTgt spid="56"/>
                                        </p:tgtEl>
                                      </p:cBhvr>
                                    </p:animEffect>
                                    <p:anim calcmode="lin" valueType="num">
                                      <p:cBhvr>
                                        <p:cTn id="12" dur="500" fill="hold"/>
                                        <p:tgtEl>
                                          <p:spTgt spid="56"/>
                                        </p:tgtEl>
                                        <p:attrNameLst>
                                          <p:attrName>ppt_x</p:attrName>
                                        </p:attrNameLst>
                                      </p:cBhvr>
                                      <p:tavLst>
                                        <p:tav tm="0">
                                          <p:val>
                                            <p:strVal val="#ppt_x"/>
                                          </p:val>
                                        </p:tav>
                                        <p:tav tm="100000">
                                          <p:val>
                                            <p:strVal val="#ppt_x"/>
                                          </p:val>
                                        </p:tav>
                                      </p:tavLst>
                                    </p:anim>
                                    <p:anim calcmode="lin" valueType="num">
                                      <p:cBhvr>
                                        <p:cTn id="13" dur="500" fill="hold"/>
                                        <p:tgtEl>
                                          <p:spTgt spid="56"/>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42" presetClass="entr" presetSubtype="0" fill="hold" nodeType="afterEffect">
                                  <p:stCondLst>
                                    <p:cond delay="0"/>
                                  </p:stCondLst>
                                  <p:childTnLst>
                                    <p:set>
                                      <p:cBhvr>
                                        <p:cTn id="16" dur="1" fill="hold">
                                          <p:stCondLst>
                                            <p:cond delay="0"/>
                                          </p:stCondLst>
                                        </p:cTn>
                                        <p:tgtEl>
                                          <p:spTgt spid="57"/>
                                        </p:tgtEl>
                                        <p:attrNameLst>
                                          <p:attrName>style.visibility</p:attrName>
                                        </p:attrNameLst>
                                      </p:cBhvr>
                                      <p:to>
                                        <p:strVal val="visible"/>
                                      </p:to>
                                    </p:set>
                                    <p:animEffect transition="in" filter="fade">
                                      <p:cBhvr>
                                        <p:cTn id="17" dur="500"/>
                                        <p:tgtEl>
                                          <p:spTgt spid="57"/>
                                        </p:tgtEl>
                                      </p:cBhvr>
                                    </p:animEffect>
                                    <p:anim calcmode="lin" valueType="num">
                                      <p:cBhvr>
                                        <p:cTn id="18" dur="500" fill="hold"/>
                                        <p:tgtEl>
                                          <p:spTgt spid="57"/>
                                        </p:tgtEl>
                                        <p:attrNameLst>
                                          <p:attrName>ppt_x</p:attrName>
                                        </p:attrNameLst>
                                      </p:cBhvr>
                                      <p:tavLst>
                                        <p:tav tm="0">
                                          <p:val>
                                            <p:strVal val="#ppt_x"/>
                                          </p:val>
                                        </p:tav>
                                        <p:tav tm="100000">
                                          <p:val>
                                            <p:strVal val="#ppt_x"/>
                                          </p:val>
                                        </p:tav>
                                      </p:tavLst>
                                    </p:anim>
                                    <p:anim calcmode="lin" valueType="num">
                                      <p:cBhvr>
                                        <p:cTn id="19" dur="500" fill="hold"/>
                                        <p:tgtEl>
                                          <p:spTgt spid="57"/>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42" presetClass="entr" presetSubtype="0" fill="hold" nodeType="afterEffect">
                                  <p:stCondLst>
                                    <p:cond delay="0"/>
                                  </p:stCondLst>
                                  <p:childTnLst>
                                    <p:set>
                                      <p:cBhvr>
                                        <p:cTn id="22" dur="1" fill="hold">
                                          <p:stCondLst>
                                            <p:cond delay="0"/>
                                          </p:stCondLst>
                                        </p:cTn>
                                        <p:tgtEl>
                                          <p:spTgt spid="58"/>
                                        </p:tgtEl>
                                        <p:attrNameLst>
                                          <p:attrName>style.visibility</p:attrName>
                                        </p:attrNameLst>
                                      </p:cBhvr>
                                      <p:to>
                                        <p:strVal val="visible"/>
                                      </p:to>
                                    </p:set>
                                    <p:animEffect transition="in" filter="fade">
                                      <p:cBhvr>
                                        <p:cTn id="23" dur="500"/>
                                        <p:tgtEl>
                                          <p:spTgt spid="58"/>
                                        </p:tgtEl>
                                      </p:cBhvr>
                                    </p:animEffect>
                                    <p:anim calcmode="lin" valueType="num">
                                      <p:cBhvr>
                                        <p:cTn id="24" dur="500" fill="hold"/>
                                        <p:tgtEl>
                                          <p:spTgt spid="58"/>
                                        </p:tgtEl>
                                        <p:attrNameLst>
                                          <p:attrName>ppt_x</p:attrName>
                                        </p:attrNameLst>
                                      </p:cBhvr>
                                      <p:tavLst>
                                        <p:tav tm="0">
                                          <p:val>
                                            <p:strVal val="#ppt_x"/>
                                          </p:val>
                                        </p:tav>
                                        <p:tav tm="100000">
                                          <p:val>
                                            <p:strVal val="#ppt_x"/>
                                          </p:val>
                                        </p:tav>
                                      </p:tavLst>
                                    </p:anim>
                                    <p:anim calcmode="lin" valueType="num">
                                      <p:cBhvr>
                                        <p:cTn id="25" dur="500" fill="hold"/>
                                        <p:tgtEl>
                                          <p:spTgt spid="58"/>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42" presetClass="entr" presetSubtype="0" fill="hold" nodeType="afterEffect">
                                  <p:stCondLst>
                                    <p:cond delay="0"/>
                                  </p:stCondLst>
                                  <p:childTnLst>
                                    <p:set>
                                      <p:cBhvr>
                                        <p:cTn id="28" dur="1" fill="hold">
                                          <p:stCondLst>
                                            <p:cond delay="0"/>
                                          </p:stCondLst>
                                        </p:cTn>
                                        <p:tgtEl>
                                          <p:spTgt spid="59"/>
                                        </p:tgtEl>
                                        <p:attrNameLst>
                                          <p:attrName>style.visibility</p:attrName>
                                        </p:attrNameLst>
                                      </p:cBhvr>
                                      <p:to>
                                        <p:strVal val="visible"/>
                                      </p:to>
                                    </p:set>
                                    <p:animEffect transition="in" filter="fade">
                                      <p:cBhvr>
                                        <p:cTn id="29" dur="500"/>
                                        <p:tgtEl>
                                          <p:spTgt spid="59"/>
                                        </p:tgtEl>
                                      </p:cBhvr>
                                    </p:animEffect>
                                    <p:anim calcmode="lin" valueType="num">
                                      <p:cBhvr>
                                        <p:cTn id="30" dur="500" fill="hold"/>
                                        <p:tgtEl>
                                          <p:spTgt spid="59"/>
                                        </p:tgtEl>
                                        <p:attrNameLst>
                                          <p:attrName>ppt_x</p:attrName>
                                        </p:attrNameLst>
                                      </p:cBhvr>
                                      <p:tavLst>
                                        <p:tav tm="0">
                                          <p:val>
                                            <p:strVal val="#ppt_x"/>
                                          </p:val>
                                        </p:tav>
                                        <p:tav tm="100000">
                                          <p:val>
                                            <p:strVal val="#ppt_x"/>
                                          </p:val>
                                        </p:tav>
                                      </p:tavLst>
                                    </p:anim>
                                    <p:anim calcmode="lin" valueType="num">
                                      <p:cBhvr>
                                        <p:cTn id="31" dur="500" fill="hold"/>
                                        <p:tgtEl>
                                          <p:spTgt spid="59"/>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40"/>
                                        </p:tgtEl>
                                        <p:attrNameLst>
                                          <p:attrName>style.visibility</p:attrName>
                                        </p:attrNameLst>
                                      </p:cBhvr>
                                      <p:to>
                                        <p:strVal val="visible"/>
                                      </p:to>
                                    </p:set>
                                    <p:animEffect transition="in" filter="barn(inVertical)">
                                      <p:cBhvr>
                                        <p:cTn id="36"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sp>
        <p:nvSpPr>
          <p:cNvPr id="27" name="Freeform 27"/>
          <p:cNvSpPr/>
          <p:nvPr/>
        </p:nvSpPr>
        <p:spPr>
          <a:xfrm>
            <a:off x="16244205" y="8381118"/>
            <a:ext cx="3364547" cy="2312362"/>
          </a:xfrm>
          <a:custGeom>
            <a:avLst/>
            <a:gdLst/>
            <a:ahLst/>
            <a:cxnLst/>
            <a:rect l="l" t="t" r="r" b="b"/>
            <a:pathLst>
              <a:path w="6266893" h="4307065">
                <a:moveTo>
                  <a:pt x="0" y="0"/>
                </a:moveTo>
                <a:lnTo>
                  <a:pt x="6266894" y="0"/>
                </a:lnTo>
                <a:lnTo>
                  <a:pt x="6266894" y="4307064"/>
                </a:lnTo>
                <a:lnTo>
                  <a:pt x="0" y="430706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8" name="Freeform 28"/>
          <p:cNvSpPr/>
          <p:nvPr/>
        </p:nvSpPr>
        <p:spPr>
          <a:xfrm>
            <a:off x="-512935" y="12700"/>
            <a:ext cx="2502787" cy="1820209"/>
          </a:xfrm>
          <a:custGeom>
            <a:avLst/>
            <a:gdLst/>
            <a:ahLst/>
            <a:cxnLst/>
            <a:rect l="l" t="t" r="r" b="b"/>
            <a:pathLst>
              <a:path w="4793068" h="3485868">
                <a:moveTo>
                  <a:pt x="0" y="0"/>
                </a:moveTo>
                <a:lnTo>
                  <a:pt x="4793068" y="0"/>
                </a:lnTo>
                <a:lnTo>
                  <a:pt x="4793068" y="3485868"/>
                </a:lnTo>
                <a:lnTo>
                  <a:pt x="0" y="348586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38" name="TextBox 37"/>
          <p:cNvSpPr txBox="1"/>
          <p:nvPr/>
        </p:nvSpPr>
        <p:spPr>
          <a:xfrm>
            <a:off x="2438400" y="647700"/>
            <a:ext cx="13411200" cy="923330"/>
          </a:xfrm>
          <a:prstGeom prst="rect">
            <a:avLst/>
          </a:prstGeom>
          <a:noFill/>
        </p:spPr>
        <p:txBody>
          <a:bodyPr wrap="square" rtlCol="0">
            <a:spAutoFit/>
          </a:bodyPr>
          <a:lstStyle/>
          <a:p>
            <a:pPr algn="ctr"/>
            <a:r>
              <a:rPr lang="vi-VN" sz="5400" b="1">
                <a:solidFill>
                  <a:srgbClr val="C00000"/>
                </a:solidFill>
                <a:latin typeface="Arial" panose="020B0604020202020204" pitchFamily="34" charset="0"/>
                <a:cs typeface="Arial" panose="020B0604020202020204" pitchFamily="34" charset="0"/>
              </a:rPr>
              <a:t>BÀI TẬP TRẮC NGHIỆM</a:t>
            </a:r>
            <a:endParaRPr lang="en-US" sz="5400" b="1">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39" name="Rounded Rectangle 38"/>
              <p:cNvSpPr/>
              <p:nvPr/>
            </p:nvSpPr>
            <p:spPr>
              <a:xfrm>
                <a:off x="1676400" y="1920181"/>
                <a:ext cx="14946994" cy="2343729"/>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400" b="1">
                    <a:solidFill>
                      <a:srgbClr val="002060"/>
                    </a:solidFill>
                    <a:latin typeface="Arial" panose="020B0604020202020204" pitchFamily="34" charset="0"/>
                    <a:ea typeface="Calibri" panose="020F0502020204030204" pitchFamily="34" charset="0"/>
                    <a:cs typeface="Arial" panose="020B0604020202020204" pitchFamily="34" charset="0"/>
                  </a:rPr>
                  <a:t>Câu 5: </a:t>
                </a:r>
                <a:r>
                  <a:rPr lang="pt-BR" sz="4400">
                    <a:solidFill>
                      <a:schemeClr val="tx1"/>
                    </a:solidFill>
                    <a:latin typeface="Arial" panose="020B0604020202020204" pitchFamily="34" charset="0"/>
                    <a:cs typeface="Arial" panose="020B0604020202020204" pitchFamily="34" charset="0"/>
                  </a:rPr>
                  <a:t>Trong nửa khoảng </a:t>
                </a:r>
                <a14:m>
                  <m:oMath xmlns:m="http://schemas.openxmlformats.org/officeDocument/2006/math">
                    <m:r>
                      <a:rPr lang="pt-BR" sz="4400">
                        <a:solidFill>
                          <a:schemeClr val="tx1"/>
                        </a:solidFill>
                        <a:latin typeface="Cambria Math" panose="02040503050406030204" pitchFamily="18" charset="0"/>
                      </a:rPr>
                      <m:t>[</m:t>
                    </m:r>
                    <m:d>
                      <m:dPr>
                        <m:begChr m:val=""/>
                        <m:ctrlPr>
                          <a:rPr lang="en-US" sz="4400" i="1">
                            <a:solidFill>
                              <a:schemeClr val="tx1"/>
                            </a:solidFill>
                            <a:latin typeface="Cambria Math" panose="02040503050406030204" pitchFamily="18" charset="0"/>
                          </a:rPr>
                        </m:ctrlPr>
                      </m:dPr>
                      <m:e>
                        <m:r>
                          <a:rPr lang="pt-BR" sz="4400">
                            <a:solidFill>
                              <a:schemeClr val="tx1"/>
                            </a:solidFill>
                            <a:latin typeface="Cambria Math" panose="02040503050406030204" pitchFamily="18" charset="0"/>
                          </a:rPr>
                          <m:t>0;2</m:t>
                        </m:r>
                        <m:r>
                          <m:rPr>
                            <m:sty m:val="p"/>
                          </m:rPr>
                          <a:rPr lang="pt-BR" sz="4400">
                            <a:solidFill>
                              <a:schemeClr val="tx1"/>
                            </a:solidFill>
                            <a:latin typeface="Cambria Math" panose="02040503050406030204" pitchFamily="18" charset="0"/>
                          </a:rPr>
                          <m:t>π</m:t>
                        </m:r>
                      </m:e>
                    </m:d>
                  </m:oMath>
                </a14:m>
                <a:r>
                  <a:rPr lang="pt-BR" sz="4400">
                    <a:solidFill>
                      <a:schemeClr val="tx1"/>
                    </a:solidFill>
                    <a:latin typeface="Arial" panose="020B0604020202020204" pitchFamily="34" charset="0"/>
                    <a:cs typeface="Arial" panose="020B0604020202020204" pitchFamily="34" charset="0"/>
                  </a:rPr>
                  <a:t>, phương trình</a:t>
                </a:r>
                <a:endParaRPr lang="vi-VN" sz="4400">
                  <a:solidFill>
                    <a:schemeClr val="tx1"/>
                  </a:solidFill>
                  <a:latin typeface="Arial" panose="020B0604020202020204" pitchFamily="34" charset="0"/>
                  <a:cs typeface="Arial" panose="020B0604020202020204" pitchFamily="34" charset="0"/>
                </a:endParaRPr>
              </a:p>
              <a:p>
                <a:pPr algn="ctr">
                  <a:lnSpc>
                    <a:spcPct val="150000"/>
                  </a:lnSpc>
                </a:pPr>
                <a:r>
                  <a:rPr lang="pt-BR" sz="4400">
                    <a:solidFill>
                      <a:schemeClr val="tx1"/>
                    </a:solidFill>
                    <a:latin typeface="Arial" panose="020B0604020202020204" pitchFamily="34" charset="0"/>
                    <a:cs typeface="Arial" panose="020B0604020202020204" pitchFamily="34" charset="0"/>
                  </a:rPr>
                  <a:t> </a:t>
                </a:r>
                <a14:m>
                  <m:oMath xmlns:m="http://schemas.openxmlformats.org/officeDocument/2006/math">
                    <m:func>
                      <m:funcPr>
                        <m:ctrlPr>
                          <a:rPr lang="en-US" sz="4400" i="1">
                            <a:solidFill>
                              <a:schemeClr val="tx1"/>
                            </a:solidFill>
                            <a:latin typeface="Cambria Math" panose="02040503050406030204" pitchFamily="18" charset="0"/>
                          </a:rPr>
                        </m:ctrlPr>
                      </m:funcPr>
                      <m:fName>
                        <m:r>
                          <m:rPr>
                            <m:sty m:val="p"/>
                          </m:rPr>
                          <a:rPr lang="pt-BR" sz="4400">
                            <a:solidFill>
                              <a:schemeClr val="tx1"/>
                            </a:solidFill>
                            <a:latin typeface="Cambria Math" panose="02040503050406030204" pitchFamily="18" charset="0"/>
                          </a:rPr>
                          <m:t>cos</m:t>
                        </m:r>
                      </m:fName>
                      <m:e>
                        <m:r>
                          <a:rPr lang="pt-BR" sz="4400">
                            <a:solidFill>
                              <a:schemeClr val="tx1"/>
                            </a:solidFill>
                            <a:latin typeface="Cambria Math" panose="02040503050406030204" pitchFamily="18" charset="0"/>
                          </a:rPr>
                          <m:t>2</m:t>
                        </m:r>
                        <m:r>
                          <m:rPr>
                            <m:sty m:val="p"/>
                          </m:rPr>
                          <a:rPr lang="pt-BR" sz="4400">
                            <a:solidFill>
                              <a:schemeClr val="tx1"/>
                            </a:solidFill>
                            <a:latin typeface="Cambria Math" panose="02040503050406030204" pitchFamily="18" charset="0"/>
                          </a:rPr>
                          <m:t>x</m:t>
                        </m:r>
                      </m:e>
                    </m:func>
                    <m:r>
                      <a:rPr lang="pt-BR" sz="4400">
                        <a:solidFill>
                          <a:schemeClr val="tx1"/>
                        </a:solidFill>
                        <a:latin typeface="Cambria Math" panose="02040503050406030204" pitchFamily="18" charset="0"/>
                      </a:rPr>
                      <m:t>+</m:t>
                    </m:r>
                    <m:func>
                      <m:funcPr>
                        <m:ctrlPr>
                          <a:rPr lang="en-US" sz="4400" i="1">
                            <a:solidFill>
                              <a:schemeClr val="tx1"/>
                            </a:solidFill>
                            <a:latin typeface="Cambria Math" panose="02040503050406030204" pitchFamily="18" charset="0"/>
                          </a:rPr>
                        </m:ctrlPr>
                      </m:funcPr>
                      <m:fName>
                        <m:r>
                          <m:rPr>
                            <m:sty m:val="p"/>
                          </m:rPr>
                          <a:rPr lang="pt-BR" sz="4400">
                            <a:solidFill>
                              <a:schemeClr val="tx1"/>
                            </a:solidFill>
                            <a:latin typeface="Cambria Math" panose="02040503050406030204" pitchFamily="18" charset="0"/>
                          </a:rPr>
                          <m:t>sin</m:t>
                        </m:r>
                      </m:fName>
                      <m:e>
                        <m:r>
                          <m:rPr>
                            <m:sty m:val="p"/>
                          </m:rPr>
                          <a:rPr lang="pt-BR" sz="4400">
                            <a:solidFill>
                              <a:schemeClr val="tx1"/>
                            </a:solidFill>
                            <a:latin typeface="Cambria Math" panose="02040503050406030204" pitchFamily="18" charset="0"/>
                          </a:rPr>
                          <m:t>x</m:t>
                        </m:r>
                      </m:e>
                    </m:func>
                    <m:r>
                      <a:rPr lang="pt-BR" sz="4400">
                        <a:solidFill>
                          <a:schemeClr val="tx1"/>
                        </a:solidFill>
                        <a:latin typeface="Cambria Math" panose="02040503050406030204" pitchFamily="18" charset="0"/>
                      </a:rPr>
                      <m:t>=0</m:t>
                    </m:r>
                  </m:oMath>
                </a14:m>
                <a:r>
                  <a:rPr lang="pt-BR" sz="4400">
                    <a:solidFill>
                      <a:schemeClr val="tx1"/>
                    </a:solidFill>
                    <a:latin typeface="Arial" panose="020B0604020202020204" pitchFamily="34" charset="0"/>
                    <a:cs typeface="Arial" panose="020B0604020202020204" pitchFamily="34" charset="0"/>
                  </a:rPr>
                  <a:t> có tập nghiệm là</a:t>
                </a:r>
                <a:endParaRPr lang="en-US" sz="4400">
                  <a:solidFill>
                    <a:schemeClr val="tx1"/>
                  </a:solidFill>
                  <a:latin typeface="Arial" panose="020B0604020202020204" pitchFamily="34" charset="0"/>
                  <a:cs typeface="Arial" panose="020B0604020202020204" pitchFamily="34" charset="0"/>
                </a:endParaRPr>
              </a:p>
            </p:txBody>
          </p:sp>
        </mc:Choice>
        <mc:Fallback xmlns="">
          <p:sp>
            <p:nvSpPr>
              <p:cNvPr id="39" name="Rounded Rectangle 38"/>
              <p:cNvSpPr>
                <a:spLocks noRot="1" noChangeAspect="1" noMove="1" noResize="1" noEditPoints="1" noAdjustHandles="1" noChangeArrowheads="1" noChangeShapeType="1" noTextEdit="1"/>
              </p:cNvSpPr>
              <p:nvPr/>
            </p:nvSpPr>
            <p:spPr>
              <a:xfrm>
                <a:off x="1676400" y="1920181"/>
                <a:ext cx="14946994" cy="2343729"/>
              </a:xfrm>
              <a:prstGeom prst="roundRect">
                <a:avLst/>
              </a:prstGeom>
              <a:blipFill rotWithShape="0">
                <a:blip r:embed="rId15"/>
                <a:stretch>
                  <a:fillRect b="-1285"/>
                </a:stretch>
              </a:blipFill>
              <a:ln w="28575">
                <a:solidFill>
                  <a:schemeClr val="tx1"/>
                </a:solidFill>
              </a:ln>
            </p:spPr>
            <p:txBody>
              <a:bodyPr/>
              <a:lstStyle/>
              <a:p>
                <a:r>
                  <a:rPr lang="en-US">
                    <a:noFill/>
                  </a:rPr>
                  <a:t> </a:t>
                </a:r>
              </a:p>
            </p:txBody>
          </p:sp>
        </mc:Fallback>
      </mc:AlternateContent>
      <p:grpSp>
        <p:nvGrpSpPr>
          <p:cNvPr id="56" name="Group 55"/>
          <p:cNvGrpSpPr/>
          <p:nvPr/>
        </p:nvGrpSpPr>
        <p:grpSpPr>
          <a:xfrm>
            <a:off x="1661160" y="4758017"/>
            <a:ext cx="7010400" cy="1879836"/>
            <a:chOff x="1661160" y="4758017"/>
            <a:chExt cx="7010400" cy="1879836"/>
          </a:xfrm>
        </p:grpSpPr>
        <mc:AlternateContent xmlns:mc="http://schemas.openxmlformats.org/markup-compatibility/2006" xmlns:a14="http://schemas.microsoft.com/office/drawing/2010/main">
          <mc:Choice Requires="a14">
            <p:sp>
              <p:nvSpPr>
                <p:cNvPr id="41" name="Freeform 18"/>
                <p:cNvSpPr/>
                <p:nvPr/>
              </p:nvSpPr>
              <p:spPr>
                <a:xfrm>
                  <a:off x="1661160" y="4852002"/>
                  <a:ext cx="7010400" cy="1785851"/>
                </a:xfrm>
                <a:custGeom>
                  <a:avLst/>
                  <a:gdLst/>
                  <a:ahLst/>
                  <a:cxnLst/>
                  <a:rect l="l" t="t" r="r" b="b"/>
                  <a:pathLst>
                    <a:path w="1230498" h="438658">
                      <a:moveTo>
                        <a:pt x="3858" y="0"/>
                      </a:moveTo>
                      <a:lnTo>
                        <a:pt x="1226641" y="0"/>
                      </a:lnTo>
                      <a:cubicBezTo>
                        <a:pt x="1227664" y="0"/>
                        <a:pt x="1228645" y="406"/>
                        <a:pt x="1229368" y="1130"/>
                      </a:cubicBezTo>
                      <a:cubicBezTo>
                        <a:pt x="1230092" y="1853"/>
                        <a:pt x="1230498" y="2835"/>
                        <a:pt x="1230498" y="3858"/>
                      </a:cubicBezTo>
                      <a:lnTo>
                        <a:pt x="1230498" y="434800"/>
                      </a:lnTo>
                      <a:cubicBezTo>
                        <a:pt x="1230498" y="436931"/>
                        <a:pt x="1228771" y="438658"/>
                        <a:pt x="1226641" y="438658"/>
                      </a:cubicBezTo>
                      <a:lnTo>
                        <a:pt x="3858" y="438658"/>
                      </a:lnTo>
                      <a:cubicBezTo>
                        <a:pt x="2835" y="438658"/>
                        <a:pt x="1853" y="438252"/>
                        <a:pt x="1130" y="437528"/>
                      </a:cubicBezTo>
                      <a:cubicBezTo>
                        <a:pt x="406" y="436805"/>
                        <a:pt x="0" y="435824"/>
                        <a:pt x="0" y="434800"/>
                      </a:cubicBezTo>
                      <a:lnTo>
                        <a:pt x="0" y="3858"/>
                      </a:lnTo>
                      <a:cubicBezTo>
                        <a:pt x="0" y="1727"/>
                        <a:pt x="1727" y="0"/>
                        <a:pt x="3858" y="0"/>
                      </a:cubicBezTo>
                      <a:close/>
                    </a:path>
                  </a:pathLst>
                </a:custGeom>
                <a:solidFill>
                  <a:srgbClr val="FFFFFF"/>
                </a:solidFill>
                <a:ln w="28575">
                  <a:solidFill>
                    <a:srgbClr val="000000"/>
                  </a:solidFill>
                </a:ln>
              </p:spPr>
              <p:txBody>
                <a:bodyPr anchor="ctr"/>
                <a:lstStyle/>
                <a:p>
                  <a:pPr algn="ctr"/>
                  <a14:m>
                    <m:oMathPara xmlns:m="http://schemas.openxmlformats.org/officeDocument/2006/math">
                      <m:oMathParaPr>
                        <m:jc m:val="centerGroup"/>
                      </m:oMathParaPr>
                      <m:oMath xmlns:m="http://schemas.openxmlformats.org/officeDocument/2006/math">
                        <m:d>
                          <m:dPr>
                            <m:begChr m:val="{"/>
                            <m:endChr m:val="}"/>
                            <m:ctrlPr>
                              <a:rPr lang="en-US" sz="4400" i="1">
                                <a:latin typeface="Cambria Math" panose="02040503050406030204" pitchFamily="18" charset="0"/>
                              </a:rPr>
                            </m:ctrlPr>
                          </m:dPr>
                          <m:e>
                            <m:f>
                              <m:fPr>
                                <m:ctrlPr>
                                  <a:rPr lang="en-US" sz="4400" i="1">
                                    <a:latin typeface="Cambria Math" panose="02040503050406030204" pitchFamily="18" charset="0"/>
                                  </a:rPr>
                                </m:ctrlPr>
                              </m:fPr>
                              <m:num>
                                <m:r>
                                  <m:rPr>
                                    <m:sty m:val="p"/>
                                  </m:rPr>
                                  <a:rPr lang="pt-BR" sz="4400">
                                    <a:latin typeface="Cambria Math" panose="02040503050406030204" pitchFamily="18" charset="0"/>
                                  </a:rPr>
                                  <m:t>π</m:t>
                                </m:r>
                              </m:num>
                              <m:den>
                                <m:r>
                                  <a:rPr lang="pt-BR" sz="4400">
                                    <a:latin typeface="Cambria Math" panose="02040503050406030204" pitchFamily="18" charset="0"/>
                                  </a:rPr>
                                  <m:t>6</m:t>
                                </m:r>
                              </m:den>
                            </m:f>
                            <m:r>
                              <a:rPr lang="pt-BR" sz="4400">
                                <a:latin typeface="Cambria Math" panose="02040503050406030204" pitchFamily="18" charset="0"/>
                              </a:rPr>
                              <m:t>;</m:t>
                            </m:r>
                            <m:f>
                              <m:fPr>
                                <m:ctrlPr>
                                  <a:rPr lang="en-US" sz="4400" i="1">
                                    <a:latin typeface="Cambria Math" panose="02040503050406030204" pitchFamily="18" charset="0"/>
                                  </a:rPr>
                                </m:ctrlPr>
                              </m:fPr>
                              <m:num>
                                <m:r>
                                  <m:rPr>
                                    <m:sty m:val="p"/>
                                  </m:rPr>
                                  <a:rPr lang="pt-BR" sz="4400">
                                    <a:latin typeface="Cambria Math" panose="02040503050406030204" pitchFamily="18" charset="0"/>
                                  </a:rPr>
                                  <m:t>π</m:t>
                                </m:r>
                              </m:num>
                              <m:den>
                                <m:r>
                                  <a:rPr lang="pt-BR" sz="4400">
                                    <a:latin typeface="Cambria Math" panose="02040503050406030204" pitchFamily="18" charset="0"/>
                                  </a:rPr>
                                  <m:t>2</m:t>
                                </m:r>
                              </m:den>
                            </m:f>
                            <m:r>
                              <a:rPr lang="pt-BR" sz="4400">
                                <a:latin typeface="Cambria Math" panose="02040503050406030204" pitchFamily="18" charset="0"/>
                              </a:rPr>
                              <m:t>;</m:t>
                            </m:r>
                            <m:f>
                              <m:fPr>
                                <m:ctrlPr>
                                  <a:rPr lang="en-US" sz="4400" i="1">
                                    <a:latin typeface="Cambria Math" panose="02040503050406030204" pitchFamily="18" charset="0"/>
                                  </a:rPr>
                                </m:ctrlPr>
                              </m:fPr>
                              <m:num>
                                <m:r>
                                  <a:rPr lang="pt-BR" sz="4400">
                                    <a:latin typeface="Cambria Math" panose="02040503050406030204" pitchFamily="18" charset="0"/>
                                  </a:rPr>
                                  <m:t>5</m:t>
                                </m:r>
                                <m:r>
                                  <m:rPr>
                                    <m:sty m:val="p"/>
                                  </m:rPr>
                                  <a:rPr lang="pt-BR" sz="4400">
                                    <a:latin typeface="Cambria Math" panose="02040503050406030204" pitchFamily="18" charset="0"/>
                                  </a:rPr>
                                  <m:t>π</m:t>
                                </m:r>
                              </m:num>
                              <m:den>
                                <m:r>
                                  <a:rPr lang="pt-BR" sz="4400">
                                    <a:latin typeface="Cambria Math" panose="02040503050406030204" pitchFamily="18" charset="0"/>
                                  </a:rPr>
                                  <m:t>6</m:t>
                                </m:r>
                              </m:den>
                            </m:f>
                          </m:e>
                        </m:d>
                      </m:oMath>
                    </m:oMathPara>
                  </a14:m>
                  <a:endParaRPr lang="en-US" sz="4400">
                    <a:latin typeface="Arial" panose="020B0604020202020204" pitchFamily="34" charset="0"/>
                    <a:cs typeface="Arial" panose="020B0604020202020204" pitchFamily="34" charset="0"/>
                  </a:endParaRPr>
                </a:p>
              </p:txBody>
            </p:sp>
          </mc:Choice>
          <mc:Fallback xmlns="">
            <p:sp>
              <p:nvSpPr>
                <p:cNvPr id="41" name="Freeform 18"/>
                <p:cNvSpPr>
                  <a:spLocks noRot="1" noChangeAspect="1" noMove="1" noResize="1" noEditPoints="1" noAdjustHandles="1" noChangeArrowheads="1" noChangeShapeType="1" noTextEdit="1"/>
                </p:cNvSpPr>
                <p:nvPr/>
              </p:nvSpPr>
              <p:spPr>
                <a:xfrm>
                  <a:off x="1661160" y="4852002"/>
                  <a:ext cx="7010400" cy="1785851"/>
                </a:xfrm>
                <a:custGeom>
                  <a:avLst/>
                  <a:gdLst/>
                  <a:ahLst/>
                  <a:cxnLst/>
                  <a:rect l="l" t="t" r="r" b="b"/>
                  <a:pathLst>
                    <a:path w="1230498" h="438658">
                      <a:moveTo>
                        <a:pt x="3858" y="0"/>
                      </a:moveTo>
                      <a:lnTo>
                        <a:pt x="1226641" y="0"/>
                      </a:lnTo>
                      <a:cubicBezTo>
                        <a:pt x="1227664" y="0"/>
                        <a:pt x="1228645" y="406"/>
                        <a:pt x="1229368" y="1130"/>
                      </a:cubicBezTo>
                      <a:cubicBezTo>
                        <a:pt x="1230092" y="1853"/>
                        <a:pt x="1230498" y="2835"/>
                        <a:pt x="1230498" y="3858"/>
                      </a:cubicBezTo>
                      <a:lnTo>
                        <a:pt x="1230498" y="434800"/>
                      </a:lnTo>
                      <a:cubicBezTo>
                        <a:pt x="1230498" y="436931"/>
                        <a:pt x="1228771" y="438658"/>
                        <a:pt x="1226641" y="438658"/>
                      </a:cubicBezTo>
                      <a:lnTo>
                        <a:pt x="3858" y="438658"/>
                      </a:lnTo>
                      <a:cubicBezTo>
                        <a:pt x="2835" y="438658"/>
                        <a:pt x="1853" y="438252"/>
                        <a:pt x="1130" y="437528"/>
                      </a:cubicBezTo>
                      <a:cubicBezTo>
                        <a:pt x="406" y="436805"/>
                        <a:pt x="0" y="435824"/>
                        <a:pt x="0" y="434800"/>
                      </a:cubicBezTo>
                      <a:lnTo>
                        <a:pt x="0" y="3858"/>
                      </a:lnTo>
                      <a:cubicBezTo>
                        <a:pt x="0" y="1727"/>
                        <a:pt x="1727" y="0"/>
                        <a:pt x="3858" y="0"/>
                      </a:cubicBezTo>
                      <a:close/>
                    </a:path>
                  </a:pathLst>
                </a:custGeom>
                <a:blipFill rotWithShape="0">
                  <a:blip r:embed="rId16"/>
                  <a:stretch>
                    <a:fillRect/>
                  </a:stretch>
                </a:blipFill>
                <a:ln w="28575">
                  <a:solidFill>
                    <a:srgbClr val="000000"/>
                  </a:solidFill>
                </a:ln>
              </p:spPr>
              <p:txBody>
                <a:bodyPr/>
                <a:lstStyle/>
                <a:p>
                  <a:r>
                    <a:rPr lang="en-US">
                      <a:noFill/>
                    </a:rPr>
                    <a:t> </a:t>
                  </a:r>
                </a:p>
              </p:txBody>
            </p:sp>
          </mc:Fallback>
        </mc:AlternateContent>
        <p:sp>
          <p:nvSpPr>
            <p:cNvPr id="42" name="Freeform 20"/>
            <p:cNvSpPr/>
            <p:nvPr/>
          </p:nvSpPr>
          <p:spPr>
            <a:xfrm>
              <a:off x="2118360" y="4758017"/>
              <a:ext cx="909495" cy="1263188"/>
            </a:xfrm>
            <a:custGeom>
              <a:avLst/>
              <a:gdLst/>
              <a:ahLst/>
              <a:cxnLst/>
              <a:rect l="l" t="t" r="r" b="b"/>
              <a:pathLst>
                <a:path w="585624" h="813367">
                  <a:moveTo>
                    <a:pt x="0" y="0"/>
                  </a:moveTo>
                  <a:lnTo>
                    <a:pt x="585624" y="0"/>
                  </a:lnTo>
                  <a:lnTo>
                    <a:pt x="585624" y="813367"/>
                  </a:lnTo>
                  <a:lnTo>
                    <a:pt x="0" y="813367"/>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52" name="TextBox 51"/>
            <p:cNvSpPr txBox="1"/>
            <p:nvPr/>
          </p:nvSpPr>
          <p:spPr>
            <a:xfrm>
              <a:off x="2270759" y="4867243"/>
              <a:ext cx="604695" cy="769441"/>
            </a:xfrm>
            <a:prstGeom prst="rect">
              <a:avLst/>
            </a:prstGeom>
            <a:solidFill>
              <a:srgbClr val="FFDA7B"/>
            </a:solidFill>
          </p:spPr>
          <p:txBody>
            <a:bodyPr wrap="square" rtlCol="0">
              <a:spAutoFit/>
            </a:bodyPr>
            <a:lstStyle/>
            <a:p>
              <a:r>
                <a:rPr lang="vi-VN" sz="4400" b="1">
                  <a:latin typeface="Arial" panose="020B0604020202020204" pitchFamily="34" charset="0"/>
                  <a:cs typeface="Arial" panose="020B0604020202020204" pitchFamily="34" charset="0"/>
                </a:rPr>
                <a:t>A</a:t>
              </a:r>
              <a:endParaRPr lang="en-US" sz="4400" b="1">
                <a:latin typeface="Arial" panose="020B0604020202020204" pitchFamily="34" charset="0"/>
                <a:cs typeface="Arial" panose="020B0604020202020204" pitchFamily="34" charset="0"/>
              </a:endParaRPr>
            </a:p>
          </p:txBody>
        </p:sp>
      </p:grpSp>
      <p:grpSp>
        <p:nvGrpSpPr>
          <p:cNvPr id="57" name="Group 56"/>
          <p:cNvGrpSpPr/>
          <p:nvPr/>
        </p:nvGrpSpPr>
        <p:grpSpPr>
          <a:xfrm>
            <a:off x="9628234" y="4761312"/>
            <a:ext cx="7010400" cy="1884161"/>
            <a:chOff x="9628234" y="4761312"/>
            <a:chExt cx="7010400" cy="1884161"/>
          </a:xfrm>
        </p:grpSpPr>
        <mc:AlternateContent xmlns:mc="http://schemas.openxmlformats.org/markup-compatibility/2006" xmlns:a14="http://schemas.microsoft.com/office/drawing/2010/main">
          <mc:Choice Requires="a14">
            <p:sp>
              <p:nvSpPr>
                <p:cNvPr id="47" name="Freeform 18"/>
                <p:cNvSpPr/>
                <p:nvPr/>
              </p:nvSpPr>
              <p:spPr>
                <a:xfrm>
                  <a:off x="9628234" y="4859622"/>
                  <a:ext cx="7010400" cy="1785851"/>
                </a:xfrm>
                <a:custGeom>
                  <a:avLst/>
                  <a:gdLst/>
                  <a:ahLst/>
                  <a:cxnLst/>
                  <a:rect l="l" t="t" r="r" b="b"/>
                  <a:pathLst>
                    <a:path w="1230498" h="438658">
                      <a:moveTo>
                        <a:pt x="3858" y="0"/>
                      </a:moveTo>
                      <a:lnTo>
                        <a:pt x="1226641" y="0"/>
                      </a:lnTo>
                      <a:cubicBezTo>
                        <a:pt x="1227664" y="0"/>
                        <a:pt x="1228645" y="406"/>
                        <a:pt x="1229368" y="1130"/>
                      </a:cubicBezTo>
                      <a:cubicBezTo>
                        <a:pt x="1230092" y="1853"/>
                        <a:pt x="1230498" y="2835"/>
                        <a:pt x="1230498" y="3858"/>
                      </a:cubicBezTo>
                      <a:lnTo>
                        <a:pt x="1230498" y="434800"/>
                      </a:lnTo>
                      <a:cubicBezTo>
                        <a:pt x="1230498" y="436931"/>
                        <a:pt x="1228771" y="438658"/>
                        <a:pt x="1226641" y="438658"/>
                      </a:cubicBezTo>
                      <a:lnTo>
                        <a:pt x="3858" y="438658"/>
                      </a:lnTo>
                      <a:cubicBezTo>
                        <a:pt x="2835" y="438658"/>
                        <a:pt x="1853" y="438252"/>
                        <a:pt x="1130" y="437528"/>
                      </a:cubicBezTo>
                      <a:cubicBezTo>
                        <a:pt x="406" y="436805"/>
                        <a:pt x="0" y="435824"/>
                        <a:pt x="0" y="434800"/>
                      </a:cubicBezTo>
                      <a:lnTo>
                        <a:pt x="0" y="3858"/>
                      </a:lnTo>
                      <a:cubicBezTo>
                        <a:pt x="0" y="1727"/>
                        <a:pt x="1727" y="0"/>
                        <a:pt x="3858" y="0"/>
                      </a:cubicBezTo>
                      <a:close/>
                    </a:path>
                  </a:pathLst>
                </a:custGeom>
                <a:solidFill>
                  <a:srgbClr val="FFFFFF"/>
                </a:solidFill>
                <a:ln w="28575">
                  <a:solidFill>
                    <a:srgbClr val="000000"/>
                  </a:solidFill>
                </a:ln>
              </p:spPr>
              <p:txBody>
                <a:bodyPr anchor="ctr"/>
                <a:lstStyle/>
                <a:p>
                  <a:pPr algn="ctr"/>
                  <a14:m>
                    <m:oMathPara xmlns:m="http://schemas.openxmlformats.org/officeDocument/2006/math">
                      <m:oMathParaPr>
                        <m:jc m:val="centerGroup"/>
                      </m:oMathParaPr>
                      <m:oMath xmlns:m="http://schemas.openxmlformats.org/officeDocument/2006/math">
                        <m:r>
                          <a:rPr lang="vi-VN" sz="4400" b="0" i="1" smtClean="0">
                            <a:latin typeface="Cambria Math" panose="02040503050406030204" pitchFamily="18" charset="0"/>
                          </a:rPr>
                          <m:t>       </m:t>
                        </m:r>
                        <m:d>
                          <m:dPr>
                            <m:begChr m:val="{"/>
                            <m:endChr m:val="}"/>
                            <m:ctrlPr>
                              <a:rPr lang="en-US" sz="4400" i="1">
                                <a:latin typeface="Cambria Math" panose="02040503050406030204" pitchFamily="18" charset="0"/>
                              </a:rPr>
                            </m:ctrlPr>
                          </m:dPr>
                          <m:e>
                            <m:f>
                              <m:fPr>
                                <m:ctrlPr>
                                  <a:rPr lang="en-US" sz="4400" i="1">
                                    <a:latin typeface="Cambria Math" panose="02040503050406030204" pitchFamily="18" charset="0"/>
                                  </a:rPr>
                                </m:ctrlPr>
                              </m:fPr>
                              <m:num>
                                <m:r>
                                  <a:rPr lang="pt-BR" sz="4400" i="1">
                                    <a:latin typeface="Cambria Math" panose="02040503050406030204" pitchFamily="18" charset="0"/>
                                  </a:rPr>
                                  <m:t>−</m:t>
                                </m:r>
                                <m:r>
                                  <m:rPr>
                                    <m:sty m:val="p"/>
                                  </m:rPr>
                                  <a:rPr lang="pt-BR" sz="4400">
                                    <a:latin typeface="Cambria Math" panose="02040503050406030204" pitchFamily="18" charset="0"/>
                                  </a:rPr>
                                  <m:t>π</m:t>
                                </m:r>
                              </m:num>
                              <m:den>
                                <m:r>
                                  <a:rPr lang="pt-BR" sz="4400">
                                    <a:latin typeface="Cambria Math" panose="02040503050406030204" pitchFamily="18" charset="0"/>
                                  </a:rPr>
                                  <m:t>6</m:t>
                                </m:r>
                              </m:den>
                            </m:f>
                            <m:r>
                              <a:rPr lang="pt-BR" sz="4400">
                                <a:latin typeface="Cambria Math" panose="02040503050406030204" pitchFamily="18" charset="0"/>
                              </a:rPr>
                              <m:t>;</m:t>
                            </m:r>
                            <m:f>
                              <m:fPr>
                                <m:ctrlPr>
                                  <a:rPr lang="en-US" sz="4400" i="1">
                                    <a:latin typeface="Cambria Math" panose="02040503050406030204" pitchFamily="18" charset="0"/>
                                  </a:rPr>
                                </m:ctrlPr>
                              </m:fPr>
                              <m:num>
                                <m:r>
                                  <m:rPr>
                                    <m:sty m:val="p"/>
                                  </m:rPr>
                                  <a:rPr lang="pt-BR" sz="4400">
                                    <a:latin typeface="Cambria Math" panose="02040503050406030204" pitchFamily="18" charset="0"/>
                                  </a:rPr>
                                  <m:t>π</m:t>
                                </m:r>
                              </m:num>
                              <m:den>
                                <m:r>
                                  <a:rPr lang="pt-BR" sz="4400">
                                    <a:latin typeface="Cambria Math" panose="02040503050406030204" pitchFamily="18" charset="0"/>
                                  </a:rPr>
                                  <m:t>2</m:t>
                                </m:r>
                              </m:den>
                            </m:f>
                            <m:r>
                              <a:rPr lang="pt-BR" sz="4400">
                                <a:latin typeface="Cambria Math" panose="02040503050406030204" pitchFamily="18" charset="0"/>
                              </a:rPr>
                              <m:t>;</m:t>
                            </m:r>
                            <m:f>
                              <m:fPr>
                                <m:ctrlPr>
                                  <a:rPr lang="en-US" sz="4400" i="1">
                                    <a:latin typeface="Cambria Math" panose="02040503050406030204" pitchFamily="18" charset="0"/>
                                  </a:rPr>
                                </m:ctrlPr>
                              </m:fPr>
                              <m:num>
                                <m:r>
                                  <a:rPr lang="pt-BR" sz="4400">
                                    <a:latin typeface="Cambria Math" panose="02040503050406030204" pitchFamily="18" charset="0"/>
                                  </a:rPr>
                                  <m:t>7</m:t>
                                </m:r>
                                <m:r>
                                  <m:rPr>
                                    <m:sty m:val="p"/>
                                  </m:rPr>
                                  <a:rPr lang="pt-BR" sz="4400">
                                    <a:latin typeface="Cambria Math" panose="02040503050406030204" pitchFamily="18" charset="0"/>
                                  </a:rPr>
                                  <m:t>π</m:t>
                                </m:r>
                              </m:num>
                              <m:den>
                                <m:r>
                                  <a:rPr lang="pt-BR" sz="4400">
                                    <a:latin typeface="Cambria Math" panose="02040503050406030204" pitchFamily="18" charset="0"/>
                                  </a:rPr>
                                  <m:t>6</m:t>
                                </m:r>
                              </m:den>
                            </m:f>
                            <m:r>
                              <a:rPr lang="pt-BR" sz="4400">
                                <a:latin typeface="Cambria Math" panose="02040503050406030204" pitchFamily="18" charset="0"/>
                              </a:rPr>
                              <m:t>;</m:t>
                            </m:r>
                            <m:f>
                              <m:fPr>
                                <m:ctrlPr>
                                  <a:rPr lang="en-US" sz="4400" i="1">
                                    <a:latin typeface="Cambria Math" panose="02040503050406030204" pitchFamily="18" charset="0"/>
                                  </a:rPr>
                                </m:ctrlPr>
                              </m:fPr>
                              <m:num>
                                <m:r>
                                  <a:rPr lang="pt-BR" sz="4400">
                                    <a:latin typeface="Cambria Math" panose="02040503050406030204" pitchFamily="18" charset="0"/>
                                  </a:rPr>
                                  <m:t>11</m:t>
                                </m:r>
                                <m:r>
                                  <m:rPr>
                                    <m:sty m:val="p"/>
                                  </m:rPr>
                                  <a:rPr lang="pt-BR" sz="4400">
                                    <a:latin typeface="Cambria Math" panose="02040503050406030204" pitchFamily="18" charset="0"/>
                                  </a:rPr>
                                  <m:t>π</m:t>
                                </m:r>
                              </m:num>
                              <m:den>
                                <m:r>
                                  <a:rPr lang="pt-BR" sz="4400">
                                    <a:latin typeface="Cambria Math" panose="02040503050406030204" pitchFamily="18" charset="0"/>
                                  </a:rPr>
                                  <m:t>6</m:t>
                                </m:r>
                              </m:den>
                            </m:f>
                          </m:e>
                        </m:d>
                      </m:oMath>
                    </m:oMathPara>
                  </a14:m>
                  <a:endParaRPr lang="en-US" sz="4400">
                    <a:latin typeface="Arial" panose="020B0604020202020204" pitchFamily="34" charset="0"/>
                    <a:cs typeface="Arial" panose="020B0604020202020204" pitchFamily="34" charset="0"/>
                  </a:endParaRPr>
                </a:p>
              </p:txBody>
            </p:sp>
          </mc:Choice>
          <mc:Fallback xmlns="">
            <p:sp>
              <p:nvSpPr>
                <p:cNvPr id="47" name="Freeform 18"/>
                <p:cNvSpPr>
                  <a:spLocks noRot="1" noChangeAspect="1" noMove="1" noResize="1" noEditPoints="1" noAdjustHandles="1" noChangeArrowheads="1" noChangeShapeType="1" noTextEdit="1"/>
                </p:cNvSpPr>
                <p:nvPr/>
              </p:nvSpPr>
              <p:spPr>
                <a:xfrm>
                  <a:off x="9628234" y="4859622"/>
                  <a:ext cx="7010400" cy="1785851"/>
                </a:xfrm>
                <a:custGeom>
                  <a:avLst/>
                  <a:gdLst/>
                  <a:ahLst/>
                  <a:cxnLst/>
                  <a:rect l="l" t="t" r="r" b="b"/>
                  <a:pathLst>
                    <a:path w="1230498" h="438658">
                      <a:moveTo>
                        <a:pt x="3858" y="0"/>
                      </a:moveTo>
                      <a:lnTo>
                        <a:pt x="1226641" y="0"/>
                      </a:lnTo>
                      <a:cubicBezTo>
                        <a:pt x="1227664" y="0"/>
                        <a:pt x="1228645" y="406"/>
                        <a:pt x="1229368" y="1130"/>
                      </a:cubicBezTo>
                      <a:cubicBezTo>
                        <a:pt x="1230092" y="1853"/>
                        <a:pt x="1230498" y="2835"/>
                        <a:pt x="1230498" y="3858"/>
                      </a:cubicBezTo>
                      <a:lnTo>
                        <a:pt x="1230498" y="434800"/>
                      </a:lnTo>
                      <a:cubicBezTo>
                        <a:pt x="1230498" y="436931"/>
                        <a:pt x="1228771" y="438658"/>
                        <a:pt x="1226641" y="438658"/>
                      </a:cubicBezTo>
                      <a:lnTo>
                        <a:pt x="3858" y="438658"/>
                      </a:lnTo>
                      <a:cubicBezTo>
                        <a:pt x="2835" y="438658"/>
                        <a:pt x="1853" y="438252"/>
                        <a:pt x="1130" y="437528"/>
                      </a:cubicBezTo>
                      <a:cubicBezTo>
                        <a:pt x="406" y="436805"/>
                        <a:pt x="0" y="435824"/>
                        <a:pt x="0" y="434800"/>
                      </a:cubicBezTo>
                      <a:lnTo>
                        <a:pt x="0" y="3858"/>
                      </a:lnTo>
                      <a:cubicBezTo>
                        <a:pt x="0" y="1727"/>
                        <a:pt x="1727" y="0"/>
                        <a:pt x="3858" y="0"/>
                      </a:cubicBezTo>
                      <a:close/>
                    </a:path>
                  </a:pathLst>
                </a:custGeom>
                <a:blipFill rotWithShape="0">
                  <a:blip r:embed="rId19"/>
                  <a:stretch>
                    <a:fillRect/>
                  </a:stretch>
                </a:blipFill>
                <a:ln w="28575">
                  <a:solidFill>
                    <a:srgbClr val="000000"/>
                  </a:solidFill>
                </a:ln>
              </p:spPr>
              <p:txBody>
                <a:bodyPr/>
                <a:lstStyle/>
                <a:p>
                  <a:r>
                    <a:rPr lang="en-US">
                      <a:noFill/>
                    </a:rPr>
                    <a:t> </a:t>
                  </a:r>
                </a:p>
              </p:txBody>
            </p:sp>
          </mc:Fallback>
        </mc:AlternateContent>
        <p:sp>
          <p:nvSpPr>
            <p:cNvPr id="48" name="Freeform 20"/>
            <p:cNvSpPr/>
            <p:nvPr/>
          </p:nvSpPr>
          <p:spPr>
            <a:xfrm>
              <a:off x="10113930" y="4761312"/>
              <a:ext cx="909495" cy="1263188"/>
            </a:xfrm>
            <a:custGeom>
              <a:avLst/>
              <a:gdLst/>
              <a:ahLst/>
              <a:cxnLst/>
              <a:rect l="l" t="t" r="r" b="b"/>
              <a:pathLst>
                <a:path w="585624" h="813367">
                  <a:moveTo>
                    <a:pt x="0" y="0"/>
                  </a:moveTo>
                  <a:lnTo>
                    <a:pt x="585624" y="0"/>
                  </a:lnTo>
                  <a:lnTo>
                    <a:pt x="585624" y="813367"/>
                  </a:lnTo>
                  <a:lnTo>
                    <a:pt x="0" y="813367"/>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53" name="TextBox 52"/>
            <p:cNvSpPr txBox="1"/>
            <p:nvPr/>
          </p:nvSpPr>
          <p:spPr>
            <a:xfrm>
              <a:off x="10266329" y="4849820"/>
              <a:ext cx="604695" cy="769441"/>
            </a:xfrm>
            <a:prstGeom prst="rect">
              <a:avLst/>
            </a:prstGeom>
            <a:solidFill>
              <a:srgbClr val="FFDA7B"/>
            </a:solidFill>
          </p:spPr>
          <p:txBody>
            <a:bodyPr wrap="square" rtlCol="0">
              <a:spAutoFit/>
            </a:bodyPr>
            <a:lstStyle/>
            <a:p>
              <a:r>
                <a:rPr lang="vi-VN" sz="4400" b="1">
                  <a:latin typeface="Arial" panose="020B0604020202020204" pitchFamily="34" charset="0"/>
                  <a:cs typeface="Arial" panose="020B0604020202020204" pitchFamily="34" charset="0"/>
                </a:rPr>
                <a:t>B</a:t>
              </a:r>
              <a:endParaRPr lang="en-US" sz="4400" b="1">
                <a:latin typeface="Arial" panose="020B0604020202020204" pitchFamily="34" charset="0"/>
                <a:cs typeface="Arial" panose="020B0604020202020204" pitchFamily="34" charset="0"/>
              </a:endParaRPr>
            </a:p>
          </p:txBody>
        </p:sp>
      </p:grpSp>
      <p:grpSp>
        <p:nvGrpSpPr>
          <p:cNvPr id="58" name="Group 57"/>
          <p:cNvGrpSpPr/>
          <p:nvPr/>
        </p:nvGrpSpPr>
        <p:grpSpPr>
          <a:xfrm>
            <a:off x="1661160" y="7268217"/>
            <a:ext cx="7010400" cy="1879836"/>
            <a:chOff x="1661160" y="7268217"/>
            <a:chExt cx="7010400" cy="1879836"/>
          </a:xfrm>
        </p:grpSpPr>
        <mc:AlternateContent xmlns:mc="http://schemas.openxmlformats.org/markup-compatibility/2006" xmlns:a14="http://schemas.microsoft.com/office/drawing/2010/main">
          <mc:Choice Requires="a14">
            <p:sp>
              <p:nvSpPr>
                <p:cNvPr id="44" name="Freeform 18"/>
                <p:cNvSpPr/>
                <p:nvPr/>
              </p:nvSpPr>
              <p:spPr>
                <a:xfrm>
                  <a:off x="1661160" y="7362202"/>
                  <a:ext cx="7010400" cy="1785851"/>
                </a:xfrm>
                <a:custGeom>
                  <a:avLst/>
                  <a:gdLst/>
                  <a:ahLst/>
                  <a:cxnLst/>
                  <a:rect l="l" t="t" r="r" b="b"/>
                  <a:pathLst>
                    <a:path w="1230498" h="438658">
                      <a:moveTo>
                        <a:pt x="3858" y="0"/>
                      </a:moveTo>
                      <a:lnTo>
                        <a:pt x="1226641" y="0"/>
                      </a:lnTo>
                      <a:cubicBezTo>
                        <a:pt x="1227664" y="0"/>
                        <a:pt x="1228645" y="406"/>
                        <a:pt x="1229368" y="1130"/>
                      </a:cubicBezTo>
                      <a:cubicBezTo>
                        <a:pt x="1230092" y="1853"/>
                        <a:pt x="1230498" y="2835"/>
                        <a:pt x="1230498" y="3858"/>
                      </a:cubicBezTo>
                      <a:lnTo>
                        <a:pt x="1230498" y="434800"/>
                      </a:lnTo>
                      <a:cubicBezTo>
                        <a:pt x="1230498" y="436931"/>
                        <a:pt x="1228771" y="438658"/>
                        <a:pt x="1226641" y="438658"/>
                      </a:cubicBezTo>
                      <a:lnTo>
                        <a:pt x="3858" y="438658"/>
                      </a:lnTo>
                      <a:cubicBezTo>
                        <a:pt x="2835" y="438658"/>
                        <a:pt x="1853" y="438252"/>
                        <a:pt x="1130" y="437528"/>
                      </a:cubicBezTo>
                      <a:cubicBezTo>
                        <a:pt x="406" y="436805"/>
                        <a:pt x="0" y="435824"/>
                        <a:pt x="0" y="434800"/>
                      </a:cubicBezTo>
                      <a:lnTo>
                        <a:pt x="0" y="3858"/>
                      </a:lnTo>
                      <a:cubicBezTo>
                        <a:pt x="0" y="1727"/>
                        <a:pt x="1727" y="0"/>
                        <a:pt x="3858" y="0"/>
                      </a:cubicBezTo>
                      <a:close/>
                    </a:path>
                  </a:pathLst>
                </a:custGeom>
                <a:solidFill>
                  <a:srgbClr val="FFFFFF"/>
                </a:solidFill>
                <a:ln w="28575">
                  <a:solidFill>
                    <a:srgbClr val="000000"/>
                  </a:solidFill>
                </a:ln>
              </p:spPr>
              <p:txBody>
                <a:bodyPr anchor="ctr"/>
                <a:lstStyle/>
                <a:p>
                  <a:pPr algn="ctr"/>
                  <a14:m>
                    <m:oMathPara xmlns:m="http://schemas.openxmlformats.org/officeDocument/2006/math">
                      <m:oMathParaPr>
                        <m:jc m:val="centerGroup"/>
                      </m:oMathParaPr>
                      <m:oMath xmlns:m="http://schemas.openxmlformats.org/officeDocument/2006/math">
                        <m:d>
                          <m:dPr>
                            <m:begChr m:val="{"/>
                            <m:endChr m:val="}"/>
                            <m:ctrlPr>
                              <a:rPr lang="en-US" sz="4400" i="1">
                                <a:latin typeface="Cambria Math" panose="02040503050406030204" pitchFamily="18" charset="0"/>
                              </a:rPr>
                            </m:ctrlPr>
                          </m:dPr>
                          <m:e>
                            <m:f>
                              <m:fPr>
                                <m:ctrlPr>
                                  <a:rPr lang="en-US" sz="4400" i="1">
                                    <a:latin typeface="Cambria Math" panose="02040503050406030204" pitchFamily="18" charset="0"/>
                                  </a:rPr>
                                </m:ctrlPr>
                              </m:fPr>
                              <m:num>
                                <m:r>
                                  <m:rPr>
                                    <m:sty m:val="p"/>
                                  </m:rPr>
                                  <a:rPr lang="pt-BR" sz="4400">
                                    <a:latin typeface="Cambria Math" panose="02040503050406030204" pitchFamily="18" charset="0"/>
                                  </a:rPr>
                                  <m:t>π</m:t>
                                </m:r>
                              </m:num>
                              <m:den>
                                <m:r>
                                  <a:rPr lang="pt-BR" sz="4400">
                                    <a:latin typeface="Cambria Math" panose="02040503050406030204" pitchFamily="18" charset="0"/>
                                  </a:rPr>
                                  <m:t>6</m:t>
                                </m:r>
                              </m:den>
                            </m:f>
                            <m:r>
                              <a:rPr lang="pt-BR" sz="4400">
                                <a:latin typeface="Cambria Math" panose="02040503050406030204" pitchFamily="18" charset="0"/>
                              </a:rPr>
                              <m:t>;</m:t>
                            </m:r>
                            <m:f>
                              <m:fPr>
                                <m:ctrlPr>
                                  <a:rPr lang="en-US" sz="4400" i="1">
                                    <a:latin typeface="Cambria Math" panose="02040503050406030204" pitchFamily="18" charset="0"/>
                                  </a:rPr>
                                </m:ctrlPr>
                              </m:fPr>
                              <m:num>
                                <m:r>
                                  <a:rPr lang="pt-BR" sz="4400">
                                    <a:latin typeface="Cambria Math" panose="02040503050406030204" pitchFamily="18" charset="0"/>
                                  </a:rPr>
                                  <m:t>5</m:t>
                                </m:r>
                                <m:r>
                                  <m:rPr>
                                    <m:sty m:val="p"/>
                                  </m:rPr>
                                  <a:rPr lang="pt-BR" sz="4400">
                                    <a:latin typeface="Cambria Math" panose="02040503050406030204" pitchFamily="18" charset="0"/>
                                  </a:rPr>
                                  <m:t>π</m:t>
                                </m:r>
                              </m:num>
                              <m:den>
                                <m:r>
                                  <a:rPr lang="pt-BR" sz="4400">
                                    <a:latin typeface="Cambria Math" panose="02040503050406030204" pitchFamily="18" charset="0"/>
                                  </a:rPr>
                                  <m:t>6</m:t>
                                </m:r>
                              </m:den>
                            </m:f>
                            <m:r>
                              <a:rPr lang="pt-BR" sz="4400">
                                <a:latin typeface="Cambria Math" panose="02040503050406030204" pitchFamily="18" charset="0"/>
                              </a:rPr>
                              <m:t>;</m:t>
                            </m:r>
                            <m:f>
                              <m:fPr>
                                <m:ctrlPr>
                                  <a:rPr lang="en-US" sz="4400" i="1">
                                    <a:latin typeface="Cambria Math" panose="02040503050406030204" pitchFamily="18" charset="0"/>
                                  </a:rPr>
                                </m:ctrlPr>
                              </m:fPr>
                              <m:num>
                                <m:r>
                                  <a:rPr lang="pt-BR" sz="4400">
                                    <a:latin typeface="Cambria Math" panose="02040503050406030204" pitchFamily="18" charset="0"/>
                                  </a:rPr>
                                  <m:t>7</m:t>
                                </m:r>
                                <m:r>
                                  <m:rPr>
                                    <m:sty m:val="p"/>
                                  </m:rPr>
                                  <a:rPr lang="pt-BR" sz="4400">
                                    <a:latin typeface="Cambria Math" panose="02040503050406030204" pitchFamily="18" charset="0"/>
                                  </a:rPr>
                                  <m:t>π</m:t>
                                </m:r>
                              </m:num>
                              <m:den>
                                <m:r>
                                  <a:rPr lang="pt-BR" sz="4400">
                                    <a:latin typeface="Cambria Math" panose="02040503050406030204" pitchFamily="18" charset="0"/>
                                  </a:rPr>
                                  <m:t>6</m:t>
                                </m:r>
                              </m:den>
                            </m:f>
                          </m:e>
                        </m:d>
                      </m:oMath>
                    </m:oMathPara>
                  </a14:m>
                  <a:endParaRPr lang="en-US" sz="4400">
                    <a:latin typeface="Arial" panose="020B0604020202020204" pitchFamily="34" charset="0"/>
                    <a:cs typeface="Arial" panose="020B0604020202020204" pitchFamily="34" charset="0"/>
                  </a:endParaRPr>
                </a:p>
              </p:txBody>
            </p:sp>
          </mc:Choice>
          <mc:Fallback xmlns="">
            <p:sp>
              <p:nvSpPr>
                <p:cNvPr id="44" name="Freeform 18"/>
                <p:cNvSpPr>
                  <a:spLocks noRot="1" noChangeAspect="1" noMove="1" noResize="1" noEditPoints="1" noAdjustHandles="1" noChangeArrowheads="1" noChangeShapeType="1" noTextEdit="1"/>
                </p:cNvSpPr>
                <p:nvPr/>
              </p:nvSpPr>
              <p:spPr>
                <a:xfrm>
                  <a:off x="1661160" y="7362202"/>
                  <a:ext cx="7010400" cy="1785851"/>
                </a:xfrm>
                <a:custGeom>
                  <a:avLst/>
                  <a:gdLst/>
                  <a:ahLst/>
                  <a:cxnLst/>
                  <a:rect l="l" t="t" r="r" b="b"/>
                  <a:pathLst>
                    <a:path w="1230498" h="438658">
                      <a:moveTo>
                        <a:pt x="3858" y="0"/>
                      </a:moveTo>
                      <a:lnTo>
                        <a:pt x="1226641" y="0"/>
                      </a:lnTo>
                      <a:cubicBezTo>
                        <a:pt x="1227664" y="0"/>
                        <a:pt x="1228645" y="406"/>
                        <a:pt x="1229368" y="1130"/>
                      </a:cubicBezTo>
                      <a:cubicBezTo>
                        <a:pt x="1230092" y="1853"/>
                        <a:pt x="1230498" y="2835"/>
                        <a:pt x="1230498" y="3858"/>
                      </a:cubicBezTo>
                      <a:lnTo>
                        <a:pt x="1230498" y="434800"/>
                      </a:lnTo>
                      <a:cubicBezTo>
                        <a:pt x="1230498" y="436931"/>
                        <a:pt x="1228771" y="438658"/>
                        <a:pt x="1226641" y="438658"/>
                      </a:cubicBezTo>
                      <a:lnTo>
                        <a:pt x="3858" y="438658"/>
                      </a:lnTo>
                      <a:cubicBezTo>
                        <a:pt x="2835" y="438658"/>
                        <a:pt x="1853" y="438252"/>
                        <a:pt x="1130" y="437528"/>
                      </a:cubicBezTo>
                      <a:cubicBezTo>
                        <a:pt x="406" y="436805"/>
                        <a:pt x="0" y="435824"/>
                        <a:pt x="0" y="434800"/>
                      </a:cubicBezTo>
                      <a:lnTo>
                        <a:pt x="0" y="3858"/>
                      </a:lnTo>
                      <a:cubicBezTo>
                        <a:pt x="0" y="1727"/>
                        <a:pt x="1727" y="0"/>
                        <a:pt x="3858" y="0"/>
                      </a:cubicBezTo>
                      <a:close/>
                    </a:path>
                  </a:pathLst>
                </a:custGeom>
                <a:blipFill rotWithShape="0">
                  <a:blip r:embed="rId20"/>
                  <a:stretch>
                    <a:fillRect/>
                  </a:stretch>
                </a:blipFill>
                <a:ln w="28575">
                  <a:solidFill>
                    <a:srgbClr val="000000"/>
                  </a:solidFill>
                </a:ln>
              </p:spPr>
              <p:txBody>
                <a:bodyPr/>
                <a:lstStyle/>
                <a:p>
                  <a:r>
                    <a:rPr lang="en-US">
                      <a:noFill/>
                    </a:rPr>
                    <a:t> </a:t>
                  </a:r>
                </a:p>
              </p:txBody>
            </p:sp>
          </mc:Fallback>
        </mc:AlternateContent>
        <p:sp>
          <p:nvSpPr>
            <p:cNvPr id="45" name="Freeform 20"/>
            <p:cNvSpPr/>
            <p:nvPr/>
          </p:nvSpPr>
          <p:spPr>
            <a:xfrm>
              <a:off x="2118360" y="7268217"/>
              <a:ext cx="909495" cy="1263188"/>
            </a:xfrm>
            <a:custGeom>
              <a:avLst/>
              <a:gdLst/>
              <a:ahLst/>
              <a:cxnLst/>
              <a:rect l="l" t="t" r="r" b="b"/>
              <a:pathLst>
                <a:path w="585624" h="813367">
                  <a:moveTo>
                    <a:pt x="0" y="0"/>
                  </a:moveTo>
                  <a:lnTo>
                    <a:pt x="585624" y="0"/>
                  </a:lnTo>
                  <a:lnTo>
                    <a:pt x="585624" y="813367"/>
                  </a:lnTo>
                  <a:lnTo>
                    <a:pt x="0" y="813367"/>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54" name="TextBox 53"/>
            <p:cNvSpPr txBox="1"/>
            <p:nvPr/>
          </p:nvSpPr>
          <p:spPr>
            <a:xfrm>
              <a:off x="2270759" y="7369822"/>
              <a:ext cx="604695" cy="769441"/>
            </a:xfrm>
            <a:prstGeom prst="rect">
              <a:avLst/>
            </a:prstGeom>
            <a:solidFill>
              <a:srgbClr val="FFDA7B"/>
            </a:solidFill>
          </p:spPr>
          <p:txBody>
            <a:bodyPr wrap="square" rtlCol="0">
              <a:spAutoFit/>
            </a:bodyPr>
            <a:lstStyle/>
            <a:p>
              <a:r>
                <a:rPr lang="vi-VN" sz="4400" b="1">
                  <a:latin typeface="Arial" panose="020B0604020202020204" pitchFamily="34" charset="0"/>
                  <a:cs typeface="Arial" panose="020B0604020202020204" pitchFamily="34" charset="0"/>
                </a:rPr>
                <a:t>C</a:t>
              </a:r>
              <a:endParaRPr lang="en-US" sz="4400" b="1">
                <a:latin typeface="Arial" panose="020B0604020202020204" pitchFamily="34" charset="0"/>
                <a:cs typeface="Arial" panose="020B0604020202020204" pitchFamily="34" charset="0"/>
              </a:endParaRPr>
            </a:p>
          </p:txBody>
        </p:sp>
      </p:grpSp>
      <p:grpSp>
        <p:nvGrpSpPr>
          <p:cNvPr id="59" name="Group 58"/>
          <p:cNvGrpSpPr/>
          <p:nvPr/>
        </p:nvGrpSpPr>
        <p:grpSpPr>
          <a:xfrm>
            <a:off x="9628234" y="7271512"/>
            <a:ext cx="7010400" cy="1884161"/>
            <a:chOff x="9628234" y="7271512"/>
            <a:chExt cx="7010400" cy="1884161"/>
          </a:xfrm>
        </p:grpSpPr>
        <mc:AlternateContent xmlns:mc="http://schemas.openxmlformats.org/markup-compatibility/2006" xmlns:a14="http://schemas.microsoft.com/office/drawing/2010/main">
          <mc:Choice Requires="a14">
            <p:sp>
              <p:nvSpPr>
                <p:cNvPr id="50" name="Freeform 18"/>
                <p:cNvSpPr/>
                <p:nvPr/>
              </p:nvSpPr>
              <p:spPr>
                <a:xfrm>
                  <a:off x="9628234" y="7369822"/>
                  <a:ext cx="7010400" cy="1785851"/>
                </a:xfrm>
                <a:custGeom>
                  <a:avLst/>
                  <a:gdLst/>
                  <a:ahLst/>
                  <a:cxnLst/>
                  <a:rect l="l" t="t" r="r" b="b"/>
                  <a:pathLst>
                    <a:path w="1230498" h="438658">
                      <a:moveTo>
                        <a:pt x="3858" y="0"/>
                      </a:moveTo>
                      <a:lnTo>
                        <a:pt x="1226641" y="0"/>
                      </a:lnTo>
                      <a:cubicBezTo>
                        <a:pt x="1227664" y="0"/>
                        <a:pt x="1228645" y="406"/>
                        <a:pt x="1229368" y="1130"/>
                      </a:cubicBezTo>
                      <a:cubicBezTo>
                        <a:pt x="1230092" y="1853"/>
                        <a:pt x="1230498" y="2835"/>
                        <a:pt x="1230498" y="3858"/>
                      </a:cubicBezTo>
                      <a:lnTo>
                        <a:pt x="1230498" y="434800"/>
                      </a:lnTo>
                      <a:cubicBezTo>
                        <a:pt x="1230498" y="436931"/>
                        <a:pt x="1228771" y="438658"/>
                        <a:pt x="1226641" y="438658"/>
                      </a:cubicBezTo>
                      <a:lnTo>
                        <a:pt x="3858" y="438658"/>
                      </a:lnTo>
                      <a:cubicBezTo>
                        <a:pt x="2835" y="438658"/>
                        <a:pt x="1853" y="438252"/>
                        <a:pt x="1130" y="437528"/>
                      </a:cubicBezTo>
                      <a:cubicBezTo>
                        <a:pt x="406" y="436805"/>
                        <a:pt x="0" y="435824"/>
                        <a:pt x="0" y="434800"/>
                      </a:cubicBezTo>
                      <a:lnTo>
                        <a:pt x="0" y="3858"/>
                      </a:lnTo>
                      <a:cubicBezTo>
                        <a:pt x="0" y="1727"/>
                        <a:pt x="1727" y="0"/>
                        <a:pt x="3858" y="0"/>
                      </a:cubicBezTo>
                      <a:close/>
                    </a:path>
                  </a:pathLst>
                </a:custGeom>
                <a:solidFill>
                  <a:srgbClr val="FFFFFF"/>
                </a:solidFill>
                <a:ln w="28575">
                  <a:solidFill>
                    <a:srgbClr val="000000"/>
                  </a:solidFill>
                </a:ln>
              </p:spPr>
              <p:txBody>
                <a:bodyPr anchor="ctr"/>
                <a:lstStyle/>
                <a:p>
                  <a:pPr algn="ctr"/>
                  <a14:m>
                    <m:oMathPara xmlns:m="http://schemas.openxmlformats.org/officeDocument/2006/math">
                      <m:oMathParaPr>
                        <m:jc m:val="centerGroup"/>
                      </m:oMathParaPr>
                      <m:oMath xmlns:m="http://schemas.openxmlformats.org/officeDocument/2006/math">
                        <m:d>
                          <m:dPr>
                            <m:begChr m:val="{"/>
                            <m:endChr m:val="}"/>
                            <m:ctrlPr>
                              <a:rPr lang="en-US" sz="4400" i="1">
                                <a:latin typeface="Cambria Math" panose="02040503050406030204" pitchFamily="18" charset="0"/>
                              </a:rPr>
                            </m:ctrlPr>
                          </m:dPr>
                          <m:e>
                            <m:f>
                              <m:fPr>
                                <m:ctrlPr>
                                  <a:rPr lang="en-US" sz="4400" i="1">
                                    <a:latin typeface="Cambria Math" panose="02040503050406030204" pitchFamily="18" charset="0"/>
                                  </a:rPr>
                                </m:ctrlPr>
                              </m:fPr>
                              <m:num>
                                <m:r>
                                  <m:rPr>
                                    <m:sty m:val="p"/>
                                  </m:rPr>
                                  <a:rPr lang="pt-BR" sz="4400">
                                    <a:latin typeface="Cambria Math" panose="02040503050406030204" pitchFamily="18" charset="0"/>
                                  </a:rPr>
                                  <m:t>π</m:t>
                                </m:r>
                              </m:num>
                              <m:den>
                                <m:r>
                                  <a:rPr lang="pt-BR" sz="4400">
                                    <a:latin typeface="Cambria Math" panose="02040503050406030204" pitchFamily="18" charset="0"/>
                                  </a:rPr>
                                  <m:t>2</m:t>
                                </m:r>
                              </m:den>
                            </m:f>
                            <m:r>
                              <a:rPr lang="pt-BR" sz="4400">
                                <a:latin typeface="Cambria Math" panose="02040503050406030204" pitchFamily="18" charset="0"/>
                              </a:rPr>
                              <m:t>;</m:t>
                            </m:r>
                            <m:f>
                              <m:fPr>
                                <m:ctrlPr>
                                  <a:rPr lang="en-US" sz="4400" i="1">
                                    <a:latin typeface="Cambria Math" panose="02040503050406030204" pitchFamily="18" charset="0"/>
                                  </a:rPr>
                                </m:ctrlPr>
                              </m:fPr>
                              <m:num>
                                <m:r>
                                  <a:rPr lang="pt-BR" sz="4400">
                                    <a:latin typeface="Cambria Math" panose="02040503050406030204" pitchFamily="18" charset="0"/>
                                  </a:rPr>
                                  <m:t>7</m:t>
                                </m:r>
                                <m:r>
                                  <m:rPr>
                                    <m:sty m:val="p"/>
                                  </m:rPr>
                                  <a:rPr lang="pt-BR" sz="4400">
                                    <a:latin typeface="Cambria Math" panose="02040503050406030204" pitchFamily="18" charset="0"/>
                                  </a:rPr>
                                  <m:t>π</m:t>
                                </m:r>
                              </m:num>
                              <m:den>
                                <m:r>
                                  <a:rPr lang="pt-BR" sz="4400">
                                    <a:latin typeface="Cambria Math" panose="02040503050406030204" pitchFamily="18" charset="0"/>
                                  </a:rPr>
                                  <m:t>6</m:t>
                                </m:r>
                              </m:den>
                            </m:f>
                            <m:r>
                              <a:rPr lang="pt-BR" sz="4400">
                                <a:latin typeface="Cambria Math" panose="02040503050406030204" pitchFamily="18" charset="0"/>
                              </a:rPr>
                              <m:t>;</m:t>
                            </m:r>
                            <m:f>
                              <m:fPr>
                                <m:ctrlPr>
                                  <a:rPr lang="en-US" sz="4400" i="1">
                                    <a:latin typeface="Cambria Math" panose="02040503050406030204" pitchFamily="18" charset="0"/>
                                  </a:rPr>
                                </m:ctrlPr>
                              </m:fPr>
                              <m:num>
                                <m:r>
                                  <a:rPr lang="pt-BR" sz="4400">
                                    <a:latin typeface="Cambria Math" panose="02040503050406030204" pitchFamily="18" charset="0"/>
                                  </a:rPr>
                                  <m:t>11</m:t>
                                </m:r>
                                <m:r>
                                  <m:rPr>
                                    <m:sty m:val="p"/>
                                  </m:rPr>
                                  <a:rPr lang="pt-BR" sz="4400">
                                    <a:latin typeface="Cambria Math" panose="02040503050406030204" pitchFamily="18" charset="0"/>
                                  </a:rPr>
                                  <m:t>π</m:t>
                                </m:r>
                              </m:num>
                              <m:den>
                                <m:r>
                                  <a:rPr lang="pt-BR" sz="4400">
                                    <a:latin typeface="Cambria Math" panose="02040503050406030204" pitchFamily="18" charset="0"/>
                                  </a:rPr>
                                  <m:t>6</m:t>
                                </m:r>
                              </m:den>
                            </m:f>
                          </m:e>
                        </m:d>
                      </m:oMath>
                    </m:oMathPara>
                  </a14:m>
                  <a:endParaRPr lang="en-US" sz="4400">
                    <a:latin typeface="Arial" panose="020B0604020202020204" pitchFamily="34" charset="0"/>
                    <a:cs typeface="Arial" panose="020B0604020202020204" pitchFamily="34" charset="0"/>
                  </a:endParaRPr>
                </a:p>
              </p:txBody>
            </p:sp>
          </mc:Choice>
          <mc:Fallback xmlns="">
            <p:sp>
              <p:nvSpPr>
                <p:cNvPr id="50" name="Freeform 18"/>
                <p:cNvSpPr>
                  <a:spLocks noRot="1" noChangeAspect="1" noMove="1" noResize="1" noEditPoints="1" noAdjustHandles="1" noChangeArrowheads="1" noChangeShapeType="1" noTextEdit="1"/>
                </p:cNvSpPr>
                <p:nvPr/>
              </p:nvSpPr>
              <p:spPr>
                <a:xfrm>
                  <a:off x="9628234" y="7369822"/>
                  <a:ext cx="7010400" cy="1785851"/>
                </a:xfrm>
                <a:custGeom>
                  <a:avLst/>
                  <a:gdLst/>
                  <a:ahLst/>
                  <a:cxnLst/>
                  <a:rect l="l" t="t" r="r" b="b"/>
                  <a:pathLst>
                    <a:path w="1230498" h="438658">
                      <a:moveTo>
                        <a:pt x="3858" y="0"/>
                      </a:moveTo>
                      <a:lnTo>
                        <a:pt x="1226641" y="0"/>
                      </a:lnTo>
                      <a:cubicBezTo>
                        <a:pt x="1227664" y="0"/>
                        <a:pt x="1228645" y="406"/>
                        <a:pt x="1229368" y="1130"/>
                      </a:cubicBezTo>
                      <a:cubicBezTo>
                        <a:pt x="1230092" y="1853"/>
                        <a:pt x="1230498" y="2835"/>
                        <a:pt x="1230498" y="3858"/>
                      </a:cubicBezTo>
                      <a:lnTo>
                        <a:pt x="1230498" y="434800"/>
                      </a:lnTo>
                      <a:cubicBezTo>
                        <a:pt x="1230498" y="436931"/>
                        <a:pt x="1228771" y="438658"/>
                        <a:pt x="1226641" y="438658"/>
                      </a:cubicBezTo>
                      <a:lnTo>
                        <a:pt x="3858" y="438658"/>
                      </a:lnTo>
                      <a:cubicBezTo>
                        <a:pt x="2835" y="438658"/>
                        <a:pt x="1853" y="438252"/>
                        <a:pt x="1130" y="437528"/>
                      </a:cubicBezTo>
                      <a:cubicBezTo>
                        <a:pt x="406" y="436805"/>
                        <a:pt x="0" y="435824"/>
                        <a:pt x="0" y="434800"/>
                      </a:cubicBezTo>
                      <a:lnTo>
                        <a:pt x="0" y="3858"/>
                      </a:lnTo>
                      <a:cubicBezTo>
                        <a:pt x="0" y="1727"/>
                        <a:pt x="1727" y="0"/>
                        <a:pt x="3858" y="0"/>
                      </a:cubicBezTo>
                      <a:close/>
                    </a:path>
                  </a:pathLst>
                </a:custGeom>
                <a:blipFill rotWithShape="0">
                  <a:blip r:embed="rId21"/>
                  <a:stretch>
                    <a:fillRect/>
                  </a:stretch>
                </a:blipFill>
                <a:ln w="28575">
                  <a:solidFill>
                    <a:srgbClr val="000000"/>
                  </a:solidFill>
                </a:ln>
              </p:spPr>
              <p:txBody>
                <a:bodyPr/>
                <a:lstStyle/>
                <a:p>
                  <a:r>
                    <a:rPr lang="en-US">
                      <a:noFill/>
                    </a:rPr>
                    <a:t> </a:t>
                  </a:r>
                </a:p>
              </p:txBody>
            </p:sp>
          </mc:Fallback>
        </mc:AlternateContent>
        <p:sp>
          <p:nvSpPr>
            <p:cNvPr id="51" name="Freeform 20"/>
            <p:cNvSpPr/>
            <p:nvPr/>
          </p:nvSpPr>
          <p:spPr>
            <a:xfrm>
              <a:off x="10113930" y="7271512"/>
              <a:ext cx="909495" cy="1263188"/>
            </a:xfrm>
            <a:custGeom>
              <a:avLst/>
              <a:gdLst/>
              <a:ahLst/>
              <a:cxnLst/>
              <a:rect l="l" t="t" r="r" b="b"/>
              <a:pathLst>
                <a:path w="585624" h="813367">
                  <a:moveTo>
                    <a:pt x="0" y="0"/>
                  </a:moveTo>
                  <a:lnTo>
                    <a:pt x="585624" y="0"/>
                  </a:lnTo>
                  <a:lnTo>
                    <a:pt x="585624" y="813367"/>
                  </a:lnTo>
                  <a:lnTo>
                    <a:pt x="0" y="813367"/>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55" name="TextBox 54"/>
            <p:cNvSpPr txBox="1"/>
            <p:nvPr/>
          </p:nvSpPr>
          <p:spPr>
            <a:xfrm>
              <a:off x="10266329" y="7369822"/>
              <a:ext cx="604695" cy="769441"/>
            </a:xfrm>
            <a:prstGeom prst="rect">
              <a:avLst/>
            </a:prstGeom>
            <a:solidFill>
              <a:srgbClr val="FFDA7B"/>
            </a:solidFill>
          </p:spPr>
          <p:txBody>
            <a:bodyPr wrap="square" rtlCol="0">
              <a:spAutoFit/>
            </a:bodyPr>
            <a:lstStyle/>
            <a:p>
              <a:r>
                <a:rPr lang="vi-VN" sz="4400" b="1">
                  <a:latin typeface="Arial" panose="020B0604020202020204" pitchFamily="34" charset="0"/>
                  <a:cs typeface="Arial" panose="020B0604020202020204" pitchFamily="34" charset="0"/>
                </a:rPr>
                <a:t>D</a:t>
              </a:r>
              <a:endParaRPr lang="en-US" sz="4400" b="1">
                <a:latin typeface="Arial" panose="020B0604020202020204" pitchFamily="34" charset="0"/>
                <a:cs typeface="Arial" panose="020B0604020202020204" pitchFamily="34" charset="0"/>
              </a:endParaRPr>
            </a:p>
          </p:txBody>
        </p:sp>
      </p:grpSp>
      <p:grpSp>
        <p:nvGrpSpPr>
          <p:cNvPr id="29" name="Group 28"/>
          <p:cNvGrpSpPr/>
          <p:nvPr/>
        </p:nvGrpSpPr>
        <p:grpSpPr>
          <a:xfrm>
            <a:off x="9628234" y="7271512"/>
            <a:ext cx="7010400" cy="1884161"/>
            <a:chOff x="9628234" y="7271512"/>
            <a:chExt cx="7010400" cy="1884161"/>
          </a:xfrm>
        </p:grpSpPr>
        <mc:AlternateContent xmlns:mc="http://schemas.openxmlformats.org/markup-compatibility/2006" xmlns:a14="http://schemas.microsoft.com/office/drawing/2010/main">
          <mc:Choice Requires="a14">
            <p:sp>
              <p:nvSpPr>
                <p:cNvPr id="30" name="Freeform 18"/>
                <p:cNvSpPr/>
                <p:nvPr/>
              </p:nvSpPr>
              <p:spPr>
                <a:xfrm>
                  <a:off x="9628234" y="7369822"/>
                  <a:ext cx="7010400" cy="1785851"/>
                </a:xfrm>
                <a:custGeom>
                  <a:avLst/>
                  <a:gdLst/>
                  <a:ahLst/>
                  <a:cxnLst/>
                  <a:rect l="l" t="t" r="r" b="b"/>
                  <a:pathLst>
                    <a:path w="1230498" h="438658">
                      <a:moveTo>
                        <a:pt x="3858" y="0"/>
                      </a:moveTo>
                      <a:lnTo>
                        <a:pt x="1226641" y="0"/>
                      </a:lnTo>
                      <a:cubicBezTo>
                        <a:pt x="1227664" y="0"/>
                        <a:pt x="1228645" y="406"/>
                        <a:pt x="1229368" y="1130"/>
                      </a:cubicBezTo>
                      <a:cubicBezTo>
                        <a:pt x="1230092" y="1853"/>
                        <a:pt x="1230498" y="2835"/>
                        <a:pt x="1230498" y="3858"/>
                      </a:cubicBezTo>
                      <a:lnTo>
                        <a:pt x="1230498" y="434800"/>
                      </a:lnTo>
                      <a:cubicBezTo>
                        <a:pt x="1230498" y="436931"/>
                        <a:pt x="1228771" y="438658"/>
                        <a:pt x="1226641" y="438658"/>
                      </a:cubicBezTo>
                      <a:lnTo>
                        <a:pt x="3858" y="438658"/>
                      </a:lnTo>
                      <a:cubicBezTo>
                        <a:pt x="2835" y="438658"/>
                        <a:pt x="1853" y="438252"/>
                        <a:pt x="1130" y="437528"/>
                      </a:cubicBezTo>
                      <a:cubicBezTo>
                        <a:pt x="406" y="436805"/>
                        <a:pt x="0" y="435824"/>
                        <a:pt x="0" y="434800"/>
                      </a:cubicBezTo>
                      <a:lnTo>
                        <a:pt x="0" y="3858"/>
                      </a:lnTo>
                      <a:cubicBezTo>
                        <a:pt x="0" y="1727"/>
                        <a:pt x="1727" y="0"/>
                        <a:pt x="3858" y="0"/>
                      </a:cubicBezTo>
                      <a:close/>
                    </a:path>
                  </a:pathLst>
                </a:custGeom>
                <a:solidFill>
                  <a:srgbClr val="B0DD7F"/>
                </a:solidFill>
                <a:ln w="28575">
                  <a:solidFill>
                    <a:srgbClr val="000000"/>
                  </a:solidFill>
                </a:ln>
              </p:spPr>
              <p:txBody>
                <a:bodyPr anchor="ctr"/>
                <a:lstStyle/>
                <a:p>
                  <a:pPr algn="ctr"/>
                  <a14:m>
                    <m:oMathPara xmlns:m="http://schemas.openxmlformats.org/officeDocument/2006/math">
                      <m:oMathParaPr>
                        <m:jc m:val="centerGroup"/>
                      </m:oMathParaPr>
                      <m:oMath xmlns:m="http://schemas.openxmlformats.org/officeDocument/2006/math">
                        <m:d>
                          <m:dPr>
                            <m:begChr m:val="{"/>
                            <m:endChr m:val="}"/>
                            <m:ctrlPr>
                              <a:rPr lang="en-US" sz="4400" i="1">
                                <a:latin typeface="Cambria Math" panose="02040503050406030204" pitchFamily="18" charset="0"/>
                              </a:rPr>
                            </m:ctrlPr>
                          </m:dPr>
                          <m:e>
                            <m:f>
                              <m:fPr>
                                <m:ctrlPr>
                                  <a:rPr lang="en-US" sz="4400" i="1">
                                    <a:latin typeface="Cambria Math" panose="02040503050406030204" pitchFamily="18" charset="0"/>
                                  </a:rPr>
                                </m:ctrlPr>
                              </m:fPr>
                              <m:num>
                                <m:r>
                                  <m:rPr>
                                    <m:sty m:val="p"/>
                                  </m:rPr>
                                  <a:rPr lang="pt-BR" sz="4400">
                                    <a:latin typeface="Cambria Math" panose="02040503050406030204" pitchFamily="18" charset="0"/>
                                  </a:rPr>
                                  <m:t>π</m:t>
                                </m:r>
                              </m:num>
                              <m:den>
                                <m:r>
                                  <a:rPr lang="pt-BR" sz="4400">
                                    <a:latin typeface="Cambria Math" panose="02040503050406030204" pitchFamily="18" charset="0"/>
                                  </a:rPr>
                                  <m:t>2</m:t>
                                </m:r>
                              </m:den>
                            </m:f>
                            <m:r>
                              <a:rPr lang="pt-BR" sz="4400">
                                <a:latin typeface="Cambria Math" panose="02040503050406030204" pitchFamily="18" charset="0"/>
                              </a:rPr>
                              <m:t>;</m:t>
                            </m:r>
                            <m:f>
                              <m:fPr>
                                <m:ctrlPr>
                                  <a:rPr lang="en-US" sz="4400" i="1">
                                    <a:latin typeface="Cambria Math" panose="02040503050406030204" pitchFamily="18" charset="0"/>
                                  </a:rPr>
                                </m:ctrlPr>
                              </m:fPr>
                              <m:num>
                                <m:r>
                                  <a:rPr lang="pt-BR" sz="4400">
                                    <a:latin typeface="Cambria Math" panose="02040503050406030204" pitchFamily="18" charset="0"/>
                                  </a:rPr>
                                  <m:t>7</m:t>
                                </m:r>
                                <m:r>
                                  <m:rPr>
                                    <m:sty m:val="p"/>
                                  </m:rPr>
                                  <a:rPr lang="pt-BR" sz="4400">
                                    <a:latin typeface="Cambria Math" panose="02040503050406030204" pitchFamily="18" charset="0"/>
                                  </a:rPr>
                                  <m:t>π</m:t>
                                </m:r>
                              </m:num>
                              <m:den>
                                <m:r>
                                  <a:rPr lang="pt-BR" sz="4400">
                                    <a:latin typeface="Cambria Math" panose="02040503050406030204" pitchFamily="18" charset="0"/>
                                  </a:rPr>
                                  <m:t>6</m:t>
                                </m:r>
                              </m:den>
                            </m:f>
                            <m:r>
                              <a:rPr lang="pt-BR" sz="4400">
                                <a:latin typeface="Cambria Math" panose="02040503050406030204" pitchFamily="18" charset="0"/>
                              </a:rPr>
                              <m:t>;</m:t>
                            </m:r>
                            <m:f>
                              <m:fPr>
                                <m:ctrlPr>
                                  <a:rPr lang="en-US" sz="4400" i="1">
                                    <a:latin typeface="Cambria Math" panose="02040503050406030204" pitchFamily="18" charset="0"/>
                                  </a:rPr>
                                </m:ctrlPr>
                              </m:fPr>
                              <m:num>
                                <m:r>
                                  <a:rPr lang="pt-BR" sz="4400">
                                    <a:latin typeface="Cambria Math" panose="02040503050406030204" pitchFamily="18" charset="0"/>
                                  </a:rPr>
                                  <m:t>11</m:t>
                                </m:r>
                                <m:r>
                                  <m:rPr>
                                    <m:sty m:val="p"/>
                                  </m:rPr>
                                  <a:rPr lang="pt-BR" sz="4400">
                                    <a:latin typeface="Cambria Math" panose="02040503050406030204" pitchFamily="18" charset="0"/>
                                  </a:rPr>
                                  <m:t>π</m:t>
                                </m:r>
                              </m:num>
                              <m:den>
                                <m:r>
                                  <a:rPr lang="pt-BR" sz="4400">
                                    <a:latin typeface="Cambria Math" panose="02040503050406030204" pitchFamily="18" charset="0"/>
                                  </a:rPr>
                                  <m:t>6</m:t>
                                </m:r>
                              </m:den>
                            </m:f>
                          </m:e>
                        </m:d>
                      </m:oMath>
                    </m:oMathPara>
                  </a14:m>
                  <a:endParaRPr lang="en-US" sz="4400">
                    <a:latin typeface="Arial" panose="020B0604020202020204" pitchFamily="34" charset="0"/>
                    <a:cs typeface="Arial" panose="020B0604020202020204" pitchFamily="34" charset="0"/>
                  </a:endParaRPr>
                </a:p>
              </p:txBody>
            </p:sp>
          </mc:Choice>
          <mc:Fallback xmlns="">
            <p:sp>
              <p:nvSpPr>
                <p:cNvPr id="30" name="Freeform 18"/>
                <p:cNvSpPr>
                  <a:spLocks noRot="1" noChangeAspect="1" noMove="1" noResize="1" noEditPoints="1" noAdjustHandles="1" noChangeArrowheads="1" noChangeShapeType="1" noTextEdit="1"/>
                </p:cNvSpPr>
                <p:nvPr/>
              </p:nvSpPr>
              <p:spPr>
                <a:xfrm>
                  <a:off x="9628234" y="7369822"/>
                  <a:ext cx="7010400" cy="1785851"/>
                </a:xfrm>
                <a:custGeom>
                  <a:avLst/>
                  <a:gdLst/>
                  <a:ahLst/>
                  <a:cxnLst/>
                  <a:rect l="l" t="t" r="r" b="b"/>
                  <a:pathLst>
                    <a:path w="1230498" h="438658">
                      <a:moveTo>
                        <a:pt x="3858" y="0"/>
                      </a:moveTo>
                      <a:lnTo>
                        <a:pt x="1226641" y="0"/>
                      </a:lnTo>
                      <a:cubicBezTo>
                        <a:pt x="1227664" y="0"/>
                        <a:pt x="1228645" y="406"/>
                        <a:pt x="1229368" y="1130"/>
                      </a:cubicBezTo>
                      <a:cubicBezTo>
                        <a:pt x="1230092" y="1853"/>
                        <a:pt x="1230498" y="2835"/>
                        <a:pt x="1230498" y="3858"/>
                      </a:cubicBezTo>
                      <a:lnTo>
                        <a:pt x="1230498" y="434800"/>
                      </a:lnTo>
                      <a:cubicBezTo>
                        <a:pt x="1230498" y="436931"/>
                        <a:pt x="1228771" y="438658"/>
                        <a:pt x="1226641" y="438658"/>
                      </a:cubicBezTo>
                      <a:lnTo>
                        <a:pt x="3858" y="438658"/>
                      </a:lnTo>
                      <a:cubicBezTo>
                        <a:pt x="2835" y="438658"/>
                        <a:pt x="1853" y="438252"/>
                        <a:pt x="1130" y="437528"/>
                      </a:cubicBezTo>
                      <a:cubicBezTo>
                        <a:pt x="406" y="436805"/>
                        <a:pt x="0" y="435824"/>
                        <a:pt x="0" y="434800"/>
                      </a:cubicBezTo>
                      <a:lnTo>
                        <a:pt x="0" y="3858"/>
                      </a:lnTo>
                      <a:cubicBezTo>
                        <a:pt x="0" y="1727"/>
                        <a:pt x="1727" y="0"/>
                        <a:pt x="3858" y="0"/>
                      </a:cubicBezTo>
                      <a:close/>
                    </a:path>
                  </a:pathLst>
                </a:custGeom>
                <a:blipFill rotWithShape="0">
                  <a:blip r:embed="rId22"/>
                  <a:stretch>
                    <a:fillRect/>
                  </a:stretch>
                </a:blipFill>
                <a:ln w="28575">
                  <a:solidFill>
                    <a:srgbClr val="000000"/>
                  </a:solidFill>
                </a:ln>
              </p:spPr>
              <p:txBody>
                <a:bodyPr/>
                <a:lstStyle/>
                <a:p>
                  <a:r>
                    <a:rPr lang="en-US">
                      <a:noFill/>
                    </a:rPr>
                    <a:t> </a:t>
                  </a:r>
                </a:p>
              </p:txBody>
            </p:sp>
          </mc:Fallback>
        </mc:AlternateContent>
        <p:sp>
          <p:nvSpPr>
            <p:cNvPr id="31" name="Freeform 20"/>
            <p:cNvSpPr/>
            <p:nvPr/>
          </p:nvSpPr>
          <p:spPr>
            <a:xfrm>
              <a:off x="10113930" y="7271512"/>
              <a:ext cx="909495" cy="1263188"/>
            </a:xfrm>
            <a:custGeom>
              <a:avLst/>
              <a:gdLst/>
              <a:ahLst/>
              <a:cxnLst/>
              <a:rect l="l" t="t" r="r" b="b"/>
              <a:pathLst>
                <a:path w="585624" h="813367">
                  <a:moveTo>
                    <a:pt x="0" y="0"/>
                  </a:moveTo>
                  <a:lnTo>
                    <a:pt x="585624" y="0"/>
                  </a:lnTo>
                  <a:lnTo>
                    <a:pt x="585624" y="813367"/>
                  </a:lnTo>
                  <a:lnTo>
                    <a:pt x="0" y="813367"/>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32" name="TextBox 31"/>
            <p:cNvSpPr txBox="1"/>
            <p:nvPr/>
          </p:nvSpPr>
          <p:spPr>
            <a:xfrm>
              <a:off x="10266329" y="7369822"/>
              <a:ext cx="604695" cy="769441"/>
            </a:xfrm>
            <a:prstGeom prst="rect">
              <a:avLst/>
            </a:prstGeom>
            <a:solidFill>
              <a:srgbClr val="FFDA7B"/>
            </a:solidFill>
          </p:spPr>
          <p:txBody>
            <a:bodyPr wrap="square" rtlCol="0">
              <a:spAutoFit/>
            </a:bodyPr>
            <a:lstStyle/>
            <a:p>
              <a:r>
                <a:rPr lang="vi-VN" sz="4400" b="1">
                  <a:latin typeface="Arial" panose="020B0604020202020204" pitchFamily="34" charset="0"/>
                  <a:cs typeface="Arial" panose="020B0604020202020204" pitchFamily="34" charset="0"/>
                </a:rPr>
                <a:t>D</a:t>
              </a:r>
              <a:endParaRPr lang="en-US" sz="4400" b="1">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751214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arn(inVertical)">
                                      <p:cBhvr>
                                        <p:cTn id="7" dur="500"/>
                                        <p:tgtEl>
                                          <p:spTgt spid="39"/>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56"/>
                                        </p:tgtEl>
                                        <p:attrNameLst>
                                          <p:attrName>style.visibility</p:attrName>
                                        </p:attrNameLst>
                                      </p:cBhvr>
                                      <p:to>
                                        <p:strVal val="visible"/>
                                      </p:to>
                                    </p:set>
                                    <p:animEffect transition="in" filter="fade">
                                      <p:cBhvr>
                                        <p:cTn id="11" dur="500"/>
                                        <p:tgtEl>
                                          <p:spTgt spid="56"/>
                                        </p:tgtEl>
                                      </p:cBhvr>
                                    </p:animEffect>
                                    <p:anim calcmode="lin" valueType="num">
                                      <p:cBhvr>
                                        <p:cTn id="12" dur="500" fill="hold"/>
                                        <p:tgtEl>
                                          <p:spTgt spid="56"/>
                                        </p:tgtEl>
                                        <p:attrNameLst>
                                          <p:attrName>ppt_x</p:attrName>
                                        </p:attrNameLst>
                                      </p:cBhvr>
                                      <p:tavLst>
                                        <p:tav tm="0">
                                          <p:val>
                                            <p:strVal val="#ppt_x"/>
                                          </p:val>
                                        </p:tav>
                                        <p:tav tm="100000">
                                          <p:val>
                                            <p:strVal val="#ppt_x"/>
                                          </p:val>
                                        </p:tav>
                                      </p:tavLst>
                                    </p:anim>
                                    <p:anim calcmode="lin" valueType="num">
                                      <p:cBhvr>
                                        <p:cTn id="13" dur="500" fill="hold"/>
                                        <p:tgtEl>
                                          <p:spTgt spid="56"/>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42" presetClass="entr" presetSubtype="0" fill="hold" nodeType="afterEffect">
                                  <p:stCondLst>
                                    <p:cond delay="0"/>
                                  </p:stCondLst>
                                  <p:childTnLst>
                                    <p:set>
                                      <p:cBhvr>
                                        <p:cTn id="16" dur="1" fill="hold">
                                          <p:stCondLst>
                                            <p:cond delay="0"/>
                                          </p:stCondLst>
                                        </p:cTn>
                                        <p:tgtEl>
                                          <p:spTgt spid="57"/>
                                        </p:tgtEl>
                                        <p:attrNameLst>
                                          <p:attrName>style.visibility</p:attrName>
                                        </p:attrNameLst>
                                      </p:cBhvr>
                                      <p:to>
                                        <p:strVal val="visible"/>
                                      </p:to>
                                    </p:set>
                                    <p:animEffect transition="in" filter="fade">
                                      <p:cBhvr>
                                        <p:cTn id="17" dur="500"/>
                                        <p:tgtEl>
                                          <p:spTgt spid="57"/>
                                        </p:tgtEl>
                                      </p:cBhvr>
                                    </p:animEffect>
                                    <p:anim calcmode="lin" valueType="num">
                                      <p:cBhvr>
                                        <p:cTn id="18" dur="500" fill="hold"/>
                                        <p:tgtEl>
                                          <p:spTgt spid="57"/>
                                        </p:tgtEl>
                                        <p:attrNameLst>
                                          <p:attrName>ppt_x</p:attrName>
                                        </p:attrNameLst>
                                      </p:cBhvr>
                                      <p:tavLst>
                                        <p:tav tm="0">
                                          <p:val>
                                            <p:strVal val="#ppt_x"/>
                                          </p:val>
                                        </p:tav>
                                        <p:tav tm="100000">
                                          <p:val>
                                            <p:strVal val="#ppt_x"/>
                                          </p:val>
                                        </p:tav>
                                      </p:tavLst>
                                    </p:anim>
                                    <p:anim calcmode="lin" valueType="num">
                                      <p:cBhvr>
                                        <p:cTn id="19" dur="500" fill="hold"/>
                                        <p:tgtEl>
                                          <p:spTgt spid="57"/>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42" presetClass="entr" presetSubtype="0" fill="hold" nodeType="afterEffect">
                                  <p:stCondLst>
                                    <p:cond delay="0"/>
                                  </p:stCondLst>
                                  <p:childTnLst>
                                    <p:set>
                                      <p:cBhvr>
                                        <p:cTn id="22" dur="1" fill="hold">
                                          <p:stCondLst>
                                            <p:cond delay="0"/>
                                          </p:stCondLst>
                                        </p:cTn>
                                        <p:tgtEl>
                                          <p:spTgt spid="58"/>
                                        </p:tgtEl>
                                        <p:attrNameLst>
                                          <p:attrName>style.visibility</p:attrName>
                                        </p:attrNameLst>
                                      </p:cBhvr>
                                      <p:to>
                                        <p:strVal val="visible"/>
                                      </p:to>
                                    </p:set>
                                    <p:animEffect transition="in" filter="fade">
                                      <p:cBhvr>
                                        <p:cTn id="23" dur="500"/>
                                        <p:tgtEl>
                                          <p:spTgt spid="58"/>
                                        </p:tgtEl>
                                      </p:cBhvr>
                                    </p:animEffect>
                                    <p:anim calcmode="lin" valueType="num">
                                      <p:cBhvr>
                                        <p:cTn id="24" dur="500" fill="hold"/>
                                        <p:tgtEl>
                                          <p:spTgt spid="58"/>
                                        </p:tgtEl>
                                        <p:attrNameLst>
                                          <p:attrName>ppt_x</p:attrName>
                                        </p:attrNameLst>
                                      </p:cBhvr>
                                      <p:tavLst>
                                        <p:tav tm="0">
                                          <p:val>
                                            <p:strVal val="#ppt_x"/>
                                          </p:val>
                                        </p:tav>
                                        <p:tav tm="100000">
                                          <p:val>
                                            <p:strVal val="#ppt_x"/>
                                          </p:val>
                                        </p:tav>
                                      </p:tavLst>
                                    </p:anim>
                                    <p:anim calcmode="lin" valueType="num">
                                      <p:cBhvr>
                                        <p:cTn id="25" dur="500" fill="hold"/>
                                        <p:tgtEl>
                                          <p:spTgt spid="58"/>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42" presetClass="entr" presetSubtype="0" fill="hold" nodeType="afterEffect">
                                  <p:stCondLst>
                                    <p:cond delay="0"/>
                                  </p:stCondLst>
                                  <p:childTnLst>
                                    <p:set>
                                      <p:cBhvr>
                                        <p:cTn id="28" dur="1" fill="hold">
                                          <p:stCondLst>
                                            <p:cond delay="0"/>
                                          </p:stCondLst>
                                        </p:cTn>
                                        <p:tgtEl>
                                          <p:spTgt spid="59"/>
                                        </p:tgtEl>
                                        <p:attrNameLst>
                                          <p:attrName>style.visibility</p:attrName>
                                        </p:attrNameLst>
                                      </p:cBhvr>
                                      <p:to>
                                        <p:strVal val="visible"/>
                                      </p:to>
                                    </p:set>
                                    <p:animEffect transition="in" filter="fade">
                                      <p:cBhvr>
                                        <p:cTn id="29" dur="500"/>
                                        <p:tgtEl>
                                          <p:spTgt spid="59"/>
                                        </p:tgtEl>
                                      </p:cBhvr>
                                    </p:animEffect>
                                    <p:anim calcmode="lin" valueType="num">
                                      <p:cBhvr>
                                        <p:cTn id="30" dur="500" fill="hold"/>
                                        <p:tgtEl>
                                          <p:spTgt spid="59"/>
                                        </p:tgtEl>
                                        <p:attrNameLst>
                                          <p:attrName>ppt_x</p:attrName>
                                        </p:attrNameLst>
                                      </p:cBhvr>
                                      <p:tavLst>
                                        <p:tav tm="0">
                                          <p:val>
                                            <p:strVal val="#ppt_x"/>
                                          </p:val>
                                        </p:tav>
                                        <p:tav tm="100000">
                                          <p:val>
                                            <p:strVal val="#ppt_x"/>
                                          </p:val>
                                        </p:tav>
                                      </p:tavLst>
                                    </p:anim>
                                    <p:anim calcmode="lin" valueType="num">
                                      <p:cBhvr>
                                        <p:cTn id="31" dur="500" fill="hold"/>
                                        <p:tgtEl>
                                          <p:spTgt spid="59"/>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barn(inVertical)">
                                      <p:cBhvr>
                                        <p:cTn id="3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sp>
        <p:nvSpPr>
          <p:cNvPr id="3" name="TextBox 2"/>
          <p:cNvSpPr txBox="1"/>
          <p:nvPr/>
        </p:nvSpPr>
        <p:spPr>
          <a:xfrm>
            <a:off x="1409700" y="874633"/>
            <a:ext cx="15468600" cy="1107996"/>
          </a:xfrm>
          <a:prstGeom prst="rect">
            <a:avLst/>
          </a:prstGeom>
          <a:solidFill>
            <a:schemeClr val="tx2">
              <a:lumMod val="20000"/>
              <a:lumOff val="80000"/>
            </a:schemeClr>
          </a:solidFill>
        </p:spPr>
        <p:txBody>
          <a:bodyPr wrap="square" rtlCol="0">
            <a:spAutoFit/>
          </a:bodyPr>
          <a:lstStyle/>
          <a:p>
            <a:pPr algn="ctr"/>
            <a:r>
              <a:rPr lang="vi-VN" sz="6600" b="1">
                <a:solidFill>
                  <a:schemeClr val="tx2">
                    <a:lumMod val="75000"/>
                  </a:schemeClr>
                </a:solidFill>
                <a:latin typeface="Arial" panose="020B0604020202020204" pitchFamily="34" charset="0"/>
                <a:cs typeface="Arial" panose="020B0604020202020204" pitchFamily="34" charset="0"/>
              </a:rPr>
              <a:t>LUYỆN TẬP</a:t>
            </a:r>
            <a:endParaRPr lang="en-US" sz="6600" b="1">
              <a:solidFill>
                <a:schemeClr val="tx2">
                  <a:lumMod val="75000"/>
                </a:schemeClr>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4" name="Rectangle 3"/>
              <p:cNvSpPr/>
              <p:nvPr/>
            </p:nvSpPr>
            <p:spPr>
              <a:xfrm>
                <a:off x="1409700" y="2403396"/>
                <a:ext cx="15468600" cy="6165278"/>
              </a:xfrm>
              <a:prstGeom prst="rect">
                <a:avLst/>
              </a:prstGeom>
            </p:spPr>
            <p:txBody>
              <a:bodyPr wrap="square">
                <a:spAutoFit/>
              </a:bodyPr>
              <a:lstStyle/>
              <a:p>
                <a:pPr algn="just">
                  <a:lnSpc>
                    <a:spcPct val="170000"/>
                  </a:lnSpc>
                </a:pPr>
                <a:r>
                  <a:rPr lang="vi-VN" sz="4400" b="1">
                    <a:solidFill>
                      <a:srgbClr val="C00000"/>
                    </a:solidFill>
                    <a:latin typeface="Arial" panose="020B0604020202020204" pitchFamily="34" charset="0"/>
                    <a:cs typeface="Arial" panose="020B0604020202020204" pitchFamily="34" charset="0"/>
                  </a:rPr>
                  <a:t>Bài 1 (SGK - tr40) </a:t>
                </a:r>
                <a:r>
                  <a:rPr lang="vi-VN" sz="4400">
                    <a:latin typeface="Arial" panose="020B0604020202020204" pitchFamily="34" charset="0"/>
                    <a:cs typeface="Arial" panose="020B0604020202020204" pitchFamily="34" charset="0"/>
                  </a:rPr>
                  <a:t>Giải phương trình:</a:t>
                </a:r>
              </a:p>
              <a:p>
                <a:pPr algn="just">
                  <a:lnSpc>
                    <a:spcPct val="170000"/>
                  </a:lnSpc>
                </a:pPr>
                <a:r>
                  <a:rPr lang="vi-VN" sz="4400">
                    <a:latin typeface="Arial" panose="020B0604020202020204" pitchFamily="34" charset="0"/>
                    <a:cs typeface="Arial" panose="020B0604020202020204" pitchFamily="34" charset="0"/>
                  </a:rPr>
                  <a:t>a) sin</a:t>
                </a:r>
                <a14:m>
                  <m:oMath xmlns:m="http://schemas.openxmlformats.org/officeDocument/2006/math">
                    <m:d>
                      <m:dPr>
                        <m:ctrlPr>
                          <a:rPr lang="vi-VN" sz="4400" b="0" i="1" smtClean="0">
                            <a:latin typeface="Cambria Math" panose="02040503050406030204" pitchFamily="18" charset="0"/>
                            <a:cs typeface="Arial" panose="020B0604020202020204" pitchFamily="34" charset="0"/>
                          </a:rPr>
                        </m:ctrlPr>
                      </m:dPr>
                      <m:e>
                        <m:r>
                          <a:rPr lang="vi-VN" sz="4400" b="0" i="1" smtClean="0">
                            <a:latin typeface="Cambria Math" panose="02040503050406030204" pitchFamily="18" charset="0"/>
                            <a:cs typeface="Arial" panose="020B0604020202020204" pitchFamily="34" charset="0"/>
                          </a:rPr>
                          <m:t>2</m:t>
                        </m:r>
                        <m:r>
                          <a:rPr lang="vi-VN" sz="4400" b="0" i="1" smtClean="0">
                            <a:latin typeface="Cambria Math" panose="02040503050406030204" pitchFamily="18" charset="0"/>
                            <a:cs typeface="Arial" panose="020B0604020202020204" pitchFamily="34" charset="0"/>
                          </a:rPr>
                          <m:t>𝑥</m:t>
                        </m:r>
                        <m:r>
                          <a:rPr lang="vi-VN" sz="4400" b="0" i="1" smtClean="0">
                            <a:latin typeface="Cambria Math" panose="02040503050406030204" pitchFamily="18" charset="0"/>
                            <a:cs typeface="Arial" panose="020B0604020202020204" pitchFamily="34" charset="0"/>
                          </a:rPr>
                          <m:t>−</m:t>
                        </m:r>
                        <m:f>
                          <m:fPr>
                            <m:ctrlPr>
                              <a:rPr lang="vi-VN" sz="4400" b="0" i="1" smtClean="0">
                                <a:latin typeface="Cambria Math" panose="02040503050406030204" pitchFamily="18" charset="0"/>
                                <a:cs typeface="Arial" panose="020B0604020202020204" pitchFamily="34" charset="0"/>
                              </a:rPr>
                            </m:ctrlPr>
                          </m:fPr>
                          <m:num>
                            <m:r>
                              <a:rPr lang="vi-VN" sz="4400" b="0" i="1" smtClean="0">
                                <a:latin typeface="Cambria Math" panose="02040503050406030204" pitchFamily="18" charset="0"/>
                                <a:ea typeface="Cambria Math" panose="02040503050406030204" pitchFamily="18" charset="0"/>
                                <a:cs typeface="Arial" panose="020B0604020202020204" pitchFamily="34" charset="0"/>
                              </a:rPr>
                              <m:t>𝜋</m:t>
                            </m:r>
                          </m:num>
                          <m:den>
                            <m:r>
                              <a:rPr lang="vi-VN" sz="4400" b="0" i="1" smtClean="0">
                                <a:latin typeface="Cambria Math" panose="02040503050406030204" pitchFamily="18" charset="0"/>
                                <a:cs typeface="Arial" panose="020B0604020202020204" pitchFamily="34" charset="0"/>
                              </a:rPr>
                              <m:t>3</m:t>
                            </m:r>
                          </m:den>
                        </m:f>
                      </m:e>
                    </m:d>
                  </m:oMath>
                </a14:m>
                <a:r>
                  <a:rPr lang="vi-VN" sz="4400">
                    <a:latin typeface="Arial" panose="020B0604020202020204" pitchFamily="34" charset="0"/>
                    <a:cs typeface="Arial" panose="020B0604020202020204" pitchFamily="34" charset="0"/>
                  </a:rPr>
                  <a:t> = - </a:t>
                </a:r>
                <a14:m>
                  <m:oMath xmlns:m="http://schemas.openxmlformats.org/officeDocument/2006/math">
                    <m:f>
                      <m:fPr>
                        <m:ctrlPr>
                          <a:rPr lang="vi-VN" sz="4400" i="1" smtClean="0">
                            <a:latin typeface="Cambria Math" panose="02040503050406030204" pitchFamily="18" charset="0"/>
                            <a:cs typeface="Arial" panose="020B0604020202020204" pitchFamily="34" charset="0"/>
                          </a:rPr>
                        </m:ctrlPr>
                      </m:fPr>
                      <m:num>
                        <m:rad>
                          <m:radPr>
                            <m:degHide m:val="on"/>
                            <m:ctrlPr>
                              <a:rPr lang="vi-VN" sz="4400" i="1" smtClean="0">
                                <a:latin typeface="Cambria Math" panose="02040503050406030204" pitchFamily="18" charset="0"/>
                                <a:cs typeface="Arial" panose="020B0604020202020204" pitchFamily="34" charset="0"/>
                              </a:rPr>
                            </m:ctrlPr>
                          </m:radPr>
                          <m:deg/>
                          <m:e>
                            <m:r>
                              <a:rPr lang="vi-VN" sz="4400" b="0" i="1" smtClean="0">
                                <a:latin typeface="Cambria Math" panose="02040503050406030204" pitchFamily="18" charset="0"/>
                                <a:cs typeface="Arial" panose="020B0604020202020204" pitchFamily="34" charset="0"/>
                              </a:rPr>
                              <m:t>3</m:t>
                            </m:r>
                          </m:e>
                        </m:rad>
                      </m:num>
                      <m:den>
                        <m:r>
                          <a:rPr lang="vi-VN" sz="4400" b="0" i="1" smtClean="0">
                            <a:latin typeface="Cambria Math" panose="02040503050406030204" pitchFamily="18" charset="0"/>
                            <a:cs typeface="Arial" panose="020B0604020202020204" pitchFamily="34" charset="0"/>
                          </a:rPr>
                          <m:t>2</m:t>
                        </m:r>
                      </m:den>
                    </m:f>
                  </m:oMath>
                </a14:m>
                <a:r>
                  <a:rPr lang="el-GR" sz="4400">
                    <a:latin typeface="Arial" panose="020B0604020202020204" pitchFamily="34" charset="0"/>
                    <a:cs typeface="Arial" panose="020B0604020202020204" pitchFamily="34" charset="0"/>
                  </a:rPr>
                  <a:t>;</a:t>
                </a:r>
                <a:r>
                  <a:rPr lang="vi-VN" sz="4400">
                    <a:latin typeface="Arial" panose="020B0604020202020204" pitchFamily="34" charset="0"/>
                    <a:cs typeface="Arial" panose="020B0604020202020204" pitchFamily="34" charset="0"/>
                  </a:rPr>
                  <a:t>                     b) sin</a:t>
                </a:r>
                <a14:m>
                  <m:oMath xmlns:m="http://schemas.openxmlformats.org/officeDocument/2006/math">
                    <m:d>
                      <m:dPr>
                        <m:ctrlPr>
                          <a:rPr lang="vi-VN" sz="4400" b="0" i="1" smtClean="0">
                            <a:latin typeface="Cambria Math" panose="02040503050406030204" pitchFamily="18" charset="0"/>
                            <a:cs typeface="Arial" panose="020B0604020202020204" pitchFamily="34" charset="0"/>
                          </a:rPr>
                        </m:ctrlPr>
                      </m:dPr>
                      <m:e>
                        <m:r>
                          <a:rPr lang="vi-VN" sz="4400" b="0" i="1" smtClean="0">
                            <a:latin typeface="Cambria Math" panose="02040503050406030204" pitchFamily="18" charset="0"/>
                            <a:cs typeface="Arial" panose="020B0604020202020204" pitchFamily="34" charset="0"/>
                          </a:rPr>
                          <m:t>3</m:t>
                        </m:r>
                        <m:r>
                          <a:rPr lang="vi-VN" sz="4400" b="0" i="1" smtClean="0">
                            <a:latin typeface="Cambria Math" panose="02040503050406030204" pitchFamily="18" charset="0"/>
                            <a:cs typeface="Arial" panose="020B0604020202020204" pitchFamily="34" charset="0"/>
                          </a:rPr>
                          <m:t>𝑥</m:t>
                        </m:r>
                        <m:r>
                          <a:rPr lang="vi-VN" sz="4400" b="0" i="1" smtClean="0">
                            <a:latin typeface="Cambria Math" panose="02040503050406030204" pitchFamily="18" charset="0"/>
                            <a:cs typeface="Arial" panose="020B0604020202020204" pitchFamily="34" charset="0"/>
                          </a:rPr>
                          <m:t>−</m:t>
                        </m:r>
                        <m:f>
                          <m:fPr>
                            <m:ctrlPr>
                              <a:rPr lang="vi-VN" sz="4400" b="0" i="1" smtClean="0">
                                <a:latin typeface="Cambria Math" panose="02040503050406030204" pitchFamily="18" charset="0"/>
                                <a:cs typeface="Arial" panose="020B0604020202020204" pitchFamily="34" charset="0"/>
                              </a:rPr>
                            </m:ctrlPr>
                          </m:fPr>
                          <m:num>
                            <m:r>
                              <a:rPr lang="vi-VN" sz="4400" b="0" i="1" smtClean="0">
                                <a:latin typeface="Cambria Math" panose="02040503050406030204" pitchFamily="18" charset="0"/>
                                <a:ea typeface="Cambria Math" panose="02040503050406030204" pitchFamily="18" charset="0"/>
                                <a:cs typeface="Arial" panose="020B0604020202020204" pitchFamily="34" charset="0"/>
                              </a:rPr>
                              <m:t>𝜋</m:t>
                            </m:r>
                          </m:num>
                          <m:den>
                            <m:r>
                              <a:rPr lang="vi-VN" sz="4400" b="0" i="1" smtClean="0">
                                <a:latin typeface="Cambria Math" panose="02040503050406030204" pitchFamily="18" charset="0"/>
                                <a:cs typeface="Arial" panose="020B0604020202020204" pitchFamily="34" charset="0"/>
                              </a:rPr>
                              <m:t>4</m:t>
                            </m:r>
                          </m:den>
                        </m:f>
                      </m:e>
                    </m:d>
                  </m:oMath>
                </a14:m>
                <a:r>
                  <a:rPr lang="vi-VN" sz="4400">
                    <a:latin typeface="Arial" panose="020B0604020202020204" pitchFamily="34" charset="0"/>
                    <a:cs typeface="Arial" panose="020B0604020202020204" pitchFamily="34" charset="0"/>
                  </a:rPr>
                  <a:t> = </a:t>
                </a:r>
                <a14:m>
                  <m:oMath xmlns:m="http://schemas.openxmlformats.org/officeDocument/2006/math">
                    <m:f>
                      <m:fPr>
                        <m:ctrlPr>
                          <a:rPr lang="vi-VN" sz="4400" i="1" smtClean="0">
                            <a:latin typeface="Cambria Math" panose="02040503050406030204" pitchFamily="18" charset="0"/>
                            <a:cs typeface="Arial" panose="020B0604020202020204" pitchFamily="34" charset="0"/>
                          </a:rPr>
                        </m:ctrlPr>
                      </m:fPr>
                      <m:num>
                        <m:r>
                          <a:rPr lang="vi-VN" sz="4400" b="0" i="1" smtClean="0">
                            <a:latin typeface="Cambria Math" panose="02040503050406030204" pitchFamily="18" charset="0"/>
                            <a:cs typeface="Arial" panose="020B0604020202020204" pitchFamily="34" charset="0"/>
                          </a:rPr>
                          <m:t>1</m:t>
                        </m:r>
                      </m:num>
                      <m:den>
                        <m:r>
                          <a:rPr lang="vi-VN" sz="4400" b="0" i="1" smtClean="0">
                            <a:latin typeface="Cambria Math" panose="02040503050406030204" pitchFamily="18" charset="0"/>
                            <a:cs typeface="Arial" panose="020B0604020202020204" pitchFamily="34" charset="0"/>
                          </a:rPr>
                          <m:t>2</m:t>
                        </m:r>
                      </m:den>
                    </m:f>
                  </m:oMath>
                </a14:m>
                <a:r>
                  <a:rPr lang="el-GR" sz="4400">
                    <a:latin typeface="Arial" panose="020B0604020202020204" pitchFamily="34" charset="0"/>
                    <a:cs typeface="Arial" panose="020B0604020202020204" pitchFamily="34" charset="0"/>
                  </a:rPr>
                  <a:t>;</a:t>
                </a:r>
              </a:p>
              <a:p>
                <a:pPr algn="just">
                  <a:lnSpc>
                    <a:spcPct val="170000"/>
                  </a:lnSpc>
                </a:pPr>
                <a:r>
                  <a:rPr lang="vi-VN" sz="4400">
                    <a:latin typeface="Arial" panose="020B0604020202020204" pitchFamily="34" charset="0"/>
                    <a:cs typeface="Arial" panose="020B0604020202020204" pitchFamily="34" charset="0"/>
                  </a:rPr>
                  <a:t>c) cos</a:t>
                </a:r>
                <a14:m>
                  <m:oMath xmlns:m="http://schemas.openxmlformats.org/officeDocument/2006/math">
                    <m:d>
                      <m:dPr>
                        <m:ctrlPr>
                          <a:rPr lang="vi-VN" sz="4400" i="1" smtClean="0">
                            <a:latin typeface="Cambria Math" panose="02040503050406030204" pitchFamily="18" charset="0"/>
                            <a:cs typeface="Arial" panose="020B0604020202020204" pitchFamily="34" charset="0"/>
                          </a:rPr>
                        </m:ctrlPr>
                      </m:dPr>
                      <m:e>
                        <m:f>
                          <m:fPr>
                            <m:ctrlPr>
                              <a:rPr lang="vi-VN" sz="4400" i="1" smtClean="0">
                                <a:latin typeface="Cambria Math" panose="02040503050406030204" pitchFamily="18" charset="0"/>
                                <a:cs typeface="Arial" panose="020B0604020202020204" pitchFamily="34" charset="0"/>
                              </a:rPr>
                            </m:ctrlPr>
                          </m:fPr>
                          <m:num>
                            <m:r>
                              <a:rPr lang="vi-VN" sz="4400" b="0" i="1" smtClean="0">
                                <a:latin typeface="Cambria Math" panose="02040503050406030204" pitchFamily="18" charset="0"/>
                                <a:cs typeface="Arial" panose="020B0604020202020204" pitchFamily="34" charset="0"/>
                              </a:rPr>
                              <m:t>𝑥</m:t>
                            </m:r>
                          </m:num>
                          <m:den>
                            <m:r>
                              <a:rPr lang="vi-VN" sz="4400" b="0" i="1" smtClean="0">
                                <a:latin typeface="Cambria Math" panose="02040503050406030204" pitchFamily="18" charset="0"/>
                                <a:cs typeface="Arial" panose="020B0604020202020204" pitchFamily="34" charset="0"/>
                              </a:rPr>
                              <m:t>2</m:t>
                            </m:r>
                          </m:den>
                        </m:f>
                        <m:r>
                          <a:rPr lang="vi-VN" sz="4400" b="0" i="1" smtClean="0">
                            <a:latin typeface="Cambria Math" panose="02040503050406030204" pitchFamily="18" charset="0"/>
                            <a:cs typeface="Arial" panose="020B0604020202020204" pitchFamily="34" charset="0"/>
                          </a:rPr>
                          <m:t>+</m:t>
                        </m:r>
                        <m:f>
                          <m:fPr>
                            <m:ctrlPr>
                              <a:rPr lang="vi-VN" sz="4400" b="0" i="1" smtClean="0">
                                <a:latin typeface="Cambria Math" panose="02040503050406030204" pitchFamily="18" charset="0"/>
                                <a:cs typeface="Arial" panose="020B0604020202020204" pitchFamily="34" charset="0"/>
                              </a:rPr>
                            </m:ctrlPr>
                          </m:fPr>
                          <m:num>
                            <m:r>
                              <a:rPr lang="vi-VN" sz="4400" b="0" i="1" smtClean="0">
                                <a:latin typeface="Cambria Math" panose="02040503050406030204" pitchFamily="18" charset="0"/>
                                <a:ea typeface="Cambria Math" panose="02040503050406030204" pitchFamily="18" charset="0"/>
                                <a:cs typeface="Arial" panose="020B0604020202020204" pitchFamily="34" charset="0"/>
                              </a:rPr>
                              <m:t>𝜋</m:t>
                            </m:r>
                          </m:num>
                          <m:den>
                            <m:r>
                              <a:rPr lang="vi-VN" sz="4400" b="0" i="1" smtClean="0">
                                <a:latin typeface="Cambria Math" panose="02040503050406030204" pitchFamily="18" charset="0"/>
                                <a:cs typeface="Arial" panose="020B0604020202020204" pitchFamily="34" charset="0"/>
                              </a:rPr>
                              <m:t>4</m:t>
                            </m:r>
                          </m:den>
                        </m:f>
                      </m:e>
                    </m:d>
                  </m:oMath>
                </a14:m>
                <a:r>
                  <a:rPr lang="vi-VN" sz="4400">
                    <a:latin typeface="Arial" panose="020B0604020202020204" pitchFamily="34" charset="0"/>
                    <a:cs typeface="Arial" panose="020B0604020202020204" pitchFamily="34" charset="0"/>
                  </a:rPr>
                  <a:t> </a:t>
                </a:r>
                <a:r>
                  <a:rPr lang="el-GR" sz="4400">
                    <a:latin typeface="Arial" panose="020B0604020202020204" pitchFamily="34" charset="0"/>
                    <a:cs typeface="Arial" panose="020B0604020202020204" pitchFamily="34" charset="0"/>
                  </a:rPr>
                  <a:t>=</a:t>
                </a:r>
                <a:r>
                  <a:rPr lang="vi-VN" sz="4400">
                    <a:latin typeface="Arial" panose="020B0604020202020204" pitchFamily="34" charset="0"/>
                    <a:cs typeface="Arial" panose="020B0604020202020204" pitchFamily="34" charset="0"/>
                  </a:rPr>
                  <a:t> </a:t>
                </a:r>
                <a14:m>
                  <m:oMath xmlns:m="http://schemas.openxmlformats.org/officeDocument/2006/math">
                    <m:f>
                      <m:fPr>
                        <m:ctrlPr>
                          <a:rPr lang="vi-VN" sz="4400" i="1" smtClean="0">
                            <a:latin typeface="Cambria Math" panose="02040503050406030204" pitchFamily="18" charset="0"/>
                            <a:cs typeface="Arial" panose="020B0604020202020204" pitchFamily="34" charset="0"/>
                          </a:rPr>
                        </m:ctrlPr>
                      </m:fPr>
                      <m:num>
                        <m:rad>
                          <m:radPr>
                            <m:degHide m:val="on"/>
                            <m:ctrlPr>
                              <a:rPr lang="vi-VN" sz="4400" i="1" smtClean="0">
                                <a:latin typeface="Cambria Math" panose="02040503050406030204" pitchFamily="18" charset="0"/>
                                <a:cs typeface="Arial" panose="020B0604020202020204" pitchFamily="34" charset="0"/>
                              </a:rPr>
                            </m:ctrlPr>
                          </m:radPr>
                          <m:deg/>
                          <m:e>
                            <m:r>
                              <a:rPr lang="vi-VN" sz="4400" b="0" i="1" smtClean="0">
                                <a:latin typeface="Cambria Math" panose="02040503050406030204" pitchFamily="18" charset="0"/>
                                <a:cs typeface="Arial" panose="020B0604020202020204" pitchFamily="34" charset="0"/>
                              </a:rPr>
                              <m:t>3</m:t>
                            </m:r>
                          </m:e>
                        </m:rad>
                      </m:num>
                      <m:den>
                        <m:r>
                          <a:rPr lang="vi-VN" sz="4400" b="0" i="1" smtClean="0">
                            <a:latin typeface="Cambria Math" panose="02040503050406030204" pitchFamily="18" charset="0"/>
                            <a:cs typeface="Arial" panose="020B0604020202020204" pitchFamily="34" charset="0"/>
                          </a:rPr>
                          <m:t>2</m:t>
                        </m:r>
                      </m:den>
                    </m:f>
                  </m:oMath>
                </a14:m>
                <a:r>
                  <a:rPr lang="el-GR" sz="4400">
                    <a:latin typeface="Arial" panose="020B0604020202020204" pitchFamily="34" charset="0"/>
                    <a:cs typeface="Arial" panose="020B0604020202020204" pitchFamily="34" charset="0"/>
                  </a:rPr>
                  <a:t>;</a:t>
                </a:r>
                <a:r>
                  <a:rPr lang="vi-VN" sz="4400">
                    <a:latin typeface="Arial" panose="020B0604020202020204" pitchFamily="34" charset="0"/>
                    <a:cs typeface="Arial" panose="020B0604020202020204" pitchFamily="34" charset="0"/>
                  </a:rPr>
                  <a:t>                         d) 2cos3x + 5 = 3;</a:t>
                </a:r>
              </a:p>
              <a:p>
                <a:pPr algn="just">
                  <a:lnSpc>
                    <a:spcPct val="170000"/>
                  </a:lnSpc>
                </a:pPr>
                <a:r>
                  <a:rPr lang="vi-VN" sz="4400">
                    <a:latin typeface="Arial" panose="020B0604020202020204" pitchFamily="34" charset="0"/>
                    <a:cs typeface="Arial" panose="020B0604020202020204" pitchFamily="34" charset="0"/>
                  </a:rPr>
                  <a:t>e) 3tan x = −</a:t>
                </a:r>
                <a14:m>
                  <m:oMath xmlns:m="http://schemas.openxmlformats.org/officeDocument/2006/math">
                    <m:rad>
                      <m:radPr>
                        <m:degHide m:val="on"/>
                        <m:ctrlPr>
                          <a:rPr lang="vi-VN" sz="4400" i="1" smtClean="0">
                            <a:latin typeface="Cambria Math" panose="02040503050406030204" pitchFamily="18" charset="0"/>
                            <a:cs typeface="Arial" panose="020B0604020202020204" pitchFamily="34" charset="0"/>
                          </a:rPr>
                        </m:ctrlPr>
                      </m:radPr>
                      <m:deg/>
                      <m:e>
                        <m:r>
                          <a:rPr lang="vi-VN" sz="4400" b="0" i="1" smtClean="0">
                            <a:latin typeface="Cambria Math" panose="02040503050406030204" pitchFamily="18" charset="0"/>
                            <a:cs typeface="Arial" panose="020B0604020202020204" pitchFamily="34" charset="0"/>
                          </a:rPr>
                          <m:t>3</m:t>
                        </m:r>
                      </m:e>
                    </m:rad>
                  </m:oMath>
                </a14:m>
                <a:r>
                  <a:rPr lang="vi-VN" sz="4400">
                    <a:latin typeface="Arial" panose="020B0604020202020204" pitchFamily="34" charset="0"/>
                    <a:cs typeface="Arial" panose="020B0604020202020204" pitchFamily="34" charset="0"/>
                  </a:rPr>
                  <a:t>;                             g) cot x − 3 = </a:t>
                </a:r>
                <a14:m>
                  <m:oMath xmlns:m="http://schemas.openxmlformats.org/officeDocument/2006/math">
                    <m:rad>
                      <m:radPr>
                        <m:degHide m:val="on"/>
                        <m:ctrlPr>
                          <a:rPr lang="vi-VN" sz="4400" i="1" smtClean="0">
                            <a:latin typeface="Cambria Math" panose="02040503050406030204" pitchFamily="18" charset="0"/>
                            <a:cs typeface="Arial" panose="020B0604020202020204" pitchFamily="34" charset="0"/>
                          </a:rPr>
                        </m:ctrlPr>
                      </m:radPr>
                      <m:deg/>
                      <m:e>
                        <m:r>
                          <a:rPr lang="vi-VN" sz="4400" b="0" i="1" smtClean="0">
                            <a:latin typeface="Cambria Math" panose="02040503050406030204" pitchFamily="18" charset="0"/>
                            <a:cs typeface="Arial" panose="020B0604020202020204" pitchFamily="34" charset="0"/>
                          </a:rPr>
                          <m:t>3</m:t>
                        </m:r>
                      </m:e>
                    </m:rad>
                  </m:oMath>
                </a14:m>
                <a:r>
                  <a:rPr lang="vi-VN" sz="4400">
                    <a:latin typeface="Arial" panose="020B0604020202020204" pitchFamily="34" charset="0"/>
                    <a:cs typeface="Arial" panose="020B0604020202020204" pitchFamily="34" charset="0"/>
                  </a:rPr>
                  <a:t>(1 − cot x). </a:t>
                </a:r>
                <a:endParaRPr lang="en-US" sz="4400">
                  <a:latin typeface="Arial" panose="020B060402020202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1409700" y="2403396"/>
                <a:ext cx="15468600" cy="6165278"/>
              </a:xfrm>
              <a:prstGeom prst="rect">
                <a:avLst/>
              </a:prstGeom>
              <a:blipFill rotWithShape="0">
                <a:blip r:embed="rId3"/>
                <a:stretch>
                  <a:fillRect l="-1576" r="-1300" b="-593"/>
                </a:stretch>
              </a:blipFill>
            </p:spPr>
            <p:txBody>
              <a:bodyPr/>
              <a:lstStyle/>
              <a:p>
                <a:r>
                  <a:rPr lang="en-US">
                    <a:noFill/>
                  </a:rPr>
                  <a:t> </a:t>
                </a:r>
              </a:p>
            </p:txBody>
          </p:sp>
        </mc:Fallback>
      </mc:AlternateContent>
      <p:pic>
        <p:nvPicPr>
          <p:cNvPr id="5" name="Picture 4"/>
          <p:cNvPicPr>
            <a:picLocks noChangeAspect="1"/>
          </p:cNvPicPr>
          <p:nvPr/>
        </p:nvPicPr>
        <p:blipFill>
          <a:blip r:embed="rId4"/>
          <a:stretch>
            <a:fillRect/>
          </a:stretch>
        </p:blipFill>
        <p:spPr>
          <a:xfrm>
            <a:off x="15087600" y="388176"/>
            <a:ext cx="2424096" cy="2825019"/>
          </a:xfrm>
          <a:prstGeom prst="rect">
            <a:avLst/>
          </a:prstGeom>
        </p:spPr>
      </p:pic>
    </p:spTree>
    <p:extLst>
      <p:ext uri="{BB962C8B-B14F-4D97-AF65-F5344CB8AC3E}">
        <p14:creationId xmlns:p14="http://schemas.microsoft.com/office/powerpoint/2010/main" val="149680505"/>
      </p:ext>
    </p:extLst>
  </p:cSld>
  <p:clrMapOvr>
    <a:masterClrMapping/>
  </p:clrMapOvr>
  <p:transition spd="med">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sp>
        <p:nvSpPr>
          <p:cNvPr id="3" name="TextBox 2"/>
          <p:cNvSpPr txBox="1"/>
          <p:nvPr/>
        </p:nvSpPr>
        <p:spPr>
          <a:xfrm>
            <a:off x="7772400" y="571500"/>
            <a:ext cx="2743200" cy="707886"/>
          </a:xfrm>
          <a:prstGeom prst="rect">
            <a:avLst/>
          </a:prstGeom>
          <a:noFill/>
        </p:spPr>
        <p:txBody>
          <a:bodyPr wrap="square" rtlCol="0">
            <a:spAutoFit/>
          </a:bodyPr>
          <a:lstStyle/>
          <a:p>
            <a:pPr algn="ctr"/>
            <a:r>
              <a:rPr lang="vi-VN" sz="4000" b="1" u="sng">
                <a:solidFill>
                  <a:srgbClr val="C00000"/>
                </a:solidFill>
                <a:cs typeface="Arial" panose="020B0604020202020204" pitchFamily="34" charset="0"/>
              </a:rPr>
              <a:t>Giải</a:t>
            </a:r>
            <a:endParaRPr lang="en-US" sz="4000" b="1" u="sng">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4" name="Rectangle 3"/>
              <p:cNvSpPr/>
              <p:nvPr/>
            </p:nvSpPr>
            <p:spPr>
              <a:xfrm>
                <a:off x="1447800" y="1453418"/>
                <a:ext cx="12649200" cy="4085862"/>
              </a:xfrm>
              <a:prstGeom prst="rect">
                <a:avLst/>
              </a:prstGeom>
            </p:spPr>
            <p:txBody>
              <a:bodyPr wrap="square">
                <a:spAutoFit/>
              </a:bodyPr>
              <a:lstStyle/>
              <a:p>
                <a:pPr algn="just">
                  <a:lnSpc>
                    <a:spcPct val="120000"/>
                  </a:lnSpc>
                  <a:spcAft>
                    <a:spcPts val="0"/>
                  </a:spcAft>
                </a:pPr>
                <a:r>
                  <a:rPr lang="en-US" sz="4000">
                    <a:latin typeface="Arial" panose="020B0604020202020204" pitchFamily="34" charset="0"/>
                    <a:ea typeface="Calibri" panose="020F0502020204030204" pitchFamily="34" charset="0"/>
                    <a:cs typeface="Arial" panose="020B0604020202020204" pitchFamily="34" charset="0"/>
                  </a:rPr>
                  <a:t>a) </a:t>
                </a:r>
                <a14:m>
                  <m:oMath xmlns:m="http://schemas.openxmlformats.org/officeDocument/2006/math">
                    <m:func>
                      <m:func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sin</m:t>
                        </m:r>
                      </m:fName>
                      <m:e>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4000">
                                <a:effectLst/>
                                <a:latin typeface="Cambria Math" panose="02040503050406030204" pitchFamily="18" charset="0"/>
                                <a:ea typeface="Calibri" panose="020F0502020204030204" pitchFamily="34" charset="0"/>
                                <a:cs typeface="Times New Roman" panose="02020603050405020304" pitchFamily="18" charset="0"/>
                              </a:rPr>
                              <m:t>2</m:t>
                            </m:r>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x</m:t>
                            </m:r>
                            <m:r>
                              <a:rPr lang="en-US" sz="40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π</m:t>
                                </m:r>
                              </m:num>
                              <m:den>
                                <m:r>
                                  <a:rPr lang="en-US" sz="4000">
                                    <a:effectLst/>
                                    <a:latin typeface="Cambria Math" panose="02040503050406030204" pitchFamily="18" charset="0"/>
                                    <a:ea typeface="Calibri" panose="020F0502020204030204" pitchFamily="34" charset="0"/>
                                    <a:cs typeface="Times New Roman" panose="02020603050405020304" pitchFamily="18" charset="0"/>
                                  </a:rPr>
                                  <m:t>3</m:t>
                                </m:r>
                              </m:den>
                            </m:f>
                          </m:e>
                        </m:d>
                      </m:e>
                    </m:func>
                    <m:r>
                      <a:rPr lang="en-US" sz="4000">
                        <a:effectLst/>
                        <a:latin typeface="Cambria Math" panose="02040503050406030204" pitchFamily="18" charset="0"/>
                        <a:ea typeface="Calibri" panose="020F0502020204030204" pitchFamily="34" charset="0"/>
                        <a:cs typeface="Times New Roman" panose="02020603050405020304" pitchFamily="18" charset="0"/>
                      </a:rPr>
                      <m:t>=</m:t>
                    </m:r>
                    <m:r>
                      <a:rPr lang="en-US" sz="40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ad>
                          <m:radPr>
                            <m:degHide m:val="on"/>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4000">
                                <a:effectLst/>
                                <a:latin typeface="Cambria Math" panose="02040503050406030204" pitchFamily="18" charset="0"/>
                                <a:ea typeface="Calibri" panose="020F0502020204030204" pitchFamily="34" charset="0"/>
                                <a:cs typeface="Times New Roman" panose="02020603050405020304" pitchFamily="18" charset="0"/>
                              </a:rPr>
                              <m:t>3</m:t>
                            </m:r>
                          </m:e>
                        </m:rad>
                      </m:num>
                      <m:den>
                        <m:r>
                          <a:rPr lang="en-US" sz="4000">
                            <a:effectLst/>
                            <a:latin typeface="Cambria Math" panose="02040503050406030204" pitchFamily="18" charset="0"/>
                            <a:ea typeface="Calibri" panose="020F0502020204030204" pitchFamily="34" charset="0"/>
                            <a:cs typeface="Times New Roman" panose="02020603050405020304" pitchFamily="18" charset="0"/>
                          </a:rPr>
                          <m:t>2</m:t>
                        </m:r>
                      </m:den>
                    </m:f>
                    <m:r>
                      <a:rPr lang="en-US" sz="4000">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sin</m:t>
                        </m:r>
                      </m:fName>
                      <m:e>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4000">
                                <a:effectLst/>
                                <a:latin typeface="Cambria Math" panose="02040503050406030204" pitchFamily="18" charset="0"/>
                                <a:ea typeface="Calibri" panose="020F0502020204030204" pitchFamily="34" charset="0"/>
                                <a:cs typeface="Times New Roman" panose="02020603050405020304" pitchFamily="18" charset="0"/>
                              </a:rPr>
                              <m:t>2</m:t>
                            </m:r>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x</m:t>
                            </m:r>
                            <m:r>
                              <a:rPr lang="en-US" sz="40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π</m:t>
                                </m:r>
                              </m:num>
                              <m:den>
                                <m:r>
                                  <a:rPr lang="en-US" sz="4000">
                                    <a:effectLst/>
                                    <a:latin typeface="Cambria Math" panose="02040503050406030204" pitchFamily="18" charset="0"/>
                                    <a:ea typeface="Calibri" panose="020F0502020204030204" pitchFamily="34" charset="0"/>
                                    <a:cs typeface="Times New Roman" panose="02020603050405020304" pitchFamily="18" charset="0"/>
                                  </a:rPr>
                                  <m:t>3</m:t>
                                </m:r>
                              </m:den>
                            </m:f>
                          </m:e>
                        </m:d>
                      </m:e>
                    </m:func>
                    <m:r>
                      <a:rPr lang="en-US" sz="4000">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sin</m:t>
                        </m:r>
                      </m:fName>
                      <m:e>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40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π</m:t>
                                </m:r>
                              </m:num>
                              <m:den>
                                <m:r>
                                  <a:rPr lang="en-US" sz="4000">
                                    <a:effectLst/>
                                    <a:latin typeface="Cambria Math" panose="02040503050406030204" pitchFamily="18" charset="0"/>
                                    <a:ea typeface="Calibri" panose="020F0502020204030204" pitchFamily="34" charset="0"/>
                                    <a:cs typeface="Times New Roman" panose="02020603050405020304" pitchFamily="18" charset="0"/>
                                  </a:rPr>
                                  <m:t>3</m:t>
                                </m:r>
                              </m:den>
                            </m:f>
                          </m:e>
                        </m:d>
                      </m:e>
                    </m:func>
                  </m:oMath>
                </a14:m>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20000"/>
                  </a:lnSpc>
                  <a:spcAft>
                    <a:spcPts val="0"/>
                  </a:spcAft>
                </a:pPr>
                <a14:m>
                  <m:oMath xmlns:m="http://schemas.openxmlformats.org/officeDocument/2006/math">
                    <m:r>
                      <a:rPr lang="en-US" sz="4000">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400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d>
                      <m:dPr>
                        <m:begChr m:val="["/>
                        <m:endChr m:val=""/>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d>
                          <m:dPr>
                            <m:begChr m:val=""/>
                            <m:endChr m:val=""/>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eqArr>
                              <m:eqArr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eqArrPr>
                              <m:e>
                                <m:r>
                                  <a:rPr lang="en-US" sz="4000">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x</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en-US" sz="4000">
                                        <a:effectLst/>
                                        <a:latin typeface="Cambria Math" panose="02040503050406030204" pitchFamily="18" charset="0"/>
                                        <a:ea typeface="Times New Roman" panose="02020603050405020304" pitchFamily="18" charset="0"/>
                                        <a:cs typeface="Times New Roman" panose="02020603050405020304" pitchFamily="18" charset="0"/>
                                      </a:rPr>
                                      <m:t>3</m:t>
                                    </m:r>
                                  </m:den>
                                </m:f>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en-US" sz="4000">
                                        <a:effectLst/>
                                        <a:latin typeface="Cambria Math" panose="02040503050406030204" pitchFamily="18" charset="0"/>
                                        <a:ea typeface="Times New Roman" panose="02020603050405020304" pitchFamily="18" charset="0"/>
                                        <a:cs typeface="Times New Roman" panose="02020603050405020304" pitchFamily="18" charset="0"/>
                                      </a:rPr>
                                      <m:t>3</m:t>
                                    </m:r>
                                  </m:den>
                                </m:f>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k</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π</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e>
                              <m:e>
                                <m:r>
                                  <a:rPr lang="vi-VN" sz="4000" b="0" i="1" smtClean="0">
                                    <a:effectLst/>
                                    <a:latin typeface="Cambria Math" panose="02040503050406030204" pitchFamily="18" charset="0"/>
                                    <a:ea typeface="Times New Roman" panose="02020603050405020304" pitchFamily="18" charset="0"/>
                                    <a:cs typeface="Times New Roman" panose="02020603050405020304" pitchFamily="18" charset="0"/>
                                  </a:rPr>
                                  <m:t> </m:t>
                                </m:r>
                              </m:e>
                              <m:e>
                                <m:r>
                                  <a:rPr lang="en-US" sz="4000">
                                    <a:effectLst/>
                                    <a:latin typeface="Cambria Math" panose="02040503050406030204" pitchFamily="18" charset="0"/>
                                    <a:ea typeface="Cambria Math" panose="02040503050406030204" pitchFamily="18" charset="0"/>
                                    <a:cs typeface="Times New Roman" panose="02020603050405020304" pitchFamily="18" charset="0"/>
                                  </a:rPr>
                                  <m:t>2</m:t>
                                </m:r>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x</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π</m:t>
                                    </m:r>
                                  </m:num>
                                  <m:den>
                                    <m:r>
                                      <a:rPr lang="en-US" sz="4000">
                                        <a:effectLst/>
                                        <a:latin typeface="Cambria Math" panose="02040503050406030204" pitchFamily="18" charset="0"/>
                                        <a:ea typeface="Cambria Math" panose="02040503050406030204" pitchFamily="18" charset="0"/>
                                        <a:cs typeface="Times New Roman" panose="02020603050405020304" pitchFamily="18" charset="0"/>
                                      </a:rPr>
                                      <m:t>3</m:t>
                                    </m:r>
                                  </m:den>
                                </m:f>
                                <m:r>
                                  <a:rPr lang="en-US" sz="400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π</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m:t>
                                </m:r>
                                <m:d>
                                  <m:d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sz="4000" i="1">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π</m:t>
                                        </m:r>
                                      </m:num>
                                      <m:den>
                                        <m:r>
                                          <a:rPr lang="en-US" sz="4000">
                                            <a:effectLst/>
                                            <a:latin typeface="Cambria Math" panose="02040503050406030204" pitchFamily="18" charset="0"/>
                                            <a:ea typeface="Cambria Math" panose="02040503050406030204" pitchFamily="18" charset="0"/>
                                            <a:cs typeface="Times New Roman" panose="02020603050405020304" pitchFamily="18" charset="0"/>
                                          </a:rPr>
                                          <m:t>3</m:t>
                                        </m:r>
                                      </m:den>
                                    </m:f>
                                  </m:e>
                                </m:d>
                                <m:r>
                                  <a:rPr lang="en-US" sz="400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k</m:t>
                                </m:r>
                                <m:r>
                                  <a:rPr lang="en-US" sz="4000">
                                    <a:effectLst/>
                                    <a:latin typeface="Cambria Math" panose="02040503050406030204" pitchFamily="18" charset="0"/>
                                    <a:ea typeface="Cambria Math" panose="02040503050406030204" pitchFamily="18" charset="0"/>
                                    <a:cs typeface="Times New Roman" panose="02020603050405020304" pitchFamily="18" charset="0"/>
                                  </a:rPr>
                                  <m:t>2</m:t>
                                </m:r>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π</m:t>
                                </m:r>
                              </m:e>
                            </m:eqAr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e>
                        </m:d>
                      </m:e>
                    </m:d>
                  </m:oMath>
                </a14:m>
                <a:r>
                  <a:rPr lang="en-US" sz="400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d>
                      <m:dPr>
                        <m:begChr m:val="["/>
                        <m:endChr m:val=""/>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d>
                          <m:dPr>
                            <m:begChr m:val=""/>
                            <m:endChr m:val=""/>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eqArr>
                              <m:eqArr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eqArrPr>
                              <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x</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kπ</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e>
                              <m:e>
                                <m:r>
                                  <a:rPr lang="vi-VN" sz="4000" b="0" i="1" smtClean="0">
                                    <a:effectLst/>
                                    <a:latin typeface="Cambria Math" panose="02040503050406030204" pitchFamily="18" charset="0"/>
                                    <a:ea typeface="Times New Roman" panose="02020603050405020304" pitchFamily="18" charset="0"/>
                                    <a:cs typeface="Times New Roman" panose="02020603050405020304" pitchFamily="18" charset="0"/>
                                  </a:rPr>
                                  <m:t> </m:t>
                                </m:r>
                              </m:e>
                              <m:e>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x</m:t>
                                </m:r>
                                <m:r>
                                  <a:rPr lang="en-US" sz="4000">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a:effectLst/>
                                        <a:latin typeface="Cambria Math" panose="02040503050406030204" pitchFamily="18" charset="0"/>
                                        <a:ea typeface="Cambria Math" panose="02040503050406030204" pitchFamily="18" charset="0"/>
                                        <a:cs typeface="Times New Roman" panose="02020603050405020304" pitchFamily="18" charset="0"/>
                                      </a:rPr>
                                      <m:t>5</m:t>
                                    </m:r>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π</m:t>
                                    </m:r>
                                  </m:num>
                                  <m:den>
                                    <m:r>
                                      <a:rPr lang="en-US" sz="4000">
                                        <a:effectLst/>
                                        <a:latin typeface="Cambria Math" panose="02040503050406030204" pitchFamily="18" charset="0"/>
                                        <a:ea typeface="Cambria Math" panose="02040503050406030204" pitchFamily="18" charset="0"/>
                                        <a:cs typeface="Times New Roman" panose="02020603050405020304" pitchFamily="18" charset="0"/>
                                      </a:rPr>
                                      <m:t>6</m:t>
                                    </m:r>
                                  </m:den>
                                </m:f>
                                <m:r>
                                  <a:rPr lang="en-US" sz="400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kπ</m:t>
                                </m:r>
                              </m:e>
                            </m:eqAr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k</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ℤ</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e>
                        </m:d>
                      </m:e>
                    </m:d>
                  </m:oMath>
                </a14:m>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1447800" y="1453418"/>
                <a:ext cx="12649200" cy="4085862"/>
              </a:xfrm>
              <a:prstGeom prst="rect">
                <a:avLst/>
              </a:prstGeom>
              <a:blipFill rotWithShape="0">
                <a:blip r:embed="rId3"/>
                <a:stretch>
                  <a:fillRect l="-173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1447800" y="5849221"/>
                <a:ext cx="13411200" cy="4012702"/>
              </a:xfrm>
              <a:prstGeom prst="rect">
                <a:avLst/>
              </a:prstGeom>
            </p:spPr>
            <p:txBody>
              <a:bodyPr wrap="square">
                <a:spAutoFit/>
              </a:bodyPr>
              <a:lstStyle/>
              <a:p>
                <a:pPr algn="just">
                  <a:lnSpc>
                    <a:spcPct val="120000"/>
                  </a:lnSpc>
                  <a:spcAft>
                    <a:spcPts val="0"/>
                  </a:spcAft>
                </a:pPr>
                <a:r>
                  <a:rPr lang="en-US" sz="4000">
                    <a:latin typeface="Arial" panose="020B0604020202020204" pitchFamily="34" charset="0"/>
                    <a:ea typeface="Calibri" panose="020F0502020204030204" pitchFamily="34" charset="0"/>
                    <a:cs typeface="Arial" panose="020B0604020202020204" pitchFamily="34" charset="0"/>
                  </a:rPr>
                  <a:t>b) </a:t>
                </a:r>
                <a14:m>
                  <m:oMath xmlns:m="http://schemas.openxmlformats.org/officeDocument/2006/math">
                    <m:func>
                      <m:func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sin</m:t>
                        </m:r>
                      </m:fName>
                      <m:e>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4000">
                                <a:effectLst/>
                                <a:latin typeface="Cambria Math" panose="02040503050406030204" pitchFamily="18" charset="0"/>
                                <a:ea typeface="Calibri" panose="020F0502020204030204" pitchFamily="34" charset="0"/>
                                <a:cs typeface="Times New Roman" panose="02020603050405020304" pitchFamily="18" charset="0"/>
                              </a:rPr>
                              <m:t>3</m:t>
                            </m:r>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x</m:t>
                            </m:r>
                            <m:r>
                              <a:rPr lang="en-US" sz="40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π</m:t>
                                </m:r>
                              </m:num>
                              <m:den>
                                <m:r>
                                  <a:rPr lang="en-US" sz="4000">
                                    <a:effectLst/>
                                    <a:latin typeface="Cambria Math" panose="02040503050406030204" pitchFamily="18" charset="0"/>
                                    <a:ea typeface="Calibri" panose="020F0502020204030204" pitchFamily="34" charset="0"/>
                                    <a:cs typeface="Times New Roman" panose="02020603050405020304" pitchFamily="18" charset="0"/>
                                  </a:rPr>
                                  <m:t>4</m:t>
                                </m:r>
                              </m:den>
                            </m:f>
                          </m:e>
                        </m:d>
                        <m:r>
                          <a:rPr lang="en-US" sz="4000">
                            <a:effectLst/>
                            <a:latin typeface="Cambria Math" panose="02040503050406030204" pitchFamily="18" charset="0"/>
                            <a:ea typeface="Calibri" panose="020F0502020204030204" pitchFamily="34" charset="0"/>
                            <a:cs typeface="Times New Roman" panose="02020603050405020304" pitchFamily="18" charset="0"/>
                          </a:rPr>
                          <m:t>=</m:t>
                        </m:r>
                        <m:r>
                          <a:rPr lang="en-US" sz="40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4000">
                                <a:effectLst/>
                                <a:latin typeface="Cambria Math" panose="02040503050406030204" pitchFamily="18" charset="0"/>
                                <a:ea typeface="Calibri" panose="020F0502020204030204" pitchFamily="34" charset="0"/>
                                <a:cs typeface="Times New Roman" panose="02020603050405020304" pitchFamily="18" charset="0"/>
                              </a:rPr>
                              <m:t>2</m:t>
                            </m:r>
                          </m:den>
                        </m:f>
                      </m:e>
                    </m:func>
                    <m:r>
                      <a:rPr lang="en-US" sz="4000">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sin</m:t>
                        </m:r>
                      </m:fName>
                      <m:e>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4000">
                                <a:effectLst/>
                                <a:latin typeface="Cambria Math" panose="02040503050406030204" pitchFamily="18" charset="0"/>
                                <a:ea typeface="Calibri" panose="020F0502020204030204" pitchFamily="34" charset="0"/>
                                <a:cs typeface="Times New Roman" panose="02020603050405020304" pitchFamily="18" charset="0"/>
                              </a:rPr>
                              <m:t>3</m:t>
                            </m:r>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x</m:t>
                            </m:r>
                            <m:r>
                              <a:rPr lang="en-US" sz="40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π</m:t>
                                </m:r>
                              </m:num>
                              <m:den>
                                <m:r>
                                  <a:rPr lang="en-US" sz="4000">
                                    <a:effectLst/>
                                    <a:latin typeface="Cambria Math" panose="02040503050406030204" pitchFamily="18" charset="0"/>
                                    <a:ea typeface="Calibri" panose="020F0502020204030204" pitchFamily="34" charset="0"/>
                                    <a:cs typeface="Times New Roman" panose="02020603050405020304" pitchFamily="18" charset="0"/>
                                  </a:rPr>
                                  <m:t>4</m:t>
                                </m:r>
                              </m:den>
                            </m:f>
                          </m:e>
                        </m:d>
                      </m:e>
                    </m:func>
                    <m:r>
                      <a:rPr lang="en-US" sz="4000">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sin</m:t>
                        </m:r>
                      </m:fName>
                      <m:e>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40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π</m:t>
                                </m:r>
                              </m:num>
                              <m:den>
                                <m:r>
                                  <a:rPr lang="en-US" sz="4000">
                                    <a:effectLst/>
                                    <a:latin typeface="Cambria Math" panose="02040503050406030204" pitchFamily="18" charset="0"/>
                                    <a:ea typeface="Calibri" panose="020F0502020204030204" pitchFamily="34" charset="0"/>
                                    <a:cs typeface="Times New Roman" panose="02020603050405020304" pitchFamily="18" charset="0"/>
                                  </a:rPr>
                                  <m:t>6</m:t>
                                </m:r>
                              </m:den>
                            </m:f>
                          </m:e>
                        </m:d>
                      </m:e>
                    </m:func>
                  </m:oMath>
                </a14:m>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20000"/>
                  </a:lnSpc>
                  <a:spcAft>
                    <a:spcPts val="0"/>
                  </a:spcAft>
                </a:pPr>
                <a14:m>
                  <m:oMath xmlns:m="http://schemas.openxmlformats.org/officeDocument/2006/math">
                    <m:r>
                      <a:rPr lang="en-US" sz="4000">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400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d>
                      <m:dPr>
                        <m:begChr m:val="["/>
                        <m:endChr m:val=""/>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d>
                          <m:dPr>
                            <m:begChr m:val=""/>
                            <m:endChr m:val=""/>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eqArr>
                              <m:eqArr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eqArrPr>
                              <m:e>
                                <m:r>
                                  <a:rPr lang="en-US" sz="4000">
                                    <a:effectLst/>
                                    <a:latin typeface="Cambria Math" panose="02040503050406030204" pitchFamily="18" charset="0"/>
                                    <a:ea typeface="Times New Roman" panose="02020603050405020304" pitchFamily="18" charset="0"/>
                                    <a:cs typeface="Times New Roman" panose="02020603050405020304" pitchFamily="18" charset="0"/>
                                  </a:rPr>
                                  <m:t>3</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x</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en-US" sz="4000">
                                        <a:effectLst/>
                                        <a:latin typeface="Cambria Math" panose="02040503050406030204" pitchFamily="18" charset="0"/>
                                        <a:ea typeface="Times New Roman" panose="02020603050405020304" pitchFamily="18" charset="0"/>
                                        <a:cs typeface="Times New Roman" panose="02020603050405020304" pitchFamily="18" charset="0"/>
                                      </a:rPr>
                                      <m:t>4</m:t>
                                    </m:r>
                                  </m:den>
                                </m:f>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en-US" sz="4000">
                                        <a:effectLst/>
                                        <a:latin typeface="Cambria Math" panose="02040503050406030204" pitchFamily="18" charset="0"/>
                                        <a:ea typeface="Times New Roman" panose="02020603050405020304" pitchFamily="18" charset="0"/>
                                        <a:cs typeface="Times New Roman" panose="02020603050405020304" pitchFamily="18" charset="0"/>
                                      </a:rPr>
                                      <m:t>6</m:t>
                                    </m:r>
                                  </m:den>
                                </m:f>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k</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π</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e>
                              <m:e>
                                <m:r>
                                  <a:rPr lang="vi-VN" sz="4000" b="0" i="1" smtClean="0">
                                    <a:effectLst/>
                                    <a:latin typeface="Cambria Math" panose="02040503050406030204" pitchFamily="18" charset="0"/>
                                    <a:ea typeface="Times New Roman" panose="02020603050405020304" pitchFamily="18" charset="0"/>
                                    <a:cs typeface="Times New Roman" panose="02020603050405020304" pitchFamily="18" charset="0"/>
                                  </a:rPr>
                                  <m:t> </m:t>
                                </m:r>
                              </m:e>
                              <m:e>
                                <m:r>
                                  <a:rPr lang="en-US" sz="4000">
                                    <a:effectLst/>
                                    <a:latin typeface="Cambria Math" panose="02040503050406030204" pitchFamily="18" charset="0"/>
                                    <a:ea typeface="Cambria Math" panose="02040503050406030204" pitchFamily="18" charset="0"/>
                                    <a:cs typeface="Times New Roman" panose="02020603050405020304" pitchFamily="18" charset="0"/>
                                  </a:rPr>
                                  <m:t>3</m:t>
                                </m:r>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x</m:t>
                                </m:r>
                                <m:r>
                                  <a:rPr lang="en-US" sz="4000">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π</m:t>
                                    </m:r>
                                  </m:num>
                                  <m:den>
                                    <m:r>
                                      <a:rPr lang="en-US" sz="4000">
                                        <a:effectLst/>
                                        <a:latin typeface="Cambria Math" panose="02040503050406030204" pitchFamily="18" charset="0"/>
                                        <a:ea typeface="Cambria Math" panose="02040503050406030204" pitchFamily="18" charset="0"/>
                                        <a:cs typeface="Times New Roman" panose="02020603050405020304" pitchFamily="18" charset="0"/>
                                      </a:rPr>
                                      <m:t>4</m:t>
                                    </m:r>
                                  </m:den>
                                </m:f>
                                <m:r>
                                  <a:rPr lang="en-US" sz="400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π</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m:t>
                                </m:r>
                                <m:d>
                                  <m:d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sz="4000" i="1">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π</m:t>
                                        </m:r>
                                      </m:num>
                                      <m:den>
                                        <m:r>
                                          <a:rPr lang="en-US" sz="4000">
                                            <a:effectLst/>
                                            <a:latin typeface="Cambria Math" panose="02040503050406030204" pitchFamily="18" charset="0"/>
                                            <a:ea typeface="Cambria Math" panose="02040503050406030204" pitchFamily="18" charset="0"/>
                                            <a:cs typeface="Times New Roman" panose="02020603050405020304" pitchFamily="18" charset="0"/>
                                          </a:rPr>
                                          <m:t>6</m:t>
                                        </m:r>
                                      </m:den>
                                    </m:f>
                                  </m:e>
                                </m:d>
                                <m:r>
                                  <a:rPr lang="en-US" sz="400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k</m:t>
                                </m:r>
                                <m:r>
                                  <a:rPr lang="en-US" sz="4000">
                                    <a:effectLst/>
                                    <a:latin typeface="Cambria Math" panose="02040503050406030204" pitchFamily="18" charset="0"/>
                                    <a:ea typeface="Cambria Math" panose="02040503050406030204" pitchFamily="18" charset="0"/>
                                    <a:cs typeface="Times New Roman" panose="02020603050405020304" pitchFamily="18" charset="0"/>
                                  </a:rPr>
                                  <m:t>2</m:t>
                                </m:r>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π</m:t>
                                </m:r>
                              </m:e>
                            </m:eqAr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e>
                        </m:d>
                      </m:e>
                    </m:d>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en-US" sz="400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d>
                      <m:dPr>
                        <m:begChr m:val="["/>
                        <m:endChr m:val=""/>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d>
                          <m:dPr>
                            <m:begChr m:val=""/>
                            <m:endChr m:val=""/>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eqArr>
                              <m:eqArr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eqArrPr>
                              <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x</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a:effectLst/>
                                        <a:latin typeface="Cambria Math" panose="02040503050406030204" pitchFamily="18" charset="0"/>
                                        <a:ea typeface="Times New Roman" panose="02020603050405020304" pitchFamily="18" charset="0"/>
                                        <a:cs typeface="Times New Roman" panose="02020603050405020304" pitchFamily="18" charset="0"/>
                                      </a:rPr>
                                      <m:t>5</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en-US" sz="4000">
                                        <a:effectLst/>
                                        <a:latin typeface="Cambria Math" panose="02040503050406030204" pitchFamily="18" charset="0"/>
                                        <a:ea typeface="Times New Roman" panose="02020603050405020304" pitchFamily="18" charset="0"/>
                                        <a:cs typeface="Times New Roman" panose="02020603050405020304" pitchFamily="18" charset="0"/>
                                      </a:rPr>
                                      <m:t>36</m:t>
                                    </m:r>
                                  </m:den>
                                </m:f>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k</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en-US" sz="4000">
                                        <a:effectLst/>
                                        <a:latin typeface="Cambria Math" panose="02040503050406030204" pitchFamily="18" charset="0"/>
                                        <a:ea typeface="Times New Roman" panose="02020603050405020304" pitchFamily="18" charset="0"/>
                                        <a:cs typeface="Times New Roman" panose="02020603050405020304" pitchFamily="18" charset="0"/>
                                      </a:rPr>
                                      <m:t>3</m:t>
                                    </m:r>
                                  </m:den>
                                </m:f>
                              </m:e>
                              <m:e>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e>
                              <m:e>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x</m:t>
                                </m:r>
                                <m:r>
                                  <a:rPr lang="en-US" sz="4000">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a:effectLst/>
                                        <a:latin typeface="Cambria Math" panose="02040503050406030204" pitchFamily="18" charset="0"/>
                                        <a:ea typeface="Cambria Math" panose="02040503050406030204" pitchFamily="18" charset="0"/>
                                        <a:cs typeface="Times New Roman" panose="02020603050405020304" pitchFamily="18" charset="0"/>
                                      </a:rPr>
                                      <m:t>11</m:t>
                                    </m:r>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π</m:t>
                                    </m:r>
                                  </m:num>
                                  <m:den>
                                    <m:r>
                                      <a:rPr lang="en-US" sz="4000">
                                        <a:effectLst/>
                                        <a:latin typeface="Cambria Math" panose="02040503050406030204" pitchFamily="18" charset="0"/>
                                        <a:ea typeface="Cambria Math" panose="02040503050406030204" pitchFamily="18" charset="0"/>
                                        <a:cs typeface="Times New Roman" panose="02020603050405020304" pitchFamily="18" charset="0"/>
                                      </a:rPr>
                                      <m:t>36</m:t>
                                    </m:r>
                                  </m:den>
                                </m:f>
                                <m:r>
                                  <a:rPr lang="en-US" sz="400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k</m:t>
                                </m:r>
                                <m:f>
                                  <m:f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a:effectLst/>
                                        <a:latin typeface="Cambria Math" panose="02040503050406030204" pitchFamily="18" charset="0"/>
                                        <a:ea typeface="Cambria Math" panose="02040503050406030204" pitchFamily="18" charset="0"/>
                                        <a:cs typeface="Times New Roman" panose="02020603050405020304" pitchFamily="18" charset="0"/>
                                      </a:rPr>
                                      <m:t>2</m:t>
                                    </m:r>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π</m:t>
                                    </m:r>
                                  </m:num>
                                  <m:den>
                                    <m:r>
                                      <a:rPr lang="en-US" sz="4000">
                                        <a:effectLst/>
                                        <a:latin typeface="Cambria Math" panose="02040503050406030204" pitchFamily="18" charset="0"/>
                                        <a:ea typeface="Cambria Math" panose="02040503050406030204" pitchFamily="18" charset="0"/>
                                        <a:cs typeface="Times New Roman" panose="02020603050405020304" pitchFamily="18" charset="0"/>
                                      </a:rPr>
                                      <m:t>3</m:t>
                                    </m:r>
                                  </m:den>
                                </m:f>
                                <m:r>
                                  <a:rPr lang="en-US" sz="4000">
                                    <a:effectLst/>
                                    <a:latin typeface="Cambria Math" panose="02040503050406030204" pitchFamily="18" charset="0"/>
                                    <a:ea typeface="Cambria Math" panose="02040503050406030204" pitchFamily="18" charset="0"/>
                                    <a:cs typeface="Times New Roman" panose="02020603050405020304" pitchFamily="18" charset="0"/>
                                  </a:rPr>
                                  <m:t>  </m:t>
                                </m:r>
                              </m:e>
                            </m:eqArr>
                          </m:e>
                        </m:d>
                      </m:e>
                    </m:d>
                  </m:oMath>
                </a14:m>
                <a:r>
                  <a:rPr lang="en-US" sz="400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k</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ℤ</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oMath>
                </a14:m>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1447800" y="5849221"/>
                <a:ext cx="13411200" cy="4012702"/>
              </a:xfrm>
              <a:prstGeom prst="rect">
                <a:avLst/>
              </a:prstGeom>
              <a:blipFill rotWithShape="0">
                <a:blip r:embed="rId4"/>
                <a:stretch>
                  <a:fillRect l="-1636"/>
                </a:stretch>
              </a:blipFill>
            </p:spPr>
            <p:txBody>
              <a:bodyPr/>
              <a:lstStyle/>
              <a:p>
                <a:r>
                  <a:rPr lang="en-US">
                    <a:noFill/>
                  </a:rPr>
                  <a:t> </a:t>
                </a:r>
              </a:p>
            </p:txBody>
          </p:sp>
        </mc:Fallback>
      </mc:AlternateContent>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302637" y="2019300"/>
            <a:ext cx="3017725" cy="8019934"/>
          </a:xfrm>
          <a:prstGeom prst="rect">
            <a:avLst/>
          </a:prstGeom>
        </p:spPr>
      </p:pic>
    </p:spTree>
    <p:extLst>
      <p:ext uri="{BB962C8B-B14F-4D97-AF65-F5344CB8AC3E}">
        <p14:creationId xmlns:p14="http://schemas.microsoft.com/office/powerpoint/2010/main" val="2602633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sp>
        <p:nvSpPr>
          <p:cNvPr id="3" name="TextBox 2"/>
          <p:cNvSpPr txBox="1"/>
          <p:nvPr/>
        </p:nvSpPr>
        <p:spPr>
          <a:xfrm>
            <a:off x="7772400" y="571500"/>
            <a:ext cx="2743200" cy="707886"/>
          </a:xfrm>
          <a:prstGeom prst="rect">
            <a:avLst/>
          </a:prstGeom>
          <a:noFill/>
        </p:spPr>
        <p:txBody>
          <a:bodyPr wrap="square" rtlCol="0">
            <a:spAutoFit/>
          </a:bodyPr>
          <a:lstStyle/>
          <a:p>
            <a:pPr algn="ctr"/>
            <a:r>
              <a:rPr lang="vi-VN" sz="4000" b="1" u="sng">
                <a:solidFill>
                  <a:srgbClr val="C00000"/>
                </a:solidFill>
                <a:cs typeface="Arial" panose="020B0604020202020204" pitchFamily="34" charset="0"/>
              </a:rPr>
              <a:t>Giải</a:t>
            </a:r>
            <a:endParaRPr lang="en-US" sz="4000" b="1" u="sng">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4" name="Rectangle 3"/>
              <p:cNvSpPr/>
              <p:nvPr/>
            </p:nvSpPr>
            <p:spPr>
              <a:xfrm>
                <a:off x="1447800" y="1453418"/>
                <a:ext cx="12649200" cy="4058099"/>
              </a:xfrm>
              <a:prstGeom prst="rect">
                <a:avLst/>
              </a:prstGeom>
            </p:spPr>
            <p:txBody>
              <a:bodyPr wrap="square">
                <a:spAutoFit/>
              </a:bodyPr>
              <a:lstStyle/>
              <a:p>
                <a:pPr>
                  <a:lnSpc>
                    <a:spcPct val="120000"/>
                  </a:lnSpc>
                </a:pPr>
                <a:r>
                  <a:rPr lang="en-US" sz="4000">
                    <a:latin typeface="Arial" panose="020B0604020202020204" pitchFamily="34" charset="0"/>
                    <a:cs typeface="Arial" panose="020B0604020202020204" pitchFamily="34" charset="0"/>
                  </a:rPr>
                  <a:t>c) </a:t>
                </a:r>
                <a14:m>
                  <m:oMath xmlns:m="http://schemas.openxmlformats.org/officeDocument/2006/math">
                    <m:func>
                      <m:funcPr>
                        <m:ctrlPr>
                          <a:rPr lang="en-US" sz="4000" i="1">
                            <a:latin typeface="Cambria Math" panose="02040503050406030204" pitchFamily="18" charset="0"/>
                          </a:rPr>
                        </m:ctrlPr>
                      </m:funcPr>
                      <m:fName>
                        <m:r>
                          <m:rPr>
                            <m:sty m:val="p"/>
                          </m:rPr>
                          <a:rPr lang="en-US" sz="4000">
                            <a:latin typeface="Cambria Math" panose="02040503050406030204" pitchFamily="18" charset="0"/>
                          </a:rPr>
                          <m:t>cos</m:t>
                        </m:r>
                      </m:fName>
                      <m:e>
                        <m:d>
                          <m:dPr>
                            <m:ctrlPr>
                              <a:rPr lang="en-US" sz="4000" i="1">
                                <a:latin typeface="Cambria Math" panose="02040503050406030204" pitchFamily="18" charset="0"/>
                              </a:rPr>
                            </m:ctrlPr>
                          </m:dPr>
                          <m:e>
                            <m:f>
                              <m:fPr>
                                <m:ctrlPr>
                                  <a:rPr lang="en-US" sz="4000" i="1">
                                    <a:latin typeface="Cambria Math" panose="02040503050406030204" pitchFamily="18" charset="0"/>
                                  </a:rPr>
                                </m:ctrlPr>
                              </m:fPr>
                              <m:num>
                                <m:r>
                                  <m:rPr>
                                    <m:sty m:val="p"/>
                                  </m:rPr>
                                  <a:rPr lang="en-US" sz="4000">
                                    <a:latin typeface="Cambria Math" panose="02040503050406030204" pitchFamily="18" charset="0"/>
                                  </a:rPr>
                                  <m:t>x</m:t>
                                </m:r>
                              </m:num>
                              <m:den>
                                <m:r>
                                  <a:rPr lang="en-US" sz="4000">
                                    <a:latin typeface="Cambria Math" panose="02040503050406030204" pitchFamily="18" charset="0"/>
                                  </a:rPr>
                                  <m:t>2</m:t>
                                </m:r>
                              </m:den>
                            </m:f>
                            <m:r>
                              <a:rPr lang="en-US" sz="4000">
                                <a:latin typeface="Cambria Math" panose="02040503050406030204" pitchFamily="18" charset="0"/>
                              </a:rPr>
                              <m:t>+</m:t>
                            </m:r>
                            <m:f>
                              <m:fPr>
                                <m:ctrlPr>
                                  <a:rPr lang="en-US" sz="4000" i="1">
                                    <a:latin typeface="Cambria Math" panose="02040503050406030204" pitchFamily="18" charset="0"/>
                                  </a:rPr>
                                </m:ctrlPr>
                              </m:fPr>
                              <m:num>
                                <m:r>
                                  <m:rPr>
                                    <m:sty m:val="p"/>
                                  </m:rPr>
                                  <a:rPr lang="en-US" sz="4000">
                                    <a:latin typeface="Cambria Math" panose="02040503050406030204" pitchFamily="18" charset="0"/>
                                  </a:rPr>
                                  <m:t>π</m:t>
                                </m:r>
                              </m:num>
                              <m:den>
                                <m:r>
                                  <a:rPr lang="en-US" sz="4000">
                                    <a:latin typeface="Cambria Math" panose="02040503050406030204" pitchFamily="18" charset="0"/>
                                  </a:rPr>
                                  <m:t>4</m:t>
                                </m:r>
                              </m:den>
                            </m:f>
                          </m:e>
                        </m:d>
                      </m:e>
                    </m:func>
                    <m:r>
                      <a:rPr lang="en-US" sz="4000">
                        <a:latin typeface="Cambria Math" panose="02040503050406030204" pitchFamily="18" charset="0"/>
                      </a:rPr>
                      <m:t>=</m:t>
                    </m:r>
                    <m:f>
                      <m:fPr>
                        <m:ctrlPr>
                          <a:rPr lang="en-US" sz="4000" i="1">
                            <a:latin typeface="Cambria Math" panose="02040503050406030204" pitchFamily="18" charset="0"/>
                          </a:rPr>
                        </m:ctrlPr>
                      </m:fPr>
                      <m:num>
                        <m:rad>
                          <m:radPr>
                            <m:degHide m:val="on"/>
                            <m:ctrlPr>
                              <a:rPr lang="en-US" sz="4000" i="1">
                                <a:latin typeface="Cambria Math" panose="02040503050406030204" pitchFamily="18" charset="0"/>
                              </a:rPr>
                            </m:ctrlPr>
                          </m:radPr>
                          <m:deg/>
                          <m:e>
                            <m:r>
                              <a:rPr lang="en-US" sz="4000">
                                <a:latin typeface="Cambria Math" panose="02040503050406030204" pitchFamily="18" charset="0"/>
                              </a:rPr>
                              <m:t>3</m:t>
                            </m:r>
                          </m:e>
                        </m:rad>
                      </m:num>
                      <m:den>
                        <m:r>
                          <a:rPr lang="en-US" sz="4000">
                            <a:latin typeface="Cambria Math" panose="02040503050406030204" pitchFamily="18" charset="0"/>
                          </a:rPr>
                          <m:t>2</m:t>
                        </m:r>
                      </m:den>
                    </m:f>
                    <m:r>
                      <a:rPr lang="en-US" sz="4000">
                        <a:latin typeface="Cambria Math" panose="02040503050406030204" pitchFamily="18" charset="0"/>
                      </a:rPr>
                      <m:t>⟺</m:t>
                    </m:r>
                    <m:func>
                      <m:funcPr>
                        <m:ctrlPr>
                          <a:rPr lang="en-US" sz="4000" i="1">
                            <a:latin typeface="Cambria Math" panose="02040503050406030204" pitchFamily="18" charset="0"/>
                          </a:rPr>
                        </m:ctrlPr>
                      </m:funcPr>
                      <m:fName>
                        <m:r>
                          <m:rPr>
                            <m:sty m:val="p"/>
                          </m:rPr>
                          <a:rPr lang="en-US" sz="4000">
                            <a:latin typeface="Cambria Math" panose="02040503050406030204" pitchFamily="18" charset="0"/>
                          </a:rPr>
                          <m:t>cos</m:t>
                        </m:r>
                      </m:fName>
                      <m:e>
                        <m:d>
                          <m:dPr>
                            <m:ctrlPr>
                              <a:rPr lang="en-US" sz="4000" i="1">
                                <a:latin typeface="Cambria Math" panose="02040503050406030204" pitchFamily="18" charset="0"/>
                              </a:rPr>
                            </m:ctrlPr>
                          </m:dPr>
                          <m:e>
                            <m:f>
                              <m:fPr>
                                <m:ctrlPr>
                                  <a:rPr lang="en-US" sz="4000" i="1">
                                    <a:latin typeface="Cambria Math" panose="02040503050406030204" pitchFamily="18" charset="0"/>
                                  </a:rPr>
                                </m:ctrlPr>
                              </m:fPr>
                              <m:num>
                                <m:r>
                                  <m:rPr>
                                    <m:sty m:val="p"/>
                                  </m:rPr>
                                  <a:rPr lang="en-US" sz="4000">
                                    <a:latin typeface="Cambria Math" panose="02040503050406030204" pitchFamily="18" charset="0"/>
                                  </a:rPr>
                                  <m:t>x</m:t>
                                </m:r>
                              </m:num>
                              <m:den>
                                <m:r>
                                  <a:rPr lang="en-US" sz="4000">
                                    <a:latin typeface="Cambria Math" panose="02040503050406030204" pitchFamily="18" charset="0"/>
                                  </a:rPr>
                                  <m:t>2</m:t>
                                </m:r>
                              </m:den>
                            </m:f>
                            <m:r>
                              <a:rPr lang="en-US" sz="4000">
                                <a:latin typeface="Cambria Math" panose="02040503050406030204" pitchFamily="18" charset="0"/>
                              </a:rPr>
                              <m:t>+</m:t>
                            </m:r>
                            <m:f>
                              <m:fPr>
                                <m:ctrlPr>
                                  <a:rPr lang="en-US" sz="4000" i="1">
                                    <a:latin typeface="Cambria Math" panose="02040503050406030204" pitchFamily="18" charset="0"/>
                                  </a:rPr>
                                </m:ctrlPr>
                              </m:fPr>
                              <m:num>
                                <m:r>
                                  <m:rPr>
                                    <m:sty m:val="p"/>
                                  </m:rPr>
                                  <a:rPr lang="en-US" sz="4000">
                                    <a:latin typeface="Cambria Math" panose="02040503050406030204" pitchFamily="18" charset="0"/>
                                  </a:rPr>
                                  <m:t>π</m:t>
                                </m:r>
                              </m:num>
                              <m:den>
                                <m:r>
                                  <a:rPr lang="en-US" sz="4000">
                                    <a:latin typeface="Cambria Math" panose="02040503050406030204" pitchFamily="18" charset="0"/>
                                  </a:rPr>
                                  <m:t>4</m:t>
                                </m:r>
                              </m:den>
                            </m:f>
                          </m:e>
                        </m:d>
                      </m:e>
                    </m:func>
                    <m:r>
                      <a:rPr lang="en-US" sz="4000">
                        <a:latin typeface="Cambria Math" panose="02040503050406030204" pitchFamily="18" charset="0"/>
                      </a:rPr>
                      <m:t>=</m:t>
                    </m:r>
                    <m:func>
                      <m:funcPr>
                        <m:ctrlPr>
                          <a:rPr lang="en-US" sz="4000" i="1">
                            <a:latin typeface="Cambria Math" panose="02040503050406030204" pitchFamily="18" charset="0"/>
                          </a:rPr>
                        </m:ctrlPr>
                      </m:funcPr>
                      <m:fName>
                        <m:r>
                          <m:rPr>
                            <m:sty m:val="p"/>
                          </m:rPr>
                          <a:rPr lang="en-US" sz="4000">
                            <a:latin typeface="Cambria Math" panose="02040503050406030204" pitchFamily="18" charset="0"/>
                          </a:rPr>
                          <m:t>cos</m:t>
                        </m:r>
                      </m:fName>
                      <m:e>
                        <m:f>
                          <m:fPr>
                            <m:ctrlPr>
                              <a:rPr lang="en-US" sz="4000" i="1">
                                <a:latin typeface="Cambria Math" panose="02040503050406030204" pitchFamily="18" charset="0"/>
                              </a:rPr>
                            </m:ctrlPr>
                          </m:fPr>
                          <m:num>
                            <m:r>
                              <m:rPr>
                                <m:sty m:val="p"/>
                              </m:rPr>
                              <a:rPr lang="en-US" sz="4000">
                                <a:latin typeface="Cambria Math" panose="02040503050406030204" pitchFamily="18" charset="0"/>
                              </a:rPr>
                              <m:t>π</m:t>
                            </m:r>
                          </m:num>
                          <m:den>
                            <m:r>
                              <a:rPr lang="en-US" sz="4000">
                                <a:latin typeface="Cambria Math" panose="02040503050406030204" pitchFamily="18" charset="0"/>
                              </a:rPr>
                              <m:t>6</m:t>
                            </m:r>
                          </m:den>
                        </m:f>
                      </m:e>
                    </m:func>
                  </m:oMath>
                </a14:m>
                <a:endParaRPr lang="en-US" sz="4000">
                  <a:latin typeface="Arial" panose="020B0604020202020204" pitchFamily="34" charset="0"/>
                  <a:cs typeface="Arial" panose="020B0604020202020204" pitchFamily="34" charset="0"/>
                </a:endParaRPr>
              </a:p>
              <a:p>
                <a:pPr>
                  <a:lnSpc>
                    <a:spcPct val="120000"/>
                  </a:lnSpc>
                </a:pPr>
                <a14:m>
                  <m:oMath xmlns:m="http://schemas.openxmlformats.org/officeDocument/2006/math">
                    <m:r>
                      <a:rPr lang="en-US" sz="4000">
                        <a:latin typeface="Cambria Math" panose="02040503050406030204" pitchFamily="18" charset="0"/>
                      </a:rPr>
                      <m:t>⟺</m:t>
                    </m:r>
                  </m:oMath>
                </a14:m>
                <a:r>
                  <a:rPr lang="en-US" sz="4000">
                    <a:latin typeface="Arial" panose="020B0604020202020204" pitchFamily="34" charset="0"/>
                    <a:cs typeface="Arial" panose="020B0604020202020204" pitchFamily="34" charset="0"/>
                  </a:rPr>
                  <a:t> </a:t>
                </a:r>
                <a14:m>
                  <m:oMath xmlns:m="http://schemas.openxmlformats.org/officeDocument/2006/math">
                    <m:d>
                      <m:dPr>
                        <m:begChr m:val="["/>
                        <m:endChr m:val=""/>
                        <m:ctrlPr>
                          <a:rPr lang="en-US" sz="4000" i="1">
                            <a:latin typeface="Cambria Math" panose="02040503050406030204" pitchFamily="18" charset="0"/>
                          </a:rPr>
                        </m:ctrlPr>
                      </m:dPr>
                      <m:e>
                        <m:d>
                          <m:dPr>
                            <m:begChr m:val=""/>
                            <m:endChr m:val=""/>
                            <m:ctrlPr>
                              <a:rPr lang="en-US" sz="4000" i="1">
                                <a:latin typeface="Cambria Math" panose="02040503050406030204" pitchFamily="18" charset="0"/>
                              </a:rPr>
                            </m:ctrlPr>
                          </m:dPr>
                          <m:e>
                            <m:eqArr>
                              <m:eqArrPr>
                                <m:ctrlPr>
                                  <a:rPr lang="en-US" sz="4000" i="1">
                                    <a:latin typeface="Cambria Math" panose="02040503050406030204" pitchFamily="18" charset="0"/>
                                  </a:rPr>
                                </m:ctrlPr>
                              </m:eqArrPr>
                              <m:e>
                                <m:f>
                                  <m:fPr>
                                    <m:ctrlPr>
                                      <a:rPr lang="en-US" sz="4000" i="1">
                                        <a:latin typeface="Cambria Math" panose="02040503050406030204" pitchFamily="18" charset="0"/>
                                      </a:rPr>
                                    </m:ctrlPr>
                                  </m:fPr>
                                  <m:num>
                                    <m:r>
                                      <m:rPr>
                                        <m:sty m:val="p"/>
                                      </m:rPr>
                                      <a:rPr lang="en-US" sz="4000">
                                        <a:latin typeface="Cambria Math" panose="02040503050406030204" pitchFamily="18" charset="0"/>
                                      </a:rPr>
                                      <m:t>x</m:t>
                                    </m:r>
                                  </m:num>
                                  <m:den>
                                    <m:r>
                                      <a:rPr lang="en-US" sz="4000">
                                        <a:latin typeface="Cambria Math" panose="02040503050406030204" pitchFamily="18" charset="0"/>
                                      </a:rPr>
                                      <m:t>2</m:t>
                                    </m:r>
                                  </m:den>
                                </m:f>
                                <m:r>
                                  <a:rPr lang="en-US" sz="4000">
                                    <a:latin typeface="Cambria Math" panose="02040503050406030204" pitchFamily="18" charset="0"/>
                                  </a:rPr>
                                  <m:t>+</m:t>
                                </m:r>
                                <m:f>
                                  <m:fPr>
                                    <m:ctrlPr>
                                      <a:rPr lang="en-US" sz="4000" i="1">
                                        <a:latin typeface="Cambria Math" panose="02040503050406030204" pitchFamily="18" charset="0"/>
                                      </a:rPr>
                                    </m:ctrlPr>
                                  </m:fPr>
                                  <m:num>
                                    <m:r>
                                      <m:rPr>
                                        <m:sty m:val="p"/>
                                      </m:rPr>
                                      <a:rPr lang="en-US" sz="4000">
                                        <a:latin typeface="Cambria Math" panose="02040503050406030204" pitchFamily="18" charset="0"/>
                                      </a:rPr>
                                      <m:t>π</m:t>
                                    </m:r>
                                  </m:num>
                                  <m:den>
                                    <m:r>
                                      <a:rPr lang="en-US" sz="4000">
                                        <a:latin typeface="Cambria Math" panose="02040503050406030204" pitchFamily="18" charset="0"/>
                                      </a:rPr>
                                      <m:t>4</m:t>
                                    </m:r>
                                  </m:den>
                                </m:f>
                                <m:r>
                                  <a:rPr lang="en-US" sz="4000">
                                    <a:latin typeface="Cambria Math" panose="02040503050406030204" pitchFamily="18" charset="0"/>
                                  </a:rPr>
                                  <m:t>=</m:t>
                                </m:r>
                                <m:f>
                                  <m:fPr>
                                    <m:ctrlPr>
                                      <a:rPr lang="en-US" sz="4000" i="1">
                                        <a:latin typeface="Cambria Math" panose="02040503050406030204" pitchFamily="18" charset="0"/>
                                      </a:rPr>
                                    </m:ctrlPr>
                                  </m:fPr>
                                  <m:num>
                                    <m:r>
                                      <m:rPr>
                                        <m:sty m:val="p"/>
                                      </m:rPr>
                                      <a:rPr lang="en-US" sz="4000">
                                        <a:latin typeface="Cambria Math" panose="02040503050406030204" pitchFamily="18" charset="0"/>
                                      </a:rPr>
                                      <m:t>π</m:t>
                                    </m:r>
                                  </m:num>
                                  <m:den>
                                    <m:r>
                                      <a:rPr lang="en-US" sz="4000">
                                        <a:latin typeface="Cambria Math" panose="02040503050406030204" pitchFamily="18" charset="0"/>
                                      </a:rPr>
                                      <m:t>6</m:t>
                                    </m:r>
                                  </m:den>
                                </m:f>
                                <m:r>
                                  <a:rPr lang="en-US" sz="4000">
                                    <a:latin typeface="Cambria Math" panose="02040503050406030204" pitchFamily="18" charset="0"/>
                                  </a:rPr>
                                  <m:t>+</m:t>
                                </m:r>
                                <m:r>
                                  <m:rPr>
                                    <m:sty m:val="p"/>
                                  </m:rPr>
                                  <a:rPr lang="en-US" sz="4000">
                                    <a:latin typeface="Cambria Math" panose="02040503050406030204" pitchFamily="18" charset="0"/>
                                  </a:rPr>
                                  <m:t>k</m:t>
                                </m:r>
                                <m:r>
                                  <a:rPr lang="en-US" sz="4000">
                                    <a:latin typeface="Cambria Math" panose="02040503050406030204" pitchFamily="18" charset="0"/>
                                  </a:rPr>
                                  <m:t>2</m:t>
                                </m:r>
                                <m:r>
                                  <m:rPr>
                                    <m:sty m:val="p"/>
                                  </m:rPr>
                                  <a:rPr lang="en-US" sz="4000">
                                    <a:latin typeface="Cambria Math" panose="02040503050406030204" pitchFamily="18" charset="0"/>
                                  </a:rPr>
                                  <m:t>π</m:t>
                                </m:r>
                                <m:r>
                                  <a:rPr lang="en-US" sz="4000">
                                    <a:latin typeface="Cambria Math" panose="02040503050406030204" pitchFamily="18" charset="0"/>
                                  </a:rPr>
                                  <m:t>    </m:t>
                                </m:r>
                              </m:e>
                              <m:e>
                                <m:r>
                                  <a:rPr lang="vi-VN" sz="4000" b="0" i="1" smtClean="0">
                                    <a:latin typeface="Cambria Math" panose="02040503050406030204" pitchFamily="18" charset="0"/>
                                  </a:rPr>
                                  <m:t> </m:t>
                                </m:r>
                              </m:e>
                              <m:e>
                                <m:f>
                                  <m:fPr>
                                    <m:ctrlPr>
                                      <a:rPr lang="en-US" sz="4000" i="1">
                                        <a:latin typeface="Cambria Math" panose="02040503050406030204" pitchFamily="18" charset="0"/>
                                      </a:rPr>
                                    </m:ctrlPr>
                                  </m:fPr>
                                  <m:num>
                                    <m:r>
                                      <m:rPr>
                                        <m:sty m:val="p"/>
                                      </m:rPr>
                                      <a:rPr lang="en-US" sz="4000">
                                        <a:latin typeface="Cambria Math" panose="02040503050406030204" pitchFamily="18" charset="0"/>
                                      </a:rPr>
                                      <m:t>x</m:t>
                                    </m:r>
                                  </m:num>
                                  <m:den>
                                    <m:r>
                                      <a:rPr lang="en-US" sz="4000">
                                        <a:latin typeface="Cambria Math" panose="02040503050406030204" pitchFamily="18" charset="0"/>
                                      </a:rPr>
                                      <m:t>2</m:t>
                                    </m:r>
                                  </m:den>
                                </m:f>
                                <m:r>
                                  <a:rPr lang="en-US" sz="4000">
                                    <a:latin typeface="Cambria Math" panose="02040503050406030204" pitchFamily="18" charset="0"/>
                                  </a:rPr>
                                  <m:t>+</m:t>
                                </m:r>
                                <m:f>
                                  <m:fPr>
                                    <m:ctrlPr>
                                      <a:rPr lang="en-US" sz="4000" i="1">
                                        <a:latin typeface="Cambria Math" panose="02040503050406030204" pitchFamily="18" charset="0"/>
                                      </a:rPr>
                                    </m:ctrlPr>
                                  </m:fPr>
                                  <m:num>
                                    <m:r>
                                      <m:rPr>
                                        <m:sty m:val="p"/>
                                      </m:rPr>
                                      <a:rPr lang="en-US" sz="4000">
                                        <a:latin typeface="Cambria Math" panose="02040503050406030204" pitchFamily="18" charset="0"/>
                                      </a:rPr>
                                      <m:t>π</m:t>
                                    </m:r>
                                  </m:num>
                                  <m:den>
                                    <m:r>
                                      <a:rPr lang="en-US" sz="4000">
                                        <a:latin typeface="Cambria Math" panose="02040503050406030204" pitchFamily="18" charset="0"/>
                                      </a:rPr>
                                      <m:t>4</m:t>
                                    </m:r>
                                  </m:den>
                                </m:f>
                                <m:r>
                                  <a:rPr lang="en-US" sz="4000">
                                    <a:latin typeface="Cambria Math" panose="02040503050406030204" pitchFamily="18" charset="0"/>
                                  </a:rPr>
                                  <m:t>=</m:t>
                                </m:r>
                                <m:r>
                                  <a:rPr lang="en-US" sz="4000" i="1">
                                    <a:latin typeface="Cambria Math" panose="02040503050406030204" pitchFamily="18" charset="0"/>
                                  </a:rPr>
                                  <m:t>−</m:t>
                                </m:r>
                                <m:f>
                                  <m:fPr>
                                    <m:ctrlPr>
                                      <a:rPr lang="en-US" sz="4000" i="1">
                                        <a:latin typeface="Cambria Math" panose="02040503050406030204" pitchFamily="18" charset="0"/>
                                      </a:rPr>
                                    </m:ctrlPr>
                                  </m:fPr>
                                  <m:num>
                                    <m:r>
                                      <m:rPr>
                                        <m:sty m:val="p"/>
                                      </m:rPr>
                                      <a:rPr lang="en-US" sz="4000">
                                        <a:latin typeface="Cambria Math" panose="02040503050406030204" pitchFamily="18" charset="0"/>
                                      </a:rPr>
                                      <m:t>π</m:t>
                                    </m:r>
                                  </m:num>
                                  <m:den>
                                    <m:r>
                                      <a:rPr lang="en-US" sz="4000">
                                        <a:latin typeface="Cambria Math" panose="02040503050406030204" pitchFamily="18" charset="0"/>
                                      </a:rPr>
                                      <m:t>6</m:t>
                                    </m:r>
                                  </m:den>
                                </m:f>
                                <m:r>
                                  <a:rPr lang="en-US" sz="4000">
                                    <a:latin typeface="Cambria Math" panose="02040503050406030204" pitchFamily="18" charset="0"/>
                                  </a:rPr>
                                  <m:t>+</m:t>
                                </m:r>
                                <m:r>
                                  <m:rPr>
                                    <m:sty m:val="p"/>
                                  </m:rPr>
                                  <a:rPr lang="en-US" sz="4000">
                                    <a:latin typeface="Cambria Math" panose="02040503050406030204" pitchFamily="18" charset="0"/>
                                  </a:rPr>
                                  <m:t>k</m:t>
                                </m:r>
                                <m:r>
                                  <a:rPr lang="en-US" sz="4000">
                                    <a:latin typeface="Cambria Math" panose="02040503050406030204" pitchFamily="18" charset="0"/>
                                  </a:rPr>
                                  <m:t>2</m:t>
                                </m:r>
                                <m:r>
                                  <m:rPr>
                                    <m:sty m:val="p"/>
                                  </m:rPr>
                                  <a:rPr lang="en-US" sz="4000">
                                    <a:latin typeface="Cambria Math" panose="02040503050406030204" pitchFamily="18" charset="0"/>
                                  </a:rPr>
                                  <m:t>π</m:t>
                                </m:r>
                              </m:e>
                            </m:eqArr>
                          </m:e>
                        </m:d>
                      </m:e>
                    </m:d>
                    <m:r>
                      <a:rPr lang="en-US" sz="4000">
                        <a:latin typeface="Cambria Math" panose="02040503050406030204" pitchFamily="18" charset="0"/>
                      </a:rPr>
                      <m:t>⟺</m:t>
                    </m:r>
                  </m:oMath>
                </a14:m>
                <a:r>
                  <a:rPr lang="en-US" sz="4000">
                    <a:latin typeface="Arial" panose="020B0604020202020204" pitchFamily="34" charset="0"/>
                    <a:cs typeface="Arial" panose="020B0604020202020204" pitchFamily="34" charset="0"/>
                  </a:rPr>
                  <a:t> </a:t>
                </a:r>
                <a14:m>
                  <m:oMath xmlns:m="http://schemas.openxmlformats.org/officeDocument/2006/math">
                    <m:d>
                      <m:dPr>
                        <m:begChr m:val="["/>
                        <m:endChr m:val=""/>
                        <m:ctrlPr>
                          <a:rPr lang="en-US" sz="4000" i="1">
                            <a:latin typeface="Cambria Math" panose="02040503050406030204" pitchFamily="18" charset="0"/>
                          </a:rPr>
                        </m:ctrlPr>
                      </m:dPr>
                      <m:e>
                        <m:d>
                          <m:dPr>
                            <m:begChr m:val=""/>
                            <m:endChr m:val=""/>
                            <m:ctrlPr>
                              <a:rPr lang="en-US" sz="4000" i="1">
                                <a:latin typeface="Cambria Math" panose="02040503050406030204" pitchFamily="18" charset="0"/>
                              </a:rPr>
                            </m:ctrlPr>
                          </m:dPr>
                          <m:e>
                            <m:eqArr>
                              <m:eqArrPr>
                                <m:ctrlPr>
                                  <a:rPr lang="en-US" sz="4000" i="1">
                                    <a:latin typeface="Cambria Math" panose="02040503050406030204" pitchFamily="18" charset="0"/>
                                  </a:rPr>
                                </m:ctrlPr>
                              </m:eqArrPr>
                              <m:e>
                                <m:r>
                                  <m:rPr>
                                    <m:sty m:val="p"/>
                                  </m:rPr>
                                  <a:rPr lang="en-US" sz="4000">
                                    <a:latin typeface="Cambria Math" panose="02040503050406030204" pitchFamily="18" charset="0"/>
                                  </a:rPr>
                                  <m:t>x</m:t>
                                </m:r>
                                <m:r>
                                  <a:rPr lang="en-US" sz="4000">
                                    <a:latin typeface="Cambria Math" panose="02040503050406030204" pitchFamily="18" charset="0"/>
                                  </a:rPr>
                                  <m:t>=</m:t>
                                </m:r>
                                <m:r>
                                  <a:rPr lang="en-US" sz="4000" i="1">
                                    <a:latin typeface="Cambria Math" panose="02040503050406030204" pitchFamily="18" charset="0"/>
                                  </a:rPr>
                                  <m:t>−</m:t>
                                </m:r>
                                <m:f>
                                  <m:fPr>
                                    <m:ctrlPr>
                                      <a:rPr lang="en-US" sz="4000" i="1">
                                        <a:latin typeface="Cambria Math" panose="02040503050406030204" pitchFamily="18" charset="0"/>
                                      </a:rPr>
                                    </m:ctrlPr>
                                  </m:fPr>
                                  <m:num>
                                    <m:r>
                                      <m:rPr>
                                        <m:sty m:val="p"/>
                                      </m:rPr>
                                      <a:rPr lang="en-US" sz="4000">
                                        <a:latin typeface="Cambria Math" panose="02040503050406030204" pitchFamily="18" charset="0"/>
                                      </a:rPr>
                                      <m:t>π</m:t>
                                    </m:r>
                                  </m:num>
                                  <m:den>
                                    <m:r>
                                      <a:rPr lang="en-US" sz="4000">
                                        <a:latin typeface="Cambria Math" panose="02040503050406030204" pitchFamily="18" charset="0"/>
                                      </a:rPr>
                                      <m:t>6</m:t>
                                    </m:r>
                                  </m:den>
                                </m:f>
                                <m:r>
                                  <a:rPr lang="en-US" sz="4000">
                                    <a:latin typeface="Cambria Math" panose="02040503050406030204" pitchFamily="18" charset="0"/>
                                  </a:rPr>
                                  <m:t>+</m:t>
                                </m:r>
                                <m:r>
                                  <m:rPr>
                                    <m:sty m:val="p"/>
                                  </m:rPr>
                                  <a:rPr lang="en-US" sz="4000">
                                    <a:latin typeface="Cambria Math" panose="02040503050406030204" pitchFamily="18" charset="0"/>
                                  </a:rPr>
                                  <m:t>k</m:t>
                                </m:r>
                                <m:r>
                                  <a:rPr lang="en-US" sz="4000">
                                    <a:latin typeface="Cambria Math" panose="02040503050406030204" pitchFamily="18" charset="0"/>
                                  </a:rPr>
                                  <m:t>4</m:t>
                                </m:r>
                                <m:r>
                                  <m:rPr>
                                    <m:sty m:val="p"/>
                                  </m:rPr>
                                  <a:rPr lang="en-US" sz="4000">
                                    <a:latin typeface="Cambria Math" panose="02040503050406030204" pitchFamily="18" charset="0"/>
                                  </a:rPr>
                                  <m:t>π</m:t>
                                </m:r>
                                <m:r>
                                  <a:rPr lang="en-US" sz="4000">
                                    <a:latin typeface="Cambria Math" panose="02040503050406030204" pitchFamily="18" charset="0"/>
                                  </a:rPr>
                                  <m:t> </m:t>
                                </m:r>
                              </m:e>
                              <m:e>
                                <m:r>
                                  <a:rPr lang="vi-VN" sz="4000" b="0" i="1" smtClean="0">
                                    <a:latin typeface="Cambria Math" panose="02040503050406030204" pitchFamily="18" charset="0"/>
                                  </a:rPr>
                                  <m:t> </m:t>
                                </m:r>
                              </m:e>
                              <m:e>
                                <m:r>
                                  <m:rPr>
                                    <m:sty m:val="p"/>
                                  </m:rPr>
                                  <a:rPr lang="en-US" sz="4000">
                                    <a:latin typeface="Cambria Math" panose="02040503050406030204" pitchFamily="18" charset="0"/>
                                  </a:rPr>
                                  <m:t>x</m:t>
                                </m:r>
                                <m:r>
                                  <a:rPr lang="en-US" sz="4000">
                                    <a:latin typeface="Cambria Math" panose="02040503050406030204" pitchFamily="18" charset="0"/>
                                  </a:rPr>
                                  <m:t>=</m:t>
                                </m:r>
                                <m:r>
                                  <a:rPr lang="en-US" sz="4000" i="1">
                                    <a:latin typeface="Cambria Math" panose="02040503050406030204" pitchFamily="18" charset="0"/>
                                  </a:rPr>
                                  <m:t>−</m:t>
                                </m:r>
                                <m:f>
                                  <m:fPr>
                                    <m:ctrlPr>
                                      <a:rPr lang="en-US" sz="4000" i="1">
                                        <a:latin typeface="Cambria Math" panose="02040503050406030204" pitchFamily="18" charset="0"/>
                                      </a:rPr>
                                    </m:ctrlPr>
                                  </m:fPr>
                                  <m:num>
                                    <m:r>
                                      <a:rPr lang="en-US" sz="4000">
                                        <a:latin typeface="Cambria Math" panose="02040503050406030204" pitchFamily="18" charset="0"/>
                                      </a:rPr>
                                      <m:t>5</m:t>
                                    </m:r>
                                    <m:r>
                                      <m:rPr>
                                        <m:sty m:val="p"/>
                                      </m:rPr>
                                      <a:rPr lang="en-US" sz="4000">
                                        <a:latin typeface="Cambria Math" panose="02040503050406030204" pitchFamily="18" charset="0"/>
                                      </a:rPr>
                                      <m:t>π</m:t>
                                    </m:r>
                                  </m:num>
                                  <m:den>
                                    <m:r>
                                      <a:rPr lang="en-US" sz="4000">
                                        <a:latin typeface="Cambria Math" panose="02040503050406030204" pitchFamily="18" charset="0"/>
                                      </a:rPr>
                                      <m:t>6</m:t>
                                    </m:r>
                                  </m:den>
                                </m:f>
                                <m:r>
                                  <a:rPr lang="en-US" sz="4000">
                                    <a:latin typeface="Cambria Math" panose="02040503050406030204" pitchFamily="18" charset="0"/>
                                  </a:rPr>
                                  <m:t>+</m:t>
                                </m:r>
                                <m:r>
                                  <m:rPr>
                                    <m:sty m:val="p"/>
                                  </m:rPr>
                                  <a:rPr lang="en-US" sz="4000">
                                    <a:latin typeface="Cambria Math" panose="02040503050406030204" pitchFamily="18" charset="0"/>
                                  </a:rPr>
                                  <m:t>k</m:t>
                                </m:r>
                                <m:r>
                                  <a:rPr lang="en-US" sz="4000">
                                    <a:latin typeface="Cambria Math" panose="02040503050406030204" pitchFamily="18" charset="0"/>
                                  </a:rPr>
                                  <m:t>4</m:t>
                                </m:r>
                                <m:r>
                                  <m:rPr>
                                    <m:sty m:val="p"/>
                                  </m:rPr>
                                  <a:rPr lang="en-US" sz="4000">
                                    <a:latin typeface="Cambria Math" panose="02040503050406030204" pitchFamily="18" charset="0"/>
                                  </a:rPr>
                                  <m:t>π</m:t>
                                </m:r>
                              </m:e>
                            </m:eqArr>
                          </m:e>
                        </m:d>
                      </m:e>
                    </m:d>
                    <m:r>
                      <a:rPr lang="en-US" sz="4000">
                        <a:latin typeface="Cambria Math" panose="02040503050406030204" pitchFamily="18" charset="0"/>
                      </a:rPr>
                      <m:t>(</m:t>
                    </m:r>
                    <m:r>
                      <m:rPr>
                        <m:sty m:val="p"/>
                      </m:rPr>
                      <a:rPr lang="en-US" sz="4000">
                        <a:latin typeface="Cambria Math" panose="02040503050406030204" pitchFamily="18" charset="0"/>
                      </a:rPr>
                      <m:t>k</m:t>
                    </m:r>
                    <m:r>
                      <a:rPr lang="en-US" sz="4000">
                        <a:latin typeface="Cambria Math" panose="02040503050406030204" pitchFamily="18" charset="0"/>
                      </a:rPr>
                      <m:t>∈</m:t>
                    </m:r>
                    <m:r>
                      <a:rPr lang="en-US" sz="4000" i="1">
                        <a:latin typeface="Cambria Math" panose="02040503050406030204" pitchFamily="18" charset="0"/>
                      </a:rPr>
                      <m:t>ℤ</m:t>
                    </m:r>
                    <m:r>
                      <a:rPr lang="en-US" sz="4000">
                        <a:latin typeface="Cambria Math" panose="02040503050406030204" pitchFamily="18" charset="0"/>
                      </a:rPr>
                      <m:t>)</m:t>
                    </m:r>
                  </m:oMath>
                </a14:m>
                <a:endParaRPr lang="en-US" sz="4000">
                  <a:latin typeface="Arial" panose="020B060402020202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1447800" y="1453418"/>
                <a:ext cx="12649200" cy="4058099"/>
              </a:xfrm>
              <a:prstGeom prst="rect">
                <a:avLst/>
              </a:prstGeom>
              <a:blipFill rotWithShape="0">
                <a:blip r:embed="rId3"/>
                <a:stretch>
                  <a:fillRect l="-1735"/>
                </a:stretch>
              </a:blipFill>
            </p:spPr>
            <p:txBody>
              <a:bodyPr/>
              <a:lstStyle/>
              <a:p>
                <a:r>
                  <a:rPr lang="en-US">
                    <a:noFill/>
                  </a:rPr>
                  <a:t> </a:t>
                </a:r>
              </a:p>
            </p:txBody>
          </p:sp>
        </mc:Fallback>
      </mc:AlternateContent>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302637" y="2019300"/>
            <a:ext cx="3017725" cy="8019934"/>
          </a:xfrm>
          <a:prstGeom prst="rect">
            <a:avLst/>
          </a:prstGeom>
        </p:spPr>
      </p:pic>
      <mc:AlternateContent xmlns:mc="http://schemas.openxmlformats.org/markup-compatibility/2006" xmlns:a14="http://schemas.microsoft.com/office/drawing/2010/main">
        <mc:Choice Requires="a14">
          <p:sp>
            <p:nvSpPr>
              <p:cNvPr id="7" name="Rectangle 6"/>
              <p:cNvSpPr/>
              <p:nvPr/>
            </p:nvSpPr>
            <p:spPr>
              <a:xfrm>
                <a:off x="1447800" y="5511473"/>
                <a:ext cx="14752320" cy="4388061"/>
              </a:xfrm>
              <a:prstGeom prst="rect">
                <a:avLst/>
              </a:prstGeom>
            </p:spPr>
            <p:txBody>
              <a:bodyPr wrap="square">
                <a:spAutoFit/>
              </a:bodyPr>
              <a:lstStyle/>
              <a:p>
                <a:pPr algn="just">
                  <a:lnSpc>
                    <a:spcPct val="130000"/>
                  </a:lnSpc>
                  <a:spcAft>
                    <a:spcPts val="0"/>
                  </a:spcAft>
                </a:pPr>
                <a:r>
                  <a:rPr lang="en-US" sz="4000">
                    <a:latin typeface="Arial" panose="020B0604020202020204" pitchFamily="34" charset="0"/>
                    <a:ea typeface="Calibri" panose="020F0502020204030204" pitchFamily="34" charset="0"/>
                    <a:cs typeface="Arial" panose="020B0604020202020204" pitchFamily="34" charset="0"/>
                  </a:rPr>
                  <a:t>d) </a:t>
                </a:r>
                <a14:m>
                  <m:oMath xmlns:m="http://schemas.openxmlformats.org/officeDocument/2006/math">
                    <m:r>
                      <a:rPr lang="en-US" sz="4000">
                        <a:effectLst/>
                        <a:latin typeface="Cambria Math" panose="02040503050406030204" pitchFamily="18" charset="0"/>
                        <a:ea typeface="Calibri" panose="020F0502020204030204" pitchFamily="34" charset="0"/>
                        <a:cs typeface="Times New Roman" panose="02020603050405020304" pitchFamily="18" charset="0"/>
                      </a:rPr>
                      <m:t>2</m:t>
                    </m:r>
                    <m:func>
                      <m:func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cos</m:t>
                        </m:r>
                      </m:fName>
                      <m:e>
                        <m:r>
                          <a:rPr lang="en-US" sz="4000">
                            <a:effectLst/>
                            <a:latin typeface="Cambria Math" panose="02040503050406030204" pitchFamily="18" charset="0"/>
                            <a:ea typeface="Calibri" panose="020F0502020204030204" pitchFamily="34" charset="0"/>
                            <a:cs typeface="Times New Roman" panose="02020603050405020304" pitchFamily="18" charset="0"/>
                          </a:rPr>
                          <m:t>3</m:t>
                        </m:r>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x</m:t>
                        </m:r>
                      </m:e>
                    </m:func>
                    <m:r>
                      <a:rPr lang="en-US" sz="4000">
                        <a:effectLst/>
                        <a:latin typeface="Cambria Math" panose="02040503050406030204" pitchFamily="18" charset="0"/>
                        <a:ea typeface="Calibri" panose="020F0502020204030204" pitchFamily="34" charset="0"/>
                        <a:cs typeface="Times New Roman" panose="02020603050405020304" pitchFamily="18" charset="0"/>
                      </a:rPr>
                      <m:t>+5=3⟺</m:t>
                    </m:r>
                    <m:func>
                      <m:func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cos</m:t>
                        </m:r>
                      </m:fName>
                      <m:e>
                        <m:r>
                          <a:rPr lang="en-US" sz="4000">
                            <a:effectLst/>
                            <a:latin typeface="Cambria Math" panose="02040503050406030204" pitchFamily="18" charset="0"/>
                            <a:ea typeface="Calibri" panose="020F0502020204030204" pitchFamily="34" charset="0"/>
                            <a:cs typeface="Times New Roman" panose="02020603050405020304" pitchFamily="18" charset="0"/>
                          </a:rPr>
                          <m:t>3</m:t>
                        </m:r>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x</m:t>
                        </m:r>
                      </m:e>
                    </m:func>
                    <m:r>
                      <a:rPr lang="en-US" sz="4000">
                        <a:effectLst/>
                        <a:latin typeface="Cambria Math" panose="02040503050406030204" pitchFamily="18" charset="0"/>
                        <a:ea typeface="Calibri" panose="020F0502020204030204" pitchFamily="34" charset="0"/>
                        <a:cs typeface="Times New Roman" panose="02020603050405020304" pitchFamily="18" charset="0"/>
                      </a:rPr>
                      <m:t>=</m:t>
                    </m:r>
                    <m:r>
                      <a:rPr lang="en-US" sz="4000" i="1">
                        <a:effectLst/>
                        <a:latin typeface="Cambria Math" panose="02040503050406030204" pitchFamily="18" charset="0"/>
                        <a:ea typeface="Calibri" panose="020F0502020204030204" pitchFamily="34" charset="0"/>
                        <a:cs typeface="Times New Roman" panose="02020603050405020304" pitchFamily="18" charset="0"/>
                      </a:rPr>
                      <m:t>−</m:t>
                    </m:r>
                    <m:r>
                      <a:rPr lang="en-US" sz="4000">
                        <a:effectLst/>
                        <a:latin typeface="Cambria Math" panose="02040503050406030204" pitchFamily="18" charset="0"/>
                        <a:ea typeface="Calibri" panose="020F0502020204030204" pitchFamily="34" charset="0"/>
                        <a:cs typeface="Times New Roman" panose="02020603050405020304" pitchFamily="18" charset="0"/>
                      </a:rPr>
                      <m:t>1⟺</m:t>
                    </m:r>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x</m:t>
                    </m:r>
                    <m:r>
                      <a:rPr lang="en-US" sz="40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π</m:t>
                        </m:r>
                      </m:num>
                      <m:den>
                        <m:r>
                          <a:rPr lang="en-US" sz="4000">
                            <a:effectLst/>
                            <a:latin typeface="Cambria Math" panose="02040503050406030204" pitchFamily="18" charset="0"/>
                            <a:ea typeface="Calibri" panose="020F0502020204030204" pitchFamily="34" charset="0"/>
                            <a:cs typeface="Times New Roman" panose="02020603050405020304" pitchFamily="18" charset="0"/>
                          </a:rPr>
                          <m:t>3</m:t>
                        </m:r>
                      </m:den>
                    </m:f>
                    <m:r>
                      <a:rPr lang="en-US" sz="40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k</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a:effectLst/>
                            <a:latin typeface="Cambria Math" panose="02040503050406030204" pitchFamily="18" charset="0"/>
                            <a:ea typeface="Calibri" panose="020F0502020204030204" pitchFamily="34" charset="0"/>
                            <a:cs typeface="Times New Roman" panose="02020603050405020304" pitchFamily="18" charset="0"/>
                          </a:rPr>
                          <m:t>2</m:t>
                        </m:r>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π</m:t>
                        </m:r>
                      </m:num>
                      <m:den>
                        <m:r>
                          <a:rPr lang="en-US" sz="4000">
                            <a:effectLst/>
                            <a:latin typeface="Cambria Math" panose="02040503050406030204" pitchFamily="18" charset="0"/>
                            <a:ea typeface="Calibri" panose="020F0502020204030204" pitchFamily="34" charset="0"/>
                            <a:cs typeface="Times New Roman" panose="02020603050405020304" pitchFamily="18" charset="0"/>
                          </a:rPr>
                          <m:t>3</m:t>
                        </m:r>
                      </m:den>
                    </m:f>
                    <m:r>
                      <a:rPr lang="en-US" sz="4000">
                        <a:effectLst/>
                        <a:latin typeface="Cambria Math" panose="02040503050406030204" pitchFamily="18" charset="0"/>
                        <a:ea typeface="Calibri" panose="020F0502020204030204" pitchFamily="34" charset="0"/>
                        <a:cs typeface="Times New Roman" panose="02020603050405020304" pitchFamily="18" charset="0"/>
                      </a:rPr>
                      <m:t>, </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k</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ℤ</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oMath>
                </a14:m>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30000"/>
                  </a:lnSpc>
                  <a:spcAft>
                    <a:spcPts val="0"/>
                  </a:spcAft>
                </a:pPr>
                <a:r>
                  <a:rPr lang="en-US" sz="4000">
                    <a:effectLst/>
                    <a:latin typeface="Arial" panose="020B0604020202020204" pitchFamily="34" charset="0"/>
                    <a:ea typeface="Calibri" panose="020F0502020204030204" pitchFamily="34" charset="0"/>
                    <a:cs typeface="Arial" panose="020B0604020202020204" pitchFamily="34" charset="0"/>
                  </a:rPr>
                  <a:t>e) </a:t>
                </a:r>
                <a14:m>
                  <m:oMath xmlns:m="http://schemas.openxmlformats.org/officeDocument/2006/math">
                    <m:r>
                      <a:rPr lang="en-US" sz="4000">
                        <a:effectLst/>
                        <a:latin typeface="Cambria Math" panose="02040503050406030204" pitchFamily="18" charset="0"/>
                        <a:ea typeface="Calibri" panose="020F0502020204030204" pitchFamily="34" charset="0"/>
                        <a:cs typeface="Times New Roman" panose="02020603050405020304" pitchFamily="18" charset="0"/>
                      </a:rPr>
                      <m:t>3</m:t>
                    </m:r>
                    <m:func>
                      <m:func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tan</m:t>
                        </m:r>
                      </m:fName>
                      <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x</m:t>
                        </m:r>
                      </m:e>
                    </m:func>
                    <m:r>
                      <a:rPr lang="en-US" sz="4000">
                        <a:effectLst/>
                        <a:latin typeface="Cambria Math" panose="02040503050406030204" pitchFamily="18" charset="0"/>
                        <a:ea typeface="Calibri" panose="020F0502020204030204" pitchFamily="34" charset="0"/>
                        <a:cs typeface="Times New Roman" panose="02020603050405020304" pitchFamily="18" charset="0"/>
                      </a:rPr>
                      <m:t>=</m:t>
                    </m:r>
                    <m:r>
                      <a:rPr lang="en-US" sz="4000" i="1">
                        <a:effectLst/>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4000">
                            <a:effectLst/>
                            <a:latin typeface="Cambria Math" panose="02040503050406030204" pitchFamily="18" charset="0"/>
                            <a:ea typeface="Calibri" panose="020F0502020204030204" pitchFamily="34" charset="0"/>
                            <a:cs typeface="Times New Roman" panose="02020603050405020304" pitchFamily="18" charset="0"/>
                          </a:rPr>
                          <m:t>3</m:t>
                        </m:r>
                      </m:e>
                    </m:rad>
                    <m:r>
                      <a:rPr lang="en-US" sz="4000">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tan</m:t>
                        </m:r>
                      </m:fName>
                      <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x</m:t>
                        </m:r>
                      </m:e>
                    </m:func>
                    <m:r>
                      <a:rPr lang="en-US" sz="4000">
                        <a:effectLst/>
                        <a:latin typeface="Cambria Math" panose="02040503050406030204" pitchFamily="18" charset="0"/>
                        <a:ea typeface="Calibri" panose="020F0502020204030204" pitchFamily="34" charset="0"/>
                        <a:cs typeface="Times New Roman" panose="02020603050405020304" pitchFamily="18" charset="0"/>
                      </a:rPr>
                      <m:t>=</m:t>
                    </m:r>
                    <m:r>
                      <a:rPr lang="en-US" sz="40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ad>
                          <m:radPr>
                            <m:degHide m:val="on"/>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4000">
                                <a:effectLst/>
                                <a:latin typeface="Cambria Math" panose="02040503050406030204" pitchFamily="18" charset="0"/>
                                <a:ea typeface="Calibri" panose="020F0502020204030204" pitchFamily="34" charset="0"/>
                                <a:cs typeface="Times New Roman" panose="02020603050405020304" pitchFamily="18" charset="0"/>
                              </a:rPr>
                              <m:t>3</m:t>
                            </m:r>
                          </m:e>
                        </m:rad>
                      </m:num>
                      <m:den>
                        <m:r>
                          <a:rPr lang="en-US" sz="4000">
                            <a:effectLst/>
                            <a:latin typeface="Cambria Math" panose="02040503050406030204" pitchFamily="18" charset="0"/>
                            <a:ea typeface="Calibri" panose="020F0502020204030204" pitchFamily="34" charset="0"/>
                            <a:cs typeface="Times New Roman" panose="02020603050405020304" pitchFamily="18" charset="0"/>
                          </a:rPr>
                          <m:t>3</m:t>
                        </m:r>
                      </m:den>
                    </m:f>
                    <m:r>
                      <a:rPr lang="en-US" sz="40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x</m:t>
                    </m:r>
                    <m:r>
                      <a:rPr lang="en-US" sz="4000">
                        <a:effectLst/>
                        <a:latin typeface="Cambria Math" panose="02040503050406030204" pitchFamily="18" charset="0"/>
                        <a:ea typeface="Calibri" panose="020F0502020204030204" pitchFamily="34" charset="0"/>
                        <a:cs typeface="Times New Roman" panose="02020603050405020304" pitchFamily="18" charset="0"/>
                      </a:rPr>
                      <m:t>=</m:t>
                    </m:r>
                    <m:r>
                      <a:rPr lang="en-US" sz="40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π</m:t>
                        </m:r>
                      </m:num>
                      <m:den>
                        <m:r>
                          <a:rPr lang="en-US" sz="4000">
                            <a:effectLst/>
                            <a:latin typeface="Cambria Math" panose="02040503050406030204" pitchFamily="18" charset="0"/>
                            <a:ea typeface="Calibri" panose="020F0502020204030204" pitchFamily="34" charset="0"/>
                            <a:cs typeface="Times New Roman" panose="02020603050405020304" pitchFamily="18" charset="0"/>
                          </a:rPr>
                          <m:t>6</m:t>
                        </m:r>
                      </m:den>
                    </m:f>
                    <m:r>
                      <a:rPr lang="en-US" sz="40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kπ</m:t>
                    </m:r>
                    <m:r>
                      <a:rPr lang="en-US" sz="4000">
                        <a:effectLst/>
                        <a:latin typeface="Cambria Math" panose="02040503050406030204" pitchFamily="18" charset="0"/>
                        <a:ea typeface="Calibri" panose="020F0502020204030204" pitchFamily="34" charset="0"/>
                        <a:cs typeface="Times New Roman" panose="02020603050405020304" pitchFamily="18" charset="0"/>
                      </a:rPr>
                      <m:t>, (</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k</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ℤ</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oMath>
                </a14:m>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30000"/>
                  </a:lnSpc>
                  <a:spcAft>
                    <a:spcPts val="0"/>
                  </a:spcAft>
                </a:pPr>
                <a:r>
                  <a:rPr lang="en-US" sz="4000">
                    <a:effectLst/>
                    <a:latin typeface="Arial" panose="020B0604020202020204" pitchFamily="34" charset="0"/>
                    <a:ea typeface="Calibri" panose="020F0502020204030204" pitchFamily="34" charset="0"/>
                    <a:cs typeface="Arial" panose="020B0604020202020204" pitchFamily="34" charset="0"/>
                  </a:rPr>
                  <a:t>g) </a:t>
                </a:r>
                <a14:m>
                  <m:oMath xmlns:m="http://schemas.openxmlformats.org/officeDocument/2006/math">
                    <m:func>
                      <m:func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cot</m:t>
                        </m:r>
                      </m:fName>
                      <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x</m:t>
                        </m:r>
                      </m:e>
                    </m:func>
                    <m:r>
                      <a:rPr lang="en-US" sz="4000" i="1">
                        <a:effectLst/>
                        <a:latin typeface="Cambria Math" panose="02040503050406030204" pitchFamily="18" charset="0"/>
                        <a:ea typeface="Calibri" panose="020F0502020204030204" pitchFamily="34" charset="0"/>
                        <a:cs typeface="Times New Roman" panose="02020603050405020304" pitchFamily="18" charset="0"/>
                      </a:rPr>
                      <m:t>−</m:t>
                    </m:r>
                    <m:r>
                      <a:rPr lang="en-US" sz="4000">
                        <a:effectLst/>
                        <a:latin typeface="Cambria Math" panose="02040503050406030204" pitchFamily="18" charset="0"/>
                        <a:ea typeface="Calibri" panose="020F0502020204030204" pitchFamily="34" charset="0"/>
                        <a:cs typeface="Times New Roman" panose="02020603050405020304" pitchFamily="18" charset="0"/>
                      </a:rPr>
                      <m:t>3=</m:t>
                    </m:r>
                    <m:rad>
                      <m:radPr>
                        <m:degHide m:val="on"/>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4000">
                            <a:effectLst/>
                            <a:latin typeface="Cambria Math" panose="02040503050406030204" pitchFamily="18" charset="0"/>
                            <a:ea typeface="Calibri" panose="020F0502020204030204" pitchFamily="34" charset="0"/>
                            <a:cs typeface="Times New Roman" panose="02020603050405020304" pitchFamily="18" charset="0"/>
                          </a:rPr>
                          <m:t>3</m:t>
                        </m:r>
                      </m:e>
                    </m:rad>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4000">
                            <a:effectLst/>
                            <a:latin typeface="Cambria Math" panose="02040503050406030204" pitchFamily="18" charset="0"/>
                            <a:ea typeface="Calibri" panose="020F0502020204030204" pitchFamily="34" charset="0"/>
                            <a:cs typeface="Times New Roman" panose="02020603050405020304" pitchFamily="18" charset="0"/>
                          </a:rPr>
                          <m:t>1</m:t>
                        </m:r>
                        <m:r>
                          <a:rPr lang="en-US" sz="4000" i="1">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cot</m:t>
                            </m:r>
                          </m:fName>
                          <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x</m:t>
                            </m:r>
                          </m:e>
                        </m:func>
                      </m:e>
                    </m:d>
                    <m:r>
                      <a:rPr lang="en-US" sz="4000">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cot</m:t>
                        </m:r>
                      </m:fName>
                      <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x</m:t>
                        </m:r>
                      </m:e>
                    </m:func>
                    <m:r>
                      <a:rPr lang="en-US" sz="4000" i="1">
                        <a:effectLst/>
                        <a:latin typeface="Cambria Math" panose="02040503050406030204" pitchFamily="18" charset="0"/>
                        <a:ea typeface="Calibri" panose="020F0502020204030204" pitchFamily="34" charset="0"/>
                        <a:cs typeface="Times New Roman" panose="02020603050405020304" pitchFamily="18" charset="0"/>
                      </a:rPr>
                      <m:t>−</m:t>
                    </m:r>
                    <m:r>
                      <a:rPr lang="en-US" sz="4000">
                        <a:effectLst/>
                        <a:latin typeface="Cambria Math" panose="02040503050406030204" pitchFamily="18" charset="0"/>
                        <a:ea typeface="Calibri" panose="020F0502020204030204" pitchFamily="34" charset="0"/>
                        <a:cs typeface="Times New Roman" panose="02020603050405020304" pitchFamily="18" charset="0"/>
                      </a:rPr>
                      <m:t>3=</m:t>
                    </m:r>
                    <m:rad>
                      <m:radPr>
                        <m:degHide m:val="on"/>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4000">
                            <a:effectLst/>
                            <a:latin typeface="Cambria Math" panose="02040503050406030204" pitchFamily="18" charset="0"/>
                            <a:ea typeface="Calibri" panose="020F0502020204030204" pitchFamily="34" charset="0"/>
                            <a:cs typeface="Times New Roman" panose="02020603050405020304" pitchFamily="18" charset="0"/>
                          </a:rPr>
                          <m:t>3</m:t>
                        </m:r>
                      </m:e>
                    </m:rad>
                    <m:r>
                      <a:rPr lang="en-US" sz="4000" i="1">
                        <a:effectLst/>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4000">
                            <a:effectLst/>
                            <a:latin typeface="Cambria Math" panose="02040503050406030204" pitchFamily="18" charset="0"/>
                            <a:ea typeface="Calibri" panose="020F0502020204030204" pitchFamily="34" charset="0"/>
                            <a:cs typeface="Times New Roman" panose="02020603050405020304" pitchFamily="18" charset="0"/>
                          </a:rPr>
                          <m:t>3</m:t>
                        </m:r>
                      </m:e>
                    </m:rad>
                    <m:func>
                      <m:func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cot</m:t>
                        </m:r>
                      </m:fName>
                      <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x</m:t>
                        </m:r>
                      </m:e>
                    </m:func>
                  </m:oMath>
                </a14:m>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30000"/>
                  </a:lnSpc>
                  <a:spcAft>
                    <a:spcPts val="0"/>
                  </a:spcAft>
                </a:pPr>
                <a14:m>
                  <m:oMath xmlns:m="http://schemas.openxmlformats.org/officeDocument/2006/math">
                    <m:r>
                      <a:rPr lang="en-US" sz="4000">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4000">
                            <a:effectLst/>
                            <a:latin typeface="Cambria Math" panose="02040503050406030204" pitchFamily="18" charset="0"/>
                            <a:ea typeface="Calibri" panose="020F0502020204030204" pitchFamily="34" charset="0"/>
                            <a:cs typeface="Times New Roman" panose="02020603050405020304" pitchFamily="18" charset="0"/>
                          </a:rPr>
                          <m:t>1+</m:t>
                        </m:r>
                        <m:rad>
                          <m:radPr>
                            <m:degHide m:val="on"/>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4000">
                                <a:effectLst/>
                                <a:latin typeface="Cambria Math" panose="02040503050406030204" pitchFamily="18" charset="0"/>
                                <a:ea typeface="Calibri" panose="020F0502020204030204" pitchFamily="34" charset="0"/>
                                <a:cs typeface="Times New Roman" panose="02020603050405020304" pitchFamily="18" charset="0"/>
                              </a:rPr>
                              <m:t>3</m:t>
                            </m:r>
                          </m:e>
                        </m:rad>
                      </m:e>
                    </m:d>
                    <m:func>
                      <m:func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cot</m:t>
                        </m:r>
                      </m:fName>
                      <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x</m:t>
                        </m:r>
                      </m:e>
                    </m:func>
                    <m:r>
                      <a:rPr lang="en-US" sz="4000">
                        <a:effectLst/>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4000">
                            <a:effectLst/>
                            <a:latin typeface="Cambria Math" panose="02040503050406030204" pitchFamily="18" charset="0"/>
                            <a:ea typeface="Calibri" panose="020F0502020204030204" pitchFamily="34" charset="0"/>
                            <a:cs typeface="Times New Roman" panose="02020603050405020304" pitchFamily="18" charset="0"/>
                          </a:rPr>
                          <m:t>3</m:t>
                        </m:r>
                      </m:e>
                    </m:rad>
                    <m:r>
                      <a:rPr lang="en-US" sz="4000">
                        <a:effectLst/>
                        <a:latin typeface="Cambria Math" panose="02040503050406030204" pitchFamily="18" charset="0"/>
                        <a:ea typeface="Calibri" panose="020F0502020204030204" pitchFamily="34" charset="0"/>
                        <a:cs typeface="Times New Roman" panose="02020603050405020304" pitchFamily="18" charset="0"/>
                      </a:rPr>
                      <m:t>+3⟺</m:t>
                    </m:r>
                    <m:func>
                      <m:func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cot</m:t>
                        </m:r>
                      </m:fName>
                      <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x</m:t>
                        </m:r>
                        <m:r>
                          <a:rPr lang="en-US" sz="4000">
                            <a:effectLst/>
                            <a:latin typeface="Cambria Math" panose="02040503050406030204" pitchFamily="18" charset="0"/>
                            <a:ea typeface="Calibri" panose="020F0502020204030204" pitchFamily="34" charset="0"/>
                            <a:cs typeface="Times New Roman" panose="02020603050405020304" pitchFamily="18" charset="0"/>
                          </a:rPr>
                          <m:t> </m:t>
                        </m:r>
                      </m:e>
                    </m:func>
                    <m:r>
                      <a:rPr lang="en-US" sz="4000">
                        <a:effectLst/>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4000">
                            <a:effectLst/>
                            <a:latin typeface="Cambria Math" panose="02040503050406030204" pitchFamily="18" charset="0"/>
                            <a:ea typeface="Calibri" panose="020F0502020204030204" pitchFamily="34" charset="0"/>
                            <a:cs typeface="Times New Roman" panose="02020603050405020304" pitchFamily="18" charset="0"/>
                          </a:rPr>
                          <m:t>3</m:t>
                        </m:r>
                      </m:e>
                    </m:rad>
                    <m:r>
                      <a:rPr lang="en-US" sz="40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x</m:t>
                    </m:r>
                    <m:r>
                      <a:rPr lang="en-US" sz="40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π</m:t>
                        </m:r>
                      </m:num>
                      <m:den>
                        <m:r>
                          <a:rPr lang="en-US" sz="4000">
                            <a:effectLst/>
                            <a:latin typeface="Cambria Math" panose="02040503050406030204" pitchFamily="18" charset="0"/>
                            <a:ea typeface="Calibri" panose="020F0502020204030204" pitchFamily="34" charset="0"/>
                            <a:cs typeface="Times New Roman" panose="02020603050405020304" pitchFamily="18" charset="0"/>
                          </a:rPr>
                          <m:t>6</m:t>
                        </m:r>
                      </m:den>
                    </m:f>
                    <m:r>
                      <a:rPr lang="en-US" sz="40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kπ</m:t>
                    </m:r>
                    <m:r>
                      <a:rPr lang="en-US" sz="4000">
                        <a:effectLst/>
                        <a:latin typeface="Cambria Math" panose="02040503050406030204" pitchFamily="18" charset="0"/>
                        <a:ea typeface="Calibri" panose="020F0502020204030204" pitchFamily="34" charset="0"/>
                        <a:cs typeface="Times New Roman" panose="02020603050405020304" pitchFamily="18" charset="0"/>
                      </a:rPr>
                      <m:t>, (</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k</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ℤ</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en-US" sz="4000">
                    <a:effectLst/>
                    <a:latin typeface="Arial" panose="020B0604020202020204" pitchFamily="34" charset="0"/>
                    <a:ea typeface="Calibri" panose="020F0502020204030204" pitchFamily="34" charset="0"/>
                    <a:cs typeface="Arial" panose="020B0604020202020204" pitchFamily="34" charset="0"/>
                  </a:rPr>
                  <a:t> </a:t>
                </a:r>
              </a:p>
            </p:txBody>
          </p:sp>
        </mc:Choice>
        <mc:Fallback xmlns="">
          <p:sp>
            <p:nvSpPr>
              <p:cNvPr id="7" name="Rectangle 6"/>
              <p:cNvSpPr>
                <a:spLocks noRot="1" noChangeAspect="1" noMove="1" noResize="1" noEditPoints="1" noAdjustHandles="1" noChangeArrowheads="1" noChangeShapeType="1" noTextEdit="1"/>
              </p:cNvSpPr>
              <p:nvPr/>
            </p:nvSpPr>
            <p:spPr>
              <a:xfrm>
                <a:off x="1447800" y="5511473"/>
                <a:ext cx="14752320" cy="4388061"/>
              </a:xfrm>
              <a:prstGeom prst="rect">
                <a:avLst/>
              </a:prstGeom>
              <a:blipFill rotWithShape="0">
                <a:blip r:embed="rId5"/>
                <a:stretch>
                  <a:fillRect l="-1488"/>
                </a:stretch>
              </a:blipFill>
            </p:spPr>
            <p:txBody>
              <a:bodyPr/>
              <a:lstStyle/>
              <a:p>
                <a:r>
                  <a:rPr lang="en-US">
                    <a:noFill/>
                  </a:rPr>
                  <a:t> </a:t>
                </a:r>
              </a:p>
            </p:txBody>
          </p:sp>
        </mc:Fallback>
      </mc:AlternateContent>
    </p:spTree>
    <p:extLst>
      <p:ext uri="{BB962C8B-B14F-4D97-AF65-F5344CB8AC3E}">
        <p14:creationId xmlns:p14="http://schemas.microsoft.com/office/powerpoint/2010/main" val="2334037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fade">
                                      <p:cBhvr>
                                        <p:cTn id="14" dur="500"/>
                                        <p:tgtEl>
                                          <p:spTgt spid="7">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7">
                                            <p:txEl>
                                              <p:pRg st="1" end="1"/>
                                            </p:txEl>
                                          </p:spTgt>
                                        </p:tgtEl>
                                        <p:attrNameLst>
                                          <p:attrName>style.visibility</p:attrName>
                                        </p:attrNameLst>
                                      </p:cBhvr>
                                      <p:to>
                                        <p:strVal val="visible"/>
                                      </p:to>
                                    </p:set>
                                    <p:animEffect transition="in" filter="fade">
                                      <p:cBhvr>
                                        <p:cTn id="19" dur="500"/>
                                        <p:tgtEl>
                                          <p:spTgt spid="7">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7">
                                            <p:txEl>
                                              <p:pRg st="2" end="2"/>
                                            </p:txEl>
                                          </p:spTgt>
                                        </p:tgtEl>
                                        <p:attrNameLst>
                                          <p:attrName>style.visibility</p:attrName>
                                        </p:attrNameLst>
                                      </p:cBhvr>
                                      <p:to>
                                        <p:strVal val="visible"/>
                                      </p:to>
                                    </p:set>
                                    <p:animEffect transition="in" filter="fade">
                                      <p:cBhvr>
                                        <p:cTn id="24" dur="500"/>
                                        <p:tgtEl>
                                          <p:spTgt spid="7">
                                            <p:txEl>
                                              <p:pRg st="2" end="2"/>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7">
                                            <p:txEl>
                                              <p:pRg st="3" end="3"/>
                                            </p:txEl>
                                          </p:spTgt>
                                        </p:tgtEl>
                                        <p:attrNameLst>
                                          <p:attrName>style.visibility</p:attrName>
                                        </p:attrNameLst>
                                      </p:cBhvr>
                                      <p:to>
                                        <p:strVal val="visible"/>
                                      </p:to>
                                    </p:set>
                                    <p:animEffect transition="in" filter="fade">
                                      <p:cBhvr>
                                        <p:cTn id="27"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sp>
        <p:nvSpPr>
          <p:cNvPr id="3" name="Horizontal Scroll 2"/>
          <p:cNvSpPr/>
          <p:nvPr/>
        </p:nvSpPr>
        <p:spPr>
          <a:xfrm>
            <a:off x="1295400" y="548992"/>
            <a:ext cx="1905000" cy="1470308"/>
          </a:xfrm>
          <a:prstGeom prst="horizontalScroll">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4400" b="1">
                <a:solidFill>
                  <a:schemeClr val="tx1"/>
                </a:solidFill>
                <a:latin typeface="Arial" panose="020B0604020202020204" pitchFamily="34" charset="0"/>
                <a:cs typeface="Arial" panose="020B0604020202020204" pitchFamily="34" charset="0"/>
              </a:rPr>
              <a:t>HĐ1</a:t>
            </a:r>
            <a:endParaRPr lang="en-US" sz="4400" b="1">
              <a:solidFill>
                <a:schemeClr val="tx1"/>
              </a:solidFill>
              <a:latin typeface="Arial" panose="020B0604020202020204" pitchFamily="34" charset="0"/>
              <a:cs typeface="Arial" panose="020B0604020202020204" pitchFamily="34" charset="0"/>
            </a:endParaRPr>
          </a:p>
        </p:txBody>
      </p:sp>
      <p:sp>
        <p:nvSpPr>
          <p:cNvPr id="4" name="Rectangle 3"/>
          <p:cNvSpPr/>
          <p:nvPr/>
        </p:nvSpPr>
        <p:spPr>
          <a:xfrm>
            <a:off x="1270000" y="1802954"/>
            <a:ext cx="15793720" cy="6653296"/>
          </a:xfrm>
          <a:prstGeom prst="rect">
            <a:avLst/>
          </a:prstGeom>
        </p:spPr>
        <p:txBody>
          <a:bodyPr wrap="square">
            <a:spAutoFit/>
          </a:bodyPr>
          <a:lstStyle/>
          <a:p>
            <a:pPr algn="ctr">
              <a:lnSpc>
                <a:spcPct val="200000"/>
              </a:lnSpc>
            </a:pPr>
            <a:r>
              <a:rPr lang="vi-VN" sz="4400">
                <a:latin typeface="Arial" panose="020B0604020202020204" pitchFamily="34" charset="0"/>
                <a:cs typeface="Arial" panose="020B0604020202020204" pitchFamily="34" charset="0"/>
              </a:rPr>
              <a:t>x</a:t>
            </a:r>
            <a:r>
              <a:rPr lang="vi-VN" sz="4400" baseline="30000">
                <a:latin typeface="Arial" panose="020B0604020202020204" pitchFamily="34" charset="0"/>
                <a:cs typeface="Arial" panose="020B0604020202020204" pitchFamily="34" charset="0"/>
              </a:rPr>
              <a:t>2</a:t>
            </a:r>
            <a:r>
              <a:rPr lang="vi-VN" sz="4400">
                <a:latin typeface="Arial" panose="020B0604020202020204" pitchFamily="34" charset="0"/>
                <a:cs typeface="Arial" panose="020B0604020202020204" pitchFamily="34" charset="0"/>
              </a:rPr>
              <a:t> ‒ 3x + 2 = 0 (1)</a:t>
            </a:r>
          </a:p>
          <a:p>
            <a:pPr algn="ctr">
              <a:lnSpc>
                <a:spcPct val="200000"/>
              </a:lnSpc>
            </a:pPr>
            <a:r>
              <a:rPr lang="vi-VN" sz="4400">
                <a:latin typeface="Arial" panose="020B0604020202020204" pitchFamily="34" charset="0"/>
                <a:cs typeface="Arial" panose="020B0604020202020204" pitchFamily="34" charset="0"/>
              </a:rPr>
              <a:t>(x – 1)(x – 2) = 0 (2)</a:t>
            </a:r>
          </a:p>
          <a:p>
            <a:pPr algn="just">
              <a:lnSpc>
                <a:spcPct val="200000"/>
              </a:lnSpc>
            </a:pPr>
            <a:r>
              <a:rPr lang="vi-VN" sz="4400">
                <a:latin typeface="Arial" panose="020B0604020202020204" pitchFamily="34" charset="0"/>
                <a:cs typeface="Arial" panose="020B0604020202020204" pitchFamily="34" charset="0"/>
              </a:rPr>
              <a:t>a) Tìm tập nghiệm S</a:t>
            </a:r>
            <a:r>
              <a:rPr lang="vi-VN" sz="4400" baseline="-25000">
                <a:latin typeface="Arial" panose="020B0604020202020204" pitchFamily="34" charset="0"/>
                <a:cs typeface="Arial" panose="020B0604020202020204" pitchFamily="34" charset="0"/>
              </a:rPr>
              <a:t>1</a:t>
            </a:r>
            <a:r>
              <a:rPr lang="vi-VN" sz="4400">
                <a:latin typeface="Arial" panose="020B0604020202020204" pitchFamily="34" charset="0"/>
                <a:cs typeface="Arial" panose="020B0604020202020204" pitchFamily="34" charset="0"/>
              </a:rPr>
              <a:t> của phương trình (1) và tập nghiệm S</a:t>
            </a:r>
            <a:r>
              <a:rPr lang="vi-VN" sz="4400" baseline="-25000">
                <a:latin typeface="Arial" panose="020B0604020202020204" pitchFamily="34" charset="0"/>
                <a:cs typeface="Arial" panose="020B0604020202020204" pitchFamily="34" charset="0"/>
              </a:rPr>
              <a:t>2</a:t>
            </a:r>
            <a:r>
              <a:rPr lang="vi-VN" sz="4400">
                <a:latin typeface="Arial" panose="020B0604020202020204" pitchFamily="34" charset="0"/>
                <a:cs typeface="Arial" panose="020B0604020202020204" pitchFamily="34" charset="0"/>
              </a:rPr>
              <a:t> của phương trình (2).</a:t>
            </a:r>
          </a:p>
          <a:p>
            <a:pPr algn="just">
              <a:lnSpc>
                <a:spcPct val="200000"/>
              </a:lnSpc>
            </a:pPr>
            <a:r>
              <a:rPr lang="vi-VN" sz="4400">
                <a:latin typeface="Arial" panose="020B0604020202020204" pitchFamily="34" charset="0"/>
                <a:cs typeface="Arial" panose="020B0604020202020204" pitchFamily="34" charset="0"/>
              </a:rPr>
              <a:t>b) Hai tập S</a:t>
            </a:r>
            <a:r>
              <a:rPr lang="vi-VN" sz="4400" baseline="-25000">
                <a:latin typeface="Arial" panose="020B0604020202020204" pitchFamily="34" charset="0"/>
                <a:cs typeface="Arial" panose="020B0604020202020204" pitchFamily="34" charset="0"/>
              </a:rPr>
              <a:t>1</a:t>
            </a:r>
            <a:r>
              <a:rPr lang="vi-VN" sz="4400">
                <a:latin typeface="Arial" panose="020B0604020202020204" pitchFamily="34" charset="0"/>
                <a:cs typeface="Arial" panose="020B0604020202020204" pitchFamily="34" charset="0"/>
              </a:rPr>
              <a:t>, S</a:t>
            </a:r>
            <a:r>
              <a:rPr lang="vi-VN" sz="4400" baseline="-25000">
                <a:latin typeface="Arial" panose="020B0604020202020204" pitchFamily="34" charset="0"/>
                <a:cs typeface="Arial" panose="020B0604020202020204" pitchFamily="34" charset="0"/>
              </a:rPr>
              <a:t>2</a:t>
            </a:r>
            <a:r>
              <a:rPr lang="vi-VN" sz="4400">
                <a:latin typeface="Arial" panose="020B0604020202020204" pitchFamily="34" charset="0"/>
                <a:cs typeface="Arial" panose="020B0604020202020204" pitchFamily="34" charset="0"/>
              </a:rPr>
              <a:t> có bằng nhau hay không?</a:t>
            </a:r>
            <a:endParaRPr lang="en-US" sz="4400">
              <a:latin typeface="Arial" panose="020B0604020202020204" pitchFamily="34" charset="0"/>
              <a:cs typeface="Arial" panose="020B0604020202020204" pitchFamily="34" charset="0"/>
            </a:endParaRPr>
          </a:p>
        </p:txBody>
      </p:sp>
      <p:sp>
        <p:nvSpPr>
          <p:cNvPr id="5" name="Rectangle 4"/>
          <p:cNvSpPr/>
          <p:nvPr/>
        </p:nvSpPr>
        <p:spPr>
          <a:xfrm>
            <a:off x="3505200" y="738456"/>
            <a:ext cx="9653605" cy="982513"/>
          </a:xfrm>
          <a:prstGeom prst="rect">
            <a:avLst/>
          </a:prstGeom>
        </p:spPr>
        <p:txBody>
          <a:bodyPr wrap="none">
            <a:spAutoFit/>
          </a:bodyPr>
          <a:lstStyle/>
          <a:p>
            <a:pPr lvl="0" algn="just">
              <a:lnSpc>
                <a:spcPct val="150000"/>
              </a:lnSpc>
            </a:pPr>
            <a:r>
              <a:rPr lang="vi-VN" sz="4400">
                <a:solidFill>
                  <a:prstClr val="black"/>
                </a:solidFill>
                <a:cs typeface="Arial" panose="020B0604020202020204" pitchFamily="34" charset="0"/>
              </a:rPr>
              <a:t>Cho hai phương trình (với cùng ẩn x):</a:t>
            </a:r>
          </a:p>
        </p:txBody>
      </p:sp>
      <p:pic>
        <p:nvPicPr>
          <p:cNvPr id="6" name="Picture 5"/>
          <p:cNvPicPr>
            <a:picLocks noChangeAspect="1"/>
          </p:cNvPicPr>
          <p:nvPr/>
        </p:nvPicPr>
        <p:blipFill>
          <a:blip r:embed="rId3"/>
          <a:stretch>
            <a:fillRect/>
          </a:stretch>
        </p:blipFill>
        <p:spPr>
          <a:xfrm>
            <a:off x="12582752" y="6907555"/>
            <a:ext cx="5750968" cy="3294524"/>
          </a:xfrm>
          <a:prstGeom prst="rect">
            <a:avLst/>
          </a:prstGeom>
        </p:spPr>
      </p:pic>
    </p:spTree>
    <p:extLst>
      <p:ext uri="{BB962C8B-B14F-4D97-AF65-F5344CB8AC3E}">
        <p14:creationId xmlns:p14="http://schemas.microsoft.com/office/powerpoint/2010/main" val="49367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grpSp>
        <p:nvGrpSpPr>
          <p:cNvPr id="42" name="Group 41"/>
          <p:cNvGrpSpPr/>
          <p:nvPr/>
        </p:nvGrpSpPr>
        <p:grpSpPr>
          <a:xfrm>
            <a:off x="492760" y="796143"/>
            <a:ext cx="16992600" cy="3516095"/>
            <a:chOff x="492760" y="796143"/>
            <a:chExt cx="16992600" cy="3516095"/>
          </a:xfrm>
        </p:grpSpPr>
        <p:grpSp>
          <p:nvGrpSpPr>
            <p:cNvPr id="34" name="Group 33"/>
            <p:cNvGrpSpPr/>
            <p:nvPr/>
          </p:nvGrpSpPr>
          <p:grpSpPr>
            <a:xfrm>
              <a:off x="492760" y="796143"/>
              <a:ext cx="3962400" cy="3124200"/>
              <a:chOff x="381000" y="571500"/>
              <a:chExt cx="3962400" cy="3124200"/>
            </a:xfrm>
          </p:grpSpPr>
          <p:sp>
            <p:nvSpPr>
              <p:cNvPr id="26" name="Freeform 26"/>
              <p:cNvSpPr/>
              <p:nvPr/>
            </p:nvSpPr>
            <p:spPr>
              <a:xfrm>
                <a:off x="381000" y="571500"/>
                <a:ext cx="3962400" cy="3124200"/>
              </a:xfrm>
              <a:custGeom>
                <a:avLst/>
                <a:gdLst/>
                <a:ahLst/>
                <a:cxnLst/>
                <a:rect l="l" t="t" r="r" b="b"/>
                <a:pathLst>
                  <a:path w="2872450" h="3003512">
                    <a:moveTo>
                      <a:pt x="0" y="0"/>
                    </a:moveTo>
                    <a:lnTo>
                      <a:pt x="2872450" y="0"/>
                    </a:lnTo>
                    <a:lnTo>
                      <a:pt x="2872450" y="3003512"/>
                    </a:lnTo>
                    <a:lnTo>
                      <a:pt x="0" y="3003512"/>
                    </a:lnTo>
                    <a:lnTo>
                      <a:pt x="0" y="0"/>
                    </a:lnTo>
                    <a:close/>
                  </a:path>
                </a:pathLst>
              </a:custGeom>
              <a:blipFill>
                <a:blip r:embed="rId3">
                  <a:extLst>
                    <a:ext uri="{96DAC541-7B7A-43D3-8B79-37D633B846F1}">
                      <asvg:svgBlip xmlns:asvg="http://schemas.microsoft.com/office/drawing/2016/SVG/main" r:embed="rId4"/>
                    </a:ext>
                  </a:extLst>
                </a:blip>
                <a:stretch>
                  <a:fillRect/>
                </a:stretch>
              </a:blipFill>
              <a:effectLst>
                <a:outerShdw blurRad="50800" dist="38100" dir="2700000" algn="tl" rotWithShape="0">
                  <a:prstClr val="black">
                    <a:alpha val="40000"/>
                  </a:prstClr>
                </a:outerShdw>
              </a:effectLst>
            </p:spPr>
          </p:sp>
          <p:sp>
            <p:nvSpPr>
              <p:cNvPr id="17" name="TextBox 16"/>
              <p:cNvSpPr txBox="1"/>
              <p:nvPr/>
            </p:nvSpPr>
            <p:spPr>
              <a:xfrm>
                <a:off x="876300" y="1181100"/>
                <a:ext cx="3048000" cy="1938992"/>
              </a:xfrm>
              <a:prstGeom prst="rect">
                <a:avLst/>
              </a:prstGeom>
              <a:noFill/>
            </p:spPr>
            <p:txBody>
              <a:bodyPr wrap="square" rtlCol="0">
                <a:spAutoFit/>
              </a:bodyPr>
              <a:lstStyle/>
              <a:p>
                <a:pPr algn="ctr">
                  <a:lnSpc>
                    <a:spcPct val="150000"/>
                  </a:lnSpc>
                </a:pPr>
                <a:r>
                  <a:rPr lang="vi-VN" sz="4000" b="1">
                    <a:solidFill>
                      <a:schemeClr val="accent3">
                        <a:lumMod val="75000"/>
                      </a:schemeClr>
                    </a:solidFill>
                    <a:latin typeface="Arial" panose="020B0604020202020204" pitchFamily="34" charset="0"/>
                    <a:cs typeface="Arial" panose="020B0604020202020204" pitchFamily="34" charset="0"/>
                  </a:rPr>
                  <a:t>Bài 2 </a:t>
                </a:r>
              </a:p>
              <a:p>
                <a:pPr algn="ctr">
                  <a:lnSpc>
                    <a:spcPct val="150000"/>
                  </a:lnSpc>
                </a:pPr>
                <a:r>
                  <a:rPr lang="vi-VN" sz="4000" b="1">
                    <a:solidFill>
                      <a:schemeClr val="accent3">
                        <a:lumMod val="75000"/>
                      </a:schemeClr>
                    </a:solidFill>
                    <a:latin typeface="Arial" panose="020B0604020202020204" pitchFamily="34" charset="0"/>
                    <a:cs typeface="Arial" panose="020B0604020202020204" pitchFamily="34" charset="0"/>
                  </a:rPr>
                  <a:t>(SGK- tr.40)</a:t>
                </a:r>
                <a:endParaRPr lang="en-US" sz="4000" b="1">
                  <a:solidFill>
                    <a:schemeClr val="accent3">
                      <a:lumMod val="75000"/>
                    </a:schemeClr>
                  </a:solidFill>
                  <a:latin typeface="Arial" panose="020B0604020202020204" pitchFamily="34" charset="0"/>
                  <a:cs typeface="Arial" panose="020B0604020202020204" pitchFamily="34" charset="0"/>
                </a:endParaRPr>
              </a:p>
            </p:txBody>
          </p:sp>
        </p:grpSp>
        <p:sp>
          <p:nvSpPr>
            <p:cNvPr id="38" name="TextBox 37"/>
            <p:cNvSpPr txBox="1"/>
            <p:nvPr/>
          </p:nvSpPr>
          <p:spPr>
            <a:xfrm>
              <a:off x="4800600" y="899509"/>
              <a:ext cx="4876800" cy="707886"/>
            </a:xfrm>
            <a:prstGeom prst="rect">
              <a:avLst/>
            </a:prstGeom>
            <a:noFill/>
          </p:spPr>
          <p:txBody>
            <a:bodyPr wrap="square" rtlCol="0">
              <a:spAutoFit/>
            </a:bodyPr>
            <a:lstStyle/>
            <a:p>
              <a:r>
                <a:rPr lang="vi-VN" sz="4000">
                  <a:latin typeface="Arial" panose="020B0604020202020204" pitchFamily="34" charset="0"/>
                  <a:cs typeface="Arial" panose="020B0604020202020204" pitchFamily="34" charset="0"/>
                </a:rPr>
                <a:t>Giải phương trình:</a:t>
              </a:r>
              <a:endParaRPr lang="en-US" sz="400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39" name="Rectangle 38"/>
                <p:cNvSpPr/>
                <p:nvPr/>
              </p:nvSpPr>
              <p:spPr>
                <a:xfrm>
                  <a:off x="4800600" y="1607395"/>
                  <a:ext cx="12684760" cy="2704843"/>
                </a:xfrm>
                <a:prstGeom prst="rect">
                  <a:avLst/>
                </a:prstGeom>
              </p:spPr>
              <p:txBody>
                <a:bodyPr wrap="square">
                  <a:spAutoFit/>
                </a:bodyPr>
                <a:lstStyle/>
                <a:p>
                  <a:pPr>
                    <a:lnSpc>
                      <a:spcPct val="150000"/>
                    </a:lnSpc>
                  </a:pPr>
                  <a:r>
                    <a:rPr lang="es-ES" sz="4000">
                      <a:latin typeface="Arial" panose="020B0604020202020204" pitchFamily="34" charset="0"/>
                      <a:cs typeface="Arial" panose="020B0604020202020204" pitchFamily="34" charset="0"/>
                    </a:rPr>
                    <a:t>a) sin</a:t>
                  </a:r>
                  <a14:m>
                    <m:oMath xmlns:m="http://schemas.openxmlformats.org/officeDocument/2006/math">
                      <m:d>
                        <m:dPr>
                          <m:ctrlPr>
                            <a:rPr lang="es-ES" sz="4000" i="1" smtClean="0">
                              <a:latin typeface="Cambria Math" panose="02040503050406030204" pitchFamily="18" charset="0"/>
                              <a:cs typeface="Arial" panose="020B0604020202020204" pitchFamily="34" charset="0"/>
                            </a:rPr>
                          </m:ctrlPr>
                        </m:dPr>
                        <m:e>
                          <m:r>
                            <a:rPr lang="vi-VN" sz="4000" b="0" i="1" smtClean="0">
                              <a:latin typeface="Cambria Math" panose="02040503050406030204" pitchFamily="18" charset="0"/>
                              <a:cs typeface="Arial" panose="020B0604020202020204" pitchFamily="34" charset="0"/>
                            </a:rPr>
                            <m:t>2</m:t>
                          </m:r>
                          <m:r>
                            <a:rPr lang="vi-VN" sz="4000" b="0" i="1" smtClean="0">
                              <a:latin typeface="Cambria Math" panose="02040503050406030204" pitchFamily="18" charset="0"/>
                              <a:cs typeface="Arial" panose="020B0604020202020204" pitchFamily="34" charset="0"/>
                            </a:rPr>
                            <m:t>𝑥</m:t>
                          </m:r>
                          <m:r>
                            <a:rPr lang="vi-VN" sz="4000" b="0" i="1" smtClean="0">
                              <a:latin typeface="Cambria Math" panose="02040503050406030204" pitchFamily="18" charset="0"/>
                              <a:cs typeface="Arial" panose="020B0604020202020204" pitchFamily="34" charset="0"/>
                            </a:rPr>
                            <m:t>+</m:t>
                          </m:r>
                          <m:f>
                            <m:fPr>
                              <m:ctrlPr>
                                <a:rPr lang="vi-VN" sz="4000" b="0" i="1" smtClean="0">
                                  <a:latin typeface="Cambria Math" panose="02040503050406030204" pitchFamily="18" charset="0"/>
                                  <a:cs typeface="Arial" panose="020B0604020202020204" pitchFamily="34" charset="0"/>
                                </a:rPr>
                              </m:ctrlPr>
                            </m:fPr>
                            <m:num>
                              <m:r>
                                <a:rPr lang="vi-VN" sz="4000" b="0" i="1" smtClean="0">
                                  <a:latin typeface="Cambria Math" panose="02040503050406030204" pitchFamily="18" charset="0"/>
                                  <a:ea typeface="Cambria Math" panose="02040503050406030204" pitchFamily="18" charset="0"/>
                                  <a:cs typeface="Arial" panose="020B0604020202020204" pitchFamily="34" charset="0"/>
                                </a:rPr>
                                <m:t>𝜋</m:t>
                              </m:r>
                            </m:num>
                            <m:den>
                              <m:r>
                                <a:rPr lang="vi-VN" sz="4000" b="0" i="1" smtClean="0">
                                  <a:latin typeface="Cambria Math" panose="02040503050406030204" pitchFamily="18" charset="0"/>
                                  <a:cs typeface="Arial" panose="020B0604020202020204" pitchFamily="34" charset="0"/>
                                </a:rPr>
                                <m:t>4</m:t>
                              </m:r>
                            </m:den>
                          </m:f>
                        </m:e>
                      </m:d>
                    </m:oMath>
                  </a14:m>
                  <a:r>
                    <a:rPr lang="vi-VN" sz="4000">
                      <a:latin typeface="Arial" panose="020B0604020202020204" pitchFamily="34" charset="0"/>
                      <a:cs typeface="Arial" panose="020B0604020202020204" pitchFamily="34" charset="0"/>
                    </a:rPr>
                    <a:t> </a:t>
                  </a:r>
                  <a:r>
                    <a:rPr lang="es-ES" sz="4000">
                      <a:latin typeface="Arial" panose="020B0604020202020204" pitchFamily="34" charset="0"/>
                      <a:cs typeface="Arial" panose="020B0604020202020204" pitchFamily="34" charset="0"/>
                    </a:rPr>
                    <a:t>=</a:t>
                  </a:r>
                  <a:r>
                    <a:rPr lang="vi-VN" sz="4000">
                      <a:latin typeface="Arial" panose="020B0604020202020204" pitchFamily="34" charset="0"/>
                      <a:cs typeface="Arial" panose="020B0604020202020204" pitchFamily="34" charset="0"/>
                    </a:rPr>
                    <a:t> </a:t>
                  </a:r>
                  <a:r>
                    <a:rPr lang="es-ES" sz="4000">
                      <a:latin typeface="Arial" panose="020B0604020202020204" pitchFamily="34" charset="0"/>
                      <a:cs typeface="Arial" panose="020B0604020202020204" pitchFamily="34" charset="0"/>
                    </a:rPr>
                    <a:t>sinx;</a:t>
                  </a:r>
                  <a:r>
                    <a:rPr lang="vi-VN" sz="4000">
                      <a:latin typeface="Arial" panose="020B0604020202020204" pitchFamily="34" charset="0"/>
                      <a:cs typeface="Arial" panose="020B0604020202020204" pitchFamily="34" charset="0"/>
                    </a:rPr>
                    <a:t>                   </a:t>
                  </a:r>
                  <a:r>
                    <a:rPr lang="es-ES" sz="4000">
                      <a:latin typeface="Arial" panose="020B0604020202020204" pitchFamily="34" charset="0"/>
                      <a:cs typeface="Arial" panose="020B0604020202020204" pitchFamily="34" charset="0"/>
                    </a:rPr>
                    <a:t>b) sin</a:t>
                  </a:r>
                  <a:r>
                    <a:rPr lang="vi-VN" sz="4000">
                      <a:latin typeface="Arial" panose="020B0604020202020204" pitchFamily="34" charset="0"/>
                      <a:cs typeface="Arial" panose="020B0604020202020204" pitchFamily="34" charset="0"/>
                    </a:rPr>
                    <a:t> </a:t>
                  </a:r>
                  <a:r>
                    <a:rPr lang="es-ES" sz="4000">
                      <a:latin typeface="Arial" panose="020B0604020202020204" pitchFamily="34" charset="0"/>
                      <a:cs typeface="Arial" panose="020B0604020202020204" pitchFamily="34" charset="0"/>
                    </a:rPr>
                    <a:t>2x</a:t>
                  </a:r>
                  <a:r>
                    <a:rPr lang="vi-VN" sz="4000">
                      <a:latin typeface="Arial" panose="020B0604020202020204" pitchFamily="34" charset="0"/>
                      <a:cs typeface="Arial" panose="020B0604020202020204" pitchFamily="34" charset="0"/>
                    </a:rPr>
                    <a:t> </a:t>
                  </a:r>
                  <a:r>
                    <a:rPr lang="es-ES" sz="4000">
                      <a:latin typeface="Arial" panose="020B0604020202020204" pitchFamily="34" charset="0"/>
                      <a:cs typeface="Arial" panose="020B0604020202020204" pitchFamily="34" charset="0"/>
                    </a:rPr>
                    <a:t>=</a:t>
                  </a:r>
                  <a:r>
                    <a:rPr lang="vi-VN" sz="4000">
                      <a:latin typeface="Arial" panose="020B0604020202020204" pitchFamily="34" charset="0"/>
                      <a:cs typeface="Arial" panose="020B0604020202020204" pitchFamily="34" charset="0"/>
                    </a:rPr>
                    <a:t> </a:t>
                  </a:r>
                  <a:r>
                    <a:rPr lang="es-ES" sz="4000">
                      <a:latin typeface="Arial" panose="020B0604020202020204" pitchFamily="34" charset="0"/>
                      <a:cs typeface="Arial" panose="020B0604020202020204" pitchFamily="34" charset="0"/>
                    </a:rPr>
                    <a:t>cos</a:t>
                  </a:r>
                  <a:r>
                    <a:rPr lang="vi-VN" sz="4000">
                      <a:latin typeface="Arial" panose="020B0604020202020204" pitchFamily="34" charset="0"/>
                      <a:cs typeface="Arial" panose="020B0604020202020204" pitchFamily="34" charset="0"/>
                    </a:rPr>
                    <a:t> </a:t>
                  </a:r>
                  <a:r>
                    <a:rPr lang="es-ES" sz="4000">
                      <a:latin typeface="Arial" panose="020B0604020202020204" pitchFamily="34" charset="0"/>
                      <a:cs typeface="Arial" panose="020B0604020202020204" pitchFamily="34" charset="0"/>
                    </a:rPr>
                    <a:t>3x; </a:t>
                  </a:r>
                </a:p>
                <a:p>
                  <a:pPr>
                    <a:lnSpc>
                      <a:spcPct val="150000"/>
                    </a:lnSpc>
                  </a:pPr>
                  <a:r>
                    <a:rPr lang="es-ES" sz="4000">
                      <a:latin typeface="Arial" panose="020B0604020202020204" pitchFamily="34" charset="0"/>
                      <a:cs typeface="Arial" panose="020B0604020202020204" pitchFamily="34" charset="0"/>
                    </a:rPr>
                    <a:t>c) cos</a:t>
                  </a:r>
                  <a:r>
                    <a:rPr lang="vi-VN" sz="4000" baseline="30000">
                      <a:latin typeface="Arial" panose="020B0604020202020204" pitchFamily="34" charset="0"/>
                      <a:cs typeface="Arial" panose="020B0604020202020204" pitchFamily="34" charset="0"/>
                    </a:rPr>
                    <a:t>2</a:t>
                  </a:r>
                  <a:r>
                    <a:rPr lang="es-ES" sz="4000">
                      <a:latin typeface="Arial" panose="020B0604020202020204" pitchFamily="34" charset="0"/>
                      <a:cs typeface="Arial" panose="020B0604020202020204" pitchFamily="34" charset="0"/>
                    </a:rPr>
                    <a:t>2x</a:t>
                  </a:r>
                  <a:r>
                    <a:rPr lang="vi-VN" sz="4000">
                      <a:latin typeface="Arial" panose="020B0604020202020204" pitchFamily="34" charset="0"/>
                      <a:cs typeface="Arial" panose="020B0604020202020204" pitchFamily="34" charset="0"/>
                    </a:rPr>
                    <a:t> </a:t>
                  </a:r>
                  <a:r>
                    <a:rPr lang="es-ES" sz="4000">
                      <a:latin typeface="Arial" panose="020B0604020202020204" pitchFamily="34" charset="0"/>
                      <a:cs typeface="Arial" panose="020B0604020202020204" pitchFamily="34" charset="0"/>
                    </a:rPr>
                    <a:t>=</a:t>
                  </a:r>
                  <a:r>
                    <a:rPr lang="vi-VN" sz="4000">
                      <a:latin typeface="Arial" panose="020B0604020202020204" pitchFamily="34" charset="0"/>
                      <a:cs typeface="Arial" panose="020B0604020202020204" pitchFamily="34" charset="0"/>
                    </a:rPr>
                    <a:t> </a:t>
                  </a:r>
                  <a:r>
                    <a:rPr lang="es-ES" sz="4000">
                      <a:latin typeface="Arial" panose="020B0604020202020204" pitchFamily="34" charset="0"/>
                      <a:cs typeface="Arial" panose="020B0604020202020204" pitchFamily="34" charset="0"/>
                    </a:rPr>
                    <a:t>cos</a:t>
                  </a:r>
                  <a:r>
                    <a:rPr lang="vi-VN" sz="4000" baseline="30000">
                      <a:latin typeface="Arial" panose="020B0604020202020204" pitchFamily="34" charset="0"/>
                      <a:cs typeface="Arial" panose="020B0604020202020204" pitchFamily="34" charset="0"/>
                    </a:rPr>
                    <a:t>2</a:t>
                  </a:r>
                  <a:r>
                    <a:rPr lang="es-ES" sz="4000">
                      <a:latin typeface="Arial" panose="020B0604020202020204" pitchFamily="34" charset="0"/>
                      <a:cs typeface="Arial" panose="020B0604020202020204" pitchFamily="34" charset="0"/>
                    </a:rPr>
                    <a:t>(x</a:t>
                  </a:r>
                  <a:r>
                    <a:rPr lang="vi-VN" sz="4000">
                      <a:latin typeface="Arial" panose="020B0604020202020204" pitchFamily="34" charset="0"/>
                      <a:cs typeface="Arial" panose="020B0604020202020204" pitchFamily="34" charset="0"/>
                    </a:rPr>
                    <a:t> </a:t>
                  </a:r>
                  <a:r>
                    <a:rPr lang="es-ES" sz="4000">
                      <a:latin typeface="Arial" panose="020B0604020202020204" pitchFamily="34" charset="0"/>
                      <a:cs typeface="Arial" panose="020B0604020202020204" pitchFamily="34" charset="0"/>
                    </a:rPr>
                    <a:t>+</a:t>
                  </a:r>
                  <a:r>
                    <a:rPr lang="vi-VN" sz="4000">
                      <a:latin typeface="Arial" panose="020B0604020202020204" pitchFamily="34" charset="0"/>
                      <a:cs typeface="Arial" panose="020B0604020202020204" pitchFamily="34" charset="0"/>
                    </a:rPr>
                    <a:t> </a:t>
                  </a:r>
                  <a14:m>
                    <m:oMath xmlns:m="http://schemas.openxmlformats.org/officeDocument/2006/math">
                      <m:f>
                        <m:fPr>
                          <m:ctrlPr>
                            <a:rPr lang="vi-VN" sz="4000" i="1" smtClean="0">
                              <a:latin typeface="Cambria Math" panose="02040503050406030204" pitchFamily="18" charset="0"/>
                              <a:cs typeface="Arial" panose="020B0604020202020204" pitchFamily="34" charset="0"/>
                            </a:rPr>
                          </m:ctrlPr>
                        </m:fPr>
                        <m:num>
                          <m:r>
                            <a:rPr lang="vi-VN" sz="4000" i="1" smtClean="0">
                              <a:latin typeface="Cambria Math" panose="02040503050406030204" pitchFamily="18" charset="0"/>
                              <a:ea typeface="Cambria Math" panose="02040503050406030204" pitchFamily="18" charset="0"/>
                              <a:cs typeface="Arial" panose="020B0604020202020204" pitchFamily="34" charset="0"/>
                            </a:rPr>
                            <m:t>𝜋</m:t>
                          </m:r>
                        </m:num>
                        <m:den>
                          <m:r>
                            <a:rPr lang="vi-VN" sz="4000" b="0" i="1" smtClean="0">
                              <a:latin typeface="Cambria Math" panose="02040503050406030204" pitchFamily="18" charset="0"/>
                              <a:cs typeface="Arial" panose="020B0604020202020204" pitchFamily="34" charset="0"/>
                            </a:rPr>
                            <m:t>6</m:t>
                          </m:r>
                        </m:den>
                      </m:f>
                    </m:oMath>
                  </a14:m>
                  <a:r>
                    <a:rPr lang="es-ES" sz="4000">
                      <a:latin typeface="Arial" panose="020B0604020202020204" pitchFamily="34" charset="0"/>
                      <a:cs typeface="Arial" panose="020B0604020202020204" pitchFamily="34" charset="0"/>
                    </a:rPr>
                    <a:t>).</a:t>
                  </a:r>
                  <a:endParaRPr lang="en-US" sz="4000">
                    <a:latin typeface="Arial" panose="020B0604020202020204" pitchFamily="34" charset="0"/>
                    <a:cs typeface="Arial" panose="020B0604020202020204" pitchFamily="34" charset="0"/>
                  </a:endParaRPr>
                </a:p>
              </p:txBody>
            </p:sp>
          </mc:Choice>
          <mc:Fallback xmlns="">
            <p:sp>
              <p:nvSpPr>
                <p:cNvPr id="39" name="Rectangle 38"/>
                <p:cNvSpPr>
                  <a:spLocks noRot="1" noChangeAspect="1" noMove="1" noResize="1" noEditPoints="1" noAdjustHandles="1" noChangeArrowheads="1" noChangeShapeType="1" noTextEdit="1"/>
                </p:cNvSpPr>
                <p:nvPr/>
              </p:nvSpPr>
              <p:spPr>
                <a:xfrm>
                  <a:off x="4800600" y="1607395"/>
                  <a:ext cx="12684760" cy="2704843"/>
                </a:xfrm>
                <a:prstGeom prst="rect">
                  <a:avLst/>
                </a:prstGeom>
                <a:blipFill rotWithShape="0">
                  <a:blip r:embed="rId19"/>
                  <a:stretch>
                    <a:fillRect l="-1731"/>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41" name="Rectangle 40"/>
              <p:cNvSpPr/>
              <p:nvPr/>
            </p:nvSpPr>
            <p:spPr>
              <a:xfrm>
                <a:off x="1302817" y="5143500"/>
                <a:ext cx="16422573" cy="3515771"/>
              </a:xfrm>
              <a:prstGeom prst="rect">
                <a:avLst/>
              </a:prstGeom>
            </p:spPr>
            <p:txBody>
              <a:bodyPr wrap="none">
                <a:spAutoFit/>
              </a:bodyPr>
              <a:lstStyle/>
              <a:p>
                <a:pPr>
                  <a:lnSpc>
                    <a:spcPct val="150000"/>
                  </a:lnSpc>
                  <a:spcAft>
                    <a:spcPts val="0"/>
                  </a:spcAft>
                </a:pPr>
                <a:r>
                  <a:rPr lang="en-US" sz="4000">
                    <a:latin typeface="Arial" panose="020B0604020202020204" pitchFamily="34" charset="0"/>
                    <a:ea typeface="Times New Roman" panose="02020603050405020304" pitchFamily="18" charset="0"/>
                    <a:cs typeface="Arial" panose="020B0604020202020204" pitchFamily="34" charset="0"/>
                  </a:rPr>
                  <a:t>a) </a:t>
                </a:r>
                <a14:m>
                  <m:oMath xmlns:m="http://schemas.openxmlformats.org/officeDocument/2006/math">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sin</m:t>
                        </m:r>
                      </m:fName>
                      <m:e>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4000">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x</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en-US" sz="4000">
                                    <a:effectLst/>
                                    <a:latin typeface="Cambria Math" panose="02040503050406030204" pitchFamily="18" charset="0"/>
                                    <a:ea typeface="Times New Roman" panose="02020603050405020304" pitchFamily="18" charset="0"/>
                                    <a:cs typeface="Times New Roman" panose="02020603050405020304" pitchFamily="18" charset="0"/>
                                  </a:rPr>
                                  <m:t>4</m:t>
                                </m:r>
                              </m:den>
                            </m:f>
                          </m:e>
                        </m:d>
                      </m:e>
                    </m:func>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sin</m:t>
                        </m:r>
                      </m:fName>
                      <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x</m:t>
                        </m:r>
                      </m:e>
                    </m:func>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en-US" sz="400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d>
                      <m:dPr>
                        <m:begChr m:val="["/>
                        <m:endChr m:val=""/>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d>
                          <m:dPr>
                            <m:begChr m:val=""/>
                            <m:endChr m:val=""/>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eqArr>
                              <m:eqArr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eqArrPr>
                              <m:e>
                                <m:r>
                                  <a:rPr lang="en-US" sz="4000">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x</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en-US" sz="4000">
                                        <a:effectLst/>
                                        <a:latin typeface="Cambria Math" panose="02040503050406030204" pitchFamily="18" charset="0"/>
                                        <a:ea typeface="Times New Roman" panose="02020603050405020304" pitchFamily="18" charset="0"/>
                                        <a:cs typeface="Times New Roman" panose="02020603050405020304" pitchFamily="18" charset="0"/>
                                      </a:rPr>
                                      <m:t>4</m:t>
                                    </m:r>
                                  </m:den>
                                </m:f>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x</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k</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π</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e>
                              <m:e>
                                <m:r>
                                  <a:rPr lang="vi-VN" sz="4000" b="0" i="1" smtClean="0">
                                    <a:effectLst/>
                                    <a:latin typeface="Cambria Math" panose="02040503050406030204" pitchFamily="18" charset="0"/>
                                    <a:ea typeface="Times New Roman" panose="02020603050405020304" pitchFamily="18" charset="0"/>
                                    <a:cs typeface="Times New Roman" panose="02020603050405020304" pitchFamily="18" charset="0"/>
                                  </a:rPr>
                                  <m:t> </m:t>
                                </m:r>
                              </m:e>
                              <m:e>
                                <m:r>
                                  <a:rPr lang="en-US" sz="4000">
                                    <a:effectLst/>
                                    <a:latin typeface="Cambria Math" panose="02040503050406030204" pitchFamily="18" charset="0"/>
                                    <a:ea typeface="Cambria Math" panose="02040503050406030204" pitchFamily="18" charset="0"/>
                                    <a:cs typeface="Times New Roman" panose="02020603050405020304" pitchFamily="18" charset="0"/>
                                  </a:rPr>
                                  <m:t>2</m:t>
                                </m:r>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x</m:t>
                                </m:r>
                                <m:r>
                                  <a:rPr lang="en-US" sz="4000">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π</m:t>
                                    </m:r>
                                  </m:num>
                                  <m:den>
                                    <m:r>
                                      <a:rPr lang="en-US" sz="4000">
                                        <a:effectLst/>
                                        <a:latin typeface="Cambria Math" panose="02040503050406030204" pitchFamily="18" charset="0"/>
                                        <a:ea typeface="Cambria Math" panose="02040503050406030204" pitchFamily="18" charset="0"/>
                                        <a:cs typeface="Times New Roman" panose="02020603050405020304" pitchFamily="18" charset="0"/>
                                      </a:rPr>
                                      <m:t>4</m:t>
                                    </m:r>
                                  </m:den>
                                </m:f>
                                <m:r>
                                  <a:rPr lang="en-US" sz="4000">
                                    <a:effectLst/>
                                    <a:latin typeface="Cambria Math" panose="02040503050406030204" pitchFamily="18" charset="0"/>
                                    <a:ea typeface="Cambria Math" panose="02040503050406030204" pitchFamily="18" charset="0"/>
                                    <a:cs typeface="Times New Roman" panose="02020603050405020304" pitchFamily="18" charset="0"/>
                                  </a:rPr>
                                  <m:t>=</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x</m:t>
                                </m:r>
                                <m:r>
                                  <a:rPr lang="en-US" sz="400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k</m:t>
                                </m:r>
                                <m:r>
                                  <a:rPr lang="en-US" sz="4000">
                                    <a:effectLst/>
                                    <a:latin typeface="Cambria Math" panose="02040503050406030204" pitchFamily="18" charset="0"/>
                                    <a:ea typeface="Cambria Math" panose="02040503050406030204" pitchFamily="18" charset="0"/>
                                    <a:cs typeface="Times New Roman" panose="02020603050405020304" pitchFamily="18" charset="0"/>
                                  </a:rPr>
                                  <m:t>2</m:t>
                                </m:r>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π</m:t>
                                </m:r>
                              </m:e>
                            </m:eqArr>
                          </m:e>
                        </m:d>
                      </m:e>
                    </m:d>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en-US" sz="400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d>
                      <m:dPr>
                        <m:begChr m:val="["/>
                        <m:endChr m:val=""/>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d>
                          <m:dPr>
                            <m:begChr m:val=""/>
                            <m:endChr m:val=""/>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eqArr>
                              <m:eqArr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eqArrPr>
                              <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x</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en-US" sz="4000">
                                        <a:effectLst/>
                                        <a:latin typeface="Cambria Math" panose="02040503050406030204" pitchFamily="18" charset="0"/>
                                        <a:ea typeface="Times New Roman" panose="02020603050405020304" pitchFamily="18" charset="0"/>
                                        <a:cs typeface="Times New Roman" panose="02020603050405020304" pitchFamily="18" charset="0"/>
                                      </a:rPr>
                                      <m:t>4</m:t>
                                    </m:r>
                                  </m:den>
                                </m:f>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k</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π</m:t>
                                </m:r>
                              </m:e>
                              <m:e>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e>
                              <m:e>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x</m:t>
                                </m:r>
                                <m:r>
                                  <a:rPr lang="en-US" sz="4000">
                                    <a:effectLst/>
                                    <a:latin typeface="Cambria Math" panose="02040503050406030204" pitchFamily="18" charset="0"/>
                                    <a:ea typeface="Cambria Math" panose="02040503050406030204" pitchFamily="18" charset="0"/>
                                    <a:cs typeface="Times New Roman" panose="02020603050405020304" pitchFamily="18" charset="0"/>
                                  </a:rPr>
                                  <m:t>=</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π</m:t>
                                    </m:r>
                                  </m:num>
                                  <m:den>
                                    <m:r>
                                      <a:rPr lang="en-US" sz="4000">
                                        <a:effectLst/>
                                        <a:latin typeface="Cambria Math" panose="02040503050406030204" pitchFamily="18" charset="0"/>
                                        <a:ea typeface="Cambria Math" panose="02040503050406030204" pitchFamily="18" charset="0"/>
                                        <a:cs typeface="Times New Roman" panose="02020603050405020304" pitchFamily="18" charset="0"/>
                                      </a:rPr>
                                      <m:t>12</m:t>
                                    </m:r>
                                  </m:den>
                                </m:f>
                                <m:r>
                                  <a:rPr lang="en-US" sz="400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k</m:t>
                                </m:r>
                                <m:f>
                                  <m:f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a:effectLst/>
                                        <a:latin typeface="Cambria Math" panose="02040503050406030204" pitchFamily="18" charset="0"/>
                                        <a:ea typeface="Cambria Math" panose="02040503050406030204" pitchFamily="18" charset="0"/>
                                        <a:cs typeface="Times New Roman" panose="02020603050405020304" pitchFamily="18" charset="0"/>
                                      </a:rPr>
                                      <m:t>2</m:t>
                                    </m:r>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π</m:t>
                                    </m:r>
                                  </m:num>
                                  <m:den>
                                    <m:r>
                                      <a:rPr lang="en-US" sz="4000">
                                        <a:effectLst/>
                                        <a:latin typeface="Cambria Math" panose="02040503050406030204" pitchFamily="18" charset="0"/>
                                        <a:ea typeface="Cambria Math" panose="02040503050406030204" pitchFamily="18" charset="0"/>
                                        <a:cs typeface="Times New Roman" panose="02020603050405020304" pitchFamily="18" charset="0"/>
                                      </a:rPr>
                                      <m:t>3</m:t>
                                    </m:r>
                                  </m:den>
                                </m:f>
                              </m:e>
                            </m:eqArr>
                          </m:e>
                        </m:d>
                      </m:e>
                    </m:d>
                  </m:oMath>
                </a14:m>
                <a:r>
                  <a:rPr lang="en-US" sz="400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k</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ℤ</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oMath>
                </a14:m>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41" name="Rectangle 40"/>
              <p:cNvSpPr>
                <a:spLocks noRot="1" noChangeAspect="1" noMove="1" noResize="1" noEditPoints="1" noAdjustHandles="1" noChangeArrowheads="1" noChangeShapeType="1" noTextEdit="1"/>
              </p:cNvSpPr>
              <p:nvPr/>
            </p:nvSpPr>
            <p:spPr>
              <a:xfrm>
                <a:off x="1302817" y="5143500"/>
                <a:ext cx="16422573" cy="3515771"/>
              </a:xfrm>
              <a:prstGeom prst="rect">
                <a:avLst/>
              </a:prstGeom>
              <a:blipFill rotWithShape="0">
                <a:blip r:embed="rId20"/>
                <a:stretch>
                  <a:fillRect l="-1336"/>
                </a:stretch>
              </a:blipFill>
            </p:spPr>
            <p:txBody>
              <a:bodyPr/>
              <a:lstStyle/>
              <a:p>
                <a:r>
                  <a:rPr lang="en-US">
                    <a:noFill/>
                  </a:rPr>
                  <a:t> </a:t>
                </a:r>
              </a:p>
            </p:txBody>
          </p:sp>
        </mc:Fallback>
      </mc:AlternateContent>
      <p:sp>
        <p:nvSpPr>
          <p:cNvPr id="40" name="TextBox 39"/>
          <p:cNvSpPr txBox="1"/>
          <p:nvPr/>
        </p:nvSpPr>
        <p:spPr>
          <a:xfrm>
            <a:off x="8305800" y="4827509"/>
            <a:ext cx="2114347" cy="707886"/>
          </a:xfrm>
          <a:prstGeom prst="rect">
            <a:avLst/>
          </a:prstGeom>
          <a:noFill/>
        </p:spPr>
        <p:txBody>
          <a:bodyPr wrap="square" rtlCol="0">
            <a:spAutoFit/>
          </a:bodyPr>
          <a:lstStyle/>
          <a:p>
            <a:pPr algn="ctr"/>
            <a:r>
              <a:rPr lang="vi-VN" sz="4000" b="1" u="sng">
                <a:solidFill>
                  <a:srgbClr val="C00000"/>
                </a:solidFill>
                <a:cs typeface="Arial" panose="020B0604020202020204" pitchFamily="34" charset="0"/>
              </a:rPr>
              <a:t>Giải</a:t>
            </a:r>
            <a:endParaRPr lang="en-US" sz="4000" b="1" u="sng">
              <a:solidFill>
                <a:srgbClr val="C00000"/>
              </a:solidFill>
              <a:latin typeface="Arial" panose="020B0604020202020204" pitchFamily="34" charset="0"/>
              <a:cs typeface="Arial" panose="020B0604020202020204" pitchFamily="34" charset="0"/>
            </a:endParaRPr>
          </a:p>
        </p:txBody>
      </p:sp>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anim calcmode="lin" valueType="num">
                                      <p:cBhvr>
                                        <p:cTn id="8" dur="500" fill="hold"/>
                                        <p:tgtEl>
                                          <p:spTgt spid="42"/>
                                        </p:tgtEl>
                                        <p:attrNameLst>
                                          <p:attrName>ppt_x</p:attrName>
                                        </p:attrNameLst>
                                      </p:cBhvr>
                                      <p:tavLst>
                                        <p:tav tm="0">
                                          <p:val>
                                            <p:strVal val="#ppt_x"/>
                                          </p:val>
                                        </p:tav>
                                        <p:tav tm="100000">
                                          <p:val>
                                            <p:strVal val="#ppt_x"/>
                                          </p:val>
                                        </p:tav>
                                      </p:tavLst>
                                    </p:anim>
                                    <p:anim calcmode="lin" valueType="num">
                                      <p:cBhvr>
                                        <p:cTn id="9" dur="5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0"/>
                                        </p:tgtEl>
                                        <p:attrNameLst>
                                          <p:attrName>style.visibility</p:attrName>
                                        </p:attrNameLst>
                                      </p:cBhvr>
                                      <p:to>
                                        <p:strVal val="visible"/>
                                      </p:to>
                                    </p:set>
                                    <p:anim calcmode="lin" valueType="num">
                                      <p:cBhvr>
                                        <p:cTn id="14" dur="500" fill="hold"/>
                                        <p:tgtEl>
                                          <p:spTgt spid="40"/>
                                        </p:tgtEl>
                                        <p:attrNameLst>
                                          <p:attrName>ppt_w</p:attrName>
                                        </p:attrNameLst>
                                      </p:cBhvr>
                                      <p:tavLst>
                                        <p:tav tm="0">
                                          <p:val>
                                            <p:fltVal val="0"/>
                                          </p:val>
                                        </p:tav>
                                        <p:tav tm="100000">
                                          <p:val>
                                            <p:strVal val="#ppt_w"/>
                                          </p:val>
                                        </p:tav>
                                      </p:tavLst>
                                    </p:anim>
                                    <p:anim calcmode="lin" valueType="num">
                                      <p:cBhvr>
                                        <p:cTn id="15" dur="500" fill="hold"/>
                                        <p:tgtEl>
                                          <p:spTgt spid="40"/>
                                        </p:tgtEl>
                                        <p:attrNameLst>
                                          <p:attrName>ppt_h</p:attrName>
                                        </p:attrNameLst>
                                      </p:cBhvr>
                                      <p:tavLst>
                                        <p:tav tm="0">
                                          <p:val>
                                            <p:fltVal val="0"/>
                                          </p:val>
                                        </p:tav>
                                        <p:tav tm="100000">
                                          <p:val>
                                            <p:strVal val="#ppt_h"/>
                                          </p:val>
                                        </p:tav>
                                      </p:tavLst>
                                    </p:anim>
                                    <p:animEffect transition="in" filter="fade">
                                      <p:cBhvr>
                                        <p:cTn id="16" dur="500"/>
                                        <p:tgtEl>
                                          <p:spTgt spid="4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41"/>
                                        </p:tgtEl>
                                        <p:attrNameLst>
                                          <p:attrName>style.visibility</p:attrName>
                                        </p:attrNameLst>
                                      </p:cBhvr>
                                      <p:to>
                                        <p:strVal val="visible"/>
                                      </p:to>
                                    </p:set>
                                    <p:animEffect transition="in" filter="wipe(left)">
                                      <p:cBhvr>
                                        <p:cTn id="21"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0"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mc:AlternateContent xmlns:mc="http://schemas.openxmlformats.org/markup-compatibility/2006" xmlns:a14="http://schemas.microsoft.com/office/drawing/2010/main">
        <mc:Choice Requires="a14">
          <p:sp>
            <p:nvSpPr>
              <p:cNvPr id="3" name="Rectangle 2"/>
              <p:cNvSpPr/>
              <p:nvPr/>
            </p:nvSpPr>
            <p:spPr>
              <a:xfrm>
                <a:off x="1066800" y="723900"/>
                <a:ext cx="15697200" cy="3993786"/>
              </a:xfrm>
              <a:prstGeom prst="rect">
                <a:avLst/>
              </a:prstGeom>
            </p:spPr>
            <p:txBody>
              <a:bodyPr wrap="square">
                <a:spAutoFit/>
              </a:bodyPr>
              <a:lstStyle/>
              <a:p>
                <a:pPr>
                  <a:lnSpc>
                    <a:spcPct val="120000"/>
                  </a:lnSpc>
                  <a:spcAft>
                    <a:spcPts val="0"/>
                  </a:spcAft>
                </a:pPr>
                <a:r>
                  <a:rPr lang="en-US" sz="4000">
                    <a:latin typeface="Arial" panose="020B0604020202020204" pitchFamily="34" charset="0"/>
                    <a:ea typeface="Times New Roman" panose="02020603050405020304" pitchFamily="18" charset="0"/>
                    <a:cs typeface="Arial" panose="020B0604020202020204" pitchFamily="34" charset="0"/>
                  </a:rPr>
                  <a:t>b) </a:t>
                </a:r>
                <a14:m>
                  <m:oMath xmlns:m="http://schemas.openxmlformats.org/officeDocument/2006/math">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sin</m:t>
                        </m:r>
                      </m:fName>
                      <m:e>
                        <m:r>
                          <a:rPr lang="en-US" sz="4000">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x</m:t>
                        </m:r>
                      </m:e>
                    </m:func>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cos</m:t>
                        </m:r>
                      </m:fName>
                      <m:e>
                        <m:r>
                          <a:rPr lang="en-US" sz="4000">
                            <a:effectLst/>
                            <a:latin typeface="Cambria Math" panose="02040503050406030204" pitchFamily="18" charset="0"/>
                            <a:ea typeface="Times New Roman" panose="02020603050405020304" pitchFamily="18" charset="0"/>
                            <a:cs typeface="Times New Roman" panose="02020603050405020304" pitchFamily="18" charset="0"/>
                          </a:rPr>
                          <m:t>3</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x</m:t>
                        </m:r>
                      </m:e>
                    </m:func>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cos</m:t>
                        </m:r>
                      </m:fName>
                      <m:e>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en-US" sz="4000">
                                    <a:effectLst/>
                                    <a:latin typeface="Cambria Math" panose="02040503050406030204" pitchFamily="18" charset="0"/>
                                    <a:ea typeface="Times New Roman" panose="02020603050405020304" pitchFamily="18" charset="0"/>
                                    <a:cs typeface="Times New Roman" panose="02020603050405020304" pitchFamily="18" charset="0"/>
                                  </a:rPr>
                                  <m:t>2</m:t>
                                </m:r>
                              </m:den>
                            </m:f>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x</m:t>
                            </m:r>
                          </m:e>
                        </m:d>
                      </m:e>
                    </m:func>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cos</m:t>
                        </m:r>
                      </m:fName>
                      <m:e>
                        <m:r>
                          <a:rPr lang="en-US" sz="4000">
                            <a:effectLst/>
                            <a:latin typeface="Cambria Math" panose="02040503050406030204" pitchFamily="18" charset="0"/>
                            <a:ea typeface="Times New Roman" panose="02020603050405020304" pitchFamily="18" charset="0"/>
                            <a:cs typeface="Times New Roman" panose="02020603050405020304" pitchFamily="18" charset="0"/>
                          </a:rPr>
                          <m:t>3</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x</m:t>
                        </m:r>
                      </m:e>
                    </m:func>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cos</m:t>
                        </m:r>
                      </m:fName>
                      <m:e>
                        <m:r>
                          <a:rPr lang="en-US" sz="4000">
                            <a:effectLst/>
                            <a:latin typeface="Cambria Math" panose="02040503050406030204" pitchFamily="18" charset="0"/>
                            <a:ea typeface="Times New Roman" panose="02020603050405020304" pitchFamily="18" charset="0"/>
                            <a:cs typeface="Times New Roman" panose="02020603050405020304" pitchFamily="18" charset="0"/>
                          </a:rPr>
                          <m:t>3</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x</m:t>
                        </m:r>
                      </m:e>
                    </m:func>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cos</m:t>
                        </m:r>
                      </m:fName>
                      <m:e>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en-US" sz="4000">
                                    <a:effectLst/>
                                    <a:latin typeface="Cambria Math" panose="02040503050406030204" pitchFamily="18" charset="0"/>
                                    <a:ea typeface="Times New Roman" panose="02020603050405020304" pitchFamily="18" charset="0"/>
                                    <a:cs typeface="Times New Roman" panose="02020603050405020304" pitchFamily="18" charset="0"/>
                                  </a:rPr>
                                  <m:t>2</m:t>
                                </m:r>
                              </m:den>
                            </m:f>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x</m:t>
                            </m:r>
                          </m:e>
                        </m:d>
                      </m:e>
                    </m:func>
                  </m:oMath>
                </a14:m>
                <a:endParaRPr lang="en-US" sz="4000">
                  <a:effectLst/>
                  <a:latin typeface="Arial" panose="020B0604020202020204" pitchFamily="34" charset="0"/>
                  <a:ea typeface="Calibri" panose="020F0502020204030204" pitchFamily="34" charset="0"/>
                  <a:cs typeface="Arial" panose="020B0604020202020204" pitchFamily="34" charset="0"/>
                </a:endParaRPr>
              </a:p>
              <a:p>
                <a:pPr>
                  <a:lnSpc>
                    <a:spcPct val="120000"/>
                  </a:lnSpc>
                  <a:spcAft>
                    <a:spcPts val="0"/>
                  </a:spcAft>
                </a:pPr>
                <a14:m>
                  <m:oMath xmlns:m="http://schemas.openxmlformats.org/officeDocument/2006/math">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en-US" sz="400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d>
                      <m:dPr>
                        <m:begChr m:val="["/>
                        <m:endChr m:val=""/>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d>
                          <m:dPr>
                            <m:begChr m:val=""/>
                            <m:endChr m:val=""/>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eqArr>
                              <m:eqArr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eqArrPr>
                              <m:e>
                                <m:r>
                                  <a:rPr lang="en-US" sz="4000">
                                    <a:effectLst/>
                                    <a:latin typeface="Cambria Math" panose="02040503050406030204" pitchFamily="18" charset="0"/>
                                    <a:ea typeface="Times New Roman" panose="02020603050405020304" pitchFamily="18" charset="0"/>
                                    <a:cs typeface="Times New Roman" panose="02020603050405020304" pitchFamily="18" charset="0"/>
                                  </a:rPr>
                                  <m:t>3</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x</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en-US" sz="4000">
                                        <a:effectLst/>
                                        <a:latin typeface="Cambria Math" panose="02040503050406030204" pitchFamily="18" charset="0"/>
                                        <a:ea typeface="Times New Roman" panose="02020603050405020304" pitchFamily="18" charset="0"/>
                                        <a:cs typeface="Times New Roman" panose="02020603050405020304" pitchFamily="18" charset="0"/>
                                      </a:rPr>
                                      <m:t>2</m:t>
                                    </m:r>
                                  </m:den>
                                </m:f>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x</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k</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π</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e>
                              <m:e>
                                <m:r>
                                  <a:rPr lang="vi-VN" sz="4000" b="0" i="1" smtClean="0">
                                    <a:effectLst/>
                                    <a:latin typeface="Cambria Math" panose="02040503050406030204" pitchFamily="18" charset="0"/>
                                    <a:ea typeface="Times New Roman" panose="02020603050405020304" pitchFamily="18" charset="0"/>
                                    <a:cs typeface="Times New Roman" panose="02020603050405020304" pitchFamily="18" charset="0"/>
                                  </a:rPr>
                                  <m:t> </m:t>
                                </m:r>
                              </m:e>
                              <m:e>
                                <m:r>
                                  <a:rPr lang="en-US" sz="4000">
                                    <a:effectLst/>
                                    <a:latin typeface="Cambria Math" panose="02040503050406030204" pitchFamily="18" charset="0"/>
                                    <a:ea typeface="Cambria Math" panose="02040503050406030204" pitchFamily="18" charset="0"/>
                                    <a:cs typeface="Times New Roman" panose="02020603050405020304" pitchFamily="18" charset="0"/>
                                  </a:rPr>
                                  <m:t>3</m:t>
                                </m:r>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x</m:t>
                                </m:r>
                                <m:r>
                                  <a:rPr lang="en-US" sz="4000">
                                    <a:effectLst/>
                                    <a:latin typeface="Cambria Math" panose="02040503050406030204" pitchFamily="18" charset="0"/>
                                    <a:ea typeface="Cambria Math" panose="02040503050406030204" pitchFamily="18" charset="0"/>
                                    <a:cs typeface="Times New Roman" panose="02020603050405020304" pitchFamily="18" charset="0"/>
                                  </a:rPr>
                                  <m:t>=</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m:t>
                                </m:r>
                                <m:d>
                                  <m:d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π</m:t>
                                        </m:r>
                                      </m:num>
                                      <m:den>
                                        <m:r>
                                          <a:rPr lang="en-US" sz="4000">
                                            <a:effectLst/>
                                            <a:latin typeface="Cambria Math" panose="02040503050406030204" pitchFamily="18" charset="0"/>
                                            <a:ea typeface="Cambria Math" panose="02040503050406030204" pitchFamily="18" charset="0"/>
                                            <a:cs typeface="Times New Roman" panose="02020603050405020304" pitchFamily="18" charset="0"/>
                                          </a:rPr>
                                          <m:t>2</m:t>
                                        </m:r>
                                      </m:den>
                                    </m:f>
                                    <m:r>
                                      <a:rPr lang="en-US" sz="40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4000">
                                        <a:effectLst/>
                                        <a:latin typeface="Cambria Math" panose="02040503050406030204" pitchFamily="18" charset="0"/>
                                        <a:ea typeface="Cambria Math" panose="02040503050406030204" pitchFamily="18" charset="0"/>
                                        <a:cs typeface="Times New Roman" panose="02020603050405020304" pitchFamily="18" charset="0"/>
                                      </a:rPr>
                                      <m:t>2</m:t>
                                    </m:r>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x</m:t>
                                    </m:r>
                                  </m:e>
                                </m:d>
                                <m:r>
                                  <a:rPr lang="en-US" sz="400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k</m:t>
                                </m:r>
                                <m:r>
                                  <a:rPr lang="en-US" sz="4000">
                                    <a:effectLst/>
                                    <a:latin typeface="Cambria Math" panose="02040503050406030204" pitchFamily="18" charset="0"/>
                                    <a:ea typeface="Cambria Math" panose="02040503050406030204" pitchFamily="18" charset="0"/>
                                    <a:cs typeface="Times New Roman" panose="02020603050405020304" pitchFamily="18" charset="0"/>
                                  </a:rPr>
                                  <m:t>2</m:t>
                                </m:r>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π</m:t>
                                </m:r>
                              </m:e>
                            </m:eqArr>
                          </m:e>
                        </m:d>
                      </m:e>
                    </m:d>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en-US" sz="400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d>
                      <m:dPr>
                        <m:begChr m:val="["/>
                        <m:endChr m:val=""/>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d>
                          <m:dPr>
                            <m:begChr m:val=""/>
                            <m:endChr m:val=""/>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eqArr>
                              <m:eqArr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eqArrPr>
                              <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x</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en-US" sz="4000">
                                        <a:effectLst/>
                                        <a:latin typeface="Cambria Math" panose="02040503050406030204" pitchFamily="18" charset="0"/>
                                        <a:ea typeface="Times New Roman" panose="02020603050405020304" pitchFamily="18" charset="0"/>
                                        <a:cs typeface="Times New Roman" panose="02020603050405020304" pitchFamily="18" charset="0"/>
                                      </a:rPr>
                                      <m:t>10</m:t>
                                    </m:r>
                                  </m:den>
                                </m:f>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k</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en-US" sz="4000">
                                        <a:effectLst/>
                                        <a:latin typeface="Cambria Math" panose="02040503050406030204" pitchFamily="18" charset="0"/>
                                        <a:ea typeface="Times New Roman" panose="02020603050405020304" pitchFamily="18" charset="0"/>
                                        <a:cs typeface="Times New Roman" panose="02020603050405020304" pitchFamily="18" charset="0"/>
                                      </a:rPr>
                                      <m:t>5</m:t>
                                    </m:r>
                                  </m:den>
                                </m:f>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e>
                              <m:e>
                                <m:r>
                                  <a:rPr lang="vi-VN" sz="4000" b="0" i="1" smtClean="0">
                                    <a:effectLst/>
                                    <a:latin typeface="Cambria Math" panose="02040503050406030204" pitchFamily="18" charset="0"/>
                                    <a:ea typeface="Times New Roman" panose="02020603050405020304" pitchFamily="18" charset="0"/>
                                    <a:cs typeface="Times New Roman" panose="02020603050405020304" pitchFamily="18" charset="0"/>
                                  </a:rPr>
                                  <m:t> </m:t>
                                </m:r>
                              </m:e>
                              <m:e>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x</m:t>
                                </m:r>
                                <m:r>
                                  <a:rPr lang="en-US" sz="4000">
                                    <a:effectLst/>
                                    <a:latin typeface="Cambria Math" panose="02040503050406030204" pitchFamily="18" charset="0"/>
                                    <a:ea typeface="Cambria Math" panose="02040503050406030204" pitchFamily="18" charset="0"/>
                                    <a:cs typeface="Times New Roman" panose="02020603050405020304" pitchFamily="18" charset="0"/>
                                  </a:rPr>
                                  <m:t>=</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π</m:t>
                                    </m:r>
                                  </m:num>
                                  <m:den>
                                    <m:r>
                                      <a:rPr lang="en-US" sz="4000">
                                        <a:effectLst/>
                                        <a:latin typeface="Cambria Math" panose="02040503050406030204" pitchFamily="18" charset="0"/>
                                        <a:ea typeface="Cambria Math" panose="02040503050406030204" pitchFamily="18" charset="0"/>
                                        <a:cs typeface="Times New Roman" panose="02020603050405020304" pitchFamily="18" charset="0"/>
                                      </a:rPr>
                                      <m:t>2</m:t>
                                    </m:r>
                                  </m:den>
                                </m:f>
                                <m:r>
                                  <a:rPr lang="en-US" sz="400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k</m:t>
                                </m:r>
                                <m:r>
                                  <a:rPr lang="en-US" sz="4000">
                                    <a:effectLst/>
                                    <a:latin typeface="Cambria Math" panose="02040503050406030204" pitchFamily="18" charset="0"/>
                                    <a:ea typeface="Cambria Math" panose="02040503050406030204" pitchFamily="18" charset="0"/>
                                    <a:cs typeface="Times New Roman" panose="02020603050405020304" pitchFamily="18" charset="0"/>
                                  </a:rPr>
                                  <m:t>2</m:t>
                                </m:r>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π</m:t>
                                </m:r>
                              </m:e>
                            </m:eqAr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k</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ℤ</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e>
                        </m:d>
                      </m:e>
                    </m:d>
                  </m:oMath>
                </a14:m>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066800" y="723900"/>
                <a:ext cx="15697200" cy="3993786"/>
              </a:xfrm>
              <a:prstGeom prst="rect">
                <a:avLst/>
              </a:prstGeom>
              <a:blipFill rotWithShape="0">
                <a:blip r:embed="rId3"/>
                <a:stretch>
                  <a:fillRect l="-135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1066800" y="5130800"/>
                <a:ext cx="16992600" cy="4212692"/>
              </a:xfrm>
              <a:prstGeom prst="rect">
                <a:avLst/>
              </a:prstGeom>
            </p:spPr>
            <p:txBody>
              <a:bodyPr wrap="square">
                <a:spAutoFit/>
              </a:bodyPr>
              <a:lstStyle/>
              <a:p>
                <a:pPr>
                  <a:lnSpc>
                    <a:spcPct val="120000"/>
                  </a:lnSpc>
                  <a:spcAft>
                    <a:spcPts val="0"/>
                  </a:spcAft>
                </a:pPr>
                <a:r>
                  <a:rPr lang="en-US" sz="4000">
                    <a:latin typeface="Arial" panose="020B0604020202020204" pitchFamily="34" charset="0"/>
                    <a:ea typeface="Times New Roman" panose="02020603050405020304" pitchFamily="18" charset="0"/>
                    <a:cs typeface="Arial" panose="020B0604020202020204" pitchFamily="34" charset="0"/>
                  </a:rPr>
                  <a:t>c) </a:t>
                </a:r>
                <a14:m>
                  <m:oMath xmlns:m="http://schemas.openxmlformats.org/officeDocument/2006/math">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sSup>
                          <m:sSup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cos</m:t>
                            </m:r>
                          </m:e>
                          <m:sup>
                            <m:r>
                              <a:rPr lang="en-US" sz="4000">
                                <a:effectLst/>
                                <a:latin typeface="Cambria Math" panose="02040503050406030204" pitchFamily="18" charset="0"/>
                                <a:ea typeface="Times New Roman" panose="02020603050405020304" pitchFamily="18" charset="0"/>
                                <a:cs typeface="Times New Roman" panose="02020603050405020304" pitchFamily="18" charset="0"/>
                              </a:rPr>
                              <m:t>2</m:t>
                            </m:r>
                          </m:sup>
                        </m:sSup>
                      </m:fName>
                      <m:e>
                        <m:r>
                          <a:rPr lang="en-US" sz="4000">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x</m:t>
                        </m:r>
                      </m:e>
                    </m:func>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sSup>
                          <m:sSup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cos</m:t>
                            </m:r>
                          </m:e>
                          <m:sup>
                            <m:r>
                              <a:rPr lang="en-US" sz="4000">
                                <a:effectLst/>
                                <a:latin typeface="Cambria Math" panose="02040503050406030204" pitchFamily="18" charset="0"/>
                                <a:ea typeface="Times New Roman" panose="02020603050405020304" pitchFamily="18" charset="0"/>
                                <a:cs typeface="Times New Roman" panose="02020603050405020304" pitchFamily="18" charset="0"/>
                              </a:rPr>
                              <m:t>2</m:t>
                            </m:r>
                          </m:sup>
                        </m:sSup>
                      </m:fName>
                      <m:e>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x</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en-US" sz="4000">
                                    <a:effectLst/>
                                    <a:latin typeface="Cambria Math" panose="02040503050406030204" pitchFamily="18" charset="0"/>
                                    <a:ea typeface="Times New Roman" panose="02020603050405020304" pitchFamily="18" charset="0"/>
                                    <a:cs typeface="Times New Roman" panose="02020603050405020304" pitchFamily="18" charset="0"/>
                                  </a:rPr>
                                  <m:t>6</m:t>
                                </m:r>
                              </m:den>
                            </m:f>
                          </m:e>
                        </m:d>
                      </m:e>
                    </m:func>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a:effectLst/>
                            <a:latin typeface="Cambria Math" panose="02040503050406030204" pitchFamily="18" charset="0"/>
                            <a:ea typeface="Times New Roman" panose="02020603050405020304" pitchFamily="18" charset="0"/>
                            <a:cs typeface="Times New Roman" panose="02020603050405020304" pitchFamily="18" charset="0"/>
                          </a:rPr>
                          <m:t>1+</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cos</m:t>
                            </m:r>
                          </m:fName>
                          <m:e>
                            <m:r>
                              <a:rPr lang="en-US" sz="4000">
                                <a:effectLst/>
                                <a:latin typeface="Cambria Math" panose="02040503050406030204" pitchFamily="18" charset="0"/>
                                <a:ea typeface="Times New Roman" panose="02020603050405020304" pitchFamily="18" charset="0"/>
                                <a:cs typeface="Times New Roman" panose="02020603050405020304" pitchFamily="18" charset="0"/>
                              </a:rPr>
                              <m:t>4</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x</m:t>
                            </m:r>
                          </m:e>
                        </m:func>
                      </m:num>
                      <m:den>
                        <m:r>
                          <a:rPr lang="en-US" sz="4000">
                            <a:effectLst/>
                            <a:latin typeface="Cambria Math" panose="02040503050406030204" pitchFamily="18" charset="0"/>
                            <a:ea typeface="Times New Roman" panose="02020603050405020304" pitchFamily="18" charset="0"/>
                            <a:cs typeface="Times New Roman" panose="02020603050405020304" pitchFamily="18" charset="0"/>
                          </a:rPr>
                          <m:t>2</m:t>
                        </m:r>
                      </m:den>
                    </m:f>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a:effectLst/>
                            <a:latin typeface="Cambria Math" panose="02040503050406030204" pitchFamily="18" charset="0"/>
                            <a:ea typeface="Times New Roman" panose="02020603050405020304" pitchFamily="18" charset="0"/>
                            <a:cs typeface="Times New Roman" panose="02020603050405020304" pitchFamily="18" charset="0"/>
                          </a:rPr>
                          <m:t>1+</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cos</m:t>
                            </m:r>
                          </m:fName>
                          <m:e>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4000">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x</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en-US" sz="4000">
                                        <a:effectLst/>
                                        <a:latin typeface="Cambria Math" panose="02040503050406030204" pitchFamily="18" charset="0"/>
                                        <a:ea typeface="Times New Roman" panose="02020603050405020304" pitchFamily="18" charset="0"/>
                                        <a:cs typeface="Times New Roman" panose="02020603050405020304" pitchFamily="18" charset="0"/>
                                      </a:rPr>
                                      <m:t>3</m:t>
                                    </m:r>
                                  </m:den>
                                </m:f>
                              </m:e>
                            </m:d>
                          </m:e>
                        </m:func>
                      </m:num>
                      <m:den>
                        <m:r>
                          <a:rPr lang="en-US" sz="4000">
                            <a:effectLst/>
                            <a:latin typeface="Cambria Math" panose="02040503050406030204" pitchFamily="18" charset="0"/>
                            <a:ea typeface="Times New Roman" panose="02020603050405020304" pitchFamily="18" charset="0"/>
                            <a:cs typeface="Times New Roman" panose="02020603050405020304" pitchFamily="18" charset="0"/>
                          </a:rPr>
                          <m:t>2</m:t>
                        </m:r>
                      </m:den>
                    </m:f>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cos</m:t>
                        </m:r>
                      </m:fName>
                      <m:e>
                        <m:r>
                          <a:rPr lang="en-US" sz="4000">
                            <a:effectLst/>
                            <a:latin typeface="Cambria Math" panose="02040503050406030204" pitchFamily="18" charset="0"/>
                            <a:ea typeface="Times New Roman" panose="02020603050405020304" pitchFamily="18" charset="0"/>
                            <a:cs typeface="Times New Roman" panose="02020603050405020304" pitchFamily="18" charset="0"/>
                          </a:rPr>
                          <m:t>4</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x</m:t>
                        </m:r>
                      </m:e>
                    </m:func>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cos</m:t>
                        </m:r>
                      </m:fName>
                      <m:e>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4000">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x</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en-US" sz="4000">
                                    <a:effectLst/>
                                    <a:latin typeface="Cambria Math" panose="02040503050406030204" pitchFamily="18" charset="0"/>
                                    <a:ea typeface="Times New Roman" panose="02020603050405020304" pitchFamily="18" charset="0"/>
                                    <a:cs typeface="Times New Roman" panose="02020603050405020304" pitchFamily="18" charset="0"/>
                                  </a:rPr>
                                  <m:t>3</m:t>
                                </m:r>
                              </m:den>
                            </m:f>
                          </m:e>
                        </m:d>
                      </m:e>
                    </m:func>
                  </m:oMath>
                </a14:m>
                <a:endParaRPr lang="en-US" sz="4000">
                  <a:effectLst/>
                  <a:latin typeface="Arial" panose="020B0604020202020204" pitchFamily="34" charset="0"/>
                  <a:ea typeface="Calibri" panose="020F0502020204030204" pitchFamily="34" charset="0"/>
                  <a:cs typeface="Arial" panose="020B0604020202020204" pitchFamily="34" charset="0"/>
                </a:endParaRPr>
              </a:p>
              <a:p>
                <a:pPr>
                  <a:lnSpc>
                    <a:spcPct val="120000"/>
                  </a:lnSpc>
                  <a:spcAft>
                    <a:spcPts val="0"/>
                  </a:spcAft>
                </a:pPr>
                <a14:m>
                  <m:oMath xmlns:m="http://schemas.openxmlformats.org/officeDocument/2006/math">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en-US" sz="400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d>
                      <m:dPr>
                        <m:begChr m:val="["/>
                        <m:endChr m:val=""/>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d>
                          <m:dPr>
                            <m:begChr m:val=""/>
                            <m:endChr m:val=""/>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eqArr>
                              <m:eqArr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eqArrPr>
                              <m:e>
                                <m:r>
                                  <a:rPr lang="en-US" sz="4000">
                                    <a:effectLst/>
                                    <a:latin typeface="Cambria Math" panose="02040503050406030204" pitchFamily="18" charset="0"/>
                                    <a:ea typeface="Times New Roman" panose="02020603050405020304" pitchFamily="18" charset="0"/>
                                    <a:cs typeface="Times New Roman" panose="02020603050405020304" pitchFamily="18" charset="0"/>
                                  </a:rPr>
                                  <m:t>4</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x</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x</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en-US" sz="4000">
                                        <a:effectLst/>
                                        <a:latin typeface="Cambria Math" panose="02040503050406030204" pitchFamily="18" charset="0"/>
                                        <a:ea typeface="Times New Roman" panose="02020603050405020304" pitchFamily="18" charset="0"/>
                                        <a:cs typeface="Times New Roman" panose="02020603050405020304" pitchFamily="18" charset="0"/>
                                      </a:rPr>
                                      <m:t>3</m:t>
                                    </m:r>
                                  </m:den>
                                </m:f>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k</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π</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e>
                              <m:e>
                                <m:r>
                                  <a:rPr lang="vi-VN" sz="4000" b="0" i="1" smtClean="0">
                                    <a:effectLst/>
                                    <a:latin typeface="Cambria Math" panose="02040503050406030204" pitchFamily="18" charset="0"/>
                                    <a:ea typeface="Times New Roman" panose="02020603050405020304" pitchFamily="18" charset="0"/>
                                    <a:cs typeface="Times New Roman" panose="02020603050405020304" pitchFamily="18" charset="0"/>
                                  </a:rPr>
                                  <m:t> </m:t>
                                </m:r>
                              </m:e>
                              <m:e>
                                <m:r>
                                  <a:rPr lang="en-US" sz="4000">
                                    <a:effectLst/>
                                    <a:latin typeface="Cambria Math" panose="02040503050406030204" pitchFamily="18" charset="0"/>
                                    <a:ea typeface="Cambria Math" panose="02040503050406030204" pitchFamily="18" charset="0"/>
                                    <a:cs typeface="Times New Roman" panose="02020603050405020304" pitchFamily="18" charset="0"/>
                                  </a:rPr>
                                  <m:t>4</m:t>
                                </m:r>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x</m:t>
                                </m:r>
                                <m:r>
                                  <a:rPr lang="en-US" sz="4000">
                                    <a:effectLst/>
                                    <a:latin typeface="Cambria Math" panose="02040503050406030204" pitchFamily="18" charset="0"/>
                                    <a:ea typeface="Cambria Math" panose="02040503050406030204" pitchFamily="18" charset="0"/>
                                    <a:cs typeface="Times New Roman" panose="02020603050405020304" pitchFamily="18" charset="0"/>
                                  </a:rPr>
                                  <m:t>=</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4000">
                                    <a:effectLst/>
                                    <a:latin typeface="Cambria Math" panose="02040503050406030204" pitchFamily="18" charset="0"/>
                                    <a:ea typeface="Cambria Math" panose="02040503050406030204" pitchFamily="18" charset="0"/>
                                    <a:cs typeface="Times New Roman" panose="02020603050405020304" pitchFamily="18" charset="0"/>
                                  </a:rPr>
                                  <m:t>2</m:t>
                                </m:r>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x</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π</m:t>
                                    </m:r>
                                  </m:num>
                                  <m:den>
                                    <m:r>
                                      <a:rPr lang="en-US" sz="4000">
                                        <a:effectLst/>
                                        <a:latin typeface="Cambria Math" panose="02040503050406030204" pitchFamily="18" charset="0"/>
                                        <a:ea typeface="Cambria Math" panose="02040503050406030204" pitchFamily="18" charset="0"/>
                                        <a:cs typeface="Times New Roman" panose="02020603050405020304" pitchFamily="18" charset="0"/>
                                      </a:rPr>
                                      <m:t>3</m:t>
                                    </m:r>
                                  </m:den>
                                </m:f>
                                <m:r>
                                  <a:rPr lang="en-US" sz="400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k</m:t>
                                </m:r>
                                <m:r>
                                  <a:rPr lang="en-US" sz="4000">
                                    <a:effectLst/>
                                    <a:latin typeface="Cambria Math" panose="02040503050406030204" pitchFamily="18" charset="0"/>
                                    <a:ea typeface="Cambria Math" panose="02040503050406030204" pitchFamily="18" charset="0"/>
                                    <a:cs typeface="Times New Roman" panose="02020603050405020304" pitchFamily="18" charset="0"/>
                                  </a:rPr>
                                  <m:t>2</m:t>
                                </m:r>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π</m:t>
                                </m:r>
                              </m:e>
                            </m:eqArr>
                          </m:e>
                        </m:d>
                      </m:e>
                    </m:d>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en-US" sz="400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d>
                      <m:dPr>
                        <m:begChr m:val="["/>
                        <m:endChr m:val=""/>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d>
                          <m:dPr>
                            <m:begChr m:val=""/>
                            <m:endChr m:val=""/>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eqArr>
                              <m:eqArr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eqArrPr>
                              <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x</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en-US" sz="4000">
                                        <a:effectLst/>
                                        <a:latin typeface="Cambria Math" panose="02040503050406030204" pitchFamily="18" charset="0"/>
                                        <a:ea typeface="Times New Roman" panose="02020603050405020304" pitchFamily="18" charset="0"/>
                                        <a:cs typeface="Times New Roman" panose="02020603050405020304" pitchFamily="18" charset="0"/>
                                      </a:rPr>
                                      <m:t>6</m:t>
                                    </m:r>
                                  </m:den>
                                </m:f>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kπ</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e>
                              <m:e>
                                <m:r>
                                  <a:rPr lang="vi-VN" sz="4000" b="0" i="1" smtClean="0">
                                    <a:effectLst/>
                                    <a:latin typeface="Cambria Math" panose="02040503050406030204" pitchFamily="18" charset="0"/>
                                    <a:ea typeface="Times New Roman" panose="02020603050405020304" pitchFamily="18" charset="0"/>
                                    <a:cs typeface="Times New Roman" panose="02020603050405020304" pitchFamily="18" charset="0"/>
                                  </a:rPr>
                                  <m:t> </m:t>
                                </m:r>
                              </m:e>
                              <m:e>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x</m:t>
                                </m:r>
                                <m:r>
                                  <a:rPr lang="en-US" sz="4000">
                                    <a:effectLst/>
                                    <a:latin typeface="Cambria Math" panose="02040503050406030204" pitchFamily="18" charset="0"/>
                                    <a:ea typeface="Cambria Math" panose="02040503050406030204" pitchFamily="18" charset="0"/>
                                    <a:cs typeface="Times New Roman" panose="02020603050405020304" pitchFamily="18" charset="0"/>
                                  </a:rPr>
                                  <m:t>=</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π</m:t>
                                    </m:r>
                                  </m:num>
                                  <m:den>
                                    <m:r>
                                      <a:rPr lang="en-US" sz="4000">
                                        <a:effectLst/>
                                        <a:latin typeface="Cambria Math" panose="02040503050406030204" pitchFamily="18" charset="0"/>
                                        <a:ea typeface="Cambria Math" panose="02040503050406030204" pitchFamily="18" charset="0"/>
                                        <a:cs typeface="Times New Roman" panose="02020603050405020304" pitchFamily="18" charset="0"/>
                                      </a:rPr>
                                      <m:t>18</m:t>
                                    </m:r>
                                  </m:den>
                                </m:f>
                                <m:r>
                                  <a:rPr lang="en-US" sz="400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k</m:t>
                                </m:r>
                                <m:f>
                                  <m:f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π</m:t>
                                    </m:r>
                                  </m:num>
                                  <m:den>
                                    <m:r>
                                      <a:rPr lang="en-US" sz="4000">
                                        <a:effectLst/>
                                        <a:latin typeface="Cambria Math" panose="02040503050406030204" pitchFamily="18" charset="0"/>
                                        <a:ea typeface="Cambria Math" panose="02040503050406030204" pitchFamily="18" charset="0"/>
                                        <a:cs typeface="Times New Roman" panose="02020603050405020304" pitchFamily="18" charset="0"/>
                                      </a:rPr>
                                      <m:t>3</m:t>
                                    </m:r>
                                  </m:den>
                                </m:f>
                              </m:e>
                            </m:eqArr>
                          </m:e>
                        </m:d>
                      </m:e>
                    </m:d>
                  </m:oMath>
                </a14:m>
                <a:r>
                  <a:rPr lang="en-US" sz="400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k</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ℤ</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oMath>
                </a14:m>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1066800" y="5130800"/>
                <a:ext cx="16992600" cy="4212692"/>
              </a:xfrm>
              <a:prstGeom prst="rect">
                <a:avLst/>
              </a:prstGeom>
              <a:blipFill rotWithShape="0">
                <a:blip r:embed="rId4"/>
                <a:stretch>
                  <a:fillRect l="-1255"/>
                </a:stretch>
              </a:blipFill>
            </p:spPr>
            <p:txBody>
              <a:bodyPr/>
              <a:lstStyle/>
              <a:p>
                <a:r>
                  <a:rPr lang="en-US">
                    <a:noFill/>
                  </a:rPr>
                  <a:t> </a:t>
                </a:r>
              </a:p>
            </p:txBody>
          </p:sp>
        </mc:Fallback>
      </mc:AlternateContent>
      <p:pic>
        <p:nvPicPr>
          <p:cNvPr id="5" name="Picture 4"/>
          <p:cNvPicPr>
            <a:picLocks noChangeAspect="1"/>
          </p:cNvPicPr>
          <p:nvPr/>
        </p:nvPicPr>
        <p:blipFill>
          <a:blip r:embed="rId5"/>
          <a:stretch>
            <a:fillRect/>
          </a:stretch>
        </p:blipFill>
        <p:spPr>
          <a:xfrm>
            <a:off x="14630400" y="7658100"/>
            <a:ext cx="3261080" cy="2371695"/>
          </a:xfrm>
          <a:prstGeom prst="rect">
            <a:avLst/>
          </a:prstGeom>
        </p:spPr>
      </p:pic>
    </p:spTree>
    <p:extLst>
      <p:ext uri="{BB962C8B-B14F-4D97-AF65-F5344CB8AC3E}">
        <p14:creationId xmlns:p14="http://schemas.microsoft.com/office/powerpoint/2010/main" val="2686020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grpSp>
        <p:nvGrpSpPr>
          <p:cNvPr id="3" name="Group 3"/>
          <p:cNvGrpSpPr/>
          <p:nvPr/>
        </p:nvGrpSpPr>
        <p:grpSpPr>
          <a:xfrm>
            <a:off x="1143001" y="1028700"/>
            <a:ext cx="15882030" cy="8229600"/>
            <a:chOff x="0" y="0"/>
            <a:chExt cx="3727935" cy="2167467"/>
          </a:xfrm>
        </p:grpSpPr>
        <p:sp>
          <p:nvSpPr>
            <p:cNvPr id="4" name="Freeform 4"/>
            <p:cNvSpPr/>
            <p:nvPr/>
          </p:nvSpPr>
          <p:spPr>
            <a:xfrm>
              <a:off x="0" y="0"/>
              <a:ext cx="3727935" cy="2167467"/>
            </a:xfrm>
            <a:custGeom>
              <a:avLst/>
              <a:gdLst/>
              <a:ahLst/>
              <a:cxnLst/>
              <a:rect l="l" t="t" r="r" b="b"/>
              <a:pathLst>
                <a:path w="3727935" h="2167467">
                  <a:moveTo>
                    <a:pt x="6017" y="0"/>
                  </a:moveTo>
                  <a:lnTo>
                    <a:pt x="3721918" y="0"/>
                  </a:lnTo>
                  <a:cubicBezTo>
                    <a:pt x="3725241" y="0"/>
                    <a:pt x="3727935" y="2694"/>
                    <a:pt x="3727935" y="6017"/>
                  </a:cubicBezTo>
                  <a:lnTo>
                    <a:pt x="3727935" y="2161450"/>
                  </a:lnTo>
                  <a:cubicBezTo>
                    <a:pt x="3727935" y="2164773"/>
                    <a:pt x="3725241" y="2167467"/>
                    <a:pt x="3721918" y="2167467"/>
                  </a:cubicBezTo>
                  <a:lnTo>
                    <a:pt x="6017" y="2167467"/>
                  </a:lnTo>
                  <a:cubicBezTo>
                    <a:pt x="2694" y="2167467"/>
                    <a:pt x="0" y="2164773"/>
                    <a:pt x="0" y="2161450"/>
                  </a:cubicBezTo>
                  <a:lnTo>
                    <a:pt x="0" y="6017"/>
                  </a:lnTo>
                  <a:cubicBezTo>
                    <a:pt x="0" y="2694"/>
                    <a:pt x="2694" y="0"/>
                    <a:pt x="6017" y="0"/>
                  </a:cubicBezTo>
                  <a:close/>
                </a:path>
              </a:pathLst>
            </a:custGeom>
            <a:solidFill>
              <a:srgbClr val="FFFFFF"/>
            </a:solidFill>
            <a:ln w="38100">
              <a:solidFill>
                <a:srgbClr val="000000"/>
              </a:solidFill>
            </a:ln>
          </p:spPr>
        </p:sp>
        <p:sp>
          <p:nvSpPr>
            <p:cNvPr id="5" name="TextBox 5"/>
            <p:cNvSpPr txBox="1"/>
            <p:nvPr/>
          </p:nvSpPr>
          <p:spPr>
            <a:xfrm>
              <a:off x="0" y="-47625"/>
              <a:ext cx="812800" cy="860425"/>
            </a:xfrm>
            <a:prstGeom prst="rect">
              <a:avLst/>
            </a:prstGeom>
          </p:spPr>
          <p:txBody>
            <a:bodyPr lIns="50800" tIns="50800" rIns="50800" bIns="50800" rtlCol="0" anchor="ctr"/>
            <a:lstStyle/>
            <a:p>
              <a:pPr algn="ctr">
                <a:lnSpc>
                  <a:spcPts val="3210"/>
                </a:lnSpc>
              </a:pPr>
              <a:endParaRPr/>
            </a:p>
          </p:txBody>
        </p:sp>
      </p:grpSp>
      <p:sp>
        <p:nvSpPr>
          <p:cNvPr id="10" name="Freeform 10"/>
          <p:cNvSpPr/>
          <p:nvPr/>
        </p:nvSpPr>
        <p:spPr>
          <a:xfrm>
            <a:off x="276159" y="8039100"/>
            <a:ext cx="2415909" cy="1947774"/>
          </a:xfrm>
          <a:custGeom>
            <a:avLst/>
            <a:gdLst/>
            <a:ahLst/>
            <a:cxnLst/>
            <a:rect l="l" t="t" r="r" b="b"/>
            <a:pathLst>
              <a:path w="3835024" h="3091905">
                <a:moveTo>
                  <a:pt x="0" y="0"/>
                </a:moveTo>
                <a:lnTo>
                  <a:pt x="3835024" y="0"/>
                </a:lnTo>
                <a:lnTo>
                  <a:pt x="3835024" y="3091905"/>
                </a:lnTo>
                <a:lnTo>
                  <a:pt x="0" y="309190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3" name="Freeform 23"/>
          <p:cNvSpPr/>
          <p:nvPr/>
        </p:nvSpPr>
        <p:spPr>
          <a:xfrm>
            <a:off x="14332963" y="8418526"/>
            <a:ext cx="3856942" cy="1679548"/>
          </a:xfrm>
          <a:custGeom>
            <a:avLst/>
            <a:gdLst/>
            <a:ahLst/>
            <a:cxnLst/>
            <a:rect l="l" t="t" r="r" b="b"/>
            <a:pathLst>
              <a:path w="5792103" h="2522235">
                <a:moveTo>
                  <a:pt x="0" y="0"/>
                </a:moveTo>
                <a:lnTo>
                  <a:pt x="5792103" y="0"/>
                </a:lnTo>
                <a:lnTo>
                  <a:pt x="5792103" y="2522235"/>
                </a:lnTo>
                <a:lnTo>
                  <a:pt x="0" y="25222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9" name="TextBox 28"/>
          <p:cNvSpPr txBox="1"/>
          <p:nvPr/>
        </p:nvSpPr>
        <p:spPr>
          <a:xfrm>
            <a:off x="2011680" y="1690574"/>
            <a:ext cx="5334000" cy="769441"/>
          </a:xfrm>
          <a:prstGeom prst="rect">
            <a:avLst/>
          </a:prstGeom>
          <a:noFill/>
        </p:spPr>
        <p:txBody>
          <a:bodyPr wrap="square" rtlCol="0">
            <a:spAutoFit/>
          </a:bodyPr>
          <a:lstStyle/>
          <a:p>
            <a:r>
              <a:rPr lang="vi-VN" sz="4400" b="1">
                <a:solidFill>
                  <a:srgbClr val="C00000"/>
                </a:solidFill>
                <a:latin typeface="Arial" panose="020B0604020202020204" pitchFamily="34" charset="0"/>
                <a:cs typeface="Arial" panose="020B0604020202020204" pitchFamily="34" charset="0"/>
              </a:rPr>
              <a:t>Bài 3 (SGK - tr.40)</a:t>
            </a:r>
            <a:endParaRPr lang="en-US" sz="4400" b="1">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31" name="Rectangle 30"/>
              <p:cNvSpPr/>
              <p:nvPr/>
            </p:nvSpPr>
            <p:spPr>
              <a:xfrm>
                <a:off x="2011680" y="2916002"/>
                <a:ext cx="14020800" cy="5156348"/>
              </a:xfrm>
              <a:prstGeom prst="rect">
                <a:avLst/>
              </a:prstGeom>
            </p:spPr>
            <p:txBody>
              <a:bodyPr wrap="square">
                <a:spAutoFit/>
              </a:bodyPr>
              <a:lstStyle/>
              <a:p>
                <a:pPr algn="just">
                  <a:lnSpc>
                    <a:spcPct val="150000"/>
                  </a:lnSpc>
                </a:pPr>
                <a:r>
                  <a:rPr lang="vi-VN" sz="4400">
                    <a:latin typeface="Arial" panose="020B0604020202020204" pitchFamily="34" charset="0"/>
                    <a:cs typeface="Arial" panose="020B0604020202020204" pitchFamily="34" charset="0"/>
                  </a:rPr>
                  <a:t>Dùng đồ thị hàm số y = sinx, y = cosx để xác định số nghiệm của phương trình: </a:t>
                </a:r>
              </a:p>
              <a:p>
                <a:pPr algn="just">
                  <a:lnSpc>
                    <a:spcPct val="150000"/>
                  </a:lnSpc>
                </a:pPr>
                <a:r>
                  <a:rPr lang="vi-VN" sz="4400">
                    <a:latin typeface="Arial" panose="020B0604020202020204" pitchFamily="34" charset="0"/>
                    <a:cs typeface="Arial" panose="020B0604020202020204" pitchFamily="34" charset="0"/>
                  </a:rPr>
                  <a:t>a) 3sinx + 2 = 0 trên khoảng </a:t>
                </a:r>
                <a14:m>
                  <m:oMath xmlns:m="http://schemas.openxmlformats.org/officeDocument/2006/math">
                    <m:d>
                      <m:dPr>
                        <m:ctrlPr>
                          <a:rPr lang="vi-VN" sz="4400" i="1" smtClean="0">
                            <a:latin typeface="Cambria Math" panose="02040503050406030204" pitchFamily="18" charset="0"/>
                            <a:cs typeface="Arial" panose="020B0604020202020204" pitchFamily="34" charset="0"/>
                          </a:rPr>
                        </m:ctrlPr>
                      </m:dPr>
                      <m:e>
                        <m:r>
                          <a:rPr lang="vi-VN" sz="4400" b="0" i="1" smtClean="0">
                            <a:latin typeface="Cambria Math" panose="02040503050406030204" pitchFamily="18" charset="0"/>
                            <a:cs typeface="Arial" panose="020B0604020202020204" pitchFamily="34" charset="0"/>
                          </a:rPr>
                          <m:t>−</m:t>
                        </m:r>
                        <m:f>
                          <m:fPr>
                            <m:ctrlPr>
                              <a:rPr lang="vi-VN" sz="4400" i="1" smtClean="0">
                                <a:latin typeface="Cambria Math" panose="02040503050406030204" pitchFamily="18" charset="0"/>
                                <a:cs typeface="Arial" panose="020B0604020202020204" pitchFamily="34" charset="0"/>
                              </a:rPr>
                            </m:ctrlPr>
                          </m:fPr>
                          <m:num>
                            <m:r>
                              <a:rPr lang="vi-VN" sz="4400" b="0" i="1" smtClean="0">
                                <a:latin typeface="Cambria Math" panose="02040503050406030204" pitchFamily="18" charset="0"/>
                                <a:cs typeface="Arial" panose="020B0604020202020204" pitchFamily="34" charset="0"/>
                              </a:rPr>
                              <m:t>5</m:t>
                            </m:r>
                            <m:r>
                              <a:rPr lang="vi-VN" sz="4400" b="0" i="1" smtClean="0">
                                <a:latin typeface="Cambria Math" panose="02040503050406030204" pitchFamily="18" charset="0"/>
                                <a:ea typeface="Cambria Math" panose="02040503050406030204" pitchFamily="18" charset="0"/>
                                <a:cs typeface="Arial" panose="020B0604020202020204" pitchFamily="34" charset="0"/>
                              </a:rPr>
                              <m:t>𝜋</m:t>
                            </m:r>
                          </m:num>
                          <m:den>
                            <m:r>
                              <a:rPr lang="vi-VN" sz="4400" b="0" i="1" smtClean="0">
                                <a:latin typeface="Cambria Math" panose="02040503050406030204" pitchFamily="18" charset="0"/>
                                <a:cs typeface="Arial" panose="020B0604020202020204" pitchFamily="34" charset="0"/>
                              </a:rPr>
                              <m:t>2</m:t>
                            </m:r>
                          </m:den>
                        </m:f>
                        <m:r>
                          <a:rPr lang="vi-VN" sz="4400" b="0" i="1" smtClean="0">
                            <a:latin typeface="Cambria Math" panose="02040503050406030204" pitchFamily="18" charset="0"/>
                            <a:cs typeface="Arial" panose="020B0604020202020204" pitchFamily="34" charset="0"/>
                          </a:rPr>
                          <m:t>;</m:t>
                        </m:r>
                        <m:f>
                          <m:fPr>
                            <m:ctrlPr>
                              <a:rPr lang="vi-VN" sz="4400" b="0" i="1" smtClean="0">
                                <a:latin typeface="Cambria Math" panose="02040503050406030204" pitchFamily="18" charset="0"/>
                                <a:cs typeface="Arial" panose="020B0604020202020204" pitchFamily="34" charset="0"/>
                              </a:rPr>
                            </m:ctrlPr>
                          </m:fPr>
                          <m:num>
                            <m:r>
                              <a:rPr lang="vi-VN" sz="4400" b="0" i="1" smtClean="0">
                                <a:latin typeface="Cambria Math" panose="02040503050406030204" pitchFamily="18" charset="0"/>
                                <a:cs typeface="Arial" panose="020B0604020202020204" pitchFamily="34" charset="0"/>
                              </a:rPr>
                              <m:t>5</m:t>
                            </m:r>
                            <m:r>
                              <a:rPr lang="vi-VN" sz="4400" b="0" i="1" smtClean="0">
                                <a:latin typeface="Cambria Math" panose="02040503050406030204" pitchFamily="18" charset="0"/>
                                <a:ea typeface="Cambria Math" panose="02040503050406030204" pitchFamily="18" charset="0"/>
                                <a:cs typeface="Arial" panose="020B0604020202020204" pitchFamily="34" charset="0"/>
                              </a:rPr>
                              <m:t>𝜋</m:t>
                            </m:r>
                          </m:num>
                          <m:den>
                            <m:r>
                              <a:rPr lang="vi-VN" sz="4400" b="0" i="1" smtClean="0">
                                <a:latin typeface="Cambria Math" panose="02040503050406030204" pitchFamily="18" charset="0"/>
                                <a:cs typeface="Arial" panose="020B0604020202020204" pitchFamily="34" charset="0"/>
                              </a:rPr>
                              <m:t>2</m:t>
                            </m:r>
                          </m:den>
                        </m:f>
                      </m:e>
                    </m:d>
                  </m:oMath>
                </a14:m>
                <a:r>
                  <a:rPr lang="vi-VN" sz="4400">
                    <a:latin typeface="Arial" panose="020B0604020202020204" pitchFamily="34" charset="0"/>
                    <a:cs typeface="Arial" panose="020B0604020202020204" pitchFamily="34" charset="0"/>
                  </a:rPr>
                  <a:t>;</a:t>
                </a:r>
                <a:endParaRPr lang="el-GR" sz="4400">
                  <a:latin typeface="Arial" panose="020B0604020202020204" pitchFamily="34" charset="0"/>
                  <a:cs typeface="Arial" panose="020B0604020202020204" pitchFamily="34" charset="0"/>
                </a:endParaRPr>
              </a:p>
              <a:p>
                <a:pPr algn="just">
                  <a:lnSpc>
                    <a:spcPct val="150000"/>
                  </a:lnSpc>
                </a:pPr>
                <a:r>
                  <a:rPr lang="vi-VN" sz="4400">
                    <a:latin typeface="Arial" panose="020B0604020202020204" pitchFamily="34" charset="0"/>
                    <a:cs typeface="Arial" panose="020B0604020202020204" pitchFamily="34" charset="0"/>
                  </a:rPr>
                  <a:t>b) cosx = 0 trên đoạn </a:t>
                </a:r>
                <a14:m>
                  <m:oMath xmlns:m="http://schemas.openxmlformats.org/officeDocument/2006/math">
                    <m:d>
                      <m:dPr>
                        <m:begChr m:val="["/>
                        <m:endChr m:val="]"/>
                        <m:ctrlPr>
                          <a:rPr lang="vi-VN" sz="4400" i="1" smtClean="0">
                            <a:latin typeface="Cambria Math" panose="02040503050406030204" pitchFamily="18" charset="0"/>
                            <a:cs typeface="Arial" panose="020B0604020202020204" pitchFamily="34" charset="0"/>
                          </a:rPr>
                        </m:ctrlPr>
                      </m:dPr>
                      <m:e>
                        <m:r>
                          <a:rPr lang="vi-VN" sz="4400" b="0" i="1" smtClean="0">
                            <a:latin typeface="Cambria Math" panose="02040503050406030204" pitchFamily="18" charset="0"/>
                            <a:cs typeface="Arial" panose="020B0604020202020204" pitchFamily="34" charset="0"/>
                          </a:rPr>
                          <m:t>−</m:t>
                        </m:r>
                        <m:f>
                          <m:fPr>
                            <m:ctrlPr>
                              <a:rPr lang="vi-VN" sz="4400" i="1" smtClean="0">
                                <a:latin typeface="Cambria Math" panose="02040503050406030204" pitchFamily="18" charset="0"/>
                                <a:cs typeface="Arial" panose="020B0604020202020204" pitchFamily="34" charset="0"/>
                              </a:rPr>
                            </m:ctrlPr>
                          </m:fPr>
                          <m:num>
                            <m:r>
                              <a:rPr lang="vi-VN" sz="4400" b="0" i="1" smtClean="0">
                                <a:latin typeface="Cambria Math" panose="02040503050406030204" pitchFamily="18" charset="0"/>
                                <a:cs typeface="Arial" panose="020B0604020202020204" pitchFamily="34" charset="0"/>
                              </a:rPr>
                              <m:t>5</m:t>
                            </m:r>
                            <m:r>
                              <a:rPr lang="vi-VN" sz="4400" b="0" i="1" smtClean="0">
                                <a:latin typeface="Cambria Math" panose="02040503050406030204" pitchFamily="18" charset="0"/>
                                <a:ea typeface="Cambria Math" panose="02040503050406030204" pitchFamily="18" charset="0"/>
                                <a:cs typeface="Arial" panose="020B0604020202020204" pitchFamily="34" charset="0"/>
                              </a:rPr>
                              <m:t>𝜋</m:t>
                            </m:r>
                          </m:num>
                          <m:den>
                            <m:r>
                              <a:rPr lang="vi-VN" sz="4400" b="0" i="1" smtClean="0">
                                <a:latin typeface="Cambria Math" panose="02040503050406030204" pitchFamily="18" charset="0"/>
                                <a:cs typeface="Arial" panose="020B0604020202020204" pitchFamily="34" charset="0"/>
                              </a:rPr>
                              <m:t>2</m:t>
                            </m:r>
                          </m:den>
                        </m:f>
                        <m:r>
                          <a:rPr lang="vi-VN" sz="4400" b="0" i="1" smtClean="0">
                            <a:latin typeface="Cambria Math" panose="02040503050406030204" pitchFamily="18" charset="0"/>
                            <a:cs typeface="Arial" panose="020B0604020202020204" pitchFamily="34" charset="0"/>
                          </a:rPr>
                          <m:t>;</m:t>
                        </m:r>
                        <m:f>
                          <m:fPr>
                            <m:ctrlPr>
                              <a:rPr lang="vi-VN" sz="4400" b="0" i="1" smtClean="0">
                                <a:latin typeface="Cambria Math" panose="02040503050406030204" pitchFamily="18" charset="0"/>
                                <a:cs typeface="Arial" panose="020B0604020202020204" pitchFamily="34" charset="0"/>
                              </a:rPr>
                            </m:ctrlPr>
                          </m:fPr>
                          <m:num>
                            <m:r>
                              <a:rPr lang="vi-VN" sz="4400" b="0" i="1" smtClean="0">
                                <a:latin typeface="Cambria Math" panose="02040503050406030204" pitchFamily="18" charset="0"/>
                                <a:cs typeface="Arial" panose="020B0604020202020204" pitchFamily="34" charset="0"/>
                              </a:rPr>
                              <m:t>5</m:t>
                            </m:r>
                            <m:r>
                              <a:rPr lang="vi-VN" sz="4400" b="0" i="1" smtClean="0">
                                <a:latin typeface="Cambria Math" panose="02040503050406030204" pitchFamily="18" charset="0"/>
                                <a:ea typeface="Cambria Math" panose="02040503050406030204" pitchFamily="18" charset="0"/>
                                <a:cs typeface="Arial" panose="020B0604020202020204" pitchFamily="34" charset="0"/>
                              </a:rPr>
                              <m:t>𝜋</m:t>
                            </m:r>
                          </m:num>
                          <m:den>
                            <m:r>
                              <a:rPr lang="vi-VN" sz="4400" b="0" i="1" smtClean="0">
                                <a:latin typeface="Cambria Math" panose="02040503050406030204" pitchFamily="18" charset="0"/>
                                <a:cs typeface="Arial" panose="020B0604020202020204" pitchFamily="34" charset="0"/>
                              </a:rPr>
                              <m:t>2</m:t>
                            </m:r>
                          </m:den>
                        </m:f>
                      </m:e>
                    </m:d>
                  </m:oMath>
                </a14:m>
                <a:r>
                  <a:rPr lang="el-GR" sz="4400">
                    <a:latin typeface="Arial" panose="020B0604020202020204" pitchFamily="34" charset="0"/>
                    <a:cs typeface="Arial" panose="020B0604020202020204" pitchFamily="34" charset="0"/>
                  </a:rPr>
                  <a:t>. </a:t>
                </a:r>
                <a:endParaRPr lang="en-US" sz="4400">
                  <a:latin typeface="Arial" panose="020B0604020202020204" pitchFamily="34" charset="0"/>
                  <a:cs typeface="Arial" panose="020B0604020202020204" pitchFamily="34" charset="0"/>
                </a:endParaRPr>
              </a:p>
            </p:txBody>
          </p:sp>
        </mc:Choice>
        <mc:Fallback xmlns="">
          <p:sp>
            <p:nvSpPr>
              <p:cNvPr id="31" name="Rectangle 30"/>
              <p:cNvSpPr>
                <a:spLocks noRot="1" noChangeAspect="1" noMove="1" noResize="1" noEditPoints="1" noAdjustHandles="1" noChangeArrowheads="1" noChangeShapeType="1" noTextEdit="1"/>
              </p:cNvSpPr>
              <p:nvPr/>
            </p:nvSpPr>
            <p:spPr>
              <a:xfrm>
                <a:off x="2011680" y="2916002"/>
                <a:ext cx="14020800" cy="5156348"/>
              </a:xfrm>
              <a:prstGeom prst="rect">
                <a:avLst/>
              </a:prstGeom>
              <a:blipFill rotWithShape="0">
                <a:blip r:embed="rId15"/>
                <a:stretch>
                  <a:fillRect l="-1739" r="-1739"/>
                </a:stretch>
              </a:blipFill>
            </p:spPr>
            <p:txBody>
              <a:bodyPr/>
              <a:lstStyle/>
              <a:p>
                <a:r>
                  <a:rPr lang="en-US">
                    <a:noFill/>
                  </a:rPr>
                  <a:t> </a:t>
                </a:r>
              </a:p>
            </p:txBody>
          </p:sp>
        </mc:Fallback>
      </mc:AlternateContent>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anim calcmode="lin" valueType="num">
                                      <p:cBhvr>
                                        <p:cTn id="8" dur="500" fill="hold"/>
                                        <p:tgtEl>
                                          <p:spTgt spid="29"/>
                                        </p:tgtEl>
                                        <p:attrNameLst>
                                          <p:attrName>ppt_x</p:attrName>
                                        </p:attrNameLst>
                                      </p:cBhvr>
                                      <p:tavLst>
                                        <p:tav tm="0">
                                          <p:val>
                                            <p:strVal val="#ppt_x"/>
                                          </p:val>
                                        </p:tav>
                                        <p:tav tm="100000">
                                          <p:val>
                                            <p:strVal val="#ppt_x"/>
                                          </p:val>
                                        </p:tav>
                                      </p:tavLst>
                                    </p:anim>
                                    <p:anim calcmode="lin" valueType="num">
                                      <p:cBhvr>
                                        <p:cTn id="9" dur="500" fill="hold"/>
                                        <p:tgtEl>
                                          <p:spTgt spid="2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anim calcmode="lin" valueType="num">
                                      <p:cBhvr>
                                        <p:cTn id="13" dur="500" fill="hold"/>
                                        <p:tgtEl>
                                          <p:spTgt spid="31"/>
                                        </p:tgtEl>
                                        <p:attrNameLst>
                                          <p:attrName>ppt_x</p:attrName>
                                        </p:attrNameLst>
                                      </p:cBhvr>
                                      <p:tavLst>
                                        <p:tav tm="0">
                                          <p:val>
                                            <p:strVal val="#ppt_x"/>
                                          </p:val>
                                        </p:tav>
                                        <p:tav tm="100000">
                                          <p:val>
                                            <p:strVal val="#ppt_x"/>
                                          </p:val>
                                        </p:tav>
                                      </p:tavLst>
                                    </p:anim>
                                    <p:anim calcmode="lin" valueType="num">
                                      <p:cBhvr>
                                        <p:cTn id="14" dur="5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1"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sp>
        <p:nvSpPr>
          <p:cNvPr id="3" name="TextBox 2"/>
          <p:cNvSpPr txBox="1"/>
          <p:nvPr/>
        </p:nvSpPr>
        <p:spPr>
          <a:xfrm>
            <a:off x="8086826" y="647700"/>
            <a:ext cx="2114347" cy="707886"/>
          </a:xfrm>
          <a:prstGeom prst="rect">
            <a:avLst/>
          </a:prstGeom>
          <a:noFill/>
        </p:spPr>
        <p:txBody>
          <a:bodyPr wrap="square" rtlCol="0">
            <a:spAutoFit/>
          </a:bodyPr>
          <a:lstStyle/>
          <a:p>
            <a:pPr algn="ctr"/>
            <a:r>
              <a:rPr lang="vi-VN" sz="4000" b="1" u="sng">
                <a:solidFill>
                  <a:srgbClr val="C00000"/>
                </a:solidFill>
                <a:cs typeface="Arial" panose="020B0604020202020204" pitchFamily="34" charset="0"/>
              </a:rPr>
              <a:t>Giải</a:t>
            </a:r>
            <a:endParaRPr lang="en-US" sz="4000" b="1" u="sng">
              <a:solidFill>
                <a:srgbClr val="C00000"/>
              </a:solidFill>
              <a:latin typeface="Arial" panose="020B0604020202020204" pitchFamily="34" charset="0"/>
              <a:cs typeface="Arial" panose="020B0604020202020204" pitchFamily="34" charset="0"/>
            </a:endParaRPr>
          </a:p>
        </p:txBody>
      </p:sp>
      <p:grpSp>
        <p:nvGrpSpPr>
          <p:cNvPr id="7" name="Group 6"/>
          <p:cNvGrpSpPr/>
          <p:nvPr/>
        </p:nvGrpSpPr>
        <p:grpSpPr>
          <a:xfrm>
            <a:off x="1219200" y="1355586"/>
            <a:ext cx="16764000" cy="8446631"/>
            <a:chOff x="1219200" y="1355586"/>
            <a:chExt cx="16764000" cy="8446631"/>
          </a:xfrm>
        </p:grpSpPr>
        <mc:AlternateContent xmlns:mc="http://schemas.openxmlformats.org/markup-compatibility/2006" xmlns:a14="http://schemas.microsoft.com/office/drawing/2010/main">
          <mc:Choice Requires="a14">
            <p:sp>
              <p:nvSpPr>
                <p:cNvPr id="4" name="Rectangle 3"/>
                <p:cNvSpPr/>
                <p:nvPr/>
              </p:nvSpPr>
              <p:spPr>
                <a:xfrm>
                  <a:off x="1219200" y="1355586"/>
                  <a:ext cx="16230600" cy="2837572"/>
                </a:xfrm>
                <a:prstGeom prst="rect">
                  <a:avLst/>
                </a:prstGeom>
              </p:spPr>
              <p:txBody>
                <a:bodyPr wrap="square">
                  <a:spAutoFit/>
                </a:bodyPr>
                <a:lstStyle/>
                <a:p>
                  <a:pPr algn="just">
                    <a:lnSpc>
                      <a:spcPct val="130000"/>
                    </a:lnSpc>
                    <a:spcAft>
                      <a:spcPts val="0"/>
                    </a:spcAft>
                  </a:pPr>
                  <a:r>
                    <a:rPr lang="fr-FR" sz="3600">
                      <a:latin typeface="Arial" panose="020B0604020202020204" pitchFamily="34" charset="0"/>
                      <a:ea typeface="Times New Roman" panose="02020603050405020304" pitchFamily="18" charset="0"/>
                      <a:cs typeface="Arial" panose="020B0604020202020204" pitchFamily="34" charset="0"/>
                    </a:rPr>
                    <a:t>a) Ta có: </a:t>
                  </a:r>
                  <a14:m>
                    <m:oMath xmlns:m="http://schemas.openxmlformats.org/officeDocument/2006/math">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3</m:t>
                      </m:r>
                      <m:func>
                        <m:func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fr-FR" sz="3600">
                              <a:effectLst/>
                              <a:latin typeface="Cambria Math" panose="02040503050406030204" pitchFamily="18" charset="0"/>
                              <a:ea typeface="Times New Roman" panose="02020603050405020304" pitchFamily="18" charset="0"/>
                              <a:cs typeface="Times New Roman" panose="02020603050405020304" pitchFamily="18" charset="0"/>
                            </a:rPr>
                            <m:t>sin</m:t>
                          </m:r>
                        </m:fName>
                        <m:e>
                          <m:r>
                            <a:rPr lang="en-US" sz="3600" i="1">
                              <a:effectLst/>
                              <a:latin typeface="Cambria Math" panose="02040503050406030204" pitchFamily="18" charset="0"/>
                              <a:ea typeface="Times New Roman" panose="02020603050405020304" pitchFamily="18" charset="0"/>
                              <a:cs typeface="Times New Roman" panose="02020603050405020304" pitchFamily="18" charset="0"/>
                            </a:rPr>
                            <m:t>𝑥</m:t>
                          </m:r>
                        </m:e>
                      </m:func>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+2=0</m:t>
                      </m:r>
                      <m:r>
                        <a:rPr lang="en-US" sz="3600" i="1">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fr-FR" sz="3600">
                              <a:effectLst/>
                              <a:latin typeface="Cambria Math" panose="02040503050406030204" pitchFamily="18" charset="0"/>
                              <a:ea typeface="Times New Roman" panose="02020603050405020304" pitchFamily="18" charset="0"/>
                              <a:cs typeface="Times New Roman" panose="02020603050405020304" pitchFamily="18" charset="0"/>
                            </a:rPr>
                            <m:t>sin</m:t>
                          </m:r>
                        </m:fName>
                        <m:e>
                          <m:r>
                            <a:rPr lang="en-US" sz="3600" i="1">
                              <a:effectLst/>
                              <a:latin typeface="Cambria Math" panose="02040503050406030204" pitchFamily="18" charset="0"/>
                              <a:ea typeface="Times New Roman" panose="02020603050405020304" pitchFamily="18" charset="0"/>
                              <a:cs typeface="Times New Roman" panose="02020603050405020304" pitchFamily="18" charset="0"/>
                            </a:rPr>
                            <m:t>𝑥</m:t>
                          </m:r>
                        </m:e>
                      </m:func>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2</m:t>
                          </m:r>
                        </m:num>
                        <m:den>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3</m:t>
                          </m:r>
                        </m:den>
                      </m:f>
                    </m:oMath>
                  </a14:m>
                  <a:endParaRPr lang="en-US" sz="3600">
                    <a:effectLst/>
                    <a:latin typeface="Arial" panose="020B0604020202020204" pitchFamily="34" charset="0"/>
                    <a:ea typeface="Calibri" panose="020F0502020204030204" pitchFamily="34" charset="0"/>
                    <a:cs typeface="Arial" panose="020B0604020202020204" pitchFamily="34" charset="0"/>
                  </a:endParaRPr>
                </a:p>
                <a:p>
                  <a:pPr algn="just">
                    <a:lnSpc>
                      <a:spcPct val="130000"/>
                    </a:lnSpc>
                    <a:spcAft>
                      <a:spcPts val="0"/>
                    </a:spcAft>
                  </a:pPr>
                  <a:r>
                    <a:rPr lang="fr-FR" sz="3600">
                      <a:effectLst/>
                      <a:latin typeface="Arial" panose="020B0604020202020204" pitchFamily="34" charset="0"/>
                      <a:ea typeface="Times New Roman" panose="02020603050405020304" pitchFamily="18" charset="0"/>
                      <a:cs typeface="Arial" panose="020B0604020202020204" pitchFamily="34" charset="0"/>
                    </a:rPr>
                    <a:t>Đường thẳng </a:t>
                  </a:r>
                  <a14:m>
                    <m:oMath xmlns:m="http://schemas.openxmlformats.org/officeDocument/2006/math">
                      <m:r>
                        <a:rPr lang="en-US" sz="3600" i="1">
                          <a:effectLst/>
                          <a:latin typeface="Cambria Math" panose="02040503050406030204" pitchFamily="18" charset="0"/>
                          <a:ea typeface="Times New Roman" panose="02020603050405020304" pitchFamily="18" charset="0"/>
                          <a:cs typeface="Times New Roman" panose="02020603050405020304" pitchFamily="18" charset="0"/>
                        </a:rPr>
                        <m:t>𝑦</m:t>
                      </m:r>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2</m:t>
                          </m:r>
                        </m:num>
                        <m:den>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3</m:t>
                          </m:r>
                        </m:den>
                      </m:f>
                    </m:oMath>
                  </a14:m>
                  <a:r>
                    <a:rPr lang="fr-FR" sz="3600">
                      <a:effectLst/>
                      <a:latin typeface="Arial" panose="020B0604020202020204" pitchFamily="34" charset="0"/>
                      <a:ea typeface="Times New Roman" panose="02020603050405020304" pitchFamily="18" charset="0"/>
                      <a:cs typeface="Arial" panose="020B0604020202020204" pitchFamily="34" charset="0"/>
                    </a:rPr>
                    <a:t> và đồ thị hàm số </a:t>
                  </a:r>
                  <a14:m>
                    <m:oMath xmlns:m="http://schemas.openxmlformats.org/officeDocument/2006/math">
                      <m:r>
                        <a:rPr lang="en-US" sz="3600" i="1">
                          <a:effectLst/>
                          <a:latin typeface="Cambria Math" panose="02040503050406030204" pitchFamily="18" charset="0"/>
                          <a:ea typeface="Times New Roman" panose="02020603050405020304" pitchFamily="18" charset="0"/>
                          <a:cs typeface="Times New Roman" panose="02020603050405020304" pitchFamily="18" charset="0"/>
                        </a:rPr>
                        <m:t>𝑦</m:t>
                      </m:r>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fr-FR" sz="3600">
                              <a:effectLst/>
                              <a:latin typeface="Cambria Math" panose="02040503050406030204" pitchFamily="18" charset="0"/>
                              <a:ea typeface="Times New Roman" panose="02020603050405020304" pitchFamily="18" charset="0"/>
                              <a:cs typeface="Times New Roman" panose="02020603050405020304" pitchFamily="18" charset="0"/>
                            </a:rPr>
                            <m:t>sin</m:t>
                          </m:r>
                        </m:fName>
                        <m:e>
                          <m:r>
                            <a:rPr lang="en-US" sz="3600" i="1">
                              <a:effectLst/>
                              <a:latin typeface="Cambria Math" panose="02040503050406030204" pitchFamily="18" charset="0"/>
                              <a:ea typeface="Times New Roman" panose="02020603050405020304" pitchFamily="18" charset="0"/>
                              <a:cs typeface="Times New Roman" panose="02020603050405020304" pitchFamily="18" charset="0"/>
                            </a:rPr>
                            <m:t>𝑥</m:t>
                          </m:r>
                        </m:e>
                      </m:func>
                    </m:oMath>
                  </a14:m>
                  <a:r>
                    <a:rPr lang="fr-FR" sz="3600">
                      <a:effectLst/>
                      <a:latin typeface="Arial" panose="020B0604020202020204" pitchFamily="34" charset="0"/>
                      <a:ea typeface="Times New Roman" panose="02020603050405020304" pitchFamily="18" charset="0"/>
                      <a:cs typeface="Arial" panose="020B0604020202020204" pitchFamily="34" charset="0"/>
                    </a:rPr>
                    <a:t> trên khoảng </a:t>
                  </a:r>
                  <a14:m>
                    <m:oMath xmlns:m="http://schemas.openxmlformats.org/officeDocument/2006/math">
                      <m:d>
                        <m:d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5</m:t>
                              </m:r>
                              <m:r>
                                <a:rPr lang="en-US" sz="3600" i="1">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2</m:t>
                              </m:r>
                            </m:den>
                          </m:f>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5</m:t>
                              </m:r>
                              <m:r>
                                <a:rPr lang="en-US" sz="3600" i="1">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2</m:t>
                              </m:r>
                            </m:den>
                          </m:f>
                        </m:e>
                      </m:d>
                    </m:oMath>
                  </a14:m>
                  <a:r>
                    <a:rPr lang="fr-FR" sz="3600">
                      <a:effectLst/>
                      <a:latin typeface="Arial" panose="020B0604020202020204" pitchFamily="34" charset="0"/>
                      <a:ea typeface="Times New Roman" panose="02020603050405020304" pitchFamily="18" charset="0"/>
                      <a:cs typeface="Arial" panose="020B0604020202020204" pitchFamily="34" charset="0"/>
                    </a:rPr>
                    <a:t> được vẽ như sau:</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1219200" y="1355586"/>
                  <a:ext cx="16230600" cy="2837572"/>
                </a:xfrm>
                <a:prstGeom prst="rect">
                  <a:avLst/>
                </a:prstGeom>
                <a:blipFill rotWithShape="0">
                  <a:blip r:embed="rId3"/>
                  <a:stretch>
                    <a:fillRect l="-1127" r="-1089" b="-70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1219200" y="6896100"/>
                  <a:ext cx="16764000" cy="2906117"/>
                </a:xfrm>
                <a:prstGeom prst="rect">
                  <a:avLst/>
                </a:prstGeom>
              </p:spPr>
              <p:txBody>
                <a:bodyPr wrap="square">
                  <a:spAutoFit/>
                </a:bodyPr>
                <a:lstStyle/>
                <a:p>
                  <a:pPr>
                    <a:lnSpc>
                      <a:spcPct val="130000"/>
                    </a:lnSpc>
                    <a:spcAft>
                      <a:spcPts val="0"/>
                    </a:spcAft>
                  </a:pPr>
                  <a:r>
                    <a:rPr lang="en-US" sz="3600">
                      <a:latin typeface="Arial" panose="020B0604020202020204" pitchFamily="34" charset="0"/>
                      <a:ea typeface="Times New Roman" panose="02020603050405020304" pitchFamily="18" charset="0"/>
                      <a:cs typeface="Arial" panose="020B0604020202020204" pitchFamily="34" charset="0"/>
                    </a:rPr>
                    <a:t>Từ đồ thị, ta thấy đường thẳng </a:t>
                  </a:r>
                  <a14:m>
                    <m:oMath xmlns:m="http://schemas.openxmlformats.org/officeDocument/2006/math">
                      <m:r>
                        <a:rPr lang="en-US" sz="3600" i="1">
                          <a:effectLst/>
                          <a:latin typeface="Cambria Math" panose="02040503050406030204" pitchFamily="18" charset="0"/>
                          <a:ea typeface="Times New Roman" panose="02020603050405020304" pitchFamily="18" charset="0"/>
                          <a:cs typeface="Times New Roman" panose="02020603050405020304" pitchFamily="18" charset="0"/>
                        </a:rPr>
                        <m:t>𝑦</m:t>
                      </m:r>
                      <m:r>
                        <a:rPr lang="en-US" sz="36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3600" i="1">
                              <a:effectLst/>
                              <a:latin typeface="Cambria Math" panose="02040503050406030204" pitchFamily="18" charset="0"/>
                              <a:ea typeface="Times New Roman" panose="02020603050405020304" pitchFamily="18" charset="0"/>
                              <a:cs typeface="Times New Roman" panose="02020603050405020304" pitchFamily="18" charset="0"/>
                            </a:rPr>
                            <m:t>2</m:t>
                          </m:r>
                        </m:num>
                        <m:den>
                          <m:r>
                            <a:rPr lang="en-US" sz="3600" i="1">
                              <a:effectLst/>
                              <a:latin typeface="Cambria Math" panose="02040503050406030204" pitchFamily="18" charset="0"/>
                              <a:ea typeface="Times New Roman" panose="02020603050405020304" pitchFamily="18" charset="0"/>
                              <a:cs typeface="Times New Roman" panose="02020603050405020304" pitchFamily="18" charset="0"/>
                            </a:rPr>
                            <m:t>3</m:t>
                          </m:r>
                        </m:den>
                      </m:f>
                    </m:oMath>
                  </a14:m>
                  <a:r>
                    <a:rPr lang="en-US" sz="3600">
                      <a:effectLst/>
                      <a:latin typeface="Arial" panose="020B0604020202020204" pitchFamily="34" charset="0"/>
                      <a:ea typeface="Times New Roman" panose="02020603050405020304" pitchFamily="18" charset="0"/>
                      <a:cs typeface="Arial" panose="020B0604020202020204" pitchFamily="34" charset="0"/>
                    </a:rPr>
                    <a:t> cắt đồ thị </a:t>
                  </a:r>
                  <a14:m>
                    <m:oMath xmlns:m="http://schemas.openxmlformats.org/officeDocument/2006/math">
                      <m:r>
                        <a:rPr lang="en-US" sz="3600" i="1">
                          <a:effectLst/>
                          <a:latin typeface="Cambria Math" panose="02040503050406030204" pitchFamily="18" charset="0"/>
                          <a:ea typeface="Times New Roman" panose="02020603050405020304" pitchFamily="18" charset="0"/>
                          <a:cs typeface="Times New Roman" panose="02020603050405020304" pitchFamily="18" charset="0"/>
                        </a:rPr>
                        <m:t>𝑦</m:t>
                      </m:r>
                      <m:r>
                        <a:rPr lang="en-US" sz="3600" i="1">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3600">
                              <a:effectLst/>
                              <a:latin typeface="Cambria Math" panose="02040503050406030204" pitchFamily="18" charset="0"/>
                              <a:ea typeface="Times New Roman" panose="02020603050405020304" pitchFamily="18" charset="0"/>
                              <a:cs typeface="Times New Roman" panose="02020603050405020304" pitchFamily="18" charset="0"/>
                            </a:rPr>
                            <m:t>sin</m:t>
                          </m:r>
                        </m:fName>
                        <m:e>
                          <m:r>
                            <a:rPr lang="en-US" sz="3600" i="1">
                              <a:effectLst/>
                              <a:latin typeface="Cambria Math" panose="02040503050406030204" pitchFamily="18" charset="0"/>
                              <a:ea typeface="Times New Roman" panose="02020603050405020304" pitchFamily="18" charset="0"/>
                              <a:cs typeface="Times New Roman" panose="02020603050405020304" pitchFamily="18" charset="0"/>
                            </a:rPr>
                            <m:t>𝑥</m:t>
                          </m:r>
                        </m:e>
                      </m:func>
                    </m:oMath>
                  </a14:m>
                  <a:r>
                    <a:rPr lang="en-US" sz="3600">
                      <a:effectLst/>
                      <a:latin typeface="Arial" panose="020B0604020202020204" pitchFamily="34" charset="0"/>
                      <a:ea typeface="Times New Roman" panose="02020603050405020304" pitchFamily="18" charset="0"/>
                      <a:cs typeface="Arial" panose="020B0604020202020204" pitchFamily="34" charset="0"/>
                    </a:rPr>
                    <a:t> trên khoảng </a:t>
                  </a:r>
                  <a14:m>
                    <m:oMath xmlns:m="http://schemas.openxmlformats.org/officeDocument/2006/math">
                      <m:d>
                        <m:d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36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3600" i="1">
                                  <a:effectLst/>
                                  <a:latin typeface="Cambria Math" panose="02040503050406030204" pitchFamily="18" charset="0"/>
                                  <a:ea typeface="Times New Roman" panose="02020603050405020304" pitchFamily="18" charset="0"/>
                                  <a:cs typeface="Times New Roman" panose="02020603050405020304" pitchFamily="18" charset="0"/>
                                </a:rPr>
                                <m:t>5</m:t>
                              </m:r>
                              <m:r>
                                <a:rPr lang="en-US" sz="3600" i="1">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en-US" sz="3600" i="1">
                                  <a:effectLst/>
                                  <a:latin typeface="Cambria Math" panose="02040503050406030204" pitchFamily="18" charset="0"/>
                                  <a:ea typeface="Times New Roman" panose="02020603050405020304" pitchFamily="18" charset="0"/>
                                  <a:cs typeface="Times New Roman" panose="02020603050405020304" pitchFamily="18" charset="0"/>
                                </a:rPr>
                                <m:t>2</m:t>
                              </m:r>
                            </m:den>
                          </m:f>
                          <m:r>
                            <a:rPr lang="en-US" sz="36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3600" i="1">
                                  <a:effectLst/>
                                  <a:latin typeface="Cambria Math" panose="02040503050406030204" pitchFamily="18" charset="0"/>
                                  <a:ea typeface="Times New Roman" panose="02020603050405020304" pitchFamily="18" charset="0"/>
                                  <a:cs typeface="Times New Roman" panose="02020603050405020304" pitchFamily="18" charset="0"/>
                                </a:rPr>
                                <m:t>5</m:t>
                              </m:r>
                              <m:r>
                                <a:rPr lang="en-US" sz="3600" i="1">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en-US" sz="3600" i="1">
                                  <a:effectLst/>
                                  <a:latin typeface="Cambria Math" panose="02040503050406030204" pitchFamily="18" charset="0"/>
                                  <a:ea typeface="Times New Roman" panose="02020603050405020304" pitchFamily="18" charset="0"/>
                                  <a:cs typeface="Times New Roman" panose="02020603050405020304" pitchFamily="18" charset="0"/>
                                </a:rPr>
                                <m:t>2</m:t>
                              </m:r>
                            </m:den>
                          </m:f>
                        </m:e>
                      </m:d>
                    </m:oMath>
                  </a14:m>
                  <a:r>
                    <a:rPr lang="en-US" sz="3600">
                      <a:effectLst/>
                      <a:latin typeface="Arial" panose="020B0604020202020204" pitchFamily="34" charset="0"/>
                      <a:ea typeface="Times New Roman" panose="02020603050405020304" pitchFamily="18" charset="0"/>
                      <a:cs typeface="Arial" panose="020B0604020202020204" pitchFamily="34" charset="0"/>
                    </a:rPr>
                    <a:t> tại 5 điểm A, B, C, D, E</a:t>
                  </a:r>
                  <a:endParaRPr lang="en-US" sz="3600">
                    <a:effectLst/>
                    <a:latin typeface="Arial" panose="020B0604020202020204" pitchFamily="34" charset="0"/>
                    <a:ea typeface="Calibri" panose="020F0502020204030204" pitchFamily="34" charset="0"/>
                    <a:cs typeface="Arial" panose="020B0604020202020204" pitchFamily="34" charset="0"/>
                  </a:endParaRPr>
                </a:p>
                <a:p>
                  <a:pPr>
                    <a:lnSpc>
                      <a:spcPct val="130000"/>
                    </a:lnSpc>
                    <a:spcAft>
                      <a:spcPts val="0"/>
                    </a:spcAft>
                  </a:pPr>
                  <a:r>
                    <a:rPr lang="en-US" sz="3600">
                      <a:effectLst/>
                      <a:latin typeface="Arial" panose="020B0604020202020204" pitchFamily="34" charset="0"/>
                      <a:ea typeface="Times New Roman" panose="02020603050405020304" pitchFamily="18" charset="0"/>
                      <a:cs typeface="Arial" panose="020B0604020202020204" pitchFamily="34" charset="0"/>
                    </a:rPr>
                    <a:t>Vậy phương trình </a:t>
                  </a:r>
                  <a14:m>
                    <m:oMath xmlns:m="http://schemas.openxmlformats.org/officeDocument/2006/math">
                      <m:r>
                        <a:rPr lang="en-US" sz="3600" i="1">
                          <a:effectLst/>
                          <a:latin typeface="Cambria Math" panose="02040503050406030204" pitchFamily="18" charset="0"/>
                          <a:ea typeface="Times New Roman" panose="02020603050405020304" pitchFamily="18" charset="0"/>
                          <a:cs typeface="Times New Roman" panose="02020603050405020304" pitchFamily="18" charset="0"/>
                        </a:rPr>
                        <m:t>3</m:t>
                      </m:r>
                      <m:func>
                        <m:func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3600">
                              <a:effectLst/>
                              <a:latin typeface="Cambria Math" panose="02040503050406030204" pitchFamily="18" charset="0"/>
                              <a:ea typeface="Times New Roman" panose="02020603050405020304" pitchFamily="18" charset="0"/>
                              <a:cs typeface="Times New Roman" panose="02020603050405020304" pitchFamily="18" charset="0"/>
                            </a:rPr>
                            <m:t>sin</m:t>
                          </m:r>
                        </m:fName>
                        <m:e>
                          <m:r>
                            <a:rPr lang="en-US" sz="3600" i="1">
                              <a:effectLst/>
                              <a:latin typeface="Cambria Math" panose="02040503050406030204" pitchFamily="18" charset="0"/>
                              <a:ea typeface="Times New Roman" panose="02020603050405020304" pitchFamily="18" charset="0"/>
                              <a:cs typeface="Times New Roman" panose="02020603050405020304" pitchFamily="18" charset="0"/>
                            </a:rPr>
                            <m:t>𝑥</m:t>
                          </m:r>
                        </m:e>
                      </m:func>
                      <m:r>
                        <a:rPr lang="en-US" sz="3600" i="1">
                          <a:effectLst/>
                          <a:latin typeface="Cambria Math" panose="02040503050406030204" pitchFamily="18" charset="0"/>
                          <a:ea typeface="Times New Roman" panose="02020603050405020304" pitchFamily="18" charset="0"/>
                          <a:cs typeface="Times New Roman" panose="02020603050405020304" pitchFamily="18" charset="0"/>
                        </a:rPr>
                        <m:t>+2=0</m:t>
                      </m:r>
                    </m:oMath>
                  </a14:m>
                  <a:r>
                    <a:rPr lang="en-US" sz="3600">
                      <a:effectLst/>
                      <a:latin typeface="Arial" panose="020B0604020202020204" pitchFamily="34" charset="0"/>
                      <a:ea typeface="Times New Roman" panose="02020603050405020304" pitchFamily="18" charset="0"/>
                      <a:cs typeface="Arial" panose="020B0604020202020204" pitchFamily="34" charset="0"/>
                    </a:rPr>
                    <a:t> có 5 nghiệm trên khoảng </a:t>
                  </a:r>
                  <a14:m>
                    <m:oMath xmlns:m="http://schemas.openxmlformats.org/officeDocument/2006/math">
                      <m:d>
                        <m:d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36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3600" i="1">
                                  <a:effectLst/>
                                  <a:latin typeface="Cambria Math" panose="02040503050406030204" pitchFamily="18" charset="0"/>
                                  <a:ea typeface="Times New Roman" panose="02020603050405020304" pitchFamily="18" charset="0"/>
                                  <a:cs typeface="Times New Roman" panose="02020603050405020304" pitchFamily="18" charset="0"/>
                                </a:rPr>
                                <m:t>5</m:t>
                              </m:r>
                              <m:r>
                                <a:rPr lang="en-US" sz="3600" i="1">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en-US" sz="3600" i="1">
                                  <a:effectLst/>
                                  <a:latin typeface="Cambria Math" panose="02040503050406030204" pitchFamily="18" charset="0"/>
                                  <a:ea typeface="Times New Roman" panose="02020603050405020304" pitchFamily="18" charset="0"/>
                                  <a:cs typeface="Times New Roman" panose="02020603050405020304" pitchFamily="18" charset="0"/>
                                </a:rPr>
                                <m:t>2</m:t>
                              </m:r>
                            </m:den>
                          </m:f>
                          <m:r>
                            <a:rPr lang="en-US" sz="36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3600" i="1">
                                  <a:effectLst/>
                                  <a:latin typeface="Cambria Math" panose="02040503050406030204" pitchFamily="18" charset="0"/>
                                  <a:ea typeface="Times New Roman" panose="02020603050405020304" pitchFamily="18" charset="0"/>
                                  <a:cs typeface="Times New Roman" panose="02020603050405020304" pitchFamily="18" charset="0"/>
                                </a:rPr>
                                <m:t>5</m:t>
                              </m:r>
                              <m:r>
                                <a:rPr lang="en-US" sz="3600" i="1">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en-US" sz="3600" i="1">
                                  <a:effectLst/>
                                  <a:latin typeface="Cambria Math" panose="02040503050406030204" pitchFamily="18" charset="0"/>
                                  <a:ea typeface="Times New Roman" panose="02020603050405020304" pitchFamily="18" charset="0"/>
                                  <a:cs typeface="Times New Roman" panose="02020603050405020304" pitchFamily="18" charset="0"/>
                                </a:rPr>
                                <m:t>2</m:t>
                              </m:r>
                            </m:den>
                          </m:f>
                        </m:e>
                      </m:d>
                    </m:oMath>
                  </a14:m>
                  <a:endParaRPr lang="en-US" sz="36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1219200" y="6896100"/>
                  <a:ext cx="16764000" cy="2906117"/>
                </a:xfrm>
                <a:prstGeom prst="rect">
                  <a:avLst/>
                </a:prstGeom>
                <a:blipFill rotWithShape="0">
                  <a:blip r:embed="rId4"/>
                  <a:stretch>
                    <a:fillRect l="-1091" b="-2096"/>
                  </a:stretch>
                </a:blipFill>
              </p:spPr>
              <p:txBody>
                <a:bodyPr/>
                <a:lstStyle/>
                <a:p>
                  <a:r>
                    <a:rPr lang="en-US">
                      <a:noFill/>
                    </a:rPr>
                    <a:t> </a:t>
                  </a:r>
                </a:p>
              </p:txBody>
            </p:sp>
          </mc:Fallback>
        </mc:AlternateContent>
        <p:pic>
          <p:nvPicPr>
            <p:cNvPr id="6" name="Picture 5"/>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600200" y="4081388"/>
              <a:ext cx="15197099" cy="2837572"/>
            </a:xfrm>
            <a:prstGeom prst="rect">
              <a:avLst/>
            </a:prstGeom>
          </p:spPr>
        </p:pic>
      </p:grpSp>
    </p:spTree>
    <p:extLst>
      <p:ext uri="{BB962C8B-B14F-4D97-AF65-F5344CB8AC3E}">
        <p14:creationId xmlns:p14="http://schemas.microsoft.com/office/powerpoint/2010/main" val="2762299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3" presetClass="entr" presetSubtype="5"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linds(vertical)">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sp>
        <p:nvSpPr>
          <p:cNvPr id="3" name="TextBox 2"/>
          <p:cNvSpPr txBox="1"/>
          <p:nvPr/>
        </p:nvSpPr>
        <p:spPr>
          <a:xfrm>
            <a:off x="8086826" y="647700"/>
            <a:ext cx="2114347" cy="707886"/>
          </a:xfrm>
          <a:prstGeom prst="rect">
            <a:avLst/>
          </a:prstGeom>
          <a:noFill/>
        </p:spPr>
        <p:txBody>
          <a:bodyPr wrap="square" rtlCol="0">
            <a:spAutoFit/>
          </a:bodyPr>
          <a:lstStyle/>
          <a:p>
            <a:pPr algn="ctr"/>
            <a:r>
              <a:rPr lang="vi-VN" sz="4000" b="1" u="sng">
                <a:solidFill>
                  <a:srgbClr val="C00000"/>
                </a:solidFill>
                <a:cs typeface="Arial" panose="020B0604020202020204" pitchFamily="34" charset="0"/>
              </a:rPr>
              <a:t>Giải</a:t>
            </a:r>
            <a:endParaRPr lang="en-US" sz="4000" b="1" u="sng">
              <a:solidFill>
                <a:srgbClr val="C00000"/>
              </a:solidFill>
              <a:latin typeface="Arial" panose="020B0604020202020204" pitchFamily="34" charset="0"/>
              <a:cs typeface="Arial" panose="020B0604020202020204" pitchFamily="34" charset="0"/>
            </a:endParaRPr>
          </a:p>
        </p:txBody>
      </p:sp>
      <p:grpSp>
        <p:nvGrpSpPr>
          <p:cNvPr id="7" name="Group 6"/>
          <p:cNvGrpSpPr/>
          <p:nvPr/>
        </p:nvGrpSpPr>
        <p:grpSpPr>
          <a:xfrm>
            <a:off x="1219200" y="1355586"/>
            <a:ext cx="16230600" cy="8347130"/>
            <a:chOff x="1219200" y="1355586"/>
            <a:chExt cx="16230600" cy="8347130"/>
          </a:xfrm>
        </p:grpSpPr>
        <mc:AlternateContent xmlns:mc="http://schemas.openxmlformats.org/markup-compatibility/2006" xmlns:a14="http://schemas.microsoft.com/office/drawing/2010/main">
          <mc:Choice Requires="a14">
            <p:sp>
              <p:nvSpPr>
                <p:cNvPr id="4" name="Rectangle 3"/>
                <p:cNvSpPr/>
                <p:nvPr/>
              </p:nvSpPr>
              <p:spPr>
                <a:xfrm>
                  <a:off x="1219200" y="1355586"/>
                  <a:ext cx="16230600" cy="2058320"/>
                </a:xfrm>
                <a:prstGeom prst="rect">
                  <a:avLst/>
                </a:prstGeom>
              </p:spPr>
              <p:txBody>
                <a:bodyPr wrap="square">
                  <a:spAutoFit/>
                </a:bodyPr>
                <a:lstStyle/>
                <a:p>
                  <a:pPr algn="just">
                    <a:lnSpc>
                      <a:spcPct val="150000"/>
                    </a:lnSpc>
                  </a:pPr>
                  <a:r>
                    <a:rPr lang="en-US" sz="3600">
                      <a:latin typeface="Arial" panose="020B0604020202020204" pitchFamily="34" charset="0"/>
                      <a:cs typeface="Arial" panose="020B0604020202020204" pitchFamily="34" charset="0"/>
                    </a:rPr>
                    <a:t>b) Đường thẳng y = 0 (trục Ox) và đồ thị hàm số </a:t>
                  </a:r>
                  <a14:m>
                    <m:oMath xmlns:m="http://schemas.openxmlformats.org/officeDocument/2006/math">
                      <m:r>
                        <a:rPr lang="en-US" sz="3600" i="1">
                          <a:latin typeface="Cambria Math" panose="02040503050406030204" pitchFamily="18" charset="0"/>
                        </a:rPr>
                        <m:t>𝑦</m:t>
                      </m:r>
                      <m:r>
                        <a:rPr lang="en-US" sz="3600" i="1">
                          <a:latin typeface="Cambria Math" panose="02040503050406030204" pitchFamily="18" charset="0"/>
                        </a:rPr>
                        <m:t>=</m:t>
                      </m:r>
                      <m:func>
                        <m:funcPr>
                          <m:ctrlPr>
                            <a:rPr lang="en-US" sz="3600" i="1">
                              <a:latin typeface="Cambria Math" panose="02040503050406030204" pitchFamily="18" charset="0"/>
                            </a:rPr>
                          </m:ctrlPr>
                        </m:funcPr>
                        <m:fName>
                          <m:r>
                            <m:rPr>
                              <m:sty m:val="p"/>
                            </m:rPr>
                            <a:rPr lang="en-US" sz="3600">
                              <a:latin typeface="Cambria Math" panose="02040503050406030204" pitchFamily="18" charset="0"/>
                            </a:rPr>
                            <m:t>cos</m:t>
                          </m:r>
                        </m:fName>
                        <m:e>
                          <m:r>
                            <a:rPr lang="en-US" sz="3600" i="1">
                              <a:latin typeface="Cambria Math" panose="02040503050406030204" pitchFamily="18" charset="0"/>
                            </a:rPr>
                            <m:t>𝑥</m:t>
                          </m:r>
                        </m:e>
                      </m:func>
                    </m:oMath>
                  </a14:m>
                  <a:r>
                    <a:rPr lang="en-US" sz="3600">
                      <a:latin typeface="Arial" panose="020B0604020202020204" pitchFamily="34" charset="0"/>
                      <a:cs typeface="Arial" panose="020B0604020202020204" pitchFamily="34" charset="0"/>
                    </a:rPr>
                    <a:t> trên đoạn </a:t>
                  </a:r>
                  <a14:m>
                    <m:oMath xmlns:m="http://schemas.openxmlformats.org/officeDocument/2006/math">
                      <m:d>
                        <m:dPr>
                          <m:begChr m:val="["/>
                          <m:endChr m:val="]"/>
                          <m:ctrlPr>
                            <a:rPr lang="en-US" sz="3600" i="1">
                              <a:latin typeface="Cambria Math" panose="02040503050406030204" pitchFamily="18" charset="0"/>
                            </a:rPr>
                          </m:ctrlPr>
                        </m:dPr>
                        <m:e>
                          <m:r>
                            <a:rPr lang="en-US" sz="3600" i="1">
                              <a:latin typeface="Cambria Math" panose="02040503050406030204" pitchFamily="18" charset="0"/>
                            </a:rPr>
                            <m:t>−</m:t>
                          </m:r>
                          <m:f>
                            <m:fPr>
                              <m:ctrlPr>
                                <a:rPr lang="en-US" sz="3600" i="1">
                                  <a:latin typeface="Cambria Math" panose="02040503050406030204" pitchFamily="18" charset="0"/>
                                </a:rPr>
                              </m:ctrlPr>
                            </m:fPr>
                            <m:num>
                              <m:r>
                                <a:rPr lang="en-US" sz="3600" i="1">
                                  <a:latin typeface="Cambria Math" panose="02040503050406030204" pitchFamily="18" charset="0"/>
                                </a:rPr>
                                <m:t>5</m:t>
                              </m:r>
                              <m:r>
                                <a:rPr lang="en-US" sz="3600" i="1">
                                  <a:latin typeface="Cambria Math" panose="02040503050406030204" pitchFamily="18" charset="0"/>
                                </a:rPr>
                                <m:t>𝜋</m:t>
                              </m:r>
                            </m:num>
                            <m:den>
                              <m:r>
                                <a:rPr lang="en-US" sz="3600" i="1">
                                  <a:latin typeface="Cambria Math" panose="02040503050406030204" pitchFamily="18" charset="0"/>
                                </a:rPr>
                                <m:t>2</m:t>
                              </m:r>
                            </m:den>
                          </m:f>
                          <m:r>
                            <a:rPr lang="en-US" sz="3600" i="1">
                              <a:latin typeface="Cambria Math" panose="02040503050406030204" pitchFamily="18" charset="0"/>
                            </a:rPr>
                            <m:t>;</m:t>
                          </m:r>
                          <m:f>
                            <m:fPr>
                              <m:ctrlPr>
                                <a:rPr lang="en-US" sz="3600" i="1">
                                  <a:latin typeface="Cambria Math" panose="02040503050406030204" pitchFamily="18" charset="0"/>
                                </a:rPr>
                              </m:ctrlPr>
                            </m:fPr>
                            <m:num>
                              <m:r>
                                <a:rPr lang="en-US" sz="3600" i="1">
                                  <a:latin typeface="Cambria Math" panose="02040503050406030204" pitchFamily="18" charset="0"/>
                                </a:rPr>
                                <m:t>5</m:t>
                              </m:r>
                              <m:r>
                                <a:rPr lang="en-US" sz="3600" i="1">
                                  <a:latin typeface="Cambria Math" panose="02040503050406030204" pitchFamily="18" charset="0"/>
                                </a:rPr>
                                <m:t>𝜋</m:t>
                              </m:r>
                            </m:num>
                            <m:den>
                              <m:r>
                                <a:rPr lang="en-US" sz="3600" i="1">
                                  <a:latin typeface="Cambria Math" panose="02040503050406030204" pitchFamily="18" charset="0"/>
                                </a:rPr>
                                <m:t>2</m:t>
                              </m:r>
                            </m:den>
                          </m:f>
                        </m:e>
                      </m:d>
                    </m:oMath>
                  </a14:m>
                  <a:r>
                    <a:rPr lang="en-US" sz="3600">
                      <a:latin typeface="Arial" panose="020B0604020202020204" pitchFamily="34" charset="0"/>
                      <a:cs typeface="Arial" panose="020B0604020202020204" pitchFamily="34" charset="0"/>
                    </a:rPr>
                    <a:t> được vẽ như sau:</a:t>
                  </a:r>
                </a:p>
              </p:txBody>
            </p:sp>
          </mc:Choice>
          <mc:Fallback xmlns="">
            <p:sp>
              <p:nvSpPr>
                <p:cNvPr id="4" name="Rectangle 3"/>
                <p:cNvSpPr>
                  <a:spLocks noRot="1" noChangeAspect="1" noMove="1" noResize="1" noEditPoints="1" noAdjustHandles="1" noChangeArrowheads="1" noChangeShapeType="1" noTextEdit="1"/>
                </p:cNvSpPr>
                <p:nvPr/>
              </p:nvSpPr>
              <p:spPr>
                <a:xfrm>
                  <a:off x="1219200" y="1355586"/>
                  <a:ext cx="16230600" cy="2058320"/>
                </a:xfrm>
                <a:prstGeom prst="rect">
                  <a:avLst/>
                </a:prstGeom>
                <a:blipFill rotWithShape="0">
                  <a:blip r:embed="rId3"/>
                  <a:stretch>
                    <a:fillRect l="-1127" b="-1005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1219200" y="6407198"/>
                  <a:ext cx="16230600" cy="3295518"/>
                </a:xfrm>
                <a:prstGeom prst="rect">
                  <a:avLst/>
                </a:prstGeom>
              </p:spPr>
              <p:txBody>
                <a:bodyPr wrap="square">
                  <a:spAutoFit/>
                </a:bodyPr>
                <a:lstStyle/>
                <a:p>
                  <a:pPr algn="just">
                    <a:lnSpc>
                      <a:spcPct val="150000"/>
                    </a:lnSpc>
                  </a:pPr>
                  <a:r>
                    <a:rPr lang="en-US" sz="3600">
                      <a:latin typeface="Arial" panose="020B0604020202020204" pitchFamily="34" charset="0"/>
                      <a:cs typeface="Arial" panose="020B0604020202020204" pitchFamily="34" charset="0"/>
                    </a:rPr>
                    <a:t>Từ đồ thị, ta thấy đường thẳng y = 0 cắt đồ thị hàm số </a:t>
                  </a:r>
                  <a14:m>
                    <m:oMath xmlns:m="http://schemas.openxmlformats.org/officeDocument/2006/math">
                      <m:r>
                        <a:rPr lang="en-US" sz="3600" i="1">
                          <a:latin typeface="Cambria Math" panose="02040503050406030204" pitchFamily="18" charset="0"/>
                        </a:rPr>
                        <m:t>𝑦</m:t>
                      </m:r>
                      <m:r>
                        <a:rPr lang="en-US" sz="3600" i="1">
                          <a:latin typeface="Cambria Math" panose="02040503050406030204" pitchFamily="18" charset="0"/>
                        </a:rPr>
                        <m:t>=</m:t>
                      </m:r>
                      <m:func>
                        <m:funcPr>
                          <m:ctrlPr>
                            <a:rPr lang="en-US" sz="3600" i="1">
                              <a:latin typeface="Cambria Math" panose="02040503050406030204" pitchFamily="18" charset="0"/>
                            </a:rPr>
                          </m:ctrlPr>
                        </m:funcPr>
                        <m:fName>
                          <m:r>
                            <m:rPr>
                              <m:sty m:val="p"/>
                            </m:rPr>
                            <a:rPr lang="en-US" sz="3600">
                              <a:latin typeface="Cambria Math" panose="02040503050406030204" pitchFamily="18" charset="0"/>
                            </a:rPr>
                            <m:t>cos</m:t>
                          </m:r>
                        </m:fName>
                        <m:e>
                          <m:r>
                            <a:rPr lang="en-US" sz="3600" i="1">
                              <a:latin typeface="Cambria Math" panose="02040503050406030204" pitchFamily="18" charset="0"/>
                            </a:rPr>
                            <m:t>𝑥</m:t>
                          </m:r>
                        </m:e>
                      </m:func>
                    </m:oMath>
                  </a14:m>
                  <a:r>
                    <a:rPr lang="en-US" sz="3600">
                      <a:latin typeface="Arial" panose="020B0604020202020204" pitchFamily="34" charset="0"/>
                      <a:cs typeface="Arial" panose="020B0604020202020204" pitchFamily="34" charset="0"/>
                    </a:rPr>
                    <a:t> trên đoạn </a:t>
                  </a:r>
                  <a14:m>
                    <m:oMath xmlns:m="http://schemas.openxmlformats.org/officeDocument/2006/math">
                      <m:d>
                        <m:dPr>
                          <m:begChr m:val="["/>
                          <m:endChr m:val="]"/>
                          <m:ctrlPr>
                            <a:rPr lang="en-US" sz="3600" i="1">
                              <a:latin typeface="Cambria Math" panose="02040503050406030204" pitchFamily="18" charset="0"/>
                            </a:rPr>
                          </m:ctrlPr>
                        </m:dPr>
                        <m:e>
                          <m:r>
                            <a:rPr lang="en-US" sz="3600" i="1">
                              <a:latin typeface="Cambria Math" panose="02040503050406030204" pitchFamily="18" charset="0"/>
                            </a:rPr>
                            <m:t>−</m:t>
                          </m:r>
                          <m:f>
                            <m:fPr>
                              <m:ctrlPr>
                                <a:rPr lang="en-US" sz="3600" i="1">
                                  <a:latin typeface="Cambria Math" panose="02040503050406030204" pitchFamily="18" charset="0"/>
                                </a:rPr>
                              </m:ctrlPr>
                            </m:fPr>
                            <m:num>
                              <m:r>
                                <a:rPr lang="en-US" sz="3600" i="1">
                                  <a:latin typeface="Cambria Math" panose="02040503050406030204" pitchFamily="18" charset="0"/>
                                </a:rPr>
                                <m:t>5</m:t>
                              </m:r>
                              <m:r>
                                <a:rPr lang="en-US" sz="3600" i="1">
                                  <a:latin typeface="Cambria Math" panose="02040503050406030204" pitchFamily="18" charset="0"/>
                                </a:rPr>
                                <m:t>𝜋</m:t>
                              </m:r>
                            </m:num>
                            <m:den>
                              <m:r>
                                <a:rPr lang="en-US" sz="3600" i="1">
                                  <a:latin typeface="Cambria Math" panose="02040503050406030204" pitchFamily="18" charset="0"/>
                                </a:rPr>
                                <m:t>2</m:t>
                              </m:r>
                            </m:den>
                          </m:f>
                          <m:r>
                            <a:rPr lang="en-US" sz="3600" i="1">
                              <a:latin typeface="Cambria Math" panose="02040503050406030204" pitchFamily="18" charset="0"/>
                            </a:rPr>
                            <m:t>;</m:t>
                          </m:r>
                          <m:f>
                            <m:fPr>
                              <m:ctrlPr>
                                <a:rPr lang="en-US" sz="3600" i="1">
                                  <a:latin typeface="Cambria Math" panose="02040503050406030204" pitchFamily="18" charset="0"/>
                                </a:rPr>
                              </m:ctrlPr>
                            </m:fPr>
                            <m:num>
                              <m:r>
                                <a:rPr lang="en-US" sz="3600" i="1">
                                  <a:latin typeface="Cambria Math" panose="02040503050406030204" pitchFamily="18" charset="0"/>
                                </a:rPr>
                                <m:t>5</m:t>
                              </m:r>
                              <m:r>
                                <a:rPr lang="en-US" sz="3600" i="1">
                                  <a:latin typeface="Cambria Math" panose="02040503050406030204" pitchFamily="18" charset="0"/>
                                </a:rPr>
                                <m:t>𝜋</m:t>
                              </m:r>
                            </m:num>
                            <m:den>
                              <m:r>
                                <a:rPr lang="en-US" sz="3600" i="1">
                                  <a:latin typeface="Cambria Math" panose="02040503050406030204" pitchFamily="18" charset="0"/>
                                </a:rPr>
                                <m:t>2</m:t>
                              </m:r>
                            </m:den>
                          </m:f>
                        </m:e>
                      </m:d>
                    </m:oMath>
                  </a14:m>
                  <a:r>
                    <a:rPr lang="en-US" sz="3600">
                      <a:latin typeface="Arial" panose="020B0604020202020204" pitchFamily="34" charset="0"/>
                      <a:cs typeface="Arial" panose="020B0604020202020204" pitchFamily="34" charset="0"/>
                    </a:rPr>
                    <a:t> tại 6 điểm M, N, P, Q, I, K</a:t>
                  </a:r>
                </a:p>
                <a:p>
                  <a:pPr algn="just">
                    <a:lnSpc>
                      <a:spcPct val="150000"/>
                    </a:lnSpc>
                  </a:pPr>
                  <a:r>
                    <a:rPr lang="en-US" sz="3600">
                      <a:latin typeface="Arial" panose="020B0604020202020204" pitchFamily="34" charset="0"/>
                      <a:cs typeface="Arial" panose="020B0604020202020204" pitchFamily="34" charset="0"/>
                    </a:rPr>
                    <a:t>Vậy phương trình </a:t>
                  </a:r>
                  <a14:m>
                    <m:oMath xmlns:m="http://schemas.openxmlformats.org/officeDocument/2006/math">
                      <m:func>
                        <m:funcPr>
                          <m:ctrlPr>
                            <a:rPr lang="en-US" sz="3600" i="1">
                              <a:latin typeface="Cambria Math" panose="02040503050406030204" pitchFamily="18" charset="0"/>
                            </a:rPr>
                          </m:ctrlPr>
                        </m:funcPr>
                        <m:fName>
                          <m:r>
                            <m:rPr>
                              <m:sty m:val="p"/>
                            </m:rPr>
                            <a:rPr lang="en-US" sz="3600">
                              <a:latin typeface="Cambria Math" panose="02040503050406030204" pitchFamily="18" charset="0"/>
                            </a:rPr>
                            <m:t>cos</m:t>
                          </m:r>
                        </m:fName>
                        <m:e>
                          <m:r>
                            <a:rPr lang="en-US" sz="3600" i="1">
                              <a:latin typeface="Cambria Math" panose="02040503050406030204" pitchFamily="18" charset="0"/>
                            </a:rPr>
                            <m:t>𝑥</m:t>
                          </m:r>
                        </m:e>
                      </m:func>
                      <m:r>
                        <a:rPr lang="en-US" sz="3600" i="1">
                          <a:latin typeface="Cambria Math" panose="02040503050406030204" pitchFamily="18" charset="0"/>
                        </a:rPr>
                        <m:t>=0</m:t>
                      </m:r>
                    </m:oMath>
                  </a14:m>
                  <a:r>
                    <a:rPr lang="en-US" sz="3600">
                      <a:latin typeface="Arial" panose="020B0604020202020204" pitchFamily="34" charset="0"/>
                      <a:cs typeface="Arial" panose="020B0604020202020204" pitchFamily="34" charset="0"/>
                    </a:rPr>
                    <a:t> có 6 nghiệm trên đoạn </a:t>
                  </a:r>
                  <a14:m>
                    <m:oMath xmlns:m="http://schemas.openxmlformats.org/officeDocument/2006/math">
                      <m:d>
                        <m:dPr>
                          <m:begChr m:val="["/>
                          <m:endChr m:val="]"/>
                          <m:ctrlPr>
                            <a:rPr lang="en-US" sz="3600" i="1">
                              <a:latin typeface="Cambria Math" panose="02040503050406030204" pitchFamily="18" charset="0"/>
                            </a:rPr>
                          </m:ctrlPr>
                        </m:dPr>
                        <m:e>
                          <m:r>
                            <a:rPr lang="en-US" sz="3600" i="1">
                              <a:latin typeface="Cambria Math" panose="02040503050406030204" pitchFamily="18" charset="0"/>
                            </a:rPr>
                            <m:t>−</m:t>
                          </m:r>
                          <m:f>
                            <m:fPr>
                              <m:ctrlPr>
                                <a:rPr lang="en-US" sz="3600" i="1">
                                  <a:latin typeface="Cambria Math" panose="02040503050406030204" pitchFamily="18" charset="0"/>
                                </a:rPr>
                              </m:ctrlPr>
                            </m:fPr>
                            <m:num>
                              <m:r>
                                <a:rPr lang="en-US" sz="3600" i="1">
                                  <a:latin typeface="Cambria Math" panose="02040503050406030204" pitchFamily="18" charset="0"/>
                                </a:rPr>
                                <m:t>5</m:t>
                              </m:r>
                              <m:r>
                                <a:rPr lang="en-US" sz="3600" i="1">
                                  <a:latin typeface="Cambria Math" panose="02040503050406030204" pitchFamily="18" charset="0"/>
                                </a:rPr>
                                <m:t>𝜋</m:t>
                              </m:r>
                            </m:num>
                            <m:den>
                              <m:r>
                                <a:rPr lang="en-US" sz="3600" i="1">
                                  <a:latin typeface="Cambria Math" panose="02040503050406030204" pitchFamily="18" charset="0"/>
                                </a:rPr>
                                <m:t>2</m:t>
                              </m:r>
                            </m:den>
                          </m:f>
                          <m:r>
                            <a:rPr lang="en-US" sz="3600" i="1">
                              <a:latin typeface="Cambria Math" panose="02040503050406030204" pitchFamily="18" charset="0"/>
                            </a:rPr>
                            <m:t>;</m:t>
                          </m:r>
                          <m:f>
                            <m:fPr>
                              <m:ctrlPr>
                                <a:rPr lang="en-US" sz="3600" i="1">
                                  <a:latin typeface="Cambria Math" panose="02040503050406030204" pitchFamily="18" charset="0"/>
                                </a:rPr>
                              </m:ctrlPr>
                            </m:fPr>
                            <m:num>
                              <m:r>
                                <a:rPr lang="en-US" sz="3600" i="1">
                                  <a:latin typeface="Cambria Math" panose="02040503050406030204" pitchFamily="18" charset="0"/>
                                </a:rPr>
                                <m:t>5</m:t>
                              </m:r>
                              <m:r>
                                <a:rPr lang="en-US" sz="3600" i="1">
                                  <a:latin typeface="Cambria Math" panose="02040503050406030204" pitchFamily="18" charset="0"/>
                                </a:rPr>
                                <m:t>𝜋</m:t>
                              </m:r>
                            </m:num>
                            <m:den>
                              <m:r>
                                <a:rPr lang="en-US" sz="3600" i="1">
                                  <a:latin typeface="Cambria Math" panose="02040503050406030204" pitchFamily="18" charset="0"/>
                                </a:rPr>
                                <m:t>2</m:t>
                              </m:r>
                            </m:den>
                          </m:f>
                        </m:e>
                      </m:d>
                    </m:oMath>
                  </a14:m>
                  <a:endParaRPr lang="en-US" sz="3600">
                    <a:latin typeface="Arial" panose="020B0604020202020204" pitchFamily="34"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1219200" y="6407198"/>
                  <a:ext cx="16230600" cy="3295518"/>
                </a:xfrm>
                <a:prstGeom prst="rect">
                  <a:avLst/>
                </a:prstGeom>
                <a:blipFill rotWithShape="0">
                  <a:blip r:embed="rId4"/>
                  <a:stretch>
                    <a:fillRect l="-1127" r="-1089" b="-1664"/>
                  </a:stretch>
                </a:blipFill>
              </p:spPr>
              <p:txBody>
                <a:bodyPr/>
                <a:lstStyle/>
                <a:p>
                  <a:r>
                    <a:rPr lang="en-US">
                      <a:noFill/>
                    </a:rPr>
                    <a:t> </a:t>
                  </a:r>
                </a:p>
              </p:txBody>
            </p:sp>
          </mc:Fallback>
        </mc:AlternateContent>
        <p:pic>
          <p:nvPicPr>
            <p:cNvPr id="6" name="Picture 5"/>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329154" y="3366836"/>
              <a:ext cx="15798714" cy="2843464"/>
            </a:xfrm>
            <a:prstGeom prst="rect">
              <a:avLst/>
            </a:prstGeom>
          </p:spPr>
        </p:pic>
      </p:grpSp>
    </p:spTree>
    <p:extLst>
      <p:ext uri="{BB962C8B-B14F-4D97-AF65-F5344CB8AC3E}">
        <p14:creationId xmlns:p14="http://schemas.microsoft.com/office/powerpoint/2010/main" val="4150512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sp>
        <p:nvSpPr>
          <p:cNvPr id="3" name="TextBox 2"/>
          <p:cNvSpPr txBox="1"/>
          <p:nvPr/>
        </p:nvSpPr>
        <p:spPr>
          <a:xfrm>
            <a:off x="1219200" y="874633"/>
            <a:ext cx="15659100" cy="1107996"/>
          </a:xfrm>
          <a:prstGeom prst="rect">
            <a:avLst/>
          </a:prstGeom>
          <a:solidFill>
            <a:schemeClr val="tx2">
              <a:lumMod val="20000"/>
              <a:lumOff val="80000"/>
            </a:schemeClr>
          </a:solidFill>
        </p:spPr>
        <p:txBody>
          <a:bodyPr wrap="square" rtlCol="0">
            <a:spAutoFit/>
          </a:bodyPr>
          <a:lstStyle/>
          <a:p>
            <a:pPr algn="ctr"/>
            <a:r>
              <a:rPr lang="vi-VN" sz="6600" b="1">
                <a:solidFill>
                  <a:schemeClr val="tx2">
                    <a:lumMod val="75000"/>
                  </a:schemeClr>
                </a:solidFill>
                <a:latin typeface="Arial" panose="020B0604020202020204" pitchFamily="34" charset="0"/>
                <a:cs typeface="Arial" panose="020B0604020202020204" pitchFamily="34" charset="0"/>
              </a:rPr>
              <a:t>VẬN DỤNG</a:t>
            </a:r>
            <a:endParaRPr lang="en-US" sz="6600" b="1">
              <a:solidFill>
                <a:schemeClr val="tx2">
                  <a:lumMod val="75000"/>
                </a:schemeClr>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4" name="Rectangle 3"/>
              <p:cNvSpPr/>
              <p:nvPr/>
            </p:nvSpPr>
            <p:spPr>
              <a:xfrm>
                <a:off x="685800" y="2324100"/>
                <a:ext cx="16916400" cy="7282506"/>
              </a:xfrm>
              <a:prstGeom prst="rect">
                <a:avLst/>
              </a:prstGeom>
            </p:spPr>
            <p:txBody>
              <a:bodyPr wrap="square">
                <a:spAutoFit/>
              </a:bodyPr>
              <a:lstStyle/>
              <a:p>
                <a:pPr algn="just">
                  <a:lnSpc>
                    <a:spcPct val="200000"/>
                  </a:lnSpc>
                </a:pPr>
                <a:r>
                  <a:rPr lang="vi-VN" sz="3600" b="1">
                    <a:solidFill>
                      <a:srgbClr val="C00000"/>
                    </a:solidFill>
                    <a:latin typeface="Arial" panose="020B0604020202020204" pitchFamily="34" charset="0"/>
                    <a:cs typeface="Arial" panose="020B0604020202020204" pitchFamily="34" charset="0"/>
                  </a:rPr>
                  <a:t>Bài 4 (SGK - tr.41) </a:t>
                </a:r>
                <a:r>
                  <a:rPr lang="vi-VN" sz="3600">
                    <a:latin typeface="Arial" panose="020B0604020202020204" pitchFamily="34" charset="0"/>
                    <a:cs typeface="Arial" panose="020B0604020202020204" pitchFamily="34" charset="0"/>
                  </a:rPr>
                  <a:t>Số giờ có ánh sáng mặt trời của một thành phố A ở vĩ độ 40</a:t>
                </a:r>
                <a:r>
                  <a:rPr lang="vi-VN" sz="3600" baseline="30000">
                    <a:latin typeface="Arial" panose="020B0604020202020204" pitchFamily="34" charset="0"/>
                    <a:cs typeface="Arial" panose="020B0604020202020204" pitchFamily="34" charset="0"/>
                  </a:rPr>
                  <a:t>o</a:t>
                </a:r>
                <a:r>
                  <a:rPr lang="vi-VN" sz="3600">
                    <a:latin typeface="Arial" panose="020B0604020202020204" pitchFamily="34" charset="0"/>
                    <a:cs typeface="Arial" panose="020B0604020202020204" pitchFamily="34" charset="0"/>
                  </a:rPr>
                  <a:t> Bắc trong ngày thứ t của một năm không nhuận được cho bởi hàm số:</a:t>
                </a:r>
              </a:p>
              <a:p>
                <a:pPr algn="ctr">
                  <a:lnSpc>
                    <a:spcPct val="200000"/>
                  </a:lnSpc>
                </a:pPr>
                <a14:m>
                  <m:oMath xmlns:m="http://schemas.openxmlformats.org/officeDocument/2006/math">
                    <m:r>
                      <a:rPr lang="vi-VN" sz="3600" b="0" i="1" smtClean="0">
                        <a:latin typeface="Cambria Math" panose="02040503050406030204" pitchFamily="18" charset="0"/>
                        <a:cs typeface="Arial" panose="020B0604020202020204" pitchFamily="34" charset="0"/>
                      </a:rPr>
                      <m:t>𝑑</m:t>
                    </m:r>
                    <m:d>
                      <m:dPr>
                        <m:ctrlPr>
                          <a:rPr lang="vi-VN" sz="3600" b="0" i="1" smtClean="0">
                            <a:latin typeface="Cambria Math" panose="02040503050406030204" pitchFamily="18" charset="0"/>
                            <a:cs typeface="Arial" panose="020B0604020202020204" pitchFamily="34" charset="0"/>
                          </a:rPr>
                        </m:ctrlPr>
                      </m:dPr>
                      <m:e>
                        <m:r>
                          <a:rPr lang="vi-VN" sz="3600" b="0" i="1" smtClean="0">
                            <a:latin typeface="Cambria Math" panose="02040503050406030204" pitchFamily="18" charset="0"/>
                            <a:cs typeface="Arial" panose="020B0604020202020204" pitchFamily="34" charset="0"/>
                          </a:rPr>
                          <m:t>𝑡</m:t>
                        </m:r>
                      </m:e>
                    </m:d>
                    <m:r>
                      <a:rPr lang="vi-VN" sz="3600" b="0" i="1" smtClean="0">
                        <a:latin typeface="Cambria Math" panose="02040503050406030204" pitchFamily="18" charset="0"/>
                        <a:cs typeface="Arial" panose="020B0604020202020204" pitchFamily="34" charset="0"/>
                      </a:rPr>
                      <m:t>=3</m:t>
                    </m:r>
                    <m:r>
                      <a:rPr lang="vi-VN" sz="3600" b="0" i="1" smtClean="0">
                        <a:latin typeface="Cambria Math" panose="02040503050406030204" pitchFamily="18" charset="0"/>
                        <a:cs typeface="Arial" panose="020B0604020202020204" pitchFamily="34" charset="0"/>
                      </a:rPr>
                      <m:t>𝑠𝑖𝑛</m:t>
                    </m:r>
                    <m:d>
                      <m:dPr>
                        <m:begChr m:val="["/>
                        <m:endChr m:val="]"/>
                        <m:ctrlPr>
                          <a:rPr lang="vi-VN" sz="3600" b="0" i="1" smtClean="0">
                            <a:latin typeface="Cambria Math" panose="02040503050406030204" pitchFamily="18" charset="0"/>
                            <a:cs typeface="Arial" panose="020B0604020202020204" pitchFamily="34" charset="0"/>
                          </a:rPr>
                        </m:ctrlPr>
                      </m:dPr>
                      <m:e>
                        <m:f>
                          <m:fPr>
                            <m:ctrlPr>
                              <a:rPr lang="vi-VN" sz="3600" b="0" i="1" smtClean="0">
                                <a:latin typeface="Cambria Math" panose="02040503050406030204" pitchFamily="18" charset="0"/>
                                <a:cs typeface="Arial" panose="020B0604020202020204" pitchFamily="34" charset="0"/>
                              </a:rPr>
                            </m:ctrlPr>
                          </m:fPr>
                          <m:num>
                            <m:r>
                              <a:rPr lang="vi-VN" sz="3600" b="0" i="1" smtClean="0">
                                <a:latin typeface="Cambria Math" panose="02040503050406030204" pitchFamily="18" charset="0"/>
                                <a:ea typeface="Cambria Math" panose="02040503050406030204" pitchFamily="18" charset="0"/>
                                <a:cs typeface="Arial" panose="020B0604020202020204" pitchFamily="34" charset="0"/>
                              </a:rPr>
                              <m:t>𝜋</m:t>
                            </m:r>
                          </m:num>
                          <m:den>
                            <m:r>
                              <a:rPr lang="vi-VN" sz="3600" b="0" i="1" smtClean="0">
                                <a:latin typeface="Cambria Math" panose="02040503050406030204" pitchFamily="18" charset="0"/>
                                <a:cs typeface="Arial" panose="020B0604020202020204" pitchFamily="34" charset="0"/>
                              </a:rPr>
                              <m:t>182</m:t>
                            </m:r>
                          </m:den>
                        </m:f>
                        <m:r>
                          <a:rPr lang="vi-VN" sz="3600" b="0" i="1" smtClean="0">
                            <a:latin typeface="Cambria Math" panose="02040503050406030204" pitchFamily="18" charset="0"/>
                            <a:cs typeface="Arial" panose="020B0604020202020204" pitchFamily="34" charset="0"/>
                          </a:rPr>
                          <m:t>(</m:t>
                        </m:r>
                        <m:r>
                          <a:rPr lang="vi-VN" sz="3600" b="0" i="1" smtClean="0">
                            <a:latin typeface="Cambria Math" panose="02040503050406030204" pitchFamily="18" charset="0"/>
                            <a:cs typeface="Arial" panose="020B0604020202020204" pitchFamily="34" charset="0"/>
                          </a:rPr>
                          <m:t>𝑡</m:t>
                        </m:r>
                        <m:r>
                          <a:rPr lang="vi-VN" sz="3600" b="0" i="1" smtClean="0">
                            <a:latin typeface="Cambria Math" panose="02040503050406030204" pitchFamily="18" charset="0"/>
                            <a:cs typeface="Arial" panose="020B0604020202020204" pitchFamily="34" charset="0"/>
                          </a:rPr>
                          <m:t>−80)</m:t>
                        </m:r>
                      </m:e>
                    </m:d>
                    <m:r>
                      <a:rPr lang="vi-VN" sz="3600" b="0" i="1" smtClean="0">
                        <a:latin typeface="Cambria Math" panose="02040503050406030204" pitchFamily="18" charset="0"/>
                        <a:cs typeface="Arial" panose="020B0604020202020204" pitchFamily="34" charset="0"/>
                      </a:rPr>
                      <m:t>+12</m:t>
                    </m:r>
                  </m:oMath>
                </a14:m>
                <a:r>
                  <a:rPr lang="vi-VN" sz="3600">
                    <a:latin typeface="Arial" panose="020B0604020202020204" pitchFamily="34" charset="0"/>
                    <a:cs typeface="Arial" panose="020B0604020202020204" pitchFamily="34" charset="0"/>
                  </a:rPr>
                  <a:t> với t ∈ </a:t>
                </a:r>
                <a14:m>
                  <m:oMath xmlns:m="http://schemas.openxmlformats.org/officeDocument/2006/math">
                    <m:r>
                      <a:rPr lang="vi-VN" sz="3600" i="1" smtClean="0">
                        <a:latin typeface="Cambria Math" panose="02040503050406030204" pitchFamily="18" charset="0"/>
                        <a:ea typeface="Cambria Math" panose="02040503050406030204" pitchFamily="18" charset="0"/>
                        <a:cs typeface="Arial" panose="020B0604020202020204" pitchFamily="34" charset="0"/>
                      </a:rPr>
                      <m:t>ℤ</m:t>
                    </m:r>
                  </m:oMath>
                </a14:m>
                <a:r>
                  <a:rPr lang="vi-VN" sz="3600">
                    <a:latin typeface="Arial" panose="020B0604020202020204" pitchFamily="34" charset="0"/>
                    <a:cs typeface="Arial" panose="020B0604020202020204" pitchFamily="34" charset="0"/>
                  </a:rPr>
                  <a:t> và 0 &lt; t ≤ 365. </a:t>
                </a:r>
              </a:p>
              <a:p>
                <a:pPr marL="742950" indent="-742950" algn="just">
                  <a:lnSpc>
                    <a:spcPct val="200000"/>
                  </a:lnSpc>
                  <a:buFont typeface="+mj-lt"/>
                  <a:buAutoNum type="alphaLcParenR"/>
                </a:pPr>
                <a:r>
                  <a:rPr lang="vi-VN" sz="3600">
                    <a:latin typeface="Arial" panose="020B0604020202020204" pitchFamily="34" charset="0"/>
                    <a:cs typeface="Arial" panose="020B0604020202020204" pitchFamily="34" charset="0"/>
                  </a:rPr>
                  <a:t>Thành phố A có đúng 12 giờ có ánh sáng mặt trời vào ngày nào trong năm? </a:t>
                </a:r>
              </a:p>
              <a:p>
                <a:pPr marL="742950" indent="-742950" algn="just">
                  <a:lnSpc>
                    <a:spcPct val="200000"/>
                  </a:lnSpc>
                  <a:buFont typeface="+mj-lt"/>
                  <a:buAutoNum type="alphaLcParenR"/>
                </a:pPr>
                <a:r>
                  <a:rPr lang="vi-VN" sz="3600">
                    <a:latin typeface="Arial" panose="020B0604020202020204" pitchFamily="34" charset="0"/>
                    <a:cs typeface="Arial" panose="020B0604020202020204" pitchFamily="34" charset="0"/>
                  </a:rPr>
                  <a:t>Vào ngày nào trong năm thì thành phố A có đúng 9 giờ có ánh sáng mặt trời?</a:t>
                </a:r>
              </a:p>
              <a:p>
                <a:pPr marL="742950" indent="-742950" algn="just">
                  <a:lnSpc>
                    <a:spcPct val="200000"/>
                  </a:lnSpc>
                  <a:buFont typeface="+mj-lt"/>
                  <a:buAutoNum type="alphaLcParenR"/>
                </a:pPr>
                <a:r>
                  <a:rPr lang="vi-VN" sz="3600">
                    <a:latin typeface="Arial" panose="020B0604020202020204" pitchFamily="34" charset="0"/>
                    <a:cs typeface="Arial" panose="020B0604020202020204" pitchFamily="34" charset="0"/>
                  </a:rPr>
                  <a:t>Vào ngày nào trong năm thì thành phố A có đúng 15 giờ có ánh sáng mặt trời? </a:t>
                </a:r>
                <a:endParaRPr lang="en-US" sz="3600">
                  <a:latin typeface="Arial" panose="020B060402020202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685800" y="2324100"/>
                <a:ext cx="16916400" cy="7282506"/>
              </a:xfrm>
              <a:prstGeom prst="rect">
                <a:avLst/>
              </a:prstGeom>
              <a:blipFill rotWithShape="0">
                <a:blip r:embed="rId3"/>
                <a:stretch>
                  <a:fillRect l="-1117" r="-685"/>
                </a:stretch>
              </a:blipFill>
            </p:spPr>
            <p:txBody>
              <a:bodyPr/>
              <a:lstStyle/>
              <a:p>
                <a:r>
                  <a:rPr lang="en-US">
                    <a:noFill/>
                  </a:rPr>
                  <a:t> </a:t>
                </a:r>
              </a:p>
            </p:txBody>
          </p:sp>
        </mc:Fallback>
      </mc:AlternateContent>
    </p:spTree>
    <p:extLst>
      <p:ext uri="{BB962C8B-B14F-4D97-AF65-F5344CB8AC3E}">
        <p14:creationId xmlns:p14="http://schemas.microsoft.com/office/powerpoint/2010/main" val="1994088824"/>
      </p:ext>
    </p:extLst>
  </p:cSld>
  <p:clrMapOvr>
    <a:masterClrMapping/>
  </p:clrMapOvr>
  <p:transition spd="med">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5"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sp>
        <p:nvSpPr>
          <p:cNvPr id="3" name="TextBox 2"/>
          <p:cNvSpPr txBox="1"/>
          <p:nvPr/>
        </p:nvSpPr>
        <p:spPr>
          <a:xfrm>
            <a:off x="8086826" y="647700"/>
            <a:ext cx="2114347" cy="707886"/>
          </a:xfrm>
          <a:prstGeom prst="rect">
            <a:avLst/>
          </a:prstGeom>
          <a:noFill/>
        </p:spPr>
        <p:txBody>
          <a:bodyPr wrap="square" rtlCol="0">
            <a:spAutoFit/>
          </a:bodyPr>
          <a:lstStyle/>
          <a:p>
            <a:pPr algn="ctr"/>
            <a:r>
              <a:rPr lang="vi-VN" sz="4000" b="1" u="sng">
                <a:solidFill>
                  <a:srgbClr val="C00000"/>
                </a:solidFill>
                <a:cs typeface="Arial" panose="020B0604020202020204" pitchFamily="34" charset="0"/>
              </a:rPr>
              <a:t>Giải</a:t>
            </a:r>
            <a:endParaRPr lang="en-US" sz="4000" b="1" u="sng">
              <a:solidFill>
                <a:srgbClr val="C00000"/>
              </a:solidFill>
              <a:latin typeface="Arial" panose="020B0604020202020204" pitchFamily="34" charset="0"/>
              <a:cs typeface="Arial" panose="020B0604020202020204" pitchFamily="34" charset="0"/>
            </a:endParaRPr>
          </a:p>
        </p:txBody>
      </p:sp>
      <p:grpSp>
        <p:nvGrpSpPr>
          <p:cNvPr id="4" name="Group 3"/>
          <p:cNvGrpSpPr/>
          <p:nvPr/>
        </p:nvGrpSpPr>
        <p:grpSpPr>
          <a:xfrm>
            <a:off x="228600" y="1643162"/>
            <a:ext cx="18059400" cy="8898394"/>
            <a:chOff x="228600" y="1643162"/>
            <a:chExt cx="18059400" cy="8898394"/>
          </a:xfrm>
        </p:grpSpPr>
        <mc:AlternateContent xmlns:mc="http://schemas.openxmlformats.org/markup-compatibility/2006" xmlns:a14="http://schemas.microsoft.com/office/drawing/2010/main">
          <mc:Choice Requires="a14">
            <p:sp>
              <p:nvSpPr>
                <p:cNvPr id="7" name="Rectangle 6"/>
                <p:cNvSpPr/>
                <p:nvPr/>
              </p:nvSpPr>
              <p:spPr>
                <a:xfrm>
                  <a:off x="228600" y="1643162"/>
                  <a:ext cx="18059400" cy="6601936"/>
                </a:xfrm>
                <a:prstGeom prst="rect">
                  <a:avLst/>
                </a:prstGeom>
              </p:spPr>
              <p:txBody>
                <a:bodyPr wrap="square">
                  <a:spAutoFit/>
                </a:bodyPr>
                <a:lstStyle/>
                <a:p>
                  <a:pPr algn="just">
                    <a:lnSpc>
                      <a:spcPct val="150000"/>
                    </a:lnSpc>
                    <a:spcAft>
                      <a:spcPts val="0"/>
                    </a:spcAft>
                  </a:pPr>
                  <a:r>
                    <a:rPr lang="en-US" sz="3600">
                      <a:latin typeface="Arial" panose="020B0604020202020204" pitchFamily="34" charset="0"/>
                      <a:ea typeface="Calibri" panose="020F0502020204030204" pitchFamily="34" charset="0"/>
                      <a:cs typeface="Arial" panose="020B0604020202020204" pitchFamily="34" charset="0"/>
                    </a:rPr>
                    <a:t>a) Để thành phố A có đúng 12 giờ có ánh sáng mặt trời thì:</a:t>
                  </a:r>
                  <a:endParaRPr lang="en-US" sz="36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14:m>
                    <m:oMath xmlns:m="http://schemas.openxmlformats.org/officeDocument/2006/math">
                      <m:r>
                        <a:rPr lang="en-US" sz="3600">
                          <a:effectLst/>
                          <a:latin typeface="Cambria Math" panose="02040503050406030204" pitchFamily="18" charset="0"/>
                          <a:ea typeface="Calibri" panose="020F0502020204030204" pitchFamily="34" charset="0"/>
                          <a:cs typeface="Times New Roman" panose="02020603050405020304" pitchFamily="18" charset="0"/>
                        </a:rPr>
                        <m:t>3</m:t>
                      </m:r>
                      <m:func>
                        <m:func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3600">
                              <a:effectLst/>
                              <a:latin typeface="Cambria Math" panose="02040503050406030204" pitchFamily="18" charset="0"/>
                              <a:ea typeface="Calibri" panose="020F0502020204030204" pitchFamily="34" charset="0"/>
                              <a:cs typeface="Times New Roman" panose="02020603050405020304" pitchFamily="18" charset="0"/>
                            </a:rPr>
                            <m:t>sin</m:t>
                          </m:r>
                        </m:fName>
                        <m:e>
                          <m:d>
                            <m:d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fr-FR" sz="3600">
                                      <a:effectLst/>
                                      <a:latin typeface="Cambria Math" panose="02040503050406030204" pitchFamily="18" charset="0"/>
                                      <a:ea typeface="Calibri" panose="020F0502020204030204" pitchFamily="34" charset="0"/>
                                      <a:cs typeface="Times New Roman" panose="02020603050405020304" pitchFamily="18" charset="0"/>
                                    </a:rPr>
                                    <m:t>π</m:t>
                                  </m:r>
                                </m:num>
                                <m:den>
                                  <m:r>
                                    <a:rPr lang="en-US" sz="3600">
                                      <a:effectLst/>
                                      <a:latin typeface="Cambria Math" panose="02040503050406030204" pitchFamily="18" charset="0"/>
                                      <a:ea typeface="Calibri" panose="020F0502020204030204" pitchFamily="34" charset="0"/>
                                      <a:cs typeface="Times New Roman" panose="02020603050405020304" pitchFamily="18" charset="0"/>
                                    </a:rPr>
                                    <m:t>182</m:t>
                                  </m:r>
                                </m:den>
                              </m:f>
                              <m:d>
                                <m:d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dPr>
                                <m:e>
                                  <m:r>
                                    <m:rPr>
                                      <m:sty m:val="p"/>
                                    </m:rPr>
                                    <a:rPr lang="en-US" sz="3600">
                                      <a:effectLst/>
                                      <a:latin typeface="Cambria Math" panose="02040503050406030204" pitchFamily="18" charset="0"/>
                                      <a:ea typeface="Calibri" panose="020F0502020204030204" pitchFamily="34" charset="0"/>
                                      <a:cs typeface="Times New Roman" panose="02020603050405020304" pitchFamily="18" charset="0"/>
                                    </a:rPr>
                                    <m:t>t</m:t>
                                  </m:r>
                                  <m:r>
                                    <a:rPr lang="en-US" sz="3600" i="1">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80</m:t>
                                  </m:r>
                                </m:e>
                              </m:d>
                            </m:e>
                          </m:d>
                        </m:e>
                      </m:func>
                      <m:r>
                        <a:rPr lang="en-US" sz="3600">
                          <a:effectLst/>
                          <a:latin typeface="Cambria Math" panose="02040503050406030204" pitchFamily="18" charset="0"/>
                          <a:ea typeface="Calibri" panose="020F0502020204030204" pitchFamily="34" charset="0"/>
                          <a:cs typeface="Times New Roman" panose="02020603050405020304" pitchFamily="18" charset="0"/>
                        </a:rPr>
                        <m:t>+12=12</m:t>
                      </m:r>
                      <m:r>
                        <a:rPr lang="fr-FR" sz="3600">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3600">
                              <a:effectLst/>
                              <a:latin typeface="Cambria Math" panose="02040503050406030204" pitchFamily="18" charset="0"/>
                              <a:ea typeface="Calibri" panose="020F0502020204030204" pitchFamily="34" charset="0"/>
                              <a:cs typeface="Times New Roman" panose="02020603050405020304" pitchFamily="18" charset="0"/>
                            </a:rPr>
                            <m:t>sin</m:t>
                          </m:r>
                        </m:fName>
                        <m:e>
                          <m:d>
                            <m:d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fr-FR" sz="3600">
                                      <a:effectLst/>
                                      <a:latin typeface="Cambria Math" panose="02040503050406030204" pitchFamily="18" charset="0"/>
                                      <a:ea typeface="Calibri" panose="020F0502020204030204" pitchFamily="34" charset="0"/>
                                      <a:cs typeface="Times New Roman" panose="02020603050405020304" pitchFamily="18" charset="0"/>
                                    </a:rPr>
                                    <m:t>π</m:t>
                                  </m:r>
                                </m:num>
                                <m:den>
                                  <m:r>
                                    <a:rPr lang="en-US" sz="3600">
                                      <a:effectLst/>
                                      <a:latin typeface="Cambria Math" panose="02040503050406030204" pitchFamily="18" charset="0"/>
                                      <a:ea typeface="Calibri" panose="020F0502020204030204" pitchFamily="34" charset="0"/>
                                      <a:cs typeface="Times New Roman" panose="02020603050405020304" pitchFamily="18" charset="0"/>
                                    </a:rPr>
                                    <m:t>182</m:t>
                                  </m:r>
                                </m:den>
                              </m:f>
                              <m:d>
                                <m:d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dPr>
                                <m:e>
                                  <m:r>
                                    <m:rPr>
                                      <m:sty m:val="p"/>
                                    </m:rPr>
                                    <a:rPr lang="en-US" sz="3600">
                                      <a:effectLst/>
                                      <a:latin typeface="Cambria Math" panose="02040503050406030204" pitchFamily="18" charset="0"/>
                                      <a:ea typeface="Calibri" panose="020F0502020204030204" pitchFamily="34" charset="0"/>
                                      <a:cs typeface="Times New Roman" panose="02020603050405020304" pitchFamily="18" charset="0"/>
                                    </a:rPr>
                                    <m:t>t</m:t>
                                  </m:r>
                                  <m:r>
                                    <a:rPr lang="en-US" sz="3600" i="1">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80</m:t>
                                  </m:r>
                                </m:e>
                              </m:d>
                            </m:e>
                          </m:d>
                          <m:r>
                            <a:rPr lang="en-US" sz="3600">
                              <a:effectLst/>
                              <a:latin typeface="Cambria Math" panose="02040503050406030204" pitchFamily="18" charset="0"/>
                              <a:ea typeface="Calibri" panose="020F0502020204030204" pitchFamily="34" charset="0"/>
                              <a:cs typeface="Times New Roman" panose="02020603050405020304" pitchFamily="18" charset="0"/>
                            </a:rPr>
                            <m:t>=0</m:t>
                          </m:r>
                        </m:e>
                      </m:func>
                      <m:r>
                        <a:rPr lang="fr-FR" sz="3600">
                          <a:effectLst/>
                          <a:latin typeface="Cambria Math" panose="02040503050406030204" pitchFamily="18" charset="0"/>
                          <a:ea typeface="Calibri" panose="020F0502020204030204" pitchFamily="34" charset="0"/>
                          <a:cs typeface="Times New Roman" panose="02020603050405020304" pitchFamily="18" charset="0"/>
                        </a:rPr>
                        <m:t> </m:t>
                      </m:r>
                    </m:oMath>
                  </a14:m>
                  <a:r>
                    <a:rPr lang="en-US" sz="3600">
                      <a:effectLst/>
                      <a:latin typeface="Arial" panose="020B0604020202020204" pitchFamily="34" charset="0"/>
                      <a:ea typeface="Times New Roman" panose="02020603050405020304" pitchFamily="18" charset="0"/>
                      <a:cs typeface="Arial" panose="020B0604020202020204" pitchFamily="34" charset="0"/>
                    </a:rPr>
                    <a:t> </a:t>
                  </a:r>
                  <a:endParaRPr lang="en-US" sz="36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14:m>
                    <m:oMath xmlns:m="http://schemas.openxmlformats.org/officeDocument/2006/math">
                      <m:r>
                        <a:rPr lang="fr-FR" sz="36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fr-FR" sz="3600">
                              <a:effectLst/>
                              <a:latin typeface="Cambria Math" panose="02040503050406030204" pitchFamily="18" charset="0"/>
                              <a:ea typeface="Calibri" panose="020F0502020204030204" pitchFamily="34" charset="0"/>
                              <a:cs typeface="Times New Roman" panose="02020603050405020304" pitchFamily="18" charset="0"/>
                            </a:rPr>
                            <m:t>π</m:t>
                          </m:r>
                        </m:num>
                        <m:den>
                          <m:r>
                            <a:rPr lang="fr-FR" sz="3600">
                              <a:effectLst/>
                              <a:latin typeface="Cambria Math" panose="02040503050406030204" pitchFamily="18" charset="0"/>
                              <a:ea typeface="Calibri" panose="020F0502020204030204" pitchFamily="34" charset="0"/>
                              <a:cs typeface="Times New Roman" panose="02020603050405020304" pitchFamily="18" charset="0"/>
                            </a:rPr>
                            <m:t>182</m:t>
                          </m:r>
                        </m:den>
                      </m:f>
                      <m:d>
                        <m:d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dPr>
                        <m:e>
                          <m:r>
                            <m:rPr>
                              <m:sty m:val="p"/>
                            </m:rPr>
                            <a:rPr lang="fr-FR" sz="3600">
                              <a:effectLst/>
                              <a:latin typeface="Cambria Math" panose="02040503050406030204" pitchFamily="18" charset="0"/>
                              <a:ea typeface="Calibri" panose="020F0502020204030204" pitchFamily="34" charset="0"/>
                              <a:cs typeface="Times New Roman" panose="02020603050405020304" pitchFamily="18" charset="0"/>
                            </a:rPr>
                            <m:t>t</m:t>
                          </m:r>
                          <m:r>
                            <a:rPr lang="fr-FR" sz="3600" i="1">
                              <a:effectLst/>
                              <a:latin typeface="Cambria Math" panose="02040503050406030204" pitchFamily="18" charset="0"/>
                              <a:ea typeface="Calibri" panose="020F0502020204030204" pitchFamily="34" charset="0"/>
                              <a:cs typeface="Times New Roman" panose="02020603050405020304" pitchFamily="18" charset="0"/>
                            </a:rPr>
                            <m:t>−</m:t>
                          </m:r>
                          <m:r>
                            <a:rPr lang="fr-FR" sz="3600">
                              <a:effectLst/>
                              <a:latin typeface="Cambria Math" panose="02040503050406030204" pitchFamily="18" charset="0"/>
                              <a:ea typeface="Calibri" panose="020F0502020204030204" pitchFamily="34" charset="0"/>
                              <a:cs typeface="Times New Roman" panose="02020603050405020304" pitchFamily="18" charset="0"/>
                            </a:rPr>
                            <m:t>80</m:t>
                          </m:r>
                        </m:e>
                      </m:d>
                      <m:r>
                        <a:rPr lang="fr-FR" sz="36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3600">
                          <a:effectLst/>
                          <a:latin typeface="Cambria Math" panose="02040503050406030204" pitchFamily="18" charset="0"/>
                          <a:ea typeface="Calibri" panose="020F0502020204030204" pitchFamily="34" charset="0"/>
                          <a:cs typeface="Times New Roman" panose="02020603050405020304" pitchFamily="18" charset="0"/>
                        </a:rPr>
                        <m:t>kπ</m:t>
                      </m:r>
                      <m:r>
                        <a:rPr lang="fr-FR" sz="36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3600">
                          <a:effectLst/>
                          <a:latin typeface="Cambria Math" panose="02040503050406030204" pitchFamily="18" charset="0"/>
                          <a:ea typeface="Calibri" panose="020F0502020204030204" pitchFamily="34" charset="0"/>
                          <a:cs typeface="Times New Roman" panose="02020603050405020304" pitchFamily="18" charset="0"/>
                        </a:rPr>
                        <m:t>t</m:t>
                      </m:r>
                      <m:r>
                        <a:rPr lang="fr-FR" sz="3600">
                          <a:effectLst/>
                          <a:latin typeface="Cambria Math" panose="02040503050406030204" pitchFamily="18" charset="0"/>
                          <a:ea typeface="Calibri" panose="020F0502020204030204" pitchFamily="34" charset="0"/>
                          <a:cs typeface="Times New Roman" panose="02020603050405020304" pitchFamily="18" charset="0"/>
                        </a:rPr>
                        <m:t>=80+182</m:t>
                      </m:r>
                      <m:r>
                        <m:rPr>
                          <m:sty m:val="p"/>
                        </m:rPr>
                        <a:rPr lang="fr-FR" sz="3600">
                          <a:effectLst/>
                          <a:latin typeface="Cambria Math" panose="02040503050406030204" pitchFamily="18" charset="0"/>
                          <a:ea typeface="Calibri" panose="020F0502020204030204" pitchFamily="34" charset="0"/>
                          <a:cs typeface="Times New Roman" panose="02020603050405020304" pitchFamily="18" charset="0"/>
                        </a:rPr>
                        <m:t>k</m:t>
                      </m:r>
                      <m:r>
                        <a:rPr lang="fr-FR" sz="360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fr-FR" sz="3600">
                          <a:effectLst/>
                          <a:latin typeface="Cambria Math" panose="02040503050406030204" pitchFamily="18" charset="0"/>
                          <a:ea typeface="Times New Roman" panose="02020603050405020304" pitchFamily="18" charset="0"/>
                          <a:cs typeface="Times New Roman" panose="02020603050405020304" pitchFamily="18" charset="0"/>
                        </a:rPr>
                        <m:t>k</m:t>
                      </m:r>
                      <m:r>
                        <a:rPr lang="fr-FR" sz="3600">
                          <a:effectLst/>
                          <a:latin typeface="Cambria Math" panose="02040503050406030204" pitchFamily="18" charset="0"/>
                          <a:ea typeface="Times New Roman" panose="02020603050405020304" pitchFamily="18" charset="0"/>
                          <a:cs typeface="Times New Roman" panose="02020603050405020304" pitchFamily="18" charset="0"/>
                        </a:rPr>
                        <m:t>∈</m:t>
                      </m:r>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ℤ</m:t>
                      </m:r>
                      <m:r>
                        <a:rPr lang="fr-FR" sz="3600">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fr-FR" sz="3600">
                      <a:effectLst/>
                      <a:latin typeface="Arial" panose="020B0604020202020204" pitchFamily="34" charset="0"/>
                      <a:ea typeface="Times New Roman" panose="02020603050405020304" pitchFamily="18" charset="0"/>
                      <a:cs typeface="Arial" panose="020B0604020202020204" pitchFamily="34" charset="0"/>
                    </a:rPr>
                    <a:t> </a:t>
                  </a:r>
                  <a:endParaRPr lang="en-US" sz="3600">
                    <a:effectLst/>
                    <a:latin typeface="Arial" panose="020B0604020202020204" pitchFamily="34" charset="0"/>
                    <a:ea typeface="Calibri" panose="020F0502020204030204" pitchFamily="34" charset="0"/>
                    <a:cs typeface="Arial" panose="020B0604020202020204" pitchFamily="34" charset="0"/>
                  </a:endParaRPr>
                </a:p>
                <a:p>
                  <a:pPr algn="just">
                    <a:spcAft>
                      <a:spcPts val="0"/>
                    </a:spcAft>
                  </a:pPr>
                  <a:r>
                    <a:rPr lang="fr-FR" sz="3600">
                      <a:effectLst/>
                      <a:latin typeface="Arial" panose="020B0604020202020204" pitchFamily="34" charset="0"/>
                      <a:ea typeface="Calibri" panose="020F0502020204030204" pitchFamily="34" charset="0"/>
                      <a:cs typeface="Arial" panose="020B0604020202020204" pitchFamily="34" charset="0"/>
                    </a:rPr>
                    <a:t>Do </a:t>
                  </a:r>
                  <a14:m>
                    <m:oMath xmlns:m="http://schemas.openxmlformats.org/officeDocument/2006/math">
                      <m:r>
                        <m:rPr>
                          <m:sty m:val="p"/>
                        </m:rPr>
                        <a:rPr lang="fr-FR" sz="3600">
                          <a:effectLst/>
                          <a:latin typeface="Cambria Math" panose="02040503050406030204" pitchFamily="18" charset="0"/>
                          <a:ea typeface="Calibri" panose="020F0502020204030204" pitchFamily="34" charset="0"/>
                          <a:cs typeface="Times New Roman" panose="02020603050405020304" pitchFamily="18" charset="0"/>
                        </a:rPr>
                        <m:t>t</m:t>
                      </m:r>
                      <m:r>
                        <a:rPr lang="fr-FR" sz="3600">
                          <a:effectLst/>
                          <a:latin typeface="Cambria Math" panose="02040503050406030204" pitchFamily="18" charset="0"/>
                          <a:ea typeface="Calibri" panose="020F0502020204030204" pitchFamily="34" charset="0"/>
                          <a:cs typeface="Times New Roman" panose="02020603050405020304" pitchFamily="18" charset="0"/>
                        </a:rPr>
                        <m:t>∈</m:t>
                      </m:r>
                      <m:r>
                        <a:rPr lang="fr-FR" sz="3600" i="1">
                          <a:effectLst/>
                          <a:latin typeface="Cambria Math" panose="02040503050406030204" pitchFamily="18" charset="0"/>
                          <a:ea typeface="Calibri" panose="020F0502020204030204" pitchFamily="34" charset="0"/>
                          <a:cs typeface="Times New Roman" panose="02020603050405020304" pitchFamily="18" charset="0"/>
                        </a:rPr>
                        <m:t>ℤ</m:t>
                      </m:r>
                    </m:oMath>
                  </a14:m>
                  <a:r>
                    <a:rPr lang="fr-FR" sz="3600">
                      <a:effectLst/>
                      <a:latin typeface="Arial" panose="020B0604020202020204" pitchFamily="34" charset="0"/>
                      <a:ea typeface="Times New Roman" panose="02020603050405020304" pitchFamily="18" charset="0"/>
                      <a:cs typeface="Arial" panose="020B0604020202020204" pitchFamily="34" charset="0"/>
                    </a:rPr>
                    <a:t> và </a:t>
                  </a:r>
                  <a:r>
                    <a:rPr lang="vi-VN" sz="3600">
                      <a:effectLst/>
                      <a:latin typeface="Arial" panose="020B0604020202020204" pitchFamily="34" charset="0"/>
                      <a:ea typeface="Times New Roman" panose="02020603050405020304" pitchFamily="18" charset="0"/>
                      <a:cs typeface="Arial" panose="020B0604020202020204" pitchFamily="34" charset="0"/>
                    </a:rPr>
                    <a:t>0 &lt; t ≤ 365 </a:t>
                  </a:r>
                  <a:r>
                    <a:rPr lang="fr-FR" sz="3600">
                      <a:effectLst/>
                      <a:latin typeface="Arial" panose="020B0604020202020204" pitchFamily="34" charset="0"/>
                      <a:ea typeface="Times New Roman" panose="02020603050405020304" pitchFamily="18" charset="0"/>
                      <a:cs typeface="Arial" panose="020B0604020202020204" pitchFamily="34" charset="0"/>
                    </a:rPr>
                    <a:t>nên ta có :</a:t>
                  </a:r>
                  <a14:m>
                    <m:oMath xmlns:m="http://schemas.openxmlformats.org/officeDocument/2006/math">
                      <m:d>
                        <m:dPr>
                          <m:begChr m:val="{"/>
                          <m:end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dPr>
                        <m:e>
                          <m:eqArr>
                            <m:eqArr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eqArrPr>
                            <m:e>
                              <m:r>
                                <m:rPr>
                                  <m:sty m:val="p"/>
                                </m:rPr>
                                <a:rPr lang="fr-FR" sz="3600">
                                  <a:effectLst/>
                                  <a:latin typeface="Cambria Math" panose="02040503050406030204" pitchFamily="18" charset="0"/>
                                  <a:ea typeface="Calibri" panose="020F0502020204030204" pitchFamily="34" charset="0"/>
                                  <a:cs typeface="Times New Roman" panose="02020603050405020304" pitchFamily="18" charset="0"/>
                                </a:rPr>
                                <m:t>k</m:t>
                              </m:r>
                              <m:r>
                                <a:rPr lang="fr-FR" sz="3600">
                                  <a:effectLst/>
                                  <a:latin typeface="Cambria Math" panose="02040503050406030204" pitchFamily="18" charset="0"/>
                                  <a:ea typeface="Calibri" panose="020F0502020204030204" pitchFamily="34" charset="0"/>
                                  <a:cs typeface="Times New Roman" panose="02020603050405020304" pitchFamily="18" charset="0"/>
                                </a:rPr>
                                <m:t>∈</m:t>
                              </m:r>
                              <m:r>
                                <a:rPr lang="fr-FR" sz="3600" i="1">
                                  <a:effectLst/>
                                  <a:latin typeface="Cambria Math" panose="02040503050406030204" pitchFamily="18" charset="0"/>
                                  <a:ea typeface="Calibri" panose="020F0502020204030204" pitchFamily="34" charset="0"/>
                                  <a:cs typeface="Times New Roman" panose="02020603050405020304" pitchFamily="18" charset="0"/>
                                </a:rPr>
                                <m:t>ℤ</m:t>
                              </m:r>
                              <m:r>
                                <a:rPr lang="fr-FR" sz="3600">
                                  <a:effectLst/>
                                  <a:latin typeface="Cambria Math" panose="02040503050406030204" pitchFamily="18" charset="0"/>
                                  <a:ea typeface="Calibri" panose="020F0502020204030204" pitchFamily="34" charset="0"/>
                                  <a:cs typeface="Times New Roman" panose="02020603050405020304" pitchFamily="18" charset="0"/>
                                </a:rPr>
                                <m:t>                               </m:t>
                              </m:r>
                            </m:e>
                            <m:e>
                              <m:r>
                                <a:rPr lang="fr-FR" sz="3600">
                                  <a:effectLst/>
                                  <a:latin typeface="Cambria Math" panose="02040503050406030204" pitchFamily="18" charset="0"/>
                                  <a:ea typeface="Calibri" panose="020F0502020204030204" pitchFamily="34" charset="0"/>
                                  <a:cs typeface="Times New Roman" panose="02020603050405020304" pitchFamily="18" charset="0"/>
                                </a:rPr>
                                <m:t>0&lt;80+182</m:t>
                              </m:r>
                              <m:r>
                                <m:rPr>
                                  <m:sty m:val="p"/>
                                </m:rPr>
                                <a:rPr lang="fr-FR" sz="3600">
                                  <a:effectLst/>
                                  <a:latin typeface="Cambria Math" panose="02040503050406030204" pitchFamily="18" charset="0"/>
                                  <a:ea typeface="Calibri" panose="020F0502020204030204" pitchFamily="34" charset="0"/>
                                  <a:cs typeface="Times New Roman" panose="02020603050405020304" pitchFamily="18" charset="0"/>
                                </a:rPr>
                                <m:t>k</m:t>
                              </m:r>
                              <m:r>
                                <a:rPr lang="fr-FR" sz="3600">
                                  <a:effectLst/>
                                  <a:latin typeface="Cambria Math" panose="02040503050406030204" pitchFamily="18" charset="0"/>
                                  <a:ea typeface="Calibri" panose="020F0502020204030204" pitchFamily="34" charset="0"/>
                                  <a:cs typeface="Times New Roman" panose="02020603050405020304" pitchFamily="18" charset="0"/>
                                </a:rPr>
                                <m:t>≤365</m:t>
                              </m:r>
                            </m:e>
                          </m:eqArr>
                        </m:e>
                      </m:d>
                      <m:r>
                        <a:rPr lang="fr-FR" sz="3600" smtClean="0">
                          <a:latin typeface="Cambria Math" panose="02040503050406030204" pitchFamily="18" charset="0"/>
                          <a:ea typeface="Calibri" panose="020F0502020204030204" pitchFamily="34" charset="0"/>
                          <a:cs typeface="Times New Roman" panose="02020603050405020304" pitchFamily="18" charset="0"/>
                        </a:rPr>
                        <m:t>⇔</m:t>
                      </m:r>
                      <m:d>
                        <m:dPr>
                          <m:begChr m:val="{"/>
                          <m:end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dPr>
                        <m:e>
                          <m:eqArr>
                            <m:eqArr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eqArrPr>
                            <m:e>
                              <m:r>
                                <m:rPr>
                                  <m:sty m:val="p"/>
                                </m:rPr>
                                <a:rPr lang="fr-FR" sz="3600">
                                  <a:effectLst/>
                                  <a:latin typeface="Cambria Math" panose="02040503050406030204" pitchFamily="18" charset="0"/>
                                  <a:ea typeface="Times New Roman" panose="02020603050405020304" pitchFamily="18" charset="0"/>
                                  <a:cs typeface="Times New Roman" panose="02020603050405020304" pitchFamily="18" charset="0"/>
                                </a:rPr>
                                <m:t>k</m:t>
                              </m:r>
                              <m:r>
                                <a:rPr lang="fr-FR" sz="3600">
                                  <a:effectLst/>
                                  <a:latin typeface="Cambria Math" panose="02040503050406030204" pitchFamily="18" charset="0"/>
                                  <a:ea typeface="Times New Roman" panose="02020603050405020304" pitchFamily="18" charset="0"/>
                                  <a:cs typeface="Times New Roman" panose="02020603050405020304" pitchFamily="18" charset="0"/>
                                </a:rPr>
                                <m:t>∈</m:t>
                              </m:r>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ℤ</m:t>
                              </m:r>
                              <m:r>
                                <a:rPr lang="fr-FR" sz="3600">
                                  <a:effectLst/>
                                  <a:latin typeface="Cambria Math" panose="02040503050406030204" pitchFamily="18" charset="0"/>
                                  <a:ea typeface="Times New Roman" panose="02020603050405020304" pitchFamily="18" charset="0"/>
                                  <a:cs typeface="Times New Roman" panose="02020603050405020304" pitchFamily="18" charset="0"/>
                                </a:rPr>
                                <m:t>                   </m:t>
                              </m:r>
                            </m:e>
                            <m:e>
                              <m:r>
                                <a:rPr lang="fr-FR" sz="36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3600">
                                      <a:effectLst/>
                                      <a:latin typeface="Cambria Math" panose="02040503050406030204" pitchFamily="18" charset="0"/>
                                      <a:ea typeface="Calibri" panose="020F0502020204030204" pitchFamily="34" charset="0"/>
                                      <a:cs typeface="Times New Roman" panose="02020603050405020304" pitchFamily="18" charset="0"/>
                                    </a:rPr>
                                    <m:t>40</m:t>
                                  </m:r>
                                </m:num>
                                <m:den>
                                  <m:r>
                                    <a:rPr lang="fr-FR" sz="3600">
                                      <a:effectLst/>
                                      <a:latin typeface="Cambria Math" panose="02040503050406030204" pitchFamily="18" charset="0"/>
                                      <a:ea typeface="Calibri" panose="020F0502020204030204" pitchFamily="34" charset="0"/>
                                      <a:cs typeface="Times New Roman" panose="02020603050405020304" pitchFamily="18" charset="0"/>
                                    </a:rPr>
                                    <m:t>91</m:t>
                                  </m:r>
                                </m:den>
                              </m:f>
                              <m:r>
                                <a:rPr lang="fr-FR" sz="3600">
                                  <a:effectLst/>
                                  <a:latin typeface="Cambria Math" panose="02040503050406030204" pitchFamily="18" charset="0"/>
                                  <a:ea typeface="Calibri" panose="020F0502020204030204" pitchFamily="34" charset="0"/>
                                  <a:cs typeface="Times New Roman" panose="02020603050405020304" pitchFamily="18" charset="0"/>
                                </a:rPr>
                                <m:t>&lt;</m:t>
                              </m:r>
                              <m:r>
                                <m:rPr>
                                  <m:sty m:val="p"/>
                                </m:rPr>
                                <a:rPr lang="fr-FR" sz="3600">
                                  <a:effectLst/>
                                  <a:latin typeface="Cambria Math" panose="02040503050406030204" pitchFamily="18" charset="0"/>
                                  <a:ea typeface="Calibri" panose="020F0502020204030204" pitchFamily="34" charset="0"/>
                                  <a:cs typeface="Times New Roman" panose="02020603050405020304" pitchFamily="18" charset="0"/>
                                </a:rPr>
                                <m:t>k</m:t>
                              </m:r>
                              <m:r>
                                <a:rPr lang="fr-FR" sz="3600">
                                  <a:effectLst/>
                                  <a:latin typeface="Cambria Math" panose="02040503050406030204" pitchFamily="18" charset="0"/>
                                  <a:ea typeface="Calibri" panose="020F0502020204030204" pitchFamily="34" charset="0"/>
                                  <a:cs typeface="Times New Roman" panose="02020603050405020304" pitchFamily="18" charset="0"/>
                                </a:rPr>
                                <m:t>&lt;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3600">
                                      <a:effectLst/>
                                      <a:latin typeface="Cambria Math" panose="02040503050406030204" pitchFamily="18" charset="0"/>
                                      <a:ea typeface="Calibri" panose="020F0502020204030204" pitchFamily="34" charset="0"/>
                                      <a:cs typeface="Times New Roman" panose="02020603050405020304" pitchFamily="18" charset="0"/>
                                    </a:rPr>
                                    <m:t>285</m:t>
                                  </m:r>
                                </m:num>
                                <m:den>
                                  <m:r>
                                    <a:rPr lang="fr-FR" sz="3600">
                                      <a:effectLst/>
                                      <a:latin typeface="Cambria Math" panose="02040503050406030204" pitchFamily="18" charset="0"/>
                                      <a:ea typeface="Calibri" panose="020F0502020204030204" pitchFamily="34" charset="0"/>
                                      <a:cs typeface="Times New Roman" panose="02020603050405020304" pitchFamily="18" charset="0"/>
                                    </a:rPr>
                                    <m:t>182</m:t>
                                  </m:r>
                                </m:den>
                              </m:f>
                            </m:e>
                          </m:eqArr>
                        </m:e>
                      </m:d>
                      <m:r>
                        <a:rPr lang="fr-FR" sz="3600" smtClean="0">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3600">
                          <a:effectLst/>
                          <a:latin typeface="Cambria Math" panose="02040503050406030204" pitchFamily="18" charset="0"/>
                          <a:ea typeface="Times New Roman" panose="02020603050405020304" pitchFamily="18" charset="0"/>
                          <a:cs typeface="Times New Roman" panose="02020603050405020304" pitchFamily="18" charset="0"/>
                        </a:rPr>
                        <m:t>k</m:t>
                      </m:r>
                      <m:r>
                        <a:rPr lang="fr-FR" sz="3600">
                          <a:effectLst/>
                          <a:latin typeface="Cambria Math" panose="02040503050406030204" pitchFamily="18" charset="0"/>
                          <a:ea typeface="Times New Roman" panose="02020603050405020304" pitchFamily="18" charset="0"/>
                          <a:cs typeface="Times New Roman" panose="02020603050405020304" pitchFamily="18" charset="0"/>
                        </a:rPr>
                        <m:t>∈</m:t>
                      </m:r>
                      <m:d>
                        <m:dPr>
                          <m:begChr m:val="{"/>
                          <m:endChr m:val="}"/>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fr-FR" sz="3600">
                              <a:effectLst/>
                              <a:latin typeface="Cambria Math" panose="02040503050406030204" pitchFamily="18" charset="0"/>
                              <a:ea typeface="Times New Roman" panose="02020603050405020304" pitchFamily="18" charset="0"/>
                              <a:cs typeface="Times New Roman" panose="02020603050405020304" pitchFamily="18" charset="0"/>
                            </a:rPr>
                            <m:t>0;1</m:t>
                          </m:r>
                        </m:e>
                      </m:d>
                    </m:oMath>
                  </a14:m>
                  <a:r>
                    <a:rPr lang="fr-FR" sz="3600">
                      <a:effectLst/>
                      <a:latin typeface="Arial" panose="020B0604020202020204" pitchFamily="34" charset="0"/>
                      <a:ea typeface="Times New Roman" panose="02020603050405020304" pitchFamily="18" charset="0"/>
                      <a:cs typeface="Arial" panose="020B0604020202020204" pitchFamily="34" charset="0"/>
                    </a:rPr>
                    <a:t> </a:t>
                  </a:r>
                  <a:endParaRPr lang="en-US" sz="36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r>
                    <a:rPr lang="fr-FR" sz="3600">
                      <a:effectLst/>
                      <a:latin typeface="Arial" panose="020B0604020202020204" pitchFamily="34" charset="0"/>
                      <a:ea typeface="Calibri" panose="020F0502020204030204" pitchFamily="34" charset="0"/>
                      <a:cs typeface="Arial" panose="020B0604020202020204" pitchFamily="34" charset="0"/>
                    </a:rPr>
                    <a:t>Với k = 0 thì t = 80 + 182.0 = 80;</a:t>
                  </a:r>
                  <a:endParaRPr lang="en-US" sz="36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r>
                    <a:rPr lang="fr-FR" sz="3600">
                      <a:effectLst/>
                      <a:latin typeface="Arial" panose="020B0604020202020204" pitchFamily="34" charset="0"/>
                      <a:ea typeface="Calibri" panose="020F0502020204030204" pitchFamily="34" charset="0"/>
                      <a:cs typeface="Arial" panose="020B0604020202020204" pitchFamily="34" charset="0"/>
                    </a:rPr>
                    <a:t>Với k = 1 thì t = 80 + 182.1 = 262.</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228600" y="1643162"/>
                  <a:ext cx="18059400" cy="6601936"/>
                </a:xfrm>
                <a:prstGeom prst="rect">
                  <a:avLst/>
                </a:prstGeom>
                <a:blipFill rotWithShape="0">
                  <a:blip r:embed="rId3"/>
                  <a:stretch>
                    <a:fillRect l="-1047" b="-1016"/>
                  </a:stretch>
                </a:blipFill>
              </p:spPr>
              <p:txBody>
                <a:bodyPr/>
                <a:lstStyle/>
                <a:p>
                  <a:r>
                    <a:rPr lang="en-US">
                      <a:noFill/>
                    </a:rPr>
                    <a:t> </a:t>
                  </a:r>
                </a:p>
              </p:txBody>
            </p:sp>
          </mc:Fallback>
        </mc:AlternateContent>
        <p:sp>
          <p:nvSpPr>
            <p:cNvPr id="8" name="Rectangle 7"/>
            <p:cNvSpPr/>
            <p:nvPr/>
          </p:nvSpPr>
          <p:spPr>
            <a:xfrm>
              <a:off x="233680" y="8245098"/>
              <a:ext cx="13182600" cy="1754326"/>
            </a:xfrm>
            <a:prstGeom prst="rect">
              <a:avLst/>
            </a:prstGeom>
          </p:spPr>
          <p:txBody>
            <a:bodyPr wrap="square">
              <a:spAutoFit/>
            </a:bodyPr>
            <a:lstStyle/>
            <a:p>
              <a:pPr lvl="0" algn="just">
                <a:lnSpc>
                  <a:spcPct val="150000"/>
                </a:lnSpc>
              </a:pPr>
              <a:r>
                <a:rPr lang="fr-FR" sz="3600">
                  <a:solidFill>
                    <a:prstClr val="black"/>
                  </a:solidFill>
                  <a:latin typeface="Arial" panose="020B0604020202020204" pitchFamily="34" charset="0"/>
                  <a:ea typeface="Calibri" panose="020F0502020204030204" pitchFamily="34" charset="0"/>
                  <a:cs typeface="Arial" panose="020B0604020202020204" pitchFamily="34" charset="0"/>
                </a:rPr>
                <a:t>Vậy thành phố A có đúng 12 giờ có ánh sáng mặt trời vào ngày thứ 80 và ngày thứ 262 trong năm.</a:t>
              </a:r>
              <a:endParaRPr lang="en-US" sz="3600">
                <a:solidFill>
                  <a:prstClr val="black"/>
                </a:solidFill>
                <a:latin typeface="Arial" panose="020B0604020202020204" pitchFamily="34" charset="0"/>
                <a:ea typeface="Calibri" panose="020F0502020204030204" pitchFamily="34" charset="0"/>
                <a:cs typeface="Arial" panose="020B0604020202020204" pitchFamily="34" charset="0"/>
              </a:endParaRPr>
            </a:p>
          </p:txBody>
        </p:sp>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l="11275" t="24020" r="14215" b="25000"/>
            <a:stretch/>
          </p:blipFill>
          <p:spPr>
            <a:xfrm>
              <a:off x="13208000" y="7065767"/>
              <a:ext cx="5080000" cy="3475789"/>
            </a:xfrm>
            <a:prstGeom prst="rect">
              <a:avLst/>
            </a:prstGeom>
          </p:spPr>
        </p:pic>
      </p:gr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154400" y="464492"/>
            <a:ext cx="1481456" cy="1993565"/>
          </a:xfrm>
          <a:prstGeom prst="rect">
            <a:avLst/>
          </a:prstGeom>
        </p:spPr>
      </p:pic>
    </p:spTree>
    <p:extLst>
      <p:ext uri="{BB962C8B-B14F-4D97-AF65-F5344CB8AC3E}">
        <p14:creationId xmlns:p14="http://schemas.microsoft.com/office/powerpoint/2010/main" val="294327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anim calcmode="lin" valueType="num">
                                      <p:cBhvr>
                                        <p:cTn id="15" dur="500" fill="hold"/>
                                        <p:tgtEl>
                                          <p:spTgt spid="4"/>
                                        </p:tgtEl>
                                        <p:attrNameLst>
                                          <p:attrName>ppt_x</p:attrName>
                                        </p:attrNameLst>
                                      </p:cBhvr>
                                      <p:tavLst>
                                        <p:tav tm="0">
                                          <p:val>
                                            <p:strVal val="#ppt_x"/>
                                          </p:val>
                                        </p:tav>
                                        <p:tav tm="100000">
                                          <p:val>
                                            <p:strVal val="#ppt_x"/>
                                          </p:val>
                                        </p:tav>
                                      </p:tavLst>
                                    </p:anim>
                                    <p:anim calcmode="lin" valueType="num">
                                      <p:cBhvr>
                                        <p:cTn id="16"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mc:AlternateContent xmlns:mc="http://schemas.openxmlformats.org/markup-compatibility/2006" xmlns:a14="http://schemas.microsoft.com/office/drawing/2010/main">
        <mc:Choice Requires="a14">
          <p:sp>
            <p:nvSpPr>
              <p:cNvPr id="3" name="Rectangle 2"/>
              <p:cNvSpPr/>
              <p:nvPr/>
            </p:nvSpPr>
            <p:spPr>
              <a:xfrm>
                <a:off x="1181100" y="723900"/>
                <a:ext cx="15925800" cy="9171742"/>
              </a:xfrm>
              <a:prstGeom prst="rect">
                <a:avLst/>
              </a:prstGeom>
            </p:spPr>
            <p:txBody>
              <a:bodyPr wrap="square">
                <a:spAutoFit/>
              </a:bodyPr>
              <a:lstStyle/>
              <a:p>
                <a:pPr algn="just">
                  <a:lnSpc>
                    <a:spcPct val="150000"/>
                  </a:lnSpc>
                  <a:spcAft>
                    <a:spcPts val="0"/>
                  </a:spcAft>
                </a:pPr>
                <a:r>
                  <a:rPr lang="fr-FR" sz="4000">
                    <a:latin typeface="Arial" panose="020B0604020202020204" pitchFamily="34" charset="0"/>
                    <a:ea typeface="Calibri" panose="020F0502020204030204" pitchFamily="34" charset="0"/>
                    <a:cs typeface="Arial" panose="020B0604020202020204" pitchFamily="34" charset="0"/>
                  </a:rPr>
                  <a:t>b) Để thành phố A có đúng 9 giờ có ánh sáng mặt trời thì:</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14:m>
                  <m:oMath xmlns:m="http://schemas.openxmlformats.org/officeDocument/2006/math">
                    <m:r>
                      <a:rPr lang="fr-FR" sz="4000">
                        <a:effectLst/>
                        <a:latin typeface="Cambria Math" panose="02040503050406030204" pitchFamily="18" charset="0"/>
                        <a:ea typeface="Calibri" panose="020F0502020204030204" pitchFamily="34" charset="0"/>
                        <a:cs typeface="Times New Roman" panose="02020603050405020304" pitchFamily="18" charset="0"/>
                      </a:rPr>
                      <m:t>3</m:t>
                    </m:r>
                    <m:func>
                      <m:func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sin</m:t>
                        </m:r>
                      </m:fName>
                      <m:e>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π</m:t>
                                </m:r>
                              </m:num>
                              <m:den>
                                <m:r>
                                  <a:rPr lang="fr-FR" sz="4000">
                                    <a:effectLst/>
                                    <a:latin typeface="Cambria Math" panose="02040503050406030204" pitchFamily="18" charset="0"/>
                                    <a:ea typeface="Calibri" panose="020F0502020204030204" pitchFamily="34" charset="0"/>
                                    <a:cs typeface="Times New Roman" panose="02020603050405020304" pitchFamily="18" charset="0"/>
                                  </a:rPr>
                                  <m:t>182</m:t>
                                </m:r>
                              </m:den>
                            </m:f>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t</m:t>
                                </m:r>
                                <m:r>
                                  <a:rPr lang="fr-FR" sz="4000" i="1">
                                    <a:effectLst/>
                                    <a:latin typeface="Cambria Math" panose="02040503050406030204" pitchFamily="18" charset="0"/>
                                    <a:ea typeface="Calibri" panose="020F0502020204030204" pitchFamily="34" charset="0"/>
                                    <a:cs typeface="Times New Roman" panose="02020603050405020304" pitchFamily="18" charset="0"/>
                                  </a:rPr>
                                  <m:t>−</m:t>
                                </m:r>
                                <m:r>
                                  <a:rPr lang="fr-FR" sz="4000">
                                    <a:effectLst/>
                                    <a:latin typeface="Cambria Math" panose="02040503050406030204" pitchFamily="18" charset="0"/>
                                    <a:ea typeface="Calibri" panose="020F0502020204030204" pitchFamily="34" charset="0"/>
                                    <a:cs typeface="Times New Roman" panose="02020603050405020304" pitchFamily="18" charset="0"/>
                                  </a:rPr>
                                  <m:t>80</m:t>
                                </m:r>
                              </m:e>
                            </m:d>
                          </m:e>
                        </m:d>
                      </m:e>
                    </m:func>
                    <m:r>
                      <a:rPr lang="fr-FR" sz="4000">
                        <a:effectLst/>
                        <a:latin typeface="Cambria Math" panose="02040503050406030204" pitchFamily="18" charset="0"/>
                        <a:ea typeface="Calibri" panose="020F0502020204030204" pitchFamily="34" charset="0"/>
                        <a:cs typeface="Times New Roman" panose="02020603050405020304" pitchFamily="18" charset="0"/>
                      </a:rPr>
                      <m:t>+12=9⟺</m:t>
                    </m:r>
                    <m:func>
                      <m:func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sin</m:t>
                        </m:r>
                      </m:fName>
                      <m:e>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π</m:t>
                                </m:r>
                              </m:num>
                              <m:den>
                                <m:r>
                                  <a:rPr lang="fr-FR" sz="4000">
                                    <a:effectLst/>
                                    <a:latin typeface="Cambria Math" panose="02040503050406030204" pitchFamily="18" charset="0"/>
                                    <a:ea typeface="Calibri" panose="020F0502020204030204" pitchFamily="34" charset="0"/>
                                    <a:cs typeface="Times New Roman" panose="02020603050405020304" pitchFamily="18" charset="0"/>
                                  </a:rPr>
                                  <m:t>182</m:t>
                                </m:r>
                              </m:den>
                            </m:f>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t</m:t>
                                </m:r>
                                <m:r>
                                  <a:rPr lang="fr-FR" sz="4000" i="1">
                                    <a:effectLst/>
                                    <a:latin typeface="Cambria Math" panose="02040503050406030204" pitchFamily="18" charset="0"/>
                                    <a:ea typeface="Calibri" panose="020F0502020204030204" pitchFamily="34" charset="0"/>
                                    <a:cs typeface="Times New Roman" panose="02020603050405020304" pitchFamily="18" charset="0"/>
                                  </a:rPr>
                                  <m:t>−</m:t>
                                </m:r>
                                <m:r>
                                  <a:rPr lang="fr-FR" sz="4000">
                                    <a:effectLst/>
                                    <a:latin typeface="Cambria Math" panose="02040503050406030204" pitchFamily="18" charset="0"/>
                                    <a:ea typeface="Calibri" panose="020F0502020204030204" pitchFamily="34" charset="0"/>
                                    <a:cs typeface="Times New Roman" panose="02020603050405020304" pitchFamily="18" charset="0"/>
                                  </a:rPr>
                                  <m:t>80</m:t>
                                </m:r>
                              </m:e>
                            </m:d>
                          </m:e>
                        </m:d>
                      </m:e>
                    </m:func>
                    <m:r>
                      <a:rPr lang="fr-FR" sz="4000">
                        <a:effectLst/>
                        <a:latin typeface="Cambria Math" panose="02040503050406030204" pitchFamily="18" charset="0"/>
                        <a:ea typeface="Calibri" panose="020F0502020204030204" pitchFamily="34" charset="0"/>
                        <a:cs typeface="Times New Roman" panose="02020603050405020304" pitchFamily="18" charset="0"/>
                      </a:rPr>
                      <m:t>=</m:t>
                    </m:r>
                    <m:r>
                      <a:rPr lang="fr-FR" sz="4000" i="1">
                        <a:effectLst/>
                        <a:latin typeface="Cambria Math" panose="02040503050406030204" pitchFamily="18" charset="0"/>
                        <a:ea typeface="Calibri" panose="020F0502020204030204" pitchFamily="34" charset="0"/>
                        <a:cs typeface="Times New Roman" panose="02020603050405020304" pitchFamily="18" charset="0"/>
                      </a:rPr>
                      <m:t>−</m:t>
                    </m:r>
                    <m:r>
                      <a:rPr lang="fr-FR" sz="4000">
                        <a:effectLst/>
                        <a:latin typeface="Cambria Math" panose="02040503050406030204" pitchFamily="18" charset="0"/>
                        <a:ea typeface="Calibri" panose="020F0502020204030204" pitchFamily="34" charset="0"/>
                        <a:cs typeface="Times New Roman" panose="02020603050405020304" pitchFamily="18" charset="0"/>
                      </a:rPr>
                      <m:t>1</m:t>
                    </m:r>
                  </m:oMath>
                </a14:m>
                <a:r>
                  <a:rPr lang="fr-FR" sz="4000">
                    <a:effectLst/>
                    <a:latin typeface="Arial" panose="020B0604020202020204" pitchFamily="34" charset="0"/>
                    <a:ea typeface="Times New Roman" panose="02020603050405020304" pitchFamily="18" charset="0"/>
                    <a:cs typeface="Arial" panose="020B0604020202020204" pitchFamily="34" charset="0"/>
                  </a:rPr>
                  <a:t> </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14:m>
                  <m:oMath xmlns:m="http://schemas.openxmlformats.org/officeDocument/2006/math">
                    <m:r>
                      <a:rPr lang="fr-FR" sz="40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π</m:t>
                        </m:r>
                      </m:num>
                      <m:den>
                        <m:r>
                          <a:rPr lang="fr-FR" sz="4000">
                            <a:effectLst/>
                            <a:latin typeface="Cambria Math" panose="02040503050406030204" pitchFamily="18" charset="0"/>
                            <a:ea typeface="Times New Roman" panose="02020603050405020304" pitchFamily="18" charset="0"/>
                            <a:cs typeface="Times New Roman" panose="02020603050405020304" pitchFamily="18" charset="0"/>
                          </a:rPr>
                          <m:t>182</m:t>
                        </m:r>
                      </m:den>
                    </m:f>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t</m:t>
                        </m:r>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fr-FR" sz="4000">
                            <a:effectLst/>
                            <a:latin typeface="Cambria Math" panose="02040503050406030204" pitchFamily="18" charset="0"/>
                            <a:ea typeface="Times New Roman" panose="02020603050405020304" pitchFamily="18" charset="0"/>
                            <a:cs typeface="Times New Roman" panose="02020603050405020304" pitchFamily="18" charset="0"/>
                          </a:rPr>
                          <m:t>80</m:t>
                        </m:r>
                      </m:e>
                    </m:d>
                    <m:r>
                      <a:rPr lang="fr-FR" sz="4000">
                        <a:effectLst/>
                        <a:latin typeface="Cambria Math" panose="02040503050406030204" pitchFamily="18" charset="0"/>
                        <a:ea typeface="Times New Roman" panose="02020603050405020304" pitchFamily="18" charset="0"/>
                        <a:cs typeface="Times New Roman" panose="02020603050405020304" pitchFamily="18" charset="0"/>
                      </a:rPr>
                      <m:t>=</m:t>
                    </m:r>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fr-FR" sz="4000">
                            <a:effectLst/>
                            <a:latin typeface="Cambria Math" panose="02040503050406030204" pitchFamily="18" charset="0"/>
                            <a:ea typeface="Times New Roman" panose="02020603050405020304" pitchFamily="18" charset="0"/>
                            <a:cs typeface="Times New Roman" panose="02020603050405020304" pitchFamily="18" charset="0"/>
                          </a:rPr>
                          <m:t>2</m:t>
                        </m:r>
                      </m:den>
                    </m:f>
                    <m:r>
                      <a:rPr lang="fr-FR" sz="40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k</m:t>
                    </m:r>
                    <m:r>
                      <a:rPr lang="fr-FR" sz="4000">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π</m:t>
                    </m:r>
                    <m:r>
                      <a:rPr lang="fr-FR" sz="4000">
                        <a:effectLst/>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k</m:t>
                        </m:r>
                        <m:r>
                          <a:rPr lang="fr-FR" sz="4000">
                            <a:effectLst/>
                            <a:latin typeface="Cambria Math" panose="02040503050406030204" pitchFamily="18" charset="0"/>
                            <a:ea typeface="Times New Roman" panose="02020603050405020304" pitchFamily="18" charset="0"/>
                            <a:cs typeface="Times New Roman" panose="02020603050405020304" pitchFamily="18" charset="0"/>
                          </a:rPr>
                          <m:t>∈</m:t>
                        </m:r>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ℤ</m:t>
                        </m:r>
                      </m:e>
                    </m:d>
                    <m:r>
                      <a:rPr lang="fr-FR" sz="40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t</m:t>
                    </m:r>
                    <m:r>
                      <a:rPr lang="fr-FR" sz="4000">
                        <a:effectLst/>
                        <a:latin typeface="Cambria Math" panose="02040503050406030204" pitchFamily="18" charset="0"/>
                        <a:ea typeface="Times New Roman" panose="02020603050405020304" pitchFamily="18" charset="0"/>
                        <a:cs typeface="Times New Roman" panose="02020603050405020304" pitchFamily="18" charset="0"/>
                      </a:rPr>
                      <m:t>=</m:t>
                    </m:r>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fr-FR" sz="4000">
                        <a:effectLst/>
                        <a:latin typeface="Cambria Math" panose="02040503050406030204" pitchFamily="18" charset="0"/>
                        <a:ea typeface="Times New Roman" panose="02020603050405020304" pitchFamily="18" charset="0"/>
                        <a:cs typeface="Times New Roman" panose="02020603050405020304" pitchFamily="18" charset="0"/>
                      </a:rPr>
                      <m:t>11+364</m:t>
                    </m:r>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k</m:t>
                    </m:r>
                    <m:r>
                      <a:rPr lang="fr-FR" sz="4000">
                        <a:effectLst/>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k</m:t>
                        </m:r>
                        <m:r>
                          <a:rPr lang="fr-FR" sz="4000">
                            <a:effectLst/>
                            <a:latin typeface="Cambria Math" panose="02040503050406030204" pitchFamily="18" charset="0"/>
                            <a:ea typeface="Times New Roman" panose="02020603050405020304" pitchFamily="18" charset="0"/>
                            <a:cs typeface="Times New Roman" panose="02020603050405020304" pitchFamily="18" charset="0"/>
                          </a:rPr>
                          <m:t>∈</m:t>
                        </m:r>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ℤ</m:t>
                        </m:r>
                      </m:e>
                    </m:d>
                  </m:oMath>
                </a14:m>
                <a:r>
                  <a:rPr lang="fr-FR" sz="4000">
                    <a:effectLst/>
                    <a:latin typeface="Arial" panose="020B0604020202020204" pitchFamily="34" charset="0"/>
                    <a:ea typeface="Times New Roman" panose="02020603050405020304" pitchFamily="18" charset="0"/>
                    <a:cs typeface="Arial" panose="020B0604020202020204" pitchFamily="34" charset="0"/>
                  </a:rPr>
                  <a:t> </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r>
                  <a:rPr lang="fr-FR" sz="4000">
                    <a:effectLst/>
                    <a:latin typeface="Arial" panose="020B0604020202020204" pitchFamily="34" charset="0"/>
                    <a:ea typeface="Times New Roman" panose="02020603050405020304" pitchFamily="18" charset="0"/>
                    <a:cs typeface="Arial" panose="020B0604020202020204" pitchFamily="34" charset="0"/>
                  </a:rPr>
                  <a:t>Do </a:t>
                </a:r>
                <a14:m>
                  <m:oMath xmlns:m="http://schemas.openxmlformats.org/officeDocument/2006/math">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t</m:t>
                    </m:r>
                    <m:r>
                      <a:rPr lang="fr-FR" sz="4000">
                        <a:effectLst/>
                        <a:latin typeface="Cambria Math" panose="02040503050406030204" pitchFamily="18" charset="0"/>
                        <a:ea typeface="Times New Roman" panose="02020603050405020304" pitchFamily="18" charset="0"/>
                        <a:cs typeface="Times New Roman" panose="02020603050405020304" pitchFamily="18" charset="0"/>
                      </a:rPr>
                      <m:t>∈</m:t>
                    </m:r>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ℤ</m:t>
                    </m:r>
                  </m:oMath>
                </a14:m>
                <a:r>
                  <a:rPr lang="fr-FR" sz="4000">
                    <a:effectLst/>
                    <a:latin typeface="Arial" panose="020B0604020202020204" pitchFamily="34" charset="0"/>
                    <a:ea typeface="Times New Roman" panose="02020603050405020304" pitchFamily="18" charset="0"/>
                    <a:cs typeface="Arial" panose="020B0604020202020204" pitchFamily="34" charset="0"/>
                  </a:rPr>
                  <a:t> và </a:t>
                </a:r>
                <a14:m>
                  <m:oMath xmlns:m="http://schemas.openxmlformats.org/officeDocument/2006/math">
                    <m:r>
                      <a:rPr lang="fr-FR" sz="4000">
                        <a:effectLst/>
                        <a:latin typeface="Cambria Math" panose="02040503050406030204" pitchFamily="18" charset="0"/>
                        <a:ea typeface="Times New Roman" panose="02020603050405020304" pitchFamily="18" charset="0"/>
                        <a:cs typeface="Times New Roman" panose="02020603050405020304" pitchFamily="18" charset="0"/>
                      </a:rPr>
                      <m:t>0&lt;</m:t>
                    </m:r>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t</m:t>
                    </m:r>
                    <m:r>
                      <a:rPr lang="fr-FR" sz="4000">
                        <a:effectLst/>
                        <a:latin typeface="Cambria Math" panose="02040503050406030204" pitchFamily="18" charset="0"/>
                        <a:ea typeface="Times New Roman" panose="02020603050405020304" pitchFamily="18" charset="0"/>
                        <a:cs typeface="Times New Roman" panose="02020603050405020304" pitchFamily="18" charset="0"/>
                      </a:rPr>
                      <m:t>≤365</m:t>
                    </m:r>
                  </m:oMath>
                </a14:m>
                <a:r>
                  <a:rPr lang="fr-FR" sz="4000">
                    <a:effectLst/>
                    <a:latin typeface="Arial" panose="020B0604020202020204" pitchFamily="34" charset="0"/>
                    <a:ea typeface="Times New Roman" panose="02020603050405020304" pitchFamily="18" charset="0"/>
                    <a:cs typeface="Arial" panose="020B0604020202020204" pitchFamily="34" charset="0"/>
                  </a:rPr>
                  <a:t> nên ta có :</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spcAft>
                    <a:spcPts val="0"/>
                  </a:spcAft>
                </a:pPr>
                <a14:m>
                  <m:oMath xmlns:m="http://schemas.openxmlformats.org/officeDocument/2006/math">
                    <m:d>
                      <m:dPr>
                        <m:begChr m:val="{"/>
                        <m:endChr m:val=""/>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eqArr>
                          <m:eqArr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eqArrPr>
                          <m:e>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k</m:t>
                            </m:r>
                            <m:r>
                              <a:rPr lang="fr-FR" sz="4000">
                                <a:effectLst/>
                                <a:latin typeface="Cambria Math" panose="02040503050406030204" pitchFamily="18" charset="0"/>
                                <a:ea typeface="Times New Roman" panose="02020603050405020304" pitchFamily="18" charset="0"/>
                                <a:cs typeface="Times New Roman" panose="02020603050405020304" pitchFamily="18" charset="0"/>
                              </a:rPr>
                              <m:t>∈</m:t>
                            </m:r>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ℤ</m:t>
                            </m:r>
                            <m:r>
                              <a:rPr lang="fr-FR" sz="4000">
                                <a:effectLst/>
                                <a:latin typeface="Cambria Math" panose="02040503050406030204" pitchFamily="18" charset="0"/>
                                <a:ea typeface="Times New Roman" panose="02020603050405020304" pitchFamily="18" charset="0"/>
                                <a:cs typeface="Times New Roman" panose="02020603050405020304" pitchFamily="18" charset="0"/>
                              </a:rPr>
                              <m:t>                                   </m:t>
                            </m:r>
                          </m:e>
                          <m:e>
                            <m:r>
                              <a:rPr lang="fr-FR" sz="4000">
                                <a:effectLst/>
                                <a:latin typeface="Cambria Math" panose="02040503050406030204" pitchFamily="18" charset="0"/>
                                <a:ea typeface="Times New Roman" panose="02020603050405020304" pitchFamily="18" charset="0"/>
                                <a:cs typeface="Times New Roman" panose="02020603050405020304" pitchFamily="18" charset="0"/>
                              </a:rPr>
                              <m:t>0&lt;</m:t>
                            </m:r>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fr-FR" sz="4000">
                                <a:effectLst/>
                                <a:latin typeface="Cambria Math" panose="02040503050406030204" pitchFamily="18" charset="0"/>
                                <a:ea typeface="Times New Roman" panose="02020603050405020304" pitchFamily="18" charset="0"/>
                                <a:cs typeface="Times New Roman" panose="02020603050405020304" pitchFamily="18" charset="0"/>
                              </a:rPr>
                              <m:t>11+364</m:t>
                            </m:r>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k</m:t>
                            </m:r>
                            <m:r>
                              <a:rPr lang="fr-FR" sz="4000">
                                <a:effectLst/>
                                <a:latin typeface="Cambria Math" panose="02040503050406030204" pitchFamily="18" charset="0"/>
                                <a:ea typeface="Times New Roman" panose="02020603050405020304" pitchFamily="18" charset="0"/>
                                <a:cs typeface="Times New Roman" panose="02020603050405020304" pitchFamily="18" charset="0"/>
                              </a:rPr>
                              <m:t>≤365</m:t>
                            </m:r>
                          </m:e>
                        </m:eqArr>
                      </m:e>
                    </m:d>
                    <m:r>
                      <a:rPr lang="fr-FR" sz="4000">
                        <a:effectLst/>
                        <a:latin typeface="Cambria Math" panose="02040503050406030204" pitchFamily="18" charset="0"/>
                        <a:ea typeface="Times New Roman" panose="02020603050405020304" pitchFamily="18" charset="0"/>
                        <a:cs typeface="Times New Roman" panose="02020603050405020304" pitchFamily="18" charset="0"/>
                      </a:rPr>
                      <m:t>⟺</m:t>
                    </m:r>
                    <m:d>
                      <m:dPr>
                        <m:begChr m:val="{"/>
                        <m:endChr m:val=""/>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eqArr>
                          <m:eqArr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eqArrPr>
                          <m:e>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k</m:t>
                            </m:r>
                            <m:r>
                              <a:rPr lang="fr-FR" sz="4000">
                                <a:effectLst/>
                                <a:latin typeface="Cambria Math" panose="02040503050406030204" pitchFamily="18" charset="0"/>
                                <a:ea typeface="Times New Roman" panose="02020603050405020304" pitchFamily="18" charset="0"/>
                                <a:cs typeface="Times New Roman" panose="02020603050405020304" pitchFamily="18" charset="0"/>
                              </a:rPr>
                              <m:t>∈</m:t>
                            </m:r>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ℤ</m:t>
                            </m:r>
                            <m:r>
                              <a:rPr lang="fr-FR" sz="4000">
                                <a:effectLst/>
                                <a:latin typeface="Cambria Math" panose="02040503050406030204" pitchFamily="18" charset="0"/>
                                <a:ea typeface="Times New Roman" panose="02020603050405020304" pitchFamily="18" charset="0"/>
                                <a:cs typeface="Times New Roman" panose="02020603050405020304" pitchFamily="18" charset="0"/>
                              </a:rPr>
                              <m:t>                   </m:t>
                            </m:r>
                          </m:e>
                          <m:e>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4000">
                                    <a:effectLst/>
                                    <a:latin typeface="Cambria Math" panose="02040503050406030204" pitchFamily="18" charset="0"/>
                                    <a:ea typeface="Times New Roman" panose="02020603050405020304" pitchFamily="18" charset="0"/>
                                    <a:cs typeface="Times New Roman" panose="02020603050405020304" pitchFamily="18" charset="0"/>
                                  </a:rPr>
                                  <m:t>11</m:t>
                                </m:r>
                              </m:num>
                              <m:den>
                                <m:r>
                                  <a:rPr lang="fr-FR" sz="4000">
                                    <a:effectLst/>
                                    <a:latin typeface="Cambria Math" panose="02040503050406030204" pitchFamily="18" charset="0"/>
                                    <a:ea typeface="Times New Roman" panose="02020603050405020304" pitchFamily="18" charset="0"/>
                                    <a:cs typeface="Times New Roman" panose="02020603050405020304" pitchFamily="18" charset="0"/>
                                  </a:rPr>
                                  <m:t>364</m:t>
                                </m:r>
                              </m:den>
                            </m:f>
                            <m:r>
                              <a:rPr lang="fr-FR" sz="4000">
                                <a:effectLst/>
                                <a:latin typeface="Cambria Math" panose="02040503050406030204" pitchFamily="18" charset="0"/>
                                <a:ea typeface="Times New Roman" panose="02020603050405020304" pitchFamily="18" charset="0"/>
                                <a:cs typeface="Times New Roman" panose="02020603050405020304" pitchFamily="18" charset="0"/>
                              </a:rPr>
                              <m:t>&lt;</m:t>
                            </m:r>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k</m:t>
                            </m:r>
                            <m:r>
                              <a:rPr lang="fr-FR" sz="40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4000">
                                    <a:effectLst/>
                                    <a:latin typeface="Cambria Math" panose="02040503050406030204" pitchFamily="18" charset="0"/>
                                    <a:ea typeface="Times New Roman" panose="02020603050405020304" pitchFamily="18" charset="0"/>
                                    <a:cs typeface="Times New Roman" panose="02020603050405020304" pitchFamily="18" charset="0"/>
                                  </a:rPr>
                                  <m:t>94</m:t>
                                </m:r>
                              </m:num>
                              <m:den>
                                <m:r>
                                  <a:rPr lang="fr-FR" sz="4000">
                                    <a:effectLst/>
                                    <a:latin typeface="Cambria Math" panose="02040503050406030204" pitchFamily="18" charset="0"/>
                                    <a:ea typeface="Times New Roman" panose="02020603050405020304" pitchFamily="18" charset="0"/>
                                    <a:cs typeface="Times New Roman" panose="02020603050405020304" pitchFamily="18" charset="0"/>
                                  </a:rPr>
                                  <m:t>91</m:t>
                                </m:r>
                              </m:den>
                            </m:f>
                            <m:r>
                              <a:rPr lang="fr-FR" sz="4000">
                                <a:effectLst/>
                                <a:latin typeface="Cambria Math" panose="02040503050406030204" pitchFamily="18" charset="0"/>
                                <a:ea typeface="Times New Roman" panose="02020603050405020304" pitchFamily="18" charset="0"/>
                                <a:cs typeface="Times New Roman" panose="02020603050405020304" pitchFamily="18" charset="0"/>
                              </a:rPr>
                              <m:t>   </m:t>
                            </m:r>
                          </m:e>
                        </m:eqArr>
                      </m:e>
                    </m:d>
                    <m:r>
                      <a:rPr lang="fr-FR" sz="40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k</m:t>
                    </m:r>
                    <m:r>
                      <a:rPr lang="fr-FR" sz="4000">
                        <a:effectLst/>
                        <a:latin typeface="Cambria Math" panose="02040503050406030204" pitchFamily="18" charset="0"/>
                        <a:ea typeface="Times New Roman" panose="02020603050405020304" pitchFamily="18" charset="0"/>
                        <a:cs typeface="Times New Roman" panose="02020603050405020304" pitchFamily="18" charset="0"/>
                      </a:rPr>
                      <m:t>=1</m:t>
                    </m:r>
                  </m:oMath>
                </a14:m>
                <a:r>
                  <a:rPr lang="fr-FR" sz="4000">
                    <a:effectLst/>
                    <a:latin typeface="Arial" panose="020B0604020202020204" pitchFamily="34" charset="0"/>
                    <a:ea typeface="Times New Roman" panose="02020603050405020304" pitchFamily="18" charset="0"/>
                    <a:cs typeface="Arial" panose="020B0604020202020204" pitchFamily="34" charset="0"/>
                  </a:rPr>
                  <a:t> </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r>
                  <a:rPr lang="fr-FR" sz="4000">
                    <a:effectLst/>
                    <a:latin typeface="Arial" panose="020B0604020202020204" pitchFamily="34" charset="0"/>
                    <a:ea typeface="Calibri" panose="020F0502020204030204" pitchFamily="34" charset="0"/>
                    <a:cs typeface="Arial" panose="020B0604020202020204" pitchFamily="34" charset="0"/>
                  </a:rPr>
                  <a:t>Với k = 1 thì t = ‒11 + 364.1 = 353.</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r>
                  <a:rPr lang="fr-FR" sz="4000">
                    <a:effectLst/>
                    <a:latin typeface="Arial" panose="020B0604020202020204" pitchFamily="34" charset="0"/>
                    <a:ea typeface="Calibri" panose="020F0502020204030204" pitchFamily="34" charset="0"/>
                    <a:cs typeface="Arial" panose="020B0604020202020204" pitchFamily="34" charset="0"/>
                  </a:rPr>
                  <a:t>Vậy thành phố A có đúng 9 giờ có ánh sáng mặt trời vào ngày thứ 353 trong năm.</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181100" y="723900"/>
                <a:ext cx="15925800" cy="9171742"/>
              </a:xfrm>
              <a:prstGeom prst="rect">
                <a:avLst/>
              </a:prstGeom>
              <a:blipFill rotWithShape="0">
                <a:blip r:embed="rId3"/>
                <a:stretch>
                  <a:fillRect l="-1378" r="-1340" b="-731"/>
                </a:stretch>
              </a:blipFill>
            </p:spPr>
            <p:txBody>
              <a:bodyPr/>
              <a:lstStyle/>
              <a:p>
                <a:r>
                  <a:rPr lang="en-US">
                    <a:noFill/>
                  </a:rPr>
                  <a:t> </a:t>
                </a:r>
              </a:p>
            </p:txBody>
          </p:sp>
        </mc:Fallback>
      </mc:AlternateContent>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79313" y="345242"/>
            <a:ext cx="2418137" cy="2383591"/>
          </a:xfrm>
          <a:prstGeom prst="rect">
            <a:avLst/>
          </a:prstGeom>
        </p:spPr>
      </p:pic>
    </p:spTree>
    <p:extLst>
      <p:ext uri="{BB962C8B-B14F-4D97-AF65-F5344CB8AC3E}">
        <p14:creationId xmlns:p14="http://schemas.microsoft.com/office/powerpoint/2010/main" val="218723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mc:AlternateContent xmlns:mc="http://schemas.openxmlformats.org/markup-compatibility/2006" xmlns:a14="http://schemas.microsoft.com/office/drawing/2010/main">
        <mc:Choice Requires="a14">
          <p:sp>
            <p:nvSpPr>
              <p:cNvPr id="3" name="Rectangle 2"/>
              <p:cNvSpPr/>
              <p:nvPr/>
            </p:nvSpPr>
            <p:spPr>
              <a:xfrm>
                <a:off x="1181100" y="723900"/>
                <a:ext cx="15925800" cy="9157828"/>
              </a:xfrm>
              <a:prstGeom prst="rect">
                <a:avLst/>
              </a:prstGeom>
            </p:spPr>
            <p:txBody>
              <a:bodyPr wrap="square">
                <a:spAutoFit/>
              </a:bodyPr>
              <a:lstStyle/>
              <a:p>
                <a:pPr algn="just">
                  <a:lnSpc>
                    <a:spcPct val="150000"/>
                  </a:lnSpc>
                </a:pPr>
                <a:r>
                  <a:rPr lang="fr-FR" sz="4000">
                    <a:latin typeface="Arial" panose="020B0604020202020204" pitchFamily="34" charset="0"/>
                    <a:cs typeface="Arial" panose="020B0604020202020204" pitchFamily="34" charset="0"/>
                  </a:rPr>
                  <a:t>c) Để thành phố A có đúng 15 giờ có ánh sáng mặt trời thì:</a:t>
                </a:r>
                <a:endParaRPr lang="en-US" sz="4000">
                  <a:latin typeface="Arial" panose="020B0604020202020204" pitchFamily="34" charset="0"/>
                  <a:cs typeface="Arial" panose="020B0604020202020204" pitchFamily="34" charset="0"/>
                </a:endParaRPr>
              </a:p>
              <a:p>
                <a:pPr algn="just">
                  <a:lnSpc>
                    <a:spcPct val="150000"/>
                  </a:lnSpc>
                </a:pPr>
                <a14:m>
                  <m:oMath xmlns:m="http://schemas.openxmlformats.org/officeDocument/2006/math">
                    <m:r>
                      <a:rPr lang="fr-FR" sz="4000">
                        <a:latin typeface="Cambria Math" panose="02040503050406030204" pitchFamily="18" charset="0"/>
                      </a:rPr>
                      <m:t>3</m:t>
                    </m:r>
                    <m:func>
                      <m:funcPr>
                        <m:ctrlPr>
                          <a:rPr lang="en-US" sz="4000" i="1">
                            <a:latin typeface="Cambria Math" panose="02040503050406030204" pitchFamily="18" charset="0"/>
                          </a:rPr>
                        </m:ctrlPr>
                      </m:funcPr>
                      <m:fName>
                        <m:r>
                          <m:rPr>
                            <m:sty m:val="p"/>
                          </m:rPr>
                          <a:rPr lang="fr-FR" sz="4000">
                            <a:latin typeface="Cambria Math" panose="02040503050406030204" pitchFamily="18" charset="0"/>
                          </a:rPr>
                          <m:t>sin</m:t>
                        </m:r>
                      </m:fName>
                      <m:e>
                        <m:d>
                          <m:dPr>
                            <m:ctrlPr>
                              <a:rPr lang="en-US" sz="4000" i="1">
                                <a:latin typeface="Cambria Math" panose="02040503050406030204" pitchFamily="18" charset="0"/>
                              </a:rPr>
                            </m:ctrlPr>
                          </m:dPr>
                          <m:e>
                            <m:f>
                              <m:fPr>
                                <m:ctrlPr>
                                  <a:rPr lang="en-US" sz="4000" i="1">
                                    <a:latin typeface="Cambria Math" panose="02040503050406030204" pitchFamily="18" charset="0"/>
                                  </a:rPr>
                                </m:ctrlPr>
                              </m:fPr>
                              <m:num>
                                <m:r>
                                  <m:rPr>
                                    <m:sty m:val="p"/>
                                  </m:rPr>
                                  <a:rPr lang="fr-FR" sz="4000">
                                    <a:latin typeface="Cambria Math" panose="02040503050406030204" pitchFamily="18" charset="0"/>
                                  </a:rPr>
                                  <m:t>π</m:t>
                                </m:r>
                              </m:num>
                              <m:den>
                                <m:r>
                                  <a:rPr lang="fr-FR" sz="4000">
                                    <a:latin typeface="Cambria Math" panose="02040503050406030204" pitchFamily="18" charset="0"/>
                                  </a:rPr>
                                  <m:t>182</m:t>
                                </m:r>
                              </m:den>
                            </m:f>
                            <m:d>
                              <m:dPr>
                                <m:ctrlPr>
                                  <a:rPr lang="en-US" sz="4000" i="1">
                                    <a:latin typeface="Cambria Math" panose="02040503050406030204" pitchFamily="18" charset="0"/>
                                  </a:rPr>
                                </m:ctrlPr>
                              </m:dPr>
                              <m:e>
                                <m:r>
                                  <m:rPr>
                                    <m:sty m:val="p"/>
                                  </m:rPr>
                                  <a:rPr lang="fr-FR" sz="4000">
                                    <a:latin typeface="Cambria Math" panose="02040503050406030204" pitchFamily="18" charset="0"/>
                                  </a:rPr>
                                  <m:t>t</m:t>
                                </m:r>
                                <m:r>
                                  <a:rPr lang="fr-FR" sz="4000" i="1">
                                    <a:latin typeface="Cambria Math" panose="02040503050406030204" pitchFamily="18" charset="0"/>
                                  </a:rPr>
                                  <m:t>−</m:t>
                                </m:r>
                                <m:r>
                                  <a:rPr lang="fr-FR" sz="4000">
                                    <a:latin typeface="Cambria Math" panose="02040503050406030204" pitchFamily="18" charset="0"/>
                                  </a:rPr>
                                  <m:t>80</m:t>
                                </m:r>
                              </m:e>
                            </m:d>
                          </m:e>
                        </m:d>
                      </m:e>
                    </m:func>
                    <m:r>
                      <a:rPr lang="fr-FR" sz="4000">
                        <a:latin typeface="Cambria Math" panose="02040503050406030204" pitchFamily="18" charset="0"/>
                      </a:rPr>
                      <m:t>+12=15⟺</m:t>
                    </m:r>
                    <m:func>
                      <m:funcPr>
                        <m:ctrlPr>
                          <a:rPr lang="en-US" sz="4000" i="1">
                            <a:latin typeface="Cambria Math" panose="02040503050406030204" pitchFamily="18" charset="0"/>
                          </a:rPr>
                        </m:ctrlPr>
                      </m:funcPr>
                      <m:fName>
                        <m:r>
                          <m:rPr>
                            <m:sty m:val="p"/>
                          </m:rPr>
                          <a:rPr lang="fr-FR" sz="4000">
                            <a:latin typeface="Cambria Math" panose="02040503050406030204" pitchFamily="18" charset="0"/>
                          </a:rPr>
                          <m:t>sin</m:t>
                        </m:r>
                      </m:fName>
                      <m:e>
                        <m:d>
                          <m:dPr>
                            <m:ctrlPr>
                              <a:rPr lang="en-US" sz="4000" i="1">
                                <a:latin typeface="Cambria Math" panose="02040503050406030204" pitchFamily="18" charset="0"/>
                              </a:rPr>
                            </m:ctrlPr>
                          </m:dPr>
                          <m:e>
                            <m:f>
                              <m:fPr>
                                <m:ctrlPr>
                                  <a:rPr lang="en-US" sz="4000" i="1">
                                    <a:latin typeface="Cambria Math" panose="02040503050406030204" pitchFamily="18" charset="0"/>
                                  </a:rPr>
                                </m:ctrlPr>
                              </m:fPr>
                              <m:num>
                                <m:r>
                                  <m:rPr>
                                    <m:sty m:val="p"/>
                                  </m:rPr>
                                  <a:rPr lang="fr-FR" sz="4000">
                                    <a:latin typeface="Cambria Math" panose="02040503050406030204" pitchFamily="18" charset="0"/>
                                  </a:rPr>
                                  <m:t>π</m:t>
                                </m:r>
                              </m:num>
                              <m:den>
                                <m:r>
                                  <a:rPr lang="fr-FR" sz="4000">
                                    <a:latin typeface="Cambria Math" panose="02040503050406030204" pitchFamily="18" charset="0"/>
                                  </a:rPr>
                                  <m:t>182</m:t>
                                </m:r>
                              </m:den>
                            </m:f>
                            <m:d>
                              <m:dPr>
                                <m:ctrlPr>
                                  <a:rPr lang="en-US" sz="4000" i="1">
                                    <a:latin typeface="Cambria Math" panose="02040503050406030204" pitchFamily="18" charset="0"/>
                                  </a:rPr>
                                </m:ctrlPr>
                              </m:dPr>
                              <m:e>
                                <m:r>
                                  <m:rPr>
                                    <m:sty m:val="p"/>
                                  </m:rPr>
                                  <a:rPr lang="fr-FR" sz="4000">
                                    <a:latin typeface="Cambria Math" panose="02040503050406030204" pitchFamily="18" charset="0"/>
                                  </a:rPr>
                                  <m:t>t</m:t>
                                </m:r>
                                <m:r>
                                  <a:rPr lang="fr-FR" sz="4000" i="1">
                                    <a:latin typeface="Cambria Math" panose="02040503050406030204" pitchFamily="18" charset="0"/>
                                  </a:rPr>
                                  <m:t>−</m:t>
                                </m:r>
                                <m:r>
                                  <a:rPr lang="fr-FR" sz="4000">
                                    <a:latin typeface="Cambria Math" panose="02040503050406030204" pitchFamily="18" charset="0"/>
                                  </a:rPr>
                                  <m:t>80</m:t>
                                </m:r>
                              </m:e>
                            </m:d>
                          </m:e>
                        </m:d>
                      </m:e>
                    </m:func>
                    <m:r>
                      <a:rPr lang="fr-FR" sz="4000">
                        <a:latin typeface="Cambria Math" panose="02040503050406030204" pitchFamily="18" charset="0"/>
                      </a:rPr>
                      <m:t>=1</m:t>
                    </m:r>
                  </m:oMath>
                </a14:m>
                <a:r>
                  <a:rPr lang="fr-FR" sz="4000">
                    <a:latin typeface="Arial" panose="020B0604020202020204" pitchFamily="34" charset="0"/>
                    <a:cs typeface="Arial" panose="020B0604020202020204" pitchFamily="34" charset="0"/>
                  </a:rPr>
                  <a:t> </a:t>
                </a:r>
                <a:endParaRPr lang="en-US" sz="4000">
                  <a:latin typeface="Arial" panose="020B0604020202020204" pitchFamily="34" charset="0"/>
                  <a:cs typeface="Arial" panose="020B0604020202020204" pitchFamily="34" charset="0"/>
                </a:endParaRPr>
              </a:p>
              <a:p>
                <a:pPr algn="just">
                  <a:lnSpc>
                    <a:spcPct val="150000"/>
                  </a:lnSpc>
                </a:pPr>
                <a14:m>
                  <m:oMath xmlns:m="http://schemas.openxmlformats.org/officeDocument/2006/math">
                    <m:r>
                      <a:rPr lang="fr-FR" sz="4000">
                        <a:latin typeface="Cambria Math" panose="02040503050406030204" pitchFamily="18" charset="0"/>
                      </a:rPr>
                      <m:t>⟺</m:t>
                    </m:r>
                    <m:f>
                      <m:fPr>
                        <m:ctrlPr>
                          <a:rPr lang="en-US" sz="4000" i="1">
                            <a:latin typeface="Cambria Math" panose="02040503050406030204" pitchFamily="18" charset="0"/>
                          </a:rPr>
                        </m:ctrlPr>
                      </m:fPr>
                      <m:num>
                        <m:r>
                          <m:rPr>
                            <m:sty m:val="p"/>
                          </m:rPr>
                          <a:rPr lang="fr-FR" sz="4000">
                            <a:latin typeface="Cambria Math" panose="02040503050406030204" pitchFamily="18" charset="0"/>
                          </a:rPr>
                          <m:t>π</m:t>
                        </m:r>
                      </m:num>
                      <m:den>
                        <m:r>
                          <a:rPr lang="fr-FR" sz="4000">
                            <a:latin typeface="Cambria Math" panose="02040503050406030204" pitchFamily="18" charset="0"/>
                          </a:rPr>
                          <m:t>182</m:t>
                        </m:r>
                      </m:den>
                    </m:f>
                    <m:d>
                      <m:dPr>
                        <m:ctrlPr>
                          <a:rPr lang="en-US" sz="4000" i="1">
                            <a:latin typeface="Cambria Math" panose="02040503050406030204" pitchFamily="18" charset="0"/>
                          </a:rPr>
                        </m:ctrlPr>
                      </m:dPr>
                      <m:e>
                        <m:r>
                          <m:rPr>
                            <m:sty m:val="p"/>
                          </m:rPr>
                          <a:rPr lang="fr-FR" sz="4000">
                            <a:latin typeface="Cambria Math" panose="02040503050406030204" pitchFamily="18" charset="0"/>
                          </a:rPr>
                          <m:t>t</m:t>
                        </m:r>
                        <m:r>
                          <a:rPr lang="fr-FR" sz="4000" i="1">
                            <a:latin typeface="Cambria Math" panose="02040503050406030204" pitchFamily="18" charset="0"/>
                          </a:rPr>
                          <m:t>−</m:t>
                        </m:r>
                        <m:r>
                          <a:rPr lang="fr-FR" sz="4000">
                            <a:latin typeface="Cambria Math" panose="02040503050406030204" pitchFamily="18" charset="0"/>
                          </a:rPr>
                          <m:t>80</m:t>
                        </m:r>
                      </m:e>
                    </m:d>
                    <m:r>
                      <a:rPr lang="fr-FR" sz="4000">
                        <a:latin typeface="Cambria Math" panose="02040503050406030204" pitchFamily="18" charset="0"/>
                      </a:rPr>
                      <m:t>=</m:t>
                    </m:r>
                    <m:f>
                      <m:fPr>
                        <m:ctrlPr>
                          <a:rPr lang="en-US" sz="4000" i="1">
                            <a:latin typeface="Cambria Math" panose="02040503050406030204" pitchFamily="18" charset="0"/>
                          </a:rPr>
                        </m:ctrlPr>
                      </m:fPr>
                      <m:num>
                        <m:r>
                          <m:rPr>
                            <m:sty m:val="p"/>
                          </m:rPr>
                          <a:rPr lang="fr-FR" sz="4000">
                            <a:latin typeface="Cambria Math" panose="02040503050406030204" pitchFamily="18" charset="0"/>
                          </a:rPr>
                          <m:t>π</m:t>
                        </m:r>
                      </m:num>
                      <m:den>
                        <m:r>
                          <a:rPr lang="fr-FR" sz="4000">
                            <a:latin typeface="Cambria Math" panose="02040503050406030204" pitchFamily="18" charset="0"/>
                          </a:rPr>
                          <m:t>2</m:t>
                        </m:r>
                      </m:den>
                    </m:f>
                    <m:r>
                      <a:rPr lang="fr-FR" sz="4000">
                        <a:latin typeface="Cambria Math" panose="02040503050406030204" pitchFamily="18" charset="0"/>
                      </a:rPr>
                      <m:t>+</m:t>
                    </m:r>
                    <m:r>
                      <m:rPr>
                        <m:sty m:val="p"/>
                      </m:rPr>
                      <a:rPr lang="fr-FR" sz="4000">
                        <a:latin typeface="Cambria Math" panose="02040503050406030204" pitchFamily="18" charset="0"/>
                      </a:rPr>
                      <m:t>k</m:t>
                    </m:r>
                    <m:r>
                      <a:rPr lang="fr-FR" sz="4000">
                        <a:latin typeface="Cambria Math" panose="02040503050406030204" pitchFamily="18" charset="0"/>
                      </a:rPr>
                      <m:t>2</m:t>
                    </m:r>
                    <m:r>
                      <m:rPr>
                        <m:sty m:val="p"/>
                      </m:rPr>
                      <a:rPr lang="fr-FR" sz="4000">
                        <a:latin typeface="Cambria Math" panose="02040503050406030204" pitchFamily="18" charset="0"/>
                      </a:rPr>
                      <m:t>π</m:t>
                    </m:r>
                    <m:r>
                      <a:rPr lang="fr-FR" sz="4000">
                        <a:latin typeface="Cambria Math" panose="02040503050406030204" pitchFamily="18" charset="0"/>
                      </a:rPr>
                      <m:t>, </m:t>
                    </m:r>
                    <m:d>
                      <m:dPr>
                        <m:ctrlPr>
                          <a:rPr lang="en-US" sz="4000" i="1">
                            <a:latin typeface="Cambria Math" panose="02040503050406030204" pitchFamily="18" charset="0"/>
                          </a:rPr>
                        </m:ctrlPr>
                      </m:dPr>
                      <m:e>
                        <m:r>
                          <m:rPr>
                            <m:sty m:val="p"/>
                          </m:rPr>
                          <a:rPr lang="fr-FR" sz="4000">
                            <a:latin typeface="Cambria Math" panose="02040503050406030204" pitchFamily="18" charset="0"/>
                          </a:rPr>
                          <m:t>k</m:t>
                        </m:r>
                        <m:r>
                          <a:rPr lang="fr-FR" sz="4000">
                            <a:latin typeface="Cambria Math" panose="02040503050406030204" pitchFamily="18" charset="0"/>
                          </a:rPr>
                          <m:t>∈</m:t>
                        </m:r>
                        <m:r>
                          <a:rPr lang="fr-FR" sz="4000" i="1">
                            <a:latin typeface="Cambria Math" panose="02040503050406030204" pitchFamily="18" charset="0"/>
                          </a:rPr>
                          <m:t>ℤ</m:t>
                        </m:r>
                      </m:e>
                    </m:d>
                    <m:r>
                      <a:rPr lang="fr-FR" sz="4000">
                        <a:latin typeface="Cambria Math" panose="02040503050406030204" pitchFamily="18" charset="0"/>
                      </a:rPr>
                      <m:t>⟺</m:t>
                    </m:r>
                    <m:r>
                      <m:rPr>
                        <m:sty m:val="p"/>
                      </m:rPr>
                      <a:rPr lang="fr-FR" sz="4000">
                        <a:latin typeface="Cambria Math" panose="02040503050406030204" pitchFamily="18" charset="0"/>
                      </a:rPr>
                      <m:t>t</m:t>
                    </m:r>
                    <m:r>
                      <a:rPr lang="fr-FR" sz="4000">
                        <a:latin typeface="Cambria Math" panose="02040503050406030204" pitchFamily="18" charset="0"/>
                      </a:rPr>
                      <m:t>=171+364</m:t>
                    </m:r>
                    <m:r>
                      <m:rPr>
                        <m:sty m:val="p"/>
                      </m:rPr>
                      <a:rPr lang="fr-FR" sz="4000">
                        <a:latin typeface="Cambria Math" panose="02040503050406030204" pitchFamily="18" charset="0"/>
                      </a:rPr>
                      <m:t>k</m:t>
                    </m:r>
                    <m:r>
                      <a:rPr lang="fr-FR" sz="4000">
                        <a:latin typeface="Cambria Math" panose="02040503050406030204" pitchFamily="18" charset="0"/>
                      </a:rPr>
                      <m:t> (</m:t>
                    </m:r>
                    <m:r>
                      <m:rPr>
                        <m:sty m:val="p"/>
                      </m:rPr>
                      <a:rPr lang="fr-FR" sz="4000">
                        <a:latin typeface="Cambria Math" panose="02040503050406030204" pitchFamily="18" charset="0"/>
                      </a:rPr>
                      <m:t>k</m:t>
                    </m:r>
                    <m:r>
                      <a:rPr lang="fr-FR" sz="4000">
                        <a:latin typeface="Cambria Math" panose="02040503050406030204" pitchFamily="18" charset="0"/>
                      </a:rPr>
                      <m:t>∈</m:t>
                    </m:r>
                    <m:r>
                      <a:rPr lang="fr-FR" sz="4000" i="1">
                        <a:latin typeface="Cambria Math" panose="02040503050406030204" pitchFamily="18" charset="0"/>
                      </a:rPr>
                      <m:t>ℤ</m:t>
                    </m:r>
                    <m:r>
                      <a:rPr lang="fr-FR" sz="4000">
                        <a:latin typeface="Cambria Math" panose="02040503050406030204" pitchFamily="18" charset="0"/>
                      </a:rPr>
                      <m:t>)</m:t>
                    </m:r>
                  </m:oMath>
                </a14:m>
                <a:r>
                  <a:rPr lang="fr-FR" sz="4000">
                    <a:latin typeface="Arial" panose="020B0604020202020204" pitchFamily="34" charset="0"/>
                    <a:cs typeface="Arial" panose="020B0604020202020204" pitchFamily="34" charset="0"/>
                  </a:rPr>
                  <a:t> </a:t>
                </a:r>
                <a:endParaRPr lang="en-US" sz="4000">
                  <a:latin typeface="Arial" panose="020B0604020202020204" pitchFamily="34" charset="0"/>
                  <a:cs typeface="Arial" panose="020B0604020202020204" pitchFamily="34" charset="0"/>
                </a:endParaRPr>
              </a:p>
              <a:p>
                <a:pPr algn="just">
                  <a:lnSpc>
                    <a:spcPct val="150000"/>
                  </a:lnSpc>
                </a:pPr>
                <a:r>
                  <a:rPr lang="fr-FR" sz="4000">
                    <a:latin typeface="Arial" panose="020B0604020202020204" pitchFamily="34" charset="0"/>
                    <a:cs typeface="Arial" panose="020B0604020202020204" pitchFamily="34" charset="0"/>
                  </a:rPr>
                  <a:t>Do </a:t>
                </a:r>
                <a14:m>
                  <m:oMath xmlns:m="http://schemas.openxmlformats.org/officeDocument/2006/math">
                    <m:r>
                      <m:rPr>
                        <m:sty m:val="p"/>
                      </m:rPr>
                      <a:rPr lang="fr-FR" sz="4000">
                        <a:latin typeface="Cambria Math" panose="02040503050406030204" pitchFamily="18" charset="0"/>
                      </a:rPr>
                      <m:t>t</m:t>
                    </m:r>
                    <m:r>
                      <a:rPr lang="fr-FR" sz="4000">
                        <a:latin typeface="Cambria Math" panose="02040503050406030204" pitchFamily="18" charset="0"/>
                      </a:rPr>
                      <m:t>∈</m:t>
                    </m:r>
                    <m:r>
                      <a:rPr lang="fr-FR" sz="4000" i="1">
                        <a:latin typeface="Cambria Math" panose="02040503050406030204" pitchFamily="18" charset="0"/>
                      </a:rPr>
                      <m:t>ℤ</m:t>
                    </m:r>
                  </m:oMath>
                </a14:m>
                <a:r>
                  <a:rPr lang="fr-FR" sz="4000">
                    <a:latin typeface="Arial" panose="020B0604020202020204" pitchFamily="34" charset="0"/>
                    <a:cs typeface="Arial" panose="020B0604020202020204" pitchFamily="34" charset="0"/>
                  </a:rPr>
                  <a:t> và</a:t>
                </a:r>
                <a14:m>
                  <m:oMath xmlns:m="http://schemas.openxmlformats.org/officeDocument/2006/math">
                    <m:r>
                      <a:rPr lang="fr-FR" sz="4000">
                        <a:latin typeface="Cambria Math" panose="02040503050406030204" pitchFamily="18" charset="0"/>
                      </a:rPr>
                      <m:t>0&lt;</m:t>
                    </m:r>
                    <m:r>
                      <m:rPr>
                        <m:sty m:val="p"/>
                      </m:rPr>
                      <a:rPr lang="fr-FR" sz="4000">
                        <a:latin typeface="Cambria Math" panose="02040503050406030204" pitchFamily="18" charset="0"/>
                      </a:rPr>
                      <m:t>t</m:t>
                    </m:r>
                    <m:r>
                      <a:rPr lang="fr-FR" sz="4000">
                        <a:latin typeface="Cambria Math" panose="02040503050406030204" pitchFamily="18" charset="0"/>
                      </a:rPr>
                      <m:t>≤365</m:t>
                    </m:r>
                  </m:oMath>
                </a14:m>
                <a:r>
                  <a:rPr lang="fr-FR" sz="4000">
                    <a:latin typeface="Arial" panose="020B0604020202020204" pitchFamily="34" charset="0"/>
                    <a:cs typeface="Arial" panose="020B0604020202020204" pitchFamily="34" charset="0"/>
                  </a:rPr>
                  <a:t> nên ta có :</a:t>
                </a:r>
                <a:endParaRPr lang="en-US" sz="4000">
                  <a:latin typeface="Arial" panose="020B0604020202020204" pitchFamily="34" charset="0"/>
                  <a:cs typeface="Arial" panose="020B0604020202020204" pitchFamily="34" charset="0"/>
                </a:endParaRPr>
              </a:p>
              <a:p>
                <a:pPr algn="just"/>
                <a14:m>
                  <m:oMath xmlns:m="http://schemas.openxmlformats.org/officeDocument/2006/math">
                    <m:d>
                      <m:dPr>
                        <m:begChr m:val="{"/>
                        <m:endChr m:val=""/>
                        <m:ctrlPr>
                          <a:rPr lang="en-US" sz="4000" i="1">
                            <a:latin typeface="Cambria Math" panose="02040503050406030204" pitchFamily="18" charset="0"/>
                          </a:rPr>
                        </m:ctrlPr>
                      </m:dPr>
                      <m:e>
                        <m:eqArr>
                          <m:eqArrPr>
                            <m:ctrlPr>
                              <a:rPr lang="en-US" sz="4000" i="1">
                                <a:latin typeface="Cambria Math" panose="02040503050406030204" pitchFamily="18" charset="0"/>
                              </a:rPr>
                            </m:ctrlPr>
                          </m:eqArrPr>
                          <m:e>
                            <m:r>
                              <m:rPr>
                                <m:sty m:val="p"/>
                              </m:rPr>
                              <a:rPr lang="fr-FR" sz="4000">
                                <a:latin typeface="Cambria Math" panose="02040503050406030204" pitchFamily="18" charset="0"/>
                              </a:rPr>
                              <m:t>k</m:t>
                            </m:r>
                            <m:r>
                              <a:rPr lang="fr-FR" sz="4000">
                                <a:latin typeface="Cambria Math" panose="02040503050406030204" pitchFamily="18" charset="0"/>
                              </a:rPr>
                              <m:t>∈</m:t>
                            </m:r>
                            <m:r>
                              <a:rPr lang="fr-FR" sz="4000" i="1">
                                <a:latin typeface="Cambria Math" panose="02040503050406030204" pitchFamily="18" charset="0"/>
                              </a:rPr>
                              <m:t>ℤ</m:t>
                            </m:r>
                            <m:r>
                              <a:rPr lang="fr-FR" sz="4000">
                                <a:latin typeface="Cambria Math" panose="02040503050406030204" pitchFamily="18" charset="0"/>
                              </a:rPr>
                              <m:t>                                  </m:t>
                            </m:r>
                          </m:e>
                          <m:e>
                            <m:r>
                              <a:rPr lang="fr-FR" sz="4000">
                                <a:latin typeface="Cambria Math" panose="02040503050406030204" pitchFamily="18" charset="0"/>
                              </a:rPr>
                              <m:t>0&lt;171+364</m:t>
                            </m:r>
                            <m:r>
                              <m:rPr>
                                <m:sty m:val="p"/>
                              </m:rPr>
                              <a:rPr lang="fr-FR" sz="4000">
                                <a:latin typeface="Cambria Math" panose="02040503050406030204" pitchFamily="18" charset="0"/>
                              </a:rPr>
                              <m:t>k</m:t>
                            </m:r>
                            <m:r>
                              <a:rPr lang="fr-FR" sz="4000">
                                <a:latin typeface="Cambria Math" panose="02040503050406030204" pitchFamily="18" charset="0"/>
                              </a:rPr>
                              <m:t>≤365</m:t>
                            </m:r>
                          </m:e>
                        </m:eqArr>
                      </m:e>
                    </m:d>
                    <m:r>
                      <a:rPr lang="fr-FR" sz="4000">
                        <a:latin typeface="Cambria Math" panose="02040503050406030204" pitchFamily="18" charset="0"/>
                      </a:rPr>
                      <m:t>⟺</m:t>
                    </m:r>
                    <m:d>
                      <m:dPr>
                        <m:begChr m:val="{"/>
                        <m:endChr m:val=""/>
                        <m:ctrlPr>
                          <a:rPr lang="en-US" sz="4000" i="1">
                            <a:latin typeface="Cambria Math" panose="02040503050406030204" pitchFamily="18" charset="0"/>
                          </a:rPr>
                        </m:ctrlPr>
                      </m:dPr>
                      <m:e>
                        <m:eqArr>
                          <m:eqArrPr>
                            <m:ctrlPr>
                              <a:rPr lang="en-US" sz="4000" i="1">
                                <a:latin typeface="Cambria Math" panose="02040503050406030204" pitchFamily="18" charset="0"/>
                              </a:rPr>
                            </m:ctrlPr>
                          </m:eqArrPr>
                          <m:e>
                            <m:r>
                              <m:rPr>
                                <m:sty m:val="p"/>
                              </m:rPr>
                              <a:rPr lang="fr-FR" sz="4000">
                                <a:latin typeface="Cambria Math" panose="02040503050406030204" pitchFamily="18" charset="0"/>
                              </a:rPr>
                              <m:t>k</m:t>
                            </m:r>
                            <m:r>
                              <a:rPr lang="fr-FR" sz="4000">
                                <a:latin typeface="Cambria Math" panose="02040503050406030204" pitchFamily="18" charset="0"/>
                              </a:rPr>
                              <m:t>∈</m:t>
                            </m:r>
                            <m:r>
                              <a:rPr lang="fr-FR" sz="4000" i="1">
                                <a:latin typeface="Cambria Math" panose="02040503050406030204" pitchFamily="18" charset="0"/>
                              </a:rPr>
                              <m:t>ℤ</m:t>
                            </m:r>
                            <m:r>
                              <a:rPr lang="fr-FR" sz="4000">
                                <a:latin typeface="Cambria Math" panose="02040503050406030204" pitchFamily="18" charset="0"/>
                              </a:rPr>
                              <m:t>                      </m:t>
                            </m:r>
                          </m:e>
                          <m:e>
                            <m:r>
                              <a:rPr lang="fr-FR" sz="4000" i="1">
                                <a:latin typeface="Cambria Math" panose="02040503050406030204" pitchFamily="18" charset="0"/>
                              </a:rPr>
                              <m:t>−</m:t>
                            </m:r>
                            <m:f>
                              <m:fPr>
                                <m:ctrlPr>
                                  <a:rPr lang="en-US" sz="4000" i="1">
                                    <a:latin typeface="Cambria Math" panose="02040503050406030204" pitchFamily="18" charset="0"/>
                                  </a:rPr>
                                </m:ctrlPr>
                              </m:fPr>
                              <m:num>
                                <m:r>
                                  <a:rPr lang="fr-FR" sz="4000">
                                    <a:latin typeface="Cambria Math" panose="02040503050406030204" pitchFamily="18" charset="0"/>
                                  </a:rPr>
                                  <m:t>171</m:t>
                                </m:r>
                              </m:num>
                              <m:den>
                                <m:r>
                                  <a:rPr lang="fr-FR" sz="4000">
                                    <a:latin typeface="Cambria Math" panose="02040503050406030204" pitchFamily="18" charset="0"/>
                                  </a:rPr>
                                  <m:t>364</m:t>
                                </m:r>
                              </m:den>
                            </m:f>
                            <m:r>
                              <a:rPr lang="fr-FR" sz="4000">
                                <a:latin typeface="Cambria Math" panose="02040503050406030204" pitchFamily="18" charset="0"/>
                              </a:rPr>
                              <m:t>&lt;</m:t>
                            </m:r>
                            <m:r>
                              <m:rPr>
                                <m:sty m:val="p"/>
                              </m:rPr>
                              <a:rPr lang="fr-FR" sz="4000">
                                <a:latin typeface="Cambria Math" panose="02040503050406030204" pitchFamily="18" charset="0"/>
                              </a:rPr>
                              <m:t>k</m:t>
                            </m:r>
                            <m:r>
                              <a:rPr lang="fr-FR" sz="4000">
                                <a:latin typeface="Cambria Math" panose="02040503050406030204" pitchFamily="18" charset="0"/>
                              </a:rPr>
                              <m:t>≤</m:t>
                            </m:r>
                            <m:f>
                              <m:fPr>
                                <m:ctrlPr>
                                  <a:rPr lang="en-US" sz="4000" i="1">
                                    <a:latin typeface="Cambria Math" panose="02040503050406030204" pitchFamily="18" charset="0"/>
                                  </a:rPr>
                                </m:ctrlPr>
                              </m:fPr>
                              <m:num>
                                <m:r>
                                  <a:rPr lang="fr-FR" sz="4000">
                                    <a:latin typeface="Cambria Math" panose="02040503050406030204" pitchFamily="18" charset="0"/>
                                  </a:rPr>
                                  <m:t>97</m:t>
                                </m:r>
                              </m:num>
                              <m:den>
                                <m:r>
                                  <a:rPr lang="fr-FR" sz="4000">
                                    <a:latin typeface="Cambria Math" panose="02040503050406030204" pitchFamily="18" charset="0"/>
                                  </a:rPr>
                                  <m:t>182</m:t>
                                </m:r>
                              </m:den>
                            </m:f>
                          </m:e>
                        </m:eqArr>
                      </m:e>
                    </m:d>
                    <m:r>
                      <a:rPr lang="fr-FR" sz="4000">
                        <a:latin typeface="Cambria Math" panose="02040503050406030204" pitchFamily="18" charset="0"/>
                      </a:rPr>
                      <m:t>⟺</m:t>
                    </m:r>
                    <m:r>
                      <m:rPr>
                        <m:sty m:val="p"/>
                      </m:rPr>
                      <a:rPr lang="fr-FR" sz="4000">
                        <a:latin typeface="Cambria Math" panose="02040503050406030204" pitchFamily="18" charset="0"/>
                      </a:rPr>
                      <m:t>k</m:t>
                    </m:r>
                    <m:r>
                      <a:rPr lang="fr-FR" sz="4000">
                        <a:latin typeface="Cambria Math" panose="02040503050406030204" pitchFamily="18" charset="0"/>
                      </a:rPr>
                      <m:t>=0</m:t>
                    </m:r>
                  </m:oMath>
                </a14:m>
                <a:r>
                  <a:rPr lang="fr-FR" sz="4000">
                    <a:latin typeface="Arial" panose="020B0604020202020204" pitchFamily="34" charset="0"/>
                    <a:cs typeface="Arial" panose="020B0604020202020204" pitchFamily="34" charset="0"/>
                  </a:rPr>
                  <a:t> </a:t>
                </a:r>
                <a:endParaRPr lang="en-US" sz="4000">
                  <a:latin typeface="Arial" panose="020B0604020202020204" pitchFamily="34" charset="0"/>
                  <a:cs typeface="Arial" panose="020B0604020202020204" pitchFamily="34" charset="0"/>
                </a:endParaRPr>
              </a:p>
              <a:p>
                <a:pPr algn="just">
                  <a:lnSpc>
                    <a:spcPct val="150000"/>
                  </a:lnSpc>
                </a:pPr>
                <a:r>
                  <a:rPr lang="fr-FR" sz="4000">
                    <a:latin typeface="Arial" panose="020B0604020202020204" pitchFamily="34" charset="0"/>
                    <a:cs typeface="Arial" panose="020B0604020202020204" pitchFamily="34" charset="0"/>
                  </a:rPr>
                  <a:t>Với k = 0 thì t = 171 + 364.0 = 171.</a:t>
                </a:r>
                <a:endParaRPr lang="en-US" sz="4000">
                  <a:latin typeface="Arial" panose="020B0604020202020204" pitchFamily="34" charset="0"/>
                  <a:cs typeface="Arial" panose="020B0604020202020204" pitchFamily="34" charset="0"/>
                </a:endParaRPr>
              </a:p>
              <a:p>
                <a:pPr algn="just">
                  <a:lnSpc>
                    <a:spcPct val="150000"/>
                  </a:lnSpc>
                </a:pPr>
                <a:r>
                  <a:rPr lang="fr-FR" sz="4000">
                    <a:latin typeface="Arial" panose="020B0604020202020204" pitchFamily="34" charset="0"/>
                    <a:cs typeface="Arial" panose="020B0604020202020204" pitchFamily="34" charset="0"/>
                  </a:rPr>
                  <a:t>Vậy thành phố A có đúng 15 giờ có ánh sáng mặt trời vào ngày thứ 171 trong năm.</a:t>
                </a:r>
                <a:endParaRPr lang="en-US" sz="4000">
                  <a:latin typeface="Arial" panose="020B060402020202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181100" y="723900"/>
                <a:ext cx="15925800" cy="9157828"/>
              </a:xfrm>
              <a:prstGeom prst="rect">
                <a:avLst/>
              </a:prstGeom>
              <a:blipFill rotWithShape="0">
                <a:blip r:embed="rId3"/>
                <a:stretch>
                  <a:fillRect l="-1378" r="-1340" b="-666"/>
                </a:stretch>
              </a:blipFill>
            </p:spPr>
            <p:txBody>
              <a:bodyPr/>
              <a:lstStyle/>
              <a:p>
                <a:r>
                  <a:rPr lang="en-US">
                    <a:noFill/>
                  </a:rPr>
                  <a:t> </a:t>
                </a:r>
              </a:p>
            </p:txBody>
          </p:sp>
        </mc:Fallback>
      </mc:AlternateContent>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79313" y="345242"/>
            <a:ext cx="2418137" cy="2383591"/>
          </a:xfrm>
          <a:prstGeom prst="rect">
            <a:avLst/>
          </a:prstGeom>
        </p:spPr>
      </p:pic>
    </p:spTree>
    <p:extLst>
      <p:ext uri="{BB962C8B-B14F-4D97-AF65-F5344CB8AC3E}">
        <p14:creationId xmlns:p14="http://schemas.microsoft.com/office/powerpoint/2010/main" val="3678588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sp>
        <p:nvSpPr>
          <p:cNvPr id="3" name="Rectangle 2"/>
          <p:cNvSpPr/>
          <p:nvPr/>
        </p:nvSpPr>
        <p:spPr>
          <a:xfrm>
            <a:off x="1066800" y="647700"/>
            <a:ext cx="16535400" cy="2585323"/>
          </a:xfrm>
          <a:prstGeom prst="rect">
            <a:avLst/>
          </a:prstGeom>
        </p:spPr>
        <p:txBody>
          <a:bodyPr wrap="square">
            <a:spAutoFit/>
          </a:bodyPr>
          <a:lstStyle/>
          <a:p>
            <a:pPr algn="just">
              <a:lnSpc>
                <a:spcPct val="150000"/>
              </a:lnSpc>
            </a:pPr>
            <a:r>
              <a:rPr lang="vi-VN" sz="3600" b="1">
                <a:solidFill>
                  <a:srgbClr val="C00000"/>
                </a:solidFill>
                <a:latin typeface="Arial" panose="020B0604020202020204" pitchFamily="34" charset="0"/>
                <a:cs typeface="Arial" panose="020B0604020202020204" pitchFamily="34" charset="0"/>
              </a:rPr>
              <a:t>Bài 5 (SGK - tr40). </a:t>
            </a:r>
            <a:r>
              <a:rPr lang="vi-VN" sz="3600">
                <a:latin typeface="Arial" panose="020B0604020202020204" pitchFamily="34" charset="0"/>
                <a:cs typeface="Arial" panose="020B0604020202020204" pitchFamily="34" charset="0"/>
              </a:rPr>
              <a:t>Hội Lim (tỉnh Bắc Ninh) được tổ chức vào mùa xuân thường có trò chơi đánh đu. Khi người chơi đu nhún đều, cây đu sẽ đưa người chơi đu dao động quanh vị trí cân bằng (Hình 38). </a:t>
            </a:r>
            <a:endParaRPr lang="en-US" sz="360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4" name="Rectangle 3"/>
              <p:cNvSpPr/>
              <p:nvPr/>
            </p:nvSpPr>
            <p:spPr>
              <a:xfrm>
                <a:off x="6858000" y="3233023"/>
                <a:ext cx="10744200" cy="6315960"/>
              </a:xfrm>
              <a:prstGeom prst="rect">
                <a:avLst/>
              </a:prstGeom>
            </p:spPr>
            <p:txBody>
              <a:bodyPr wrap="square">
                <a:spAutoFit/>
              </a:bodyPr>
              <a:lstStyle/>
              <a:p>
                <a:pPr lvl="0" algn="just">
                  <a:lnSpc>
                    <a:spcPct val="150000"/>
                  </a:lnSpc>
                </a:pPr>
                <a:r>
                  <a:rPr lang="vi-VN" sz="3600">
                    <a:solidFill>
                      <a:prstClr val="black"/>
                    </a:solidFill>
                    <a:cs typeface="Arial" panose="020B0604020202020204" pitchFamily="34" charset="0"/>
                  </a:rPr>
                  <a:t>Nghiên cứu trò chơi này, người ta thấy khoảng cách h (m) từ vị trí người chơi đu đến vị trí cân bằng được biểu diễn qua thời gian t (s) (với t ≥ 0) bởi hệ thức h = |d| với </a:t>
                </a:r>
                <a14:m>
                  <m:oMath xmlns:m="http://schemas.openxmlformats.org/officeDocument/2006/math">
                    <m:r>
                      <a:rPr lang="vi-VN" sz="3600" i="1">
                        <a:solidFill>
                          <a:prstClr val="black"/>
                        </a:solidFill>
                        <a:latin typeface="Cambria Math" panose="02040503050406030204" pitchFamily="18" charset="0"/>
                        <a:cs typeface="Arial" panose="020B0604020202020204" pitchFamily="34" charset="0"/>
                      </a:rPr>
                      <m:t>𝑑</m:t>
                    </m:r>
                    <m:r>
                      <a:rPr lang="vi-VN" sz="3600" i="1">
                        <a:solidFill>
                          <a:prstClr val="black"/>
                        </a:solidFill>
                        <a:latin typeface="Cambria Math" panose="02040503050406030204" pitchFamily="18" charset="0"/>
                        <a:cs typeface="Arial" panose="020B0604020202020204" pitchFamily="34" charset="0"/>
                      </a:rPr>
                      <m:t>=3</m:t>
                    </m:r>
                    <m:r>
                      <a:rPr lang="vi-VN" sz="3600" i="1">
                        <a:solidFill>
                          <a:prstClr val="black"/>
                        </a:solidFill>
                        <a:latin typeface="Cambria Math" panose="02040503050406030204" pitchFamily="18" charset="0"/>
                        <a:cs typeface="Arial" panose="020B0604020202020204" pitchFamily="34" charset="0"/>
                      </a:rPr>
                      <m:t>𝑐𝑜𝑠</m:t>
                    </m:r>
                    <m:d>
                      <m:dPr>
                        <m:begChr m:val="["/>
                        <m:endChr m:val="]"/>
                        <m:ctrlPr>
                          <a:rPr lang="vi-VN" sz="3600" i="1">
                            <a:solidFill>
                              <a:prstClr val="black"/>
                            </a:solidFill>
                            <a:latin typeface="Cambria Math" panose="02040503050406030204" pitchFamily="18" charset="0"/>
                            <a:cs typeface="Arial" panose="020B0604020202020204" pitchFamily="34" charset="0"/>
                          </a:rPr>
                        </m:ctrlPr>
                      </m:dPr>
                      <m:e>
                        <m:f>
                          <m:fPr>
                            <m:ctrlPr>
                              <a:rPr lang="vi-VN" sz="3600" i="1">
                                <a:solidFill>
                                  <a:prstClr val="black"/>
                                </a:solidFill>
                                <a:latin typeface="Cambria Math" panose="02040503050406030204" pitchFamily="18" charset="0"/>
                                <a:cs typeface="Arial" panose="020B0604020202020204" pitchFamily="34" charset="0"/>
                              </a:rPr>
                            </m:ctrlPr>
                          </m:fPr>
                          <m:num>
                            <m:r>
                              <a:rPr lang="vi-VN" sz="36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vi-VN" sz="3600" i="1">
                                <a:solidFill>
                                  <a:prstClr val="black"/>
                                </a:solidFill>
                                <a:latin typeface="Cambria Math" panose="02040503050406030204" pitchFamily="18" charset="0"/>
                                <a:cs typeface="Arial" panose="020B0604020202020204" pitchFamily="34" charset="0"/>
                              </a:rPr>
                              <m:t>3</m:t>
                            </m:r>
                          </m:den>
                        </m:f>
                        <m:r>
                          <a:rPr lang="vi-VN" sz="3600" i="1">
                            <a:solidFill>
                              <a:prstClr val="black"/>
                            </a:solidFill>
                            <a:latin typeface="Cambria Math" panose="02040503050406030204" pitchFamily="18" charset="0"/>
                            <a:cs typeface="Arial" panose="020B0604020202020204" pitchFamily="34" charset="0"/>
                          </a:rPr>
                          <m:t>(2</m:t>
                        </m:r>
                        <m:r>
                          <a:rPr lang="vi-VN" sz="3600" i="1">
                            <a:solidFill>
                              <a:prstClr val="black"/>
                            </a:solidFill>
                            <a:latin typeface="Cambria Math" panose="02040503050406030204" pitchFamily="18" charset="0"/>
                            <a:cs typeface="Arial" panose="020B0604020202020204" pitchFamily="34" charset="0"/>
                          </a:rPr>
                          <m:t>𝑡</m:t>
                        </m:r>
                        <m:r>
                          <a:rPr lang="vi-VN" sz="3600" i="1">
                            <a:solidFill>
                              <a:prstClr val="black"/>
                            </a:solidFill>
                            <a:latin typeface="Cambria Math" panose="02040503050406030204" pitchFamily="18" charset="0"/>
                            <a:cs typeface="Arial" panose="020B0604020202020204" pitchFamily="34" charset="0"/>
                          </a:rPr>
                          <m:t>−1)</m:t>
                        </m:r>
                      </m:e>
                    </m:d>
                  </m:oMath>
                </a14:m>
                <a:r>
                  <a:rPr lang="vi-VN" sz="3600">
                    <a:solidFill>
                      <a:prstClr val="black"/>
                    </a:solidFill>
                    <a:cs typeface="Arial" panose="020B0604020202020204" pitchFamily="34" charset="0"/>
                  </a:rPr>
                  <a:t>trong đó ta quy ước d &gt; 0 khi vị trí cân bằng ở phía sau lưng người chơi đu và d &lt; 0 trong trường hợp ngược lại. Vào thời gian t nào thì khoảng cách h là 3 m; 0 m? </a:t>
                </a:r>
                <a:endParaRPr lang="en-US" sz="3600">
                  <a:solidFill>
                    <a:prstClr val="black"/>
                  </a:solidFill>
                  <a:latin typeface="Arial" panose="020B060402020202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6858000" y="3233023"/>
                <a:ext cx="10744200" cy="6315960"/>
              </a:xfrm>
              <a:prstGeom prst="rect">
                <a:avLst/>
              </a:prstGeom>
              <a:blipFill rotWithShape="0">
                <a:blip r:embed="rId3"/>
                <a:stretch>
                  <a:fillRect l="-1702" r="-1645" b="-1062"/>
                </a:stretch>
              </a:blipFill>
            </p:spPr>
            <p:txBody>
              <a:bodyPr/>
              <a:lstStyle/>
              <a:p>
                <a:r>
                  <a:rPr lang="en-US">
                    <a:noFill/>
                  </a:rPr>
                  <a:t> </a:t>
                </a:r>
              </a:p>
            </p:txBody>
          </p:sp>
        </mc:Fallback>
      </mc:AlternateContent>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2279" y="3543300"/>
            <a:ext cx="6335148" cy="6005683"/>
          </a:xfrm>
          <a:prstGeom prst="rect">
            <a:avLst/>
          </a:prstGeom>
        </p:spPr>
      </p:pic>
    </p:spTree>
    <p:extLst>
      <p:ext uri="{BB962C8B-B14F-4D97-AF65-F5344CB8AC3E}">
        <p14:creationId xmlns:p14="http://schemas.microsoft.com/office/powerpoint/2010/main" val="1231744167"/>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sp>
        <p:nvSpPr>
          <p:cNvPr id="3" name="TextBox 2"/>
          <p:cNvSpPr txBox="1"/>
          <p:nvPr/>
        </p:nvSpPr>
        <p:spPr>
          <a:xfrm>
            <a:off x="7772400" y="538480"/>
            <a:ext cx="2743200" cy="769441"/>
          </a:xfrm>
          <a:prstGeom prst="rect">
            <a:avLst/>
          </a:prstGeom>
          <a:noFill/>
        </p:spPr>
        <p:txBody>
          <a:bodyPr wrap="square" rtlCol="0">
            <a:spAutoFit/>
          </a:bodyPr>
          <a:lstStyle/>
          <a:p>
            <a:pPr algn="ctr"/>
            <a:r>
              <a:rPr lang="vi-VN" sz="4400" b="1" u="sng">
                <a:solidFill>
                  <a:srgbClr val="C00000"/>
                </a:solidFill>
                <a:latin typeface="Arial" panose="020B0604020202020204" pitchFamily="34" charset="0"/>
                <a:cs typeface="Arial" panose="020B0604020202020204" pitchFamily="34" charset="0"/>
              </a:rPr>
              <a:t>Giải</a:t>
            </a:r>
            <a:endParaRPr lang="en-US" sz="4400" b="1" u="sng">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5" name="Rectangle 4"/>
              <p:cNvSpPr/>
              <p:nvPr/>
            </p:nvSpPr>
            <p:spPr>
              <a:xfrm>
                <a:off x="1480820" y="1246366"/>
                <a:ext cx="6858000" cy="5904758"/>
              </a:xfrm>
              <a:prstGeom prst="rect">
                <a:avLst/>
              </a:prstGeom>
            </p:spPr>
            <p:txBody>
              <a:bodyPr wrap="square">
                <a:spAutoFit/>
              </a:bodyPr>
              <a:lstStyle/>
              <a:p>
                <a:pPr algn="just">
                  <a:lnSpc>
                    <a:spcPct val="150000"/>
                  </a:lnSpc>
                  <a:spcAft>
                    <a:spcPts val="0"/>
                  </a:spcAft>
                </a:pPr>
                <a:r>
                  <a:rPr lang="vi-VN" sz="4200">
                    <a:latin typeface="Arial" panose="020B0604020202020204" pitchFamily="34" charset="0"/>
                    <a:ea typeface="Times New Roman" panose="02020603050405020304" pitchFamily="18" charset="0"/>
                    <a:cs typeface="Arial" panose="020B0604020202020204" pitchFamily="34" charset="0"/>
                  </a:rPr>
                  <a:t>a) </a:t>
                </a:r>
              </a:p>
              <a:p>
                <a:pPr marL="571500" indent="-571500" algn="just">
                  <a:lnSpc>
                    <a:spcPct val="150000"/>
                  </a:lnSpc>
                  <a:spcAft>
                    <a:spcPts val="0"/>
                  </a:spcAft>
                  <a:buFont typeface="Arial" panose="020B0604020202020204" pitchFamily="34" charset="0"/>
                  <a:buChar char="•"/>
                </a:pPr>
                <a:r>
                  <a:rPr lang="vi-VN" sz="4200">
                    <a:latin typeface="Arial" panose="020B0604020202020204" pitchFamily="34" charset="0"/>
                    <a:ea typeface="Times New Roman" panose="02020603050405020304" pitchFamily="18" charset="0"/>
                    <a:cs typeface="Arial" panose="020B0604020202020204" pitchFamily="34" charset="0"/>
                  </a:rPr>
                  <a:t>Ta có: </a:t>
                </a:r>
                <a14:m>
                  <m:oMath xmlns:m="http://schemas.openxmlformats.org/officeDocument/2006/math">
                    <m:sSup>
                      <m:sSupPr>
                        <m:ctrlPr>
                          <a:rPr lang="en-US" sz="42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vi-VN" sz="4200" i="1">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vi-VN" sz="4200" i="1">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vi-VN" sz="4200" i="1">
                        <a:effectLst/>
                        <a:latin typeface="Cambria Math" panose="02040503050406030204" pitchFamily="18" charset="0"/>
                        <a:ea typeface="Times New Roman" panose="02020603050405020304" pitchFamily="18" charset="0"/>
                        <a:cs typeface="Times New Roman" panose="02020603050405020304" pitchFamily="18" charset="0"/>
                      </a:rPr>
                      <m:t>−3</m:t>
                    </m:r>
                    <m:r>
                      <a:rPr lang="vi-VN" sz="42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vi-VN" sz="4200" i="1">
                        <a:effectLst/>
                        <a:latin typeface="Cambria Math" panose="02040503050406030204" pitchFamily="18" charset="0"/>
                        <a:ea typeface="Times New Roman" panose="02020603050405020304" pitchFamily="18" charset="0"/>
                        <a:cs typeface="Times New Roman" panose="02020603050405020304" pitchFamily="18" charset="0"/>
                      </a:rPr>
                      <m:t>+2=0</m:t>
                    </m:r>
                  </m:oMath>
                </a14:m>
                <a:r>
                  <a:rPr lang="vi-VN" sz="4200">
                    <a:effectLst/>
                    <a:latin typeface="Arial" panose="020B0604020202020204" pitchFamily="34" charset="0"/>
                    <a:ea typeface="Times New Roman" panose="02020603050405020304" pitchFamily="18" charset="0"/>
                    <a:cs typeface="Arial" panose="020B0604020202020204" pitchFamily="34" charset="0"/>
                  </a:rPr>
                  <a:t> (1)</a:t>
                </a:r>
                <a:endParaRPr lang="en-US" sz="4200">
                  <a:effectLst/>
                  <a:latin typeface="Arial" panose="020B0604020202020204" pitchFamily="34" charset="0"/>
                  <a:ea typeface="Calibri" panose="020F0502020204030204" pitchFamily="34" charset="0"/>
                  <a:cs typeface="Arial" panose="020B0604020202020204" pitchFamily="34" charset="0"/>
                </a:endParaRPr>
              </a:p>
              <a:p>
                <a:pPr algn="just">
                  <a:spcAft>
                    <a:spcPts val="0"/>
                  </a:spcAft>
                </a:pPr>
                <a14:m>
                  <m:oMath xmlns:m="http://schemas.openxmlformats.org/officeDocument/2006/math">
                    <m:r>
                      <a:rPr lang="vi-VN" sz="4200" i="1">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vi-VN" sz="420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d>
                      <m:dPr>
                        <m:begChr m:val="["/>
                        <m:endChr m:val=""/>
                        <m:ctrlPr>
                          <a:rPr lang="en-US" sz="4200" i="1">
                            <a:effectLst/>
                            <a:latin typeface="Cambria Math" panose="02040503050406030204" pitchFamily="18" charset="0"/>
                            <a:ea typeface="Times New Roman" panose="02020603050405020304" pitchFamily="18" charset="0"/>
                            <a:cs typeface="Times New Roman" panose="02020603050405020304" pitchFamily="18" charset="0"/>
                          </a:rPr>
                        </m:ctrlPr>
                      </m:dPr>
                      <m:e>
                        <m:d>
                          <m:dPr>
                            <m:begChr m:val=""/>
                            <m:endChr m:val=""/>
                            <m:ctrlPr>
                              <a:rPr lang="en-US" sz="4200" i="1">
                                <a:effectLst/>
                                <a:latin typeface="Cambria Math" panose="02040503050406030204" pitchFamily="18" charset="0"/>
                                <a:ea typeface="Times New Roman" panose="02020603050405020304" pitchFamily="18" charset="0"/>
                                <a:cs typeface="Times New Roman" panose="02020603050405020304" pitchFamily="18" charset="0"/>
                              </a:rPr>
                            </m:ctrlPr>
                          </m:dPr>
                          <m:e>
                            <m:eqArr>
                              <m:eqArrPr>
                                <m:ctrlPr>
                                  <a:rPr lang="en-US" sz="4200" i="1">
                                    <a:effectLst/>
                                    <a:latin typeface="Cambria Math" panose="02040503050406030204" pitchFamily="18" charset="0"/>
                                    <a:ea typeface="Times New Roman" panose="02020603050405020304" pitchFamily="18" charset="0"/>
                                    <a:cs typeface="Times New Roman" panose="02020603050405020304" pitchFamily="18" charset="0"/>
                                  </a:rPr>
                                </m:ctrlPr>
                              </m:eqArrPr>
                              <m:e>
                                <m:r>
                                  <a:rPr lang="vi-VN" sz="42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vi-VN" sz="4200" i="1">
                                    <a:effectLst/>
                                    <a:latin typeface="Cambria Math" panose="02040503050406030204" pitchFamily="18" charset="0"/>
                                    <a:ea typeface="Times New Roman" panose="02020603050405020304" pitchFamily="18" charset="0"/>
                                    <a:cs typeface="Times New Roman" panose="02020603050405020304" pitchFamily="18" charset="0"/>
                                  </a:rPr>
                                  <m:t>=1</m:t>
                                </m:r>
                              </m:e>
                              <m:e>
                                <m:r>
                                  <a:rPr lang="en-US" sz="4200" i="1">
                                    <a:effectLst/>
                                    <a:latin typeface="Cambria Math" panose="02040503050406030204" pitchFamily="18" charset="0"/>
                                    <a:ea typeface="Times New Roman" panose="02020603050405020304" pitchFamily="18" charset="0"/>
                                    <a:cs typeface="Times New Roman" panose="02020603050405020304" pitchFamily="18" charset="0"/>
                                  </a:rPr>
                                  <m:t> </m:t>
                                </m:r>
                              </m:e>
                              <m:e>
                                <m:r>
                                  <a:rPr lang="vi-VN" sz="4200" i="1">
                                    <a:effectLst/>
                                    <a:latin typeface="Cambria Math" panose="02040503050406030204" pitchFamily="18" charset="0"/>
                                    <a:ea typeface="Cambria Math" panose="02040503050406030204" pitchFamily="18" charset="0"/>
                                    <a:cs typeface="Times New Roman" panose="02020603050405020304" pitchFamily="18" charset="0"/>
                                  </a:rPr>
                                  <m:t>𝑥</m:t>
                                </m:r>
                                <m:r>
                                  <a:rPr lang="vi-VN" sz="4200" i="1">
                                    <a:effectLst/>
                                    <a:latin typeface="Cambria Math" panose="02040503050406030204" pitchFamily="18" charset="0"/>
                                    <a:ea typeface="Cambria Math" panose="02040503050406030204" pitchFamily="18" charset="0"/>
                                    <a:cs typeface="Times New Roman" panose="02020603050405020304" pitchFamily="18" charset="0"/>
                                  </a:rPr>
                                  <m:t>=2</m:t>
                                </m:r>
                              </m:e>
                            </m:eqArr>
                          </m:e>
                        </m:d>
                      </m:e>
                    </m:d>
                    <m:r>
                      <a:rPr lang="en-US" sz="4200" i="1">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vi-VN" sz="4200">
                    <a:effectLst/>
                    <a:latin typeface="Arial" panose="020B0604020202020204" pitchFamily="34" charset="0"/>
                    <a:ea typeface="Times New Roman" panose="02020603050405020304" pitchFamily="18" charset="0"/>
                    <a:cs typeface="Arial" panose="020B0604020202020204" pitchFamily="34" charset="0"/>
                  </a:rPr>
                  <a:t>   </a:t>
                </a:r>
                <a:endParaRPr lang="en-US" sz="42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r>
                  <a:rPr lang="vi-VN" sz="4200">
                    <a:effectLst/>
                    <a:latin typeface="Arial" panose="020B0604020202020204" pitchFamily="34" charset="0"/>
                    <a:ea typeface="Times New Roman" panose="02020603050405020304" pitchFamily="18" charset="0"/>
                    <a:cs typeface="Arial" panose="020B0604020202020204" pitchFamily="34" charset="0"/>
                  </a:rPr>
                  <a:t>Vậy phương trình (1) có tập nghiệm S</a:t>
                </a:r>
                <a:r>
                  <a:rPr lang="vi-VN" sz="4200" baseline="-25000">
                    <a:effectLst/>
                    <a:latin typeface="Arial" panose="020B0604020202020204" pitchFamily="34" charset="0"/>
                    <a:ea typeface="Times New Roman" panose="02020603050405020304" pitchFamily="18" charset="0"/>
                    <a:cs typeface="Arial" panose="020B0604020202020204" pitchFamily="34" charset="0"/>
                  </a:rPr>
                  <a:t>1</a:t>
                </a:r>
                <a:r>
                  <a:rPr lang="vi-VN" sz="4200">
                    <a:effectLst/>
                    <a:latin typeface="Arial" panose="020B0604020202020204" pitchFamily="34" charset="0"/>
                    <a:ea typeface="Times New Roman" panose="02020603050405020304" pitchFamily="18" charset="0"/>
                    <a:cs typeface="Arial" panose="020B0604020202020204" pitchFamily="34" charset="0"/>
                  </a:rPr>
                  <a:t> = {1; 2}. </a:t>
                </a:r>
                <a:endParaRPr lang="en-US" sz="42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1480820" y="1246366"/>
                <a:ext cx="6858000" cy="5904758"/>
              </a:xfrm>
              <a:prstGeom prst="rect">
                <a:avLst/>
              </a:prstGeom>
              <a:blipFill rotWithShape="0">
                <a:blip r:embed="rId3"/>
                <a:stretch>
                  <a:fillRect l="-3467" r="-3378" b="-37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10058400" y="2215862"/>
                <a:ext cx="7086600" cy="4935262"/>
              </a:xfrm>
              <a:prstGeom prst="rect">
                <a:avLst/>
              </a:prstGeom>
            </p:spPr>
            <p:txBody>
              <a:bodyPr wrap="square">
                <a:spAutoFit/>
              </a:bodyPr>
              <a:lstStyle/>
              <a:p>
                <a:pPr marL="571500" indent="-571500" algn="just">
                  <a:lnSpc>
                    <a:spcPct val="150000"/>
                  </a:lnSpc>
                  <a:spcAft>
                    <a:spcPts val="0"/>
                  </a:spcAft>
                  <a:buFont typeface="Arial" panose="020B0604020202020204" pitchFamily="34" charset="0"/>
                  <a:buChar char="•"/>
                </a:pPr>
                <a:r>
                  <a:rPr lang="vi-VN" sz="4200">
                    <a:latin typeface="Arial" panose="020B0604020202020204" pitchFamily="34" charset="0"/>
                    <a:ea typeface="Times New Roman" panose="02020603050405020304" pitchFamily="18" charset="0"/>
                    <a:cs typeface="Arial" panose="020B0604020202020204" pitchFamily="34" charset="0"/>
                  </a:rPr>
                  <a:t>Ta có: </a:t>
                </a:r>
                <a14:m>
                  <m:oMath xmlns:m="http://schemas.openxmlformats.org/officeDocument/2006/math">
                    <m:r>
                      <a:rPr lang="vi-VN" sz="42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vi-VN" sz="42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r>
                      <a:rPr lang="vi-VN" sz="42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–1)(</m:t>
                    </m:r>
                    <m:r>
                      <m:rPr>
                        <m:sty m:val="p"/>
                      </m:rPr>
                      <a:rPr lang="vi-VN" sz="42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r>
                      <a:rPr lang="vi-VN" sz="42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–2)=0 </m:t>
                    </m:r>
                  </m:oMath>
                </a14:m>
                <a:r>
                  <a:rPr lang="vi-VN" sz="4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a:t>
                </a:r>
                <a:endParaRPr lang="en-US" sz="4200">
                  <a:effectLst/>
                  <a:latin typeface="Arial" panose="020B0604020202020204" pitchFamily="34" charset="0"/>
                  <a:ea typeface="Calibri" panose="020F0502020204030204" pitchFamily="34" charset="0"/>
                  <a:cs typeface="Arial" panose="020B0604020202020204" pitchFamily="34" charset="0"/>
                </a:endParaRPr>
              </a:p>
              <a:p>
                <a:pPr algn="just">
                  <a:spcAft>
                    <a:spcPts val="0"/>
                  </a:spcAft>
                </a:pPr>
                <a14:m>
                  <m:oMath xmlns:m="http://schemas.openxmlformats.org/officeDocument/2006/math">
                    <m:r>
                      <a:rPr lang="vi-VN" sz="42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vi-VN" sz="4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d>
                      <m:dPr>
                        <m:begChr m:val="["/>
                        <m:endChr m:val=""/>
                        <m:ctrlPr>
                          <a:rPr lang="en-US" sz="4200" i="1">
                            <a:effectLst/>
                            <a:latin typeface="Cambria Math" panose="02040503050406030204" pitchFamily="18" charset="0"/>
                            <a:ea typeface="Times New Roman" panose="02020603050405020304" pitchFamily="18" charset="0"/>
                            <a:cs typeface="Times New Roman" panose="02020603050405020304" pitchFamily="18" charset="0"/>
                          </a:rPr>
                        </m:ctrlPr>
                      </m:dPr>
                      <m:e>
                        <m:d>
                          <m:dPr>
                            <m:begChr m:val=""/>
                            <m:endChr m:val=""/>
                            <m:ctrlPr>
                              <a:rPr lang="en-US" sz="4200" i="1">
                                <a:effectLst/>
                                <a:latin typeface="Cambria Math" panose="02040503050406030204" pitchFamily="18" charset="0"/>
                                <a:ea typeface="Times New Roman" panose="02020603050405020304" pitchFamily="18" charset="0"/>
                                <a:cs typeface="Times New Roman" panose="02020603050405020304" pitchFamily="18" charset="0"/>
                              </a:rPr>
                            </m:ctrlPr>
                          </m:dPr>
                          <m:e>
                            <m:eqArr>
                              <m:eqArrPr>
                                <m:ctrlPr>
                                  <a:rPr lang="en-US" sz="4200" i="1">
                                    <a:effectLst/>
                                    <a:latin typeface="Cambria Math" panose="02040503050406030204" pitchFamily="18" charset="0"/>
                                    <a:ea typeface="Times New Roman" panose="02020603050405020304" pitchFamily="18" charset="0"/>
                                    <a:cs typeface="Times New Roman" panose="02020603050405020304" pitchFamily="18" charset="0"/>
                                  </a:rPr>
                                </m:ctrlPr>
                              </m:eqArrPr>
                              <m:e>
                                <m:r>
                                  <a:rPr lang="vi-VN" sz="42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vi-VN" sz="4200" i="1">
                                    <a:effectLst/>
                                    <a:latin typeface="Cambria Math" panose="02040503050406030204" pitchFamily="18" charset="0"/>
                                    <a:ea typeface="Times New Roman" panose="02020603050405020304" pitchFamily="18" charset="0"/>
                                    <a:cs typeface="Times New Roman" panose="02020603050405020304" pitchFamily="18" charset="0"/>
                                  </a:rPr>
                                  <m:t>=1</m:t>
                                </m:r>
                              </m:e>
                              <m:e>
                                <m:r>
                                  <a:rPr lang="en-US" sz="4200" i="1">
                                    <a:effectLst/>
                                    <a:latin typeface="Cambria Math" panose="02040503050406030204" pitchFamily="18" charset="0"/>
                                    <a:ea typeface="Times New Roman" panose="02020603050405020304" pitchFamily="18" charset="0"/>
                                    <a:cs typeface="Times New Roman" panose="02020603050405020304" pitchFamily="18" charset="0"/>
                                  </a:rPr>
                                  <m:t> </m:t>
                                </m:r>
                              </m:e>
                              <m:e>
                                <m:r>
                                  <a:rPr lang="vi-VN" sz="4200" i="1">
                                    <a:effectLst/>
                                    <a:latin typeface="Cambria Math" panose="02040503050406030204" pitchFamily="18" charset="0"/>
                                    <a:ea typeface="Cambria Math" panose="02040503050406030204" pitchFamily="18" charset="0"/>
                                    <a:cs typeface="Times New Roman" panose="02020603050405020304" pitchFamily="18" charset="0"/>
                                  </a:rPr>
                                  <m:t>𝑥</m:t>
                                </m:r>
                                <m:r>
                                  <a:rPr lang="vi-VN" sz="4200" i="1">
                                    <a:effectLst/>
                                    <a:latin typeface="Cambria Math" panose="02040503050406030204" pitchFamily="18" charset="0"/>
                                    <a:ea typeface="Cambria Math" panose="02040503050406030204" pitchFamily="18" charset="0"/>
                                    <a:cs typeface="Times New Roman" panose="02020603050405020304" pitchFamily="18" charset="0"/>
                                  </a:rPr>
                                  <m:t>=2</m:t>
                                </m:r>
                              </m:e>
                            </m:eqArr>
                          </m:e>
                        </m:d>
                      </m:e>
                    </m:d>
                  </m:oMath>
                </a14:m>
                <a:r>
                  <a:rPr lang="vi-VN" sz="4200">
                    <a:effectLst/>
                    <a:latin typeface="Arial" panose="020B0604020202020204" pitchFamily="34" charset="0"/>
                    <a:ea typeface="Times New Roman" panose="02020603050405020304" pitchFamily="18" charset="0"/>
                    <a:cs typeface="Arial" panose="020B0604020202020204" pitchFamily="34" charset="0"/>
                  </a:rPr>
                  <a:t>   </a:t>
                </a:r>
                <a:endParaRPr lang="en-US" sz="42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r>
                  <a:rPr lang="vi-VN" sz="4200">
                    <a:effectLst/>
                    <a:latin typeface="Arial" panose="020B0604020202020204" pitchFamily="34" charset="0"/>
                    <a:ea typeface="Times New Roman" panose="02020603050405020304" pitchFamily="18" charset="0"/>
                    <a:cs typeface="Arial" panose="020B0604020202020204" pitchFamily="34" charset="0"/>
                  </a:rPr>
                  <a:t>Vậy phương trình (2) có tập nghiệm S</a:t>
                </a:r>
                <a:r>
                  <a:rPr lang="vi-VN" sz="4200" baseline="-25000">
                    <a:effectLst/>
                    <a:latin typeface="Arial" panose="020B0604020202020204" pitchFamily="34" charset="0"/>
                    <a:ea typeface="Times New Roman" panose="02020603050405020304" pitchFamily="18" charset="0"/>
                    <a:cs typeface="Arial" panose="020B0604020202020204" pitchFamily="34" charset="0"/>
                  </a:rPr>
                  <a:t>2</a:t>
                </a:r>
                <a:r>
                  <a:rPr lang="vi-VN" sz="4200">
                    <a:effectLst/>
                    <a:latin typeface="Arial" panose="020B0604020202020204" pitchFamily="34" charset="0"/>
                    <a:ea typeface="Times New Roman" panose="02020603050405020304" pitchFamily="18" charset="0"/>
                    <a:cs typeface="Arial" panose="020B0604020202020204" pitchFamily="34" charset="0"/>
                  </a:rPr>
                  <a:t> = {1; 2}.</a:t>
                </a:r>
                <a:endParaRPr lang="en-US" sz="42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10058400" y="2215862"/>
                <a:ext cx="7086600" cy="4935262"/>
              </a:xfrm>
              <a:prstGeom prst="rect">
                <a:avLst/>
              </a:prstGeom>
              <a:blipFill rotWithShape="0">
                <a:blip r:embed="rId4"/>
                <a:stretch>
                  <a:fillRect l="-3267" r="-3181" b="-4691"/>
                </a:stretch>
              </a:blipFill>
            </p:spPr>
            <p:txBody>
              <a:bodyPr/>
              <a:lstStyle/>
              <a:p>
                <a:r>
                  <a:rPr lang="en-US">
                    <a:noFill/>
                  </a:rPr>
                  <a:t> </a:t>
                </a:r>
              </a:p>
            </p:txBody>
          </p:sp>
        </mc:Fallback>
      </mc:AlternateContent>
      <p:sp>
        <p:nvSpPr>
          <p:cNvPr id="7" name="Rectangle 6"/>
          <p:cNvSpPr/>
          <p:nvPr/>
        </p:nvSpPr>
        <p:spPr>
          <a:xfrm>
            <a:off x="1480820" y="7980398"/>
            <a:ext cx="11689418" cy="738664"/>
          </a:xfrm>
          <a:prstGeom prst="rect">
            <a:avLst/>
          </a:prstGeom>
        </p:spPr>
        <p:txBody>
          <a:bodyPr wrap="none">
            <a:spAutoFit/>
          </a:bodyPr>
          <a:lstStyle/>
          <a:p>
            <a:r>
              <a:rPr lang="en-US" sz="4200">
                <a:latin typeface="Arial" panose="020B0604020202020204" pitchFamily="34" charset="0"/>
                <a:cs typeface="Arial" panose="020B0604020202020204" pitchFamily="34" charset="0"/>
              </a:rPr>
              <a:t>b) Hai tập S</a:t>
            </a:r>
            <a:r>
              <a:rPr lang="vi-VN" sz="4200" baseline="-25000">
                <a:latin typeface="Arial" panose="020B0604020202020204" pitchFamily="34" charset="0"/>
                <a:cs typeface="Arial" panose="020B0604020202020204" pitchFamily="34" charset="0"/>
              </a:rPr>
              <a:t>1</a:t>
            </a:r>
            <a:r>
              <a:rPr lang="en-US" sz="4200">
                <a:latin typeface="Arial" panose="020B0604020202020204" pitchFamily="34" charset="0"/>
                <a:cs typeface="Arial" panose="020B0604020202020204" pitchFamily="34" charset="0"/>
              </a:rPr>
              <a:t>, S</a:t>
            </a:r>
            <a:r>
              <a:rPr lang="vi-VN" sz="4200" baseline="-25000">
                <a:latin typeface="Arial" panose="020B0604020202020204" pitchFamily="34" charset="0"/>
                <a:cs typeface="Arial" panose="020B0604020202020204" pitchFamily="34" charset="0"/>
              </a:rPr>
              <a:t>2</a:t>
            </a:r>
            <a:r>
              <a:rPr lang="en-US" sz="4200">
                <a:latin typeface="Arial" panose="020B0604020202020204" pitchFamily="34" charset="0"/>
                <a:cs typeface="Arial" panose="020B0604020202020204" pitchFamily="34" charset="0"/>
              </a:rPr>
              <a:t> bằng nhau vì cùng là tập {1; 2}.</a:t>
            </a: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288866">
            <a:off x="16460498" y="8106040"/>
            <a:ext cx="1353561" cy="1840844"/>
          </a:xfrm>
          <a:prstGeom prst="rect">
            <a:avLst/>
          </a:prstGeom>
        </p:spPr>
      </p:pic>
    </p:spTree>
    <p:extLst>
      <p:ext uri="{BB962C8B-B14F-4D97-AF65-F5344CB8AC3E}">
        <p14:creationId xmlns:p14="http://schemas.microsoft.com/office/powerpoint/2010/main" val="3077713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dissolve">
                                      <p:cBhvr>
                                        <p:cTn id="14" dur="500"/>
                                        <p:tgtEl>
                                          <p:spTgt spid="5"/>
                                        </p:tgtEl>
                                      </p:cBhvr>
                                    </p:animEffect>
                                  </p:childTnLst>
                                </p:cTn>
                              </p:par>
                              <p:par>
                                <p:cTn id="15" presetID="9"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dissolv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sp>
        <p:nvSpPr>
          <p:cNvPr id="3" name="TextBox 2"/>
          <p:cNvSpPr txBox="1"/>
          <p:nvPr/>
        </p:nvSpPr>
        <p:spPr>
          <a:xfrm>
            <a:off x="8086826" y="647700"/>
            <a:ext cx="2114347" cy="707886"/>
          </a:xfrm>
          <a:prstGeom prst="rect">
            <a:avLst/>
          </a:prstGeom>
          <a:noFill/>
        </p:spPr>
        <p:txBody>
          <a:bodyPr wrap="square" rtlCol="0">
            <a:spAutoFit/>
          </a:bodyPr>
          <a:lstStyle/>
          <a:p>
            <a:pPr algn="ctr"/>
            <a:r>
              <a:rPr lang="vi-VN" sz="4000" b="1" u="sng">
                <a:solidFill>
                  <a:srgbClr val="C00000"/>
                </a:solidFill>
                <a:cs typeface="Arial" panose="020B0604020202020204" pitchFamily="34" charset="0"/>
              </a:rPr>
              <a:t>Giải</a:t>
            </a:r>
            <a:endParaRPr lang="en-US" sz="4000" b="1" u="sng">
              <a:solidFill>
                <a:srgbClr val="C00000"/>
              </a:solidFill>
              <a:latin typeface="Arial" panose="020B0604020202020204" pitchFamily="34" charset="0"/>
              <a:cs typeface="Arial" panose="020B0604020202020204" pitchFamily="34" charset="0"/>
            </a:endParaRPr>
          </a:p>
        </p:txBody>
      </p:sp>
      <p:grpSp>
        <p:nvGrpSpPr>
          <p:cNvPr id="6" name="Group 5"/>
          <p:cNvGrpSpPr/>
          <p:nvPr/>
        </p:nvGrpSpPr>
        <p:grpSpPr>
          <a:xfrm>
            <a:off x="1028699" y="1534093"/>
            <a:ext cx="16984098" cy="8574399"/>
            <a:chOff x="1028699" y="1534093"/>
            <a:chExt cx="16984098" cy="8574399"/>
          </a:xfrm>
        </p:grpSpPr>
        <mc:AlternateContent xmlns:mc="http://schemas.openxmlformats.org/markup-compatibility/2006" xmlns:a14="http://schemas.microsoft.com/office/drawing/2010/main">
          <mc:Choice Requires="a14">
            <p:sp>
              <p:nvSpPr>
                <p:cNvPr id="4" name="Rectangle 3"/>
                <p:cNvSpPr/>
                <p:nvPr/>
              </p:nvSpPr>
              <p:spPr>
                <a:xfrm>
                  <a:off x="1028699" y="1534093"/>
                  <a:ext cx="16230600" cy="8574399"/>
                </a:xfrm>
                <a:prstGeom prst="rect">
                  <a:avLst/>
                </a:prstGeom>
              </p:spPr>
              <p:txBody>
                <a:bodyPr wrap="square">
                  <a:spAutoFit/>
                </a:bodyPr>
                <a:lstStyle/>
                <a:p>
                  <a:pPr marL="571500" indent="-571500">
                    <a:lnSpc>
                      <a:spcPct val="130000"/>
                    </a:lnSpc>
                    <a:spcAft>
                      <a:spcPts val="0"/>
                    </a:spcAft>
                    <a:buFont typeface="Arial" panose="020B0604020202020204" pitchFamily="34" charset="0"/>
                    <a:buChar char="•"/>
                  </a:pPr>
                  <a:r>
                    <a:rPr lang="vi-VN" sz="3600">
                      <a:latin typeface="Arial" panose="020B0604020202020204" pitchFamily="34" charset="0"/>
                      <a:ea typeface="Calibri" panose="020F0502020204030204" pitchFamily="34" charset="0"/>
                      <a:cs typeface="Arial" panose="020B0604020202020204" pitchFamily="34" charset="0"/>
                    </a:rPr>
                    <a:t>Để khoảng cách h(m) từ vị trí người chơi đu đến vị trí cân bằng là 3 m thì:</a:t>
                  </a:r>
                  <a:endParaRPr lang="en-US" sz="3600">
                    <a:effectLst/>
                    <a:latin typeface="Arial" panose="020B0604020202020204" pitchFamily="34" charset="0"/>
                    <a:ea typeface="Calibri" panose="020F0502020204030204" pitchFamily="34" charset="0"/>
                    <a:cs typeface="Arial" panose="020B0604020202020204" pitchFamily="34" charset="0"/>
                  </a:endParaRPr>
                </a:p>
                <a:p>
                  <a:pPr>
                    <a:spcAft>
                      <a:spcPts val="0"/>
                    </a:spcAft>
                  </a:pPr>
                  <a14:m>
                    <m:oMath xmlns:m="http://schemas.openxmlformats.org/officeDocument/2006/math">
                      <m:d>
                        <m:dPr>
                          <m:begChr m:val="|"/>
                          <m:end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dPr>
                        <m:e>
                          <m:r>
                            <a:rPr lang="vi-VN" sz="3600">
                              <a:effectLst/>
                              <a:latin typeface="Cambria Math" panose="02040503050406030204" pitchFamily="18" charset="0"/>
                              <a:ea typeface="Calibri" panose="020F0502020204030204" pitchFamily="34" charset="0"/>
                              <a:cs typeface="Times New Roman" panose="02020603050405020304" pitchFamily="18" charset="0"/>
                            </a:rPr>
                            <m:t>3</m:t>
                          </m:r>
                          <m:func>
                            <m:func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vi-VN" sz="3600">
                                  <a:effectLst/>
                                  <a:latin typeface="Cambria Math" panose="02040503050406030204" pitchFamily="18" charset="0"/>
                                  <a:ea typeface="Calibri" panose="020F0502020204030204" pitchFamily="34" charset="0"/>
                                  <a:cs typeface="Times New Roman" panose="02020603050405020304" pitchFamily="18" charset="0"/>
                                </a:rPr>
                                <m:t>cos</m:t>
                              </m:r>
                            </m:fName>
                            <m:e>
                              <m:d>
                                <m:dPr>
                                  <m:begChr m:val="["/>
                                  <m:end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vi-VN" sz="3600">
                                          <a:effectLst/>
                                          <a:latin typeface="Cambria Math" panose="02040503050406030204" pitchFamily="18" charset="0"/>
                                          <a:ea typeface="Calibri" panose="020F0502020204030204" pitchFamily="34" charset="0"/>
                                          <a:cs typeface="Times New Roman" panose="02020603050405020304" pitchFamily="18" charset="0"/>
                                        </a:rPr>
                                        <m:t>π</m:t>
                                      </m:r>
                                    </m:num>
                                    <m:den>
                                      <m:r>
                                        <a:rPr lang="vi-VN" sz="3600">
                                          <a:effectLst/>
                                          <a:latin typeface="Cambria Math" panose="02040503050406030204" pitchFamily="18" charset="0"/>
                                          <a:ea typeface="Calibri" panose="020F0502020204030204" pitchFamily="34" charset="0"/>
                                          <a:cs typeface="Times New Roman" panose="02020603050405020304" pitchFamily="18" charset="0"/>
                                        </a:rPr>
                                        <m:t>3</m:t>
                                      </m:r>
                                    </m:den>
                                  </m:f>
                                  <m:d>
                                    <m:d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dPr>
                                    <m:e>
                                      <m:r>
                                        <a:rPr lang="vi-VN" sz="3600">
                                          <a:effectLst/>
                                          <a:latin typeface="Cambria Math" panose="02040503050406030204" pitchFamily="18" charset="0"/>
                                          <a:ea typeface="Calibri" panose="020F0502020204030204" pitchFamily="34" charset="0"/>
                                          <a:cs typeface="Times New Roman" panose="02020603050405020304" pitchFamily="18" charset="0"/>
                                        </a:rPr>
                                        <m:t>2</m:t>
                                      </m:r>
                                      <m:r>
                                        <m:rPr>
                                          <m:sty m:val="p"/>
                                        </m:rPr>
                                        <a:rPr lang="vi-VN" sz="3600">
                                          <a:effectLst/>
                                          <a:latin typeface="Cambria Math" panose="02040503050406030204" pitchFamily="18" charset="0"/>
                                          <a:ea typeface="Calibri" panose="020F0502020204030204" pitchFamily="34" charset="0"/>
                                          <a:cs typeface="Times New Roman" panose="02020603050405020304" pitchFamily="18" charset="0"/>
                                        </a:rPr>
                                        <m:t>t</m:t>
                                      </m:r>
                                      <m:r>
                                        <a:rPr lang="vi-VN" sz="3600" i="1">
                                          <a:effectLst/>
                                          <a:latin typeface="Cambria Math" panose="02040503050406030204" pitchFamily="18" charset="0"/>
                                          <a:ea typeface="Calibri" panose="020F0502020204030204" pitchFamily="34" charset="0"/>
                                          <a:cs typeface="Times New Roman" panose="02020603050405020304" pitchFamily="18" charset="0"/>
                                        </a:rPr>
                                        <m:t>−</m:t>
                                      </m:r>
                                      <m:r>
                                        <a:rPr lang="vi-VN" sz="3600">
                                          <a:effectLst/>
                                          <a:latin typeface="Cambria Math" panose="02040503050406030204" pitchFamily="18" charset="0"/>
                                          <a:ea typeface="Calibri" panose="020F0502020204030204" pitchFamily="34" charset="0"/>
                                          <a:cs typeface="Times New Roman" panose="02020603050405020304" pitchFamily="18" charset="0"/>
                                        </a:rPr>
                                        <m:t>1</m:t>
                                      </m:r>
                                    </m:e>
                                  </m:d>
                                </m:e>
                              </m:d>
                            </m:e>
                          </m:func>
                        </m:e>
                      </m:d>
                      <m:r>
                        <a:rPr lang="vi-VN" sz="3600">
                          <a:effectLst/>
                          <a:latin typeface="Cambria Math" panose="02040503050406030204" pitchFamily="18" charset="0"/>
                          <a:ea typeface="Calibri" panose="020F0502020204030204" pitchFamily="34" charset="0"/>
                          <a:cs typeface="Times New Roman" panose="02020603050405020304" pitchFamily="18" charset="0"/>
                        </a:rPr>
                        <m:t>=3⟺</m:t>
                      </m:r>
                    </m:oMath>
                  </a14:m>
                  <a:r>
                    <a:rPr lang="vi-VN" sz="360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d>
                        <m:dPr>
                          <m:begChr m:val="["/>
                          <m:endChr m:val=""/>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dPr>
                        <m:e>
                          <m:d>
                            <m:dPr>
                              <m:begChr m:val=""/>
                              <m:endChr m:val=""/>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dPr>
                            <m:e>
                              <m:eqArr>
                                <m:eqArr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eqArrPr>
                                <m:e>
                                  <m:r>
                                    <a:rPr lang="vi-VN" sz="3600">
                                      <a:effectLst/>
                                      <a:latin typeface="Cambria Math" panose="02040503050406030204" pitchFamily="18" charset="0"/>
                                      <a:ea typeface="Times New Roman" panose="02020603050405020304" pitchFamily="18" charset="0"/>
                                      <a:cs typeface="Times New Roman" panose="02020603050405020304" pitchFamily="18" charset="0"/>
                                    </a:rPr>
                                    <m:t>3</m:t>
                                  </m:r>
                                  <m:func>
                                    <m:func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vi-VN" sz="3600">
                                          <a:effectLst/>
                                          <a:latin typeface="Cambria Math" panose="02040503050406030204" pitchFamily="18" charset="0"/>
                                          <a:ea typeface="Times New Roman" panose="02020603050405020304" pitchFamily="18" charset="0"/>
                                          <a:cs typeface="Times New Roman" panose="02020603050405020304" pitchFamily="18" charset="0"/>
                                        </a:rPr>
                                        <m:t>cos</m:t>
                                      </m:r>
                                    </m:fName>
                                    <m:e>
                                      <m:d>
                                        <m:dPr>
                                          <m:begChr m:val="["/>
                                          <m:endChr m:val="]"/>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dPr>
                                        <m:e>
                                          <m:f>
                                            <m:f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vi-VN" sz="36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vi-VN" sz="3600">
                                                  <a:effectLst/>
                                                  <a:latin typeface="Cambria Math" panose="02040503050406030204" pitchFamily="18" charset="0"/>
                                                  <a:ea typeface="Times New Roman" panose="02020603050405020304" pitchFamily="18" charset="0"/>
                                                  <a:cs typeface="Times New Roman" panose="02020603050405020304" pitchFamily="18" charset="0"/>
                                                </a:rPr>
                                                <m:t>3</m:t>
                                              </m:r>
                                            </m:den>
                                          </m:f>
                                          <m:d>
                                            <m:d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vi-VN" sz="3600">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vi-VN" sz="3600">
                                                  <a:effectLst/>
                                                  <a:latin typeface="Cambria Math" panose="02040503050406030204" pitchFamily="18" charset="0"/>
                                                  <a:ea typeface="Times New Roman" panose="02020603050405020304" pitchFamily="18" charset="0"/>
                                                  <a:cs typeface="Times New Roman" panose="02020603050405020304" pitchFamily="18" charset="0"/>
                                                </a:rPr>
                                                <m:t>t</m:t>
                                              </m:r>
                                              <m:r>
                                                <a:rPr lang="vi-VN" sz="3600" i="1">
                                                  <a:effectLst/>
                                                  <a:latin typeface="Cambria Math" panose="02040503050406030204" pitchFamily="18" charset="0"/>
                                                  <a:ea typeface="Times New Roman" panose="02020603050405020304" pitchFamily="18" charset="0"/>
                                                  <a:cs typeface="Times New Roman" panose="02020603050405020304" pitchFamily="18" charset="0"/>
                                                </a:rPr>
                                                <m:t>−</m:t>
                                              </m:r>
                                              <m:r>
                                                <a:rPr lang="vi-VN" sz="3600">
                                                  <a:effectLst/>
                                                  <a:latin typeface="Cambria Math" panose="02040503050406030204" pitchFamily="18" charset="0"/>
                                                  <a:ea typeface="Times New Roman" panose="02020603050405020304" pitchFamily="18" charset="0"/>
                                                  <a:cs typeface="Times New Roman" panose="02020603050405020304" pitchFamily="18" charset="0"/>
                                                </a:rPr>
                                                <m:t>1</m:t>
                                              </m:r>
                                            </m:e>
                                          </m:d>
                                        </m:e>
                                      </m:d>
                                    </m:e>
                                  </m:func>
                                  <m:r>
                                    <a:rPr lang="vi-VN" sz="3600">
                                      <a:effectLst/>
                                      <a:latin typeface="Cambria Math" panose="02040503050406030204" pitchFamily="18" charset="0"/>
                                      <a:ea typeface="Times New Roman" panose="02020603050405020304" pitchFamily="18" charset="0"/>
                                      <a:cs typeface="Times New Roman" panose="02020603050405020304" pitchFamily="18" charset="0"/>
                                    </a:rPr>
                                    <m:t>=3   </m:t>
                                  </m:r>
                                </m:e>
                                <m:e>
                                  <m:r>
                                    <a:rPr lang="vi-VN" sz="3600" b="0" i="1" smtClean="0">
                                      <a:effectLst/>
                                      <a:latin typeface="Cambria Math" panose="02040503050406030204" pitchFamily="18" charset="0"/>
                                      <a:ea typeface="Times New Roman" panose="02020603050405020304" pitchFamily="18" charset="0"/>
                                      <a:cs typeface="Times New Roman" panose="02020603050405020304" pitchFamily="18" charset="0"/>
                                    </a:rPr>
                                    <m:t> </m:t>
                                  </m:r>
                                </m:e>
                                <m:e>
                                  <m:r>
                                    <a:rPr lang="vi-VN" sz="3600">
                                      <a:effectLst/>
                                      <a:latin typeface="Cambria Math" panose="02040503050406030204" pitchFamily="18" charset="0"/>
                                      <a:ea typeface="Cambria Math" panose="02040503050406030204" pitchFamily="18" charset="0"/>
                                      <a:cs typeface="Times New Roman" panose="02020603050405020304" pitchFamily="18" charset="0"/>
                                    </a:rPr>
                                    <m:t>3</m:t>
                                  </m:r>
                                  <m:func>
                                    <m:funcPr>
                                      <m:ctrlPr>
                                        <a:rPr lang="en-US" sz="3600" i="1">
                                          <a:effectLst/>
                                          <a:latin typeface="Cambria Math" panose="02040503050406030204" pitchFamily="18" charset="0"/>
                                          <a:ea typeface="Cambria Math" panose="02040503050406030204" pitchFamily="18" charset="0"/>
                                          <a:cs typeface="Times New Roman" panose="02020603050405020304" pitchFamily="18" charset="0"/>
                                        </a:rPr>
                                      </m:ctrlPr>
                                    </m:funcPr>
                                    <m:fName>
                                      <m:r>
                                        <m:rPr>
                                          <m:sty m:val="p"/>
                                        </m:rPr>
                                        <a:rPr lang="vi-VN" sz="3600">
                                          <a:effectLst/>
                                          <a:latin typeface="Cambria Math" panose="02040503050406030204" pitchFamily="18" charset="0"/>
                                          <a:ea typeface="Cambria Math" panose="02040503050406030204" pitchFamily="18" charset="0"/>
                                          <a:cs typeface="Times New Roman" panose="02020603050405020304" pitchFamily="18" charset="0"/>
                                        </a:rPr>
                                        <m:t>cos</m:t>
                                      </m:r>
                                    </m:fName>
                                    <m:e>
                                      <m:d>
                                        <m:dPr>
                                          <m:begChr m:val="["/>
                                          <m:endChr m:val="]"/>
                                          <m:ctrlPr>
                                            <a:rPr lang="en-US" sz="3600"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en-US" sz="3600" i="1">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vi-VN" sz="3600">
                                                  <a:effectLst/>
                                                  <a:latin typeface="Cambria Math" panose="02040503050406030204" pitchFamily="18" charset="0"/>
                                                  <a:ea typeface="Cambria Math" panose="02040503050406030204" pitchFamily="18" charset="0"/>
                                                  <a:cs typeface="Times New Roman" panose="02020603050405020304" pitchFamily="18" charset="0"/>
                                                </a:rPr>
                                                <m:t>π</m:t>
                                              </m:r>
                                            </m:num>
                                            <m:den>
                                              <m:r>
                                                <a:rPr lang="vi-VN" sz="3600">
                                                  <a:effectLst/>
                                                  <a:latin typeface="Cambria Math" panose="02040503050406030204" pitchFamily="18" charset="0"/>
                                                  <a:ea typeface="Cambria Math" panose="02040503050406030204" pitchFamily="18" charset="0"/>
                                                  <a:cs typeface="Times New Roman" panose="02020603050405020304" pitchFamily="18" charset="0"/>
                                                </a:rPr>
                                                <m:t>3</m:t>
                                              </m:r>
                                            </m:den>
                                          </m:f>
                                          <m:d>
                                            <m:dPr>
                                              <m:ctrlPr>
                                                <a:rPr lang="en-US" sz="3600" i="1">
                                                  <a:effectLst/>
                                                  <a:latin typeface="Cambria Math" panose="02040503050406030204" pitchFamily="18" charset="0"/>
                                                  <a:ea typeface="Cambria Math" panose="02040503050406030204" pitchFamily="18" charset="0"/>
                                                  <a:cs typeface="Times New Roman" panose="02020603050405020304" pitchFamily="18" charset="0"/>
                                                </a:rPr>
                                              </m:ctrlPr>
                                            </m:dPr>
                                            <m:e>
                                              <m:r>
                                                <a:rPr lang="vi-VN" sz="3600">
                                                  <a:effectLst/>
                                                  <a:latin typeface="Cambria Math" panose="02040503050406030204" pitchFamily="18" charset="0"/>
                                                  <a:ea typeface="Cambria Math" panose="02040503050406030204" pitchFamily="18" charset="0"/>
                                                  <a:cs typeface="Times New Roman" panose="02020603050405020304" pitchFamily="18" charset="0"/>
                                                </a:rPr>
                                                <m:t>2</m:t>
                                              </m:r>
                                              <m:r>
                                                <m:rPr>
                                                  <m:sty m:val="p"/>
                                                </m:rPr>
                                                <a:rPr lang="vi-VN" sz="3600">
                                                  <a:effectLst/>
                                                  <a:latin typeface="Cambria Math" panose="02040503050406030204" pitchFamily="18" charset="0"/>
                                                  <a:ea typeface="Cambria Math" panose="02040503050406030204" pitchFamily="18" charset="0"/>
                                                  <a:cs typeface="Times New Roman" panose="02020603050405020304" pitchFamily="18" charset="0"/>
                                                </a:rPr>
                                                <m:t>t</m:t>
                                              </m:r>
                                              <m:r>
                                                <a:rPr lang="vi-VN" sz="3600" i="1">
                                                  <a:effectLst/>
                                                  <a:latin typeface="Cambria Math" panose="02040503050406030204" pitchFamily="18" charset="0"/>
                                                  <a:ea typeface="Cambria Math" panose="02040503050406030204" pitchFamily="18" charset="0"/>
                                                  <a:cs typeface="Times New Roman" panose="02020603050405020304" pitchFamily="18" charset="0"/>
                                                </a:rPr>
                                                <m:t>−</m:t>
                                              </m:r>
                                              <m:r>
                                                <a:rPr lang="vi-VN" sz="3600">
                                                  <a:effectLst/>
                                                  <a:latin typeface="Cambria Math" panose="02040503050406030204" pitchFamily="18" charset="0"/>
                                                  <a:ea typeface="Cambria Math" panose="02040503050406030204" pitchFamily="18" charset="0"/>
                                                  <a:cs typeface="Times New Roman" panose="02020603050405020304" pitchFamily="18" charset="0"/>
                                                </a:rPr>
                                                <m:t>1</m:t>
                                              </m:r>
                                            </m:e>
                                          </m:d>
                                        </m:e>
                                      </m:d>
                                    </m:e>
                                  </m:func>
                                  <m:r>
                                    <a:rPr lang="vi-VN" sz="3600">
                                      <a:effectLst/>
                                      <a:latin typeface="Cambria Math" panose="02040503050406030204" pitchFamily="18" charset="0"/>
                                      <a:ea typeface="Cambria Math" panose="02040503050406030204" pitchFamily="18" charset="0"/>
                                      <a:cs typeface="Times New Roman" panose="02020603050405020304" pitchFamily="18" charset="0"/>
                                    </a:rPr>
                                    <m:t>=</m:t>
                                  </m:r>
                                  <m:r>
                                    <a:rPr lang="vi-VN" sz="3600" i="1">
                                      <a:effectLst/>
                                      <a:latin typeface="Cambria Math" panose="02040503050406030204" pitchFamily="18" charset="0"/>
                                      <a:ea typeface="Cambria Math" panose="02040503050406030204" pitchFamily="18" charset="0"/>
                                      <a:cs typeface="Times New Roman" panose="02020603050405020304" pitchFamily="18" charset="0"/>
                                    </a:rPr>
                                    <m:t>−</m:t>
                                  </m:r>
                                  <m:r>
                                    <a:rPr lang="vi-VN" sz="3600">
                                      <a:effectLst/>
                                      <a:latin typeface="Cambria Math" panose="02040503050406030204" pitchFamily="18" charset="0"/>
                                      <a:ea typeface="Cambria Math" panose="02040503050406030204" pitchFamily="18" charset="0"/>
                                      <a:cs typeface="Times New Roman" panose="02020603050405020304" pitchFamily="18" charset="0"/>
                                    </a:rPr>
                                    <m:t>3</m:t>
                                  </m:r>
                                </m:e>
                              </m:eqArr>
                            </m:e>
                          </m:d>
                        </m:e>
                      </m:d>
                      <m:r>
                        <a:rPr lang="vi-VN" sz="3600">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vi-VN" sz="360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d>
                        <m:dPr>
                          <m:begChr m:val="["/>
                          <m:endChr m:val=""/>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dPr>
                        <m:e>
                          <m:d>
                            <m:dPr>
                              <m:begChr m:val=""/>
                              <m:endChr m:val=""/>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dPr>
                            <m:e>
                              <m:eqArr>
                                <m:eqArr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eqArrPr>
                                <m:e>
                                  <m:f>
                                    <m:f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vi-VN" sz="36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vi-VN" sz="3600">
                                          <a:effectLst/>
                                          <a:latin typeface="Cambria Math" panose="02040503050406030204" pitchFamily="18" charset="0"/>
                                          <a:ea typeface="Times New Roman" panose="02020603050405020304" pitchFamily="18" charset="0"/>
                                          <a:cs typeface="Times New Roman" panose="02020603050405020304" pitchFamily="18" charset="0"/>
                                        </a:rPr>
                                        <m:t>3</m:t>
                                      </m:r>
                                    </m:den>
                                  </m:f>
                                  <m:d>
                                    <m:d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vi-VN" sz="3600">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vi-VN" sz="3600">
                                          <a:effectLst/>
                                          <a:latin typeface="Cambria Math" panose="02040503050406030204" pitchFamily="18" charset="0"/>
                                          <a:ea typeface="Times New Roman" panose="02020603050405020304" pitchFamily="18" charset="0"/>
                                          <a:cs typeface="Times New Roman" panose="02020603050405020304" pitchFamily="18" charset="0"/>
                                        </a:rPr>
                                        <m:t>t</m:t>
                                      </m:r>
                                      <m:r>
                                        <a:rPr lang="vi-VN" sz="3600" i="1">
                                          <a:effectLst/>
                                          <a:latin typeface="Cambria Math" panose="02040503050406030204" pitchFamily="18" charset="0"/>
                                          <a:ea typeface="Times New Roman" panose="02020603050405020304" pitchFamily="18" charset="0"/>
                                          <a:cs typeface="Times New Roman" panose="02020603050405020304" pitchFamily="18" charset="0"/>
                                        </a:rPr>
                                        <m:t>−</m:t>
                                      </m:r>
                                      <m:r>
                                        <a:rPr lang="vi-VN" sz="3600">
                                          <a:effectLst/>
                                          <a:latin typeface="Cambria Math" panose="02040503050406030204" pitchFamily="18" charset="0"/>
                                          <a:ea typeface="Times New Roman" panose="02020603050405020304" pitchFamily="18" charset="0"/>
                                          <a:cs typeface="Times New Roman" panose="02020603050405020304" pitchFamily="18" charset="0"/>
                                        </a:rPr>
                                        <m:t>1</m:t>
                                      </m:r>
                                    </m:e>
                                  </m:d>
                                  <m:r>
                                    <a:rPr lang="vi-VN" sz="36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vi-VN" sz="3600">
                                      <a:effectLst/>
                                      <a:latin typeface="Cambria Math" panose="02040503050406030204" pitchFamily="18" charset="0"/>
                                      <a:ea typeface="Times New Roman" panose="02020603050405020304" pitchFamily="18" charset="0"/>
                                      <a:cs typeface="Times New Roman" panose="02020603050405020304" pitchFamily="18" charset="0"/>
                                    </a:rPr>
                                    <m:t>k</m:t>
                                  </m:r>
                                  <m:r>
                                    <a:rPr lang="vi-VN" sz="3600">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vi-VN" sz="3600">
                                      <a:effectLst/>
                                      <a:latin typeface="Cambria Math" panose="02040503050406030204" pitchFamily="18" charset="0"/>
                                      <a:ea typeface="Times New Roman" panose="02020603050405020304" pitchFamily="18" charset="0"/>
                                      <a:cs typeface="Times New Roman" panose="02020603050405020304" pitchFamily="18" charset="0"/>
                                    </a:rPr>
                                    <m:t>π</m:t>
                                  </m:r>
                                  <m:r>
                                    <a:rPr lang="vi-VN" sz="3600">
                                      <a:effectLst/>
                                      <a:latin typeface="Cambria Math" panose="02040503050406030204" pitchFamily="18" charset="0"/>
                                      <a:ea typeface="Times New Roman" panose="02020603050405020304" pitchFamily="18" charset="0"/>
                                      <a:cs typeface="Times New Roman" panose="02020603050405020304" pitchFamily="18" charset="0"/>
                                    </a:rPr>
                                    <m:t>         </m:t>
                                  </m:r>
                                </m:e>
                                <m:e>
                                  <m:r>
                                    <a:rPr lang="vi-VN" sz="3600" b="0" i="1" smtClean="0">
                                      <a:effectLst/>
                                      <a:latin typeface="Cambria Math" panose="02040503050406030204" pitchFamily="18" charset="0"/>
                                      <a:ea typeface="Times New Roman" panose="02020603050405020304" pitchFamily="18" charset="0"/>
                                      <a:cs typeface="Times New Roman" panose="02020603050405020304" pitchFamily="18" charset="0"/>
                                    </a:rPr>
                                    <m:t> </m:t>
                                  </m:r>
                                </m:e>
                                <m:e>
                                  <m:f>
                                    <m:fPr>
                                      <m:ctrlPr>
                                        <a:rPr lang="en-US" sz="3600" i="1">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vi-VN" sz="3600">
                                          <a:effectLst/>
                                          <a:latin typeface="Cambria Math" panose="02040503050406030204" pitchFamily="18" charset="0"/>
                                          <a:ea typeface="Cambria Math" panose="02040503050406030204" pitchFamily="18" charset="0"/>
                                          <a:cs typeface="Times New Roman" panose="02020603050405020304" pitchFamily="18" charset="0"/>
                                        </a:rPr>
                                        <m:t>π</m:t>
                                      </m:r>
                                    </m:num>
                                    <m:den>
                                      <m:r>
                                        <a:rPr lang="vi-VN" sz="3600">
                                          <a:effectLst/>
                                          <a:latin typeface="Cambria Math" panose="02040503050406030204" pitchFamily="18" charset="0"/>
                                          <a:ea typeface="Cambria Math" panose="02040503050406030204" pitchFamily="18" charset="0"/>
                                          <a:cs typeface="Times New Roman" panose="02020603050405020304" pitchFamily="18" charset="0"/>
                                        </a:rPr>
                                        <m:t>3</m:t>
                                      </m:r>
                                    </m:den>
                                  </m:f>
                                  <m:d>
                                    <m:dPr>
                                      <m:ctrlPr>
                                        <a:rPr lang="en-US" sz="3600" i="1">
                                          <a:effectLst/>
                                          <a:latin typeface="Cambria Math" panose="02040503050406030204" pitchFamily="18" charset="0"/>
                                          <a:ea typeface="Cambria Math" panose="02040503050406030204" pitchFamily="18" charset="0"/>
                                          <a:cs typeface="Times New Roman" panose="02020603050405020304" pitchFamily="18" charset="0"/>
                                        </a:rPr>
                                      </m:ctrlPr>
                                    </m:dPr>
                                    <m:e>
                                      <m:r>
                                        <a:rPr lang="vi-VN" sz="3600">
                                          <a:effectLst/>
                                          <a:latin typeface="Cambria Math" panose="02040503050406030204" pitchFamily="18" charset="0"/>
                                          <a:ea typeface="Cambria Math" panose="02040503050406030204" pitchFamily="18" charset="0"/>
                                          <a:cs typeface="Times New Roman" panose="02020603050405020304" pitchFamily="18" charset="0"/>
                                        </a:rPr>
                                        <m:t>2</m:t>
                                      </m:r>
                                      <m:r>
                                        <m:rPr>
                                          <m:sty m:val="p"/>
                                        </m:rPr>
                                        <a:rPr lang="vi-VN" sz="3600">
                                          <a:effectLst/>
                                          <a:latin typeface="Cambria Math" panose="02040503050406030204" pitchFamily="18" charset="0"/>
                                          <a:ea typeface="Cambria Math" panose="02040503050406030204" pitchFamily="18" charset="0"/>
                                          <a:cs typeface="Times New Roman" panose="02020603050405020304" pitchFamily="18" charset="0"/>
                                        </a:rPr>
                                        <m:t>t</m:t>
                                      </m:r>
                                      <m:r>
                                        <a:rPr lang="vi-VN" sz="3600" i="1">
                                          <a:effectLst/>
                                          <a:latin typeface="Cambria Math" panose="02040503050406030204" pitchFamily="18" charset="0"/>
                                          <a:ea typeface="Cambria Math" panose="02040503050406030204" pitchFamily="18" charset="0"/>
                                          <a:cs typeface="Times New Roman" panose="02020603050405020304" pitchFamily="18" charset="0"/>
                                        </a:rPr>
                                        <m:t>−</m:t>
                                      </m:r>
                                      <m:r>
                                        <a:rPr lang="vi-VN" sz="3600">
                                          <a:effectLst/>
                                          <a:latin typeface="Cambria Math" panose="02040503050406030204" pitchFamily="18" charset="0"/>
                                          <a:ea typeface="Cambria Math" panose="02040503050406030204" pitchFamily="18" charset="0"/>
                                          <a:cs typeface="Times New Roman" panose="02020603050405020304" pitchFamily="18" charset="0"/>
                                        </a:rPr>
                                        <m:t>1</m:t>
                                      </m:r>
                                    </m:e>
                                  </m:d>
                                  <m:r>
                                    <a:rPr lang="vi-VN" sz="360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vi-VN" sz="3600">
                                      <a:effectLst/>
                                      <a:latin typeface="Cambria Math" panose="02040503050406030204" pitchFamily="18" charset="0"/>
                                      <a:ea typeface="Cambria Math" panose="02040503050406030204" pitchFamily="18" charset="0"/>
                                      <a:cs typeface="Times New Roman" panose="02020603050405020304" pitchFamily="18" charset="0"/>
                                    </a:rPr>
                                    <m:t>π</m:t>
                                  </m:r>
                                  <m:r>
                                    <a:rPr lang="vi-VN" sz="360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vi-VN" sz="3600">
                                      <a:effectLst/>
                                      <a:latin typeface="Cambria Math" panose="02040503050406030204" pitchFamily="18" charset="0"/>
                                      <a:ea typeface="Cambria Math" panose="02040503050406030204" pitchFamily="18" charset="0"/>
                                      <a:cs typeface="Times New Roman" panose="02020603050405020304" pitchFamily="18" charset="0"/>
                                    </a:rPr>
                                    <m:t>k</m:t>
                                  </m:r>
                                  <m:r>
                                    <a:rPr lang="vi-VN" sz="3600">
                                      <a:effectLst/>
                                      <a:latin typeface="Cambria Math" panose="02040503050406030204" pitchFamily="18" charset="0"/>
                                      <a:ea typeface="Cambria Math" panose="02040503050406030204" pitchFamily="18" charset="0"/>
                                      <a:cs typeface="Times New Roman" panose="02020603050405020304" pitchFamily="18" charset="0"/>
                                    </a:rPr>
                                    <m:t>2</m:t>
                                  </m:r>
                                  <m:r>
                                    <m:rPr>
                                      <m:sty m:val="p"/>
                                    </m:rPr>
                                    <a:rPr lang="vi-VN" sz="3600">
                                      <a:effectLst/>
                                      <a:latin typeface="Cambria Math" panose="02040503050406030204" pitchFamily="18" charset="0"/>
                                      <a:ea typeface="Cambria Math" panose="02040503050406030204" pitchFamily="18" charset="0"/>
                                      <a:cs typeface="Times New Roman" panose="02020603050405020304" pitchFamily="18" charset="0"/>
                                    </a:rPr>
                                    <m:t>π</m:t>
                                  </m:r>
                                </m:e>
                              </m:eqArr>
                            </m:e>
                          </m:d>
                        </m:e>
                      </m:d>
                    </m:oMath>
                  </a14:m>
                  <a:endParaRPr lang="en-US" sz="3600">
                    <a:effectLst/>
                    <a:latin typeface="Arial" panose="020B0604020202020204" pitchFamily="34" charset="0"/>
                    <a:ea typeface="Calibri" panose="020F0502020204030204" pitchFamily="34" charset="0"/>
                    <a:cs typeface="Arial" panose="020B0604020202020204" pitchFamily="34" charset="0"/>
                  </a:endParaRPr>
                </a:p>
                <a:p>
                  <a:pPr>
                    <a:spcAft>
                      <a:spcPts val="0"/>
                    </a:spcAft>
                  </a:pPr>
                  <a14:m>
                    <m:oMath xmlns:m="http://schemas.openxmlformats.org/officeDocument/2006/math">
                      <m:r>
                        <a:rPr lang="vi-VN" sz="3600">
                          <a:effectLst/>
                          <a:latin typeface="Cambria Math" panose="02040503050406030204" pitchFamily="18" charset="0"/>
                          <a:ea typeface="Calibri" panose="020F0502020204030204" pitchFamily="34" charset="0"/>
                          <a:cs typeface="Times New Roman" panose="02020603050405020304" pitchFamily="18" charset="0"/>
                        </a:rPr>
                        <m:t>⟺</m:t>
                      </m:r>
                    </m:oMath>
                  </a14:m>
                  <a:r>
                    <a:rPr lang="vi-VN" sz="360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d>
                        <m:dPr>
                          <m:begChr m:val="["/>
                          <m:endChr m:val=""/>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dPr>
                        <m:e>
                          <m:d>
                            <m:dPr>
                              <m:begChr m:val=""/>
                              <m:endChr m:val=""/>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dPr>
                            <m:e>
                              <m:eqArr>
                                <m:eqArr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eqArrPr>
                                <m:e>
                                  <m:r>
                                    <a:rPr lang="vi-VN" sz="3600">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vi-VN" sz="3600">
                                      <a:effectLst/>
                                      <a:latin typeface="Cambria Math" panose="02040503050406030204" pitchFamily="18" charset="0"/>
                                      <a:ea typeface="Times New Roman" panose="02020603050405020304" pitchFamily="18" charset="0"/>
                                      <a:cs typeface="Times New Roman" panose="02020603050405020304" pitchFamily="18" charset="0"/>
                                    </a:rPr>
                                    <m:t>t</m:t>
                                  </m:r>
                                  <m:r>
                                    <a:rPr lang="vi-VN" sz="3600">
                                      <a:effectLst/>
                                      <a:latin typeface="Cambria Math" panose="02040503050406030204" pitchFamily="18" charset="0"/>
                                      <a:ea typeface="Times New Roman" panose="02020603050405020304" pitchFamily="18" charset="0"/>
                                      <a:cs typeface="Times New Roman" panose="02020603050405020304" pitchFamily="18" charset="0"/>
                                    </a:rPr>
                                    <m:t>=6</m:t>
                                  </m:r>
                                  <m:r>
                                    <m:rPr>
                                      <m:sty m:val="p"/>
                                    </m:rPr>
                                    <a:rPr lang="vi-VN" sz="3600">
                                      <a:effectLst/>
                                      <a:latin typeface="Cambria Math" panose="02040503050406030204" pitchFamily="18" charset="0"/>
                                      <a:ea typeface="Times New Roman" panose="02020603050405020304" pitchFamily="18" charset="0"/>
                                      <a:cs typeface="Times New Roman" panose="02020603050405020304" pitchFamily="18" charset="0"/>
                                    </a:rPr>
                                    <m:t>k</m:t>
                                  </m:r>
                                  <m:r>
                                    <a:rPr lang="vi-VN" sz="3600">
                                      <a:effectLst/>
                                      <a:latin typeface="Cambria Math" panose="02040503050406030204" pitchFamily="18" charset="0"/>
                                      <a:ea typeface="Times New Roman" panose="02020603050405020304" pitchFamily="18" charset="0"/>
                                      <a:cs typeface="Times New Roman" panose="02020603050405020304" pitchFamily="18" charset="0"/>
                                    </a:rPr>
                                    <m:t>+1</m:t>
                                  </m:r>
                                </m:e>
                                <m:e>
                                  <m:r>
                                    <a:rPr lang="en-US" sz="3600">
                                      <a:effectLst/>
                                      <a:latin typeface="Cambria Math" panose="02040503050406030204" pitchFamily="18" charset="0"/>
                                      <a:ea typeface="Times New Roman" panose="02020603050405020304" pitchFamily="18" charset="0"/>
                                      <a:cs typeface="Times New Roman" panose="02020603050405020304" pitchFamily="18" charset="0"/>
                                    </a:rPr>
                                    <m:t> </m:t>
                                  </m:r>
                                </m:e>
                                <m:e>
                                  <m:r>
                                    <a:rPr lang="vi-VN" sz="3600">
                                      <a:effectLst/>
                                      <a:latin typeface="Cambria Math" panose="02040503050406030204" pitchFamily="18" charset="0"/>
                                      <a:ea typeface="Cambria Math" panose="02040503050406030204" pitchFamily="18" charset="0"/>
                                      <a:cs typeface="Times New Roman" panose="02020603050405020304" pitchFamily="18" charset="0"/>
                                    </a:rPr>
                                    <m:t>2</m:t>
                                  </m:r>
                                  <m:r>
                                    <m:rPr>
                                      <m:sty m:val="p"/>
                                    </m:rPr>
                                    <a:rPr lang="vi-VN" sz="3600">
                                      <a:effectLst/>
                                      <a:latin typeface="Cambria Math" panose="02040503050406030204" pitchFamily="18" charset="0"/>
                                      <a:ea typeface="Cambria Math" panose="02040503050406030204" pitchFamily="18" charset="0"/>
                                      <a:cs typeface="Times New Roman" panose="02020603050405020304" pitchFamily="18" charset="0"/>
                                    </a:rPr>
                                    <m:t>t</m:t>
                                  </m:r>
                                  <m:r>
                                    <a:rPr lang="vi-VN" sz="3600">
                                      <a:effectLst/>
                                      <a:latin typeface="Cambria Math" panose="02040503050406030204" pitchFamily="18" charset="0"/>
                                      <a:ea typeface="Cambria Math" panose="02040503050406030204" pitchFamily="18" charset="0"/>
                                      <a:cs typeface="Times New Roman" panose="02020603050405020304" pitchFamily="18" charset="0"/>
                                    </a:rPr>
                                    <m:t>=6</m:t>
                                  </m:r>
                                  <m:r>
                                    <m:rPr>
                                      <m:sty m:val="p"/>
                                    </m:rPr>
                                    <a:rPr lang="vi-VN" sz="3600">
                                      <a:effectLst/>
                                      <a:latin typeface="Cambria Math" panose="02040503050406030204" pitchFamily="18" charset="0"/>
                                      <a:ea typeface="Cambria Math" panose="02040503050406030204" pitchFamily="18" charset="0"/>
                                      <a:cs typeface="Times New Roman" panose="02020603050405020304" pitchFamily="18" charset="0"/>
                                    </a:rPr>
                                    <m:t>k</m:t>
                                  </m:r>
                                  <m:r>
                                    <a:rPr lang="vi-VN" sz="3600">
                                      <a:effectLst/>
                                      <a:latin typeface="Cambria Math" panose="02040503050406030204" pitchFamily="18" charset="0"/>
                                      <a:ea typeface="Cambria Math" panose="02040503050406030204" pitchFamily="18" charset="0"/>
                                      <a:cs typeface="Times New Roman" panose="02020603050405020304" pitchFamily="18" charset="0"/>
                                    </a:rPr>
                                    <m:t>+4</m:t>
                                  </m:r>
                                </m:e>
                              </m:eqArr>
                            </m:e>
                          </m:d>
                        </m:e>
                      </m:d>
                      <m:r>
                        <a:rPr lang="vi-VN" sz="3600">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vi-VN" sz="360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d>
                        <m:dPr>
                          <m:begChr m:val="["/>
                          <m:endChr m:val=""/>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dPr>
                        <m:e>
                          <m:d>
                            <m:dPr>
                              <m:begChr m:val=""/>
                              <m:endChr m:val=""/>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dPr>
                            <m:e>
                              <m:eqArr>
                                <m:eqArr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eqArrPr>
                                <m:e>
                                  <m:r>
                                    <m:rPr>
                                      <m:sty m:val="p"/>
                                    </m:rPr>
                                    <a:rPr lang="vi-VN" sz="3600">
                                      <a:effectLst/>
                                      <a:latin typeface="Cambria Math" panose="02040503050406030204" pitchFamily="18" charset="0"/>
                                      <a:ea typeface="Times New Roman" panose="02020603050405020304" pitchFamily="18" charset="0"/>
                                      <a:cs typeface="Times New Roman" panose="02020603050405020304" pitchFamily="18" charset="0"/>
                                    </a:rPr>
                                    <m:t>t</m:t>
                                  </m:r>
                                  <m:r>
                                    <a:rPr lang="vi-VN" sz="3600">
                                      <a:effectLst/>
                                      <a:latin typeface="Cambria Math" panose="02040503050406030204" pitchFamily="18" charset="0"/>
                                      <a:ea typeface="Times New Roman" panose="02020603050405020304" pitchFamily="18" charset="0"/>
                                      <a:cs typeface="Times New Roman" panose="02020603050405020304" pitchFamily="18" charset="0"/>
                                    </a:rPr>
                                    <m:t>=3</m:t>
                                  </m:r>
                                  <m:r>
                                    <m:rPr>
                                      <m:sty m:val="p"/>
                                    </m:rPr>
                                    <a:rPr lang="vi-VN" sz="3600">
                                      <a:effectLst/>
                                      <a:latin typeface="Cambria Math" panose="02040503050406030204" pitchFamily="18" charset="0"/>
                                      <a:ea typeface="Times New Roman" panose="02020603050405020304" pitchFamily="18" charset="0"/>
                                      <a:cs typeface="Times New Roman" panose="02020603050405020304" pitchFamily="18" charset="0"/>
                                    </a:rPr>
                                    <m:t>k</m:t>
                                  </m:r>
                                  <m:r>
                                    <a:rPr lang="vi-VN" sz="36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vi-VN" sz="3600">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vi-VN" sz="3600">
                                          <a:effectLst/>
                                          <a:latin typeface="Cambria Math" panose="02040503050406030204" pitchFamily="18" charset="0"/>
                                          <a:ea typeface="Times New Roman" panose="02020603050405020304" pitchFamily="18" charset="0"/>
                                          <a:cs typeface="Times New Roman" panose="02020603050405020304" pitchFamily="18" charset="0"/>
                                        </a:rPr>
                                        <m:t>2</m:t>
                                      </m:r>
                                    </m:den>
                                  </m:f>
                                </m:e>
                                <m:e>
                                  <m:r>
                                    <a:rPr lang="en-US" sz="3600">
                                      <a:effectLst/>
                                      <a:latin typeface="Cambria Math" panose="02040503050406030204" pitchFamily="18" charset="0"/>
                                      <a:ea typeface="Times New Roman" panose="02020603050405020304" pitchFamily="18" charset="0"/>
                                      <a:cs typeface="Times New Roman" panose="02020603050405020304" pitchFamily="18" charset="0"/>
                                    </a:rPr>
                                    <m:t> </m:t>
                                  </m:r>
                                </m:e>
                                <m:e>
                                  <m:r>
                                    <m:rPr>
                                      <m:sty m:val="p"/>
                                    </m:rPr>
                                    <a:rPr lang="vi-VN" sz="3600">
                                      <a:effectLst/>
                                      <a:latin typeface="Cambria Math" panose="02040503050406030204" pitchFamily="18" charset="0"/>
                                      <a:ea typeface="Cambria Math" panose="02040503050406030204" pitchFamily="18" charset="0"/>
                                      <a:cs typeface="Times New Roman" panose="02020603050405020304" pitchFamily="18" charset="0"/>
                                    </a:rPr>
                                    <m:t>t</m:t>
                                  </m:r>
                                  <m:r>
                                    <a:rPr lang="vi-VN" sz="3600">
                                      <a:effectLst/>
                                      <a:latin typeface="Cambria Math" panose="02040503050406030204" pitchFamily="18" charset="0"/>
                                      <a:ea typeface="Cambria Math" panose="02040503050406030204" pitchFamily="18" charset="0"/>
                                      <a:cs typeface="Times New Roman" panose="02020603050405020304" pitchFamily="18" charset="0"/>
                                    </a:rPr>
                                    <m:t>=3</m:t>
                                  </m:r>
                                  <m:r>
                                    <m:rPr>
                                      <m:sty m:val="p"/>
                                    </m:rPr>
                                    <a:rPr lang="vi-VN" sz="3600">
                                      <a:effectLst/>
                                      <a:latin typeface="Cambria Math" panose="02040503050406030204" pitchFamily="18" charset="0"/>
                                      <a:ea typeface="Cambria Math" panose="02040503050406030204" pitchFamily="18" charset="0"/>
                                      <a:cs typeface="Times New Roman" panose="02020603050405020304" pitchFamily="18" charset="0"/>
                                    </a:rPr>
                                    <m:t>k</m:t>
                                  </m:r>
                                  <m:r>
                                    <a:rPr lang="vi-VN" sz="3600">
                                      <a:effectLst/>
                                      <a:latin typeface="Cambria Math" panose="02040503050406030204" pitchFamily="18" charset="0"/>
                                      <a:ea typeface="Cambria Math" panose="02040503050406030204" pitchFamily="18" charset="0"/>
                                      <a:cs typeface="Times New Roman" panose="02020603050405020304" pitchFamily="18" charset="0"/>
                                    </a:rPr>
                                    <m:t>+2</m:t>
                                  </m:r>
                                </m:e>
                              </m:eqArr>
                            </m:e>
                          </m:d>
                          <m:r>
                            <a:rPr lang="vi-VN" sz="360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vi-VN" sz="3600">
                              <a:effectLst/>
                              <a:latin typeface="Cambria Math" panose="02040503050406030204" pitchFamily="18" charset="0"/>
                              <a:ea typeface="Times New Roman" panose="02020603050405020304" pitchFamily="18" charset="0"/>
                              <a:cs typeface="Times New Roman" panose="02020603050405020304" pitchFamily="18" charset="0"/>
                            </a:rPr>
                            <m:t>k</m:t>
                          </m:r>
                          <m:r>
                            <a:rPr lang="vi-VN" sz="3600">
                              <a:effectLst/>
                              <a:latin typeface="Cambria Math" panose="02040503050406030204" pitchFamily="18" charset="0"/>
                              <a:ea typeface="Times New Roman" panose="02020603050405020304" pitchFamily="18" charset="0"/>
                              <a:cs typeface="Times New Roman" panose="02020603050405020304" pitchFamily="18" charset="0"/>
                            </a:rPr>
                            <m:t>∈</m:t>
                          </m:r>
                          <m:r>
                            <a:rPr lang="vi-VN" sz="3600" i="1">
                              <a:effectLst/>
                              <a:latin typeface="Cambria Math" panose="02040503050406030204" pitchFamily="18" charset="0"/>
                              <a:ea typeface="Times New Roman" panose="02020603050405020304" pitchFamily="18" charset="0"/>
                              <a:cs typeface="Times New Roman" panose="02020603050405020304" pitchFamily="18" charset="0"/>
                            </a:rPr>
                            <m:t>ℤ</m:t>
                          </m:r>
                          <m:r>
                            <a:rPr lang="vi-VN" sz="3600">
                              <a:effectLst/>
                              <a:latin typeface="Cambria Math" panose="02040503050406030204" pitchFamily="18" charset="0"/>
                              <a:ea typeface="Times New Roman" panose="02020603050405020304" pitchFamily="18" charset="0"/>
                              <a:cs typeface="Times New Roman" panose="02020603050405020304" pitchFamily="18" charset="0"/>
                            </a:rPr>
                            <m:t>)</m:t>
                          </m:r>
                        </m:e>
                      </m:d>
                    </m:oMath>
                  </a14:m>
                  <a:endParaRPr lang="en-US" sz="3600">
                    <a:effectLst/>
                    <a:latin typeface="Arial" panose="020B0604020202020204" pitchFamily="34" charset="0"/>
                    <a:ea typeface="Calibri" panose="020F0502020204030204" pitchFamily="34" charset="0"/>
                    <a:cs typeface="Arial" panose="020B0604020202020204" pitchFamily="34" charset="0"/>
                  </a:endParaRPr>
                </a:p>
                <a:p>
                  <a:pPr>
                    <a:lnSpc>
                      <a:spcPct val="130000"/>
                    </a:lnSpc>
                    <a:spcAft>
                      <a:spcPts val="0"/>
                    </a:spcAft>
                  </a:pPr>
                  <a:r>
                    <a:rPr lang="vi-VN" sz="3600">
                      <a:effectLst/>
                      <a:latin typeface="Arial" panose="020B0604020202020204" pitchFamily="34" charset="0"/>
                      <a:ea typeface="Calibri" panose="020F0502020204030204" pitchFamily="34" charset="0"/>
                      <a:cs typeface="Arial" panose="020B0604020202020204" pitchFamily="34" charset="0"/>
                    </a:rPr>
                    <a:t>Do </a:t>
                  </a:r>
                  <a14:m>
                    <m:oMath xmlns:m="http://schemas.openxmlformats.org/officeDocument/2006/math">
                      <m:r>
                        <a:rPr lang="vi-VN" sz="3600" i="1">
                          <a:effectLst/>
                          <a:latin typeface="Cambria Math" panose="02040503050406030204" pitchFamily="18" charset="0"/>
                          <a:ea typeface="Calibri" panose="020F0502020204030204" pitchFamily="34" charset="0"/>
                          <a:cs typeface="Times New Roman" panose="02020603050405020304" pitchFamily="18" charset="0"/>
                        </a:rPr>
                        <m:t>𝑡</m:t>
                      </m:r>
                      <m:r>
                        <a:rPr lang="vi-VN" sz="3600" i="1">
                          <a:effectLst/>
                          <a:latin typeface="Cambria Math" panose="02040503050406030204" pitchFamily="18" charset="0"/>
                          <a:ea typeface="Calibri" panose="020F0502020204030204" pitchFamily="34" charset="0"/>
                          <a:cs typeface="Times New Roman" panose="02020603050405020304" pitchFamily="18" charset="0"/>
                        </a:rPr>
                        <m:t> ≥ 0, </m:t>
                      </m:r>
                      <m:r>
                        <a:rPr lang="vi-VN" sz="3600" i="1">
                          <a:effectLst/>
                          <a:latin typeface="Cambria Math" panose="02040503050406030204" pitchFamily="18" charset="0"/>
                          <a:ea typeface="Calibri" panose="020F0502020204030204" pitchFamily="34" charset="0"/>
                          <a:cs typeface="Times New Roman" panose="02020603050405020304" pitchFamily="18" charset="0"/>
                        </a:rPr>
                        <m:t>𝑘</m:t>
                      </m:r>
                      <m:r>
                        <a:rPr lang="vi-VN" sz="3600" i="1">
                          <a:effectLst/>
                          <a:latin typeface="Cambria Math" panose="02040503050406030204" pitchFamily="18" charset="0"/>
                          <a:ea typeface="Calibri" panose="020F0502020204030204" pitchFamily="34" charset="0"/>
                          <a:cs typeface="Times New Roman" panose="02020603050405020304" pitchFamily="18" charset="0"/>
                        </a:rPr>
                        <m:t> ∈ </m:t>
                      </m:r>
                      <m:r>
                        <a:rPr lang="vi-VN" sz="3600" i="1">
                          <a:effectLst/>
                          <a:latin typeface="Cambria Math" panose="02040503050406030204" pitchFamily="18" charset="0"/>
                          <a:ea typeface="Calibri" panose="020F0502020204030204" pitchFamily="34" charset="0"/>
                          <a:cs typeface="Times New Roman" panose="02020603050405020304" pitchFamily="18" charset="0"/>
                        </a:rPr>
                        <m:t>ℤ</m:t>
                      </m:r>
                    </m:oMath>
                  </a14:m>
                  <a:r>
                    <a:rPr lang="vi-VN" sz="3600">
                      <a:effectLst/>
                      <a:latin typeface="Arial" panose="020B0604020202020204" pitchFamily="34" charset="0"/>
                      <a:ea typeface="Calibri" panose="020F0502020204030204" pitchFamily="34" charset="0"/>
                      <a:cs typeface="Arial" panose="020B0604020202020204" pitchFamily="34" charset="0"/>
                    </a:rPr>
                    <a:t> nên k ∈ {0; 1; 2; …}</a:t>
                  </a:r>
                  <a:endParaRPr lang="en-US" sz="3600">
                    <a:effectLst/>
                    <a:latin typeface="Arial" panose="020B0604020202020204" pitchFamily="34" charset="0"/>
                    <a:ea typeface="Calibri" panose="020F0502020204030204" pitchFamily="34" charset="0"/>
                    <a:cs typeface="Arial" panose="020B0604020202020204" pitchFamily="34" charset="0"/>
                  </a:endParaRPr>
                </a:p>
                <a:p>
                  <a:pPr>
                    <a:spcAft>
                      <a:spcPts val="0"/>
                    </a:spcAft>
                  </a:pPr>
                  <a:r>
                    <a:rPr lang="vi-VN" sz="3600">
                      <a:effectLst/>
                      <a:latin typeface="Arial" panose="020B0604020202020204" pitchFamily="34" charset="0"/>
                      <a:ea typeface="Calibri" panose="020F0502020204030204" pitchFamily="34" charset="0"/>
                      <a:cs typeface="Arial" panose="020B0604020202020204" pitchFamily="34" charset="0"/>
                    </a:rPr>
                    <a:t>Khi đó </a:t>
                  </a:r>
                  <a14:m>
                    <m:oMath xmlns:m="http://schemas.openxmlformats.org/officeDocument/2006/math">
                      <m:d>
                        <m:dPr>
                          <m:begChr m:val="["/>
                          <m:endChr m:val=""/>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dPr>
                        <m:e>
                          <m:d>
                            <m:dPr>
                              <m:begChr m:val=""/>
                              <m:endChr m:val=""/>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dPr>
                            <m:e>
                              <m:eqArr>
                                <m:eqArr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eqArrPr>
                                <m:e>
                                  <m:r>
                                    <m:rPr>
                                      <m:sty m:val="p"/>
                                    </m:rPr>
                                    <a:rPr lang="vi-VN" sz="3600">
                                      <a:effectLst/>
                                      <a:latin typeface="Cambria Math" panose="02040503050406030204" pitchFamily="18" charset="0"/>
                                      <a:ea typeface="Times New Roman" panose="02020603050405020304" pitchFamily="18" charset="0"/>
                                      <a:cs typeface="Times New Roman" panose="02020603050405020304" pitchFamily="18" charset="0"/>
                                    </a:rPr>
                                    <m:t>t</m:t>
                                  </m:r>
                                  <m:r>
                                    <a:rPr lang="vi-VN" sz="3600">
                                      <a:effectLst/>
                                      <a:latin typeface="Cambria Math" panose="02040503050406030204" pitchFamily="18" charset="0"/>
                                      <a:ea typeface="Times New Roman" panose="02020603050405020304" pitchFamily="18" charset="0"/>
                                      <a:cs typeface="Times New Roman" panose="02020603050405020304" pitchFamily="18" charset="0"/>
                                    </a:rPr>
                                    <m:t>∈</m:t>
                                  </m:r>
                                  <m:d>
                                    <m:dPr>
                                      <m:begChr m:val="{"/>
                                      <m:endChr m:val="}"/>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dPr>
                                    <m:e>
                                      <m:f>
                                        <m:f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vi-VN" sz="3600">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vi-VN" sz="3600">
                                              <a:effectLst/>
                                              <a:latin typeface="Cambria Math" panose="02040503050406030204" pitchFamily="18" charset="0"/>
                                              <a:ea typeface="Times New Roman" panose="02020603050405020304" pitchFamily="18" charset="0"/>
                                              <a:cs typeface="Times New Roman" panose="02020603050405020304" pitchFamily="18" charset="0"/>
                                            </a:rPr>
                                            <m:t>2</m:t>
                                          </m:r>
                                        </m:den>
                                      </m:f>
                                      <m:r>
                                        <a:rPr lang="vi-VN" sz="36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vi-VN" sz="3600">
                                              <a:effectLst/>
                                              <a:latin typeface="Cambria Math" panose="02040503050406030204" pitchFamily="18" charset="0"/>
                                              <a:ea typeface="Times New Roman" panose="02020603050405020304" pitchFamily="18" charset="0"/>
                                              <a:cs typeface="Times New Roman" panose="02020603050405020304" pitchFamily="18" charset="0"/>
                                            </a:rPr>
                                            <m:t>7</m:t>
                                          </m:r>
                                        </m:num>
                                        <m:den>
                                          <m:r>
                                            <a:rPr lang="vi-VN" sz="3600">
                                              <a:effectLst/>
                                              <a:latin typeface="Cambria Math" panose="02040503050406030204" pitchFamily="18" charset="0"/>
                                              <a:ea typeface="Times New Roman" panose="02020603050405020304" pitchFamily="18" charset="0"/>
                                              <a:cs typeface="Times New Roman" panose="02020603050405020304" pitchFamily="18" charset="0"/>
                                            </a:rPr>
                                            <m:t>2</m:t>
                                          </m:r>
                                        </m:den>
                                      </m:f>
                                      <m:r>
                                        <a:rPr lang="vi-VN" sz="36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vi-VN" sz="3600">
                                              <a:effectLst/>
                                              <a:latin typeface="Cambria Math" panose="02040503050406030204" pitchFamily="18" charset="0"/>
                                              <a:ea typeface="Times New Roman" panose="02020603050405020304" pitchFamily="18" charset="0"/>
                                              <a:cs typeface="Times New Roman" panose="02020603050405020304" pitchFamily="18" charset="0"/>
                                            </a:rPr>
                                            <m:t>13</m:t>
                                          </m:r>
                                        </m:num>
                                        <m:den>
                                          <m:r>
                                            <a:rPr lang="vi-VN" sz="3600">
                                              <a:effectLst/>
                                              <a:latin typeface="Cambria Math" panose="02040503050406030204" pitchFamily="18" charset="0"/>
                                              <a:ea typeface="Times New Roman" panose="02020603050405020304" pitchFamily="18" charset="0"/>
                                              <a:cs typeface="Times New Roman" panose="02020603050405020304" pitchFamily="18" charset="0"/>
                                            </a:rPr>
                                            <m:t>2</m:t>
                                          </m:r>
                                        </m:den>
                                      </m:f>
                                      <m:r>
                                        <a:rPr lang="vi-VN" sz="3600">
                                          <a:effectLst/>
                                          <a:latin typeface="Cambria Math" panose="02040503050406030204" pitchFamily="18" charset="0"/>
                                          <a:ea typeface="Times New Roman" panose="02020603050405020304" pitchFamily="18" charset="0"/>
                                          <a:cs typeface="Times New Roman" panose="02020603050405020304" pitchFamily="18" charset="0"/>
                                        </a:rPr>
                                        <m:t>;…</m:t>
                                      </m:r>
                                    </m:e>
                                  </m:d>
                                </m:e>
                                <m:e>
                                  <m:r>
                                    <a:rPr lang="en-US" sz="3600">
                                      <a:effectLst/>
                                      <a:latin typeface="Cambria Math" panose="02040503050406030204" pitchFamily="18" charset="0"/>
                                      <a:ea typeface="Times New Roman" panose="02020603050405020304" pitchFamily="18" charset="0"/>
                                      <a:cs typeface="Times New Roman" panose="02020603050405020304" pitchFamily="18" charset="0"/>
                                    </a:rPr>
                                    <m:t> </m:t>
                                  </m:r>
                                </m:e>
                                <m:e>
                                  <m:r>
                                    <m:rPr>
                                      <m:sty m:val="p"/>
                                    </m:rPr>
                                    <a:rPr lang="vi-VN" sz="3600">
                                      <a:effectLst/>
                                      <a:latin typeface="Cambria Math" panose="02040503050406030204" pitchFamily="18" charset="0"/>
                                      <a:ea typeface="Cambria Math" panose="02040503050406030204" pitchFamily="18" charset="0"/>
                                      <a:cs typeface="Times New Roman" panose="02020603050405020304" pitchFamily="18" charset="0"/>
                                    </a:rPr>
                                    <m:t>t</m:t>
                                  </m:r>
                                  <m:r>
                                    <a:rPr lang="vi-VN" sz="3600">
                                      <a:effectLst/>
                                      <a:latin typeface="Cambria Math" panose="02040503050406030204" pitchFamily="18" charset="0"/>
                                      <a:ea typeface="Cambria Math" panose="02040503050406030204" pitchFamily="18" charset="0"/>
                                      <a:cs typeface="Times New Roman" panose="02020603050405020304" pitchFamily="18" charset="0"/>
                                    </a:rPr>
                                    <m:t>∈</m:t>
                                  </m:r>
                                  <m:d>
                                    <m:dPr>
                                      <m:begChr m:val="{"/>
                                      <m:endChr m:val="}"/>
                                      <m:ctrlPr>
                                        <a:rPr lang="en-US" sz="3600" i="1">
                                          <a:effectLst/>
                                          <a:latin typeface="Cambria Math" panose="02040503050406030204" pitchFamily="18" charset="0"/>
                                          <a:ea typeface="Cambria Math" panose="02040503050406030204" pitchFamily="18" charset="0"/>
                                          <a:cs typeface="Times New Roman" panose="02020603050405020304" pitchFamily="18" charset="0"/>
                                        </a:rPr>
                                      </m:ctrlPr>
                                    </m:dPr>
                                    <m:e>
                                      <m:r>
                                        <a:rPr lang="vi-VN" sz="3600">
                                          <a:effectLst/>
                                          <a:latin typeface="Cambria Math" panose="02040503050406030204" pitchFamily="18" charset="0"/>
                                          <a:ea typeface="Cambria Math" panose="02040503050406030204" pitchFamily="18" charset="0"/>
                                          <a:cs typeface="Times New Roman" panose="02020603050405020304" pitchFamily="18" charset="0"/>
                                        </a:rPr>
                                        <m:t>2;5;8;…</m:t>
                                      </m:r>
                                    </m:e>
                                  </m:d>
                                  <m:r>
                                    <a:rPr lang="vi-VN" sz="3600">
                                      <a:effectLst/>
                                      <a:latin typeface="Cambria Math" panose="02040503050406030204" pitchFamily="18" charset="0"/>
                                      <a:ea typeface="Cambria Math" panose="02040503050406030204" pitchFamily="18" charset="0"/>
                                      <a:cs typeface="Times New Roman" panose="02020603050405020304" pitchFamily="18" charset="0"/>
                                    </a:rPr>
                                    <m:t>  </m:t>
                                  </m:r>
                                </m:e>
                              </m:eqArr>
                            </m:e>
                          </m:d>
                        </m:e>
                      </m:d>
                      <m:r>
                        <a:rPr lang="vi-VN" sz="36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vi-VN" sz="3600">
                          <a:effectLst/>
                          <a:latin typeface="Cambria Math" panose="02040503050406030204" pitchFamily="18" charset="0"/>
                          <a:ea typeface="Times New Roman" panose="02020603050405020304" pitchFamily="18" charset="0"/>
                          <a:cs typeface="Times New Roman" panose="02020603050405020304" pitchFamily="18" charset="0"/>
                        </a:rPr>
                        <m:t>t</m:t>
                      </m:r>
                      <m:r>
                        <a:rPr lang="vi-VN" sz="3600">
                          <a:effectLst/>
                          <a:latin typeface="Cambria Math" panose="02040503050406030204" pitchFamily="18" charset="0"/>
                          <a:ea typeface="Times New Roman" panose="02020603050405020304" pitchFamily="18" charset="0"/>
                          <a:cs typeface="Times New Roman" panose="02020603050405020304" pitchFamily="18" charset="0"/>
                        </a:rPr>
                        <m:t>∈</m:t>
                      </m:r>
                      <m:d>
                        <m:dPr>
                          <m:begChr m:val="{"/>
                          <m:endChr m:val="}"/>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dPr>
                        <m:e>
                          <m:f>
                            <m:f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vi-VN" sz="3600">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vi-VN" sz="3600">
                                  <a:effectLst/>
                                  <a:latin typeface="Cambria Math" panose="02040503050406030204" pitchFamily="18" charset="0"/>
                                  <a:ea typeface="Times New Roman" panose="02020603050405020304" pitchFamily="18" charset="0"/>
                                  <a:cs typeface="Times New Roman" panose="02020603050405020304" pitchFamily="18" charset="0"/>
                                </a:rPr>
                                <m:t>2</m:t>
                              </m:r>
                            </m:den>
                          </m:f>
                          <m:r>
                            <a:rPr lang="vi-VN" sz="3600">
                              <a:effectLst/>
                              <a:latin typeface="Cambria Math" panose="02040503050406030204" pitchFamily="18" charset="0"/>
                              <a:ea typeface="Times New Roman" panose="02020603050405020304" pitchFamily="18" charset="0"/>
                              <a:cs typeface="Times New Roman" panose="02020603050405020304" pitchFamily="18" charset="0"/>
                            </a:rPr>
                            <m:t>;2;</m:t>
                          </m:r>
                          <m:f>
                            <m:f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vi-VN" sz="3600">
                                  <a:effectLst/>
                                  <a:latin typeface="Cambria Math" panose="02040503050406030204" pitchFamily="18" charset="0"/>
                                  <a:ea typeface="Times New Roman" panose="02020603050405020304" pitchFamily="18" charset="0"/>
                                  <a:cs typeface="Times New Roman" panose="02020603050405020304" pitchFamily="18" charset="0"/>
                                </a:rPr>
                                <m:t>7</m:t>
                              </m:r>
                            </m:num>
                            <m:den>
                              <m:r>
                                <a:rPr lang="vi-VN" sz="3600">
                                  <a:effectLst/>
                                  <a:latin typeface="Cambria Math" panose="02040503050406030204" pitchFamily="18" charset="0"/>
                                  <a:ea typeface="Times New Roman" panose="02020603050405020304" pitchFamily="18" charset="0"/>
                                  <a:cs typeface="Times New Roman" panose="02020603050405020304" pitchFamily="18" charset="0"/>
                                </a:rPr>
                                <m:t>2</m:t>
                              </m:r>
                            </m:den>
                          </m:f>
                          <m:r>
                            <a:rPr lang="vi-VN" sz="3600">
                              <a:effectLst/>
                              <a:latin typeface="Cambria Math" panose="02040503050406030204" pitchFamily="18" charset="0"/>
                              <a:ea typeface="Times New Roman" panose="02020603050405020304" pitchFamily="18" charset="0"/>
                              <a:cs typeface="Times New Roman" panose="02020603050405020304" pitchFamily="18" charset="0"/>
                            </a:rPr>
                            <m:t>;5;</m:t>
                          </m:r>
                          <m:f>
                            <m:f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vi-VN" sz="3600">
                                  <a:effectLst/>
                                  <a:latin typeface="Cambria Math" panose="02040503050406030204" pitchFamily="18" charset="0"/>
                                  <a:ea typeface="Times New Roman" panose="02020603050405020304" pitchFamily="18" charset="0"/>
                                  <a:cs typeface="Times New Roman" panose="02020603050405020304" pitchFamily="18" charset="0"/>
                                </a:rPr>
                                <m:t>13</m:t>
                              </m:r>
                            </m:num>
                            <m:den>
                              <m:r>
                                <a:rPr lang="vi-VN" sz="3600">
                                  <a:effectLst/>
                                  <a:latin typeface="Cambria Math" panose="02040503050406030204" pitchFamily="18" charset="0"/>
                                  <a:ea typeface="Times New Roman" panose="02020603050405020304" pitchFamily="18" charset="0"/>
                                  <a:cs typeface="Times New Roman" panose="02020603050405020304" pitchFamily="18" charset="0"/>
                                </a:rPr>
                                <m:t>2</m:t>
                              </m:r>
                            </m:den>
                          </m:f>
                          <m:r>
                            <a:rPr lang="vi-VN" sz="3600">
                              <a:effectLst/>
                              <a:latin typeface="Cambria Math" panose="02040503050406030204" pitchFamily="18" charset="0"/>
                              <a:ea typeface="Times New Roman" panose="02020603050405020304" pitchFamily="18" charset="0"/>
                              <a:cs typeface="Times New Roman" panose="02020603050405020304" pitchFamily="18" charset="0"/>
                            </a:rPr>
                            <m:t>;8;…</m:t>
                          </m:r>
                        </m:e>
                      </m:d>
                    </m:oMath>
                  </a14:m>
                  <a:endParaRPr lang="en-US" sz="3600">
                    <a:effectLst/>
                    <a:latin typeface="Arial" panose="020B0604020202020204" pitchFamily="34" charset="0"/>
                    <a:ea typeface="Calibri" panose="020F0502020204030204" pitchFamily="34" charset="0"/>
                    <a:cs typeface="Arial" panose="020B0604020202020204" pitchFamily="34" charset="0"/>
                  </a:endParaRPr>
                </a:p>
                <a:p>
                  <a:pPr>
                    <a:lnSpc>
                      <a:spcPct val="130000"/>
                    </a:lnSpc>
                    <a:spcAft>
                      <a:spcPts val="0"/>
                    </a:spcAft>
                  </a:pPr>
                  <a:r>
                    <a:rPr lang="vi-VN" sz="3600">
                      <a:effectLst/>
                      <a:latin typeface="Arial" panose="020B0604020202020204" pitchFamily="34" charset="0"/>
                      <a:ea typeface="Times New Roman" panose="02020603050405020304" pitchFamily="18" charset="0"/>
                      <a:cs typeface="Arial" panose="020B0604020202020204" pitchFamily="34" charset="0"/>
                    </a:rPr>
                    <a:t>Vậy </a:t>
                  </a:r>
                  <a14:m>
                    <m:oMath xmlns:m="http://schemas.openxmlformats.org/officeDocument/2006/math">
                      <m:r>
                        <m:rPr>
                          <m:sty m:val="p"/>
                        </m:rPr>
                        <a:rPr lang="vi-VN" sz="3600">
                          <a:effectLst/>
                          <a:latin typeface="Cambria Math" panose="02040503050406030204" pitchFamily="18" charset="0"/>
                          <a:ea typeface="Times New Roman" panose="02020603050405020304" pitchFamily="18" charset="0"/>
                          <a:cs typeface="Times New Roman" panose="02020603050405020304" pitchFamily="18" charset="0"/>
                        </a:rPr>
                        <m:t>t</m:t>
                      </m:r>
                      <m:r>
                        <a:rPr lang="vi-VN" sz="3600">
                          <a:effectLst/>
                          <a:latin typeface="Cambria Math" panose="02040503050406030204" pitchFamily="18" charset="0"/>
                          <a:ea typeface="Times New Roman" panose="02020603050405020304" pitchFamily="18" charset="0"/>
                          <a:cs typeface="Times New Roman" panose="02020603050405020304" pitchFamily="18" charset="0"/>
                        </a:rPr>
                        <m:t>∈</m:t>
                      </m:r>
                      <m:d>
                        <m:dPr>
                          <m:begChr m:val="{"/>
                          <m:endChr m:val="}"/>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dPr>
                        <m:e>
                          <m:f>
                            <m:f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vi-VN" sz="3600">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vi-VN" sz="3600">
                                  <a:effectLst/>
                                  <a:latin typeface="Cambria Math" panose="02040503050406030204" pitchFamily="18" charset="0"/>
                                  <a:ea typeface="Times New Roman" panose="02020603050405020304" pitchFamily="18" charset="0"/>
                                  <a:cs typeface="Times New Roman" panose="02020603050405020304" pitchFamily="18" charset="0"/>
                                </a:rPr>
                                <m:t>2</m:t>
                              </m:r>
                            </m:den>
                          </m:f>
                          <m:r>
                            <a:rPr lang="vi-VN" sz="3600">
                              <a:effectLst/>
                              <a:latin typeface="Cambria Math" panose="02040503050406030204" pitchFamily="18" charset="0"/>
                              <a:ea typeface="Times New Roman" panose="02020603050405020304" pitchFamily="18" charset="0"/>
                              <a:cs typeface="Times New Roman" panose="02020603050405020304" pitchFamily="18" charset="0"/>
                            </a:rPr>
                            <m:t>;2;</m:t>
                          </m:r>
                          <m:f>
                            <m:f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vi-VN" sz="3600">
                                  <a:effectLst/>
                                  <a:latin typeface="Cambria Math" panose="02040503050406030204" pitchFamily="18" charset="0"/>
                                  <a:ea typeface="Times New Roman" panose="02020603050405020304" pitchFamily="18" charset="0"/>
                                  <a:cs typeface="Times New Roman" panose="02020603050405020304" pitchFamily="18" charset="0"/>
                                </a:rPr>
                                <m:t>7</m:t>
                              </m:r>
                            </m:num>
                            <m:den>
                              <m:r>
                                <a:rPr lang="vi-VN" sz="3600">
                                  <a:effectLst/>
                                  <a:latin typeface="Cambria Math" panose="02040503050406030204" pitchFamily="18" charset="0"/>
                                  <a:ea typeface="Times New Roman" panose="02020603050405020304" pitchFamily="18" charset="0"/>
                                  <a:cs typeface="Times New Roman" panose="02020603050405020304" pitchFamily="18" charset="0"/>
                                </a:rPr>
                                <m:t>2</m:t>
                              </m:r>
                            </m:den>
                          </m:f>
                          <m:r>
                            <a:rPr lang="vi-VN" sz="3600">
                              <a:effectLst/>
                              <a:latin typeface="Cambria Math" panose="02040503050406030204" pitchFamily="18" charset="0"/>
                              <a:ea typeface="Times New Roman" panose="02020603050405020304" pitchFamily="18" charset="0"/>
                              <a:cs typeface="Times New Roman" panose="02020603050405020304" pitchFamily="18" charset="0"/>
                            </a:rPr>
                            <m:t>;5;</m:t>
                          </m:r>
                          <m:f>
                            <m:f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vi-VN" sz="3600">
                                  <a:effectLst/>
                                  <a:latin typeface="Cambria Math" panose="02040503050406030204" pitchFamily="18" charset="0"/>
                                  <a:ea typeface="Times New Roman" panose="02020603050405020304" pitchFamily="18" charset="0"/>
                                  <a:cs typeface="Times New Roman" panose="02020603050405020304" pitchFamily="18" charset="0"/>
                                </a:rPr>
                                <m:t>13</m:t>
                              </m:r>
                            </m:num>
                            <m:den>
                              <m:r>
                                <a:rPr lang="vi-VN" sz="3600">
                                  <a:effectLst/>
                                  <a:latin typeface="Cambria Math" panose="02040503050406030204" pitchFamily="18" charset="0"/>
                                  <a:ea typeface="Times New Roman" panose="02020603050405020304" pitchFamily="18" charset="0"/>
                                  <a:cs typeface="Times New Roman" panose="02020603050405020304" pitchFamily="18" charset="0"/>
                                </a:rPr>
                                <m:t>2</m:t>
                              </m:r>
                            </m:den>
                          </m:f>
                          <m:r>
                            <a:rPr lang="vi-VN" sz="3600">
                              <a:effectLst/>
                              <a:latin typeface="Cambria Math" panose="02040503050406030204" pitchFamily="18" charset="0"/>
                              <a:ea typeface="Times New Roman" panose="02020603050405020304" pitchFamily="18" charset="0"/>
                              <a:cs typeface="Times New Roman" panose="02020603050405020304" pitchFamily="18" charset="0"/>
                            </a:rPr>
                            <m:t>;8;…</m:t>
                          </m:r>
                        </m:e>
                      </m:d>
                    </m:oMath>
                  </a14:m>
                  <a:r>
                    <a:rPr lang="vi-VN" sz="3600">
                      <a:effectLst/>
                      <a:latin typeface="Arial" panose="020B0604020202020204" pitchFamily="34" charset="0"/>
                      <a:ea typeface="Times New Roman" panose="02020603050405020304" pitchFamily="18" charset="0"/>
                      <a:cs typeface="Arial" panose="020B0604020202020204" pitchFamily="34" charset="0"/>
                    </a:rPr>
                    <a:t> (giây) thì khoảng cách h là 3 m.</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1028699" y="1534093"/>
                  <a:ext cx="16230600" cy="8574399"/>
                </a:xfrm>
                <a:prstGeom prst="rect">
                  <a:avLst/>
                </a:prstGeom>
                <a:blipFill rotWithShape="0">
                  <a:blip r:embed="rId3"/>
                  <a:stretch>
                    <a:fillRect l="-1165" t="-71"/>
                  </a:stretch>
                </a:blipFill>
              </p:spPr>
              <p:txBody>
                <a:bodyPr/>
                <a:lstStyle/>
                <a:p>
                  <a:r>
                    <a:rPr lang="en-US">
                      <a:noFill/>
                    </a:rPr>
                    <a:t> </a:t>
                  </a:r>
                </a:p>
              </p:txBody>
            </p:sp>
          </mc:Fallback>
        </mc:AlternateContent>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877800" y="4762500"/>
              <a:ext cx="5134997" cy="4867947"/>
            </a:xfrm>
            <a:prstGeom prst="rect">
              <a:avLst/>
            </a:prstGeom>
          </p:spPr>
        </p:pic>
      </p:grpSp>
    </p:spTree>
    <p:extLst>
      <p:ext uri="{BB962C8B-B14F-4D97-AF65-F5344CB8AC3E}">
        <p14:creationId xmlns:p14="http://schemas.microsoft.com/office/powerpoint/2010/main" val="3860468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anim calcmode="lin" valueType="num">
                                      <p:cBhvr>
                                        <p:cTn id="15" dur="500" fill="hold"/>
                                        <p:tgtEl>
                                          <p:spTgt spid="6"/>
                                        </p:tgtEl>
                                        <p:attrNameLst>
                                          <p:attrName>ppt_x</p:attrName>
                                        </p:attrNameLst>
                                      </p:cBhvr>
                                      <p:tavLst>
                                        <p:tav tm="0">
                                          <p:val>
                                            <p:strVal val="#ppt_x"/>
                                          </p:val>
                                        </p:tav>
                                        <p:tav tm="100000">
                                          <p:val>
                                            <p:strVal val="#ppt_x"/>
                                          </p:val>
                                        </p:tav>
                                      </p:tavLst>
                                    </p:anim>
                                    <p:anim calcmode="lin" valueType="num">
                                      <p:cBhvr>
                                        <p:cTn id="16"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Rectangle 2"/>
              <p:cNvSpPr/>
              <p:nvPr/>
            </p:nvSpPr>
            <p:spPr>
              <a:xfrm>
                <a:off x="1181100" y="1104900"/>
                <a:ext cx="15925800" cy="8189101"/>
              </a:xfrm>
              <a:prstGeom prst="rect">
                <a:avLst/>
              </a:prstGeom>
            </p:spPr>
            <p:txBody>
              <a:bodyPr wrap="square">
                <a:spAutoFit/>
              </a:bodyPr>
              <a:lstStyle/>
              <a:p>
                <a:pPr marL="571500" indent="-571500" algn="just">
                  <a:lnSpc>
                    <a:spcPct val="150000"/>
                  </a:lnSpc>
                  <a:spcAft>
                    <a:spcPts val="0"/>
                  </a:spcAft>
                  <a:buFont typeface="Arial" panose="020B0604020202020204" pitchFamily="34" charset="0"/>
                  <a:buChar char="•"/>
                </a:pPr>
                <a:r>
                  <a:rPr lang="vi-VN" sz="4000">
                    <a:latin typeface="Arial" panose="020B0604020202020204" pitchFamily="34" charset="0"/>
                    <a:ea typeface="Times New Roman" panose="02020603050405020304" pitchFamily="18" charset="0"/>
                    <a:cs typeface="Arial" panose="020B0604020202020204" pitchFamily="34" charset="0"/>
                  </a:rPr>
                  <a:t>Để khoảng cách h(m) từ vị trí người chơi đu đến vị trí cân bằng là 0 m thì:</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14:m>
                  <m:oMath xmlns:m="http://schemas.openxmlformats.org/officeDocument/2006/math">
                    <m:d>
                      <m:dPr>
                        <m:begChr m:val="|"/>
                        <m:end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
                          <a:rPr lang="vi-VN" sz="4000">
                            <a:effectLst/>
                            <a:latin typeface="Cambria Math" panose="02040503050406030204" pitchFamily="18" charset="0"/>
                            <a:ea typeface="Calibri" panose="020F0502020204030204" pitchFamily="34" charset="0"/>
                            <a:cs typeface="Times New Roman" panose="02020603050405020304" pitchFamily="18" charset="0"/>
                          </a:rPr>
                          <m:t>3</m:t>
                        </m:r>
                        <m:func>
                          <m:func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vi-VN" sz="4000">
                                <a:effectLst/>
                                <a:latin typeface="Cambria Math" panose="02040503050406030204" pitchFamily="18" charset="0"/>
                                <a:ea typeface="Calibri" panose="020F0502020204030204" pitchFamily="34" charset="0"/>
                                <a:cs typeface="Times New Roman" panose="02020603050405020304" pitchFamily="18" charset="0"/>
                              </a:rPr>
                              <m:t>cos</m:t>
                            </m:r>
                          </m:fName>
                          <m:e>
                            <m:d>
                              <m:dPr>
                                <m:begChr m:val="["/>
                                <m:end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π</m:t>
                                    </m:r>
                                  </m:num>
                                  <m:den>
                                    <m:r>
                                      <a:rPr lang="vi-VN" sz="4000">
                                        <a:effectLst/>
                                        <a:latin typeface="Cambria Math" panose="02040503050406030204" pitchFamily="18" charset="0"/>
                                        <a:ea typeface="Calibri" panose="020F0502020204030204" pitchFamily="34" charset="0"/>
                                        <a:cs typeface="Times New Roman" panose="02020603050405020304" pitchFamily="18" charset="0"/>
                                      </a:rPr>
                                      <m:t>3</m:t>
                                    </m:r>
                                  </m:den>
                                </m:f>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
                                      <a:rPr lang="vi-VN" sz="4000">
                                        <a:effectLst/>
                                        <a:latin typeface="Cambria Math" panose="02040503050406030204" pitchFamily="18" charset="0"/>
                                        <a:ea typeface="Calibri" panose="020F0502020204030204" pitchFamily="34" charset="0"/>
                                        <a:cs typeface="Times New Roman" panose="02020603050405020304" pitchFamily="18" charset="0"/>
                                      </a:rPr>
                                      <m:t>2</m:t>
                                    </m:r>
                                    <m:r>
                                      <m:rPr>
                                        <m:sty m:val="p"/>
                                      </m:rPr>
                                      <a:rPr lang="vi-VN" sz="4000">
                                        <a:effectLst/>
                                        <a:latin typeface="Cambria Math" panose="02040503050406030204" pitchFamily="18" charset="0"/>
                                        <a:ea typeface="Calibri" panose="020F0502020204030204" pitchFamily="34" charset="0"/>
                                        <a:cs typeface="Times New Roman" panose="02020603050405020304" pitchFamily="18" charset="0"/>
                                      </a:rPr>
                                      <m:t>t</m:t>
                                    </m:r>
                                    <m:r>
                                      <a:rPr lang="vi-VN" sz="4000" i="1">
                                        <a:effectLst/>
                                        <a:latin typeface="Cambria Math" panose="02040503050406030204" pitchFamily="18" charset="0"/>
                                        <a:ea typeface="Calibri" panose="020F0502020204030204" pitchFamily="34" charset="0"/>
                                        <a:cs typeface="Times New Roman" panose="02020603050405020304" pitchFamily="18" charset="0"/>
                                      </a:rPr>
                                      <m:t>−</m:t>
                                    </m:r>
                                    <m:r>
                                      <a:rPr lang="vi-VN" sz="4000">
                                        <a:effectLst/>
                                        <a:latin typeface="Cambria Math" panose="02040503050406030204" pitchFamily="18" charset="0"/>
                                        <a:ea typeface="Calibri" panose="020F0502020204030204" pitchFamily="34" charset="0"/>
                                        <a:cs typeface="Times New Roman" panose="02020603050405020304" pitchFamily="18" charset="0"/>
                                      </a:rPr>
                                      <m:t>1</m:t>
                                    </m:r>
                                  </m:e>
                                </m:d>
                              </m:e>
                            </m:d>
                          </m:e>
                        </m:func>
                      </m:e>
                    </m:d>
                    <m:r>
                      <a:rPr lang="vi-VN" sz="4000">
                        <a:effectLst/>
                        <a:latin typeface="Cambria Math" panose="02040503050406030204" pitchFamily="18" charset="0"/>
                        <a:ea typeface="Calibri" panose="020F0502020204030204" pitchFamily="34" charset="0"/>
                        <a:cs typeface="Times New Roman" panose="02020603050405020304" pitchFamily="18" charset="0"/>
                      </a:rPr>
                      <m:t>=0⟺3</m:t>
                    </m:r>
                    <m:func>
                      <m:func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vi-VN" sz="4000">
                            <a:effectLst/>
                            <a:latin typeface="Cambria Math" panose="02040503050406030204" pitchFamily="18" charset="0"/>
                            <a:ea typeface="Calibri" panose="020F0502020204030204" pitchFamily="34" charset="0"/>
                            <a:cs typeface="Times New Roman" panose="02020603050405020304" pitchFamily="18" charset="0"/>
                          </a:rPr>
                          <m:t>cos</m:t>
                        </m:r>
                      </m:fName>
                      <m:e>
                        <m:d>
                          <m:dPr>
                            <m:begChr m:val="["/>
                            <m:end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π</m:t>
                                </m:r>
                              </m:num>
                              <m:den>
                                <m:r>
                                  <a:rPr lang="vi-VN" sz="4000">
                                    <a:effectLst/>
                                    <a:latin typeface="Cambria Math" panose="02040503050406030204" pitchFamily="18" charset="0"/>
                                    <a:ea typeface="Calibri" panose="020F0502020204030204" pitchFamily="34" charset="0"/>
                                    <a:cs typeface="Times New Roman" panose="02020603050405020304" pitchFamily="18" charset="0"/>
                                  </a:rPr>
                                  <m:t>3</m:t>
                                </m:r>
                              </m:den>
                            </m:f>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
                                  <a:rPr lang="vi-VN" sz="4000">
                                    <a:effectLst/>
                                    <a:latin typeface="Cambria Math" panose="02040503050406030204" pitchFamily="18" charset="0"/>
                                    <a:ea typeface="Calibri" panose="020F0502020204030204" pitchFamily="34" charset="0"/>
                                    <a:cs typeface="Times New Roman" panose="02020603050405020304" pitchFamily="18" charset="0"/>
                                  </a:rPr>
                                  <m:t>2</m:t>
                                </m:r>
                                <m:r>
                                  <m:rPr>
                                    <m:sty m:val="p"/>
                                  </m:rPr>
                                  <a:rPr lang="vi-VN" sz="4000">
                                    <a:effectLst/>
                                    <a:latin typeface="Cambria Math" panose="02040503050406030204" pitchFamily="18" charset="0"/>
                                    <a:ea typeface="Calibri" panose="020F0502020204030204" pitchFamily="34" charset="0"/>
                                    <a:cs typeface="Times New Roman" panose="02020603050405020304" pitchFamily="18" charset="0"/>
                                  </a:rPr>
                                  <m:t>t</m:t>
                                </m:r>
                                <m:r>
                                  <a:rPr lang="vi-VN" sz="4000" i="1">
                                    <a:effectLst/>
                                    <a:latin typeface="Cambria Math" panose="02040503050406030204" pitchFamily="18" charset="0"/>
                                    <a:ea typeface="Calibri" panose="020F0502020204030204" pitchFamily="34" charset="0"/>
                                    <a:cs typeface="Times New Roman" panose="02020603050405020304" pitchFamily="18" charset="0"/>
                                  </a:rPr>
                                  <m:t>−</m:t>
                                </m:r>
                                <m:r>
                                  <a:rPr lang="vi-VN" sz="4000">
                                    <a:effectLst/>
                                    <a:latin typeface="Cambria Math" panose="02040503050406030204" pitchFamily="18" charset="0"/>
                                    <a:ea typeface="Calibri" panose="020F0502020204030204" pitchFamily="34" charset="0"/>
                                    <a:cs typeface="Times New Roman" panose="02020603050405020304" pitchFamily="18" charset="0"/>
                                  </a:rPr>
                                  <m:t>1</m:t>
                                </m:r>
                              </m:e>
                            </m:d>
                          </m:e>
                        </m:d>
                      </m:e>
                    </m:func>
                    <m:r>
                      <a:rPr lang="vi-VN" sz="4000">
                        <a:effectLst/>
                        <a:latin typeface="Cambria Math" panose="02040503050406030204" pitchFamily="18" charset="0"/>
                        <a:ea typeface="Calibri" panose="020F0502020204030204" pitchFamily="34" charset="0"/>
                        <a:cs typeface="Times New Roman" panose="02020603050405020304" pitchFamily="18" charset="0"/>
                      </a:rPr>
                      <m:t>=0</m:t>
                    </m:r>
                    <m:r>
                      <a:rPr lang="vi-VN" sz="40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vi-VN" sz="4000">
                            <a:effectLst/>
                            <a:latin typeface="Cambria Math" panose="02040503050406030204" pitchFamily="18" charset="0"/>
                            <a:ea typeface="Times New Roman" panose="02020603050405020304" pitchFamily="18" charset="0"/>
                            <a:cs typeface="Times New Roman" panose="02020603050405020304" pitchFamily="18" charset="0"/>
                          </a:rPr>
                          <m:t>3</m:t>
                        </m:r>
                      </m:den>
                    </m:f>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vi-VN" sz="4000">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vi-VN" sz="4000">
                            <a:effectLst/>
                            <a:latin typeface="Cambria Math" panose="02040503050406030204" pitchFamily="18" charset="0"/>
                            <a:ea typeface="Times New Roman" panose="02020603050405020304" pitchFamily="18" charset="0"/>
                            <a:cs typeface="Times New Roman" panose="02020603050405020304" pitchFamily="18" charset="0"/>
                          </a:rPr>
                          <m:t>t</m:t>
                        </m:r>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vi-VN" sz="4000">
                            <a:effectLst/>
                            <a:latin typeface="Cambria Math" panose="02040503050406030204" pitchFamily="18" charset="0"/>
                            <a:ea typeface="Times New Roman" panose="02020603050405020304" pitchFamily="18" charset="0"/>
                            <a:cs typeface="Times New Roman" panose="02020603050405020304" pitchFamily="18" charset="0"/>
                          </a:rPr>
                          <m:t>1</m:t>
                        </m:r>
                      </m:e>
                    </m:d>
                    <m:r>
                      <a:rPr lang="vi-VN" sz="40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vi-VN" sz="4000">
                            <a:effectLst/>
                            <a:latin typeface="Cambria Math" panose="02040503050406030204" pitchFamily="18" charset="0"/>
                            <a:ea typeface="Times New Roman" panose="02020603050405020304" pitchFamily="18" charset="0"/>
                            <a:cs typeface="Times New Roman" panose="02020603050405020304" pitchFamily="18" charset="0"/>
                          </a:rPr>
                          <m:t>2</m:t>
                        </m:r>
                      </m:den>
                    </m:f>
                    <m:r>
                      <a:rPr lang="vi-VN" sz="40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vi-VN" sz="4000">
                        <a:effectLst/>
                        <a:latin typeface="Cambria Math" panose="02040503050406030204" pitchFamily="18" charset="0"/>
                        <a:ea typeface="Times New Roman" panose="02020603050405020304" pitchFamily="18" charset="0"/>
                        <a:cs typeface="Times New Roman" panose="02020603050405020304" pitchFamily="18" charset="0"/>
                      </a:rPr>
                      <m:t>kπ</m:t>
                    </m:r>
                  </m:oMath>
                </a14:m>
                <a:r>
                  <a:rPr lang="vi-VN" sz="4000">
                    <a:effectLst/>
                    <a:latin typeface="Arial" panose="020B0604020202020204" pitchFamily="34" charset="0"/>
                    <a:ea typeface="Times New Roman" panose="02020603050405020304" pitchFamily="18" charset="0"/>
                    <a:cs typeface="Arial" panose="020B0604020202020204" pitchFamily="34" charset="0"/>
                  </a:rPr>
                  <a:t> </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r>
                  <a:rPr lang="vi-VN" sz="400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4000">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t</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1=</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a:effectLst/>
                            <a:latin typeface="Cambria Math" panose="02040503050406030204" pitchFamily="18" charset="0"/>
                            <a:ea typeface="Times New Roman" panose="02020603050405020304" pitchFamily="18" charset="0"/>
                            <a:cs typeface="Times New Roman" panose="02020603050405020304" pitchFamily="18" charset="0"/>
                          </a:rPr>
                          <m:t>3</m:t>
                        </m:r>
                      </m:num>
                      <m:den>
                        <m:r>
                          <a:rPr lang="en-US" sz="4000">
                            <a:effectLst/>
                            <a:latin typeface="Cambria Math" panose="02040503050406030204" pitchFamily="18" charset="0"/>
                            <a:ea typeface="Times New Roman" panose="02020603050405020304" pitchFamily="18" charset="0"/>
                            <a:cs typeface="Times New Roman" panose="02020603050405020304" pitchFamily="18" charset="0"/>
                          </a:rPr>
                          <m:t>2</m:t>
                        </m:r>
                      </m:den>
                    </m:f>
                    <m:r>
                      <a:rPr lang="en-US" sz="4000">
                        <a:effectLst/>
                        <a:latin typeface="Cambria Math" panose="02040503050406030204" pitchFamily="18" charset="0"/>
                        <a:ea typeface="Times New Roman" panose="02020603050405020304" pitchFamily="18" charset="0"/>
                        <a:cs typeface="Times New Roman" panose="02020603050405020304" pitchFamily="18" charset="0"/>
                      </a:rPr>
                      <m:t>+3</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k</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t</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a:effectLst/>
                            <a:latin typeface="Cambria Math" panose="02040503050406030204" pitchFamily="18" charset="0"/>
                            <a:ea typeface="Times New Roman" panose="02020603050405020304" pitchFamily="18" charset="0"/>
                            <a:cs typeface="Times New Roman" panose="02020603050405020304" pitchFamily="18" charset="0"/>
                          </a:rPr>
                          <m:t>5</m:t>
                        </m:r>
                      </m:num>
                      <m:den>
                        <m:r>
                          <a:rPr lang="en-US" sz="4000">
                            <a:effectLst/>
                            <a:latin typeface="Cambria Math" panose="02040503050406030204" pitchFamily="18" charset="0"/>
                            <a:ea typeface="Times New Roman" panose="02020603050405020304" pitchFamily="18" charset="0"/>
                            <a:cs typeface="Times New Roman" panose="02020603050405020304" pitchFamily="18" charset="0"/>
                          </a:rPr>
                          <m:t>4</m:t>
                        </m:r>
                      </m:den>
                    </m:f>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a:effectLst/>
                            <a:latin typeface="Cambria Math" panose="02040503050406030204" pitchFamily="18" charset="0"/>
                            <a:ea typeface="Times New Roman" panose="02020603050405020304" pitchFamily="18" charset="0"/>
                            <a:cs typeface="Times New Roman" panose="02020603050405020304" pitchFamily="18" charset="0"/>
                          </a:rPr>
                          <m:t>3</m:t>
                        </m:r>
                      </m:num>
                      <m:den>
                        <m:r>
                          <a:rPr lang="en-US" sz="4000">
                            <a:effectLst/>
                            <a:latin typeface="Cambria Math" panose="02040503050406030204" pitchFamily="18" charset="0"/>
                            <a:ea typeface="Times New Roman" panose="02020603050405020304" pitchFamily="18" charset="0"/>
                            <a:cs typeface="Times New Roman" panose="02020603050405020304" pitchFamily="18" charset="0"/>
                          </a:rPr>
                          <m:t>2</m:t>
                        </m:r>
                      </m:den>
                    </m:f>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k</m:t>
                    </m:r>
                  </m:oMath>
                </a14:m>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r>
                  <a:rPr lang="en-US" sz="4000">
                    <a:effectLst/>
                    <a:latin typeface="Arial" panose="020B0604020202020204" pitchFamily="34" charset="0"/>
                    <a:ea typeface="Calibri" panose="020F0502020204030204" pitchFamily="34" charset="0"/>
                    <a:cs typeface="Arial" panose="020B0604020202020204" pitchFamily="34" charset="0"/>
                  </a:rPr>
                  <a:t>Do t ≥ 0, k ∈ ℤ nên k ∈ {0; 1; 2; …} </a:t>
                </a:r>
                <a:endParaRPr lang="vi-VN"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r>
                  <a:rPr lang="en-US" sz="4000">
                    <a:effectLst/>
                    <a:latin typeface="Arial" panose="020B0604020202020204" pitchFamily="34" charset="0"/>
                    <a:ea typeface="Calibri" panose="020F0502020204030204" pitchFamily="34" charset="0"/>
                    <a:cs typeface="Arial" panose="020B0604020202020204" pitchFamily="34" charset="0"/>
                  </a:rPr>
                  <a:t>khi đó </a:t>
                </a:r>
                <a14:m>
                  <m:oMath xmlns:m="http://schemas.openxmlformats.org/officeDocument/2006/math">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t</m:t>
                    </m:r>
                    <m:r>
                      <a:rPr lang="en-US" sz="4000">
                        <a:effectLst/>
                        <a:latin typeface="Cambria Math" panose="02040503050406030204" pitchFamily="18" charset="0"/>
                        <a:ea typeface="Calibri" panose="020F0502020204030204" pitchFamily="34" charset="0"/>
                        <a:cs typeface="Times New Roman" panose="02020603050405020304" pitchFamily="18" charset="0"/>
                      </a:rPr>
                      <m:t>∈</m:t>
                    </m:r>
                    <m:d>
                      <m:dPr>
                        <m:begChr m:val="{"/>
                        <m:end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a:effectLst/>
                                <a:latin typeface="Cambria Math" panose="02040503050406030204" pitchFamily="18" charset="0"/>
                                <a:ea typeface="Calibri" panose="020F0502020204030204" pitchFamily="34" charset="0"/>
                                <a:cs typeface="Times New Roman" panose="02020603050405020304" pitchFamily="18" charset="0"/>
                              </a:rPr>
                              <m:t>5</m:t>
                            </m:r>
                          </m:num>
                          <m:den>
                            <m:r>
                              <a:rPr lang="en-US" sz="4000">
                                <a:effectLst/>
                                <a:latin typeface="Cambria Math" panose="02040503050406030204" pitchFamily="18" charset="0"/>
                                <a:ea typeface="Calibri" panose="020F0502020204030204" pitchFamily="34" charset="0"/>
                                <a:cs typeface="Times New Roman" panose="02020603050405020304" pitchFamily="18" charset="0"/>
                              </a:rPr>
                              <m:t>4</m:t>
                            </m:r>
                          </m:den>
                        </m:f>
                        <m:r>
                          <a:rPr lang="en-US" sz="40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a:effectLst/>
                                <a:latin typeface="Cambria Math" panose="02040503050406030204" pitchFamily="18" charset="0"/>
                                <a:ea typeface="Calibri" panose="020F0502020204030204" pitchFamily="34" charset="0"/>
                                <a:cs typeface="Times New Roman" panose="02020603050405020304" pitchFamily="18" charset="0"/>
                              </a:rPr>
                              <m:t>11</m:t>
                            </m:r>
                          </m:num>
                          <m:den>
                            <m:r>
                              <a:rPr lang="en-US" sz="4000">
                                <a:effectLst/>
                                <a:latin typeface="Cambria Math" panose="02040503050406030204" pitchFamily="18" charset="0"/>
                                <a:ea typeface="Calibri" panose="020F0502020204030204" pitchFamily="34" charset="0"/>
                                <a:cs typeface="Times New Roman" panose="02020603050405020304" pitchFamily="18" charset="0"/>
                              </a:rPr>
                              <m:t>4</m:t>
                            </m:r>
                          </m:den>
                        </m:f>
                        <m:r>
                          <a:rPr lang="en-US" sz="40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a:effectLst/>
                                <a:latin typeface="Cambria Math" panose="02040503050406030204" pitchFamily="18" charset="0"/>
                                <a:ea typeface="Calibri" panose="020F0502020204030204" pitchFamily="34" charset="0"/>
                                <a:cs typeface="Times New Roman" panose="02020603050405020304" pitchFamily="18" charset="0"/>
                              </a:rPr>
                              <m:t>17</m:t>
                            </m:r>
                          </m:num>
                          <m:den>
                            <m:r>
                              <a:rPr lang="en-US" sz="4000">
                                <a:effectLst/>
                                <a:latin typeface="Cambria Math" panose="02040503050406030204" pitchFamily="18" charset="0"/>
                                <a:ea typeface="Calibri" panose="020F0502020204030204" pitchFamily="34" charset="0"/>
                                <a:cs typeface="Times New Roman" panose="02020603050405020304" pitchFamily="18" charset="0"/>
                              </a:rPr>
                              <m:t>4</m:t>
                            </m:r>
                          </m:den>
                        </m:f>
                        <m:r>
                          <a:rPr lang="en-US" sz="4000">
                            <a:effectLst/>
                            <a:latin typeface="Cambria Math" panose="02040503050406030204" pitchFamily="18" charset="0"/>
                            <a:ea typeface="Calibri" panose="020F0502020204030204" pitchFamily="34" charset="0"/>
                            <a:cs typeface="Times New Roman" panose="02020603050405020304" pitchFamily="18" charset="0"/>
                          </a:rPr>
                          <m:t>;…</m:t>
                        </m:r>
                      </m:e>
                    </m:d>
                  </m:oMath>
                </a14:m>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r>
                  <a:rPr lang="en-US" sz="4000">
                    <a:effectLst/>
                    <a:latin typeface="Arial" panose="020B0604020202020204" pitchFamily="34" charset="0"/>
                    <a:ea typeface="Times New Roman" panose="02020603050405020304" pitchFamily="18" charset="0"/>
                    <a:cs typeface="Arial" panose="020B0604020202020204" pitchFamily="34" charset="0"/>
                  </a:rPr>
                  <a:t>Vậy </a:t>
                </a:r>
                <a14:m>
                  <m:oMath xmlns:m="http://schemas.openxmlformats.org/officeDocument/2006/math">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t</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d>
                      <m:dPr>
                        <m:begChr m:val="{"/>
                        <m:end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a:effectLst/>
                                <a:latin typeface="Cambria Math" panose="02040503050406030204" pitchFamily="18" charset="0"/>
                                <a:ea typeface="Calibri" panose="020F0502020204030204" pitchFamily="34" charset="0"/>
                                <a:cs typeface="Times New Roman" panose="02020603050405020304" pitchFamily="18" charset="0"/>
                              </a:rPr>
                              <m:t>5</m:t>
                            </m:r>
                          </m:num>
                          <m:den>
                            <m:r>
                              <a:rPr lang="en-US" sz="4000">
                                <a:effectLst/>
                                <a:latin typeface="Cambria Math" panose="02040503050406030204" pitchFamily="18" charset="0"/>
                                <a:ea typeface="Calibri" panose="020F0502020204030204" pitchFamily="34" charset="0"/>
                                <a:cs typeface="Times New Roman" panose="02020603050405020304" pitchFamily="18" charset="0"/>
                              </a:rPr>
                              <m:t>4</m:t>
                            </m:r>
                          </m:den>
                        </m:f>
                        <m:r>
                          <a:rPr lang="en-US" sz="40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a:effectLst/>
                                <a:latin typeface="Cambria Math" panose="02040503050406030204" pitchFamily="18" charset="0"/>
                                <a:ea typeface="Calibri" panose="020F0502020204030204" pitchFamily="34" charset="0"/>
                                <a:cs typeface="Times New Roman" panose="02020603050405020304" pitchFamily="18" charset="0"/>
                              </a:rPr>
                              <m:t>11</m:t>
                            </m:r>
                          </m:num>
                          <m:den>
                            <m:r>
                              <a:rPr lang="en-US" sz="4000">
                                <a:effectLst/>
                                <a:latin typeface="Cambria Math" panose="02040503050406030204" pitchFamily="18" charset="0"/>
                                <a:ea typeface="Calibri" panose="020F0502020204030204" pitchFamily="34" charset="0"/>
                                <a:cs typeface="Times New Roman" panose="02020603050405020304" pitchFamily="18" charset="0"/>
                              </a:rPr>
                              <m:t>4</m:t>
                            </m:r>
                          </m:den>
                        </m:f>
                        <m:r>
                          <a:rPr lang="en-US" sz="40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a:effectLst/>
                                <a:latin typeface="Cambria Math" panose="02040503050406030204" pitchFamily="18" charset="0"/>
                                <a:ea typeface="Calibri" panose="020F0502020204030204" pitchFamily="34" charset="0"/>
                                <a:cs typeface="Times New Roman" panose="02020603050405020304" pitchFamily="18" charset="0"/>
                              </a:rPr>
                              <m:t>17</m:t>
                            </m:r>
                          </m:num>
                          <m:den>
                            <m:r>
                              <a:rPr lang="en-US" sz="4000">
                                <a:effectLst/>
                                <a:latin typeface="Cambria Math" panose="02040503050406030204" pitchFamily="18" charset="0"/>
                                <a:ea typeface="Calibri" panose="020F0502020204030204" pitchFamily="34" charset="0"/>
                                <a:cs typeface="Times New Roman" panose="02020603050405020304" pitchFamily="18" charset="0"/>
                              </a:rPr>
                              <m:t>4</m:t>
                            </m:r>
                          </m:den>
                        </m:f>
                        <m:r>
                          <a:rPr lang="en-US" sz="4000">
                            <a:effectLst/>
                            <a:latin typeface="Cambria Math" panose="02040503050406030204" pitchFamily="18" charset="0"/>
                            <a:ea typeface="Calibri" panose="020F0502020204030204" pitchFamily="34" charset="0"/>
                            <a:cs typeface="Times New Roman" panose="02020603050405020304" pitchFamily="18" charset="0"/>
                          </a:rPr>
                          <m:t>;…</m:t>
                        </m:r>
                      </m:e>
                    </m:d>
                  </m:oMath>
                </a14:m>
                <a:r>
                  <a:rPr lang="en-US" sz="4000">
                    <a:effectLst/>
                    <a:latin typeface="Arial" panose="020B0604020202020204" pitchFamily="34" charset="0"/>
                    <a:ea typeface="Times New Roman" panose="02020603050405020304" pitchFamily="18" charset="0"/>
                    <a:cs typeface="Arial" panose="020B0604020202020204" pitchFamily="34" charset="0"/>
                  </a:rPr>
                  <a:t> (giây) thì khoảng cách h là 0 m.</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181100" y="1104900"/>
                <a:ext cx="15925800" cy="8189101"/>
              </a:xfrm>
              <a:prstGeom prst="rect">
                <a:avLst/>
              </a:prstGeom>
              <a:blipFill rotWithShape="0">
                <a:blip r:embed="rId3"/>
                <a:stretch>
                  <a:fillRect l="-1378" r="-1340" b="-298"/>
                </a:stretch>
              </a:blipFill>
            </p:spPr>
            <p:txBody>
              <a:bodyPr/>
              <a:lstStyle/>
              <a:p>
                <a:r>
                  <a:rPr lang="en-US">
                    <a:noFill/>
                  </a:rPr>
                  <a:t> </a:t>
                </a:r>
              </a:p>
            </p:txBody>
          </p:sp>
        </mc:Fallback>
      </mc:AlternateContent>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877800" y="4762500"/>
            <a:ext cx="5134997" cy="4867947"/>
          </a:xfrm>
          <a:prstGeom prst="rect">
            <a:avLst/>
          </a:prstGeom>
        </p:spPr>
      </p:pic>
    </p:spTree>
    <p:extLst>
      <p:ext uri="{BB962C8B-B14F-4D97-AF65-F5344CB8AC3E}">
        <p14:creationId xmlns:p14="http://schemas.microsoft.com/office/powerpoint/2010/main" val="3462916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1454484" y="3045203"/>
            <a:ext cx="4568927" cy="4927274"/>
          </a:xfrm>
          <a:custGeom>
            <a:avLst/>
            <a:gdLst/>
            <a:ahLst/>
            <a:cxnLst/>
            <a:rect l="l" t="t" r="r" b="b"/>
            <a:pathLst>
              <a:path w="4568927" h="4927274">
                <a:moveTo>
                  <a:pt x="0" y="0"/>
                </a:moveTo>
                <a:lnTo>
                  <a:pt x="4568928" y="0"/>
                </a:lnTo>
                <a:lnTo>
                  <a:pt x="4568928" y="4927274"/>
                </a:lnTo>
                <a:lnTo>
                  <a:pt x="0" y="492727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2519159" y="4148580"/>
            <a:ext cx="2560425" cy="707608"/>
          </a:xfrm>
          <a:custGeom>
            <a:avLst/>
            <a:gdLst/>
            <a:ahLst/>
            <a:cxnLst/>
            <a:rect l="l" t="t" r="r" b="b"/>
            <a:pathLst>
              <a:path w="2560425" h="707608">
                <a:moveTo>
                  <a:pt x="0" y="0"/>
                </a:moveTo>
                <a:lnTo>
                  <a:pt x="2560425" y="0"/>
                </a:lnTo>
                <a:lnTo>
                  <a:pt x="2560425" y="707608"/>
                </a:lnTo>
                <a:lnTo>
                  <a:pt x="0" y="70760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6857461" y="3045203"/>
            <a:ext cx="4568927" cy="4927274"/>
          </a:xfrm>
          <a:custGeom>
            <a:avLst/>
            <a:gdLst/>
            <a:ahLst/>
            <a:cxnLst/>
            <a:rect l="l" t="t" r="r" b="b"/>
            <a:pathLst>
              <a:path w="4568927" h="4927274">
                <a:moveTo>
                  <a:pt x="0" y="0"/>
                </a:moveTo>
                <a:lnTo>
                  <a:pt x="4568927" y="0"/>
                </a:lnTo>
                <a:lnTo>
                  <a:pt x="4568927" y="4927274"/>
                </a:lnTo>
                <a:lnTo>
                  <a:pt x="0" y="492727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7922136" y="4148580"/>
            <a:ext cx="2560425" cy="707608"/>
          </a:xfrm>
          <a:custGeom>
            <a:avLst/>
            <a:gdLst/>
            <a:ahLst/>
            <a:cxnLst/>
            <a:rect l="l" t="t" r="r" b="b"/>
            <a:pathLst>
              <a:path w="2560425" h="707608">
                <a:moveTo>
                  <a:pt x="0" y="0"/>
                </a:moveTo>
                <a:lnTo>
                  <a:pt x="2560424" y="0"/>
                </a:lnTo>
                <a:lnTo>
                  <a:pt x="2560424" y="707608"/>
                </a:lnTo>
                <a:lnTo>
                  <a:pt x="0" y="70760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a:off x="12264588" y="3045203"/>
            <a:ext cx="4568927" cy="4927274"/>
          </a:xfrm>
          <a:custGeom>
            <a:avLst/>
            <a:gdLst/>
            <a:ahLst/>
            <a:cxnLst/>
            <a:rect l="l" t="t" r="r" b="b"/>
            <a:pathLst>
              <a:path w="4568927" h="4927274">
                <a:moveTo>
                  <a:pt x="0" y="0"/>
                </a:moveTo>
                <a:lnTo>
                  <a:pt x="4568928" y="0"/>
                </a:lnTo>
                <a:lnTo>
                  <a:pt x="4568928" y="4927274"/>
                </a:lnTo>
                <a:lnTo>
                  <a:pt x="0" y="492727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8" name="Freeform 8"/>
          <p:cNvSpPr/>
          <p:nvPr/>
        </p:nvSpPr>
        <p:spPr>
          <a:xfrm>
            <a:off x="13329263" y="4148580"/>
            <a:ext cx="2560425" cy="707608"/>
          </a:xfrm>
          <a:custGeom>
            <a:avLst/>
            <a:gdLst/>
            <a:ahLst/>
            <a:cxnLst/>
            <a:rect l="l" t="t" r="r" b="b"/>
            <a:pathLst>
              <a:path w="2560425" h="707608">
                <a:moveTo>
                  <a:pt x="0" y="0"/>
                </a:moveTo>
                <a:lnTo>
                  <a:pt x="2560424" y="0"/>
                </a:lnTo>
                <a:lnTo>
                  <a:pt x="2560424" y="707608"/>
                </a:lnTo>
                <a:lnTo>
                  <a:pt x="0" y="70760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9" name="Freeform 9"/>
          <p:cNvSpPr/>
          <p:nvPr/>
        </p:nvSpPr>
        <p:spPr>
          <a:xfrm>
            <a:off x="-33068" y="7391901"/>
            <a:ext cx="4314286" cy="2988982"/>
          </a:xfrm>
          <a:custGeom>
            <a:avLst/>
            <a:gdLst/>
            <a:ahLst/>
            <a:cxnLst/>
            <a:rect l="l" t="t" r="r" b="b"/>
            <a:pathLst>
              <a:path w="5939287" h="4114800">
                <a:moveTo>
                  <a:pt x="0" y="0"/>
                </a:moveTo>
                <a:lnTo>
                  <a:pt x="5939287" y="0"/>
                </a:lnTo>
                <a:lnTo>
                  <a:pt x="5939287"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2" name="TextBox 12"/>
          <p:cNvSpPr txBox="1"/>
          <p:nvPr/>
        </p:nvSpPr>
        <p:spPr>
          <a:xfrm>
            <a:off x="4645971" y="1142168"/>
            <a:ext cx="9066357" cy="1154419"/>
          </a:xfrm>
          <a:prstGeom prst="rect">
            <a:avLst/>
          </a:prstGeom>
        </p:spPr>
        <p:txBody>
          <a:bodyPr wrap="square" lIns="0" tIns="0" rIns="0" bIns="0" rtlCol="0" anchor="t">
            <a:spAutoFit/>
          </a:bodyPr>
          <a:lstStyle/>
          <a:p>
            <a:pPr marL="0" lvl="0" indent="0" algn="ctr">
              <a:lnSpc>
                <a:spcPts val="10011"/>
              </a:lnSpc>
              <a:spcBef>
                <a:spcPct val="0"/>
              </a:spcBef>
            </a:pPr>
            <a:r>
              <a:rPr lang="vi-VN" sz="6600" b="1">
                <a:solidFill>
                  <a:srgbClr val="01070A"/>
                </a:solidFill>
                <a:latin typeface="Arial" panose="020B0604020202020204" pitchFamily="34" charset="0"/>
                <a:cs typeface="Arial" panose="020B0604020202020204" pitchFamily="34" charset="0"/>
              </a:rPr>
              <a:t>HƯỚNG DẪN VỀ NHÀ</a:t>
            </a:r>
            <a:endParaRPr lang="en-US" sz="6600" b="1">
              <a:solidFill>
                <a:srgbClr val="01070A"/>
              </a:solidFill>
              <a:latin typeface="Arial" panose="020B0604020202020204" pitchFamily="34" charset="0"/>
              <a:cs typeface="Arial" panose="020B0604020202020204" pitchFamily="34" charset="0"/>
            </a:endParaRPr>
          </a:p>
        </p:txBody>
      </p:sp>
      <p:sp>
        <p:nvSpPr>
          <p:cNvPr id="13" name="TextBox 13"/>
          <p:cNvSpPr txBox="1"/>
          <p:nvPr/>
        </p:nvSpPr>
        <p:spPr>
          <a:xfrm>
            <a:off x="2377996" y="4145772"/>
            <a:ext cx="2905458" cy="782265"/>
          </a:xfrm>
          <a:prstGeom prst="rect">
            <a:avLst/>
          </a:prstGeom>
        </p:spPr>
        <p:txBody>
          <a:bodyPr lIns="0" tIns="0" rIns="0" bIns="0" rtlCol="0" anchor="t">
            <a:spAutoFit/>
          </a:bodyPr>
          <a:lstStyle/>
          <a:p>
            <a:pPr marL="0" lvl="0" indent="0" algn="ctr">
              <a:lnSpc>
                <a:spcPts val="6115"/>
              </a:lnSpc>
              <a:spcBef>
                <a:spcPct val="0"/>
              </a:spcBef>
            </a:pPr>
            <a:r>
              <a:rPr lang="vi-VN" sz="6000" b="1">
                <a:solidFill>
                  <a:srgbClr val="01070A"/>
                </a:solidFill>
                <a:latin typeface="Arial" panose="020B0604020202020204" pitchFamily="34" charset="0"/>
                <a:cs typeface="Arial" panose="020B0604020202020204" pitchFamily="34" charset="0"/>
              </a:rPr>
              <a:t>01</a:t>
            </a:r>
            <a:endParaRPr lang="en-US" sz="6000" b="1">
              <a:solidFill>
                <a:srgbClr val="01070A"/>
              </a:solidFill>
              <a:latin typeface="Arial" panose="020B0604020202020204" pitchFamily="34" charset="0"/>
              <a:cs typeface="Arial" panose="020B0604020202020204" pitchFamily="34" charset="0"/>
            </a:endParaRPr>
          </a:p>
        </p:txBody>
      </p:sp>
      <p:sp>
        <p:nvSpPr>
          <p:cNvPr id="15" name="TextBox 15"/>
          <p:cNvSpPr txBox="1"/>
          <p:nvPr/>
        </p:nvSpPr>
        <p:spPr>
          <a:xfrm>
            <a:off x="7419207" y="4163552"/>
            <a:ext cx="3710145" cy="782265"/>
          </a:xfrm>
          <a:prstGeom prst="rect">
            <a:avLst/>
          </a:prstGeom>
        </p:spPr>
        <p:txBody>
          <a:bodyPr lIns="0" tIns="0" rIns="0" bIns="0" rtlCol="0" anchor="t">
            <a:spAutoFit/>
          </a:bodyPr>
          <a:lstStyle/>
          <a:p>
            <a:pPr marL="0" lvl="0" indent="0" algn="ctr">
              <a:lnSpc>
                <a:spcPts val="6115"/>
              </a:lnSpc>
              <a:spcBef>
                <a:spcPct val="0"/>
              </a:spcBef>
            </a:pPr>
            <a:r>
              <a:rPr lang="vi-VN" sz="6000" b="1">
                <a:solidFill>
                  <a:srgbClr val="01070A"/>
                </a:solidFill>
                <a:latin typeface="Arial" panose="020B0604020202020204" pitchFamily="34" charset="0"/>
                <a:cs typeface="Arial" panose="020B0604020202020204" pitchFamily="34" charset="0"/>
              </a:rPr>
              <a:t>02</a:t>
            </a:r>
            <a:endParaRPr lang="en-US" sz="6000" b="1">
              <a:solidFill>
                <a:srgbClr val="01070A"/>
              </a:solidFill>
              <a:latin typeface="Arial" panose="020B0604020202020204" pitchFamily="34" charset="0"/>
              <a:cs typeface="Arial" panose="020B0604020202020204" pitchFamily="34" charset="0"/>
            </a:endParaRPr>
          </a:p>
        </p:txBody>
      </p:sp>
      <p:sp>
        <p:nvSpPr>
          <p:cNvPr id="16" name="TextBox 16"/>
          <p:cNvSpPr txBox="1"/>
          <p:nvPr/>
        </p:nvSpPr>
        <p:spPr>
          <a:xfrm>
            <a:off x="12826334" y="4163552"/>
            <a:ext cx="3710145" cy="782265"/>
          </a:xfrm>
          <a:prstGeom prst="rect">
            <a:avLst/>
          </a:prstGeom>
        </p:spPr>
        <p:txBody>
          <a:bodyPr lIns="0" tIns="0" rIns="0" bIns="0" rtlCol="0" anchor="t">
            <a:spAutoFit/>
          </a:bodyPr>
          <a:lstStyle/>
          <a:p>
            <a:pPr marL="0" lvl="0" indent="0" algn="ctr">
              <a:lnSpc>
                <a:spcPts val="6115"/>
              </a:lnSpc>
              <a:spcBef>
                <a:spcPct val="0"/>
              </a:spcBef>
            </a:pPr>
            <a:r>
              <a:rPr lang="vi-VN" sz="6000" b="1">
                <a:solidFill>
                  <a:srgbClr val="01070A"/>
                </a:solidFill>
                <a:latin typeface="Arial" panose="020B0604020202020204" pitchFamily="34" charset="0"/>
                <a:cs typeface="Arial" panose="020B0604020202020204" pitchFamily="34" charset="0"/>
              </a:rPr>
              <a:t>03</a:t>
            </a:r>
            <a:endParaRPr lang="en-US" sz="6000" b="1">
              <a:solidFill>
                <a:srgbClr val="01070A"/>
              </a:solidFill>
              <a:latin typeface="Arial" panose="020B0604020202020204" pitchFamily="34" charset="0"/>
              <a:cs typeface="Arial" panose="020B0604020202020204" pitchFamily="34" charset="0"/>
            </a:endParaRPr>
          </a:p>
        </p:txBody>
      </p:sp>
      <p:sp>
        <p:nvSpPr>
          <p:cNvPr id="17" name="TextBox 16"/>
          <p:cNvSpPr txBox="1"/>
          <p:nvPr/>
        </p:nvSpPr>
        <p:spPr>
          <a:xfrm>
            <a:off x="1798193" y="5115802"/>
            <a:ext cx="4005336" cy="1938992"/>
          </a:xfrm>
          <a:prstGeom prst="rect">
            <a:avLst/>
          </a:prstGeom>
          <a:noFill/>
        </p:spPr>
        <p:txBody>
          <a:bodyPr wrap="square" rtlCol="0">
            <a:spAutoFit/>
          </a:bodyPr>
          <a:lstStyle/>
          <a:p>
            <a:pPr algn="ctr">
              <a:lnSpc>
                <a:spcPct val="150000"/>
              </a:lnSpc>
            </a:pPr>
            <a:r>
              <a:rPr lang="vi-VN" sz="4000">
                <a:latin typeface="Arial" panose="020B0604020202020204" pitchFamily="34" charset="0"/>
                <a:cs typeface="Arial" panose="020B0604020202020204" pitchFamily="34" charset="0"/>
              </a:rPr>
              <a:t>Ôn tập kiến thức đã học</a:t>
            </a:r>
            <a:endParaRPr lang="en-US" sz="4000">
              <a:latin typeface="Arial" panose="020B0604020202020204" pitchFamily="34" charset="0"/>
              <a:cs typeface="Arial" panose="020B0604020202020204" pitchFamily="34" charset="0"/>
            </a:endParaRPr>
          </a:p>
        </p:txBody>
      </p:sp>
      <p:sp>
        <p:nvSpPr>
          <p:cNvPr id="18" name="TextBox 17"/>
          <p:cNvSpPr txBox="1"/>
          <p:nvPr/>
        </p:nvSpPr>
        <p:spPr>
          <a:xfrm>
            <a:off x="7139256" y="5182597"/>
            <a:ext cx="4005336" cy="1938992"/>
          </a:xfrm>
          <a:prstGeom prst="rect">
            <a:avLst/>
          </a:prstGeom>
          <a:noFill/>
        </p:spPr>
        <p:txBody>
          <a:bodyPr wrap="square" rtlCol="0">
            <a:spAutoFit/>
          </a:bodyPr>
          <a:lstStyle/>
          <a:p>
            <a:pPr algn="ctr">
              <a:lnSpc>
                <a:spcPct val="150000"/>
              </a:lnSpc>
            </a:pPr>
            <a:r>
              <a:rPr lang="vi-VN" sz="4000">
                <a:latin typeface="Arial" panose="020B0604020202020204" pitchFamily="34" charset="0"/>
                <a:cs typeface="Arial" panose="020B0604020202020204" pitchFamily="34" charset="0"/>
              </a:rPr>
              <a:t>Hoàn thành bài tập trong SBT</a:t>
            </a:r>
            <a:endParaRPr lang="en-US" sz="4000">
              <a:latin typeface="Arial" panose="020B0604020202020204" pitchFamily="34" charset="0"/>
              <a:cs typeface="Arial" panose="020B0604020202020204" pitchFamily="34" charset="0"/>
            </a:endParaRPr>
          </a:p>
        </p:txBody>
      </p:sp>
      <p:sp>
        <p:nvSpPr>
          <p:cNvPr id="19" name="TextBox 18"/>
          <p:cNvSpPr txBox="1"/>
          <p:nvPr/>
        </p:nvSpPr>
        <p:spPr>
          <a:xfrm>
            <a:off x="12546383" y="5041051"/>
            <a:ext cx="4005336" cy="2748253"/>
          </a:xfrm>
          <a:prstGeom prst="rect">
            <a:avLst/>
          </a:prstGeom>
          <a:noFill/>
        </p:spPr>
        <p:txBody>
          <a:bodyPr wrap="square" rtlCol="0">
            <a:spAutoFit/>
          </a:bodyPr>
          <a:lstStyle/>
          <a:p>
            <a:pPr algn="ctr">
              <a:lnSpc>
                <a:spcPct val="150000"/>
              </a:lnSpc>
            </a:pPr>
            <a:r>
              <a:rPr lang="vi-VN" sz="4000">
                <a:latin typeface="Arial" panose="020B0604020202020204" pitchFamily="34" charset="0"/>
                <a:cs typeface="Arial" panose="020B0604020202020204" pitchFamily="34" charset="0"/>
              </a:rPr>
              <a:t>Chuẩn bị trước bài sau - </a:t>
            </a:r>
            <a:r>
              <a:rPr lang="vi-VN" sz="4000" b="1">
                <a:latin typeface="Arial" panose="020B0604020202020204" pitchFamily="34" charset="0"/>
                <a:cs typeface="Arial" panose="020B0604020202020204" pitchFamily="34" charset="0"/>
              </a:rPr>
              <a:t>Ôn tập chương I</a:t>
            </a:r>
            <a:endParaRPr lang="en-US" sz="4000" b="1">
              <a:latin typeface="Arial" panose="020B0604020202020204" pitchFamily="34" charset="0"/>
              <a:cs typeface="Arial" panose="020B0604020202020204" pitchFamily="34" charset="0"/>
            </a:endParaRPr>
          </a:p>
        </p:txBody>
      </p:sp>
      <p:pic>
        <p:nvPicPr>
          <p:cNvPr id="20" name="Picture 19"/>
          <p:cNvPicPr>
            <a:picLocks noChangeAspect="1"/>
          </p:cNvPicPr>
          <p:nvPr/>
        </p:nvPicPr>
        <p:blipFill>
          <a:blip r:embed="rId12"/>
          <a:stretch>
            <a:fillRect/>
          </a:stretch>
        </p:blipFill>
        <p:spPr>
          <a:xfrm flipH="1">
            <a:off x="15157156" y="196938"/>
            <a:ext cx="2758646" cy="2564126"/>
          </a:xfrm>
          <a:prstGeom prst="rect">
            <a:avLst/>
          </a:prstGeom>
        </p:spPr>
      </p:pic>
    </p:spTree>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p:cTn id="13" dur="500" fill="hold"/>
                                        <p:tgtEl>
                                          <p:spTgt spid="18"/>
                                        </p:tgtEl>
                                        <p:attrNameLst>
                                          <p:attrName>ppt_w</p:attrName>
                                        </p:attrNameLst>
                                      </p:cBhvr>
                                      <p:tavLst>
                                        <p:tav tm="0">
                                          <p:val>
                                            <p:fltVal val="0"/>
                                          </p:val>
                                        </p:tav>
                                        <p:tav tm="100000">
                                          <p:val>
                                            <p:strVal val="#ppt_w"/>
                                          </p:val>
                                        </p:tav>
                                      </p:tavLst>
                                    </p:anim>
                                    <p:anim calcmode="lin" valueType="num">
                                      <p:cBhvr>
                                        <p:cTn id="14" dur="500" fill="hold"/>
                                        <p:tgtEl>
                                          <p:spTgt spid="18"/>
                                        </p:tgtEl>
                                        <p:attrNameLst>
                                          <p:attrName>ppt_h</p:attrName>
                                        </p:attrNameLst>
                                      </p:cBhvr>
                                      <p:tavLst>
                                        <p:tav tm="0">
                                          <p:val>
                                            <p:fltVal val="0"/>
                                          </p:val>
                                        </p:tav>
                                        <p:tav tm="100000">
                                          <p:val>
                                            <p:strVal val="#ppt_h"/>
                                          </p:val>
                                        </p:tav>
                                      </p:tavLst>
                                    </p:anim>
                                    <p:animEffect transition="in" filter="fade">
                                      <p:cBhvr>
                                        <p:cTn id="15" dur="500"/>
                                        <p:tgtEl>
                                          <p:spTgt spid="18"/>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p:cTn id="19" dur="500" fill="hold"/>
                                        <p:tgtEl>
                                          <p:spTgt spid="19"/>
                                        </p:tgtEl>
                                        <p:attrNameLst>
                                          <p:attrName>ppt_w</p:attrName>
                                        </p:attrNameLst>
                                      </p:cBhvr>
                                      <p:tavLst>
                                        <p:tav tm="0">
                                          <p:val>
                                            <p:fltVal val="0"/>
                                          </p:val>
                                        </p:tav>
                                        <p:tav tm="100000">
                                          <p:val>
                                            <p:strVal val="#ppt_w"/>
                                          </p:val>
                                        </p:tav>
                                      </p:tavLst>
                                    </p:anim>
                                    <p:anim calcmode="lin" valueType="num">
                                      <p:cBhvr>
                                        <p:cTn id="20" dur="500" fill="hold"/>
                                        <p:tgtEl>
                                          <p:spTgt spid="19"/>
                                        </p:tgtEl>
                                        <p:attrNameLst>
                                          <p:attrName>ppt_h</p:attrName>
                                        </p:attrNameLst>
                                      </p:cBhvr>
                                      <p:tavLst>
                                        <p:tav tm="0">
                                          <p:val>
                                            <p:fltVal val="0"/>
                                          </p:val>
                                        </p:tav>
                                        <p:tav tm="100000">
                                          <p:val>
                                            <p:strVal val="#ppt_h"/>
                                          </p:val>
                                        </p:tav>
                                      </p:tavLst>
                                    </p:anim>
                                    <p:animEffect transition="in" filter="fade">
                                      <p:cBhvr>
                                        <p:cTn id="2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grpSp>
        <p:nvGrpSpPr>
          <p:cNvPr id="3" name="Group 3"/>
          <p:cNvGrpSpPr/>
          <p:nvPr/>
        </p:nvGrpSpPr>
        <p:grpSpPr>
          <a:xfrm>
            <a:off x="0" y="0"/>
            <a:ext cx="18288000" cy="10287000"/>
            <a:chOff x="0" y="0"/>
            <a:chExt cx="4816593" cy="2709333"/>
          </a:xfrm>
        </p:grpSpPr>
        <p:sp>
          <p:nvSpPr>
            <p:cNvPr id="4" name="Freeform 4"/>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000000">
                <a:alpha val="0"/>
              </a:srgbClr>
            </a:solidFill>
            <a:ln w="657225">
              <a:solidFill>
                <a:srgbClr val="1E3F48"/>
              </a:solidFill>
            </a:ln>
          </p:spPr>
        </p:sp>
        <p:sp>
          <p:nvSpPr>
            <p:cNvPr id="5" name="TextBox 5"/>
            <p:cNvSpPr txBox="1"/>
            <p:nvPr/>
          </p:nvSpPr>
          <p:spPr>
            <a:xfrm>
              <a:off x="0" y="-47625"/>
              <a:ext cx="812800" cy="860425"/>
            </a:xfrm>
            <a:prstGeom prst="rect">
              <a:avLst/>
            </a:prstGeom>
          </p:spPr>
          <p:txBody>
            <a:bodyPr lIns="50800" tIns="50800" rIns="50800" bIns="50800" rtlCol="0" anchor="ctr"/>
            <a:lstStyle/>
            <a:p>
              <a:pPr algn="ctr">
                <a:lnSpc>
                  <a:spcPts val="3210"/>
                </a:lnSpc>
              </a:pPr>
              <a:endParaRPr/>
            </a:p>
          </p:txBody>
        </p:sp>
      </p:grpSp>
      <p:sp>
        <p:nvSpPr>
          <p:cNvPr id="6" name="Freeform 6"/>
          <p:cNvSpPr/>
          <p:nvPr/>
        </p:nvSpPr>
        <p:spPr>
          <a:xfrm>
            <a:off x="13761200" y="7581900"/>
            <a:ext cx="4854620" cy="2885926"/>
          </a:xfrm>
          <a:custGeom>
            <a:avLst/>
            <a:gdLst/>
            <a:ahLst/>
            <a:cxnLst/>
            <a:rect l="l" t="t" r="r" b="b"/>
            <a:pathLst>
              <a:path w="9448343" h="5616757">
                <a:moveTo>
                  <a:pt x="0" y="0"/>
                </a:moveTo>
                <a:lnTo>
                  <a:pt x="9448342" y="0"/>
                </a:lnTo>
                <a:lnTo>
                  <a:pt x="9448342" y="5616757"/>
                </a:lnTo>
                <a:lnTo>
                  <a:pt x="0" y="561675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8" name="TextBox 8"/>
          <p:cNvSpPr txBox="1"/>
          <p:nvPr/>
        </p:nvSpPr>
        <p:spPr>
          <a:xfrm>
            <a:off x="1371598" y="2766963"/>
            <a:ext cx="15544800" cy="3795911"/>
          </a:xfrm>
          <a:prstGeom prst="rect">
            <a:avLst/>
          </a:prstGeom>
        </p:spPr>
        <p:txBody>
          <a:bodyPr wrap="square" lIns="0" tIns="0" rIns="0" bIns="0" rtlCol="0" anchor="t">
            <a:spAutoFit/>
          </a:bodyPr>
          <a:lstStyle/>
          <a:p>
            <a:pPr algn="ctr">
              <a:lnSpc>
                <a:spcPts val="14797"/>
              </a:lnSpc>
            </a:pPr>
            <a:r>
              <a:rPr lang="vi-VN" sz="8000" b="1">
                <a:solidFill>
                  <a:schemeClr val="accent2">
                    <a:lumMod val="75000"/>
                  </a:schemeClr>
                </a:solidFill>
                <a:latin typeface="Arial" panose="020B0604020202020204" pitchFamily="34" charset="0"/>
                <a:cs typeface="Arial" panose="020B0604020202020204" pitchFamily="34" charset="0"/>
              </a:rPr>
              <a:t>CẢM ƠN CÁC EM ĐÃ </a:t>
            </a:r>
          </a:p>
          <a:p>
            <a:pPr algn="ctr">
              <a:lnSpc>
                <a:spcPts val="14797"/>
              </a:lnSpc>
            </a:pPr>
            <a:r>
              <a:rPr lang="vi-VN" sz="8000" b="1">
                <a:solidFill>
                  <a:schemeClr val="accent2">
                    <a:lumMod val="75000"/>
                  </a:schemeClr>
                </a:solidFill>
                <a:latin typeface="Arial" panose="020B0604020202020204" pitchFamily="34" charset="0"/>
                <a:cs typeface="Arial" panose="020B0604020202020204" pitchFamily="34" charset="0"/>
              </a:rPr>
              <a:t>THAM GIA TIẾT HỌC HÔM NAY!</a:t>
            </a:r>
            <a:endParaRPr lang="en-US" sz="8000" b="1">
              <a:solidFill>
                <a:schemeClr val="accent2">
                  <a:lumMod val="75000"/>
                </a:schemeClr>
              </a:solidFill>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5"/>
          <a:stretch>
            <a:fillRect/>
          </a:stretch>
        </p:blipFill>
        <p:spPr>
          <a:xfrm>
            <a:off x="-228600" y="7048500"/>
            <a:ext cx="4361767" cy="365569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grpSp>
        <p:nvGrpSpPr>
          <p:cNvPr id="3" name="Group 3"/>
          <p:cNvGrpSpPr/>
          <p:nvPr/>
        </p:nvGrpSpPr>
        <p:grpSpPr>
          <a:xfrm>
            <a:off x="1371601" y="876300"/>
            <a:ext cx="15621000" cy="8382000"/>
            <a:chOff x="0" y="0"/>
            <a:chExt cx="3727935" cy="2167467"/>
          </a:xfrm>
        </p:grpSpPr>
        <p:sp>
          <p:nvSpPr>
            <p:cNvPr id="4" name="Freeform 4"/>
            <p:cNvSpPr/>
            <p:nvPr/>
          </p:nvSpPr>
          <p:spPr>
            <a:xfrm>
              <a:off x="0" y="0"/>
              <a:ext cx="3727935" cy="2167467"/>
            </a:xfrm>
            <a:custGeom>
              <a:avLst/>
              <a:gdLst/>
              <a:ahLst/>
              <a:cxnLst/>
              <a:rect l="l" t="t" r="r" b="b"/>
              <a:pathLst>
                <a:path w="3727935" h="2167467">
                  <a:moveTo>
                    <a:pt x="6017" y="0"/>
                  </a:moveTo>
                  <a:lnTo>
                    <a:pt x="3721918" y="0"/>
                  </a:lnTo>
                  <a:cubicBezTo>
                    <a:pt x="3725241" y="0"/>
                    <a:pt x="3727935" y="2694"/>
                    <a:pt x="3727935" y="6017"/>
                  </a:cubicBezTo>
                  <a:lnTo>
                    <a:pt x="3727935" y="2161450"/>
                  </a:lnTo>
                  <a:cubicBezTo>
                    <a:pt x="3727935" y="2164773"/>
                    <a:pt x="3725241" y="2167467"/>
                    <a:pt x="3721918" y="2167467"/>
                  </a:cubicBezTo>
                  <a:lnTo>
                    <a:pt x="6017" y="2167467"/>
                  </a:lnTo>
                  <a:cubicBezTo>
                    <a:pt x="2694" y="2167467"/>
                    <a:pt x="0" y="2164773"/>
                    <a:pt x="0" y="2161450"/>
                  </a:cubicBezTo>
                  <a:lnTo>
                    <a:pt x="0" y="6017"/>
                  </a:lnTo>
                  <a:cubicBezTo>
                    <a:pt x="0" y="2694"/>
                    <a:pt x="2694" y="0"/>
                    <a:pt x="6017" y="0"/>
                  </a:cubicBezTo>
                  <a:close/>
                </a:path>
              </a:pathLst>
            </a:custGeom>
            <a:solidFill>
              <a:srgbClr val="FFFFFF"/>
            </a:solidFill>
            <a:ln w="38100">
              <a:solidFill>
                <a:srgbClr val="000000"/>
              </a:solidFill>
            </a:ln>
          </p:spPr>
        </p:sp>
        <p:sp>
          <p:nvSpPr>
            <p:cNvPr id="5" name="TextBox 5"/>
            <p:cNvSpPr txBox="1"/>
            <p:nvPr/>
          </p:nvSpPr>
          <p:spPr>
            <a:xfrm>
              <a:off x="0" y="-47625"/>
              <a:ext cx="812800" cy="860425"/>
            </a:xfrm>
            <a:prstGeom prst="rect">
              <a:avLst/>
            </a:prstGeom>
          </p:spPr>
          <p:txBody>
            <a:bodyPr lIns="50800" tIns="50800" rIns="50800" bIns="50800" rtlCol="0" anchor="ctr"/>
            <a:lstStyle/>
            <a:p>
              <a:pPr algn="ctr">
                <a:lnSpc>
                  <a:spcPts val="3210"/>
                </a:lnSpc>
              </a:pPr>
              <a:endParaRPr/>
            </a:p>
          </p:txBody>
        </p:sp>
      </p:grpSp>
      <p:sp>
        <p:nvSpPr>
          <p:cNvPr id="10" name="Freeform 10"/>
          <p:cNvSpPr/>
          <p:nvPr/>
        </p:nvSpPr>
        <p:spPr>
          <a:xfrm>
            <a:off x="276159" y="7629268"/>
            <a:ext cx="2924241" cy="2357606"/>
          </a:xfrm>
          <a:custGeom>
            <a:avLst/>
            <a:gdLst/>
            <a:ahLst/>
            <a:cxnLst/>
            <a:rect l="l" t="t" r="r" b="b"/>
            <a:pathLst>
              <a:path w="3835024" h="3091905">
                <a:moveTo>
                  <a:pt x="0" y="0"/>
                </a:moveTo>
                <a:lnTo>
                  <a:pt x="3835024" y="0"/>
                </a:lnTo>
                <a:lnTo>
                  <a:pt x="3835024" y="3091905"/>
                </a:lnTo>
                <a:lnTo>
                  <a:pt x="0" y="309190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3" name="Freeform 23"/>
          <p:cNvSpPr/>
          <p:nvPr/>
        </p:nvSpPr>
        <p:spPr>
          <a:xfrm>
            <a:off x="13498753" y="8204270"/>
            <a:ext cx="4579130" cy="1994033"/>
          </a:xfrm>
          <a:custGeom>
            <a:avLst/>
            <a:gdLst/>
            <a:ahLst/>
            <a:cxnLst/>
            <a:rect l="l" t="t" r="r" b="b"/>
            <a:pathLst>
              <a:path w="5792103" h="2522235">
                <a:moveTo>
                  <a:pt x="0" y="0"/>
                </a:moveTo>
                <a:lnTo>
                  <a:pt x="5792103" y="0"/>
                </a:lnTo>
                <a:lnTo>
                  <a:pt x="5792103" y="2522235"/>
                </a:lnTo>
                <a:lnTo>
                  <a:pt x="0" y="25222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4" name="TextBox 24"/>
          <p:cNvSpPr txBox="1"/>
          <p:nvPr/>
        </p:nvSpPr>
        <p:spPr>
          <a:xfrm>
            <a:off x="4800997" y="1268580"/>
            <a:ext cx="8762207" cy="1040862"/>
          </a:xfrm>
          <a:prstGeom prst="rect">
            <a:avLst/>
          </a:prstGeom>
        </p:spPr>
        <p:txBody>
          <a:bodyPr lIns="0" tIns="0" rIns="0" bIns="0" rtlCol="0" anchor="t">
            <a:spAutoFit/>
          </a:bodyPr>
          <a:lstStyle/>
          <a:p>
            <a:pPr marL="0" lvl="0" indent="0" algn="ctr">
              <a:lnSpc>
                <a:spcPts val="8865"/>
              </a:lnSpc>
              <a:spcBef>
                <a:spcPct val="0"/>
              </a:spcBef>
            </a:pPr>
            <a:r>
              <a:rPr lang="vi-VN" sz="5400" b="1">
                <a:solidFill>
                  <a:schemeClr val="accent6">
                    <a:lumMod val="75000"/>
                  </a:schemeClr>
                </a:solidFill>
                <a:latin typeface="Arial" panose="020B0604020202020204" pitchFamily="34" charset="0"/>
                <a:cs typeface="Arial" panose="020B0604020202020204" pitchFamily="34" charset="0"/>
              </a:rPr>
              <a:t>ĐỊNH NGHĨA</a:t>
            </a:r>
            <a:endParaRPr lang="en-US" sz="5400" b="1">
              <a:solidFill>
                <a:schemeClr val="accent6">
                  <a:lumMod val="75000"/>
                </a:schemeClr>
              </a:solidFill>
              <a:latin typeface="Arial" panose="020B0604020202020204" pitchFamily="34" charset="0"/>
              <a:cs typeface="Arial" panose="020B0604020202020204" pitchFamily="34" charset="0"/>
            </a:endParaRPr>
          </a:p>
        </p:txBody>
      </p:sp>
      <p:sp>
        <p:nvSpPr>
          <p:cNvPr id="29" name="Rectangle 28"/>
          <p:cNvSpPr/>
          <p:nvPr/>
        </p:nvSpPr>
        <p:spPr>
          <a:xfrm>
            <a:off x="2556057" y="2534943"/>
            <a:ext cx="13696083" cy="2137765"/>
          </a:xfrm>
          <a:prstGeom prst="rect">
            <a:avLst/>
          </a:prstGeom>
        </p:spPr>
        <p:txBody>
          <a:bodyPr wrap="square">
            <a:spAutoFit/>
          </a:bodyPr>
          <a:lstStyle/>
          <a:p>
            <a:pPr algn="just">
              <a:lnSpc>
                <a:spcPct val="170000"/>
              </a:lnSpc>
            </a:pPr>
            <a:r>
              <a:rPr lang="vi-VN" sz="4200">
                <a:latin typeface="Arial" panose="020B0604020202020204" pitchFamily="34" charset="0"/>
                <a:cs typeface="Arial" panose="020B0604020202020204" pitchFamily="34" charset="0"/>
              </a:rPr>
              <a:t>Hai phương trình (cùng ẩn) được gọi là tương đương nếu chúng có cùng tập nghiệm.</a:t>
            </a:r>
            <a:endParaRPr lang="en-US" sz="420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30" name="Rectangle 29"/>
              <p:cNvSpPr/>
              <p:nvPr/>
            </p:nvSpPr>
            <p:spPr>
              <a:xfrm>
                <a:off x="2618296" y="4889062"/>
                <a:ext cx="13633844" cy="3236527"/>
              </a:xfrm>
              <a:prstGeom prst="rect">
                <a:avLst/>
              </a:prstGeom>
            </p:spPr>
            <p:txBody>
              <a:bodyPr wrap="square">
                <a:spAutoFit/>
              </a:bodyPr>
              <a:lstStyle/>
              <a:p>
                <a:pPr algn="just">
                  <a:lnSpc>
                    <a:spcPct val="170000"/>
                  </a:lnSpc>
                  <a:spcAft>
                    <a:spcPts val="0"/>
                  </a:spcAft>
                </a:pPr>
                <a:r>
                  <a:rPr lang="vi-VN" sz="4200">
                    <a:latin typeface="Arial" panose="020B0604020202020204" pitchFamily="34" charset="0"/>
                    <a:ea typeface="Times New Roman" panose="02020603050405020304" pitchFamily="18" charset="0"/>
                    <a:cs typeface="Arial" panose="020B0604020202020204" pitchFamily="34" charset="0"/>
                  </a:rPr>
                  <a:t>Nếu phương trình </a:t>
                </a:r>
                <a14:m>
                  <m:oMath xmlns:m="http://schemas.openxmlformats.org/officeDocument/2006/math">
                    <m:sSub>
                      <m:sSubPr>
                        <m:ctrlPr>
                          <a:rPr lang="en-US" sz="4200" i="1">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vi-VN" sz="4200" i="0">
                            <a:effectLst/>
                            <a:latin typeface="Cambria Math" panose="02040503050406030204" pitchFamily="18" charset="0"/>
                            <a:ea typeface="Times New Roman" panose="02020603050405020304" pitchFamily="18" charset="0"/>
                            <a:cs typeface="Times New Roman" panose="02020603050405020304" pitchFamily="18" charset="0"/>
                          </a:rPr>
                          <m:t>f</m:t>
                        </m:r>
                      </m:e>
                      <m:sub>
                        <m:r>
                          <a:rPr lang="vi-VN" sz="4200" i="0">
                            <a:effectLst/>
                            <a:latin typeface="Cambria Math" panose="02040503050406030204" pitchFamily="18" charset="0"/>
                            <a:ea typeface="Times New Roman" panose="02020603050405020304" pitchFamily="18" charset="0"/>
                            <a:cs typeface="Times New Roman" panose="02020603050405020304" pitchFamily="18" charset="0"/>
                          </a:rPr>
                          <m:t>1</m:t>
                        </m:r>
                      </m:sub>
                    </m:sSub>
                    <m:d>
                      <m:dPr>
                        <m:ctrlPr>
                          <a:rPr lang="en-US" sz="4200" i="1">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vi-VN" sz="4200" i="0">
                            <a:effectLst/>
                            <a:latin typeface="Cambria Math" panose="02040503050406030204" pitchFamily="18" charset="0"/>
                            <a:ea typeface="Times New Roman" panose="02020603050405020304" pitchFamily="18" charset="0"/>
                            <a:cs typeface="Times New Roman" panose="02020603050405020304" pitchFamily="18" charset="0"/>
                          </a:rPr>
                          <m:t>x</m:t>
                        </m:r>
                      </m:e>
                    </m:d>
                    <m:r>
                      <a:rPr lang="vi-VN" sz="4200" i="0">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4200" i="1">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vi-VN" sz="4200" i="0">
                            <a:effectLst/>
                            <a:latin typeface="Cambria Math" panose="02040503050406030204" pitchFamily="18" charset="0"/>
                            <a:ea typeface="Times New Roman" panose="02020603050405020304" pitchFamily="18" charset="0"/>
                            <a:cs typeface="Times New Roman" panose="02020603050405020304" pitchFamily="18" charset="0"/>
                          </a:rPr>
                          <m:t>g</m:t>
                        </m:r>
                      </m:e>
                      <m:sub>
                        <m:r>
                          <a:rPr lang="vi-VN" sz="4200" i="0">
                            <a:effectLst/>
                            <a:latin typeface="Cambria Math" panose="02040503050406030204" pitchFamily="18" charset="0"/>
                            <a:ea typeface="Times New Roman" panose="02020603050405020304" pitchFamily="18" charset="0"/>
                            <a:cs typeface="Times New Roman" panose="02020603050405020304" pitchFamily="18" charset="0"/>
                          </a:rPr>
                          <m:t>1</m:t>
                        </m:r>
                      </m:sub>
                    </m:sSub>
                    <m:r>
                      <a:rPr lang="vi-VN" sz="4200" i="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vi-VN" sz="4200" i="0">
                        <a:effectLst/>
                        <a:latin typeface="Cambria Math" panose="02040503050406030204" pitchFamily="18" charset="0"/>
                        <a:ea typeface="Times New Roman" panose="02020603050405020304" pitchFamily="18" charset="0"/>
                        <a:cs typeface="Times New Roman" panose="02020603050405020304" pitchFamily="18" charset="0"/>
                      </a:rPr>
                      <m:t>x</m:t>
                    </m:r>
                    <m:r>
                      <a:rPr lang="vi-VN" sz="4200" i="0">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vi-VN" sz="4200">
                    <a:effectLst/>
                    <a:latin typeface="Arial" panose="020B0604020202020204" pitchFamily="34" charset="0"/>
                    <a:ea typeface="Times New Roman" panose="02020603050405020304" pitchFamily="18" charset="0"/>
                    <a:cs typeface="Arial" panose="020B0604020202020204" pitchFamily="34" charset="0"/>
                  </a:rPr>
                  <a:t> đương đương với phương trình </a:t>
                </a:r>
                <a14:m>
                  <m:oMath xmlns:m="http://schemas.openxmlformats.org/officeDocument/2006/math">
                    <m:sSub>
                      <m:sSubPr>
                        <m:ctrlPr>
                          <a:rPr lang="en-US" sz="4200" i="1">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vi-VN" sz="4200" i="0">
                            <a:effectLst/>
                            <a:latin typeface="Cambria Math" panose="02040503050406030204" pitchFamily="18" charset="0"/>
                            <a:ea typeface="Times New Roman" panose="02020603050405020304" pitchFamily="18" charset="0"/>
                            <a:cs typeface="Times New Roman" panose="02020603050405020304" pitchFamily="18" charset="0"/>
                          </a:rPr>
                          <m:t>f</m:t>
                        </m:r>
                      </m:e>
                      <m:sub>
                        <m:r>
                          <a:rPr lang="vi-VN" sz="4200" i="0">
                            <a:effectLst/>
                            <a:latin typeface="Cambria Math" panose="02040503050406030204" pitchFamily="18" charset="0"/>
                            <a:ea typeface="Times New Roman" panose="02020603050405020304" pitchFamily="18" charset="0"/>
                            <a:cs typeface="Times New Roman" panose="02020603050405020304" pitchFamily="18" charset="0"/>
                          </a:rPr>
                          <m:t>2</m:t>
                        </m:r>
                      </m:sub>
                    </m:sSub>
                    <m:d>
                      <m:dPr>
                        <m:ctrlPr>
                          <a:rPr lang="en-US" sz="4200" i="1">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vi-VN" sz="4200" i="0">
                            <a:effectLst/>
                            <a:latin typeface="Cambria Math" panose="02040503050406030204" pitchFamily="18" charset="0"/>
                            <a:ea typeface="Times New Roman" panose="02020603050405020304" pitchFamily="18" charset="0"/>
                            <a:cs typeface="Times New Roman" panose="02020603050405020304" pitchFamily="18" charset="0"/>
                          </a:rPr>
                          <m:t>x</m:t>
                        </m:r>
                      </m:e>
                    </m:d>
                    <m:r>
                      <a:rPr lang="vi-VN" sz="4200" i="0">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4200" i="1">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vi-VN" sz="4200" i="0">
                            <a:effectLst/>
                            <a:latin typeface="Cambria Math" panose="02040503050406030204" pitchFamily="18" charset="0"/>
                            <a:ea typeface="Times New Roman" panose="02020603050405020304" pitchFamily="18" charset="0"/>
                            <a:cs typeface="Times New Roman" panose="02020603050405020304" pitchFamily="18" charset="0"/>
                          </a:rPr>
                          <m:t>g</m:t>
                        </m:r>
                      </m:e>
                      <m:sub>
                        <m:r>
                          <a:rPr lang="vi-VN" sz="4200" i="0">
                            <a:effectLst/>
                            <a:latin typeface="Cambria Math" panose="02040503050406030204" pitchFamily="18" charset="0"/>
                            <a:ea typeface="Times New Roman" panose="02020603050405020304" pitchFamily="18" charset="0"/>
                            <a:cs typeface="Times New Roman" panose="02020603050405020304" pitchFamily="18" charset="0"/>
                          </a:rPr>
                          <m:t>2</m:t>
                        </m:r>
                      </m:sub>
                    </m:sSub>
                    <m:r>
                      <a:rPr lang="vi-VN" sz="4200" i="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vi-VN" sz="4200" i="0">
                        <a:effectLst/>
                        <a:latin typeface="Cambria Math" panose="02040503050406030204" pitchFamily="18" charset="0"/>
                        <a:ea typeface="Times New Roman" panose="02020603050405020304" pitchFamily="18" charset="0"/>
                        <a:cs typeface="Times New Roman" panose="02020603050405020304" pitchFamily="18" charset="0"/>
                      </a:rPr>
                      <m:t>x</m:t>
                    </m:r>
                    <m:r>
                      <a:rPr lang="vi-VN" sz="4200" i="0">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vi-VN" sz="4200">
                    <a:effectLst/>
                    <a:latin typeface="Arial" panose="020B0604020202020204" pitchFamily="34" charset="0"/>
                    <a:ea typeface="Times New Roman" panose="02020603050405020304" pitchFamily="18" charset="0"/>
                    <a:cs typeface="Arial" panose="020B0604020202020204" pitchFamily="34" charset="0"/>
                  </a:rPr>
                  <a:t> thì ta viết:</a:t>
                </a:r>
              </a:p>
              <a:p>
                <a:pPr algn="ctr">
                  <a:lnSpc>
                    <a:spcPct val="170000"/>
                  </a:lnSpc>
                  <a:spcAft>
                    <a:spcPts val="0"/>
                  </a:spcAft>
                </a:pPr>
                <a:r>
                  <a:rPr lang="vi-VN" sz="420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sSub>
                      <m:sSubPr>
                        <m:ctrlPr>
                          <a:rPr lang="en-US" sz="4200" i="1">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vi-VN" sz="4200" i="0">
                            <a:effectLst/>
                            <a:latin typeface="Cambria Math" panose="02040503050406030204" pitchFamily="18" charset="0"/>
                            <a:ea typeface="Times New Roman" panose="02020603050405020304" pitchFamily="18" charset="0"/>
                            <a:cs typeface="Times New Roman" panose="02020603050405020304" pitchFamily="18" charset="0"/>
                          </a:rPr>
                          <m:t>f</m:t>
                        </m:r>
                      </m:e>
                      <m:sub>
                        <m:r>
                          <a:rPr lang="vi-VN" sz="4200" i="0">
                            <a:effectLst/>
                            <a:latin typeface="Cambria Math" panose="02040503050406030204" pitchFamily="18" charset="0"/>
                            <a:ea typeface="Times New Roman" panose="02020603050405020304" pitchFamily="18" charset="0"/>
                            <a:cs typeface="Times New Roman" panose="02020603050405020304" pitchFamily="18" charset="0"/>
                          </a:rPr>
                          <m:t>1</m:t>
                        </m:r>
                      </m:sub>
                    </m:sSub>
                    <m:d>
                      <m:dPr>
                        <m:ctrlPr>
                          <a:rPr lang="en-US" sz="4200" i="1">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vi-VN" sz="4200" i="0">
                            <a:effectLst/>
                            <a:latin typeface="Cambria Math" panose="02040503050406030204" pitchFamily="18" charset="0"/>
                            <a:ea typeface="Times New Roman" panose="02020603050405020304" pitchFamily="18" charset="0"/>
                            <a:cs typeface="Times New Roman" panose="02020603050405020304" pitchFamily="18" charset="0"/>
                          </a:rPr>
                          <m:t>x</m:t>
                        </m:r>
                      </m:e>
                    </m:d>
                    <m:r>
                      <a:rPr lang="vi-VN" sz="4200" i="0">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4200" i="1">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vi-VN" sz="4200" i="0">
                            <a:effectLst/>
                            <a:latin typeface="Cambria Math" panose="02040503050406030204" pitchFamily="18" charset="0"/>
                            <a:ea typeface="Times New Roman" panose="02020603050405020304" pitchFamily="18" charset="0"/>
                            <a:cs typeface="Times New Roman" panose="02020603050405020304" pitchFamily="18" charset="0"/>
                          </a:rPr>
                          <m:t>g</m:t>
                        </m:r>
                      </m:e>
                      <m:sub>
                        <m:r>
                          <a:rPr lang="vi-VN" sz="4200" i="0">
                            <a:effectLst/>
                            <a:latin typeface="Cambria Math" panose="02040503050406030204" pitchFamily="18" charset="0"/>
                            <a:ea typeface="Times New Roman" panose="02020603050405020304" pitchFamily="18" charset="0"/>
                            <a:cs typeface="Times New Roman" panose="02020603050405020304" pitchFamily="18" charset="0"/>
                          </a:rPr>
                          <m:t>1</m:t>
                        </m:r>
                      </m:sub>
                    </m:sSub>
                    <m:d>
                      <m:dPr>
                        <m:ctrlPr>
                          <a:rPr lang="en-US" sz="4200" i="1">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vi-VN" sz="4200" i="0">
                            <a:effectLst/>
                            <a:latin typeface="Cambria Math" panose="02040503050406030204" pitchFamily="18" charset="0"/>
                            <a:ea typeface="Times New Roman" panose="02020603050405020304" pitchFamily="18" charset="0"/>
                            <a:cs typeface="Times New Roman" panose="02020603050405020304" pitchFamily="18" charset="0"/>
                          </a:rPr>
                          <m:t>x</m:t>
                        </m:r>
                      </m:e>
                    </m:d>
                    <m:r>
                      <a:rPr lang="vi-VN" sz="4200" i="0">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4200" i="1">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vi-VN" sz="4200" i="0">
                            <a:effectLst/>
                            <a:latin typeface="Cambria Math" panose="02040503050406030204" pitchFamily="18" charset="0"/>
                            <a:ea typeface="Times New Roman" panose="02020603050405020304" pitchFamily="18" charset="0"/>
                            <a:cs typeface="Times New Roman" panose="02020603050405020304" pitchFamily="18" charset="0"/>
                          </a:rPr>
                          <m:t>f</m:t>
                        </m:r>
                      </m:e>
                      <m:sub>
                        <m:r>
                          <a:rPr lang="vi-VN" sz="4200" i="0">
                            <a:effectLst/>
                            <a:latin typeface="Cambria Math" panose="02040503050406030204" pitchFamily="18" charset="0"/>
                            <a:ea typeface="Times New Roman" panose="02020603050405020304" pitchFamily="18" charset="0"/>
                            <a:cs typeface="Times New Roman" panose="02020603050405020304" pitchFamily="18" charset="0"/>
                          </a:rPr>
                          <m:t>2</m:t>
                        </m:r>
                      </m:sub>
                    </m:sSub>
                    <m:d>
                      <m:dPr>
                        <m:ctrlPr>
                          <a:rPr lang="en-US" sz="4200" i="1">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vi-VN" sz="4200" i="0">
                            <a:effectLst/>
                            <a:latin typeface="Cambria Math" panose="02040503050406030204" pitchFamily="18" charset="0"/>
                            <a:ea typeface="Times New Roman" panose="02020603050405020304" pitchFamily="18" charset="0"/>
                            <a:cs typeface="Times New Roman" panose="02020603050405020304" pitchFamily="18" charset="0"/>
                          </a:rPr>
                          <m:t>x</m:t>
                        </m:r>
                      </m:e>
                    </m:d>
                    <m:r>
                      <a:rPr lang="vi-VN" sz="4200" i="0">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4200" i="1">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vi-VN" sz="4200" i="0">
                            <a:effectLst/>
                            <a:latin typeface="Cambria Math" panose="02040503050406030204" pitchFamily="18" charset="0"/>
                            <a:ea typeface="Times New Roman" panose="02020603050405020304" pitchFamily="18" charset="0"/>
                            <a:cs typeface="Times New Roman" panose="02020603050405020304" pitchFamily="18" charset="0"/>
                          </a:rPr>
                          <m:t>g</m:t>
                        </m:r>
                      </m:e>
                      <m:sub>
                        <m:r>
                          <a:rPr lang="vi-VN" sz="4200" i="0">
                            <a:effectLst/>
                            <a:latin typeface="Cambria Math" panose="02040503050406030204" pitchFamily="18" charset="0"/>
                            <a:ea typeface="Times New Roman" panose="02020603050405020304" pitchFamily="18" charset="0"/>
                            <a:cs typeface="Times New Roman" panose="02020603050405020304" pitchFamily="18" charset="0"/>
                          </a:rPr>
                          <m:t>2</m:t>
                        </m:r>
                      </m:sub>
                    </m:sSub>
                    <m:r>
                      <a:rPr lang="vi-VN" sz="4200" i="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vi-VN" sz="4200" i="0">
                        <a:effectLst/>
                        <a:latin typeface="Cambria Math" panose="02040503050406030204" pitchFamily="18" charset="0"/>
                        <a:ea typeface="Times New Roman" panose="02020603050405020304" pitchFamily="18" charset="0"/>
                        <a:cs typeface="Times New Roman" panose="02020603050405020304" pitchFamily="18" charset="0"/>
                      </a:rPr>
                      <m:t>x</m:t>
                    </m:r>
                    <m:r>
                      <a:rPr lang="vi-VN" sz="4200" i="0">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vi-VN" sz="4200">
                    <a:effectLst/>
                    <a:latin typeface="Arial" panose="020B0604020202020204" pitchFamily="34" charset="0"/>
                    <a:ea typeface="Times New Roman" panose="02020603050405020304" pitchFamily="18" charset="0"/>
                    <a:cs typeface="Arial" panose="020B0604020202020204" pitchFamily="34" charset="0"/>
                  </a:rPr>
                  <a:t>.</a:t>
                </a:r>
                <a:endParaRPr lang="en-US" sz="42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0" name="Rectangle 29"/>
              <p:cNvSpPr>
                <a:spLocks noRot="1" noChangeAspect="1" noMove="1" noResize="1" noEditPoints="1" noAdjustHandles="1" noChangeArrowheads="1" noChangeShapeType="1" noTextEdit="1"/>
              </p:cNvSpPr>
              <p:nvPr/>
            </p:nvSpPr>
            <p:spPr>
              <a:xfrm>
                <a:off x="2618296" y="4889062"/>
                <a:ext cx="13633844" cy="3236527"/>
              </a:xfrm>
              <a:prstGeom prst="rect">
                <a:avLst/>
              </a:prstGeom>
              <a:blipFill rotWithShape="0">
                <a:blip r:embed="rId15"/>
                <a:stretch>
                  <a:fillRect l="-1744" r="-1744" b="-7721"/>
                </a:stretch>
              </a:blipFill>
            </p:spPr>
            <p:txBody>
              <a:bodyPr/>
              <a:lstStyle/>
              <a:p>
                <a:r>
                  <a:rPr lang="en-US">
                    <a:noFill/>
                  </a:rPr>
                  <a:t> </a:t>
                </a:r>
              </a:p>
            </p:txBody>
          </p:sp>
        </mc:Fallback>
      </mc:AlternateContent>
    </p:spTree>
    <p:extLst>
      <p:ext uri="{BB962C8B-B14F-4D97-AF65-F5344CB8AC3E}">
        <p14:creationId xmlns:p14="http://schemas.microsoft.com/office/powerpoint/2010/main" val="2100123167"/>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5"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linds(vertical)">
                                      <p:cBhvr>
                                        <p:cTn id="7" dur="500"/>
                                        <p:tgtEl>
                                          <p:spTgt spid="29"/>
                                        </p:tgtEl>
                                      </p:cBhvr>
                                    </p:animEffect>
                                  </p:childTnLst>
                                </p:cTn>
                              </p:par>
                              <p:par>
                                <p:cTn id="8" presetID="3" presetClass="entr" presetSubtype="5"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blinds(vertical)">
                                      <p:cBhvr>
                                        <p:cTn id="1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sp>
        <p:nvSpPr>
          <p:cNvPr id="3" name="Line Callout 1 (Border and Accent Bar) 2"/>
          <p:cNvSpPr/>
          <p:nvPr/>
        </p:nvSpPr>
        <p:spPr>
          <a:xfrm>
            <a:off x="1219200" y="551170"/>
            <a:ext cx="5486400" cy="1219200"/>
          </a:xfrm>
          <a:prstGeom prst="accentBorderCallout1">
            <a:avLst>
              <a:gd name="adj1" fmla="val 28274"/>
              <a:gd name="adj2" fmla="val -3309"/>
              <a:gd name="adj3" fmla="val 28690"/>
              <a:gd name="adj4" fmla="val -23261"/>
            </a:avLst>
          </a:prstGeom>
          <a:solidFill>
            <a:schemeClr val="accent5">
              <a:lumMod val="20000"/>
              <a:lumOff val="80000"/>
            </a:schemeClr>
          </a:solidFill>
          <a:ln w="38100">
            <a:solidFill>
              <a:schemeClr val="tx1">
                <a:lumMod val="95000"/>
                <a:lumOff val="5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200" b="1">
                <a:solidFill>
                  <a:schemeClr val="tx1"/>
                </a:solidFill>
                <a:latin typeface="Arial" panose="020B0604020202020204" pitchFamily="34" charset="0"/>
                <a:cs typeface="Arial" panose="020B0604020202020204" pitchFamily="34" charset="0"/>
              </a:rPr>
              <a:t>Ví dụ 1 (SGK - tr.32)</a:t>
            </a:r>
            <a:endParaRPr lang="en-US" sz="4200" b="1">
              <a:solidFill>
                <a:schemeClr val="tx1"/>
              </a:solidFill>
              <a:latin typeface="Arial" panose="020B0604020202020204" pitchFamily="34" charset="0"/>
              <a:cs typeface="Arial" panose="020B0604020202020204" pitchFamily="34" charset="0"/>
            </a:endParaRPr>
          </a:p>
        </p:txBody>
      </p:sp>
      <p:sp>
        <p:nvSpPr>
          <p:cNvPr id="4" name="TextBox 3"/>
          <p:cNvSpPr txBox="1"/>
          <p:nvPr/>
        </p:nvSpPr>
        <p:spPr>
          <a:xfrm>
            <a:off x="1219200" y="2212241"/>
            <a:ext cx="15621000" cy="1938992"/>
          </a:xfrm>
          <a:prstGeom prst="rect">
            <a:avLst/>
          </a:prstGeom>
          <a:noFill/>
        </p:spPr>
        <p:txBody>
          <a:bodyPr wrap="square" rtlCol="0">
            <a:spAutoFit/>
          </a:bodyPr>
          <a:lstStyle/>
          <a:p>
            <a:pPr algn="just">
              <a:lnSpc>
                <a:spcPct val="150000"/>
              </a:lnSpc>
            </a:pPr>
            <a:r>
              <a:rPr lang="vi-VN" sz="4200">
                <a:latin typeface="Arial" panose="020B0604020202020204" pitchFamily="34" charset="0"/>
                <a:cs typeface="Arial" panose="020B0604020202020204" pitchFamily="34" charset="0"/>
              </a:rPr>
              <a:t>Hai phương trình x - 3 = 0 và x</a:t>
            </a:r>
            <a:r>
              <a:rPr lang="vi-VN" sz="4200" baseline="30000">
                <a:latin typeface="Arial" panose="020B0604020202020204" pitchFamily="34" charset="0"/>
                <a:cs typeface="Arial" panose="020B0604020202020204" pitchFamily="34" charset="0"/>
              </a:rPr>
              <a:t>2</a:t>
            </a:r>
            <a:r>
              <a:rPr lang="vi-VN" sz="4200">
                <a:latin typeface="Arial" panose="020B0604020202020204" pitchFamily="34" charset="0"/>
                <a:cs typeface="Arial" panose="020B0604020202020204" pitchFamily="34" charset="0"/>
              </a:rPr>
              <a:t> - 6x + 9 = 0 có phải là hai phương trình tương đương không? Vì sao?</a:t>
            </a:r>
            <a:endParaRPr lang="en-US" sz="4200">
              <a:latin typeface="Arial" panose="020B0604020202020204" pitchFamily="34" charset="0"/>
              <a:cs typeface="Arial" panose="020B0604020202020204" pitchFamily="34" charset="0"/>
            </a:endParaRPr>
          </a:p>
        </p:txBody>
      </p:sp>
      <p:sp>
        <p:nvSpPr>
          <p:cNvPr id="5" name="TextBox 4"/>
          <p:cNvSpPr txBox="1"/>
          <p:nvPr/>
        </p:nvSpPr>
        <p:spPr>
          <a:xfrm>
            <a:off x="7642860" y="4415492"/>
            <a:ext cx="2743200" cy="738664"/>
          </a:xfrm>
          <a:prstGeom prst="rect">
            <a:avLst/>
          </a:prstGeom>
          <a:noFill/>
        </p:spPr>
        <p:txBody>
          <a:bodyPr wrap="square" rtlCol="0">
            <a:spAutoFit/>
          </a:bodyPr>
          <a:lstStyle/>
          <a:p>
            <a:pPr algn="ctr"/>
            <a:r>
              <a:rPr lang="vi-VN" sz="4200" b="1" u="sng">
                <a:solidFill>
                  <a:srgbClr val="C00000"/>
                </a:solidFill>
                <a:latin typeface="Arial" panose="020B0604020202020204" pitchFamily="34" charset="0"/>
                <a:cs typeface="Arial" panose="020B0604020202020204" pitchFamily="34" charset="0"/>
              </a:rPr>
              <a:t>Giải</a:t>
            </a:r>
            <a:endParaRPr lang="en-US" sz="4200" b="1" u="sng">
              <a:solidFill>
                <a:srgbClr val="C00000"/>
              </a:solidFill>
              <a:latin typeface="Arial" panose="020B0604020202020204" pitchFamily="34" charset="0"/>
              <a:cs typeface="Arial" panose="020B0604020202020204" pitchFamily="34" charset="0"/>
            </a:endParaRPr>
          </a:p>
        </p:txBody>
      </p:sp>
      <p:sp>
        <p:nvSpPr>
          <p:cNvPr id="6" name="TextBox 5"/>
          <p:cNvSpPr txBox="1"/>
          <p:nvPr/>
        </p:nvSpPr>
        <p:spPr>
          <a:xfrm>
            <a:off x="1188720" y="5293846"/>
            <a:ext cx="15519400" cy="3970318"/>
          </a:xfrm>
          <a:prstGeom prst="rect">
            <a:avLst/>
          </a:prstGeom>
          <a:noFill/>
        </p:spPr>
        <p:txBody>
          <a:bodyPr wrap="square" rtlCol="0">
            <a:spAutoFit/>
          </a:bodyPr>
          <a:lstStyle/>
          <a:p>
            <a:pPr algn="just">
              <a:lnSpc>
                <a:spcPct val="150000"/>
              </a:lnSpc>
            </a:pPr>
            <a:r>
              <a:rPr lang="vi-VN" sz="4200">
                <a:latin typeface="Arial" panose="020B0604020202020204" pitchFamily="34" charset="0"/>
                <a:cs typeface="Arial" panose="020B0604020202020204" pitchFamily="34" charset="0"/>
              </a:rPr>
              <a:t>Tập nghiệm của phương trình x - 3 = 0 là S</a:t>
            </a:r>
            <a:r>
              <a:rPr lang="vi-VN" sz="4200" baseline="-25000">
                <a:latin typeface="Arial" panose="020B0604020202020204" pitchFamily="34" charset="0"/>
                <a:cs typeface="Arial" panose="020B0604020202020204" pitchFamily="34" charset="0"/>
              </a:rPr>
              <a:t>1</a:t>
            </a:r>
            <a:r>
              <a:rPr lang="vi-VN" sz="4200">
                <a:latin typeface="Arial" panose="020B0604020202020204" pitchFamily="34" charset="0"/>
                <a:cs typeface="Arial" panose="020B0604020202020204" pitchFamily="34" charset="0"/>
              </a:rPr>
              <a:t> = {3}</a:t>
            </a:r>
          </a:p>
          <a:p>
            <a:pPr algn="just">
              <a:lnSpc>
                <a:spcPct val="150000"/>
              </a:lnSpc>
            </a:pPr>
            <a:r>
              <a:rPr lang="vi-VN" sz="4200">
                <a:latin typeface="Arial" panose="020B0604020202020204" pitchFamily="34" charset="0"/>
                <a:cs typeface="Arial" panose="020B0604020202020204" pitchFamily="34" charset="0"/>
              </a:rPr>
              <a:t>Tập nghiệm của phương trình x</a:t>
            </a:r>
            <a:r>
              <a:rPr lang="vi-VN" sz="4200" baseline="30000">
                <a:latin typeface="Arial" panose="020B0604020202020204" pitchFamily="34" charset="0"/>
                <a:cs typeface="Arial" panose="020B0604020202020204" pitchFamily="34" charset="0"/>
              </a:rPr>
              <a:t>2</a:t>
            </a:r>
            <a:r>
              <a:rPr lang="vi-VN" sz="4200">
                <a:latin typeface="Arial" panose="020B0604020202020204" pitchFamily="34" charset="0"/>
                <a:cs typeface="Arial" panose="020B0604020202020204" pitchFamily="34" charset="0"/>
              </a:rPr>
              <a:t> - 6x + 9 = 0 là S</a:t>
            </a:r>
            <a:r>
              <a:rPr lang="vi-VN" sz="4200" baseline="-25000">
                <a:latin typeface="Arial" panose="020B0604020202020204" pitchFamily="34" charset="0"/>
                <a:cs typeface="Arial" panose="020B0604020202020204" pitchFamily="34" charset="0"/>
              </a:rPr>
              <a:t>2</a:t>
            </a:r>
            <a:r>
              <a:rPr lang="vi-VN" sz="4200">
                <a:latin typeface="Arial" panose="020B0604020202020204" pitchFamily="34" charset="0"/>
                <a:cs typeface="Arial" panose="020B0604020202020204" pitchFamily="34" charset="0"/>
              </a:rPr>
              <a:t> = {3}</a:t>
            </a:r>
          </a:p>
          <a:p>
            <a:pPr algn="just">
              <a:lnSpc>
                <a:spcPct val="150000"/>
              </a:lnSpc>
            </a:pPr>
            <a:r>
              <a:rPr lang="vi-VN" sz="4200">
                <a:latin typeface="Arial" panose="020B0604020202020204" pitchFamily="34" charset="0"/>
                <a:cs typeface="Arial" panose="020B0604020202020204" pitchFamily="34" charset="0"/>
              </a:rPr>
              <a:t>Vì S</a:t>
            </a:r>
            <a:r>
              <a:rPr lang="vi-VN" sz="4200" baseline="-25000">
                <a:latin typeface="Arial" panose="020B0604020202020204" pitchFamily="34" charset="0"/>
                <a:cs typeface="Arial" panose="020B0604020202020204" pitchFamily="34" charset="0"/>
              </a:rPr>
              <a:t>1</a:t>
            </a:r>
            <a:r>
              <a:rPr lang="vi-VN" sz="4200">
                <a:latin typeface="Arial" panose="020B0604020202020204" pitchFamily="34" charset="0"/>
                <a:cs typeface="Arial" panose="020B0604020202020204" pitchFamily="34" charset="0"/>
              </a:rPr>
              <a:t> = S</a:t>
            </a:r>
            <a:r>
              <a:rPr lang="vi-VN" sz="4200" baseline="-25000">
                <a:latin typeface="Arial" panose="020B0604020202020204" pitchFamily="34" charset="0"/>
                <a:cs typeface="Arial" panose="020B0604020202020204" pitchFamily="34" charset="0"/>
              </a:rPr>
              <a:t>2</a:t>
            </a:r>
            <a:r>
              <a:rPr lang="vi-VN" sz="4200">
                <a:latin typeface="Arial" panose="020B0604020202020204" pitchFamily="34" charset="0"/>
                <a:cs typeface="Arial" panose="020B0604020202020204" pitchFamily="34" charset="0"/>
              </a:rPr>
              <a:t> nên hai phương trình x - 3 = 0 và x</a:t>
            </a:r>
            <a:r>
              <a:rPr lang="vi-VN" sz="4200" baseline="30000">
                <a:latin typeface="Arial" panose="020B0604020202020204" pitchFamily="34" charset="0"/>
                <a:cs typeface="Arial" panose="020B0604020202020204" pitchFamily="34" charset="0"/>
              </a:rPr>
              <a:t>2</a:t>
            </a:r>
            <a:r>
              <a:rPr lang="vi-VN" sz="4200">
                <a:latin typeface="Arial" panose="020B0604020202020204" pitchFamily="34" charset="0"/>
                <a:cs typeface="Arial" panose="020B0604020202020204" pitchFamily="34" charset="0"/>
              </a:rPr>
              <a:t> - 6x + 9 = 0 tương đương.</a:t>
            </a:r>
            <a:endParaRPr lang="en-US" sz="4200">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227495">
            <a:off x="15281953" y="-395685"/>
            <a:ext cx="3206774" cy="281050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458160" y="9105900"/>
            <a:ext cx="3090940" cy="1181100"/>
          </a:xfrm>
          <a:prstGeom prst="rect">
            <a:avLst/>
          </a:prstGeom>
        </p:spPr>
      </p:pic>
    </p:spTree>
    <p:extLst>
      <p:ext uri="{BB962C8B-B14F-4D97-AF65-F5344CB8AC3E}">
        <p14:creationId xmlns:p14="http://schemas.microsoft.com/office/powerpoint/2010/main" val="1433386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P spid="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1281</TotalTime>
  <Words>5336</Words>
  <Application>Microsoft Office PowerPoint</Application>
  <PresentationFormat>Custom</PresentationFormat>
  <Paragraphs>475</Paragraphs>
  <Slides>73</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73</vt:i4>
      </vt:variant>
    </vt:vector>
  </HeadingPairs>
  <TitlesOfParts>
    <vt:vector size="78" baseType="lpstr">
      <vt:lpstr>Arial</vt:lpstr>
      <vt:lpstr>Calibri</vt:lpstr>
      <vt:lpstr>Wingdings</vt:lpstr>
      <vt:lpstr>Cambria Math</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B4</dc:title>
  <dc:creator>Xinh Đẹp Dịu Hiền Huế Thị</dc:creator>
  <cp:lastModifiedBy>Duong Hung</cp:lastModifiedBy>
  <cp:revision>63</cp:revision>
  <dcterms:created xsi:type="dcterms:W3CDTF">2006-08-16T00:00:00Z</dcterms:created>
  <dcterms:modified xsi:type="dcterms:W3CDTF">2023-09-05T18:31:04Z</dcterms:modified>
  <dc:identifier>DAFn2dd0_sY</dc:identifier>
</cp:coreProperties>
</file>