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4"/>
  </p:notesMasterIdLst>
  <p:sldIdLst>
    <p:sldId id="256" r:id="rId3"/>
    <p:sldId id="258" r:id="rId4"/>
    <p:sldId id="257" r:id="rId5"/>
    <p:sldId id="267" r:id="rId6"/>
    <p:sldId id="259" r:id="rId7"/>
    <p:sldId id="268" r:id="rId8"/>
    <p:sldId id="269" r:id="rId9"/>
    <p:sldId id="270" r:id="rId10"/>
    <p:sldId id="271" r:id="rId11"/>
    <p:sldId id="260" r:id="rId12"/>
    <p:sldId id="272" r:id="rId13"/>
    <p:sldId id="273" r:id="rId14"/>
    <p:sldId id="274" r:id="rId15"/>
    <p:sldId id="275" r:id="rId16"/>
    <p:sldId id="335" r:id="rId17"/>
    <p:sldId id="277" r:id="rId18"/>
    <p:sldId id="278" r:id="rId19"/>
    <p:sldId id="279" r:id="rId20"/>
    <p:sldId id="280" r:id="rId21"/>
    <p:sldId id="281" r:id="rId22"/>
    <p:sldId id="336" r:id="rId23"/>
    <p:sldId id="283" r:id="rId24"/>
    <p:sldId id="284" r:id="rId25"/>
    <p:sldId id="285" r:id="rId26"/>
    <p:sldId id="286" r:id="rId27"/>
    <p:sldId id="337" r:id="rId28"/>
    <p:sldId id="261" r:id="rId29"/>
    <p:sldId id="288" r:id="rId30"/>
    <p:sldId id="289" r:id="rId31"/>
    <p:sldId id="262" r:id="rId32"/>
    <p:sldId id="290" r:id="rId33"/>
    <p:sldId id="291" r:id="rId34"/>
    <p:sldId id="26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0" r:id="rId53"/>
    <p:sldId id="312" r:id="rId54"/>
    <p:sldId id="315" r:id="rId55"/>
    <p:sldId id="316" r:id="rId56"/>
    <p:sldId id="318" r:id="rId57"/>
    <p:sldId id="319" r:id="rId58"/>
    <p:sldId id="320" r:id="rId59"/>
    <p:sldId id="322" r:id="rId60"/>
    <p:sldId id="321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2" r:id="rId70"/>
    <p:sldId id="333" r:id="rId71"/>
    <p:sldId id="264" r:id="rId72"/>
    <p:sldId id="334" r:id="rId73"/>
  </p:sldIdLst>
  <p:sldSz cx="18288000" cy="10287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Cambria Math" panose="02040503050406030204" pitchFamily="18" charset="0"/>
      <p:regular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4E9"/>
    <a:srgbClr val="895858"/>
    <a:srgbClr val="000000"/>
    <a:srgbClr val="FD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3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904A-FE17-43C8-A84D-E4E55B2E4A09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169B-40D4-4569-8F90-D828D124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5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5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1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6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8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6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7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5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7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5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4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8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EA73CF-F918-41A1-8987-3BFC6271013F}"/>
              </a:ext>
            </a:extLst>
          </p:cNvPr>
          <p:cNvGrpSpPr/>
          <p:nvPr userDrawn="1"/>
        </p:nvGrpSpPr>
        <p:grpSpPr>
          <a:xfrm>
            <a:off x="0" y="0"/>
            <a:ext cx="18288000" cy="10286998"/>
            <a:chOff x="0" y="0"/>
            <a:chExt cx="18288000" cy="10286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EAEA07-4D05-40F1-9550-CB0D9F7B5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3406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D2D1A0-B350-4E8E-ADEA-50A8F292F0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503" y="9715497"/>
              <a:ext cx="18269550" cy="571501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3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0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10" Type="http://schemas.openxmlformats.org/officeDocument/2006/relationships/image" Target="../media/image65.png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9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9.png"/><Relationship Id="rId7" Type="http://schemas.openxmlformats.org/officeDocument/2006/relationships/image" Target="../media/image7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9.png"/><Relationship Id="rId7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png"/><Relationship Id="rId7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0.png"/><Relationship Id="rId5" Type="http://schemas.openxmlformats.org/officeDocument/2006/relationships/image" Target="../media/image85.sv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9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91.png"/><Relationship Id="rId5" Type="http://schemas.openxmlformats.org/officeDocument/2006/relationships/image" Target="../media/image41.svg"/><Relationship Id="rId10" Type="http://schemas.openxmlformats.org/officeDocument/2006/relationships/image" Target="../media/image90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9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4.png"/><Relationship Id="rId5" Type="http://schemas.openxmlformats.org/officeDocument/2006/relationships/image" Target="../media/image21.png"/><Relationship Id="rId10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1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3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3.png"/><Relationship Id="rId5" Type="http://schemas.openxmlformats.org/officeDocument/2006/relationships/image" Target="../media/image41.sv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40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9.png"/><Relationship Id="rId7" Type="http://schemas.openxmlformats.org/officeDocument/2006/relationships/image" Target="../media/image1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00.png"/><Relationship Id="rId5" Type="http://schemas.openxmlformats.org/officeDocument/2006/relationships/image" Target="../media/image121.png"/><Relationship Id="rId10" Type="http://schemas.openxmlformats.org/officeDocument/2006/relationships/image" Target="../media/image99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7.png"/><Relationship Id="rId7" Type="http://schemas.openxmlformats.org/officeDocument/2006/relationships/image" Target="../media/image9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4.png"/><Relationship Id="rId7" Type="http://schemas.openxmlformats.org/officeDocument/2006/relationships/image" Target="../media/image9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00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5.svg"/><Relationship Id="rId7" Type="http://schemas.openxmlformats.org/officeDocument/2006/relationships/image" Target="../media/image157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1.png"/><Relationship Id="rId5" Type="http://schemas.openxmlformats.org/officeDocument/2006/relationships/image" Target="../media/image41.svg"/><Relationship Id="rId10" Type="http://schemas.openxmlformats.org/officeDocument/2006/relationships/image" Target="../media/image160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49.png"/><Relationship Id="rId7" Type="http://schemas.openxmlformats.org/officeDocument/2006/relationships/image" Target="../media/image1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7" Type="http://schemas.openxmlformats.org/officeDocument/2006/relationships/image" Target="../media/image17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3.png"/><Relationship Id="rId4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7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75.png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0.png"/><Relationship Id="rId7" Type="http://schemas.openxmlformats.org/officeDocument/2006/relationships/image" Target="../media/image18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00.png"/><Relationship Id="rId7" Type="http://schemas.openxmlformats.org/officeDocument/2006/relationships/image" Target="../media/image18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8.png"/><Relationship Id="rId4" Type="http://schemas.openxmlformats.org/officeDocument/2006/relationships/image" Target="../media/image70.png"/><Relationship Id="rId9" Type="http://schemas.openxmlformats.org/officeDocument/2006/relationships/image" Target="../media/image1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8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7.svg"/><Relationship Id="rId4" Type="http://schemas.microsoft.com/office/2007/relationships/hdphoto" Target="../media/hdphoto4.wdp"/><Relationship Id="rId9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6.wdp"/><Relationship Id="rId7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6.wdp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3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92.png"/><Relationship Id="rId10" Type="http://schemas.openxmlformats.org/officeDocument/2006/relationships/image" Target="../media/image204.png"/><Relationship Id="rId4" Type="http://schemas.microsoft.com/office/2007/relationships/hdphoto" Target="../media/hdphoto6.wdp"/><Relationship Id="rId9" Type="http://schemas.openxmlformats.org/officeDocument/2006/relationships/image" Target="../media/image2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microsoft.com/office/2007/relationships/hdphoto" Target="../media/hdphoto6.wdp"/><Relationship Id="rId7" Type="http://schemas.openxmlformats.org/officeDocument/2006/relationships/image" Target="../media/image20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92.png"/><Relationship Id="rId9" Type="http://schemas.openxmlformats.org/officeDocument/2006/relationships/image" Target="../media/image2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microsoft.com/office/2007/relationships/hdphoto" Target="../media/hdphoto6.wdp"/><Relationship Id="rId7" Type="http://schemas.openxmlformats.org/officeDocument/2006/relationships/image" Target="../media/image21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192.png"/><Relationship Id="rId9" Type="http://schemas.openxmlformats.org/officeDocument/2006/relationships/image" Target="../media/image2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7.png"/><Relationship Id="rId2" Type="http://schemas.openxmlformats.org/officeDocument/2006/relationships/image" Target="../media/image38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16.png"/><Relationship Id="rId5" Type="http://schemas.openxmlformats.org/officeDocument/2006/relationships/image" Target="../media/image41.sv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Relationship Id="rId14" Type="http://schemas.openxmlformats.org/officeDocument/2006/relationships/image" Target="../media/image2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23.png"/><Relationship Id="rId5" Type="http://schemas.openxmlformats.org/officeDocument/2006/relationships/image" Target="../media/image41.svg"/><Relationship Id="rId10" Type="http://schemas.openxmlformats.org/officeDocument/2006/relationships/image" Target="../media/image222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Relationship Id="rId14" Type="http://schemas.openxmlformats.org/officeDocument/2006/relationships/image" Target="../media/image2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99.png"/><Relationship Id="rId7" Type="http://schemas.openxmlformats.org/officeDocument/2006/relationships/image" Target="../media/image2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100.png"/><Relationship Id="rId9" Type="http://schemas.openxmlformats.org/officeDocument/2006/relationships/image" Target="../media/image2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34.png"/><Relationship Id="rId5" Type="http://schemas.openxmlformats.org/officeDocument/2006/relationships/image" Target="../media/image40.png"/><Relationship Id="rId15" Type="http://schemas.openxmlformats.org/officeDocument/2006/relationships/image" Target="../media/image237.png"/><Relationship Id="rId10" Type="http://schemas.openxmlformats.org/officeDocument/2006/relationships/image" Target="../media/image119.png"/><Relationship Id="rId4" Type="http://schemas.openxmlformats.org/officeDocument/2006/relationships/image" Target="../media/image39.svg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0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11" Type="http://schemas.openxmlformats.org/officeDocument/2006/relationships/image" Target="../media/image24.png"/><Relationship Id="rId5" Type="http://schemas.openxmlformats.org/officeDocument/2006/relationships/image" Target="../media/image1810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49.png"/><Relationship Id="rId7" Type="http://schemas.openxmlformats.org/officeDocument/2006/relationships/image" Target="../media/image2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55.png"/><Relationship Id="rId10" Type="http://schemas.openxmlformats.org/officeDocument/2006/relationships/image" Target="../media/image243.png"/><Relationship Id="rId4" Type="http://schemas.openxmlformats.org/officeDocument/2006/relationships/image" Target="../media/image54.png"/><Relationship Id="rId9" Type="http://schemas.openxmlformats.org/officeDocument/2006/relationships/image" Target="../media/image2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24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69.png"/><Relationship Id="rId7" Type="http://schemas.openxmlformats.org/officeDocument/2006/relationships/image" Target="../media/image24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52.png"/><Relationship Id="rId5" Type="http://schemas.openxmlformats.org/officeDocument/2006/relationships/image" Target="../media/image41.svg"/><Relationship Id="rId10" Type="http://schemas.openxmlformats.org/officeDocument/2006/relationships/image" Target="../media/image25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8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7.svg"/><Relationship Id="rId4" Type="http://schemas.microsoft.com/office/2007/relationships/hdphoto" Target="../media/hdphoto4.wdp"/><Relationship Id="rId9" Type="http://schemas.openxmlformats.org/officeDocument/2006/relationships/image" Target="../media/image19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56.png"/><Relationship Id="rId5" Type="http://schemas.openxmlformats.org/officeDocument/2006/relationships/image" Target="../media/image41.svg"/><Relationship Id="rId10" Type="http://schemas.openxmlformats.org/officeDocument/2006/relationships/image" Target="../media/image255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6.png"/><Relationship Id="rId7" Type="http://schemas.openxmlformats.org/officeDocument/2006/relationships/image" Target="../media/image261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microsoft.com/office/2007/relationships/hdphoto" Target="../media/hdphoto7.wdp"/><Relationship Id="rId9" Type="http://schemas.openxmlformats.org/officeDocument/2006/relationships/image" Target="../media/image2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66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7.png"/><Relationship Id="rId7" Type="http://schemas.openxmlformats.org/officeDocument/2006/relationships/image" Target="../media/image273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68.png"/><Relationship Id="rId9" Type="http://schemas.openxmlformats.org/officeDocument/2006/relationships/image" Target="../media/image2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342900"/>
            <a:ext cx="20209992" cy="1398543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447800" y="2628900"/>
            <a:ext cx="1565131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ĐẾN VỚI BUỔI </a:t>
            </a:r>
            <a:r>
              <a:rPr lang="en-US" sz="7500" b="1" kern="0">
                <a:latin typeface="Arial"/>
                <a:cs typeface="Arial"/>
                <a:sym typeface="Anton"/>
              </a:rPr>
              <a:t>HỌC HÔM </a:t>
            </a:r>
            <a:r>
              <a:rPr lang="en-US" sz="7500" b="1" kern="0" dirty="0">
                <a:latin typeface="Arial"/>
                <a:cs typeface="Arial"/>
                <a:sym typeface="Anton"/>
              </a:rPr>
              <a:t>NAY!</a:t>
            </a:r>
            <a:endParaRPr lang="en-US" sz="7500" kern="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algn="ctr">
                <a:lnSpc>
                  <a:spcPts val="1117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⁡75°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blipFill>
                <a:blip r:embed="rId8"/>
                <a:stretch>
                  <a:fillRect l="-583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4876814" y="12573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1: (SGK – tr16)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3728" y="27813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587416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12505" y="854205"/>
            <a:ext cx="2000442" cy="23201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732437"/>
            <a:ext cx="3759802" cy="1138325"/>
            <a:chOff x="7772400" y="2337480"/>
            <a:chExt cx="3759802" cy="1138325"/>
          </a:xfrm>
        </p:grpSpPr>
        <p:sp>
          <p:nvSpPr>
            <p:cNvPr id="15" name="TextBox 14"/>
            <p:cNvSpPr txBox="1"/>
            <p:nvPr/>
          </p:nvSpPr>
          <p:spPr>
            <a:xfrm>
              <a:off x="7772400" y="2552700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534400" y="2403364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89374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121" y="19952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sử dụng công thức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ở câu a.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blipFill>
                <a:blip r:embed="rId5"/>
                <a:stretch>
                  <a:fillRect l="-1333" r="-133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77000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85483">
            <a:off x="15644211" y="7843220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7655259"/>
            <a:ext cx="1736707" cy="20602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66800" y="2883012"/>
            <a:ext cx="16143728" cy="2336688"/>
            <a:chOff x="982579" y="2985625"/>
            <a:chExt cx="16143728" cy="2336688"/>
          </a:xfrm>
        </p:grpSpPr>
        <p:grpSp>
          <p:nvGrpSpPr>
            <p:cNvPr id="13" name="Group 12"/>
            <p:cNvGrpSpPr/>
            <p:nvPr/>
          </p:nvGrpSpPr>
          <p:grpSpPr>
            <a:xfrm>
              <a:off x="982579" y="2985625"/>
              <a:ext cx="16143728" cy="1187889"/>
              <a:chOff x="982579" y="2985625"/>
              <a:chExt cx="16143728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742950" lvl="0" indent="-742950" algn="just">
                      <a:lnSpc>
                        <a:spcPct val="150000"/>
                      </a:lnSpc>
                      <a:buAutoNum type="alphaLcParenR"/>
                    </a:pP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Tính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oMath>
                    </a14:m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bằng</a:t>
                    </a:r>
                    <a:r>
                      <a:rPr kumimoji="0" lang="en-US" sz="40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cách biến đổi </a:t>
                    </a: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312" b="-283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4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1706799" y="4134424"/>
              <a:ext cx="13961964" cy="1187889"/>
              <a:chOff x="1706799" y="4134424"/>
              <a:chExt cx="13961964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và sử dụng công thức cộng đối với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a14:m>
                    <a:endPara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423" b="-144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51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18783" y="268293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0" y="8416880"/>
            <a:ext cx="1219200" cy="14510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nhau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/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br>
                  <a:rPr lang="en-US" sz="4000" i="1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1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573" y="8031925"/>
            <a:ext cx="1478627" cy="1759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 nhau: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345940" y="3063930"/>
            <a:ext cx="7027895" cy="901593"/>
            <a:chOff x="7918783" y="2682930"/>
            <a:chExt cx="7027895" cy="901593"/>
          </a:xfrm>
        </p:grpSpPr>
        <p:sp>
          <p:nvSpPr>
            <p:cNvPr id="9" name="Rectangle 8"/>
            <p:cNvSpPr/>
            <p:nvPr/>
          </p:nvSpPr>
          <p:spPr>
            <a:xfrm>
              <a:off x="7918783" y="2682930"/>
              <a:ext cx="15240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42680" y="2552700"/>
            <a:ext cx="13542487" cy="4566216"/>
            <a:chOff x="9157238" y="699157"/>
            <a:chExt cx="7930072" cy="4301731"/>
          </a:xfrm>
        </p:grpSpPr>
        <p:sp>
          <p:nvSpPr>
            <p:cNvPr id="12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3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10436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2: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56336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286661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990568"/>
            <a:ext cx="3759802" cy="1257332"/>
            <a:chOff x="10283896" y="1143506"/>
            <a:chExt cx="3759802" cy="1257332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5100" y="853160"/>
            <a:ext cx="1976589" cy="22854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4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2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38800" y="942799"/>
            <a:ext cx="3759802" cy="707886"/>
            <a:chOff x="7924800" y="2547842"/>
            <a:chExt cx="3759802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111991" y="2376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62300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9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5" y="8921414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9" y="19431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0714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74348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9521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438924" y="408879"/>
            <a:ext cx="1071663" cy="15725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6600" y="7405218"/>
            <a:ext cx="1736707" cy="2060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dụng công thức đối với sin và côsin, hãy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theo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các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biểu thức đều có nghĩa.</a:t>
                </a:r>
              </a:p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các biểu thức đều có nghĩa, hãy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sử dụng công thức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được ở câu a.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blipFill>
                <a:blip r:embed="rId9"/>
                <a:stretch>
                  <a:fillRect l="-1249" r="-1327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6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244930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535067" y="952500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33519">
            <a:off x="946859" y="6378715"/>
            <a:ext cx="1676400" cy="16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6788217" y="723900"/>
            <a:ext cx="4687502" cy="1190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lớp dưới, ta đã làm quen với một số phép tính trong tập hợp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thực.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 ta đã biết nhiều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tính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lũy thừa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số mũ tự nhiên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số thực,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công thức để tính toán hay biến đổi những biểu thức chứa các lũy thừa,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  <a:blipFill>
                <a:blip r:embed="rId2"/>
                <a:stretch>
                  <a:fillRect l="-1208" r="-1358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6800" y="586257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hay không những công thức để tính toán hay biến đổi những biểu thức chứa giá trị lượng giác?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89458"/>
            <a:ext cx="6548717" cy="3886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093835"/>
            <a:ext cx="1676400" cy="62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8551" y="571500"/>
            <a:ext cx="1706525" cy="1338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13509">
            <a:off x="301939" y="313374"/>
            <a:ext cx="1190011" cy="1457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143" y="2691898"/>
            <a:ext cx="15240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613640" y="1153373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33519">
            <a:off x="1620331" y="4100057"/>
            <a:ext cx="4970247" cy="5025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4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42680" y="2400300"/>
            <a:ext cx="13542487" cy="5257800"/>
            <a:chOff x="9157238" y="699157"/>
            <a:chExt cx="7930072" cy="4301731"/>
          </a:xfrm>
        </p:grpSpPr>
        <p:sp>
          <p:nvSpPr>
            <p:cNvPr id="16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kern="0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57800" y="6487447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  <a:endParaRPr lang="en-US" sz="42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08882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28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57" y="7353300"/>
            <a:ext cx="1991944" cy="1849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1007111"/>
            <a:ext cx="3759802" cy="1240789"/>
            <a:chOff x="10283896" y="1175590"/>
            <a:chExt cx="3759802" cy="1240789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𝑡𝑎𝑛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𝑡𝑎𝑛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den>
                          </m:f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=−2−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58931" y="1007111"/>
            <a:ext cx="2060726" cy="24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3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260329" y="-134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4721" y="8417675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982047"/>
            <a:ext cx="3759802" cy="723928"/>
            <a:chOff x="7924800" y="2547842"/>
            <a:chExt cx="3759802" cy="723928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tan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077200" y="25006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15" y="8189947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7132042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165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=−2+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238497" y="2389513"/>
            <a:ext cx="116586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CÔNG THỨC NHÂN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ĐÔI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420100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098" y="5757512"/>
            <a:ext cx="2120439" cy="22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9337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30620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cách thay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công thức cộng.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blipFill>
                <a:blip r:embed="rId4"/>
                <a:stretch>
                  <a:fillRect l="-130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51540" y="1794462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723900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lang="en-US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Callout 22"/>
          <p:cNvSpPr/>
          <p:nvPr/>
        </p:nvSpPr>
        <p:spPr>
          <a:xfrm>
            <a:off x="8458200" y="4911897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3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54845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20468" y="2128829"/>
            <a:ext cx="11655099" cy="6291271"/>
            <a:chOff x="9312075" y="699157"/>
            <a:chExt cx="7775235" cy="4301731"/>
          </a:xfrm>
        </p:grpSpPr>
        <p:sp>
          <p:nvSpPr>
            <p:cNvPr id="1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4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367" y="1435268"/>
            <a:ext cx="1841677" cy="19386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81605" y="7228169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𝐭𝐚𝐧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𝟐𝐭𝐚𝐧</m:t>
                          </m:r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e>
                            <m:sup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8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689437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1=1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050930" y="6624303"/>
            <a:ext cx="8948140" cy="126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sz="4500" i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(thường gọi là công thức hạ bậc).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5914" y="1443789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550" y="2168968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0915" y="6984129"/>
            <a:ext cx="3044050" cy="303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9164" y="40681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4: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5614" y="200002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02355" y="340723"/>
            <a:ext cx="11852245" cy="1244828"/>
            <a:chOff x="3097062" y="2104029"/>
            <a:chExt cx="11852245" cy="1244828"/>
          </a:xfrm>
        </p:grpSpPr>
        <p:sp>
          <p:nvSpPr>
            <p:cNvPr id="43" name="TextBox 42"/>
            <p:cNvSpPr txBox="1"/>
            <p:nvPr/>
          </p:nvSpPr>
          <p:spPr>
            <a:xfrm>
              <a:off x="3097062" y="2430081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        .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         </m:t>
                        </m:r>
                        <m:r>
                          <m:rPr>
                            <m:nor/>
                          </m:rP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133821" y="2870266"/>
            <a:ext cx="10897543" cy="1269273"/>
            <a:chOff x="2521274" y="4813733"/>
            <a:chExt cx="10897543" cy="1269273"/>
          </a:xfrm>
        </p:grpSpPr>
        <p:grpSp>
          <p:nvGrpSpPr>
            <p:cNvPr id="13" name="Group 12"/>
            <p:cNvGrpSpPr/>
            <p:nvPr/>
          </p:nvGrpSpPr>
          <p:grpSpPr>
            <a:xfrm>
              <a:off x="2521274" y="4813733"/>
              <a:ext cx="6575839" cy="1244828"/>
              <a:chOff x="2521274" y="4813733"/>
              <a:chExt cx="6575839" cy="124482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21274" y="5153337"/>
                <a:ext cx="657583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Do                             nên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i="1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84749" y="5727472"/>
            <a:ext cx="5695354" cy="1244828"/>
            <a:chOff x="3182717" y="7327672"/>
            <a:chExt cx="5695354" cy="1244828"/>
          </a:xfrm>
        </p:grpSpPr>
        <p:sp>
          <p:nvSpPr>
            <p:cNvPr id="17" name="Rectangle 16"/>
            <p:cNvSpPr/>
            <p:nvPr/>
          </p:nvSpPr>
          <p:spPr>
            <a:xfrm>
              <a:off x="3182717" y="7654182"/>
              <a:ext cx="10118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/>
          <p:cNvSpPr/>
          <p:nvPr/>
        </p:nvSpPr>
        <p:spPr>
          <a:xfrm>
            <a:off x="8480103" y="6064558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Suy ra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−1=−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241251" y="7559814"/>
            <a:ext cx="8914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Áp dụng công thức nhân đôi, ta có: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16" grpId="0"/>
      <p:bldP spid="45" grpId="0"/>
      <p:bldP spid="20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102050" y="33004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393097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458867" y="366926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15000" y="2172080"/>
            <a:ext cx="7728966" cy="1142620"/>
            <a:chOff x="3097062" y="2184125"/>
            <a:chExt cx="7728966" cy="1142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.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Tính</a:t>
                  </a:r>
                  <a:r>
                    <a:rPr lang="en-US" sz="4000" noProof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tan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284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2.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𝑡𝑎𝑛</m:t>
                                  </m:r>
                                </m:e>
                                <m:sup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51690" y="4455270"/>
            <a:ext cx="4692310" cy="1744708"/>
            <a:chOff x="4122998" y="3932192"/>
            <a:chExt cx="4692310" cy="1744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4122998" y="4565897"/>
              <a:ext cx="46923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                   nên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2.(−2)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1−(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73" y="6883208"/>
            <a:ext cx="3072853" cy="3068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685" y="386614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321" y="1111793"/>
            <a:ext cx="987723" cy="10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0"/>
            <a:ext cx="17222693" cy="9949534"/>
          </a:xfrm>
          <a:prstGeom prst="rect">
            <a:avLst/>
          </a:prstGeom>
        </p:spPr>
      </p:pic>
      <p:sp>
        <p:nvSpPr>
          <p:cNvPr id="70" name="Google Shape;132;p3"/>
          <p:cNvSpPr/>
          <p:nvPr/>
        </p:nvSpPr>
        <p:spPr>
          <a:xfrm>
            <a:off x="1123161" y="2263942"/>
            <a:ext cx="157009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7200" b="1" kern="0">
                <a:ea typeface="Calibri" panose="020F0502020204030204" pitchFamily="34" charset="0"/>
                <a:cs typeface="Times New Roman" panose="02020603050405020304" pitchFamily="18" charset="0"/>
              </a:rPr>
              <a:t>CHƯƠNG I: HÀM SỐ </a:t>
            </a:r>
            <a:r>
              <a:rPr lang="en-US" sz="72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 GIÁC VÀ PHƯƠNG TRÌNH LƯỢNG GIÁC</a:t>
            </a:r>
            <a:endParaRPr lang="en-US" sz="72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Google Shape;133;p3"/>
          <p:cNvSpPr/>
          <p:nvPr/>
        </p:nvSpPr>
        <p:spPr>
          <a:xfrm>
            <a:off x="2639213" y="5680014"/>
            <a:ext cx="12936775" cy="344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720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2: CÁC PHÉP BIẾN ĐỔI LƯỢNG GIÁC</a:t>
            </a:r>
            <a:endParaRPr lang="en-US" sz="7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1295400" y="14908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5: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8299461" y="31763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99621" y="1291665"/>
            <a:ext cx="7129313" cy="1413435"/>
            <a:chOff x="6459818" y="968548"/>
            <a:chExt cx="7129313" cy="1413435"/>
          </a:xfrm>
        </p:grpSpPr>
        <p:sp>
          <p:nvSpPr>
            <p:cNvPr id="29" name="TextBox 28"/>
            <p:cNvSpPr txBox="1"/>
            <p:nvPr/>
          </p:nvSpPr>
          <p:spPr>
            <a:xfrm>
              <a:off x="6459818" y="1441063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                    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895416" y="4658046"/>
            <a:ext cx="8560022" cy="1540935"/>
            <a:chOff x="1447800" y="3847207"/>
            <a:chExt cx="8560022" cy="1540935"/>
          </a:xfrm>
        </p:grpSpPr>
        <p:sp>
          <p:nvSpPr>
            <p:cNvPr id="36" name="Rectangle 35"/>
            <p:cNvSpPr/>
            <p:nvPr/>
          </p:nvSpPr>
          <p:spPr>
            <a:xfrm>
              <a:off x="1447800" y="4482866"/>
              <a:ext cx="169552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có 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0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1 + 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 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4945565" y="7314522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&gt;0.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667830" y="7304900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320" y="6536884"/>
            <a:ext cx="1813483" cy="21898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3100" y="1283423"/>
            <a:ext cx="2259939" cy="14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4495800" y="5715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5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523604" y="8374244"/>
            <a:ext cx="3633301" cy="341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7" y="1011176"/>
            <a:ext cx="758685" cy="728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433"/>
            <a:ext cx="1237950" cy="1188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95017" y="865257"/>
            <a:ext cx="235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4000" kern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0641" y="124872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9277" y="850051"/>
            <a:ext cx="987723" cy="102729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8939344" y="3390900"/>
            <a:ext cx="0" cy="7239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1692" y="8628827"/>
            <a:ext cx="1223618" cy="1288018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063377" y="2757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6" grpId="0"/>
      <p:bldP spid="30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1086853"/>
            <a:ext cx="13639798" cy="54102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646794" y="1544053"/>
            <a:ext cx="13101391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CÔNG THỨC BIẾN</a:t>
            </a:r>
            <a:r>
              <a:rPr kumimoji="0" lang="nl-NL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ĐỔI TÍCH THÀNH TỔNG. CÔNG THỨC BIẾN ĐỔI TỔNG THÀNH TÍCH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65" y="5905500"/>
            <a:ext cx="2034235" cy="39811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1488" y="507354"/>
            <a:ext cx="1331206" cy="1465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6720" y="5905500"/>
            <a:ext cx="2120439" cy="220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0" y="7403431"/>
            <a:ext cx="1662366" cy="1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7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31868" y="1648832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Áp dụng kết quả câu a, hãy điền vào chỗ chấm sao cho được khẳng định đúng.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  <a:blipFill>
                <a:blip r:embed="rId2"/>
                <a:stretch>
                  <a:fillRect l="-1047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.....)−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37674" y="2134852"/>
            <a:ext cx="1646605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lang="en-US" sz="3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84889" y="701070"/>
            <a:ext cx="12115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</a:t>
            </a:r>
            <a:endParaRPr lang="en-US" sz="45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9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609600" y="4191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8255996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vi-VN" sz="3800" i="1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6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9" name="Rectangle 38"/>
          <p:cNvSpPr/>
          <p:nvPr/>
        </p:nvSpPr>
        <p:spPr>
          <a:xfrm>
            <a:off x="1707867" y="6477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7867" y="1629922"/>
            <a:ext cx="148287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Áp dụng kết quả câu a, hãy điền vào chỗ chấm sao cho được khẳng định đúng.</a:t>
            </a:r>
            <a:endParaRPr lang="en-US" sz="4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.........)−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[.........(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𝒔𝒊𝒏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444" y="7497340"/>
            <a:ext cx="246909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5" grpId="0"/>
      <p:bldP spid="20" grpId="0"/>
      <p:bldP spid="21" grpId="0"/>
      <p:bldP spid="18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1200" y="2069732"/>
            <a:ext cx="14093498" cy="5893168"/>
            <a:chOff x="9312075" y="699157"/>
            <a:chExt cx="7775235" cy="4301731"/>
          </a:xfrm>
        </p:grpSpPr>
        <p:sp>
          <p:nvSpPr>
            <p:cNvPr id="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7329466" y="647700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63635" y="6360114"/>
            <a:ext cx="4331120" cy="4117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5773" y="7962900"/>
            <a:ext cx="3962743" cy="3718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8220" y="857836"/>
            <a:ext cx="1841677" cy="1938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45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>
                  <a:solidFill>
                    <a:schemeClr val="tx2"/>
                  </a:solidFill>
                </a:endParaRPr>
              </a:p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8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307891" y="6477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245842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98697" y="1744061"/>
            <a:ext cx="11530641" cy="1265839"/>
            <a:chOff x="2947359" y="2356212"/>
            <a:chExt cx="11530641" cy="1265839"/>
          </a:xfrm>
        </p:grpSpPr>
        <p:sp>
          <p:nvSpPr>
            <p:cNvPr id="43" name="TextBox 42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</m:d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2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2057400" y="63816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6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610600" y="2552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49558" y="670252"/>
            <a:ext cx="8558514" cy="1263316"/>
            <a:chOff x="2947359" y="2364221"/>
            <a:chExt cx="8558514" cy="1263316"/>
          </a:xfrm>
        </p:grpSpPr>
        <p:sp>
          <p:nvSpPr>
            <p:cNvPr id="22" name="TextBox 21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5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10400" y="1692414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32488" y="701070"/>
            <a:ext cx="12031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500">
                <a:solidFill>
                  <a:srgbClr val="4F81BD"/>
                </a:solidFill>
              </a:rPr>
              <a:t> </a:t>
            </a:r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Câu 2 (HĐ 6 – SGK tr.19)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biến đổi tích thành tổng và đặt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rồi biến đổi các biểu thức sau thành tích: 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1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Gợi ý</a:t>
                </a:r>
                <a:r>
                  <a:rPr lang="vi-VN" sz="38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  <a:blipFill>
                <a:blip r:embed="rId4"/>
                <a:stretch>
                  <a:fillRect l="-1217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/>
          <p:cNvGrpSpPr/>
          <p:nvPr/>
        </p:nvGrpSpPr>
        <p:grpSpPr>
          <a:xfrm>
            <a:off x="399618" y="298551"/>
            <a:ext cx="17507381" cy="9645548"/>
            <a:chOff x="0" y="0"/>
            <a:chExt cx="10671496" cy="5709653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>
              <a:solidFill>
                <a:srgbClr val="6B3B32"/>
              </a:solidFill>
            </a:ln>
          </p:spPr>
        </p:sp>
        <p:sp>
          <p:nvSpPr>
            <p:cNvPr id="43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562600" y="829564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6315" y="2733174"/>
            <a:ext cx="5410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cộng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06611" y="4914183"/>
            <a:ext cx="56685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nhân đôi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217937" y="2781300"/>
            <a:ext cx="1236936" cy="1155973"/>
            <a:chOff x="2315060" y="3149849"/>
            <a:chExt cx="1236936" cy="1155973"/>
          </a:xfrm>
        </p:grpSpPr>
        <p:pic>
          <p:nvPicPr>
            <p:cNvPr id="58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5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09916" y="4762500"/>
            <a:ext cx="1236936" cy="1155973"/>
            <a:chOff x="2315060" y="3149849"/>
            <a:chExt cx="1236936" cy="1155973"/>
          </a:xfrm>
        </p:grpSpPr>
        <p:pic>
          <p:nvPicPr>
            <p:cNvPr id="61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5606611" y="6696708"/>
            <a:ext cx="99713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tổng. Công thức biến đổi tổng thành tích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91000" y="6769258"/>
            <a:ext cx="1236936" cy="1155973"/>
            <a:chOff x="2315060" y="3149849"/>
            <a:chExt cx="1236936" cy="1155973"/>
          </a:xfrm>
        </p:grpSpPr>
        <p:pic>
          <p:nvPicPr>
            <p:cNvPr id="68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7581900"/>
            <a:ext cx="2438400" cy="2052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24900" flipV="1">
            <a:off x="491765" y="835942"/>
            <a:ext cx="1149163" cy="40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2151108"/>
            <a:ext cx="3200400" cy="20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154067" y="134076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)=−2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81200" y="2536584"/>
            <a:ext cx="14836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048639" y="1004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ta có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thay vào các biểu thức trên ta có: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  <a:blipFill>
                <a:blip r:embed="rId5"/>
                <a:stretch>
                  <a:fillRect l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391400" y="55933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235" y="7977818"/>
            <a:ext cx="3962743" cy="3718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559" y="1833155"/>
            <a:ext cx="12639041" cy="7467466"/>
            <a:chOff x="2372361" y="1866900"/>
            <a:chExt cx="12639041" cy="7467466"/>
          </a:xfrm>
        </p:grpSpPr>
        <p:grpSp>
          <p:nvGrpSpPr>
            <p:cNvPr id="8" name="Group 7"/>
            <p:cNvGrpSpPr/>
            <p:nvPr/>
          </p:nvGrpSpPr>
          <p:grpSpPr>
            <a:xfrm>
              <a:off x="2372361" y="1866900"/>
              <a:ext cx="12639041" cy="7467466"/>
              <a:chOff x="9312075" y="699157"/>
              <a:chExt cx="7775235" cy="4301731"/>
            </a:xfrm>
          </p:grpSpPr>
          <p:sp>
            <p:nvSpPr>
              <p:cNvPr id="3" name="AutoShape 3"/>
              <p:cNvSpPr/>
              <p:nvPr/>
            </p:nvSpPr>
            <p:spPr>
              <a:xfrm rot="548643">
                <a:off x="9312075" y="699157"/>
                <a:ext cx="5093926" cy="3529933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3987" y="678554"/>
            <a:ext cx="1847248" cy="193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5800" y="6171843"/>
            <a:ext cx="433463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615916" y="1071739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7: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541282" y="4052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16" y="922256"/>
            <a:ext cx="1903663" cy="17247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022998" y="1309813"/>
            <a:ext cx="375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5800" y="647700"/>
            <a:ext cx="1553431" cy="1796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                      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6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43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4" name="Google Shape;322;p15"/>
          <p:cNvSpPr/>
          <p:nvPr/>
        </p:nvSpPr>
        <p:spPr>
          <a:xfrm>
            <a:off x="1219200" y="138027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7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67667" y="42050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8966" y="1063861"/>
            <a:ext cx="6423634" cy="3317639"/>
            <a:chOff x="5768366" y="-390139"/>
            <a:chExt cx="6423634" cy="3317639"/>
          </a:xfrm>
        </p:grpSpPr>
        <p:sp>
          <p:nvSpPr>
            <p:cNvPr id="17" name="TextBox 16"/>
            <p:cNvSpPr txBox="1"/>
            <p:nvPr/>
          </p:nvSpPr>
          <p:spPr>
            <a:xfrm>
              <a:off x="5768366" y="1317599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vi-VN" sz="40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400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6078">
            <a:off x="15893054" y="7916732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5413">
            <a:off x="114300" y="8689567"/>
            <a:ext cx="1600200" cy="153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2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3953" y="114300"/>
            <a:ext cx="1006448" cy="10594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1954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8: (SGK – tr20)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627" y="1257300"/>
            <a:ext cx="1770660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điện thế và cường độ dòng điện trong một thiết bị điện lần lượt được cho bởi các biểu thức sau: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+ 10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    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81090" y="5008626"/>
            <a:ext cx="1114491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(Nguồn: Ron Larson, Intermediate Algebra, Cengage)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rằng công suất tiêu thụ tức thời của thiết bị đó được tính theo công thức: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viết biểu thức biểu thị công suất tiêu thụ tức thời ở dạng không có luỹ thừa và tích của các biểu thức lượng giác.</a:t>
                </a:r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  <a:blipFill>
                <a:blip r:embed="rId8"/>
                <a:stretch>
                  <a:fillRect l="-1197" r="-119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034" y="270093"/>
            <a:ext cx="1299798" cy="136820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417871" y="71688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+ 10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)+10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=80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(240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(720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=85−80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(240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(720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(480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 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24199" y="2365231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1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0098" y="6362700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96342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0354" y="2135974"/>
            <a:ext cx="814595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fr-FR" sz="4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của biểu thức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94142" y="5524500"/>
            <a:ext cx="1674125" cy="2254079"/>
            <a:chOff x="13578908" y="5591998"/>
            <a:chExt cx="1674125" cy="2254079"/>
          </a:xfrm>
        </p:grpSpPr>
        <p:sp>
          <p:nvSpPr>
            <p:cNvPr id="4" name="Rectangle 3"/>
            <p:cNvSpPr/>
            <p:nvPr/>
          </p:nvSpPr>
          <p:spPr>
            <a:xfrm>
              <a:off x="13578908" y="6337637"/>
              <a:ext cx="889987" cy="10849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543907" y="7840294"/>
            <a:ext cx="1323493" cy="2027606"/>
            <a:chOff x="4648200" y="7858467"/>
            <a:chExt cx="1323493" cy="2027606"/>
          </a:xfrm>
        </p:grpSpPr>
        <p:sp>
          <p:nvSpPr>
            <p:cNvPr id="5" name="Rectangle 4"/>
            <p:cNvSpPr/>
            <p:nvPr/>
          </p:nvSpPr>
          <p:spPr>
            <a:xfrm>
              <a:off x="4648200" y="7979718"/>
              <a:ext cx="889026" cy="1746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B. </a:t>
              </a: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3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4114799" y="2385089"/>
            <a:ext cx="9842286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7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CÔNG THỨC CỘNG</a:t>
            </a:r>
            <a:endParaRPr lang="en-US" sz="7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67" y="915340"/>
            <a:ext cx="1761487" cy="1939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76400" y="2260116"/>
            <a:ext cx="14608230" cy="250238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14400" y="5448300"/>
            <a:ext cx="7928838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569099" y="7734300"/>
            <a:ext cx="7918990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9593162" y="5476014"/>
            <a:ext cx="7894927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14400" y="7746242"/>
            <a:ext cx="7928838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  <a:blipFill>
                <a:blip r:embed="rId5"/>
                <a:stretch>
                  <a:fillRect l="-2864" b="-7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930376" y="2421031"/>
            <a:ext cx="10220654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tabLst>
                <a:tab pos="180340" algn="l"/>
                <a:tab pos="1795780" algn="l"/>
                <a:tab pos="3420745" algn="l"/>
              </a:tabLst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45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 định nào đúng trong các khẳng định sau?</a:t>
            </a:r>
            <a:endParaRPr kumimoji="0" lang="en-US" sz="45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  <a:blipFill>
                <a:blip r:embed="rId6"/>
                <a:stretch>
                  <a:fillRect l="-288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  <a:blipFill>
                <a:blip r:embed="rId7"/>
                <a:stretch>
                  <a:fillRect l="-2618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  <a:blipFill>
                <a:blip r:embed="rId8"/>
                <a:stretch>
                  <a:fillRect l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439400" y="819150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00"/>
                  </a:spcBef>
                  <a:tabLst>
                    <a:tab pos="180340" algn="l"/>
                    <a:tab pos="1795780" algn="l"/>
                    <a:tab pos="3420745" algn="l"/>
                  </a:tabLst>
                </a:pPr>
                <a:r>
                  <a:rPr lang="en-US" sz="4500" b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khẳng định nào sau đây đúng?</a:t>
                </a:r>
                <a:endParaRPr kumimoji="0" lang="en-US" sz="45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  <a:blipFill>
                <a:blip r:embed="rId6"/>
                <a:stretch>
                  <a:fillRect l="-1854" r="-3141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  <a:blipFill>
                <a:blip r:embed="rId7"/>
                <a:stretch>
                  <a:fillRect l="-3597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  <a:blipFill>
                <a:blip r:embed="rId8"/>
                <a:stretch>
                  <a:fillRect l="-59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  <a:blipFill>
                <a:blip r:embed="rId9"/>
                <a:stretch>
                  <a:fillRect l="-35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  <a:blipFill>
                <a:blip r:embed="rId10"/>
                <a:stretch>
                  <a:fillRect l="-59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165022" y="8088187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288678" y="80697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fr-FR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  <a:blipFill>
                <a:blip r:embed="rId5"/>
                <a:stretch>
                  <a:fillRect l="-179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  <a:blipFill>
                <a:blip r:embed="rId6"/>
                <a:stretch>
                  <a:fillRect l="-5685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  <a:blipFill>
                <a:blip r:embed="rId7"/>
                <a:stretch>
                  <a:fillRect l="-5510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  <a:blipFill>
                <a:blip r:embed="rId8"/>
                <a:stretch>
                  <a:fillRect l="-5006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  <a:blipFill>
                <a:blip r:embed="rId9"/>
                <a:stretch>
                  <a:fillRect l="-1094"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4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  <a:blipFill>
                <a:blip r:embed="rId5"/>
                <a:stretch>
                  <a:fillRect l="-9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 góc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  <a:blipFill>
                <a:blip r:embed="rId6"/>
                <a:stretch>
                  <a:fillRect l="-1835" r="-1835" b="-6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  <a:blipFill>
                <a:blip r:embed="rId7"/>
                <a:stretch>
                  <a:fillRect l="-8125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  <a:blipFill>
                <a:blip r:embed="rId8"/>
                <a:stretch>
                  <a:fillRect l="-965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  <a:blipFill>
                <a:blip r:embed="rId9"/>
                <a:stretch>
                  <a:fillRect l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55" name="Group 54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ectangle 56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-1143000" y="4350080"/>
            <a:ext cx="14000682" cy="2897332"/>
            <a:chOff x="-456840" y="4506527"/>
            <a:chExt cx="14000682" cy="2897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vi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4000">
                      <a:solidFill>
                        <a:srgbClr val="00000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(do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endParaRPr lang="en-US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6261" t="-15517" r="-572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380153" y="7240394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ra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0" grpId="0"/>
      <p:bldP spid="63" grpId="0"/>
      <p:bldP spid="64" grpId="0"/>
      <p:bldP spid="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=−7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42" name="Group 41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14148" y="8272890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764" y="227321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952500"/>
            <a:ext cx="987723" cy="1027293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2494980" y="800100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tr20)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905180" y="92932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17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≈−0,342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vi-VN" sz="4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2824" y="6602724"/>
            <a:ext cx="3787151" cy="37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6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5586090" y="264361"/>
            <a:ext cx="2128631" cy="31235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629" y="8420100"/>
            <a:ext cx="1139346" cy="1351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 = 3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)=2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blipFill>
                <a:blip r:embed="rId4"/>
                <a:stretch>
                  <a:fillRect l="-150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219818" y="1034887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3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262017" y="3290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6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8" name="Oval Callout 17"/>
          <p:cNvSpPr/>
          <p:nvPr/>
        </p:nvSpPr>
        <p:spPr>
          <a:xfrm>
            <a:off x="3886200" y="343110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622033" y="7383641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413">
            <a:off x="-86955" y="7907369"/>
            <a:ext cx="2063888" cy="1981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5924" y="1944366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4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59960" y="1595302"/>
            <a:ext cx="10668000" cy="1363963"/>
            <a:chOff x="2947359" y="2363112"/>
            <a:chExt cx="6425241" cy="13639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2057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−1=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99212" y="1941643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5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620000" y="1923180"/>
            <a:ext cx="10668000" cy="707886"/>
            <a:chOff x="2927334" y="2693713"/>
            <a:chExt cx="6425241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blipFill>
                  <a:blip r:embed="rId11"/>
                  <a:stretch>
                    <a:fillRect l="-2000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m:rPr>
                                <m:nor/>
                              </m:rPr>
                              <a:rPr lang="en-US" sz="4000"/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02448" flipH="1">
            <a:off x="15301450" y="7454231"/>
            <a:ext cx="2560662" cy="2320063"/>
          </a:xfrm>
          <a:prstGeom prst="rect">
            <a:avLst/>
          </a:prstGeom>
        </p:spPr>
      </p:pic>
      <p:sp>
        <p:nvSpPr>
          <p:cNvPr id="53" name="Oval Callout 52"/>
          <p:cNvSpPr/>
          <p:nvPr/>
        </p:nvSpPr>
        <p:spPr>
          <a:xfrm>
            <a:off x="8134816" y="3232973"/>
            <a:ext cx="1751933" cy="8741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  <p:bldP spid="53" grpId="0" animBg="1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019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2147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725" y="3013777"/>
            <a:ext cx="14867021" cy="1955034"/>
            <a:chOff x="1754941" y="3382086"/>
            <a:chExt cx="14867021" cy="19550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a) Cho                    Hãy tính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. Từ đó rút ra đẳng thức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(*).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blipFill>
                  <a:blip r:embed="rId6"/>
                  <a:stretch>
                    <a:fillRect l="-1435" r="-147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Tính</a:t>
                </a:r>
                <a:r>
                  <a:rPr lang="en-US" sz="40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Và sử dụng công thức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(*).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blipFill>
                <a:blip r:embed="rId7"/>
                <a:stretch>
                  <a:fillRect l="-1435" r="-57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14108" y="7803528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85483">
            <a:off x="15644211" y="7643806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7279793"/>
            <a:ext cx="1736707" cy="20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3277267" y="393208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2133600" y="800100"/>
            <a:ext cx="5279270" cy="913314"/>
            <a:chOff x="2994550" y="3780517"/>
            <a:chExt cx="5279270" cy="913314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87220" y="624215"/>
            <a:ext cx="10668000" cy="1248803"/>
            <a:chOff x="2743200" y="3076157"/>
            <a:chExt cx="10668000" cy="124880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3076157"/>
              <a:ext cx="10668000" cy="1248803"/>
              <a:chOff x="2947359" y="2353169"/>
              <a:chExt cx="6425241" cy="124880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545985" y="2289657"/>
            <a:ext cx="5367443" cy="707886"/>
            <a:chOff x="7045136" y="2538571"/>
            <a:chExt cx="5367443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4000"/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an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045136" y="2538571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⇒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  <a:blipFill>
                <a:blip r:embed="rId10"/>
                <a:stretch>
                  <a:fillRect l="-2406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7 (SGK – tr21)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7 (SGK – tr20)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7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642215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401208" y="1224123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8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7172" y="1212021"/>
            <a:ext cx="4406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66331" y="8191500"/>
            <a:ext cx="1319034" cy="13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  <p:bldP spid="7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90541" y="2240286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0" y="74909"/>
            <a:ext cx="1047015" cy="1210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85800" y="647700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9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983" y="1303454"/>
            <a:ext cx="169704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/>
              <a:t>Một sợi cáp R được gắn vào một cột thẳng đứng ở vị trí cách mặt đất 14 m. Một sợi cáp S khác cũng được gắn vào cột đó ở vị trí cách mặt đất 12 m. Biết rằng hai sợi cáp trên cùng được gắn với mặt đất tại một vị trí cách chân cột </a:t>
            </a:r>
            <a:r>
              <a:rPr lang="en-US" sz="3800"/>
              <a:t>  </a:t>
            </a:r>
            <a:r>
              <a:rPr lang="vi-VN" sz="3800"/>
              <a:t>15 m (Hình 17).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a)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, ở đó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là góc giữa hai sợi cáp trên.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b) Tìm góc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(làm tròn kết quả đến hàng đơn vị theo đơn vị độ).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  <a:blipFill>
                <a:blip r:embed="rId10"/>
                <a:stretch>
                  <a:fillRect l="-1830" r="-183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64" y="4335648"/>
            <a:ext cx="5579504" cy="5387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56" y="7029202"/>
            <a:ext cx="2161900" cy="26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4570" y="-2476500"/>
            <a:ext cx="20118544" cy="13869602"/>
          </a:xfrm>
          <a:prstGeom prst="rect">
            <a:avLst/>
          </a:prstGeom>
        </p:spPr>
      </p:pic>
      <p:sp>
        <p:nvSpPr>
          <p:cNvPr id="50" name="Oval Callout 49"/>
          <p:cNvSpPr/>
          <p:nvPr/>
        </p:nvSpPr>
        <p:spPr>
          <a:xfrm>
            <a:off x="8107800" y="723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89628"/>
            <a:ext cx="5579504" cy="538710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206916" y="2202921"/>
            <a:ext cx="9157632" cy="1248803"/>
            <a:chOff x="7449893" y="2112734"/>
            <a:chExt cx="9157632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𝐻𝑂𝐵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𝐻𝑂𝐴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/>
            <p:cNvSpPr/>
            <p:nvPr/>
          </p:nvSpPr>
          <p:spPr>
            <a:xfrm>
              <a:off x="7449893" y="2451023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a)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𝐻𝑂𝐵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7435516" y="7444504"/>
            <a:ext cx="8419993" cy="1903983"/>
            <a:chOff x="7769594" y="7001391"/>
            <a:chExt cx="8419993" cy="1903983"/>
          </a:xfrm>
        </p:grpSpPr>
        <p:sp>
          <p:nvSpPr>
            <p:cNvPr id="60" name="Rectangle 59"/>
            <p:cNvSpPr/>
            <p:nvPr/>
          </p:nvSpPr>
          <p:spPr>
            <a:xfrm>
              <a:off x="7769594" y="7556837"/>
              <a:ext cx="319863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6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b) Theo 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131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759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/>
      <p:bldP spid="57" grpId="0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077;p62"/>
          <p:cNvGrpSpPr/>
          <p:nvPr/>
        </p:nvGrpSpPr>
        <p:grpSpPr>
          <a:xfrm>
            <a:off x="762000" y="517657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10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2000" y="1638300"/>
            <a:ext cx="16916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Có hai chung cư cao tầng xây cạnh nhau với khoảng cách giữa chúng là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 HK = 20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m. Để đảm bảo an ninh, trên nóc chung cư thứ hai người ta lắp camera ở vị trí C. Gọi A, B lần lượt là vị trí thấp nhất, cao nhất trên chung cư thứ nhất mà camera có thể quan sát được (Hình 18).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5219700"/>
            <a:ext cx="11353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Hãy tính số đo góc ACB (phạm vi camera có thể quan sát được ở chung cư thứ nhất). Biết rằng chiều cao của chung cư thứ hai là CK = 32 m, AH = 6 m, BH = 24 m (làm tròn kết quả đến hàng phần mười theo đơn vị độ).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700" y="4654308"/>
            <a:ext cx="4838700" cy="4950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295400" y="8820686"/>
            <a:ext cx="2413788" cy="24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88" y="1774100"/>
            <a:ext cx="5755261" cy="4991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217" y="1696641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Kẻ CF vuông góc với đường thẳng AB, AE vuông góc với CK.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143" y="3771900"/>
            <a:ext cx="107722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đó: EK = AH = 6 m, CE = 32 – 6 = 26 m, </a:t>
            </a:r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BF = CM = 32 – 24 = 8 m, AE = BM = HK = 20 m.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8200" y="6162397"/>
            <a:ext cx="10604068" cy="1190903"/>
            <a:chOff x="1191657" y="4950302"/>
            <a:chExt cx="10604068" cy="1190903"/>
          </a:xfrm>
        </p:grpSpPr>
        <p:sp>
          <p:nvSpPr>
            <p:cNvPr id="8" name="Rectangle 7"/>
            <p:cNvSpPr/>
            <p:nvPr/>
          </p:nvSpPr>
          <p:spPr>
            <a:xfrm>
              <a:off x="1191657" y="5299347"/>
              <a:ext cx="51800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Xét tam giác ACE có: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vi-VN" sz="3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𝐴𝐶𝐸</m:t>
                                </m:r>
                              </m:e>
                            </m:acc>
                          </m:e>
                        </m:func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𝐴𝐸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𝐶𝐸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818147" y="8312293"/>
            <a:ext cx="51523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Xét tam giác BCM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𝐶𝑀</m:t>
                              </m:r>
                            </m:e>
                          </m:acc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𝐵𝑀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𝐶𝑀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961826"/>
            <a:ext cx="5755261" cy="4991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𝐶𝑀</m:t>
                            </m:r>
                          </m:e>
                        </m:acc>
                      </m:e>
                    </m:fun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  <a:blipFill>
                <a:blip r:embed="rId5"/>
                <a:stretch>
                  <a:fillRect l="-2357" t="-12821" b="-29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30,6</m:t>
                          </m:r>
                        </m:e>
                        <m: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275197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1060808" y="7534863"/>
            <a:ext cx="1729700" cy="264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  <a:blipFill>
                <a:blip r:embed="rId7"/>
                <a:stretch>
                  <a:fillRect l="-2317" b="-25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0" grpId="0"/>
      <p:bldP spid="5" grpId="0"/>
      <p:bldP spid="11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16753260" cy="84558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876800" y="1638300"/>
            <a:ext cx="8191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2570" y="3460889"/>
            <a:ext cx="689163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nhớ kiến thức trong bài. 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38598" y="5037195"/>
            <a:ext cx="12725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thành các bài tập trong SBT.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52796" y="6708300"/>
            <a:ext cx="12936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bài mới: </a:t>
            </a:r>
            <a:r>
              <a:rPr lang="vi-VN" sz="4000" b="1" i="1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"Hàm số lượng giác và đồ thị"</a:t>
            </a: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66" y="3460889"/>
            <a:ext cx="1280271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65" y="5037195"/>
            <a:ext cx="1280271" cy="10486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63" y="6714316"/>
            <a:ext cx="1280271" cy="10486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2800" y="1412009"/>
            <a:ext cx="2280188" cy="14344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25" y="7721958"/>
            <a:ext cx="2069084" cy="20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13655"/>
            <a:ext cx="20112447" cy="1386960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819400" y="2955266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3422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93400" y="3226504"/>
            <a:ext cx="1524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7817" y="2550436"/>
            <a:ext cx="6934200" cy="5842377"/>
            <a:chOff x="1000631" y="1485900"/>
            <a:chExt cx="6934200" cy="5842377"/>
          </a:xfrm>
        </p:grpSpPr>
        <p:grpSp>
          <p:nvGrpSpPr>
            <p:cNvPr id="15" name="Group 2"/>
            <p:cNvGrpSpPr/>
            <p:nvPr/>
          </p:nvGrpSpPr>
          <p:grpSpPr>
            <a:xfrm>
              <a:off x="1000631" y="1485900"/>
              <a:ext cx="6934200" cy="5842377"/>
              <a:chOff x="0" y="-28575"/>
              <a:chExt cx="2286682" cy="3161181"/>
            </a:xfrm>
          </p:grpSpPr>
          <p:sp>
            <p:nvSpPr>
              <p:cNvPr id="19" name="Freeform 3"/>
              <p:cNvSpPr/>
              <p:nvPr/>
            </p:nvSpPr>
            <p:spPr>
              <a:xfrm>
                <a:off x="93481" y="82169"/>
                <a:ext cx="2193201" cy="3050437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M</a:t>
                  </a:r>
                  <a:r>
                    <a:rPr lang="vi-VN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ối quan hệ về giá trị lượng giác giữa hai góc đối nhau</a:t>
                  </a: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: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  <a:blipFill>
                  <a:blip r:embed="rId5"/>
                  <a:stretch>
                    <a:fillRect l="-4072" r="-3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Callout 21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0816" y="7333063"/>
            <a:ext cx="1228418" cy="1197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⁡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(−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5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33600" y="2463463"/>
            <a:ext cx="13542487" cy="4566216"/>
            <a:chOff x="9157238" y="699157"/>
            <a:chExt cx="7930072" cy="4301731"/>
          </a:xfrm>
        </p:grpSpPr>
        <p:sp>
          <p:nvSpPr>
            <p:cNvPr id="28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29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𝒂𝒄𝒐𝒔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𝒂𝒔𝒊𝒏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800" y="1619955"/>
            <a:ext cx="184724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3349</Words>
  <Application>Microsoft Office PowerPoint</Application>
  <PresentationFormat>Custom</PresentationFormat>
  <Paragraphs>447</Paragraphs>
  <Slides>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 Light</vt:lpstr>
      <vt:lpstr>Times New Roman</vt:lpstr>
      <vt:lpstr>Cambria Math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Fun Identifying Numbers 11 to 20 Lesson</dc:title>
  <dc:creator>Hà Ngân</dc:creator>
  <cp:lastModifiedBy>Duong Hung</cp:lastModifiedBy>
  <cp:revision>97</cp:revision>
  <dcterms:created xsi:type="dcterms:W3CDTF">2006-08-16T00:00:00Z</dcterms:created>
  <dcterms:modified xsi:type="dcterms:W3CDTF">2023-09-05T18:24:57Z</dcterms:modified>
  <dc:identifier>DAFbMaXWWas</dc:identifier>
</cp:coreProperties>
</file>