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4" r:id="rId3"/>
    <p:sldId id="275" r:id="rId4"/>
    <p:sldId id="269" r:id="rId5"/>
    <p:sldId id="272" r:id="rId6"/>
    <p:sldId id="276"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 id="258" r:id="rId24"/>
    <p:sldId id="294" r:id="rId25"/>
    <p:sldId id="296" r:id="rId26"/>
    <p:sldId id="297" r:id="rId27"/>
    <p:sldId id="298" r:id="rId28"/>
    <p:sldId id="302" r:id="rId29"/>
    <p:sldId id="299" r:id="rId30"/>
    <p:sldId id="303" r:id="rId31"/>
    <p:sldId id="304" r:id="rId32"/>
    <p:sldId id="305" r:id="rId33"/>
    <p:sldId id="264" r:id="rId34"/>
    <p:sldId id="306" r:id="rId35"/>
    <p:sldId id="308" r:id="rId36"/>
    <p:sldId id="257" r:id="rId37"/>
    <p:sldId id="307" r:id="rId38"/>
    <p:sldId id="309" r:id="rId39"/>
    <p:sldId id="312" r:id="rId40"/>
    <p:sldId id="310" r:id="rId41"/>
    <p:sldId id="314" r:id="rId42"/>
    <p:sldId id="271" r:id="rId43"/>
    <p:sldId id="315" r:id="rId44"/>
    <p:sldId id="301" r:id="rId45"/>
    <p:sldId id="318" r:id="rId46"/>
    <p:sldId id="316" r:id="rId47"/>
    <p:sldId id="317" r:id="rId48"/>
    <p:sldId id="300" r:id="rId49"/>
    <p:sldId id="321" r:id="rId50"/>
    <p:sldId id="322" r:id="rId51"/>
    <p:sldId id="313" r:id="rId52"/>
    <p:sldId id="263" r:id="rId53"/>
    <p:sldId id="311" r:id="rId54"/>
    <p:sldId id="323" r:id="rId55"/>
    <p:sldId id="320" r:id="rId56"/>
    <p:sldId id="324" r:id="rId57"/>
    <p:sldId id="327" r:id="rId58"/>
    <p:sldId id="328" r:id="rId59"/>
    <p:sldId id="319" r:id="rId60"/>
    <p:sldId id="329" r:id="rId61"/>
    <p:sldId id="339" r:id="rId62"/>
    <p:sldId id="340" r:id="rId63"/>
    <p:sldId id="270" r:id="rId64"/>
    <p:sldId id="341" r:id="rId65"/>
    <p:sldId id="338" r:id="rId66"/>
    <p:sldId id="331" r:id="rId67"/>
    <p:sldId id="332" r:id="rId68"/>
    <p:sldId id="333" r:id="rId69"/>
    <p:sldId id="334" r:id="rId70"/>
    <p:sldId id="330" r:id="rId71"/>
    <p:sldId id="335" r:id="rId72"/>
    <p:sldId id="326" r:id="rId73"/>
    <p:sldId id="336" r:id="rId74"/>
    <p:sldId id="325" r:id="rId75"/>
    <p:sldId id="266" r:id="rId76"/>
    <p:sldId id="337" r:id="rId77"/>
  </p:sldIdLst>
  <p:sldSz cx="18288000" cy="10287000"/>
  <p:notesSz cx="6858000" cy="9144000"/>
  <p:embeddedFontLst>
    <p:embeddedFont>
      <p:font typeface="IreneFlorentina" charset="0"/>
      <p:regular r:id="rId78"/>
    </p:embeddedFont>
    <p:embeddedFont>
      <p:font typeface="Calibri" pitchFamily="34" charset="0"/>
      <p:regular r:id="rId79"/>
      <p:bold r:id="rId80"/>
      <p:italic r:id="rId81"/>
      <p:boldItalic r:id="rId82"/>
    </p:embeddedFont>
    <p:embeddedFont>
      <p:font typeface="Cambria Math" pitchFamily="18" charset="0"/>
      <p:regular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DAF4"/>
    <a:srgbClr val="CBE9A2"/>
    <a:srgbClr val="FFCCEE"/>
    <a:srgbClr val="FDEF94"/>
    <a:srgbClr val="D4C3FF"/>
    <a:srgbClr val="FD9959"/>
    <a:srgbClr val="E1D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2" autoAdjust="0"/>
  </p:normalViewPr>
  <p:slideViewPr>
    <p:cSldViewPr>
      <p:cViewPr varScale="1">
        <p:scale>
          <a:sx n="49" d="100"/>
          <a:sy n="49" d="100"/>
        </p:scale>
        <p:origin x="-58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2.fntdata"/><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xmlns="" id="{BF0EB331-1780-45E9-9C34-A34992E64161}"/>
              </a:ext>
            </a:extLst>
          </p:cNvPr>
          <p:cNvGrpSpPr/>
          <p:nvPr userDrawn="1"/>
        </p:nvGrpSpPr>
        <p:grpSpPr>
          <a:xfrm>
            <a:off x="0" y="0"/>
            <a:ext cx="18288000" cy="10286999"/>
            <a:chOff x="0" y="0"/>
            <a:chExt cx="18288000" cy="10286998"/>
          </a:xfrm>
        </p:grpSpPr>
        <p:pic>
          <p:nvPicPr>
            <p:cNvPr id="8" name="Picture 7">
              <a:extLst>
                <a:ext uri="{FF2B5EF4-FFF2-40B4-BE49-F238E27FC236}">
                  <a16:creationId xmlns:a16="http://schemas.microsoft.com/office/drawing/2014/main" xmlns="" id="{90427126-D052-4BB2-A670-40D85F2A8D76}"/>
                </a:ext>
              </a:extLst>
            </p:cNvPr>
            <p:cNvPicPr>
              <a:picLocks noChangeAspect="1"/>
            </p:cNvPicPr>
            <p:nvPr userDrawn="1"/>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colorTemperature colorTemp="3406"/>
                      </a14:imgEffect>
                      <a14:imgEffect>
                        <a14:brightnessContrast bright="20000" contrast="20000"/>
                      </a14:imgEffect>
                    </a14:imgLayer>
                  </a14:imgProps>
                </a:ext>
              </a:extLst>
            </a:blip>
            <a:stretch>
              <a:fillRect/>
            </a:stretch>
          </p:blipFill>
          <p:spPr>
            <a:xfrm>
              <a:off x="0" y="0"/>
              <a:ext cx="18288000" cy="571500"/>
            </a:xfrm>
            <a:prstGeom prst="rect">
              <a:avLst/>
            </a:prstGeom>
          </p:spPr>
        </p:pic>
        <p:pic>
          <p:nvPicPr>
            <p:cNvPr id="9" name="Picture 8">
              <a:extLst>
                <a:ext uri="{FF2B5EF4-FFF2-40B4-BE49-F238E27FC236}">
                  <a16:creationId xmlns:a16="http://schemas.microsoft.com/office/drawing/2014/main" xmlns="" id="{D4AD4F1D-9535-4FD1-B693-7D7AA8C7EDB3}"/>
                </a:ext>
              </a:extLst>
            </p:cNvPr>
            <p:cNvPicPr>
              <a:picLocks noChangeAspect="1"/>
            </p:cNvPicPr>
            <p:nvPr userDrawn="1"/>
          </p:nvPicPr>
          <p:blipFill>
            <a:blip r:embed="rId15">
              <a:clrChange>
                <a:clrFrom>
                  <a:srgbClr val="000000">
                    <a:alpha val="0"/>
                  </a:srgbClr>
                </a:clrFrom>
                <a:clrTo>
                  <a:srgbClr val="000000">
                    <a:alpha val="0"/>
                  </a:srgbClr>
                </a:clrTo>
              </a:clrChange>
            </a:blip>
            <a:stretch>
              <a:fillRect/>
            </a:stretch>
          </p:blipFill>
          <p:spPr>
            <a:xfrm flipH="1">
              <a:off x="5503" y="9715497"/>
              <a:ext cx="18269550" cy="571501"/>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sv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2.png"/><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69.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0.png"/><Relationship Id="rId4" Type="http://schemas.openxmlformats.org/officeDocument/2006/relationships/image" Target="../media/image740.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29.sv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0.png"/></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3.svg"/><Relationship Id="rId7" Type="http://schemas.openxmlformats.org/officeDocument/2006/relationships/image" Target="../media/image35.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7.svg"/><Relationship Id="rId4" Type="http://schemas.openxmlformats.org/officeDocument/2006/relationships/image" Target="../media/image18.png"/><Relationship Id="rId9" Type="http://schemas.openxmlformats.org/officeDocument/2006/relationships/image" Target="../media/image37.svg"/></Relationships>
</file>

<file path=ppt/slides/_rels/slide50.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960.png"/></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80.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14.svg"/><Relationship Id="rId3" Type="http://schemas.microsoft.com/office/2007/relationships/media" Target="../media/media2.mp3"/><Relationship Id="rId7" Type="http://schemas.openxmlformats.org/officeDocument/2006/relationships/image" Target="../media/image9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7.png"/><Relationship Id="rId11" Type="http://schemas.openxmlformats.org/officeDocument/2006/relationships/image" Target="../media/image100.png"/><Relationship Id="rId5" Type="http://schemas.openxmlformats.org/officeDocument/2006/relationships/slideLayout" Target="../slideLayouts/slideLayout7.xml"/><Relationship Id="rId10" Type="http://schemas.openxmlformats.org/officeDocument/2006/relationships/image" Target="../media/image116.svg"/><Relationship Id="rId4" Type="http://schemas.openxmlformats.org/officeDocument/2006/relationships/audio" Target="../media/media2.mp3"/><Relationship Id="rId9" Type="http://schemas.openxmlformats.org/officeDocument/2006/relationships/image" Target="../media/image99.png"/></Relationships>
</file>

<file path=ppt/slides/_rels/slide62.xml.rels><?xml version="1.0" encoding="UTF-8" standalone="yes"?>
<Relationships xmlns="http://schemas.openxmlformats.org/package/2006/relationships"><Relationship Id="rId8" Type="http://schemas.openxmlformats.org/officeDocument/2006/relationships/image" Target="../media/image114.svg"/><Relationship Id="rId3" Type="http://schemas.microsoft.com/office/2007/relationships/media" Target="../media/media2.mp3"/><Relationship Id="rId7" Type="http://schemas.openxmlformats.org/officeDocument/2006/relationships/image" Target="../media/image9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7.png"/><Relationship Id="rId11" Type="http://schemas.openxmlformats.org/officeDocument/2006/relationships/image" Target="../media/image100.png"/><Relationship Id="rId5" Type="http://schemas.openxmlformats.org/officeDocument/2006/relationships/slideLayout" Target="../slideLayouts/slideLayout7.xml"/><Relationship Id="rId10" Type="http://schemas.openxmlformats.org/officeDocument/2006/relationships/image" Target="../media/image116.svg"/><Relationship Id="rId4" Type="http://schemas.openxmlformats.org/officeDocument/2006/relationships/audio" Target="../media/media2.mp3"/><Relationship Id="rId9" Type="http://schemas.openxmlformats.org/officeDocument/2006/relationships/image" Target="../media/image99.png"/></Relationships>
</file>

<file path=ppt/slides/_rels/slide63.xml.rels><?xml version="1.0" encoding="UTF-8" standalone="yes"?>
<Relationships xmlns="http://schemas.openxmlformats.org/package/2006/relationships"><Relationship Id="rId8" Type="http://schemas.openxmlformats.org/officeDocument/2006/relationships/image" Target="../media/image114.svg"/><Relationship Id="rId3" Type="http://schemas.microsoft.com/office/2007/relationships/media" Target="../media/media2.mp3"/><Relationship Id="rId7" Type="http://schemas.openxmlformats.org/officeDocument/2006/relationships/image" Target="../media/image9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7.png"/><Relationship Id="rId11" Type="http://schemas.openxmlformats.org/officeDocument/2006/relationships/image" Target="../media/image100.png"/><Relationship Id="rId5" Type="http://schemas.openxmlformats.org/officeDocument/2006/relationships/slideLayout" Target="../slideLayouts/slideLayout7.xml"/><Relationship Id="rId10" Type="http://schemas.openxmlformats.org/officeDocument/2006/relationships/image" Target="../media/image116.svg"/><Relationship Id="rId4" Type="http://schemas.openxmlformats.org/officeDocument/2006/relationships/audio" Target="../media/media2.mp3"/><Relationship Id="rId9" Type="http://schemas.openxmlformats.org/officeDocument/2006/relationships/image" Target="../media/image99.png"/></Relationships>
</file>

<file path=ppt/slides/_rels/slide64.xml.rels><?xml version="1.0" encoding="UTF-8" standalone="yes"?>
<Relationships xmlns="http://schemas.openxmlformats.org/package/2006/relationships"><Relationship Id="rId8" Type="http://schemas.openxmlformats.org/officeDocument/2006/relationships/image" Target="../media/image114.svg"/><Relationship Id="rId3" Type="http://schemas.microsoft.com/office/2007/relationships/media" Target="../media/media2.mp3"/><Relationship Id="rId7" Type="http://schemas.openxmlformats.org/officeDocument/2006/relationships/image" Target="../media/image9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7.png"/><Relationship Id="rId11" Type="http://schemas.openxmlformats.org/officeDocument/2006/relationships/image" Target="../media/image100.png"/><Relationship Id="rId5" Type="http://schemas.openxmlformats.org/officeDocument/2006/relationships/slideLayout" Target="../slideLayouts/slideLayout7.xml"/><Relationship Id="rId10" Type="http://schemas.openxmlformats.org/officeDocument/2006/relationships/image" Target="../media/image116.svg"/><Relationship Id="rId4" Type="http://schemas.openxmlformats.org/officeDocument/2006/relationships/audio" Target="../media/media2.mp3"/><Relationship Id="rId9" Type="http://schemas.openxmlformats.org/officeDocument/2006/relationships/image" Target="../media/image99.png"/></Relationships>
</file>

<file path=ppt/slides/_rels/slide65.xml.rels><?xml version="1.0" encoding="UTF-8" standalone="yes"?>
<Relationships xmlns="http://schemas.openxmlformats.org/package/2006/relationships"><Relationship Id="rId8" Type="http://schemas.openxmlformats.org/officeDocument/2006/relationships/image" Target="../media/image114.svg"/><Relationship Id="rId3" Type="http://schemas.microsoft.com/office/2007/relationships/media" Target="../media/media2.mp3"/><Relationship Id="rId7" Type="http://schemas.openxmlformats.org/officeDocument/2006/relationships/image" Target="../media/image9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7.png"/><Relationship Id="rId11" Type="http://schemas.openxmlformats.org/officeDocument/2006/relationships/image" Target="../media/image100.png"/><Relationship Id="rId5" Type="http://schemas.openxmlformats.org/officeDocument/2006/relationships/slideLayout" Target="../slideLayouts/slideLayout7.xml"/><Relationship Id="rId10" Type="http://schemas.openxmlformats.org/officeDocument/2006/relationships/image" Target="../media/image116.svg"/><Relationship Id="rId4" Type="http://schemas.openxmlformats.org/officeDocument/2006/relationships/audio" Target="../media/media2.mp3"/><Relationship Id="rId9" Type="http://schemas.openxmlformats.org/officeDocument/2006/relationships/image" Target="../media/image99.png"/></Relationships>
</file>

<file path=ppt/slides/_rels/slide6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72.png"/></Relationships>
</file>

<file path=ppt/slides/_rels/slide7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09516">
            <a:off x="-226982" y="7185446"/>
            <a:ext cx="6240283" cy="3312378"/>
          </a:xfrm>
          <a:custGeom>
            <a:avLst/>
            <a:gdLst/>
            <a:ahLst/>
            <a:cxnLst/>
            <a:rect l="l" t="t" r="r" b="b"/>
            <a:pathLst>
              <a:path w="9134307" h="4848542">
                <a:moveTo>
                  <a:pt x="0" y="0"/>
                </a:moveTo>
                <a:lnTo>
                  <a:pt x="9134307" y="0"/>
                </a:lnTo>
                <a:lnTo>
                  <a:pt x="9134307" y="4848542"/>
                </a:lnTo>
                <a:lnTo>
                  <a:pt x="0" y="48485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4619462">
            <a:off x="971551" y="-890027"/>
            <a:ext cx="1808465" cy="4214644"/>
          </a:xfrm>
          <a:custGeom>
            <a:avLst/>
            <a:gdLst/>
            <a:ahLst/>
            <a:cxnLst/>
            <a:rect l="l" t="t" r="r" b="b"/>
            <a:pathLst>
              <a:path w="3252501" h="7579981">
                <a:moveTo>
                  <a:pt x="0" y="0"/>
                </a:moveTo>
                <a:lnTo>
                  <a:pt x="3252501" y="0"/>
                </a:lnTo>
                <a:lnTo>
                  <a:pt x="3252501" y="7579980"/>
                </a:lnTo>
                <a:lnTo>
                  <a:pt x="0" y="75799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991373">
            <a:off x="13819191" y="7202394"/>
            <a:ext cx="5065075" cy="3278485"/>
          </a:xfrm>
          <a:custGeom>
            <a:avLst/>
            <a:gdLst/>
            <a:ahLst/>
            <a:cxnLst/>
            <a:rect l="l" t="t" r="r" b="b"/>
            <a:pathLst>
              <a:path w="7212064" h="4668172">
                <a:moveTo>
                  <a:pt x="0" y="0"/>
                </a:moveTo>
                <a:lnTo>
                  <a:pt x="7212064" y="0"/>
                </a:lnTo>
                <a:lnTo>
                  <a:pt x="7212064" y="4668172"/>
                </a:lnTo>
                <a:lnTo>
                  <a:pt x="0" y="46681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8796643">
            <a:off x="12092423" y="-2048195"/>
            <a:ext cx="6052150" cy="4096391"/>
          </a:xfrm>
          <a:custGeom>
            <a:avLst/>
            <a:gdLst/>
            <a:ahLst/>
            <a:cxnLst/>
            <a:rect l="l" t="t" r="r" b="b"/>
            <a:pathLst>
              <a:path w="7591023" h="5137975">
                <a:moveTo>
                  <a:pt x="0" y="0"/>
                </a:moveTo>
                <a:lnTo>
                  <a:pt x="7591023" y="0"/>
                </a:lnTo>
                <a:lnTo>
                  <a:pt x="7591023" y="5137976"/>
                </a:lnTo>
                <a:lnTo>
                  <a:pt x="0" y="51379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TextBox 6"/>
          <p:cNvSpPr txBox="1"/>
          <p:nvPr/>
        </p:nvSpPr>
        <p:spPr>
          <a:xfrm>
            <a:off x="457200" y="3179688"/>
            <a:ext cx="17221200" cy="3465179"/>
          </a:xfrm>
          <a:prstGeom prst="rect">
            <a:avLst/>
          </a:prstGeom>
        </p:spPr>
        <p:txBody>
          <a:bodyPr wrap="square" lIns="0" tIns="0" rIns="0" bIns="0" rtlCol="0" anchor="t">
            <a:spAutoFit/>
          </a:bodyPr>
          <a:lstStyle/>
          <a:p>
            <a:pPr marL="0" lvl="0" indent="0" algn="ctr">
              <a:lnSpc>
                <a:spcPct val="150000"/>
              </a:lnSpc>
              <a:spcBef>
                <a:spcPct val="0"/>
              </a:spcBef>
            </a:pPr>
            <a:r>
              <a:rPr lang="vi-VN" sz="8000" b="1">
                <a:solidFill>
                  <a:srgbClr val="000000"/>
                </a:solidFill>
                <a:latin typeface="Arial" panose="020B0604020202020204" pitchFamily="34" charset="0"/>
                <a:cs typeface="Arial" panose="020B0604020202020204" pitchFamily="34" charset="0"/>
              </a:rPr>
              <a:t>NHIỆT LIỆT CHÀO ĐÓN </a:t>
            </a:r>
          </a:p>
          <a:p>
            <a:pPr marL="0" lvl="0" indent="0" algn="ctr">
              <a:lnSpc>
                <a:spcPct val="150000"/>
              </a:lnSpc>
              <a:spcBef>
                <a:spcPct val="0"/>
              </a:spcBef>
            </a:pPr>
            <a:r>
              <a:rPr lang="vi-VN" sz="8000" b="1">
                <a:solidFill>
                  <a:srgbClr val="000000"/>
                </a:solidFill>
                <a:latin typeface="Arial" panose="020B0604020202020204" pitchFamily="34" charset="0"/>
                <a:cs typeface="Arial" panose="020B0604020202020204" pitchFamily="34" charset="0"/>
              </a:rPr>
              <a:t>CẢ LỚP ĐẾN VỚI BÀI HỌC MỚI!</a:t>
            </a:r>
            <a:endParaRPr lang="en-US" sz="8000" b="1">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00200" y="266700"/>
            <a:ext cx="4876800" cy="9470886"/>
            <a:chOff x="1600200" y="266700"/>
            <a:chExt cx="4876800" cy="9470886"/>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750" t="7500" r="32500" b="11250"/>
            <a:stretch/>
          </p:blipFill>
          <p:spPr>
            <a:xfrm>
              <a:off x="1600200" y="266700"/>
              <a:ext cx="4759570" cy="8839200"/>
            </a:xfrm>
            <a:prstGeom prst="rect">
              <a:avLst/>
            </a:prstGeom>
          </p:spPr>
        </p:pic>
        <p:sp>
          <p:nvSpPr>
            <p:cNvPr id="3" name="TextBox 2"/>
            <p:cNvSpPr txBox="1"/>
            <p:nvPr/>
          </p:nvSpPr>
          <p:spPr>
            <a:xfrm>
              <a:off x="1676400" y="9029700"/>
              <a:ext cx="4800600" cy="707886"/>
            </a:xfrm>
            <a:prstGeom prst="rect">
              <a:avLst/>
            </a:prstGeom>
            <a:noFill/>
          </p:spPr>
          <p:txBody>
            <a:bodyPr wrap="square" rtlCol="0">
              <a:spAutoFit/>
            </a:bodyPr>
            <a:lstStyle/>
            <a:p>
              <a:pPr algn="ctr"/>
              <a:r>
                <a:rPr lang="vi-VN" sz="4000" i="1">
                  <a:solidFill>
                    <a:srgbClr val="0070C0"/>
                  </a:solidFill>
                  <a:latin typeface="Arial" panose="020B0604020202020204" pitchFamily="34" charset="0"/>
                  <a:cs typeface="Arial" panose="020B0604020202020204" pitchFamily="34" charset="0"/>
                </a:rPr>
                <a:t>Tấm gương phẳng</a:t>
              </a:r>
              <a:endParaRPr lang="en-US" sz="4000" i="1">
                <a:solidFill>
                  <a:srgbClr val="0070C0"/>
                </a:solidFill>
                <a:latin typeface="Arial" panose="020B0604020202020204" pitchFamily="34" charset="0"/>
                <a:cs typeface="Arial" panose="020B0604020202020204" pitchFamily="34" charset="0"/>
              </a:endParaRPr>
            </a:p>
          </p:txBody>
        </p:sp>
      </p:grpSp>
      <p:grpSp>
        <p:nvGrpSpPr>
          <p:cNvPr id="6" name="Group 5"/>
          <p:cNvGrpSpPr/>
          <p:nvPr/>
        </p:nvGrpSpPr>
        <p:grpSpPr>
          <a:xfrm>
            <a:off x="7543800" y="266700"/>
            <a:ext cx="9983094" cy="3222486"/>
            <a:chOff x="7543800" y="647700"/>
            <a:chExt cx="9983094" cy="3222486"/>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5263"/>
            <a:stretch/>
          </p:blipFill>
          <p:spPr>
            <a:xfrm>
              <a:off x="7543800" y="647700"/>
              <a:ext cx="9983094" cy="2209800"/>
            </a:xfrm>
            <a:prstGeom prst="rect">
              <a:avLst/>
            </a:prstGeom>
          </p:spPr>
        </p:pic>
        <p:sp>
          <p:nvSpPr>
            <p:cNvPr id="5" name="TextBox 4"/>
            <p:cNvSpPr txBox="1"/>
            <p:nvPr/>
          </p:nvSpPr>
          <p:spPr>
            <a:xfrm>
              <a:off x="10135047" y="3162300"/>
              <a:ext cx="4800600" cy="707886"/>
            </a:xfrm>
            <a:prstGeom prst="rect">
              <a:avLst/>
            </a:prstGeom>
            <a:noFill/>
          </p:spPr>
          <p:txBody>
            <a:bodyPr wrap="square" rtlCol="0">
              <a:spAutoFit/>
            </a:bodyPr>
            <a:lstStyle/>
            <a:p>
              <a:pPr algn="ctr"/>
              <a:r>
                <a:rPr lang="vi-VN" sz="4000" i="1">
                  <a:solidFill>
                    <a:srgbClr val="0070C0"/>
                  </a:solidFill>
                  <a:latin typeface="Arial" panose="020B0604020202020204" pitchFamily="34" charset="0"/>
                  <a:cs typeface="Arial" panose="020B0604020202020204" pitchFamily="34" charset="0"/>
                </a:rPr>
                <a:t>Nền nhà</a:t>
              </a:r>
              <a:endParaRPr lang="en-US" sz="4000" i="1">
                <a:solidFill>
                  <a:srgbClr val="0070C0"/>
                </a:solidFill>
                <a:latin typeface="Arial" panose="020B0604020202020204" pitchFamily="34" charset="0"/>
                <a:cs typeface="Arial" panose="020B0604020202020204" pitchFamily="34" charset="0"/>
              </a:endParaRPr>
            </a:p>
          </p:txBody>
        </p:sp>
      </p:grpSp>
      <p:grpSp>
        <p:nvGrpSpPr>
          <p:cNvPr id="10" name="Group 9"/>
          <p:cNvGrpSpPr/>
          <p:nvPr/>
        </p:nvGrpSpPr>
        <p:grpSpPr>
          <a:xfrm>
            <a:off x="7543800" y="3793986"/>
            <a:ext cx="9983094" cy="5943600"/>
            <a:chOff x="7543800" y="3793986"/>
            <a:chExt cx="9983094" cy="59436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3793986"/>
              <a:ext cx="9983094" cy="4980455"/>
            </a:xfrm>
            <a:prstGeom prst="rect">
              <a:avLst/>
            </a:prstGeom>
          </p:spPr>
        </p:pic>
        <p:sp>
          <p:nvSpPr>
            <p:cNvPr id="9" name="TextBox 8"/>
            <p:cNvSpPr txBox="1"/>
            <p:nvPr/>
          </p:nvSpPr>
          <p:spPr>
            <a:xfrm>
              <a:off x="10135047" y="9029700"/>
              <a:ext cx="4800600" cy="707886"/>
            </a:xfrm>
            <a:prstGeom prst="rect">
              <a:avLst/>
            </a:prstGeom>
            <a:noFill/>
          </p:spPr>
          <p:txBody>
            <a:bodyPr wrap="square" rtlCol="0">
              <a:spAutoFit/>
            </a:bodyPr>
            <a:lstStyle/>
            <a:p>
              <a:pPr algn="ctr"/>
              <a:r>
                <a:rPr lang="vi-VN" sz="4000" i="1">
                  <a:solidFill>
                    <a:srgbClr val="0070C0"/>
                  </a:solidFill>
                  <a:latin typeface="Arial" panose="020B0604020202020204" pitchFamily="34" charset="0"/>
                  <a:cs typeface="Arial" panose="020B0604020202020204" pitchFamily="34" charset="0"/>
                </a:rPr>
                <a:t>Bức tường</a:t>
              </a:r>
              <a:endParaRPr lang="en-US" sz="4000" i="1">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8100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Callout 1 (Border and Accent Bar) 1"/>
          <p:cNvSpPr/>
          <p:nvPr/>
        </p:nvSpPr>
        <p:spPr>
          <a:xfrm>
            <a:off x="762000" y="495300"/>
            <a:ext cx="7162800" cy="990600"/>
          </a:xfrm>
          <a:prstGeom prst="accentBorderCallout1">
            <a:avLst>
              <a:gd name="adj1" fmla="val 23077"/>
              <a:gd name="adj2" fmla="val -1958"/>
              <a:gd name="adj3" fmla="val 23077"/>
              <a:gd name="adj4" fmla="val -10559"/>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2. Điểm thuộc mặt phẳng</a:t>
            </a:r>
            <a:endParaRPr lang="en-US" sz="4000" b="1">
              <a:solidFill>
                <a:schemeClr val="tx1"/>
              </a:solidFill>
              <a:latin typeface="Arial" panose="020B0604020202020204" pitchFamily="34" charset="0"/>
              <a:cs typeface="Arial" panose="020B0604020202020204" pitchFamily="34" charset="0"/>
            </a:endParaRPr>
          </a:p>
        </p:txBody>
      </p:sp>
      <p:grpSp>
        <p:nvGrpSpPr>
          <p:cNvPr id="3" name="Group 25"/>
          <p:cNvGrpSpPr/>
          <p:nvPr/>
        </p:nvGrpSpPr>
        <p:grpSpPr>
          <a:xfrm>
            <a:off x="762000" y="2171700"/>
            <a:ext cx="1608608" cy="1640633"/>
            <a:chOff x="0" y="0"/>
            <a:chExt cx="1280341" cy="1305831"/>
          </a:xfrm>
        </p:grpSpPr>
        <p:grpSp>
          <p:nvGrpSpPr>
            <p:cNvPr id="4" name="Group 26"/>
            <p:cNvGrpSpPr/>
            <p:nvPr/>
          </p:nvGrpSpPr>
          <p:grpSpPr>
            <a:xfrm>
              <a:off x="0" y="0"/>
              <a:ext cx="1280341" cy="1305831"/>
              <a:chOff x="0" y="0"/>
              <a:chExt cx="1838434" cy="1875035"/>
            </a:xfrm>
          </p:grpSpPr>
          <p:sp>
            <p:nvSpPr>
              <p:cNvPr id="6"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7"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8"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5"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HĐ2</a:t>
              </a:r>
              <a:endParaRPr lang="en-US" sz="4000" b="1">
                <a:solidFill>
                  <a:srgbClr val="000000"/>
                </a:solidFill>
                <a:latin typeface="Arial" panose="020B0604020202020204" pitchFamily="34" charset="0"/>
                <a:cs typeface="Arial" panose="020B0604020202020204" pitchFamily="34" charset="0"/>
              </a:endParaRPr>
            </a:p>
          </p:txBody>
        </p:sp>
      </p:grpSp>
      <p:sp>
        <p:nvSpPr>
          <p:cNvPr id="9" name="Rectangle 8"/>
          <p:cNvSpPr/>
          <p:nvPr/>
        </p:nvSpPr>
        <p:spPr>
          <a:xfrm>
            <a:off x="2971800" y="1790700"/>
            <a:ext cx="14020800" cy="286232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Quan sát Hình 1, nếu coi mặt sân Napoléon là một phần của mặt phẳng (P) thì đỉnh của kim tự tháp có thuộc mặt phẳng (P) hay không?</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3150" y="3801220"/>
            <a:ext cx="6961544" cy="6324600"/>
          </a:xfrm>
          <a:prstGeom prst="rect">
            <a:avLst/>
          </a:prstGeom>
        </p:spPr>
      </p:pic>
      <p:cxnSp>
        <p:nvCxnSpPr>
          <p:cNvPr id="12" name="Straight Arrow Connector 11"/>
          <p:cNvCxnSpPr/>
          <p:nvPr/>
        </p:nvCxnSpPr>
        <p:spPr>
          <a:xfrm flipH="1">
            <a:off x="7239001" y="4838700"/>
            <a:ext cx="5791199" cy="1524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62001" y="6051058"/>
            <a:ext cx="6477000" cy="1938992"/>
          </a:xfrm>
          <a:prstGeom prst="rect">
            <a:avLst/>
          </a:prstGeom>
        </p:spPr>
        <p:txBody>
          <a:bodyPr wrap="square">
            <a:spAutoFit/>
          </a:bodyPr>
          <a:lstStyle/>
          <a:p>
            <a:pPr algn="r">
              <a:lnSpc>
                <a:spcPct val="150000"/>
              </a:lnSpc>
            </a:pPr>
            <a:r>
              <a:rPr lang="vi-VN" sz="4000">
                <a:solidFill>
                  <a:srgbClr val="0070C0"/>
                </a:solidFill>
                <a:latin typeface="Arial" panose="020B0604020202020204" pitchFamily="34" charset="0"/>
                <a:cs typeface="Arial" panose="020B0604020202020204" pitchFamily="34" charset="0"/>
              </a:rPr>
              <a:t>Đ</a:t>
            </a:r>
            <a:r>
              <a:rPr lang="en-US" sz="4000">
                <a:solidFill>
                  <a:srgbClr val="0070C0"/>
                </a:solidFill>
                <a:latin typeface="Arial" panose="020B0604020202020204" pitchFamily="34" charset="0"/>
                <a:cs typeface="Arial" panose="020B0604020202020204" pitchFamily="34" charset="0"/>
              </a:rPr>
              <a:t>ỉnh của kim tự tháp </a:t>
            </a:r>
            <a:endParaRPr lang="vi-VN" sz="4000">
              <a:solidFill>
                <a:srgbClr val="0070C0"/>
              </a:solidFill>
              <a:latin typeface="Arial" panose="020B0604020202020204" pitchFamily="34" charset="0"/>
              <a:cs typeface="Arial" panose="020B0604020202020204" pitchFamily="34" charset="0"/>
            </a:endParaRPr>
          </a:p>
          <a:p>
            <a:pPr algn="r">
              <a:lnSpc>
                <a:spcPct val="150000"/>
              </a:lnSpc>
            </a:pPr>
            <a:r>
              <a:rPr lang="en-US" sz="4000">
                <a:solidFill>
                  <a:srgbClr val="0070C0"/>
                </a:solidFill>
                <a:latin typeface="Arial" panose="020B0604020202020204" pitchFamily="34" charset="0"/>
                <a:cs typeface="Arial" panose="020B0604020202020204" pitchFamily="34" charset="0"/>
              </a:rPr>
              <a:t>không thuộc mặt phẳng (P).</a:t>
            </a:r>
          </a:p>
        </p:txBody>
      </p:sp>
    </p:spTree>
    <p:extLst>
      <p:ext uri="{BB962C8B-B14F-4D97-AF65-F5344CB8AC3E}">
        <p14:creationId xmlns:p14="http://schemas.microsoft.com/office/powerpoint/2010/main" val="4231462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8250" y="800100"/>
            <a:ext cx="2590800" cy="707886"/>
          </a:xfrm>
          <a:prstGeom prst="rect">
            <a:avLst/>
          </a:prstGeom>
          <a:noFill/>
        </p:spPr>
        <p:txBody>
          <a:bodyPr wrap="square" rtlCol="0">
            <a:spAutoFit/>
          </a:bodyPr>
          <a:lstStyle/>
          <a:p>
            <a:r>
              <a:rPr lang="vi-VN" sz="4000" b="1" u="sng">
                <a:solidFill>
                  <a:srgbClr val="C00000"/>
                </a:solidFill>
                <a:latin typeface="Arial" panose="020B0604020202020204" pitchFamily="34" charset="0"/>
                <a:cs typeface="Arial" panose="020B0604020202020204" pitchFamily="34" charset="0"/>
              </a:rPr>
              <a:t>Nhận xét</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1238250" y="1779993"/>
            <a:ext cx="13773150" cy="101566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Với mỗi điểm A và mp (P) chỉ xảy ra một trong hai khả năng:</a:t>
            </a:r>
            <a:endParaRPr lang="en-US" sz="4000">
              <a:latin typeface="Arial" panose="020B0604020202020204" pitchFamily="34" charset="0"/>
              <a:cs typeface="Arial" panose="020B0604020202020204" pitchFamily="34" charset="0"/>
            </a:endParaRPr>
          </a:p>
        </p:txBody>
      </p:sp>
      <p:sp>
        <p:nvSpPr>
          <p:cNvPr id="6" name="Rectangle 5"/>
          <p:cNvSpPr/>
          <p:nvPr/>
        </p:nvSpPr>
        <p:spPr>
          <a:xfrm>
            <a:off x="1238250" y="3255804"/>
            <a:ext cx="11106150"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Điểm A thuộc mặt phằng (P), kí hiệu A</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(P). Ta còn nói A nằm trong (hay nằm trên) mặt phẳng (P) hay mặt phẳng (P) đi qua điểm A. </a:t>
            </a:r>
          </a:p>
        </p:txBody>
      </p:sp>
      <p:sp>
        <p:nvSpPr>
          <p:cNvPr id="8" name="Rectangle 7"/>
          <p:cNvSpPr/>
          <p:nvPr/>
        </p:nvSpPr>
        <p:spPr>
          <a:xfrm>
            <a:off x="1238250" y="6743700"/>
            <a:ext cx="1114425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Điểm A không thuộc mặt phẳng (P), A ∉(P).</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Ta còn nói A nằm ngoài (P).</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5596" y="6578274"/>
            <a:ext cx="5711608" cy="3276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7790" y="3428509"/>
            <a:ext cx="5601028" cy="2528398"/>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8921" t="24020" r="26961" b="15195"/>
          <a:stretch/>
        </p:blipFill>
        <p:spPr>
          <a:xfrm rot="13434364">
            <a:off x="3980036" y="-216222"/>
            <a:ext cx="1179504" cy="1625095"/>
          </a:xfrm>
          <a:prstGeom prst="rect">
            <a:avLst/>
          </a:prstGeom>
        </p:spPr>
      </p:pic>
    </p:spTree>
    <p:extLst>
      <p:ext uri="{BB962C8B-B14F-4D97-AF65-F5344CB8AC3E}">
        <p14:creationId xmlns:p14="http://schemas.microsoft.com/office/powerpoint/2010/main" val="138466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Callout 1 (Border and Accent Bar) 1"/>
          <p:cNvSpPr/>
          <p:nvPr/>
        </p:nvSpPr>
        <p:spPr>
          <a:xfrm>
            <a:off x="914400" y="495300"/>
            <a:ext cx="12420600" cy="990600"/>
          </a:xfrm>
          <a:prstGeom prst="accentBorderCallout1">
            <a:avLst>
              <a:gd name="adj1" fmla="val 23077"/>
              <a:gd name="adj2" fmla="val -1958"/>
              <a:gd name="adj3" fmla="val 23077"/>
              <a:gd name="adj4" fmla="val -10559"/>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3. Hình biểu diễn của một hình trong không gian</a:t>
            </a:r>
            <a:endParaRPr lang="en-US" sz="4000" b="1">
              <a:solidFill>
                <a:schemeClr val="tx1"/>
              </a:solidFill>
              <a:latin typeface="Arial" panose="020B0604020202020204" pitchFamily="34" charset="0"/>
              <a:cs typeface="Arial" panose="020B0604020202020204" pitchFamily="34" charset="0"/>
            </a:endParaRPr>
          </a:p>
        </p:txBody>
      </p:sp>
      <p:sp>
        <p:nvSpPr>
          <p:cNvPr id="3" name="TextBox 2"/>
          <p:cNvSpPr txBox="1"/>
          <p:nvPr/>
        </p:nvSpPr>
        <p:spPr>
          <a:xfrm>
            <a:off x="914400" y="2019300"/>
            <a:ext cx="3429000" cy="707886"/>
          </a:xfrm>
          <a:prstGeom prst="rect">
            <a:avLst/>
          </a:prstGeom>
          <a:noFill/>
        </p:spPr>
        <p:txBody>
          <a:bodyPr wrap="square" rtlCol="0">
            <a:spAutoFit/>
          </a:bodyPr>
          <a:lstStyle/>
          <a:p>
            <a:r>
              <a:rPr lang="vi-VN" sz="4000" b="1">
                <a:solidFill>
                  <a:srgbClr val="C00000"/>
                </a:solidFill>
                <a:latin typeface="Arial" panose="020B0604020202020204" pitchFamily="34" charset="0"/>
                <a:cs typeface="Arial" panose="020B0604020202020204" pitchFamily="34" charset="0"/>
              </a:rPr>
              <a:t>a) Khái niệm</a:t>
            </a:r>
            <a:endParaRPr lang="en-US" sz="4000" b="1">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914400" y="3153673"/>
            <a:ext cx="11197296"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Hình ảnh kim tự tháp có hình biểu diễn như sau:</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9" y="4152901"/>
            <a:ext cx="7443787" cy="5617952"/>
          </a:xfrm>
          <a:prstGeom prst="rect">
            <a:avLst/>
          </a:prstGeom>
        </p:spPr>
      </p:pic>
      <p:grpSp>
        <p:nvGrpSpPr>
          <p:cNvPr id="8" name="Group 7"/>
          <p:cNvGrpSpPr/>
          <p:nvPr/>
        </p:nvGrpSpPr>
        <p:grpSpPr>
          <a:xfrm>
            <a:off x="8915400" y="3134624"/>
            <a:ext cx="8786814" cy="6347064"/>
            <a:chOff x="8915400" y="3134624"/>
            <a:chExt cx="8786814" cy="6347064"/>
          </a:xfrm>
        </p:grpSpPr>
        <p:sp>
          <p:nvSpPr>
            <p:cNvPr id="6" name="Rounded Rectangle 5"/>
            <p:cNvSpPr/>
            <p:nvPr/>
          </p:nvSpPr>
          <p:spPr>
            <a:xfrm>
              <a:off x="8915400" y="4442065"/>
              <a:ext cx="8534400" cy="5039623"/>
            </a:xfrm>
            <a:prstGeom prst="roundRect">
              <a:avLst>
                <a:gd name="adj" fmla="val 14683"/>
              </a:avLst>
            </a:prstGeom>
            <a:solidFill>
              <a:schemeClr val="accent6">
                <a:lumMod val="20000"/>
                <a:lumOff val="80000"/>
              </a:schemeClr>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tx1"/>
                  </a:solidFill>
                  <a:latin typeface="Arial" panose="020B0604020202020204" pitchFamily="34" charset="0"/>
                  <a:cs typeface="Arial" panose="020B0604020202020204" pitchFamily="34" charset="0"/>
                </a:rPr>
                <a:t>Khái niệm:</a:t>
              </a:r>
            </a:p>
            <a:p>
              <a:pPr algn="just">
                <a:lnSpc>
                  <a:spcPct val="150000"/>
                </a:lnSpc>
              </a:pPr>
              <a:r>
                <a:rPr lang="vi-VN" sz="4000">
                  <a:solidFill>
                    <a:schemeClr val="tx1"/>
                  </a:solidFill>
                  <a:latin typeface="Arial" panose="020B0604020202020204" pitchFamily="34" charset="0"/>
                  <a:cs typeface="Arial" panose="020B0604020202020204" pitchFamily="34" charset="0"/>
                </a:rPr>
                <a:t>Hình được vẽ trong mặt phẳng để giúp ta hình dung được về một hình trong không gian gọi là hình biểu diễn của hình không gian đó.</a:t>
              </a: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5316200" y="3134624"/>
              <a:ext cx="2386014" cy="1961832"/>
            </a:xfrm>
            <a:prstGeom prst="rect">
              <a:avLst/>
            </a:prstGeom>
          </p:spPr>
        </p:pic>
      </p:grpSp>
    </p:spTree>
    <p:extLst>
      <p:ext uri="{BB962C8B-B14F-4D97-AF65-F5344CB8AC3E}">
        <p14:creationId xmlns:p14="http://schemas.microsoft.com/office/powerpoint/2010/main" val="257898933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Callout 1 (Border and Accent Bar) 1"/>
          <p:cNvSpPr/>
          <p:nvPr/>
        </p:nvSpPr>
        <p:spPr>
          <a:xfrm>
            <a:off x="914400" y="495300"/>
            <a:ext cx="12420600" cy="990600"/>
          </a:xfrm>
          <a:prstGeom prst="accentBorderCallout1">
            <a:avLst>
              <a:gd name="adj1" fmla="val 23077"/>
              <a:gd name="adj2" fmla="val -1958"/>
              <a:gd name="adj3" fmla="val 23077"/>
              <a:gd name="adj4" fmla="val -10559"/>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3. Hình biểu diễn của một hình trong không gian</a:t>
            </a:r>
            <a:endParaRPr lang="en-US" sz="4000" b="1">
              <a:solidFill>
                <a:schemeClr val="tx1"/>
              </a:solidFill>
              <a:latin typeface="Arial" panose="020B0604020202020204" pitchFamily="34" charset="0"/>
              <a:cs typeface="Arial" panose="020B0604020202020204" pitchFamily="34" charset="0"/>
            </a:endParaRPr>
          </a:p>
        </p:txBody>
      </p:sp>
      <p:sp>
        <p:nvSpPr>
          <p:cNvPr id="3" name="TextBox 2"/>
          <p:cNvSpPr txBox="1"/>
          <p:nvPr/>
        </p:nvSpPr>
        <p:spPr>
          <a:xfrm>
            <a:off x="914400" y="1943100"/>
            <a:ext cx="13716000" cy="707886"/>
          </a:xfrm>
          <a:prstGeom prst="rect">
            <a:avLst/>
          </a:prstGeom>
          <a:noFill/>
        </p:spPr>
        <p:txBody>
          <a:bodyPr wrap="square" rtlCol="0">
            <a:spAutoFit/>
          </a:bodyPr>
          <a:lstStyle/>
          <a:p>
            <a:r>
              <a:rPr lang="en-US" sz="4000" b="1">
                <a:solidFill>
                  <a:srgbClr val="C00000"/>
                </a:solidFill>
                <a:latin typeface="Arial" panose="020B0604020202020204" pitchFamily="34" charset="0"/>
                <a:cs typeface="Arial" panose="020B0604020202020204" pitchFamily="34" charset="0"/>
              </a:rPr>
              <a:t>b) Quy tắc vẽ hình biểu diễn của hình trong không gian</a:t>
            </a:r>
            <a:endParaRPr lang="en-US" sz="400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914400" y="2808030"/>
            <a:ext cx="15011400" cy="7001276"/>
          </a:xfrm>
          <a:prstGeom prst="rect">
            <a:avLst/>
          </a:prstGeom>
        </p:spPr>
        <p:txBody>
          <a:bodyPr wrap="square">
            <a:spAutoFit/>
          </a:bodyPr>
          <a:lstStyle/>
          <a:p>
            <a:pPr marL="742950" indent="-742950" algn="just">
              <a:lnSpc>
                <a:spcPct val="150000"/>
              </a:lnSpc>
              <a:buFont typeface="+mj-lt"/>
              <a:buAutoNum type="arabicParenR"/>
            </a:pPr>
            <a:r>
              <a:rPr lang="vi-VN" sz="3800">
                <a:latin typeface="Arial" panose="020B0604020202020204" pitchFamily="34" charset="0"/>
                <a:cs typeface="Arial" panose="020B0604020202020204" pitchFamily="34" charset="0"/>
              </a:rPr>
              <a:t>Đường thẳng được biểu diễn bởi đường thẳng. Đoạn thẳng được biểu diễn bởi đoạnt hẳng.</a:t>
            </a:r>
          </a:p>
          <a:p>
            <a:pPr marL="742950" indent="-742950" algn="just">
              <a:lnSpc>
                <a:spcPct val="150000"/>
              </a:lnSpc>
              <a:buFont typeface="+mj-lt"/>
              <a:buAutoNum type="arabicParenR"/>
            </a:pPr>
            <a:r>
              <a:rPr lang="vi-VN" sz="3800">
                <a:latin typeface="Arial" panose="020B0604020202020204" pitchFamily="34" charset="0"/>
                <a:cs typeface="Arial" panose="020B0604020202020204" pitchFamily="34" charset="0"/>
              </a:rPr>
              <a:t>Hai đường thẳng song song (hoặc cắt nhau) được biểu diễn bởi hai đường thẳng song song (hoặc cắt nhau).</a:t>
            </a:r>
          </a:p>
          <a:p>
            <a:pPr marL="742950" indent="-742950" algn="just">
              <a:lnSpc>
                <a:spcPct val="150000"/>
              </a:lnSpc>
              <a:buFont typeface="+mj-lt"/>
              <a:buAutoNum type="arabicParenR"/>
            </a:pPr>
            <a:r>
              <a:rPr lang="vi-VN" sz="3800">
                <a:latin typeface="Arial" panose="020B0604020202020204" pitchFamily="34" charset="0"/>
                <a:cs typeface="Arial" panose="020B0604020202020204" pitchFamily="34" charset="0"/>
              </a:rPr>
              <a:t>Hình biểu diển giữ nguyên tính liên thuộc giữa điểm với đường thẳng hoặc với đoạn thẳng.</a:t>
            </a:r>
          </a:p>
          <a:p>
            <a:pPr marL="742950" indent="-742950" algn="just">
              <a:lnSpc>
                <a:spcPct val="150000"/>
              </a:lnSpc>
              <a:buFont typeface="+mj-lt"/>
              <a:buAutoNum type="arabicParenR"/>
            </a:pPr>
            <a:r>
              <a:rPr lang="vi-VN" sz="3800">
                <a:latin typeface="Arial" panose="020B0604020202020204" pitchFamily="34" charset="0"/>
                <a:cs typeface="Arial" panose="020B0604020202020204" pitchFamily="34" charset="0"/>
              </a:rPr>
              <a:t>Những đường nhìn thấy được vẽ bằng nét liền, những đường không nhìn thấy được vẽ bằng nét đứt.</a:t>
            </a:r>
          </a:p>
        </p:txBody>
      </p:sp>
      <p:pic>
        <p:nvPicPr>
          <p:cNvPr id="10" name="Picture 9"/>
          <p:cNvPicPr>
            <a:picLocks noChangeAspect="1"/>
          </p:cNvPicPr>
          <p:nvPr/>
        </p:nvPicPr>
        <p:blipFill>
          <a:blip r:embed="rId2"/>
          <a:stretch>
            <a:fillRect/>
          </a:stretch>
        </p:blipFill>
        <p:spPr>
          <a:xfrm rot="16200000">
            <a:off x="14407685" y="5594815"/>
            <a:ext cx="5816088" cy="951058"/>
          </a:xfrm>
          <a:prstGeom prst="rect">
            <a:avLst/>
          </a:prstGeom>
        </p:spPr>
      </p:pic>
    </p:spTree>
    <p:extLst>
      <p:ext uri="{BB962C8B-B14F-4D97-AF65-F5344CB8AC3E}">
        <p14:creationId xmlns:p14="http://schemas.microsoft.com/office/powerpoint/2010/main" val="244103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500"/>
                                        <p:tgtEl>
                                          <p:spTgt spid="9">
                                            <p:txEl>
                                              <p:pRg st="1" end="1"/>
                                            </p:txEl>
                                          </p:spTgt>
                                        </p:tgtEl>
                                      </p:cBhvr>
                                    </p:animEffect>
                                    <p:anim calcmode="lin" valueType="num">
                                      <p:cBhvr>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anim calcmode="lin" valueType="num">
                                      <p:cBhvr>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anim calcmode="lin" valueType="num">
                                      <p:cBhvr>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biLevel thresh="75000"/>
          </a:blip>
          <a:stretch>
            <a:fillRect/>
          </a:stretch>
        </p:blipFill>
        <p:spPr>
          <a:xfrm>
            <a:off x="380999" y="2857500"/>
            <a:ext cx="18057917" cy="5864860"/>
          </a:xfrm>
          <a:prstGeom prst="rect">
            <a:avLst/>
          </a:prstGeom>
        </p:spPr>
      </p:pic>
      <p:grpSp>
        <p:nvGrpSpPr>
          <p:cNvPr id="3" name="Group 2"/>
          <p:cNvGrpSpPr/>
          <p:nvPr/>
        </p:nvGrpSpPr>
        <p:grpSpPr>
          <a:xfrm>
            <a:off x="2057400" y="571500"/>
            <a:ext cx="13258058" cy="1472303"/>
            <a:chOff x="2057400" y="571500"/>
            <a:chExt cx="13258058" cy="1472303"/>
          </a:xfrm>
        </p:grpSpPr>
        <p:sp>
          <p:nvSpPr>
            <p:cNvPr id="2" name="TextBox 1"/>
            <p:cNvSpPr txBox="1"/>
            <p:nvPr/>
          </p:nvSpPr>
          <p:spPr>
            <a:xfrm>
              <a:off x="3504458" y="952500"/>
              <a:ext cx="11811000" cy="707886"/>
            </a:xfrm>
            <a:prstGeom prst="rect">
              <a:avLst/>
            </a:prstGeom>
            <a:noFill/>
          </p:spPr>
          <p:txBody>
            <a:bodyPr wrap="square" rtlCol="0">
              <a:spAutoFit/>
            </a:bodyPr>
            <a:lstStyle/>
            <a:p>
              <a:r>
                <a:rPr lang="vi-VN" sz="4000" b="1">
                  <a:solidFill>
                    <a:srgbClr val="0070C0"/>
                  </a:solidFill>
                  <a:latin typeface="Arial" panose="020B0604020202020204" pitchFamily="34" charset="0"/>
                  <a:cs typeface="Arial" panose="020B0604020202020204" pitchFamily="34" charset="0"/>
                </a:rPr>
                <a:t>Ví dụ hình biểu diễn một số hình thường gặp:</a:t>
              </a:r>
              <a:endParaRPr lang="en-US" sz="4000" b="1">
                <a:solidFill>
                  <a:srgbClr val="0070C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057400" y="571500"/>
              <a:ext cx="990600" cy="1472303"/>
            </a:xfrm>
            <a:prstGeom prst="rect">
              <a:avLst/>
            </a:prstGeom>
          </p:spPr>
        </p:pic>
      </p:grpSp>
    </p:spTree>
    <p:extLst>
      <p:ext uri="{BB962C8B-B14F-4D97-AF65-F5344CB8AC3E}">
        <p14:creationId xmlns:p14="http://schemas.microsoft.com/office/powerpoint/2010/main" val="301484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p:nvPr/>
        </p:nvGrpSpPr>
        <p:grpSpPr>
          <a:xfrm>
            <a:off x="1371600" y="844774"/>
            <a:ext cx="2296145" cy="1498376"/>
            <a:chOff x="0" y="0"/>
            <a:chExt cx="3061526" cy="1997835"/>
          </a:xfrm>
        </p:grpSpPr>
        <p:grpSp>
          <p:nvGrpSpPr>
            <p:cNvPr id="3" name="Group 44"/>
            <p:cNvGrpSpPr/>
            <p:nvPr/>
          </p:nvGrpSpPr>
          <p:grpSpPr>
            <a:xfrm>
              <a:off x="0" y="0"/>
              <a:ext cx="3061526" cy="1997835"/>
              <a:chOff x="0" y="0"/>
              <a:chExt cx="2537814" cy="1656080"/>
            </a:xfrm>
          </p:grpSpPr>
          <p:sp>
            <p:nvSpPr>
              <p:cNvPr id="5"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6"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7"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4" name="TextBox 48"/>
            <p:cNvSpPr txBox="1"/>
            <p:nvPr/>
          </p:nvSpPr>
          <p:spPr>
            <a:xfrm>
              <a:off x="288931" y="898009"/>
              <a:ext cx="2580183" cy="540405"/>
            </a:xfrm>
            <a:prstGeom prst="rect">
              <a:avLst/>
            </a:prstGeom>
          </p:spPr>
          <p:txBody>
            <a:bodyPr lIns="0" tIns="0" rIns="0" bIns="0" rtlCol="0" anchor="t">
              <a:spAutoFit/>
            </a:bodyPr>
            <a:lstStyle/>
            <a:p>
              <a:pPr algn="ctr">
                <a:lnSpc>
                  <a:spcPts val="2963"/>
                </a:lnSpc>
              </a:pPr>
              <a:r>
                <a:rPr lang="vi-VN" sz="4000" b="1">
                  <a:solidFill>
                    <a:srgbClr val="000000"/>
                  </a:solidFill>
                  <a:latin typeface="Arial" panose="020B0604020202020204" pitchFamily="34" charset="0"/>
                  <a:cs typeface="Arial" panose="020B0604020202020204" pitchFamily="34" charset="0"/>
                </a:rPr>
                <a:t>Ví dụ 1</a:t>
              </a:r>
              <a:endParaRPr lang="en-US" sz="4000" b="1">
                <a:solidFill>
                  <a:srgbClr val="000000"/>
                </a:solidFill>
                <a:latin typeface="Arial" panose="020B0604020202020204" pitchFamily="34" charset="0"/>
                <a:cs typeface="Arial" panose="020B0604020202020204" pitchFamily="34" charset="0"/>
              </a:endParaRPr>
            </a:p>
          </p:txBody>
        </p:sp>
      </p:grpSp>
      <p:sp>
        <p:nvSpPr>
          <p:cNvPr id="8" name="TextBox 7"/>
          <p:cNvSpPr txBox="1"/>
          <p:nvPr/>
        </p:nvSpPr>
        <p:spPr>
          <a:xfrm>
            <a:off x="4191000" y="1240019"/>
            <a:ext cx="113538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Dựa trên Hình 7, vẽ hình biểu diễn của hộp phấn</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467100"/>
            <a:ext cx="6553200" cy="4640955"/>
          </a:xfrm>
          <a:prstGeom prst="rect">
            <a:avLst/>
          </a:prstGeom>
        </p:spPr>
      </p:pic>
      <p:sp>
        <p:nvSpPr>
          <p:cNvPr id="10" name="TextBox 9"/>
          <p:cNvSpPr txBox="1"/>
          <p:nvPr/>
        </p:nvSpPr>
        <p:spPr>
          <a:xfrm>
            <a:off x="11925300" y="2552700"/>
            <a:ext cx="19812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8382000" y="3467100"/>
            <a:ext cx="90678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Hình biểu diễn của hộp phấn có thể vẽ như Hình 8:</a:t>
            </a:r>
            <a:endParaRPr lang="en-US" sz="40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0" y="5406092"/>
            <a:ext cx="6172200" cy="463534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380" y="6046315"/>
            <a:ext cx="1981240" cy="16774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598628">
            <a:off x="737200" y="7771732"/>
            <a:ext cx="2417352" cy="2456091"/>
          </a:xfrm>
          <a:prstGeom prst="rect">
            <a:avLst/>
          </a:prstGeom>
        </p:spPr>
      </p:pic>
    </p:spTree>
    <p:extLst>
      <p:ext uri="{BB962C8B-B14F-4D97-AF65-F5344CB8AC3E}">
        <p14:creationId xmlns:p14="http://schemas.microsoft.com/office/powerpoint/2010/main" val="285809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38200" y="933450"/>
            <a:ext cx="6781800" cy="5410200"/>
            <a:chOff x="457200" y="850212"/>
            <a:chExt cx="6781800" cy="5410200"/>
          </a:xfrm>
        </p:grpSpPr>
        <p:sp>
          <p:nvSpPr>
            <p:cNvPr id="6" name="Rounded Rectangle 5"/>
            <p:cNvSpPr/>
            <p:nvPr/>
          </p:nvSpPr>
          <p:spPr>
            <a:xfrm>
              <a:off x="457200" y="1611242"/>
              <a:ext cx="6781800" cy="4649170"/>
            </a:xfrm>
            <a:prstGeom prst="roundRect">
              <a:avLst/>
            </a:prstGeom>
            <a:solidFill>
              <a:schemeClr val="accent6">
                <a:lumMod val="20000"/>
                <a:lumOff val="80000"/>
              </a:schemeClr>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905000" y="850212"/>
              <a:ext cx="3962400" cy="1522061"/>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Luyện tập 2</a:t>
              </a:r>
              <a:endParaRPr lang="en-US" sz="4000" b="1">
                <a:latin typeface="Arial" panose="020B0604020202020204" pitchFamily="34" charset="0"/>
                <a:cs typeface="Arial" panose="020B0604020202020204" pitchFamily="34" charset="0"/>
              </a:endParaRPr>
            </a:p>
          </p:txBody>
        </p:sp>
        <p:sp>
          <p:nvSpPr>
            <p:cNvPr id="3" name="Rectangle 2"/>
            <p:cNvSpPr/>
            <p:nvPr/>
          </p:nvSpPr>
          <p:spPr>
            <a:xfrm>
              <a:off x="990600" y="2746310"/>
              <a:ext cx="5791200" cy="2862322"/>
            </a:xfrm>
            <a:prstGeom prst="rect">
              <a:avLst/>
            </a:prstGeom>
          </p:spPr>
          <p:txBody>
            <a:bodyPr wrap="square">
              <a:spAutoFit/>
            </a:bodyPr>
            <a:lstStyle/>
            <a:p>
              <a:pPr algn="just">
                <a:lnSpc>
                  <a:spcPct val="150000"/>
                </a:lnSpc>
              </a:pPr>
              <a:r>
                <a:rPr lang="vi-VN" sz="4000"/>
                <a:t>Vẽ hình biểu diễn của mặt phẳng (P) và đường thẳng a xuyên qua nó.</a:t>
              </a:r>
              <a:endParaRPr lang="en-US" sz="4000">
                <a:latin typeface="Arial" panose="020B0604020202020204" pitchFamily="34" charset="0"/>
                <a:cs typeface="Arial" panose="020B0604020202020204" pitchFamily="34" charset="0"/>
              </a:endParaRPr>
            </a:p>
          </p:txBody>
        </p:sp>
      </p:grpSp>
      <p:sp>
        <p:nvSpPr>
          <p:cNvPr id="4" name="TextBox 3"/>
          <p:cNvSpPr txBox="1"/>
          <p:nvPr/>
        </p:nvSpPr>
        <p:spPr>
          <a:xfrm>
            <a:off x="11866110" y="913430"/>
            <a:ext cx="19812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0" y="2002189"/>
            <a:ext cx="7577820" cy="7577820"/>
          </a:xfrm>
          <a:prstGeom prst="rect">
            <a:avLst/>
          </a:prstGeom>
        </p:spPr>
      </p:pic>
      <p:sp>
        <p:nvSpPr>
          <p:cNvPr id="8" name="Rectangle 7"/>
          <p:cNvSpPr/>
          <p:nvPr/>
        </p:nvSpPr>
        <p:spPr>
          <a:xfrm>
            <a:off x="838200" y="6717687"/>
            <a:ext cx="6934200" cy="2862322"/>
          </a:xfrm>
          <a:prstGeom prst="rect">
            <a:avLst/>
          </a:prstGeom>
        </p:spPr>
        <p:txBody>
          <a:bodyPr wrap="square">
            <a:spAutoFit/>
          </a:bodyPr>
          <a:lstStyle/>
          <a:p>
            <a:pPr algn="just">
              <a:lnSpc>
                <a:spcPct val="150000"/>
              </a:lnSpc>
            </a:pPr>
            <a:r>
              <a:rPr lang="vi-VN" sz="4000" b="1" u="sng">
                <a:solidFill>
                  <a:srgbClr val="0070C0"/>
                </a:solidFill>
                <a:latin typeface="Arial" panose="020B0604020202020204" pitchFamily="34" charset="0"/>
                <a:cs typeface="Arial" panose="020B0604020202020204" pitchFamily="34" charset="0"/>
              </a:rPr>
              <a:t>Chú ý</a:t>
            </a:r>
            <a:r>
              <a:rPr lang="vi-VN" sz="4000" b="1">
                <a:solidFill>
                  <a:srgbClr val="0070C0"/>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Phần không nhìn thấy được của đường thẳng a vẽ bằng nét đứt.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187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533400" y="419100"/>
            <a:ext cx="17068800" cy="1143000"/>
          </a:xfrm>
          <a:prstGeom prst="plaque">
            <a:avLst/>
          </a:prstGeom>
          <a:solidFill>
            <a:srgbClr val="CBE9A2"/>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II. CÁC TÍNH CHẤT THỪA NHẬN CỦA HÌNH HỌC KHÔNG GIAN</a:t>
            </a:r>
            <a:endParaRPr lang="en-US" sz="4400" b="1">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990600" y="1790700"/>
            <a:ext cx="13030200" cy="1100659"/>
            <a:chOff x="838200" y="1794941"/>
            <a:chExt cx="13030200" cy="1100659"/>
          </a:xfrm>
        </p:grpSpPr>
        <p:pic>
          <p:nvPicPr>
            <p:cNvPr id="3" name="Picture 2"/>
            <p:cNvPicPr>
              <a:picLocks noChangeAspect="1"/>
            </p:cNvPicPr>
            <p:nvPr/>
          </p:nvPicPr>
          <p:blipFill>
            <a:blip r:embed="rId2"/>
            <a:stretch>
              <a:fillRect/>
            </a:stretch>
          </p:blipFill>
          <p:spPr>
            <a:xfrm>
              <a:off x="838200" y="1794941"/>
              <a:ext cx="1243587" cy="1062559"/>
            </a:xfrm>
            <a:prstGeom prst="rect">
              <a:avLst/>
            </a:prstGeom>
          </p:spPr>
        </p:pic>
        <p:sp>
          <p:nvSpPr>
            <p:cNvPr id="4" name="TextBox 3"/>
            <p:cNvSpPr txBox="1"/>
            <p:nvPr/>
          </p:nvSpPr>
          <p:spPr>
            <a:xfrm>
              <a:off x="2362200" y="2187714"/>
              <a:ext cx="11506200" cy="707886"/>
            </a:xfrm>
            <a:prstGeom prst="rect">
              <a:avLst/>
            </a:prstGeom>
            <a:noFill/>
          </p:spPr>
          <p:txBody>
            <a:bodyPr wrap="square" rtlCol="0">
              <a:spAutoFit/>
            </a:bodyPr>
            <a:lstStyle/>
            <a:p>
              <a:r>
                <a:rPr lang="vi-VN" sz="4000" i="1">
                  <a:solidFill>
                    <a:srgbClr val="002060"/>
                  </a:solidFill>
                  <a:latin typeface="Arial" panose="020B0604020202020204" pitchFamily="34" charset="0"/>
                  <a:cs typeface="Arial" panose="020B0604020202020204" pitchFamily="34" charset="0"/>
                </a:rPr>
                <a:t>Thảo luận nhóm đôi, thực hiện </a:t>
              </a:r>
              <a:r>
                <a:rPr lang="vi-VN" sz="4000" b="1" i="1">
                  <a:solidFill>
                    <a:srgbClr val="002060"/>
                  </a:solidFill>
                  <a:latin typeface="Arial" panose="020B0604020202020204" pitchFamily="34" charset="0"/>
                  <a:cs typeface="Arial" panose="020B0604020202020204" pitchFamily="34" charset="0"/>
                </a:rPr>
                <a:t>HĐ3</a:t>
              </a:r>
              <a:r>
                <a:rPr lang="vi-VN" sz="4000" i="1">
                  <a:solidFill>
                    <a:srgbClr val="002060"/>
                  </a:solidFill>
                  <a:latin typeface="Arial" panose="020B0604020202020204" pitchFamily="34" charset="0"/>
                  <a:cs typeface="Arial" panose="020B0604020202020204" pitchFamily="34" charset="0"/>
                </a:rPr>
                <a:t>, </a:t>
              </a:r>
              <a:r>
                <a:rPr lang="vi-VN" sz="4000" b="1" i="1">
                  <a:solidFill>
                    <a:srgbClr val="002060"/>
                  </a:solidFill>
                  <a:latin typeface="Arial" panose="020B0604020202020204" pitchFamily="34" charset="0"/>
                  <a:cs typeface="Arial" panose="020B0604020202020204" pitchFamily="34" charset="0"/>
                </a:rPr>
                <a:t>HĐ4</a:t>
              </a:r>
              <a:r>
                <a:rPr lang="vi-VN" sz="4000" i="1">
                  <a:solidFill>
                    <a:srgbClr val="002060"/>
                  </a:solidFill>
                  <a:latin typeface="Arial" panose="020B0604020202020204" pitchFamily="34" charset="0"/>
                  <a:cs typeface="Arial" panose="020B0604020202020204" pitchFamily="34" charset="0"/>
                </a:rPr>
                <a:t>, </a:t>
              </a:r>
              <a:r>
                <a:rPr lang="vi-VN" sz="4000" b="1" i="1">
                  <a:solidFill>
                    <a:srgbClr val="002060"/>
                  </a:solidFill>
                  <a:latin typeface="Arial" panose="020B0604020202020204" pitchFamily="34" charset="0"/>
                  <a:cs typeface="Arial" panose="020B0604020202020204" pitchFamily="34" charset="0"/>
                </a:rPr>
                <a:t>HĐ5</a:t>
              </a:r>
              <a:endParaRPr lang="en-US" sz="4000" b="1" i="1">
                <a:solidFill>
                  <a:srgbClr val="002060"/>
                </a:solidFill>
                <a:latin typeface="Arial" panose="020B0604020202020204" pitchFamily="34" charset="0"/>
                <a:cs typeface="Arial" panose="020B0604020202020204" pitchFamily="34" charset="0"/>
              </a:endParaRPr>
            </a:p>
          </p:txBody>
        </p:sp>
      </p:grpSp>
      <p:grpSp>
        <p:nvGrpSpPr>
          <p:cNvPr id="6" name="Group 25"/>
          <p:cNvGrpSpPr/>
          <p:nvPr/>
        </p:nvGrpSpPr>
        <p:grpSpPr>
          <a:xfrm>
            <a:off x="990600" y="3310459"/>
            <a:ext cx="1608608" cy="1640633"/>
            <a:chOff x="0" y="0"/>
            <a:chExt cx="1280341" cy="1305831"/>
          </a:xfrm>
        </p:grpSpPr>
        <p:grpSp>
          <p:nvGrpSpPr>
            <p:cNvPr id="7" name="Group 26"/>
            <p:cNvGrpSpPr/>
            <p:nvPr/>
          </p:nvGrpSpPr>
          <p:grpSpPr>
            <a:xfrm>
              <a:off x="0" y="0"/>
              <a:ext cx="1280341" cy="1305831"/>
              <a:chOff x="0" y="0"/>
              <a:chExt cx="1838434" cy="1875035"/>
            </a:xfrm>
          </p:grpSpPr>
          <p:sp>
            <p:nvSpPr>
              <p:cNvPr id="9"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10"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11"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8"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HĐ3</a:t>
              </a:r>
              <a:endParaRPr lang="en-US" sz="4000" b="1">
                <a:solidFill>
                  <a:srgbClr val="000000"/>
                </a:solidFill>
                <a:latin typeface="Arial" panose="020B0604020202020204" pitchFamily="34" charset="0"/>
                <a:cs typeface="Arial" panose="020B0604020202020204" pitchFamily="34" charset="0"/>
              </a:endParaRPr>
            </a:p>
          </p:txBody>
        </p:sp>
      </p:grpSp>
      <p:sp>
        <p:nvSpPr>
          <p:cNvPr id="12" name="Rectangle 11"/>
          <p:cNvSpPr/>
          <p:nvPr/>
        </p:nvSpPr>
        <p:spPr>
          <a:xfrm>
            <a:off x="2895600" y="3169376"/>
            <a:ext cx="145161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Quan sát Hình 9 và cho biết ta cần bao nhiêu điểm đỡ để giữ cố định được xà ngang đó.</a:t>
            </a:r>
            <a:endParaRPr lang="en-US" sz="40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5406383"/>
            <a:ext cx="6191250" cy="4655005"/>
          </a:xfrm>
          <a:prstGeom prst="rect">
            <a:avLst/>
          </a:prstGeom>
        </p:spPr>
      </p:pic>
      <p:sp>
        <p:nvSpPr>
          <p:cNvPr id="14" name="TextBox 13"/>
          <p:cNvSpPr txBox="1"/>
          <p:nvPr/>
        </p:nvSpPr>
        <p:spPr>
          <a:xfrm>
            <a:off x="11353800" y="5386385"/>
            <a:ext cx="19812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15" name="Rectangle 14"/>
          <p:cNvSpPr/>
          <p:nvPr/>
        </p:nvSpPr>
        <p:spPr>
          <a:xfrm>
            <a:off x="8267700" y="6372288"/>
            <a:ext cx="81534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Cần có 2 điểm đỡ để giữ cố định được xà ngang.</a:t>
            </a:r>
            <a:endParaRPr lang="en-US" sz="4000">
              <a:latin typeface="Arial" panose="020B0604020202020204" pitchFamily="34" charset="0"/>
              <a:cs typeface="Arial" panose="020B0604020202020204" pitchFamily="34" charset="0"/>
            </a:endParaRPr>
          </a:p>
        </p:txBody>
      </p:sp>
      <p:grpSp>
        <p:nvGrpSpPr>
          <p:cNvPr id="20" name="Group 19"/>
          <p:cNvGrpSpPr/>
          <p:nvPr/>
        </p:nvGrpSpPr>
        <p:grpSpPr>
          <a:xfrm>
            <a:off x="1127549" y="5563659"/>
            <a:ext cx="1460546" cy="1133883"/>
            <a:chOff x="1127549" y="5563659"/>
            <a:chExt cx="1460546" cy="1133883"/>
          </a:xfrm>
        </p:grpSpPr>
        <p:sp>
          <p:nvSpPr>
            <p:cNvPr id="16" name="Oval 15"/>
            <p:cNvSpPr/>
            <p:nvPr/>
          </p:nvSpPr>
          <p:spPr>
            <a:xfrm>
              <a:off x="1127549" y="5876455"/>
              <a:ext cx="821087" cy="8210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948636" y="5563659"/>
              <a:ext cx="639459" cy="707886"/>
            </a:xfrm>
            <a:prstGeom prst="rect">
              <a:avLst/>
            </a:prstGeom>
            <a:noFill/>
          </p:spPr>
          <p:txBody>
            <a:bodyPr wrap="square" rtlCol="0">
              <a:spAutoFit/>
            </a:bodyPr>
            <a:lstStyle/>
            <a:p>
              <a:r>
                <a:rPr lang="vi-VN" sz="4000">
                  <a:solidFill>
                    <a:srgbClr val="FF0000"/>
                  </a:solidFill>
                  <a:latin typeface="Arial" panose="020B0604020202020204" pitchFamily="34" charset="0"/>
                  <a:cs typeface="Arial" panose="020B0604020202020204" pitchFamily="34" charset="0"/>
                </a:rPr>
                <a:t>1</a:t>
              </a:r>
              <a:endParaRPr lang="en-US" sz="4000">
                <a:solidFill>
                  <a:srgbClr val="FF0000"/>
                </a:solidFill>
                <a:latin typeface="Arial" panose="020B0604020202020204" pitchFamily="34" charset="0"/>
                <a:cs typeface="Arial" panose="020B0604020202020204" pitchFamily="34" charset="0"/>
              </a:endParaRPr>
            </a:p>
          </p:txBody>
        </p:sp>
      </p:grpSp>
      <p:grpSp>
        <p:nvGrpSpPr>
          <p:cNvPr id="21" name="Group 20"/>
          <p:cNvGrpSpPr/>
          <p:nvPr/>
        </p:nvGrpSpPr>
        <p:grpSpPr>
          <a:xfrm>
            <a:off x="6019800" y="5633667"/>
            <a:ext cx="1460546" cy="1063875"/>
            <a:chOff x="6019800" y="5633667"/>
            <a:chExt cx="1460546" cy="1063875"/>
          </a:xfrm>
        </p:grpSpPr>
        <p:sp>
          <p:nvSpPr>
            <p:cNvPr id="17" name="Oval 16"/>
            <p:cNvSpPr/>
            <p:nvPr/>
          </p:nvSpPr>
          <p:spPr>
            <a:xfrm>
              <a:off x="6019800" y="5876455"/>
              <a:ext cx="821087" cy="8210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840887" y="5633667"/>
              <a:ext cx="639459" cy="707886"/>
            </a:xfrm>
            <a:prstGeom prst="rect">
              <a:avLst/>
            </a:prstGeom>
            <a:noFill/>
          </p:spPr>
          <p:txBody>
            <a:bodyPr wrap="square" rtlCol="0">
              <a:spAutoFit/>
            </a:bodyPr>
            <a:lstStyle/>
            <a:p>
              <a:r>
                <a:rPr lang="vi-VN" sz="4000">
                  <a:solidFill>
                    <a:srgbClr val="FF0000"/>
                  </a:solidFill>
                  <a:latin typeface="Arial" panose="020B0604020202020204" pitchFamily="34" charset="0"/>
                  <a:cs typeface="Arial" panose="020B0604020202020204" pitchFamily="34" charset="0"/>
                </a:rPr>
                <a:t>2</a:t>
              </a:r>
              <a:endParaRPr lang="en-US" sz="400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2428407"/>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a:off x="804806" y="1295400"/>
            <a:ext cx="914400" cy="7620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nvGrpSpPr>
          <p:cNvPr id="13" name="Group 12"/>
          <p:cNvGrpSpPr/>
          <p:nvPr/>
        </p:nvGrpSpPr>
        <p:grpSpPr>
          <a:xfrm>
            <a:off x="2209800" y="495300"/>
            <a:ext cx="15475801" cy="2543016"/>
            <a:chOff x="2209800" y="495300"/>
            <a:chExt cx="15475801" cy="2543016"/>
          </a:xfrm>
        </p:grpSpPr>
        <p:sp>
          <p:nvSpPr>
            <p:cNvPr id="9" name="Rounded Rectangle 8"/>
            <p:cNvSpPr/>
            <p:nvPr/>
          </p:nvSpPr>
          <p:spPr>
            <a:xfrm>
              <a:off x="2209800" y="495300"/>
              <a:ext cx="13792200" cy="2362200"/>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u="sng">
                  <a:solidFill>
                    <a:srgbClr val="002060"/>
                  </a:solidFill>
                  <a:latin typeface="Arial" panose="020B0604020202020204" pitchFamily="34" charset="0"/>
                  <a:cs typeface="Arial" panose="020B0604020202020204" pitchFamily="34" charset="0"/>
                </a:rPr>
                <a:t>Tính chất 1</a:t>
              </a:r>
              <a:r>
                <a:rPr lang="vi-VN" sz="3800" b="1">
                  <a:solidFill>
                    <a:srgbClr val="002060"/>
                  </a:solidFill>
                  <a:latin typeface="Arial" panose="020B0604020202020204" pitchFamily="34" charset="0"/>
                  <a:cs typeface="Arial" panose="020B0604020202020204" pitchFamily="34" charset="0"/>
                </a:rPr>
                <a:t>: </a:t>
              </a:r>
              <a:r>
                <a:rPr lang="vi-VN" sz="3800">
                  <a:solidFill>
                    <a:schemeClr val="tx1"/>
                  </a:solidFill>
                  <a:latin typeface="Arial" panose="020B0604020202020204" pitchFamily="34" charset="0"/>
                  <a:cs typeface="Arial" panose="020B0604020202020204" pitchFamily="34" charset="0"/>
                </a:rPr>
                <a:t>Có một và chỉ một đường thẳng đi qua hai điểm phân biệt cho trước</a:t>
              </a:r>
            </a:p>
          </p:txBody>
        </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5299587" y="1076484"/>
              <a:ext cx="2386014" cy="1961832"/>
            </a:xfrm>
            <a:prstGeom prst="rect">
              <a:avLst/>
            </a:prstGeom>
          </p:spPr>
        </p:pic>
      </p:grpSp>
      <p:grpSp>
        <p:nvGrpSpPr>
          <p:cNvPr id="10" name="Group 9"/>
          <p:cNvGrpSpPr/>
          <p:nvPr/>
        </p:nvGrpSpPr>
        <p:grpSpPr>
          <a:xfrm>
            <a:off x="804806" y="3871092"/>
            <a:ext cx="17091384" cy="4247317"/>
            <a:chOff x="804806" y="3871092"/>
            <a:chExt cx="17091384" cy="4247317"/>
          </a:xfrm>
        </p:grpSpPr>
        <p:grpSp>
          <p:nvGrpSpPr>
            <p:cNvPr id="2" name="Group 25"/>
            <p:cNvGrpSpPr/>
            <p:nvPr/>
          </p:nvGrpSpPr>
          <p:grpSpPr>
            <a:xfrm>
              <a:off x="804806" y="4066983"/>
              <a:ext cx="1608608" cy="1640633"/>
              <a:chOff x="0" y="0"/>
              <a:chExt cx="1280341" cy="1305831"/>
            </a:xfrm>
          </p:grpSpPr>
          <p:grpSp>
            <p:nvGrpSpPr>
              <p:cNvPr id="3" name="Group 26"/>
              <p:cNvGrpSpPr/>
              <p:nvPr/>
            </p:nvGrpSpPr>
            <p:grpSpPr>
              <a:xfrm>
                <a:off x="0" y="0"/>
                <a:ext cx="1280341" cy="1305831"/>
                <a:chOff x="0" y="0"/>
                <a:chExt cx="1838434" cy="1875035"/>
              </a:xfrm>
            </p:grpSpPr>
            <p:sp>
              <p:nvSpPr>
                <p:cNvPr id="5"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6"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7"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4"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HĐ4</a:t>
                </a:r>
                <a:endParaRPr lang="en-US" sz="4000" b="1">
                  <a:solidFill>
                    <a:srgbClr val="000000"/>
                  </a:solidFill>
                  <a:latin typeface="Arial" panose="020B0604020202020204" pitchFamily="34" charset="0"/>
                  <a:cs typeface="Arial" panose="020B0604020202020204" pitchFamily="34" charset="0"/>
                </a:endParaRPr>
              </a:p>
            </p:txBody>
          </p:sp>
        </p:grpSp>
        <p:sp>
          <p:nvSpPr>
            <p:cNvPr id="14" name="Rectangle 13"/>
            <p:cNvSpPr/>
            <p:nvPr/>
          </p:nvSpPr>
          <p:spPr>
            <a:xfrm>
              <a:off x="2751541" y="3871092"/>
              <a:ext cx="11525058" cy="4247317"/>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“Kiềng ba chân” là vận dụng bằng sắt, có hình vòng cung được gắn ba chân, dùng để đặt nồi lên khi nấu bếp. Bếp củi và kiềng ba chân là hình ảnh hết sức quen thuộc với gia đình ở Việt Nam. Vì sao kiềng ba chân khi đặt trên mặt đất không bị cập kênh?</a:t>
              </a:r>
              <a:endParaRPr lang="en-US" sz="36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13548" y="3923948"/>
              <a:ext cx="3482642" cy="4038950"/>
            </a:xfrm>
            <a:prstGeom prst="rect">
              <a:avLst/>
            </a:prstGeom>
          </p:spPr>
        </p:pic>
      </p:grpSp>
      <p:sp>
        <p:nvSpPr>
          <p:cNvPr id="17" name="TextBox 16"/>
          <p:cNvSpPr txBox="1"/>
          <p:nvPr/>
        </p:nvSpPr>
        <p:spPr>
          <a:xfrm>
            <a:off x="728606" y="8496299"/>
            <a:ext cx="1981200" cy="646331"/>
          </a:xfrm>
          <a:prstGeom prst="rect">
            <a:avLst/>
          </a:prstGeom>
          <a:noFill/>
        </p:spPr>
        <p:txBody>
          <a:bodyPr wrap="square" rtlCol="0">
            <a:spAutoFit/>
          </a:bodyPr>
          <a:lstStyle/>
          <a:p>
            <a:pPr algn="ctr"/>
            <a:r>
              <a:rPr lang="vi-VN" sz="3600" b="1" u="sng">
                <a:solidFill>
                  <a:srgbClr val="C00000"/>
                </a:solidFill>
                <a:latin typeface="Arial" panose="020B0604020202020204" pitchFamily="34" charset="0"/>
                <a:cs typeface="Arial" panose="020B0604020202020204" pitchFamily="34" charset="0"/>
              </a:rPr>
              <a:t>Giải</a:t>
            </a:r>
            <a:r>
              <a:rPr lang="vi-VN" sz="3600" b="1">
                <a:solidFill>
                  <a:srgbClr val="C00000"/>
                </a:solidFill>
                <a:latin typeface="Arial" panose="020B0604020202020204" pitchFamily="34" charset="0"/>
                <a:cs typeface="Arial" panose="020B0604020202020204" pitchFamily="34" charset="0"/>
              </a:rPr>
              <a:t>:</a:t>
            </a:r>
            <a:endParaRPr lang="en-US" sz="3600" b="1" u="sng">
              <a:solidFill>
                <a:srgbClr val="C00000"/>
              </a:solidFill>
              <a:latin typeface="Arial" panose="020B0604020202020204" pitchFamily="34" charset="0"/>
              <a:cs typeface="Arial" panose="020B0604020202020204" pitchFamily="34" charset="0"/>
            </a:endParaRPr>
          </a:p>
        </p:txBody>
      </p:sp>
      <p:cxnSp>
        <p:nvCxnSpPr>
          <p:cNvPr id="19" name="Straight Connector 18"/>
          <p:cNvCxnSpPr/>
          <p:nvPr/>
        </p:nvCxnSpPr>
        <p:spPr>
          <a:xfrm>
            <a:off x="0" y="3390900"/>
            <a:ext cx="18288000" cy="0"/>
          </a:xfrm>
          <a:prstGeom prst="line">
            <a:avLst/>
          </a:prstGeom>
          <a:ln w="28575">
            <a:solidFill>
              <a:srgbClr val="A6DAF4"/>
            </a:solidFill>
            <a:prstDash val="lgDashDot"/>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751541" y="8496300"/>
            <a:ext cx="13034337" cy="646331"/>
          </a:xfrm>
          <a:prstGeom prst="rect">
            <a:avLst/>
          </a:prstGeom>
        </p:spPr>
        <p:txBody>
          <a:bodyPr wrap="none">
            <a:spAutoFit/>
          </a:bodyPr>
          <a:lstStyle/>
          <a:p>
            <a:r>
              <a:rPr lang="en-US" sz="3600">
                <a:solidFill>
                  <a:srgbClr val="0070C0"/>
                </a:solidFill>
                <a:latin typeface="Arial" panose="020B0604020202020204" pitchFamily="34" charset="0"/>
                <a:cs typeface="Arial" panose="020B0604020202020204" pitchFamily="34" charset="0"/>
              </a:rPr>
              <a:t>Vì ba điểm chân kiềng sẽ cùng nằm trên mặt phẳng là nền đất.</a:t>
            </a:r>
          </a:p>
        </p:txBody>
      </p:sp>
    </p:spTree>
    <p:extLst>
      <p:ext uri="{BB962C8B-B14F-4D97-AF65-F5344CB8AC3E}">
        <p14:creationId xmlns:p14="http://schemas.microsoft.com/office/powerpoint/2010/main" val="37637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62307">
            <a:off x="15364902" y="631818"/>
            <a:ext cx="2851421" cy="1926186"/>
          </a:xfrm>
          <a:custGeom>
            <a:avLst/>
            <a:gdLst/>
            <a:ahLst/>
            <a:cxnLst/>
            <a:rect l="l" t="t" r="r" b="b"/>
            <a:pathLst>
              <a:path w="3248563" h="2338965">
                <a:moveTo>
                  <a:pt x="0" y="0"/>
                </a:moveTo>
                <a:lnTo>
                  <a:pt x="3248563" y="0"/>
                </a:lnTo>
                <a:lnTo>
                  <a:pt x="3248563" y="2338966"/>
                </a:lnTo>
                <a:lnTo>
                  <a:pt x="0" y="233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21212019">
            <a:off x="634578" y="652598"/>
            <a:ext cx="4441186" cy="694440"/>
          </a:xfrm>
          <a:custGeom>
            <a:avLst/>
            <a:gdLst/>
            <a:ahLst/>
            <a:cxnLst/>
            <a:rect l="l" t="t" r="r" b="b"/>
            <a:pathLst>
              <a:path w="5580019" h="872512">
                <a:moveTo>
                  <a:pt x="0" y="0"/>
                </a:moveTo>
                <a:lnTo>
                  <a:pt x="5580020" y="0"/>
                </a:lnTo>
                <a:lnTo>
                  <a:pt x="5580020" y="872512"/>
                </a:lnTo>
                <a:lnTo>
                  <a:pt x="0" y="8725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6612962" y="734080"/>
            <a:ext cx="5062077" cy="1000530"/>
          </a:xfrm>
          <a:prstGeom prst="rect">
            <a:avLst/>
          </a:prstGeom>
        </p:spPr>
        <p:txBody>
          <a:bodyPr lIns="0" tIns="0" rIns="0" bIns="0" rtlCol="0" anchor="t">
            <a:spAutoFit/>
          </a:bodyPr>
          <a:lstStyle/>
          <a:p>
            <a:pPr algn="ctr">
              <a:lnSpc>
                <a:spcPts val="8399"/>
              </a:lnSpc>
            </a:pPr>
            <a:r>
              <a:rPr lang="vi-VN" sz="6600" b="1">
                <a:solidFill>
                  <a:schemeClr val="accent2">
                    <a:lumMod val="75000"/>
                  </a:schemeClr>
                </a:solidFill>
                <a:latin typeface="Arial" panose="020B0604020202020204" pitchFamily="34" charset="0"/>
                <a:cs typeface="Arial" panose="020B0604020202020204" pitchFamily="34" charset="0"/>
              </a:rPr>
              <a:t>KHỞI ĐỘNG</a:t>
            </a:r>
            <a:endParaRPr lang="en-US" sz="6600" b="1">
              <a:solidFill>
                <a:schemeClr val="accent2">
                  <a:lumMod val="75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57288" y="1590331"/>
            <a:ext cx="2254034" cy="2095095"/>
          </a:xfrm>
          <a:prstGeom prst="rect">
            <a:avLst/>
          </a:prstGeom>
        </p:spPr>
      </p:pic>
      <p:sp>
        <p:nvSpPr>
          <p:cNvPr id="11" name="TextBox 10"/>
          <p:cNvSpPr txBox="1"/>
          <p:nvPr/>
        </p:nvSpPr>
        <p:spPr>
          <a:xfrm>
            <a:off x="3226562" y="2208945"/>
            <a:ext cx="6019038" cy="769441"/>
          </a:xfrm>
          <a:prstGeom prst="rect">
            <a:avLst/>
          </a:prstGeom>
          <a:noFill/>
        </p:spPr>
        <p:txBody>
          <a:bodyPr wrap="square" rtlCol="0">
            <a:spAutoFit/>
          </a:bodyPr>
          <a:lstStyle/>
          <a:p>
            <a:r>
              <a:rPr lang="vi-VN" sz="4400" i="1">
                <a:solidFill>
                  <a:srgbClr val="002060"/>
                </a:solidFill>
                <a:latin typeface="Arial" panose="020B0604020202020204" pitchFamily="34" charset="0"/>
                <a:cs typeface="Arial" panose="020B0604020202020204" pitchFamily="34" charset="0"/>
              </a:rPr>
              <a:t>Quan sát hình ảnh sau:</a:t>
            </a:r>
            <a:endParaRPr lang="en-US" sz="4400" i="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890" y="3434941"/>
            <a:ext cx="9800866" cy="6585359"/>
          </a:xfrm>
          <a:prstGeom prst="rect">
            <a:avLst/>
          </a:prstGeom>
        </p:spPr>
      </p:pic>
      <p:grpSp>
        <p:nvGrpSpPr>
          <p:cNvPr id="25" name="Group 24"/>
          <p:cNvGrpSpPr/>
          <p:nvPr/>
        </p:nvGrpSpPr>
        <p:grpSpPr>
          <a:xfrm>
            <a:off x="11201400" y="3086100"/>
            <a:ext cx="6471615" cy="6111680"/>
            <a:chOff x="11205045" y="3009460"/>
            <a:chExt cx="6471615" cy="6111680"/>
          </a:xfrm>
        </p:grpSpPr>
        <p:grpSp>
          <p:nvGrpSpPr>
            <p:cNvPr id="19" name="Group 44"/>
            <p:cNvGrpSpPr/>
            <p:nvPr/>
          </p:nvGrpSpPr>
          <p:grpSpPr>
            <a:xfrm>
              <a:off x="11205045" y="3437481"/>
              <a:ext cx="6471615" cy="5683659"/>
              <a:chOff x="0" y="0"/>
              <a:chExt cx="2537814" cy="1656080"/>
            </a:xfrm>
          </p:grpSpPr>
          <p:sp>
            <p:nvSpPr>
              <p:cNvPr id="20"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21"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chemeClr val="accent5">
                  <a:lumMod val="20000"/>
                  <a:lumOff val="80000"/>
                </a:schemeClr>
              </a:solidFill>
            </p:spPr>
          </p:sp>
          <p:sp>
            <p:nvSpPr>
              <p:cNvPr id="22"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18" name="Rectangle 17"/>
            <p:cNvSpPr/>
            <p:nvPr/>
          </p:nvSpPr>
          <p:spPr>
            <a:xfrm>
              <a:off x="11675039" y="4176468"/>
              <a:ext cx="5241361" cy="3970318"/>
            </a:xfrm>
            <a:prstGeom prst="rect">
              <a:avLst/>
            </a:prstGeom>
          </p:spPr>
          <p:txBody>
            <a:bodyPr wrap="square">
              <a:spAutoFit/>
            </a:bodyPr>
            <a:lstStyle/>
            <a:p>
              <a:pPr algn="just">
                <a:lnSpc>
                  <a:spcPct val="150000"/>
                </a:lnSpc>
              </a:pPr>
              <a:r>
                <a:rPr lang="vi-VN" sz="4200">
                  <a:latin typeface="Arial" panose="020B0604020202020204" pitchFamily="34" charset="0"/>
                  <a:cs typeface="Arial" panose="020B0604020202020204" pitchFamily="34" charset="0"/>
                </a:rPr>
                <a:t>Em hãy kể </a:t>
              </a:r>
              <a:r>
                <a:rPr lang="en-US" sz="4200">
                  <a:latin typeface="Arial" panose="020B0604020202020204" pitchFamily="34" charset="0"/>
                  <a:cs typeface="Arial" panose="020B0604020202020204" pitchFamily="34" charset="0"/>
                </a:rPr>
                <a:t>thêm </a:t>
              </a:r>
              <a:r>
                <a:rPr lang="vi-VN" sz="4200">
                  <a:latin typeface="Arial" panose="020B0604020202020204" pitchFamily="34" charset="0"/>
                  <a:cs typeface="Arial" panose="020B0604020202020204" pitchFamily="34" charset="0"/>
                </a:rPr>
                <a:t>một số</a:t>
              </a:r>
              <a:r>
                <a:rPr lang="en-US" sz="4200">
                  <a:latin typeface="Arial" panose="020B0604020202020204" pitchFamily="34" charset="0"/>
                  <a:cs typeface="Arial" panose="020B0604020202020204" pitchFamily="34" charset="0"/>
                </a:rPr>
                <a:t> hình ảnh của Hình học không gian trong thực tế.</a:t>
              </a:r>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40799" y="3009460"/>
              <a:ext cx="926672" cy="951058"/>
            </a:xfrm>
            <a:prstGeom prst="rect">
              <a:avLst/>
            </a:prstGeom>
          </p:spPr>
        </p:pic>
      </p:grpSp>
    </p:spTree>
    <p:extLst>
      <p:ext uri="{BB962C8B-B14F-4D97-AF65-F5344CB8AC3E}">
        <p14:creationId xmlns:p14="http://schemas.microsoft.com/office/powerpoint/2010/main" val="86061300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804806" y="1295400"/>
            <a:ext cx="914400" cy="7620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nvGrpSpPr>
          <p:cNvPr id="3" name="Group 2"/>
          <p:cNvGrpSpPr/>
          <p:nvPr/>
        </p:nvGrpSpPr>
        <p:grpSpPr>
          <a:xfrm>
            <a:off x="2209800" y="495300"/>
            <a:ext cx="15475801" cy="2543016"/>
            <a:chOff x="2209800" y="495300"/>
            <a:chExt cx="15475801" cy="2543016"/>
          </a:xfrm>
        </p:grpSpPr>
        <p:sp>
          <p:nvSpPr>
            <p:cNvPr id="4" name="Rounded Rectangle 3"/>
            <p:cNvSpPr/>
            <p:nvPr/>
          </p:nvSpPr>
          <p:spPr>
            <a:xfrm>
              <a:off x="2209800" y="495300"/>
              <a:ext cx="13792200" cy="2362200"/>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u="sng">
                  <a:solidFill>
                    <a:srgbClr val="002060"/>
                  </a:solidFill>
                  <a:latin typeface="Arial" panose="020B0604020202020204" pitchFamily="34" charset="0"/>
                  <a:cs typeface="Arial" panose="020B0604020202020204" pitchFamily="34" charset="0"/>
                </a:rPr>
                <a:t>Tính chất 2</a:t>
              </a:r>
              <a:r>
                <a:rPr lang="vi-VN" sz="4000" b="1">
                  <a:solidFill>
                    <a:srgbClr val="002060"/>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Có một và chỉ một mặt phẳng đi qua ba điểm không thẳng hàng cho trước.</a:t>
              </a: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5299587" y="1076484"/>
              <a:ext cx="2386014" cy="1961832"/>
            </a:xfrm>
            <a:prstGeom prst="rect">
              <a:avLst/>
            </a:prstGeom>
          </p:spPr>
        </p:pic>
      </p:grpSp>
      <p:grpSp>
        <p:nvGrpSpPr>
          <p:cNvPr id="8" name="Group 7"/>
          <p:cNvGrpSpPr/>
          <p:nvPr/>
        </p:nvGrpSpPr>
        <p:grpSpPr>
          <a:xfrm>
            <a:off x="804806" y="3467100"/>
            <a:ext cx="2743200" cy="1876584"/>
            <a:chOff x="804806" y="3390900"/>
            <a:chExt cx="2743200" cy="1876584"/>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806" y="3390900"/>
              <a:ext cx="2743200" cy="1876584"/>
            </a:xfrm>
            <a:prstGeom prst="rect">
              <a:avLst/>
            </a:prstGeom>
          </p:spPr>
        </p:pic>
        <p:sp>
          <p:nvSpPr>
            <p:cNvPr id="7" name="TextBox 6"/>
            <p:cNvSpPr txBox="1"/>
            <p:nvPr/>
          </p:nvSpPr>
          <p:spPr>
            <a:xfrm>
              <a:off x="1169109" y="3837057"/>
              <a:ext cx="2014594"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Ví dụ</a:t>
              </a:r>
              <a:endParaRPr lang="en-US" sz="4000" b="1">
                <a:latin typeface="Arial" panose="020B0604020202020204" pitchFamily="34" charset="0"/>
                <a:cs typeface="Arial" panose="020B0604020202020204" pitchFamily="34" charset="0"/>
              </a:endParaRPr>
            </a:p>
          </p:txBody>
        </p:sp>
      </p:grpSp>
      <p:sp>
        <p:nvSpPr>
          <p:cNvPr id="9" name="Rectangle 8"/>
          <p:cNvSpPr/>
          <p:nvPr/>
        </p:nvSpPr>
        <p:spPr>
          <a:xfrm>
            <a:off x="3931359" y="3619500"/>
            <a:ext cx="121158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Mặt phẳng qua ba điểm A, B, C không thẳng hàng được kí hiệu là mp(ABC) hoặc (ABC).</a:t>
            </a:r>
            <a:endParaRPr lang="en-US" sz="40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6527" y="5905818"/>
            <a:ext cx="11698746" cy="394303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7844121"/>
            <a:ext cx="1082194" cy="2442879"/>
          </a:xfrm>
          <a:prstGeom prst="rect">
            <a:avLst/>
          </a:prstGeom>
        </p:spPr>
      </p:pic>
    </p:spTree>
    <p:extLst>
      <p:ext uri="{BB962C8B-B14F-4D97-AF65-F5344CB8AC3E}">
        <p14:creationId xmlns:p14="http://schemas.microsoft.com/office/powerpoint/2010/main" val="181718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9600" y="571500"/>
            <a:ext cx="16611600" cy="2748253"/>
            <a:chOff x="609600" y="571500"/>
            <a:chExt cx="16611600" cy="2748253"/>
          </a:xfrm>
        </p:grpSpPr>
        <p:sp>
          <p:nvSpPr>
            <p:cNvPr id="2" name="Rectangle 1"/>
            <p:cNvSpPr/>
            <p:nvPr/>
          </p:nvSpPr>
          <p:spPr>
            <a:xfrm>
              <a:off x="2514600" y="571500"/>
              <a:ext cx="14706600" cy="2748253"/>
            </a:xfrm>
            <a:prstGeom prst="rect">
              <a:avLst/>
            </a:prstGeom>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Lấy hai điểm trên mặt phẳng bảng, đặt thước qua hai điểm đó và vẽ 1 đường thẳng. Khi đó mọi điểm của đường thẳng có thuộc mặt phẳng bảng không?</a:t>
              </a:r>
            </a:p>
          </p:txBody>
        </p:sp>
        <p:pic>
          <p:nvPicPr>
            <p:cNvPr id="3" name="Picture 2"/>
            <p:cNvPicPr>
              <a:picLocks noChangeAspect="1"/>
            </p:cNvPicPr>
            <p:nvPr/>
          </p:nvPicPr>
          <p:blipFill>
            <a:blip r:embed="rId2"/>
            <a:stretch>
              <a:fillRect/>
            </a:stretch>
          </p:blipFill>
          <p:spPr>
            <a:xfrm>
              <a:off x="609600" y="845202"/>
              <a:ext cx="1572904" cy="2200847"/>
            </a:xfrm>
            <a:prstGeom prst="rect">
              <a:avLst/>
            </a:prstGeom>
          </p:spPr>
        </p:pic>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52" y="4533900"/>
            <a:ext cx="8831398" cy="3124200"/>
          </a:xfrm>
          <a:prstGeom prst="rect">
            <a:avLst/>
          </a:prstGeom>
        </p:spPr>
      </p:pic>
      <p:grpSp>
        <p:nvGrpSpPr>
          <p:cNvPr id="9" name="Group 8"/>
          <p:cNvGrpSpPr/>
          <p:nvPr/>
        </p:nvGrpSpPr>
        <p:grpSpPr>
          <a:xfrm>
            <a:off x="9372600" y="2572068"/>
            <a:ext cx="8305800" cy="6838632"/>
            <a:chOff x="9372600" y="2572068"/>
            <a:chExt cx="8305800" cy="6838632"/>
          </a:xfrm>
        </p:grpSpPr>
        <p:sp>
          <p:nvSpPr>
            <p:cNvPr id="6" name="Rounded Rectangle 5"/>
            <p:cNvSpPr/>
            <p:nvPr/>
          </p:nvSpPr>
          <p:spPr>
            <a:xfrm>
              <a:off x="9372600" y="3771900"/>
              <a:ext cx="8001000" cy="5638800"/>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5292386" y="2572068"/>
              <a:ext cx="2386014" cy="1961832"/>
            </a:xfrm>
            <a:prstGeom prst="rect">
              <a:avLst/>
            </a:prstGeom>
          </p:spPr>
        </p:pic>
        <p:sp>
          <p:nvSpPr>
            <p:cNvPr id="8" name="Rectangle 7"/>
            <p:cNvSpPr/>
            <p:nvPr/>
          </p:nvSpPr>
          <p:spPr>
            <a:xfrm>
              <a:off x="9677400" y="4236809"/>
              <a:ext cx="7391400" cy="4708981"/>
            </a:xfrm>
            <a:prstGeom prst="rect">
              <a:avLst/>
            </a:prstGeom>
          </p:spPr>
          <p:txBody>
            <a:bodyPr wrap="square">
              <a:spAutoFit/>
            </a:bodyPr>
            <a:lstStyle/>
            <a:p>
              <a:pPr algn="ctr">
                <a:lnSpc>
                  <a:spcPct val="150000"/>
                </a:lnSpc>
              </a:pPr>
              <a:r>
                <a:rPr lang="vi-VN" sz="4000" b="1" u="sng">
                  <a:solidFill>
                    <a:srgbClr val="002060"/>
                  </a:solidFill>
                  <a:latin typeface="Arial" panose="020B0604020202020204" pitchFamily="34" charset="0"/>
                  <a:cs typeface="Arial" panose="020B0604020202020204" pitchFamily="34" charset="0"/>
                </a:rPr>
                <a:t>Tính chất 3</a:t>
              </a:r>
            </a:p>
            <a:p>
              <a:pPr algn="just">
                <a:lnSpc>
                  <a:spcPct val="150000"/>
                </a:lnSpc>
              </a:pPr>
              <a:r>
                <a:rPr lang="vi-VN" sz="4000">
                  <a:latin typeface="Arial" panose="020B0604020202020204" pitchFamily="34" charset="0"/>
                  <a:cs typeface="Arial" panose="020B0604020202020204" pitchFamily="34" charset="0"/>
                </a:rPr>
                <a:t>Nếu một đường thẳng có hai điểm phân biệt thuộc một mặt phẳng thì mọi điểm của đường thẳng đều thuộc mặt phẳng đó.</a:t>
              </a:r>
            </a:p>
          </p:txBody>
        </p:sp>
      </p:grpSp>
    </p:spTree>
    <p:extLst>
      <p:ext uri="{BB962C8B-B14F-4D97-AF65-F5344CB8AC3E}">
        <p14:creationId xmlns:p14="http://schemas.microsoft.com/office/powerpoint/2010/main" val="5837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9"/>
          <p:cNvSpPr txBox="1"/>
          <p:nvPr/>
        </p:nvSpPr>
        <p:spPr>
          <a:xfrm>
            <a:off x="7562849" y="1236277"/>
            <a:ext cx="2590800" cy="707886"/>
          </a:xfrm>
          <a:prstGeom prst="rect">
            <a:avLst/>
          </a:prstGeom>
          <a:noFill/>
        </p:spPr>
        <p:txBody>
          <a:bodyPr wrap="square" rtlCol="0">
            <a:spAutoFit/>
          </a:bodyPr>
          <a:lstStyle/>
          <a:p>
            <a:r>
              <a:rPr lang="vi-VN" sz="4000" b="1" u="sng">
                <a:solidFill>
                  <a:srgbClr val="C00000"/>
                </a:solidFill>
                <a:latin typeface="Arial" panose="020B0604020202020204" pitchFamily="34" charset="0"/>
                <a:cs typeface="Arial" panose="020B0604020202020204" pitchFamily="34" charset="0"/>
              </a:rPr>
              <a:t>Nhận xét</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8921" t="24020" r="26961" b="15195"/>
          <a:stretch/>
        </p:blipFill>
        <p:spPr>
          <a:xfrm rot="13434364">
            <a:off x="10304635" y="219955"/>
            <a:ext cx="1179504" cy="1625095"/>
          </a:xfrm>
          <a:prstGeom prst="rect">
            <a:avLst/>
          </a:prstGeom>
        </p:spPr>
      </p:pic>
      <p:sp>
        <p:nvSpPr>
          <p:cNvPr id="12" name="Rectangle 11"/>
          <p:cNvSpPr/>
          <p:nvPr/>
        </p:nvSpPr>
        <p:spPr>
          <a:xfrm>
            <a:off x="1476375" y="2400300"/>
            <a:ext cx="152400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Nếu đường thẳng d đi qua hai điểm phân biệt A, B của mặt phẳng (P) thì đường thẳng d nằm trong mặt phẳng (P) hoặc (P) chứa d, hoặc (P) đi qua d, thường được kí hiệu là d ⊂ (P) hoặc (P) ⊂ d.</a:t>
            </a:r>
            <a:endParaRPr lang="en-US" sz="40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656" y="5680659"/>
            <a:ext cx="9943190" cy="3517508"/>
          </a:xfrm>
          <a:prstGeom prst="rect">
            <a:avLst/>
          </a:prstGeom>
        </p:spPr>
      </p:pic>
      <p:pic>
        <p:nvPicPr>
          <p:cNvPr id="14" name="Picture 13"/>
          <p:cNvPicPr>
            <a:picLocks noChangeAspect="1"/>
          </p:cNvPicPr>
          <p:nvPr/>
        </p:nvPicPr>
        <p:blipFill>
          <a:blip r:embed="rId4"/>
          <a:stretch>
            <a:fillRect/>
          </a:stretch>
        </p:blipFill>
        <p:spPr>
          <a:xfrm>
            <a:off x="13944600" y="8303739"/>
            <a:ext cx="4114800" cy="17888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130" y="-236939"/>
            <a:ext cx="2696726" cy="2637239"/>
          </a:xfrm>
          <a:prstGeom prst="rect">
            <a:avLst/>
          </a:prstGeom>
        </p:spPr>
      </p:pic>
    </p:spTree>
    <p:extLst>
      <p:ext uri="{BB962C8B-B14F-4D97-AF65-F5344CB8AC3E}">
        <p14:creationId xmlns:p14="http://schemas.microsoft.com/office/powerpoint/2010/main" val="1285662098"/>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43"/>
          <p:cNvGrpSpPr/>
          <p:nvPr/>
        </p:nvGrpSpPr>
        <p:grpSpPr>
          <a:xfrm>
            <a:off x="990600" y="2247900"/>
            <a:ext cx="2296145" cy="1498376"/>
            <a:chOff x="0" y="0"/>
            <a:chExt cx="3061526" cy="1997835"/>
          </a:xfrm>
        </p:grpSpPr>
        <p:grpSp>
          <p:nvGrpSpPr>
            <p:cNvPr id="14" name="Group 44"/>
            <p:cNvGrpSpPr/>
            <p:nvPr/>
          </p:nvGrpSpPr>
          <p:grpSpPr>
            <a:xfrm>
              <a:off x="0" y="0"/>
              <a:ext cx="3061526" cy="1997835"/>
              <a:chOff x="0" y="0"/>
              <a:chExt cx="2537814" cy="1656080"/>
            </a:xfrm>
          </p:grpSpPr>
          <p:sp>
            <p:nvSpPr>
              <p:cNvPr id="16"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17"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18"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15" name="TextBox 48"/>
            <p:cNvSpPr txBox="1"/>
            <p:nvPr/>
          </p:nvSpPr>
          <p:spPr>
            <a:xfrm>
              <a:off x="288931" y="898009"/>
              <a:ext cx="2580183" cy="512961"/>
            </a:xfrm>
            <a:prstGeom prst="rect">
              <a:avLst/>
            </a:prstGeom>
          </p:spPr>
          <p:txBody>
            <a:bodyPr lIns="0" tIns="0" rIns="0" bIns="0" rtlCol="0" anchor="t">
              <a:spAutoFit/>
            </a:bodyPr>
            <a:lstStyle/>
            <a:p>
              <a:pPr algn="ctr">
                <a:lnSpc>
                  <a:spcPts val="2963"/>
                </a:lnSpc>
              </a:pPr>
              <a:r>
                <a:rPr lang="vi-VN" sz="4000" b="1">
                  <a:solidFill>
                    <a:srgbClr val="000000"/>
                  </a:solidFill>
                  <a:latin typeface="Arial" panose="020B0604020202020204" pitchFamily="34" charset="0"/>
                  <a:cs typeface="Arial" panose="020B0604020202020204" pitchFamily="34" charset="0"/>
                </a:rPr>
                <a:t>Ví dụ 2</a:t>
              </a:r>
              <a:endParaRPr lang="en-US" sz="4000" b="1">
                <a:solidFill>
                  <a:srgbClr val="000000"/>
                </a:solidFill>
                <a:latin typeface="Arial" panose="020B0604020202020204" pitchFamily="34" charset="0"/>
                <a:cs typeface="Arial" panose="020B0604020202020204" pitchFamily="34" charset="0"/>
              </a:endParaRPr>
            </a:p>
          </p:txBody>
        </p:sp>
      </p:grpSp>
      <p:grpSp>
        <p:nvGrpSpPr>
          <p:cNvPr id="20" name="Group 19"/>
          <p:cNvGrpSpPr/>
          <p:nvPr/>
        </p:nvGrpSpPr>
        <p:grpSpPr>
          <a:xfrm>
            <a:off x="990600" y="344212"/>
            <a:ext cx="10219217" cy="1316174"/>
            <a:chOff x="990600" y="344212"/>
            <a:chExt cx="10219217" cy="1316174"/>
          </a:xfrm>
        </p:grpSpPr>
        <p:sp>
          <p:nvSpPr>
            <p:cNvPr id="10" name="Rectangle 9"/>
            <p:cNvSpPr/>
            <p:nvPr/>
          </p:nvSpPr>
          <p:spPr>
            <a:xfrm>
              <a:off x="990600" y="952500"/>
              <a:ext cx="9081332" cy="707886"/>
            </a:xfrm>
            <a:prstGeom prst="rect">
              <a:avLst/>
            </a:prstGeom>
          </p:spPr>
          <p:txBody>
            <a:bodyPr wrap="none">
              <a:spAutoFit/>
            </a:bodyPr>
            <a:lstStyle/>
            <a:p>
              <a:r>
                <a:rPr lang="vi-VN" sz="4000" i="1">
                  <a:solidFill>
                    <a:srgbClr val="002060"/>
                  </a:solidFill>
                  <a:latin typeface="Arial" panose="020B0604020202020204" pitchFamily="34" charset="0"/>
                  <a:cs typeface="Arial" panose="020B0604020202020204" pitchFamily="34" charset="0"/>
                </a:rPr>
                <a:t>Á</a:t>
              </a:r>
              <a:r>
                <a:rPr lang="en-US" sz="4000" i="1">
                  <a:solidFill>
                    <a:srgbClr val="002060"/>
                  </a:solidFill>
                  <a:latin typeface="Arial" panose="020B0604020202020204" pitchFamily="34" charset="0"/>
                  <a:cs typeface="Arial" panose="020B0604020202020204" pitchFamily="34" charset="0"/>
                </a:rPr>
                <a:t>p dụng tính chất để giải thích </a:t>
              </a:r>
              <a:r>
                <a:rPr lang="en-US" sz="4000" b="1" i="1">
                  <a:solidFill>
                    <a:srgbClr val="002060"/>
                  </a:solidFill>
                  <a:latin typeface="Arial" panose="020B0604020202020204" pitchFamily="34" charset="0"/>
                  <a:cs typeface="Arial" panose="020B0604020202020204" pitchFamily="34" charset="0"/>
                </a:rPr>
                <a:t>Ví dụ 2</a:t>
              </a:r>
              <a:r>
                <a:rPr lang="en-US" sz="4000" i="1">
                  <a:solidFill>
                    <a:srgbClr val="002060"/>
                  </a:solidFill>
                  <a:latin typeface="Arial" panose="020B0604020202020204" pitchFamily="34" charset="0"/>
                  <a:cs typeface="Arial" panose="020B0604020202020204" pitchFamily="34" charset="0"/>
                </a:rPr>
                <a:t>.</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0032" y="344212"/>
              <a:ext cx="1099785" cy="1216576"/>
            </a:xfrm>
            <a:prstGeom prst="rect">
              <a:avLst/>
            </a:prstGeom>
          </p:spPr>
        </p:pic>
      </p:grpSp>
      <p:sp>
        <p:nvSpPr>
          <p:cNvPr id="21" name="TextBox 20"/>
          <p:cNvSpPr txBox="1"/>
          <p:nvPr/>
        </p:nvSpPr>
        <p:spPr>
          <a:xfrm>
            <a:off x="3733800" y="2019300"/>
            <a:ext cx="13639800" cy="286232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Hình 13 minh họa người thợ đang kiểm tra độ phẳng của mặt sàn nhà. Hãy cho biết người thợ kiểm tra độ phẳng của mặt sàn nhà bằng cách nào? </a:t>
            </a:r>
            <a:endParaRPr lang="en-US" sz="400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867098"/>
            <a:ext cx="8173543" cy="3321206"/>
          </a:xfrm>
          <a:prstGeom prst="rect">
            <a:avLst/>
          </a:prstGeom>
        </p:spPr>
      </p:pic>
      <p:sp>
        <p:nvSpPr>
          <p:cNvPr id="23" name="TextBox 22"/>
          <p:cNvSpPr txBox="1"/>
          <p:nvPr/>
        </p:nvSpPr>
        <p:spPr>
          <a:xfrm>
            <a:off x="12268200" y="4974327"/>
            <a:ext cx="19812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24" name="TextBox 23"/>
          <p:cNvSpPr txBox="1"/>
          <p:nvPr/>
        </p:nvSpPr>
        <p:spPr>
          <a:xfrm>
            <a:off x="8839200" y="5851118"/>
            <a:ext cx="8534400" cy="378565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Người thợ đặt thước dẹt dài lên mặt sàn nhà ở các vị trí khác nhau. Nếu thước đó luôn áp sát mặt sàn, không bị cập kênh thì mặt sàn là phẳng.</a:t>
            </a:r>
            <a:endParaRPr lang="en-US" sz="40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62050" y="891353"/>
            <a:ext cx="15468600" cy="2162016"/>
            <a:chOff x="1143000" y="533400"/>
            <a:chExt cx="15468600" cy="2162016"/>
          </a:xfrm>
        </p:grpSpPr>
        <p:sp>
          <p:nvSpPr>
            <p:cNvPr id="3" name="Rounded Rectangle 2"/>
            <p:cNvSpPr/>
            <p:nvPr/>
          </p:nvSpPr>
          <p:spPr>
            <a:xfrm>
              <a:off x="3733800" y="533400"/>
              <a:ext cx="12877800" cy="2162016"/>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u="sng">
                  <a:solidFill>
                    <a:srgbClr val="002060"/>
                  </a:solidFill>
                  <a:latin typeface="Arial" panose="020B0604020202020204" pitchFamily="34" charset="0"/>
                  <a:cs typeface="Arial" panose="020B0604020202020204" pitchFamily="34" charset="0"/>
                </a:rPr>
                <a:t>Tính chất 4</a:t>
              </a:r>
              <a:r>
                <a:rPr lang="vi-VN" sz="4000" b="1">
                  <a:solidFill>
                    <a:srgbClr val="002060"/>
                  </a:solidFill>
                  <a:latin typeface="Arial" panose="020B0604020202020204" pitchFamily="34" charset="0"/>
                  <a:cs typeface="Arial" panose="020B0604020202020204" pitchFamily="34" charset="0"/>
                </a:rPr>
                <a:t>: </a:t>
              </a:r>
              <a:r>
                <a:rPr lang="nl-NL" sz="4000">
                  <a:solidFill>
                    <a:schemeClr val="tx1"/>
                  </a:solidFill>
                  <a:latin typeface="Arial" panose="020B0604020202020204" pitchFamily="34" charset="0"/>
                  <a:cs typeface="Arial" panose="020B0604020202020204" pitchFamily="34" charset="0"/>
                </a:rPr>
                <a:t>Tồn tại bốn điểm không cùng nằm trên một mặt phẳng.</a:t>
              </a:r>
              <a:endParaRPr lang="en-US" sz="400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143000" y="633492"/>
              <a:ext cx="2386014" cy="1961832"/>
            </a:xfrm>
            <a:prstGeom prst="rect">
              <a:avLst/>
            </a:prstGeom>
          </p:spPr>
        </p:pic>
      </p:grpSp>
      <p:grpSp>
        <p:nvGrpSpPr>
          <p:cNvPr id="14" name="Group 13"/>
          <p:cNvGrpSpPr/>
          <p:nvPr/>
        </p:nvGrpSpPr>
        <p:grpSpPr>
          <a:xfrm>
            <a:off x="1143000" y="3767986"/>
            <a:ext cx="11249497" cy="4486198"/>
            <a:chOff x="1143000" y="3767986"/>
            <a:chExt cx="11249497" cy="4486198"/>
          </a:xfrm>
        </p:grpSpPr>
        <p:grpSp>
          <p:nvGrpSpPr>
            <p:cNvPr id="5" name="Group 43"/>
            <p:cNvGrpSpPr/>
            <p:nvPr/>
          </p:nvGrpSpPr>
          <p:grpSpPr>
            <a:xfrm>
              <a:off x="1162050" y="3767986"/>
              <a:ext cx="2296145" cy="1498376"/>
              <a:chOff x="0" y="0"/>
              <a:chExt cx="3061526" cy="1997835"/>
            </a:xfrm>
          </p:grpSpPr>
          <p:grpSp>
            <p:nvGrpSpPr>
              <p:cNvPr id="6" name="Group 44"/>
              <p:cNvGrpSpPr/>
              <p:nvPr/>
            </p:nvGrpSpPr>
            <p:grpSpPr>
              <a:xfrm>
                <a:off x="0" y="0"/>
                <a:ext cx="3061526" cy="1997835"/>
                <a:chOff x="0" y="0"/>
                <a:chExt cx="2537814" cy="1656080"/>
              </a:xfrm>
            </p:grpSpPr>
            <p:sp>
              <p:nvSpPr>
                <p:cNvPr id="8"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9"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10"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7" name="TextBox 48"/>
              <p:cNvSpPr txBox="1"/>
              <p:nvPr/>
            </p:nvSpPr>
            <p:spPr>
              <a:xfrm>
                <a:off x="240671" y="911731"/>
                <a:ext cx="2580183" cy="512961"/>
              </a:xfrm>
              <a:prstGeom prst="rect">
                <a:avLst/>
              </a:prstGeom>
            </p:spPr>
            <p:txBody>
              <a:bodyPr lIns="0" tIns="0" rIns="0" bIns="0" rtlCol="0" anchor="t">
                <a:spAutoFit/>
              </a:bodyPr>
              <a:lstStyle/>
              <a:p>
                <a:pPr algn="ctr">
                  <a:lnSpc>
                    <a:spcPts val="2963"/>
                  </a:lnSpc>
                </a:pPr>
                <a:r>
                  <a:rPr lang="vi-VN" sz="4000" b="1">
                    <a:solidFill>
                      <a:srgbClr val="000000"/>
                    </a:solidFill>
                    <a:latin typeface="Arial" panose="020B0604020202020204" pitchFamily="34" charset="0"/>
                    <a:cs typeface="Arial" panose="020B0604020202020204" pitchFamily="34" charset="0"/>
                  </a:rPr>
                  <a:t>Ví dụ 3</a:t>
                </a:r>
                <a:endParaRPr lang="en-US" sz="4000" b="1">
                  <a:solidFill>
                    <a:srgbClr val="000000"/>
                  </a:solidFill>
                  <a:latin typeface="Arial" panose="020B0604020202020204" pitchFamily="34" charset="0"/>
                  <a:cs typeface="Arial" panose="020B0604020202020204" pitchFamily="34" charset="0"/>
                </a:endParaRPr>
              </a:p>
            </p:txBody>
          </p:sp>
        </p:grpSp>
        <p:sp>
          <p:nvSpPr>
            <p:cNvPr id="11" name="TextBox 10"/>
            <p:cNvSpPr txBox="1"/>
            <p:nvPr/>
          </p:nvSpPr>
          <p:spPr>
            <a:xfrm>
              <a:off x="3752850" y="4163231"/>
              <a:ext cx="4624386"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Giải thích tại sao:</a:t>
              </a:r>
              <a:endParaRPr lang="en-US" sz="4000">
                <a:latin typeface="Arial" panose="020B0604020202020204" pitchFamily="34" charset="0"/>
                <a:cs typeface="Arial" panose="020B0604020202020204" pitchFamily="34" charset="0"/>
              </a:endParaRPr>
            </a:p>
          </p:txBody>
        </p:sp>
        <p:sp>
          <p:nvSpPr>
            <p:cNvPr id="12" name="TextBox 11"/>
            <p:cNvSpPr txBox="1"/>
            <p:nvPr/>
          </p:nvSpPr>
          <p:spPr>
            <a:xfrm>
              <a:off x="1143000" y="5505931"/>
              <a:ext cx="11249497" cy="2748253"/>
            </a:xfrm>
            <a:prstGeom prst="rect">
              <a:avLst/>
            </a:prstGeom>
            <a:noFill/>
          </p:spPr>
          <p:txBody>
            <a:bodyPr wrap="square" rtlCol="0">
              <a:spAutoFit/>
            </a:bodyPr>
            <a:lstStyle/>
            <a:p>
              <a:pPr marL="742950" indent="-742950" algn="just">
                <a:lnSpc>
                  <a:spcPct val="150000"/>
                </a:lnSpc>
                <a:buAutoNum type="alphaLcParenR"/>
              </a:pPr>
              <a:r>
                <a:rPr lang="vi-VN" sz="4000">
                  <a:latin typeface="Arial" panose="020B0604020202020204" pitchFamily="34" charset="0"/>
                  <a:cs typeface="Arial" panose="020B0604020202020204" pitchFamily="34" charset="0"/>
                </a:rPr>
                <a:t>Chân máy ảnh có thể đặt ở hầu hết các loại địa hình mà vẫn đứng vững.</a:t>
              </a:r>
            </a:p>
            <a:p>
              <a:pPr marL="742950" indent="-742950" algn="just">
                <a:lnSpc>
                  <a:spcPct val="150000"/>
                </a:lnSpc>
                <a:buAutoNum type="alphaLcParenR"/>
              </a:pPr>
              <a:r>
                <a:rPr lang="vi-VN" sz="4000">
                  <a:latin typeface="Arial" panose="020B0604020202020204" pitchFamily="34" charset="0"/>
                  <a:cs typeface="Arial" panose="020B0604020202020204" pitchFamily="34" charset="0"/>
                </a:rPr>
                <a:t>Bàn ghế bốn chân thường hay bị cập kênh</a:t>
              </a:r>
              <a:endParaRPr lang="en-US" sz="4000">
                <a:latin typeface="Arial" panose="020B0604020202020204" pitchFamily="34" charset="0"/>
                <a:cs typeface="Arial" panose="020B0604020202020204" pitchFamily="34" charset="0"/>
              </a:endParaRPr>
            </a:p>
          </p:txBody>
        </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68400" y="4154619"/>
            <a:ext cx="3429000" cy="5450879"/>
          </a:xfrm>
          <a:prstGeom prst="rect">
            <a:avLst/>
          </a:prstGeom>
        </p:spPr>
      </p:pic>
    </p:spTree>
    <p:extLst>
      <p:ext uri="{BB962C8B-B14F-4D97-AF65-F5344CB8AC3E}">
        <p14:creationId xmlns:p14="http://schemas.microsoft.com/office/powerpoint/2010/main" val="6236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1"/>
          <p:cNvGrpSpPr/>
          <p:nvPr/>
        </p:nvGrpSpPr>
        <p:grpSpPr>
          <a:xfrm>
            <a:off x="990600" y="680760"/>
            <a:ext cx="15925800" cy="2862322"/>
            <a:chOff x="990600" y="680760"/>
            <a:chExt cx="15925800" cy="2862322"/>
          </a:xfrm>
        </p:grpSpPr>
        <p:grpSp>
          <p:nvGrpSpPr>
            <p:cNvPr id="11" name="Group 25"/>
            <p:cNvGrpSpPr/>
            <p:nvPr/>
          </p:nvGrpSpPr>
          <p:grpSpPr>
            <a:xfrm>
              <a:off x="990600" y="985560"/>
              <a:ext cx="1608608" cy="1640633"/>
              <a:chOff x="0" y="0"/>
              <a:chExt cx="1280341" cy="1305831"/>
            </a:xfrm>
          </p:grpSpPr>
          <p:grpSp>
            <p:nvGrpSpPr>
              <p:cNvPr id="12" name="Group 26"/>
              <p:cNvGrpSpPr/>
              <p:nvPr/>
            </p:nvGrpSpPr>
            <p:grpSpPr>
              <a:xfrm>
                <a:off x="0" y="0"/>
                <a:ext cx="1280341" cy="1305831"/>
                <a:chOff x="0" y="0"/>
                <a:chExt cx="1838434" cy="1875035"/>
              </a:xfrm>
            </p:grpSpPr>
            <p:sp>
              <p:nvSpPr>
                <p:cNvPr id="14"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15"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16"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13"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HĐ5</a:t>
                </a:r>
                <a:endParaRPr lang="en-US" sz="4000" b="1">
                  <a:solidFill>
                    <a:srgbClr val="000000"/>
                  </a:solidFill>
                  <a:latin typeface="Arial" panose="020B0604020202020204" pitchFamily="34" charset="0"/>
                  <a:cs typeface="Arial" panose="020B0604020202020204" pitchFamily="34" charset="0"/>
                </a:endParaRPr>
              </a:p>
            </p:txBody>
          </p:sp>
        </p:grpSp>
        <p:sp>
          <p:nvSpPr>
            <p:cNvPr id="17" name="Rectangle 16"/>
            <p:cNvSpPr/>
            <p:nvPr/>
          </p:nvSpPr>
          <p:spPr>
            <a:xfrm>
              <a:off x="2971800" y="680760"/>
              <a:ext cx="13944600" cy="2862322"/>
            </a:xfrm>
            <a:prstGeom prst="rect">
              <a:avLst/>
            </a:prstGeom>
          </p:spPr>
          <p:txBody>
            <a:bodyPr wrap="square">
              <a:spAutoFit/>
            </a:bodyPr>
            <a:lstStyle/>
            <a:p>
              <a:pPr algn="just">
                <a:lnSpc>
                  <a:spcPct val="150000"/>
                </a:lnSpc>
              </a:pPr>
              <a:r>
                <a:rPr lang="vi-VN" sz="4000"/>
                <a:t>Hình 15 mô tả một phần của phòng học. Nếu coi bức tường chứa bảng và sàn nhà là hình ảnh của hai mặt phẳng thì giao hai mặt phẳng đó là gì?</a:t>
              </a:r>
              <a:endParaRPr lang="en-US" sz="4000"/>
            </a:p>
          </p:txBody>
        </p:sp>
      </p:grpSp>
      <p:pic>
        <p:nvPicPr>
          <p:cNvPr id="18" name="Picture 1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600" y="4076700"/>
            <a:ext cx="8440328" cy="5357277"/>
          </a:xfrm>
          <a:prstGeom prst="rect">
            <a:avLst/>
          </a:prstGeom>
        </p:spPr>
      </p:pic>
      <p:sp>
        <p:nvSpPr>
          <p:cNvPr id="19" name="TextBox 18"/>
          <p:cNvSpPr txBox="1"/>
          <p:nvPr/>
        </p:nvSpPr>
        <p:spPr>
          <a:xfrm>
            <a:off x="12534900" y="4076700"/>
            <a:ext cx="19812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20" name="TextBox 19"/>
          <p:cNvSpPr txBox="1"/>
          <p:nvPr/>
        </p:nvSpPr>
        <p:spPr>
          <a:xfrm>
            <a:off x="10134600" y="5318204"/>
            <a:ext cx="67818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Giao giữa bức tường với nền nhà là một đường thẳng.</a:t>
            </a:r>
            <a:endParaRPr lang="en-US" sz="4000">
              <a:latin typeface="Arial" panose="020B0604020202020204" pitchFamily="34" charset="0"/>
              <a:cs typeface="Arial" panose="020B0604020202020204" pitchFamily="34" charset="0"/>
            </a:endParaRPr>
          </a:p>
        </p:txBody>
      </p:sp>
      <p:cxnSp>
        <p:nvCxnSpPr>
          <p:cNvPr id="22" name="Straight Connector 21"/>
          <p:cNvCxnSpPr/>
          <p:nvPr/>
        </p:nvCxnSpPr>
        <p:spPr>
          <a:xfrm>
            <a:off x="762000" y="7429500"/>
            <a:ext cx="883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37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1" name="Group 20"/>
          <p:cNvGrpSpPr/>
          <p:nvPr/>
        </p:nvGrpSpPr>
        <p:grpSpPr>
          <a:xfrm>
            <a:off x="914400" y="495300"/>
            <a:ext cx="16211550" cy="3238500"/>
            <a:chOff x="1047750" y="216591"/>
            <a:chExt cx="16211550" cy="3109147"/>
          </a:xfrm>
        </p:grpSpPr>
        <p:sp>
          <p:nvSpPr>
            <p:cNvPr id="23" name="Rounded Rectangle 22"/>
            <p:cNvSpPr/>
            <p:nvPr/>
          </p:nvSpPr>
          <p:spPr>
            <a:xfrm>
              <a:off x="3790950" y="216591"/>
              <a:ext cx="13468350" cy="3109147"/>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u="sng">
                  <a:solidFill>
                    <a:srgbClr val="002060"/>
                  </a:solidFill>
                  <a:latin typeface="Arial" panose="020B0604020202020204" pitchFamily="34" charset="0"/>
                  <a:cs typeface="Arial" panose="020B0604020202020204" pitchFamily="34" charset="0"/>
                </a:rPr>
                <a:t>Tính chất 5</a:t>
              </a:r>
              <a:r>
                <a:rPr lang="vi-VN" sz="4000" b="1">
                  <a:solidFill>
                    <a:srgbClr val="002060"/>
                  </a:solidFill>
                  <a:latin typeface="Arial" panose="020B0604020202020204" pitchFamily="34" charset="0"/>
                  <a:cs typeface="Arial" panose="020B0604020202020204" pitchFamily="34" charset="0"/>
                </a:rPr>
                <a:t>: </a:t>
              </a:r>
              <a:r>
                <a:rPr lang="nl-NL" sz="4000">
                  <a:solidFill>
                    <a:schemeClr val="tx1"/>
                  </a:solidFill>
                  <a:latin typeface="Arial" panose="020B0604020202020204" pitchFamily="34" charset="0"/>
                  <a:cs typeface="Arial" panose="020B0604020202020204" pitchFamily="34" charset="0"/>
                </a:rPr>
                <a:t>Nếu hai mặt phẳng phân biệt có một điểm chung thì chúng có một đường thẳng chung duy nhất chứa tất cả các điểm chung của hai phẳng đó.</a:t>
              </a:r>
              <a:endParaRPr lang="en-US" sz="4000">
                <a:solidFill>
                  <a:schemeClr val="tx1"/>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047750" y="670747"/>
              <a:ext cx="2386014" cy="1961832"/>
            </a:xfrm>
            <a:prstGeom prst="rect">
              <a:avLst/>
            </a:prstGeom>
          </p:spPr>
        </p:pic>
      </p:grpSp>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0" y="4381500"/>
            <a:ext cx="6203177" cy="5334000"/>
          </a:xfrm>
          <a:prstGeom prst="rect">
            <a:avLst/>
          </a:prstGeom>
        </p:spPr>
      </p:pic>
      <p:grpSp>
        <p:nvGrpSpPr>
          <p:cNvPr id="5" name="Group 4"/>
          <p:cNvGrpSpPr/>
          <p:nvPr/>
        </p:nvGrpSpPr>
        <p:grpSpPr>
          <a:xfrm>
            <a:off x="1238250" y="3974574"/>
            <a:ext cx="2743200" cy="1714500"/>
            <a:chOff x="914400" y="4000500"/>
            <a:chExt cx="2743200" cy="171450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4000500"/>
              <a:ext cx="2743200" cy="1714500"/>
            </a:xfrm>
            <a:prstGeom prst="rect">
              <a:avLst/>
            </a:prstGeom>
          </p:spPr>
        </p:pic>
        <p:sp>
          <p:nvSpPr>
            <p:cNvPr id="4" name="TextBox 3"/>
            <p:cNvSpPr txBox="1"/>
            <p:nvPr/>
          </p:nvSpPr>
          <p:spPr>
            <a:xfrm>
              <a:off x="1219200" y="4381500"/>
              <a:ext cx="2081214"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Chú ý</a:t>
              </a:r>
              <a:endParaRPr lang="en-US" sz="4000" b="1">
                <a:latin typeface="Arial" panose="020B0604020202020204" pitchFamily="34" charset="0"/>
                <a:cs typeface="Arial" panose="020B0604020202020204" pitchFamily="34" charset="0"/>
              </a:endParaRPr>
            </a:p>
          </p:txBody>
        </p:sp>
      </p:grpSp>
      <p:sp>
        <p:nvSpPr>
          <p:cNvPr id="6" name="Rectangle 5"/>
          <p:cNvSpPr/>
          <p:nvPr/>
        </p:nvSpPr>
        <p:spPr>
          <a:xfrm>
            <a:off x="1238250" y="5732472"/>
            <a:ext cx="98298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Đường thẳng chung d (nếu có) của hai mặt phẳng phân biệt (P) và (Q) được gọi là giao tuyến của hai mặt phẳng đó. </a:t>
            </a:r>
          </a:p>
          <a:p>
            <a:pPr algn="just">
              <a:lnSpc>
                <a:spcPct val="150000"/>
              </a:lnSpc>
            </a:pPr>
            <a:r>
              <a:rPr lang="vi-VN" sz="4000">
                <a:latin typeface="Arial" panose="020B0604020202020204" pitchFamily="34" charset="0"/>
                <a:cs typeface="Arial" panose="020B0604020202020204" pitchFamily="34" charset="0"/>
              </a:rPr>
              <a:t>Kí hiệu d = (P) ∩ (Q).</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519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17" name="TextBox 16"/>
          <p:cNvSpPr txBox="1"/>
          <p:nvPr/>
        </p:nvSpPr>
        <p:spPr>
          <a:xfrm>
            <a:off x="8073679" y="4189474"/>
            <a:ext cx="1981200" cy="646331"/>
          </a:xfrm>
          <a:prstGeom prst="rect">
            <a:avLst/>
          </a:prstGeom>
          <a:noFill/>
        </p:spPr>
        <p:txBody>
          <a:bodyPr wrap="square" rtlCol="0">
            <a:spAutoFit/>
          </a:bodyPr>
          <a:lstStyle/>
          <a:p>
            <a:pPr algn="ctr"/>
            <a:r>
              <a:rPr lang="vi-VN" sz="3600" b="1" u="sng">
                <a:solidFill>
                  <a:srgbClr val="C00000"/>
                </a:solidFill>
                <a:latin typeface="Arial" panose="020B0604020202020204" pitchFamily="34" charset="0"/>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2106" y="4718767"/>
            <a:ext cx="6486344" cy="3010056"/>
          </a:xfrm>
          <a:prstGeom prst="rect">
            <a:avLst/>
          </a:prstGeom>
        </p:spPr>
      </p:pic>
      <p:sp>
        <p:nvSpPr>
          <p:cNvPr id="16" name="TextBox 15"/>
          <p:cNvSpPr txBox="1"/>
          <p:nvPr/>
        </p:nvSpPr>
        <p:spPr>
          <a:xfrm>
            <a:off x="7772399" y="5143500"/>
            <a:ext cx="9677401" cy="2585323"/>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a) Vì S và C cùng thuộc hai mặt phẳng (SCB) và (SCD) nên giao tuyến của hai mặt phẳng (SCB) và (SCD) là đường thẳng SC.</a:t>
            </a:r>
            <a:endParaRPr lang="en-US" sz="3600">
              <a:latin typeface="Arial" panose="020B0604020202020204" pitchFamily="34" charset="0"/>
              <a:cs typeface="Arial" panose="020B0604020202020204" pitchFamily="34" charset="0"/>
            </a:endParaRPr>
          </a:p>
        </p:txBody>
      </p:sp>
      <p:sp>
        <p:nvSpPr>
          <p:cNvPr id="22" name="TextBox 21"/>
          <p:cNvSpPr txBox="1"/>
          <p:nvPr/>
        </p:nvSpPr>
        <p:spPr>
          <a:xfrm>
            <a:off x="1062105" y="7962900"/>
            <a:ext cx="16387695" cy="1754326"/>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b) Gọi O là giao điểm của AC và BD. Khi đó, vì O là điểm thuộc mặt phẳng (SAC) nên O là giao điểm của mặt phẳng (SAC) và đường thẳng BD.</a:t>
            </a:r>
            <a:endParaRPr lang="en-US" sz="3600">
              <a:latin typeface="Arial" panose="020B0604020202020204" pitchFamily="34" charset="0"/>
              <a:cs typeface="Arial" panose="020B0604020202020204" pitchFamily="34" charset="0"/>
            </a:endParaRPr>
          </a:p>
        </p:txBody>
      </p:sp>
      <p:grpSp>
        <p:nvGrpSpPr>
          <p:cNvPr id="2" name="Group 1"/>
          <p:cNvGrpSpPr/>
          <p:nvPr/>
        </p:nvGrpSpPr>
        <p:grpSpPr>
          <a:xfrm>
            <a:off x="1062106" y="462184"/>
            <a:ext cx="16004347" cy="3552967"/>
            <a:chOff x="1062106" y="462184"/>
            <a:chExt cx="16004347" cy="3552967"/>
          </a:xfrm>
        </p:grpSpPr>
        <p:grpSp>
          <p:nvGrpSpPr>
            <p:cNvPr id="10" name="Group 43"/>
            <p:cNvGrpSpPr/>
            <p:nvPr/>
          </p:nvGrpSpPr>
          <p:grpSpPr>
            <a:xfrm>
              <a:off x="1062106" y="582440"/>
              <a:ext cx="2296145" cy="1498376"/>
              <a:chOff x="0" y="0"/>
              <a:chExt cx="3061526" cy="1997835"/>
            </a:xfrm>
          </p:grpSpPr>
          <p:grpSp>
            <p:nvGrpSpPr>
              <p:cNvPr id="11" name="Group 44"/>
              <p:cNvGrpSpPr/>
              <p:nvPr/>
            </p:nvGrpSpPr>
            <p:grpSpPr>
              <a:xfrm>
                <a:off x="0" y="0"/>
                <a:ext cx="3061526" cy="1997835"/>
                <a:chOff x="0" y="0"/>
                <a:chExt cx="2537814" cy="1656080"/>
              </a:xfrm>
            </p:grpSpPr>
            <p:sp>
              <p:nvSpPr>
                <p:cNvPr id="13"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14"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15"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12" name="TextBox 48"/>
              <p:cNvSpPr txBox="1"/>
              <p:nvPr/>
            </p:nvSpPr>
            <p:spPr>
              <a:xfrm>
                <a:off x="200071" y="778372"/>
                <a:ext cx="2580183" cy="524845"/>
              </a:xfrm>
              <a:prstGeom prst="rect">
                <a:avLst/>
              </a:prstGeom>
            </p:spPr>
            <p:txBody>
              <a:bodyPr lIns="0" tIns="0" rIns="0" bIns="0" rtlCol="0" anchor="t">
                <a:spAutoFit/>
              </a:bodyPr>
              <a:lstStyle/>
              <a:p>
                <a:pPr algn="ctr">
                  <a:lnSpc>
                    <a:spcPts val="2963"/>
                  </a:lnSpc>
                </a:pPr>
                <a:r>
                  <a:rPr lang="vi-VN" sz="3600" b="1">
                    <a:solidFill>
                      <a:srgbClr val="000000"/>
                    </a:solidFill>
                    <a:latin typeface="Arial" panose="020B0604020202020204" pitchFamily="34" charset="0"/>
                    <a:cs typeface="Arial" panose="020B0604020202020204" pitchFamily="34" charset="0"/>
                  </a:rPr>
                  <a:t>Ví dụ 4</a:t>
                </a:r>
                <a:endParaRPr lang="en-US" sz="3600" b="1">
                  <a:solidFill>
                    <a:srgbClr val="000000"/>
                  </a:solidFill>
                  <a:latin typeface="Arial" panose="020B0604020202020204" pitchFamily="34" charset="0"/>
                  <a:cs typeface="Arial" panose="020B0604020202020204" pitchFamily="34" charset="0"/>
                </a:endParaRPr>
              </a:p>
            </p:txBody>
          </p:sp>
        </p:grpSp>
        <p:grpSp>
          <p:nvGrpSpPr>
            <p:cNvPr id="9" name="Group 8"/>
            <p:cNvGrpSpPr/>
            <p:nvPr/>
          </p:nvGrpSpPr>
          <p:grpSpPr>
            <a:xfrm>
              <a:off x="1062106" y="462184"/>
              <a:ext cx="16004347" cy="3493213"/>
              <a:chOff x="912053" y="559114"/>
              <a:chExt cx="16004347" cy="3493213"/>
            </a:xfrm>
          </p:grpSpPr>
          <p:sp>
            <p:nvSpPr>
              <p:cNvPr id="7" name="TextBox 6"/>
              <p:cNvSpPr txBox="1"/>
              <p:nvPr/>
            </p:nvSpPr>
            <p:spPr>
              <a:xfrm>
                <a:off x="3429000" y="559114"/>
                <a:ext cx="13487400" cy="1754326"/>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Trong mặt phẳng (P), cho hình bình hành ABCD, ngoài mặt phẳng (P) cho một điểm S. Hãy xác định:</a:t>
                </a:r>
                <a:endParaRPr lang="en-US" sz="3600">
                  <a:latin typeface="Arial" panose="020B0604020202020204" pitchFamily="34" charset="0"/>
                  <a:cs typeface="Arial" panose="020B0604020202020204" pitchFamily="34" charset="0"/>
                </a:endParaRPr>
              </a:p>
            </p:txBody>
          </p:sp>
          <p:sp>
            <p:nvSpPr>
              <p:cNvPr id="18" name="TextBox 17"/>
              <p:cNvSpPr txBox="1"/>
              <p:nvPr/>
            </p:nvSpPr>
            <p:spPr>
              <a:xfrm>
                <a:off x="912053" y="2298001"/>
                <a:ext cx="16004347" cy="1754326"/>
              </a:xfrm>
              <a:prstGeom prst="rect">
                <a:avLst/>
              </a:prstGeom>
              <a:noFill/>
            </p:spPr>
            <p:txBody>
              <a:bodyPr wrap="square" rtlCol="0">
                <a:spAutoFit/>
              </a:bodyPr>
              <a:lstStyle/>
              <a:p>
                <a:pPr marL="742950" indent="-742950" algn="just">
                  <a:lnSpc>
                    <a:spcPct val="150000"/>
                  </a:lnSpc>
                  <a:buAutoNum type="alphaLcParenR"/>
                </a:pPr>
                <a:r>
                  <a:rPr lang="vi-VN" sz="3600">
                    <a:latin typeface="Arial" panose="020B0604020202020204" pitchFamily="34" charset="0"/>
                    <a:cs typeface="Arial" panose="020B0604020202020204" pitchFamily="34" charset="0"/>
                  </a:rPr>
                  <a:t>Giao tuyến của hai mặt phẳng (SCB) và (SCD);</a:t>
                </a:r>
              </a:p>
              <a:p>
                <a:pPr marL="742950" indent="-742950" algn="just">
                  <a:lnSpc>
                    <a:spcPct val="150000"/>
                  </a:lnSpc>
                  <a:buAutoNum type="alphaLcParenR"/>
                </a:pPr>
                <a:r>
                  <a:rPr lang="vi-VN" sz="3600">
                    <a:latin typeface="Arial" panose="020B0604020202020204" pitchFamily="34" charset="0"/>
                    <a:cs typeface="Arial" panose="020B0604020202020204" pitchFamily="34" charset="0"/>
                  </a:rPr>
                  <a:t>Giao điểm của mặt phẳng (SAC) và đường thẳng BD.</a:t>
                </a:r>
                <a:endParaRPr lang="en-US" sz="3600">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17958">
              <a:off x="14989927" y="1500553"/>
              <a:ext cx="1346589" cy="2514598"/>
            </a:xfrm>
            <a:prstGeom prst="rect">
              <a:avLst/>
            </a:prstGeom>
          </p:spPr>
        </p:pic>
      </p:grpSp>
    </p:spTree>
    <p:extLst>
      <p:ext uri="{BB962C8B-B14F-4D97-AF65-F5344CB8AC3E}">
        <p14:creationId xmlns:p14="http://schemas.microsoft.com/office/powerpoint/2010/main" val="161770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9"/>
          <p:cNvSpPr txBox="1"/>
          <p:nvPr/>
        </p:nvSpPr>
        <p:spPr>
          <a:xfrm>
            <a:off x="2362200" y="1205807"/>
            <a:ext cx="10846194" cy="707886"/>
          </a:xfrm>
          <a:prstGeom prst="rect">
            <a:avLst/>
          </a:prstGeom>
          <a:noFill/>
        </p:spPr>
        <p:txBody>
          <a:bodyPr wrap="square" rtlCol="0">
            <a:spAutoFit/>
          </a:bodyPr>
          <a:lstStyle/>
          <a:p>
            <a:r>
              <a:rPr lang="vi-VN" sz="4000" b="1" u="sng">
                <a:solidFill>
                  <a:srgbClr val="C00000"/>
                </a:solidFill>
                <a:latin typeface="Arial" panose="020B0604020202020204" pitchFamily="34" charset="0"/>
                <a:cs typeface="Arial" panose="020B0604020202020204" pitchFamily="34" charset="0"/>
              </a:rPr>
              <a:t>Nhận xét</a:t>
            </a:r>
            <a:r>
              <a:rPr lang="vi-VN" sz="4000" b="1">
                <a:solidFill>
                  <a:srgbClr val="C00000"/>
                </a:solidFill>
                <a:latin typeface="Arial" panose="020B0604020202020204" pitchFamily="34" charset="0"/>
                <a:cs typeface="Arial" panose="020B0604020202020204" pitchFamily="34" charset="0"/>
              </a:rPr>
              <a:t>: </a:t>
            </a:r>
            <a:r>
              <a:rPr lang="vi-VN" sz="4000">
                <a:solidFill>
                  <a:srgbClr val="C00000"/>
                </a:solidFill>
                <a:latin typeface="Arial" panose="020B0604020202020204" pitchFamily="34" charset="0"/>
                <a:cs typeface="Arial" panose="020B0604020202020204" pitchFamily="34" charset="0"/>
              </a:rPr>
              <a:t>Cách tìm giao tuyến và giao điểm</a:t>
            </a:r>
            <a:endParaRPr lang="en-US" sz="4000" b="1">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8921" t="24020" r="26961" b="15195"/>
          <a:stretch/>
        </p:blipFill>
        <p:spPr>
          <a:xfrm rot="13536732">
            <a:off x="1095346" y="227034"/>
            <a:ext cx="1179504" cy="1625095"/>
          </a:xfrm>
          <a:prstGeom prst="rect">
            <a:avLst/>
          </a:prstGeom>
        </p:spPr>
      </p:pic>
      <p:pic>
        <p:nvPicPr>
          <p:cNvPr id="14" name="Picture 13"/>
          <p:cNvPicPr>
            <a:picLocks noChangeAspect="1"/>
          </p:cNvPicPr>
          <p:nvPr/>
        </p:nvPicPr>
        <p:blipFill>
          <a:blip r:embed="rId3"/>
          <a:stretch>
            <a:fillRect/>
          </a:stretch>
        </p:blipFill>
        <p:spPr>
          <a:xfrm>
            <a:off x="304800" y="8472785"/>
            <a:ext cx="3657600" cy="1590093"/>
          </a:xfrm>
          <a:prstGeom prst="rect">
            <a:avLst/>
          </a:prstGeom>
        </p:spPr>
      </p:pic>
      <p:sp>
        <p:nvSpPr>
          <p:cNvPr id="5" name="Rectangle 4"/>
          <p:cNvSpPr/>
          <p:nvPr/>
        </p:nvSpPr>
        <p:spPr>
          <a:xfrm>
            <a:off x="1562102" y="2349821"/>
            <a:ext cx="14820898" cy="193899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Có thể xác định giao tuyến của hai mặt phẳng bằng cách tìm hai điểm chung của chúng.</a:t>
            </a:r>
          </a:p>
        </p:txBody>
      </p:sp>
      <p:sp>
        <p:nvSpPr>
          <p:cNvPr id="6" name="Rectangle 5"/>
          <p:cNvSpPr/>
          <p:nvPr/>
        </p:nvSpPr>
        <p:spPr>
          <a:xfrm>
            <a:off x="1562102" y="4348221"/>
            <a:ext cx="11391898" cy="378565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Để tìm giao điểm của đường thẳng a và (P) (giả thiết tồn tại) ta làm như sau: Chọn một đường thẳng b, sao cho b ⊂ (P), tìm giao điểm a ∩ b = M. Khi đó M là giao điểm cần tìm.</a:t>
            </a:r>
            <a:endParaRPr lang="en-US" sz="40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stretch>
            <a:fillRect/>
          </a:stretch>
        </p:blipFill>
        <p:spPr>
          <a:xfrm>
            <a:off x="13499179" y="5361904"/>
            <a:ext cx="4300270" cy="4925096"/>
          </a:xfrm>
          <a:prstGeom prst="rect">
            <a:avLst/>
          </a:prstGeom>
        </p:spPr>
      </p:pic>
    </p:spTree>
    <p:extLst>
      <p:ext uri="{BB962C8B-B14F-4D97-AF65-F5344CB8AC3E}">
        <p14:creationId xmlns:p14="http://schemas.microsoft.com/office/powerpoint/2010/main" val="140474570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Rounded Rectangle 1"/>
          <p:cNvSpPr/>
          <p:nvPr/>
        </p:nvSpPr>
        <p:spPr>
          <a:xfrm>
            <a:off x="990600" y="545323"/>
            <a:ext cx="3733800" cy="1522061"/>
          </a:xfrm>
          <a:prstGeom prst="round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3800" b="1">
                <a:latin typeface="Arial" panose="020B0604020202020204" pitchFamily="34" charset="0"/>
                <a:cs typeface="Arial" panose="020B0604020202020204" pitchFamily="34" charset="0"/>
              </a:rPr>
              <a:t>Luyện tập 3</a:t>
            </a:r>
            <a:endParaRPr lang="en-US" sz="3800" b="1">
              <a:latin typeface="Arial" panose="020B0604020202020204" pitchFamily="34" charset="0"/>
              <a:cs typeface="Arial" panose="020B0604020202020204" pitchFamily="34" charset="0"/>
            </a:endParaRPr>
          </a:p>
        </p:txBody>
      </p:sp>
      <p:sp>
        <p:nvSpPr>
          <p:cNvPr id="3" name="Rectangle 2"/>
          <p:cNvSpPr/>
          <p:nvPr/>
        </p:nvSpPr>
        <p:spPr>
          <a:xfrm>
            <a:off x="5029200" y="336857"/>
            <a:ext cx="11963400" cy="1846659"/>
          </a:xfrm>
          <a:prstGeom prst="rect">
            <a:avLst/>
          </a:prstGeom>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Trong </a:t>
            </a:r>
            <a:r>
              <a:rPr lang="en-US" sz="3800" b="1">
                <a:latin typeface="Arial" panose="020B0604020202020204" pitchFamily="34" charset="0"/>
                <a:cs typeface="Arial" panose="020B0604020202020204" pitchFamily="34" charset="0"/>
              </a:rPr>
              <a:t>Ví dụ 4</a:t>
            </a:r>
            <a:r>
              <a:rPr lang="en-US" sz="3800">
                <a:latin typeface="Arial" panose="020B0604020202020204" pitchFamily="34" charset="0"/>
                <a:cs typeface="Arial" panose="020B0604020202020204" pitchFamily="34" charset="0"/>
              </a:rPr>
              <a:t>, xác định giao tuyến của hai mặt phẳng (SAC) và (SBD).</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63200" y="3037799"/>
            <a:ext cx="6934200" cy="3217889"/>
          </a:xfrm>
          <a:prstGeom prst="rect">
            <a:avLst/>
          </a:prstGeom>
        </p:spPr>
      </p:pic>
      <p:sp>
        <p:nvSpPr>
          <p:cNvPr id="5" name="TextBox 4"/>
          <p:cNvSpPr txBox="1"/>
          <p:nvPr/>
        </p:nvSpPr>
        <p:spPr>
          <a:xfrm>
            <a:off x="8915400" y="2276936"/>
            <a:ext cx="1447800" cy="677108"/>
          </a:xfrm>
          <a:prstGeom prst="rect">
            <a:avLst/>
          </a:prstGeom>
          <a:noFill/>
        </p:spPr>
        <p:txBody>
          <a:bodyPr wrap="square" rtlCol="0">
            <a:spAutoFit/>
          </a:bodyPr>
          <a:lstStyle/>
          <a:p>
            <a:pPr algn="ctr"/>
            <a:r>
              <a:rPr lang="vi-VN" sz="3800" b="1" u="sng">
                <a:solidFill>
                  <a:srgbClr val="C00000"/>
                </a:solidFill>
                <a:latin typeface="Arial" panose="020B0604020202020204" pitchFamily="34" charset="0"/>
                <a:cs typeface="Arial" panose="020B0604020202020204" pitchFamily="34" charset="0"/>
              </a:rPr>
              <a:t>Giải</a:t>
            </a:r>
            <a:endParaRPr lang="en-US" sz="3800" b="1" u="sng">
              <a:solidFill>
                <a:srgbClr val="C00000"/>
              </a:solidFill>
              <a:latin typeface="Arial" panose="020B0604020202020204" pitchFamily="34" charset="0"/>
              <a:cs typeface="Arial" panose="020B0604020202020204" pitchFamily="34" charset="0"/>
            </a:endParaRPr>
          </a:p>
        </p:txBody>
      </p:sp>
      <p:grpSp>
        <p:nvGrpSpPr>
          <p:cNvPr id="8" name="Group 7"/>
          <p:cNvGrpSpPr/>
          <p:nvPr/>
        </p:nvGrpSpPr>
        <p:grpSpPr>
          <a:xfrm>
            <a:off x="990600" y="2927729"/>
            <a:ext cx="10001250" cy="4390434"/>
            <a:chOff x="990600" y="2927729"/>
            <a:chExt cx="10001250" cy="4390434"/>
          </a:xfrm>
        </p:grpSpPr>
        <p:sp>
          <p:nvSpPr>
            <p:cNvPr id="6" name="Rectangle 5"/>
            <p:cNvSpPr/>
            <p:nvPr/>
          </p:nvSpPr>
          <p:spPr>
            <a:xfrm>
              <a:off x="990600" y="2927729"/>
              <a:ext cx="8629650" cy="3492623"/>
            </a:xfrm>
            <a:prstGeom prst="rect">
              <a:avLst/>
            </a:prstGeom>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Ta có: AC cắt BD tại O nên O thuộc hai mặt phẳng (SAC) và (SBD).</a:t>
              </a:r>
            </a:p>
            <a:p>
              <a:pPr algn="just">
                <a:lnSpc>
                  <a:spcPct val="150000"/>
                </a:lnSpc>
              </a:pPr>
              <a:r>
                <a:rPr lang="en-US" sz="3800">
                  <a:latin typeface="Arial" panose="020B0604020202020204" pitchFamily="34" charset="0"/>
                  <a:cs typeface="Arial" panose="020B0604020202020204" pitchFamily="34" charset="0"/>
                </a:rPr>
                <a:t>Mà S cũng thuộc hai mặt phẳng (SAC) và (SBD). </a:t>
              </a:r>
            </a:p>
          </p:txBody>
        </p:sp>
        <p:sp>
          <p:nvSpPr>
            <p:cNvPr id="7" name="Rectangle 6"/>
            <p:cNvSpPr/>
            <p:nvPr/>
          </p:nvSpPr>
          <p:spPr>
            <a:xfrm>
              <a:off x="1009650" y="6348667"/>
              <a:ext cx="9982200" cy="969496"/>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cs typeface="Arial" panose="020B0604020202020204" pitchFamily="34" charset="0"/>
                </a:rPr>
                <a:t>Do đó: SO là giao tuyến của hai mặt phẳng.</a:t>
              </a:r>
            </a:p>
          </p:txBody>
        </p:sp>
      </p:grpSp>
      <p:cxnSp>
        <p:nvCxnSpPr>
          <p:cNvPr id="9" name="Straight Connector 8"/>
          <p:cNvCxnSpPr/>
          <p:nvPr/>
        </p:nvCxnSpPr>
        <p:spPr>
          <a:xfrm>
            <a:off x="0" y="7505700"/>
            <a:ext cx="18288000" cy="0"/>
          </a:xfrm>
          <a:prstGeom prst="line">
            <a:avLst/>
          </a:prstGeom>
          <a:ln w="38100">
            <a:solidFill>
              <a:srgbClr val="FD9959"/>
            </a:solidFill>
            <a:prstDash val="lgDashDot"/>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990600" y="7889109"/>
            <a:ext cx="16106775" cy="2043452"/>
            <a:chOff x="1219200" y="290131"/>
            <a:chExt cx="16106775" cy="1961832"/>
          </a:xfrm>
        </p:grpSpPr>
        <p:sp>
          <p:nvSpPr>
            <p:cNvPr id="11" name="Rounded Rectangle 10"/>
            <p:cNvSpPr/>
            <p:nvPr/>
          </p:nvSpPr>
          <p:spPr>
            <a:xfrm>
              <a:off x="3857625" y="494281"/>
              <a:ext cx="13468350" cy="1757682"/>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u="sng">
                  <a:solidFill>
                    <a:srgbClr val="002060"/>
                  </a:solidFill>
                  <a:latin typeface="Arial" panose="020B0604020202020204" pitchFamily="34" charset="0"/>
                  <a:cs typeface="Arial" panose="020B0604020202020204" pitchFamily="34" charset="0"/>
                </a:rPr>
                <a:t>Tính chất 6</a:t>
              </a:r>
              <a:r>
                <a:rPr lang="vi-VN" sz="3800" b="1">
                  <a:solidFill>
                    <a:srgbClr val="002060"/>
                  </a:solidFill>
                  <a:latin typeface="Arial" panose="020B0604020202020204" pitchFamily="34" charset="0"/>
                  <a:cs typeface="Arial" panose="020B0604020202020204" pitchFamily="34" charset="0"/>
                </a:rPr>
                <a:t>: </a:t>
              </a:r>
              <a:r>
                <a:rPr lang="en-US" sz="3800">
                  <a:solidFill>
                    <a:schemeClr val="tx1"/>
                  </a:solidFill>
                  <a:latin typeface="Arial" panose="020B0604020202020204" pitchFamily="34" charset="0"/>
                  <a:cs typeface="Arial" panose="020B0604020202020204" pitchFamily="34" charset="0"/>
                </a:rPr>
                <a:t>Trên mỗi mặt phẳng, tất cả các kết </a:t>
              </a:r>
              <a:r>
                <a:rPr lang="vi-VN" sz="3800">
                  <a:solidFill>
                    <a:schemeClr val="tx1"/>
                  </a:solidFill>
                  <a:latin typeface="Arial" panose="020B0604020202020204" pitchFamily="34" charset="0"/>
                  <a:cs typeface="Arial" panose="020B0604020202020204" pitchFamily="34" charset="0"/>
                </a:rPr>
                <a:t>quả </a:t>
              </a:r>
              <a:r>
                <a:rPr lang="en-US" sz="3800">
                  <a:solidFill>
                    <a:schemeClr val="tx1"/>
                  </a:solidFill>
                  <a:latin typeface="Arial" panose="020B0604020202020204" pitchFamily="34" charset="0"/>
                  <a:cs typeface="Arial" panose="020B0604020202020204" pitchFamily="34" charset="0"/>
                </a:rPr>
                <a:t>đã biết trong hình học phẳng đều đúng.</a:t>
              </a: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219200" y="290131"/>
              <a:ext cx="2386014" cy="1961832"/>
            </a:xfrm>
            <a:prstGeom prst="rect">
              <a:avLst/>
            </a:prstGeom>
          </p:spPr>
        </p:pic>
      </p:grpSp>
    </p:spTree>
    <p:extLst>
      <p:ext uri="{BB962C8B-B14F-4D97-AF65-F5344CB8AC3E}">
        <p14:creationId xmlns:p14="http://schemas.microsoft.com/office/powerpoint/2010/main" val="32874876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66800" y="897890"/>
            <a:ext cx="4267200" cy="5184636"/>
            <a:chOff x="1066800" y="897890"/>
            <a:chExt cx="4267200" cy="5184636"/>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97890"/>
              <a:ext cx="4267200" cy="4267200"/>
            </a:xfrm>
            <a:prstGeom prst="rect">
              <a:avLst/>
            </a:prstGeom>
          </p:spPr>
        </p:pic>
        <p:sp>
          <p:nvSpPr>
            <p:cNvPr id="9" name="TextBox 8"/>
            <p:cNvSpPr txBox="1"/>
            <p:nvPr/>
          </p:nvSpPr>
          <p:spPr>
            <a:xfrm>
              <a:off x="1714500" y="5374640"/>
              <a:ext cx="2971800" cy="707886"/>
            </a:xfrm>
            <a:prstGeom prst="rect">
              <a:avLst/>
            </a:prstGeom>
            <a:solidFill>
              <a:srgbClr val="FFCCEE"/>
            </a:solidFill>
          </p:spPr>
          <p:txBody>
            <a:bodyPr wrap="square" rtlCol="0">
              <a:spAutoFit/>
            </a:bodyPr>
            <a:lstStyle/>
            <a:p>
              <a:pPr algn="ctr"/>
              <a:r>
                <a:rPr lang="vi-VN" sz="4000">
                  <a:latin typeface="Arial" panose="020B0604020202020204" pitchFamily="34" charset="0"/>
                  <a:cs typeface="Arial" panose="020B0604020202020204" pitchFamily="34" charset="0"/>
                </a:rPr>
                <a:t>Khối rubic</a:t>
              </a:r>
              <a:endParaRPr lang="en-US" sz="4000">
                <a:latin typeface="Arial" panose="020B0604020202020204" pitchFamily="34" charset="0"/>
                <a:cs typeface="Arial" panose="020B0604020202020204" pitchFamily="34" charset="0"/>
              </a:endParaRPr>
            </a:p>
          </p:txBody>
        </p:sp>
      </p:grpSp>
      <p:grpSp>
        <p:nvGrpSpPr>
          <p:cNvPr id="4" name="Group 3"/>
          <p:cNvGrpSpPr/>
          <p:nvPr/>
        </p:nvGrpSpPr>
        <p:grpSpPr>
          <a:xfrm>
            <a:off x="8305800" y="220980"/>
            <a:ext cx="3581400" cy="5868392"/>
            <a:chOff x="8305800" y="220980"/>
            <a:chExt cx="3581400" cy="586839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220980"/>
              <a:ext cx="3581400" cy="4972050"/>
            </a:xfrm>
            <a:prstGeom prst="rect">
              <a:avLst/>
            </a:prstGeom>
          </p:spPr>
        </p:pic>
        <p:sp>
          <p:nvSpPr>
            <p:cNvPr id="10" name="TextBox 9"/>
            <p:cNvSpPr txBox="1"/>
            <p:nvPr/>
          </p:nvSpPr>
          <p:spPr>
            <a:xfrm>
              <a:off x="8953500" y="5381486"/>
              <a:ext cx="2286000" cy="707886"/>
            </a:xfrm>
            <a:prstGeom prst="rect">
              <a:avLst/>
            </a:prstGeom>
            <a:solidFill>
              <a:srgbClr val="FDEF94"/>
            </a:solidFill>
          </p:spPr>
          <p:txBody>
            <a:bodyPr wrap="square" rtlCol="0">
              <a:spAutoFit/>
            </a:bodyPr>
            <a:lstStyle/>
            <a:p>
              <a:pPr algn="ctr"/>
              <a:r>
                <a:rPr lang="vi-VN" sz="4000">
                  <a:latin typeface="Arial" panose="020B0604020202020204" pitchFamily="34" charset="0"/>
                  <a:cs typeface="Arial" panose="020B0604020202020204" pitchFamily="34" charset="0"/>
                </a:rPr>
                <a:t>Bánh ít</a:t>
              </a:r>
              <a:endParaRPr lang="en-US" sz="4000">
                <a:latin typeface="Arial" panose="020B0604020202020204" pitchFamily="34" charset="0"/>
                <a:cs typeface="Arial" panose="020B0604020202020204" pitchFamily="34" charset="0"/>
              </a:endParaRPr>
            </a:p>
          </p:txBody>
        </p:sp>
      </p:grpSp>
      <p:grpSp>
        <p:nvGrpSpPr>
          <p:cNvPr id="5" name="Group 4"/>
          <p:cNvGrpSpPr/>
          <p:nvPr/>
        </p:nvGrpSpPr>
        <p:grpSpPr>
          <a:xfrm>
            <a:off x="5031740" y="5210810"/>
            <a:ext cx="3832860" cy="4732494"/>
            <a:chOff x="5031740" y="5210810"/>
            <a:chExt cx="3832860" cy="4732494"/>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1168" t="13704" r="19966" b="7391"/>
            <a:stretch/>
          </p:blipFill>
          <p:spPr>
            <a:xfrm>
              <a:off x="5031740" y="5210810"/>
              <a:ext cx="3832860" cy="3911082"/>
            </a:xfrm>
            <a:prstGeom prst="rect">
              <a:avLst/>
            </a:prstGeom>
          </p:spPr>
        </p:pic>
        <p:sp>
          <p:nvSpPr>
            <p:cNvPr id="11" name="TextBox 10"/>
            <p:cNvSpPr txBox="1"/>
            <p:nvPr/>
          </p:nvSpPr>
          <p:spPr>
            <a:xfrm>
              <a:off x="5334000" y="9235418"/>
              <a:ext cx="2971800" cy="707886"/>
            </a:xfrm>
            <a:prstGeom prst="rect">
              <a:avLst/>
            </a:prstGeom>
            <a:solidFill>
              <a:srgbClr val="CBE9A2"/>
            </a:solidFill>
          </p:spPr>
          <p:txBody>
            <a:bodyPr wrap="square" rtlCol="0">
              <a:spAutoFit/>
            </a:bodyPr>
            <a:lstStyle/>
            <a:p>
              <a:pPr algn="ctr"/>
              <a:r>
                <a:rPr lang="vi-VN" sz="4000">
                  <a:latin typeface="Arial" panose="020B0604020202020204" pitchFamily="34" charset="0"/>
                  <a:cs typeface="Arial" panose="020B0604020202020204" pitchFamily="34" charset="0"/>
                </a:rPr>
                <a:t>Quả bóng</a:t>
              </a:r>
              <a:endParaRPr lang="en-US" sz="4000">
                <a:latin typeface="Arial" panose="020B0604020202020204" pitchFamily="34" charset="0"/>
                <a:cs typeface="Arial" panose="020B0604020202020204" pitchFamily="34" charset="0"/>
              </a:endParaRPr>
            </a:p>
          </p:txBody>
        </p:sp>
      </p:grpSp>
      <p:grpSp>
        <p:nvGrpSpPr>
          <p:cNvPr id="13" name="Group 12"/>
          <p:cNvGrpSpPr/>
          <p:nvPr/>
        </p:nvGrpSpPr>
        <p:grpSpPr>
          <a:xfrm>
            <a:off x="11215370" y="4229100"/>
            <a:ext cx="7067550" cy="5714204"/>
            <a:chOff x="11215370" y="4229100"/>
            <a:chExt cx="7067550" cy="5714204"/>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5370" y="4229100"/>
              <a:ext cx="7067550" cy="4711700"/>
            </a:xfrm>
            <a:prstGeom prst="rect">
              <a:avLst/>
            </a:prstGeom>
          </p:spPr>
        </p:pic>
        <p:sp>
          <p:nvSpPr>
            <p:cNvPr id="12" name="TextBox 11"/>
            <p:cNvSpPr txBox="1"/>
            <p:nvPr/>
          </p:nvSpPr>
          <p:spPr>
            <a:xfrm>
              <a:off x="13716000" y="9235418"/>
              <a:ext cx="2971800" cy="707886"/>
            </a:xfrm>
            <a:prstGeom prst="rect">
              <a:avLst/>
            </a:prstGeom>
            <a:solidFill>
              <a:srgbClr val="A6DAF4"/>
            </a:solidFill>
          </p:spPr>
          <p:txBody>
            <a:bodyPr wrap="square" rtlCol="0">
              <a:spAutoFit/>
            </a:bodyPr>
            <a:lstStyle/>
            <a:p>
              <a:pPr algn="ctr"/>
              <a:r>
                <a:rPr lang="vi-VN" sz="4000">
                  <a:latin typeface="Arial" panose="020B0604020202020204" pitchFamily="34" charset="0"/>
                  <a:cs typeface="Arial" panose="020B0604020202020204" pitchFamily="34" charset="0"/>
                </a:rPr>
                <a:t>Bánh chưng</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5431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3200400" y="571500"/>
            <a:ext cx="12268200" cy="1143000"/>
          </a:xfrm>
          <a:prstGeom prst="plaque">
            <a:avLst/>
          </a:prstGeom>
          <a:solidFill>
            <a:srgbClr val="D4C3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III. MỘT SỐ CÁCH XÁC ĐỊNH MẶT PHẲNG</a:t>
            </a:r>
            <a:endParaRPr lang="en-US" sz="4400" b="1">
              <a:solidFill>
                <a:schemeClr val="tx1"/>
              </a:solidFill>
              <a:latin typeface="Arial" panose="020B0604020202020204" pitchFamily="34" charset="0"/>
              <a:cs typeface="Arial" panose="020B0604020202020204" pitchFamily="34" charset="0"/>
            </a:endParaRPr>
          </a:p>
        </p:txBody>
      </p:sp>
      <p:grpSp>
        <p:nvGrpSpPr>
          <p:cNvPr id="10" name="Group 9"/>
          <p:cNvGrpSpPr/>
          <p:nvPr/>
        </p:nvGrpSpPr>
        <p:grpSpPr>
          <a:xfrm>
            <a:off x="925875" y="1714500"/>
            <a:ext cx="11151825" cy="1828800"/>
            <a:chOff x="925875" y="1714500"/>
            <a:chExt cx="11151825" cy="1828800"/>
          </a:xfrm>
        </p:grpSpPr>
        <p:sp>
          <p:nvSpPr>
            <p:cNvPr id="3" name="TextBox 2"/>
            <p:cNvSpPr txBox="1"/>
            <p:nvPr/>
          </p:nvSpPr>
          <p:spPr>
            <a:xfrm>
              <a:off x="2552700" y="2476500"/>
              <a:ext cx="9525000" cy="707886"/>
            </a:xfrm>
            <a:prstGeom prst="rect">
              <a:avLst/>
            </a:prstGeom>
            <a:noFill/>
          </p:spPr>
          <p:txBody>
            <a:bodyPr wrap="square" rtlCol="0">
              <a:spAutoFit/>
            </a:bodyPr>
            <a:lstStyle/>
            <a:p>
              <a:r>
                <a:rPr lang="vi-VN" sz="4000" i="1">
                  <a:solidFill>
                    <a:srgbClr val="002060"/>
                  </a:solidFill>
                  <a:latin typeface="Arial" panose="020B0604020202020204" pitchFamily="34" charset="0"/>
                  <a:cs typeface="Arial" panose="020B0604020202020204" pitchFamily="34" charset="0"/>
                </a:rPr>
                <a:t>Em hãy suy nghĩ và dự đoán cho câu hỏi:</a:t>
              </a:r>
              <a:endParaRPr lang="en-US" sz="4000" i="1">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875" y="1714500"/>
              <a:ext cx="1588725" cy="1828800"/>
            </a:xfrm>
            <a:prstGeom prst="rect">
              <a:avLst/>
            </a:prstGeom>
          </p:spPr>
        </p:pic>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887200" y="3581400"/>
            <a:ext cx="6705600" cy="6705600"/>
          </a:xfrm>
          <a:prstGeom prst="rect">
            <a:avLst/>
          </a:prstGeom>
          <a:effectLst>
            <a:outerShdw blurRad="63500" sx="102000" sy="102000" algn="ctr" rotWithShape="0">
              <a:prstClr val="black">
                <a:alpha val="40000"/>
              </a:prstClr>
            </a:outerShdw>
          </a:effectLst>
        </p:spPr>
      </p:pic>
      <p:grpSp>
        <p:nvGrpSpPr>
          <p:cNvPr id="9" name="Group 8"/>
          <p:cNvGrpSpPr/>
          <p:nvPr/>
        </p:nvGrpSpPr>
        <p:grpSpPr>
          <a:xfrm>
            <a:off x="925875" y="4152900"/>
            <a:ext cx="11658600" cy="4210050"/>
            <a:chOff x="1219200" y="4210050"/>
            <a:chExt cx="11658600" cy="4210050"/>
          </a:xfrm>
        </p:grpSpPr>
        <p:grpSp>
          <p:nvGrpSpPr>
            <p:cNvPr id="6" name="Group 11"/>
            <p:cNvGrpSpPr/>
            <p:nvPr/>
          </p:nvGrpSpPr>
          <p:grpSpPr>
            <a:xfrm>
              <a:off x="1219200" y="4210050"/>
              <a:ext cx="11658600" cy="4210050"/>
              <a:chOff x="0" y="0"/>
              <a:chExt cx="6238240" cy="2012950"/>
            </a:xfrm>
            <a:solidFill>
              <a:schemeClr val="accent3">
                <a:lumMod val="40000"/>
                <a:lumOff val="60000"/>
              </a:schemeClr>
            </a:solidFill>
          </p:grpSpPr>
          <p:sp>
            <p:nvSpPr>
              <p:cNvPr id="7"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8" name="Rectangle 7"/>
            <p:cNvSpPr/>
            <p:nvPr/>
          </p:nvSpPr>
          <p:spPr>
            <a:xfrm>
              <a:off x="1588725" y="4397514"/>
              <a:ext cx="98298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Trong hình học phẳng, đường thẳng xác định khi biết ít nhất hai điểm phân biệt. Vậy trong không gian, mặt phẳng xác định khi có ít nhất những yếu tố nào?</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540958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5520" y="585622"/>
            <a:ext cx="6629400" cy="1100659"/>
            <a:chOff x="838200" y="1794941"/>
            <a:chExt cx="6629400" cy="1100659"/>
          </a:xfrm>
        </p:grpSpPr>
        <p:pic>
          <p:nvPicPr>
            <p:cNvPr id="3" name="Picture 2"/>
            <p:cNvPicPr>
              <a:picLocks noChangeAspect="1"/>
            </p:cNvPicPr>
            <p:nvPr/>
          </p:nvPicPr>
          <p:blipFill>
            <a:blip r:embed="rId2"/>
            <a:stretch>
              <a:fillRect/>
            </a:stretch>
          </p:blipFill>
          <p:spPr>
            <a:xfrm>
              <a:off x="838200" y="1794941"/>
              <a:ext cx="1243587" cy="1062559"/>
            </a:xfrm>
            <a:prstGeom prst="rect">
              <a:avLst/>
            </a:prstGeom>
          </p:spPr>
        </p:pic>
        <p:sp>
          <p:nvSpPr>
            <p:cNvPr id="4" name="TextBox 3"/>
            <p:cNvSpPr txBox="1"/>
            <p:nvPr/>
          </p:nvSpPr>
          <p:spPr>
            <a:xfrm>
              <a:off x="2362200" y="2187714"/>
              <a:ext cx="5105400" cy="707886"/>
            </a:xfrm>
            <a:prstGeom prst="rect">
              <a:avLst/>
            </a:prstGeom>
            <a:noFill/>
          </p:spPr>
          <p:txBody>
            <a:bodyPr wrap="square" rtlCol="0">
              <a:spAutoFit/>
            </a:bodyPr>
            <a:lstStyle/>
            <a:p>
              <a:r>
                <a:rPr lang="vi-VN" sz="4000" b="1">
                  <a:solidFill>
                    <a:srgbClr val="002060"/>
                  </a:solidFill>
                  <a:latin typeface="Arial" panose="020B0604020202020204" pitchFamily="34" charset="0"/>
                  <a:cs typeface="Arial" panose="020B0604020202020204" pitchFamily="34" charset="0"/>
                </a:rPr>
                <a:t>Thảo luận nhóm đôi</a:t>
              </a:r>
              <a:endParaRPr lang="en-US" sz="4000" b="1">
                <a:solidFill>
                  <a:srgbClr val="002060"/>
                </a:solidFill>
                <a:latin typeface="Arial" panose="020B0604020202020204" pitchFamily="34" charset="0"/>
                <a:cs typeface="Arial" panose="020B0604020202020204" pitchFamily="34" charset="0"/>
              </a:endParaRPr>
            </a:p>
          </p:txBody>
        </p:sp>
      </p:grpSp>
      <p:grpSp>
        <p:nvGrpSpPr>
          <p:cNvPr id="5" name="Group 25"/>
          <p:cNvGrpSpPr/>
          <p:nvPr/>
        </p:nvGrpSpPr>
        <p:grpSpPr>
          <a:xfrm>
            <a:off x="997369" y="2244795"/>
            <a:ext cx="1608608" cy="1640633"/>
            <a:chOff x="0" y="0"/>
            <a:chExt cx="1280341" cy="1305831"/>
          </a:xfrm>
        </p:grpSpPr>
        <p:grpSp>
          <p:nvGrpSpPr>
            <p:cNvPr id="6" name="Group 26"/>
            <p:cNvGrpSpPr/>
            <p:nvPr/>
          </p:nvGrpSpPr>
          <p:grpSpPr>
            <a:xfrm>
              <a:off x="0" y="0"/>
              <a:ext cx="1280341" cy="1305831"/>
              <a:chOff x="0" y="0"/>
              <a:chExt cx="1838434" cy="1875035"/>
            </a:xfrm>
          </p:grpSpPr>
          <p:sp>
            <p:nvSpPr>
              <p:cNvPr id="8"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9"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10"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7"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HĐ6</a:t>
              </a:r>
              <a:endParaRPr lang="en-US" sz="4000" b="1">
                <a:solidFill>
                  <a:srgbClr val="000000"/>
                </a:solidFill>
                <a:latin typeface="Arial" panose="020B0604020202020204" pitchFamily="34" charset="0"/>
                <a:cs typeface="Arial" panose="020B0604020202020204" pitchFamily="34" charset="0"/>
              </a:endParaRPr>
            </a:p>
          </p:txBody>
        </p:sp>
      </p:grpSp>
      <p:sp>
        <p:nvSpPr>
          <p:cNvPr id="11" name="Rectangle 10"/>
          <p:cNvSpPr/>
          <p:nvPr/>
        </p:nvSpPr>
        <p:spPr>
          <a:xfrm>
            <a:off x="3028950" y="2060505"/>
            <a:ext cx="14173200" cy="182492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điểm A không thuộc đường thẳng d. Lấy hai điểm B và C thuộc đường thẳng d (Hình 18).</a:t>
            </a:r>
          </a:p>
        </p:txBody>
      </p:sp>
      <p:sp>
        <p:nvSpPr>
          <p:cNvPr id="12" name="Rectangle 11"/>
          <p:cNvSpPr/>
          <p:nvPr/>
        </p:nvSpPr>
        <p:spPr>
          <a:xfrm>
            <a:off x="995520" y="4259652"/>
            <a:ext cx="9372600" cy="1824923"/>
          </a:xfrm>
          <a:prstGeom prst="rect">
            <a:avLst/>
          </a:prstGeom>
        </p:spPr>
        <p:txBody>
          <a:bodyPr wrap="square">
            <a:spAutoFit/>
          </a:bodyPr>
          <a:lstStyle/>
          <a:p>
            <a:pPr marL="742950" lvl="0" indent="-742950" algn="just">
              <a:lnSpc>
                <a:spcPct val="150000"/>
              </a:lnSpc>
              <a:buFont typeface="+mj-lt"/>
              <a:buAutoNum type="alphaLcParenR"/>
            </a:pPr>
            <a:r>
              <a:rPr lang="vi-VN" sz="4000">
                <a:solidFill>
                  <a:prstClr val="black"/>
                </a:solidFill>
                <a:cs typeface="Arial" panose="020B0604020202020204" pitchFamily="34" charset="0"/>
              </a:rPr>
              <a:t>Mặt phẳng đi qua ba điểm A, B, C có đi qua đường thẳng d hay không?</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400" y="5043635"/>
            <a:ext cx="7025739" cy="3322248"/>
          </a:xfrm>
          <a:prstGeom prst="rect">
            <a:avLst/>
          </a:prstGeom>
        </p:spPr>
      </p:pic>
      <p:sp>
        <p:nvSpPr>
          <p:cNvPr id="14" name="Rectangle 13"/>
          <p:cNvSpPr/>
          <p:nvPr/>
        </p:nvSpPr>
        <p:spPr>
          <a:xfrm>
            <a:off x="990600" y="6426891"/>
            <a:ext cx="9377520" cy="1938992"/>
          </a:xfrm>
          <a:prstGeom prst="rect">
            <a:avLst/>
          </a:prstGeom>
        </p:spPr>
        <p:txBody>
          <a:bodyPr wrap="square">
            <a:spAutoFit/>
          </a:bodyPr>
          <a:lstStyle/>
          <a:p>
            <a:pPr marL="742950" lvl="0" indent="-742950" algn="just">
              <a:lnSpc>
                <a:spcPct val="150000"/>
              </a:lnSpc>
              <a:buFont typeface="+mj-lt"/>
              <a:buAutoNum type="alphaLcParenR" startAt="2"/>
            </a:pPr>
            <a:r>
              <a:rPr lang="vi-VN" sz="4000">
                <a:solidFill>
                  <a:prstClr val="black"/>
                </a:solidFill>
                <a:cs typeface="Arial" panose="020B0604020202020204" pitchFamily="34" charset="0"/>
              </a:rPr>
              <a:t>Có bao nhiêu mặt phẳng đi qua điểm A và đường thẳng d?</a:t>
            </a:r>
            <a:endParaRPr lang="en-US" sz="4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947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0" y="876300"/>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009650" y="2228552"/>
            <a:ext cx="9144000" cy="4708981"/>
          </a:xfrm>
          <a:prstGeom prst="rect">
            <a:avLst/>
          </a:prstGeom>
        </p:spPr>
        <p:txBody>
          <a:bodyPr>
            <a:spAutoFit/>
          </a:bodyPr>
          <a:lstStyle/>
          <a:p>
            <a:pPr algn="just">
              <a:lnSpc>
                <a:spcPct val="150000"/>
              </a:lnSpc>
            </a:pPr>
            <a:r>
              <a:rPr lang="vi-VN" sz="4000">
                <a:latin typeface="Arial" panose="020B0604020202020204" pitchFamily="34" charset="0"/>
                <a:cs typeface="Arial" panose="020B0604020202020204" pitchFamily="34" charset="0"/>
              </a:rPr>
              <a:t>a) Do nếu mặt phẳng đi qua hai điểm của d thì sẽ d sẽ thuộc mặt phẳng đó. </a:t>
            </a:r>
          </a:p>
          <a:p>
            <a:pPr algn="just">
              <a:lnSpc>
                <a:spcPct val="150000"/>
              </a:lnSpc>
            </a:pPr>
            <a:r>
              <a:rPr lang="vi-VN" sz="4000">
                <a:latin typeface="Arial" panose="020B0604020202020204" pitchFamily="34" charset="0"/>
                <a:cs typeface="Arial" panose="020B0604020202020204" pitchFamily="34" charset="0"/>
              </a:rPr>
              <a:t>Mà d đi qua B, C ∈ (ABC)</a:t>
            </a:r>
          </a:p>
          <a:p>
            <a:pPr algn="just">
              <a:lnSpc>
                <a:spcPct val="150000"/>
              </a:lnSpc>
            </a:pPr>
            <a:r>
              <a:rPr lang="vi-VN" sz="4000">
                <a:latin typeface="Arial" panose="020B0604020202020204" pitchFamily="34" charset="0"/>
                <a:cs typeface="Arial" panose="020B0604020202020204" pitchFamily="34" charset="0"/>
              </a:rPr>
              <a:t>Nên mặt phẳng đi qua ba điểm A, B, C sẽ đi qua đường thẳng 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250" y="2685752"/>
            <a:ext cx="7292410" cy="3448348"/>
          </a:xfrm>
          <a:prstGeom prst="rect">
            <a:avLst/>
          </a:prstGeom>
        </p:spPr>
      </p:pic>
      <p:sp>
        <p:nvSpPr>
          <p:cNvPr id="5" name="Rectangle 4"/>
          <p:cNvSpPr/>
          <p:nvPr/>
        </p:nvSpPr>
        <p:spPr>
          <a:xfrm>
            <a:off x="1031494" y="7487434"/>
            <a:ext cx="14701012"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b) Có duy nhất một mặt phẳng đi qua điểm A và đường thẳng d.</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flipH="1">
            <a:off x="15392400" y="7815688"/>
            <a:ext cx="2668047" cy="22369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65284"/>
            <a:ext cx="2671824" cy="2612886"/>
          </a:xfrm>
          <a:prstGeom prst="rect">
            <a:avLst/>
          </a:prstGeom>
        </p:spPr>
      </p:pic>
    </p:spTree>
    <p:extLst>
      <p:ext uri="{BB962C8B-B14F-4D97-AF65-F5344CB8AC3E}">
        <p14:creationId xmlns:p14="http://schemas.microsoft.com/office/powerpoint/2010/main" val="346450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391400" y="1866900"/>
            <a:ext cx="10185577" cy="6750901"/>
          </a:xfrm>
          <a:custGeom>
            <a:avLst/>
            <a:gdLst/>
            <a:ahLst/>
            <a:cxnLst/>
            <a:rect l="l" t="t" r="r" b="b"/>
            <a:pathLst>
              <a:path w="2682621" h="1778015">
                <a:moveTo>
                  <a:pt x="38764" y="0"/>
                </a:moveTo>
                <a:lnTo>
                  <a:pt x="2643857" y="0"/>
                </a:lnTo>
                <a:cubicBezTo>
                  <a:pt x="2654138" y="0"/>
                  <a:pt x="2663998" y="4084"/>
                  <a:pt x="2671268" y="11354"/>
                </a:cubicBezTo>
                <a:cubicBezTo>
                  <a:pt x="2678537" y="18624"/>
                  <a:pt x="2682621" y="28483"/>
                  <a:pt x="2682621" y="38764"/>
                </a:cubicBezTo>
                <a:lnTo>
                  <a:pt x="2682621" y="1739251"/>
                </a:lnTo>
                <a:cubicBezTo>
                  <a:pt x="2682621" y="1760660"/>
                  <a:pt x="2665266" y="1778015"/>
                  <a:pt x="2643857" y="1778015"/>
                </a:cubicBezTo>
                <a:lnTo>
                  <a:pt x="38764" y="1778015"/>
                </a:lnTo>
                <a:cubicBezTo>
                  <a:pt x="17355" y="1778015"/>
                  <a:pt x="0" y="1760660"/>
                  <a:pt x="0" y="1739251"/>
                </a:cubicBezTo>
                <a:lnTo>
                  <a:pt x="0" y="38764"/>
                </a:lnTo>
                <a:cubicBezTo>
                  <a:pt x="0" y="17355"/>
                  <a:pt x="17355" y="0"/>
                  <a:pt x="38764" y="0"/>
                </a:cubicBezTo>
                <a:close/>
              </a:path>
            </a:pathLst>
          </a:custGeom>
          <a:solidFill>
            <a:schemeClr val="accent5">
              <a:lumMod val="20000"/>
              <a:lumOff val="80000"/>
            </a:schemeClr>
          </a:solidFill>
          <a:ln w="76200">
            <a:solidFill>
              <a:srgbClr val="000000"/>
            </a:solidFill>
          </a:ln>
        </p:spPr>
      </p:sp>
      <p:grpSp>
        <p:nvGrpSpPr>
          <p:cNvPr id="21" name="Group 20"/>
          <p:cNvGrpSpPr/>
          <p:nvPr/>
        </p:nvGrpSpPr>
        <p:grpSpPr>
          <a:xfrm>
            <a:off x="622211" y="302682"/>
            <a:ext cx="6096000" cy="5883270"/>
            <a:chOff x="622211" y="302682"/>
            <a:chExt cx="6096000" cy="588327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302682"/>
              <a:ext cx="1905000" cy="2192868"/>
            </a:xfrm>
            <a:prstGeom prst="rect">
              <a:avLst/>
            </a:prstGeom>
          </p:spPr>
        </p:pic>
        <p:sp>
          <p:nvSpPr>
            <p:cNvPr id="18" name="Rectangle 17"/>
            <p:cNvSpPr/>
            <p:nvPr/>
          </p:nvSpPr>
          <p:spPr>
            <a:xfrm>
              <a:off x="622211" y="2400300"/>
              <a:ext cx="6096000" cy="3785652"/>
            </a:xfrm>
            <a:prstGeom prst="rect">
              <a:avLst/>
            </a:prstGeom>
          </p:spPr>
          <p:txBody>
            <a:bodyPr wrap="square">
              <a:spAutoFit/>
            </a:bodyPr>
            <a:lstStyle/>
            <a:p>
              <a:pPr algn="just">
                <a:lnSpc>
                  <a:spcPct val="150000"/>
                </a:lnSpc>
              </a:pPr>
              <a:r>
                <a:rPr lang="vi-VN" sz="4000">
                  <a:solidFill>
                    <a:srgbClr val="002060"/>
                  </a:solidFill>
                </a:rPr>
                <a:t>Em hãy khái quát tính chất: </a:t>
              </a:r>
              <a:r>
                <a:rPr lang="vi-VN" sz="4000" i="1">
                  <a:solidFill>
                    <a:srgbClr val="002060"/>
                  </a:solidFill>
                </a:rPr>
                <a:t>Có bao nhiêu mặt phẳng qua điểm A và đường thẳng d cho trước?</a:t>
              </a:r>
              <a:endParaRPr lang="en-US" sz="4000" i="1">
                <a:solidFill>
                  <a:srgbClr val="002060"/>
                </a:solidFill>
              </a:endParaRPr>
            </a:p>
          </p:txBody>
        </p:sp>
      </p:grpSp>
      <p:sp>
        <p:nvSpPr>
          <p:cNvPr id="19" name="Rectangle 18"/>
          <p:cNvSpPr/>
          <p:nvPr/>
        </p:nvSpPr>
        <p:spPr>
          <a:xfrm>
            <a:off x="7912188" y="2400300"/>
            <a:ext cx="9144000" cy="5324535"/>
          </a:xfrm>
          <a:prstGeom prst="rect">
            <a:avLst/>
          </a:prstGeom>
        </p:spPr>
        <p:txBody>
          <a:bodyPr>
            <a:spAutoFit/>
          </a:bodyPr>
          <a:lstStyle/>
          <a:p>
            <a:pPr algn="ctr">
              <a:lnSpc>
                <a:spcPct val="170000"/>
              </a:lnSpc>
            </a:pPr>
            <a:r>
              <a:rPr lang="vi-VN" sz="4000" b="1">
                <a:solidFill>
                  <a:srgbClr val="C00000"/>
                </a:solidFill>
                <a:latin typeface="Arial" panose="020B0604020202020204" pitchFamily="34" charset="0"/>
                <a:cs typeface="Arial" panose="020B0604020202020204" pitchFamily="34" charset="0"/>
              </a:rPr>
              <a:t>Định lí 1</a:t>
            </a:r>
          </a:p>
          <a:p>
            <a:pPr algn="just">
              <a:lnSpc>
                <a:spcPct val="170000"/>
              </a:lnSpc>
            </a:pPr>
            <a:r>
              <a:rPr lang="vi-VN" sz="4000">
                <a:latin typeface="Arial" panose="020B0604020202020204" pitchFamily="34" charset="0"/>
                <a:cs typeface="Arial" panose="020B0604020202020204" pitchFamily="34" charset="0"/>
              </a:rPr>
              <a:t>Cho điểm A không thuộc đường thẳng d. Khi đó, qua điểm A và đường thẳng d có một và chỉ một mặt phẳng, kí hiệu mp(A, d) hoặc (A, d).</a:t>
            </a: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b="21482"/>
          <a:stretch/>
        </p:blipFill>
        <p:spPr>
          <a:xfrm>
            <a:off x="603161" y="6515100"/>
            <a:ext cx="6362233" cy="2362200"/>
          </a:xfrm>
          <a:prstGeom prst="rect">
            <a:avLst/>
          </a:prstGeom>
        </p:spPr>
      </p:pic>
      <p:pic>
        <p:nvPicPr>
          <p:cNvPr id="22" name="Picture 21"/>
          <p:cNvPicPr>
            <a:picLocks noChangeAspect="1"/>
          </p:cNvPicPr>
          <p:nvPr/>
        </p:nvPicPr>
        <p:blipFill>
          <a:blip r:embed="rId4"/>
          <a:stretch>
            <a:fillRect/>
          </a:stretch>
        </p:blipFill>
        <p:spPr>
          <a:xfrm>
            <a:off x="15132203" y="774710"/>
            <a:ext cx="2184380" cy="2184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40219" y="613391"/>
            <a:ext cx="16757231" cy="1938992"/>
            <a:chOff x="940219" y="613391"/>
            <a:chExt cx="16757231" cy="1938992"/>
          </a:xfrm>
        </p:grpSpPr>
        <p:grpSp>
          <p:nvGrpSpPr>
            <p:cNvPr id="2" name="Group 25"/>
            <p:cNvGrpSpPr/>
            <p:nvPr/>
          </p:nvGrpSpPr>
          <p:grpSpPr>
            <a:xfrm>
              <a:off x="940219" y="762570"/>
              <a:ext cx="1608608" cy="1640633"/>
              <a:chOff x="0" y="0"/>
              <a:chExt cx="1280341" cy="1305831"/>
            </a:xfrm>
          </p:grpSpPr>
          <p:grpSp>
            <p:nvGrpSpPr>
              <p:cNvPr id="3" name="Group 26"/>
              <p:cNvGrpSpPr/>
              <p:nvPr/>
            </p:nvGrpSpPr>
            <p:grpSpPr>
              <a:xfrm>
                <a:off x="0" y="0"/>
                <a:ext cx="1280341" cy="1305831"/>
                <a:chOff x="0" y="0"/>
                <a:chExt cx="1838434" cy="1875035"/>
              </a:xfrm>
            </p:grpSpPr>
            <p:sp>
              <p:nvSpPr>
                <p:cNvPr id="5"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6"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7"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4"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HĐ7</a:t>
                </a:r>
                <a:endParaRPr lang="en-US" sz="4000" b="1">
                  <a:solidFill>
                    <a:srgbClr val="000000"/>
                  </a:solidFill>
                  <a:latin typeface="Arial" panose="020B0604020202020204" pitchFamily="34" charset="0"/>
                  <a:cs typeface="Arial" panose="020B0604020202020204" pitchFamily="34" charset="0"/>
                </a:endParaRPr>
              </a:p>
            </p:txBody>
          </p:sp>
        </p:grpSp>
        <p:sp>
          <p:nvSpPr>
            <p:cNvPr id="8" name="Rectangle 7"/>
            <p:cNvSpPr/>
            <p:nvPr/>
          </p:nvSpPr>
          <p:spPr>
            <a:xfrm>
              <a:off x="2895600" y="613391"/>
              <a:ext cx="14801850" cy="1938992"/>
            </a:xfrm>
            <a:prstGeom prst="rect">
              <a:avLst/>
            </a:prstGeom>
          </p:spPr>
          <p:txBody>
            <a:bodyPr wrap="square">
              <a:spAutoFit/>
            </a:bodyPr>
            <a:lstStyle/>
            <a:p>
              <a:pPr algn="just">
                <a:lnSpc>
                  <a:spcPct val="150000"/>
                </a:lnSpc>
              </a:pPr>
              <a:r>
                <a:rPr lang="vi-VN" sz="4000"/>
                <a:t>Cho hai đường thẳng a và b cắt nhau tại O. Lấy điểm A trên đường thẳng a (A ≠ O), lấy điểm B trên đường thẳng b (B ≠ O).</a:t>
              </a:r>
              <a:endParaRPr lang="vi-VN" sz="4000">
                <a:latin typeface="Arial" panose="020B0604020202020204" pitchFamily="34" charset="0"/>
                <a:cs typeface="Arial" panose="020B0604020202020204" pitchFamily="34" charset="0"/>
              </a:endParaRPr>
            </a:p>
          </p:txBody>
        </p:sp>
      </p:grpSp>
      <p:sp>
        <p:nvSpPr>
          <p:cNvPr id="9" name="Rectangle 8"/>
          <p:cNvSpPr/>
          <p:nvPr/>
        </p:nvSpPr>
        <p:spPr>
          <a:xfrm>
            <a:off x="940219" y="2974921"/>
            <a:ext cx="9803981"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 Mặt phẳng đi qua ba điểm A, B, O có đi qua hai đường thẳng a và b hay không?</a:t>
            </a:r>
            <a:endParaRPr lang="en-US" sz="4000">
              <a:latin typeface="Arial" panose="020B0604020202020204" pitchFamily="34" charset="0"/>
              <a:cs typeface="Arial" panose="020B0604020202020204" pitchFamily="34" charset="0"/>
            </a:endParaRPr>
          </a:p>
        </p:txBody>
      </p:sp>
      <p:sp>
        <p:nvSpPr>
          <p:cNvPr id="10" name="Rectangle 9"/>
          <p:cNvSpPr/>
          <p:nvPr/>
        </p:nvSpPr>
        <p:spPr>
          <a:xfrm>
            <a:off x="940219" y="7415535"/>
            <a:ext cx="13645624" cy="101566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 Có bao nhiêu mặt phẳng đi qua hai đường thẳng a và b?</a:t>
            </a:r>
            <a:endParaRPr lang="en-US" sz="40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4800" y="2759805"/>
            <a:ext cx="6400800" cy="309404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200" y="7048500"/>
            <a:ext cx="1353600" cy="3055534"/>
          </a:xfrm>
          <a:prstGeom prst="rect">
            <a:avLst/>
          </a:prstGeom>
        </p:spPr>
      </p:pic>
      <p:sp>
        <p:nvSpPr>
          <p:cNvPr id="14" name="Rectangle 13"/>
          <p:cNvSpPr/>
          <p:nvPr/>
        </p:nvSpPr>
        <p:spPr>
          <a:xfrm>
            <a:off x="940219" y="4896423"/>
            <a:ext cx="12085061" cy="2554545"/>
          </a:xfrm>
          <a:prstGeom prst="rect">
            <a:avLst/>
          </a:prstGeom>
        </p:spPr>
        <p:txBody>
          <a:bodyPr wrap="square">
            <a:spAutoFit/>
          </a:bodyPr>
          <a:lstStyle/>
          <a:p>
            <a:pPr marL="571500" indent="-571500" algn="just">
              <a:lnSpc>
                <a:spcPct val="200000"/>
              </a:lnSpc>
              <a:buFont typeface="Wingdings" panose="05000000000000000000" pitchFamily="2" charset="2"/>
              <a:buChar char="§"/>
            </a:pPr>
            <a:r>
              <a:rPr lang="vi-VN" sz="4000">
                <a:solidFill>
                  <a:srgbClr val="C00000"/>
                </a:solidFill>
              </a:rPr>
              <a:t>Mặt phẳng đi qua A, O nên đi qua đường thẳng a.</a:t>
            </a:r>
          </a:p>
          <a:p>
            <a:pPr marL="571500" indent="-571500" algn="just">
              <a:lnSpc>
                <a:spcPct val="200000"/>
              </a:lnSpc>
              <a:buFont typeface="Wingdings" panose="05000000000000000000" pitchFamily="2" charset="2"/>
              <a:buChar char="§"/>
            </a:pPr>
            <a:r>
              <a:rPr lang="vi-VN" sz="4000">
                <a:solidFill>
                  <a:srgbClr val="C00000"/>
                </a:solidFill>
              </a:rPr>
              <a:t>Mặt phẳng đi qua B, O nên đi qua đường thẳng b.</a:t>
            </a:r>
          </a:p>
        </p:txBody>
      </p:sp>
      <p:sp>
        <p:nvSpPr>
          <p:cNvPr id="15" name="Rectangle 14"/>
          <p:cNvSpPr/>
          <p:nvPr/>
        </p:nvSpPr>
        <p:spPr>
          <a:xfrm>
            <a:off x="1021339" y="8664584"/>
            <a:ext cx="11562781" cy="707886"/>
          </a:xfrm>
          <a:prstGeom prst="rect">
            <a:avLst/>
          </a:prstGeom>
        </p:spPr>
        <p:txBody>
          <a:bodyPr wrap="none">
            <a:spAutoFit/>
          </a:bodyPr>
          <a:lstStyle/>
          <a:p>
            <a:r>
              <a:rPr lang="vi-VN" sz="4000">
                <a:solidFill>
                  <a:srgbClr val="C00000"/>
                </a:solidFill>
                <a:latin typeface="Arial" panose="020B0604020202020204" pitchFamily="34" charset="0"/>
                <a:cs typeface="Arial" panose="020B0604020202020204" pitchFamily="34" charset="0"/>
              </a:rPr>
              <a:t>Có một mặt phẳng đi qua hai đường thẳng a và b.</a:t>
            </a:r>
            <a:endParaRPr lang="en-US" sz="4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52411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fade">
                                      <p:cBhvr>
                                        <p:cTn id="32" dur="500"/>
                                        <p:tgtEl>
                                          <p:spTgt spid="1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14401" y="1866900"/>
            <a:ext cx="9372599" cy="6750901"/>
          </a:xfrm>
          <a:custGeom>
            <a:avLst/>
            <a:gdLst/>
            <a:ahLst/>
            <a:cxnLst/>
            <a:rect l="l" t="t" r="r" b="b"/>
            <a:pathLst>
              <a:path w="2682621" h="1778015">
                <a:moveTo>
                  <a:pt x="38764" y="0"/>
                </a:moveTo>
                <a:lnTo>
                  <a:pt x="2643857" y="0"/>
                </a:lnTo>
                <a:cubicBezTo>
                  <a:pt x="2654138" y="0"/>
                  <a:pt x="2663998" y="4084"/>
                  <a:pt x="2671268" y="11354"/>
                </a:cubicBezTo>
                <a:cubicBezTo>
                  <a:pt x="2678537" y="18624"/>
                  <a:pt x="2682621" y="28483"/>
                  <a:pt x="2682621" y="38764"/>
                </a:cubicBezTo>
                <a:lnTo>
                  <a:pt x="2682621" y="1739251"/>
                </a:lnTo>
                <a:cubicBezTo>
                  <a:pt x="2682621" y="1760660"/>
                  <a:pt x="2665266" y="1778015"/>
                  <a:pt x="2643857" y="1778015"/>
                </a:cubicBezTo>
                <a:lnTo>
                  <a:pt x="38764" y="1778015"/>
                </a:lnTo>
                <a:cubicBezTo>
                  <a:pt x="17355" y="1778015"/>
                  <a:pt x="0" y="1760660"/>
                  <a:pt x="0" y="1739251"/>
                </a:cubicBezTo>
                <a:lnTo>
                  <a:pt x="0" y="38764"/>
                </a:lnTo>
                <a:cubicBezTo>
                  <a:pt x="0" y="17355"/>
                  <a:pt x="17355" y="0"/>
                  <a:pt x="38764" y="0"/>
                </a:cubicBezTo>
                <a:close/>
              </a:path>
            </a:pathLst>
          </a:custGeom>
          <a:solidFill>
            <a:schemeClr val="accent5">
              <a:lumMod val="20000"/>
              <a:lumOff val="80000"/>
            </a:schemeClr>
          </a:solidFill>
          <a:ln w="76200">
            <a:solidFill>
              <a:srgbClr val="000000"/>
            </a:solidFill>
          </a:ln>
        </p:spPr>
      </p:sp>
      <p:sp>
        <p:nvSpPr>
          <p:cNvPr id="19" name="Rectangle 18"/>
          <p:cNvSpPr/>
          <p:nvPr/>
        </p:nvSpPr>
        <p:spPr>
          <a:xfrm>
            <a:off x="1593895" y="2398141"/>
            <a:ext cx="8089812" cy="5688417"/>
          </a:xfrm>
          <a:prstGeom prst="rect">
            <a:avLst/>
          </a:prstGeom>
        </p:spPr>
        <p:txBody>
          <a:bodyPr wrap="square">
            <a:spAutoFit/>
          </a:bodyPr>
          <a:lstStyle/>
          <a:p>
            <a:pPr algn="ctr">
              <a:lnSpc>
                <a:spcPct val="170000"/>
              </a:lnSpc>
            </a:pPr>
            <a:r>
              <a:rPr lang="vi-VN" sz="4400" b="1">
                <a:solidFill>
                  <a:srgbClr val="C00000"/>
                </a:solidFill>
                <a:latin typeface="Arial" panose="020B0604020202020204" pitchFamily="34" charset="0"/>
                <a:cs typeface="Arial" panose="020B0604020202020204" pitchFamily="34" charset="0"/>
              </a:rPr>
              <a:t>Định lí 2</a:t>
            </a:r>
          </a:p>
          <a:p>
            <a:pPr algn="just">
              <a:lnSpc>
                <a:spcPct val="170000"/>
              </a:lnSpc>
            </a:pPr>
            <a:r>
              <a:rPr lang="fr-FR" sz="4400">
                <a:latin typeface="Arial" panose="020B0604020202020204" pitchFamily="34" charset="0"/>
                <a:cs typeface="Arial" panose="020B0604020202020204" pitchFamily="34" charset="0"/>
              </a:rPr>
              <a:t>Cho hai đường thẳng a và b cắt nhau. Khi đó, qua a và b có một và chỉ một mặt phẳng, kí hiệu mp(a,b).</a:t>
            </a:r>
            <a:endParaRPr lang="en-US" sz="440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a:off x="13944600" y="730322"/>
            <a:ext cx="2184380" cy="2184380"/>
          </a:xfrm>
          <a:prstGeom prst="rect">
            <a:avLst/>
          </a:prstGeom>
        </p:spPr>
      </p:pic>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57200" y="692222"/>
            <a:ext cx="2743200" cy="2349356"/>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1" b="23642"/>
          <a:stretch/>
        </p:blipFill>
        <p:spPr>
          <a:xfrm>
            <a:off x="10706101" y="3866660"/>
            <a:ext cx="7454171" cy="2751377"/>
          </a:xfrm>
          <a:prstGeom prst="rect">
            <a:avLst/>
          </a:prstGeom>
        </p:spPr>
      </p:pic>
    </p:spTree>
    <p:extLst>
      <p:ext uri="{BB962C8B-B14F-4D97-AF65-F5344CB8AC3E}">
        <p14:creationId xmlns:p14="http://schemas.microsoft.com/office/powerpoint/2010/main" val="388192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13182600" y="4914900"/>
            <a:ext cx="4914900" cy="3762133"/>
          </a:xfrm>
          <a:custGeom>
            <a:avLst/>
            <a:gdLst/>
            <a:ahLst/>
            <a:cxnLst/>
            <a:rect l="l" t="t" r="r" b="b"/>
            <a:pathLst>
              <a:path w="5375629" h="4114800">
                <a:moveTo>
                  <a:pt x="0" y="0"/>
                </a:moveTo>
                <a:lnTo>
                  <a:pt x="5375629" y="0"/>
                </a:lnTo>
                <a:lnTo>
                  <a:pt x="537562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 name="Group 1"/>
          <p:cNvGrpSpPr/>
          <p:nvPr/>
        </p:nvGrpSpPr>
        <p:grpSpPr>
          <a:xfrm>
            <a:off x="1067247" y="266700"/>
            <a:ext cx="13258353" cy="2401725"/>
            <a:chOff x="1067247" y="266700"/>
            <a:chExt cx="13258353" cy="2401725"/>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247" y="266700"/>
              <a:ext cx="2086439" cy="2401725"/>
            </a:xfrm>
            <a:prstGeom prst="rect">
              <a:avLst/>
            </a:prstGeom>
          </p:spPr>
        </p:pic>
        <p:sp>
          <p:nvSpPr>
            <p:cNvPr id="21" name="Rounded Rectangular Callout 20"/>
            <p:cNvSpPr/>
            <p:nvPr/>
          </p:nvSpPr>
          <p:spPr>
            <a:xfrm>
              <a:off x="4114800" y="567979"/>
              <a:ext cx="10210800" cy="1967798"/>
            </a:xfrm>
            <a:prstGeom prst="wedgeRoundRectCallout">
              <a:avLst>
                <a:gd name="adj1" fmla="val -58348"/>
                <a:gd name="adj2" fmla="val -5170"/>
                <a:gd name="adj3" fmla="val 16667"/>
              </a:avLst>
            </a:prstGeom>
            <a:solidFill>
              <a:srgbClr val="FDEF94"/>
            </a:solidFill>
            <a:ln>
              <a:solidFill>
                <a:srgbClr val="FDEF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a:solidFill>
                    <a:schemeClr val="tx1"/>
                  </a:solidFill>
                  <a:latin typeface="Arial" panose="020B0604020202020204" pitchFamily="34" charset="0"/>
                  <a:cs typeface="Arial" panose="020B0604020202020204" pitchFamily="34" charset="0"/>
                </a:rPr>
                <a:t>Vậy trong không gian, mặt phẳng xác định theo những cách nào? </a:t>
              </a:r>
              <a:endParaRPr lang="en-US" sz="4000" i="1">
                <a:solidFill>
                  <a:schemeClr val="tx1"/>
                </a:solidFill>
                <a:latin typeface="Arial" panose="020B0604020202020204" pitchFamily="34" charset="0"/>
                <a:cs typeface="Arial" panose="020B0604020202020204" pitchFamily="34" charset="0"/>
              </a:endParaRPr>
            </a:p>
          </p:txBody>
        </p:sp>
      </p:grpSp>
      <p:sp>
        <p:nvSpPr>
          <p:cNvPr id="22" name="Rectangle 21"/>
          <p:cNvSpPr/>
          <p:nvPr/>
        </p:nvSpPr>
        <p:spPr>
          <a:xfrm>
            <a:off x="1500539" y="3180896"/>
            <a:ext cx="12532598" cy="707886"/>
          </a:xfrm>
          <a:prstGeom prst="rect">
            <a:avLst/>
          </a:prstGeom>
        </p:spPr>
        <p:txBody>
          <a:bodyPr wrap="none">
            <a:spAutoFit/>
          </a:bodyPr>
          <a:lstStyle/>
          <a:p>
            <a:r>
              <a:rPr lang="vi-VN" sz="4000">
                <a:solidFill>
                  <a:schemeClr val="tx2"/>
                </a:solidFill>
              </a:rPr>
              <a:t>Mặt phẳng được xác định theo một trong ba cách sau:</a:t>
            </a:r>
            <a:endParaRPr lang="en-US" sz="4000">
              <a:solidFill>
                <a:schemeClr val="tx2"/>
              </a:solidFill>
            </a:endParaRPr>
          </a:p>
        </p:txBody>
      </p:sp>
      <p:grpSp>
        <p:nvGrpSpPr>
          <p:cNvPr id="3" name="Group 2"/>
          <p:cNvGrpSpPr/>
          <p:nvPr/>
        </p:nvGrpSpPr>
        <p:grpSpPr>
          <a:xfrm>
            <a:off x="1500539" y="4412281"/>
            <a:ext cx="9401362" cy="967139"/>
            <a:chOff x="1500539" y="4412281"/>
            <a:chExt cx="9401362" cy="967139"/>
          </a:xfrm>
        </p:grpSpPr>
        <p:sp>
          <p:nvSpPr>
            <p:cNvPr id="23" name="Oval 22"/>
            <p:cNvSpPr/>
            <p:nvPr/>
          </p:nvSpPr>
          <p:spPr>
            <a:xfrm>
              <a:off x="1500539" y="4412281"/>
              <a:ext cx="967139" cy="9671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bg1"/>
                  </a:solidFill>
                  <a:latin typeface="Arial" panose="020B0604020202020204" pitchFamily="34" charset="0"/>
                  <a:cs typeface="Arial" panose="020B0604020202020204" pitchFamily="34" charset="0"/>
                </a:rPr>
                <a:t>1</a:t>
              </a:r>
              <a:endParaRPr lang="en-US" sz="4400">
                <a:solidFill>
                  <a:schemeClr val="bg1"/>
                </a:solidFill>
                <a:latin typeface="Arial" panose="020B0604020202020204" pitchFamily="34" charset="0"/>
                <a:cs typeface="Arial" panose="020B0604020202020204" pitchFamily="34" charset="0"/>
              </a:endParaRPr>
            </a:p>
          </p:txBody>
        </p:sp>
        <p:sp>
          <p:nvSpPr>
            <p:cNvPr id="24" name="Rectangle 23"/>
            <p:cNvSpPr/>
            <p:nvPr/>
          </p:nvSpPr>
          <p:spPr>
            <a:xfrm>
              <a:off x="2872139" y="4541907"/>
              <a:ext cx="8029762"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Đi qua ba điểm không thẳng hàng.</a:t>
              </a:r>
            </a:p>
          </p:txBody>
        </p:sp>
      </p:grpSp>
      <p:grpSp>
        <p:nvGrpSpPr>
          <p:cNvPr id="4" name="Group 3"/>
          <p:cNvGrpSpPr/>
          <p:nvPr/>
        </p:nvGrpSpPr>
        <p:grpSpPr>
          <a:xfrm>
            <a:off x="1500539" y="5722320"/>
            <a:ext cx="11277600" cy="1938992"/>
            <a:chOff x="1500539" y="5722320"/>
            <a:chExt cx="11277600" cy="1938992"/>
          </a:xfrm>
        </p:grpSpPr>
        <p:sp>
          <p:nvSpPr>
            <p:cNvPr id="25" name="Oval 24"/>
            <p:cNvSpPr/>
            <p:nvPr/>
          </p:nvSpPr>
          <p:spPr>
            <a:xfrm>
              <a:off x="1500539" y="5975395"/>
              <a:ext cx="967139" cy="9671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bg1"/>
                  </a:solidFill>
                  <a:latin typeface="Arial" panose="020B0604020202020204" pitchFamily="34" charset="0"/>
                  <a:cs typeface="Arial" panose="020B0604020202020204" pitchFamily="34" charset="0"/>
                </a:rPr>
                <a:t>2</a:t>
              </a:r>
              <a:endParaRPr lang="en-US" sz="4400">
                <a:solidFill>
                  <a:schemeClr val="bg1"/>
                </a:solidFill>
                <a:latin typeface="Arial" panose="020B0604020202020204" pitchFamily="34" charset="0"/>
                <a:cs typeface="Arial" panose="020B0604020202020204" pitchFamily="34" charset="0"/>
              </a:endParaRPr>
            </a:p>
          </p:txBody>
        </p:sp>
        <p:sp>
          <p:nvSpPr>
            <p:cNvPr id="26" name="Rectangle 25"/>
            <p:cNvSpPr/>
            <p:nvPr/>
          </p:nvSpPr>
          <p:spPr>
            <a:xfrm>
              <a:off x="2872139" y="5722320"/>
              <a:ext cx="9906000" cy="1938992"/>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Đi qua một đường thẳng và một điểm nằm ngoài đường thẳng đó.</a:t>
              </a:r>
              <a:endParaRPr lang="en-US" sz="4000">
                <a:latin typeface="Arial" panose="020B0604020202020204" pitchFamily="34" charset="0"/>
                <a:cs typeface="Arial" panose="020B0604020202020204" pitchFamily="34" charset="0"/>
              </a:endParaRPr>
            </a:p>
          </p:txBody>
        </p:sp>
      </p:grpSp>
      <p:grpSp>
        <p:nvGrpSpPr>
          <p:cNvPr id="5" name="Group 4"/>
          <p:cNvGrpSpPr/>
          <p:nvPr/>
        </p:nvGrpSpPr>
        <p:grpSpPr>
          <a:xfrm>
            <a:off x="1500538" y="7859796"/>
            <a:ext cx="9401363" cy="1015663"/>
            <a:chOff x="1500538" y="7859796"/>
            <a:chExt cx="9401363" cy="1015663"/>
          </a:xfrm>
        </p:grpSpPr>
        <p:sp>
          <p:nvSpPr>
            <p:cNvPr id="28" name="Oval 27"/>
            <p:cNvSpPr/>
            <p:nvPr/>
          </p:nvSpPr>
          <p:spPr>
            <a:xfrm>
              <a:off x="1500538" y="7908320"/>
              <a:ext cx="967139" cy="9671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bg1"/>
                  </a:solidFill>
                  <a:latin typeface="Arial" panose="020B0604020202020204" pitchFamily="34" charset="0"/>
                  <a:cs typeface="Arial" panose="020B0604020202020204" pitchFamily="34" charset="0"/>
                </a:rPr>
                <a:t>3</a:t>
              </a:r>
              <a:endParaRPr lang="en-US" sz="4400">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a:off x="2872139" y="7859796"/>
              <a:ext cx="8029762" cy="1015663"/>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Đi qua hai đường thẳng cắt nhau.</a:t>
              </a:r>
              <a:endParaRPr lang="en-US" sz="4000">
                <a:latin typeface="Arial" panose="020B0604020202020204" pitchFamily="34" charset="0"/>
                <a:cs typeface="Arial" panose="020B0604020202020204" pitchFamily="34" charset="0"/>
              </a:endParaRPr>
            </a:p>
          </p:txBody>
        </p:sp>
      </p:gr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5783">
            <a:off x="13831780" y="2580644"/>
            <a:ext cx="1138612" cy="1170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p:nvPr/>
        </p:nvGrpSpPr>
        <p:grpSpPr>
          <a:xfrm>
            <a:off x="7848600" y="647700"/>
            <a:ext cx="2296145" cy="1498376"/>
            <a:chOff x="0" y="0"/>
            <a:chExt cx="3061526" cy="1997835"/>
          </a:xfrm>
        </p:grpSpPr>
        <p:grpSp>
          <p:nvGrpSpPr>
            <p:cNvPr id="3" name="Group 44"/>
            <p:cNvGrpSpPr/>
            <p:nvPr/>
          </p:nvGrpSpPr>
          <p:grpSpPr>
            <a:xfrm>
              <a:off x="0" y="0"/>
              <a:ext cx="3061526" cy="1997835"/>
              <a:chOff x="0" y="0"/>
              <a:chExt cx="2537814" cy="1656080"/>
            </a:xfrm>
          </p:grpSpPr>
          <p:sp>
            <p:nvSpPr>
              <p:cNvPr id="5"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6"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7"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4" name="TextBox 48"/>
            <p:cNvSpPr txBox="1"/>
            <p:nvPr/>
          </p:nvSpPr>
          <p:spPr>
            <a:xfrm>
              <a:off x="200071" y="898009"/>
              <a:ext cx="2580183" cy="540405"/>
            </a:xfrm>
            <a:prstGeom prst="rect">
              <a:avLst/>
            </a:prstGeom>
          </p:spPr>
          <p:txBody>
            <a:bodyPr lIns="0" tIns="0" rIns="0" bIns="0" rtlCol="0" anchor="t">
              <a:spAutoFit/>
            </a:bodyPr>
            <a:lstStyle/>
            <a:p>
              <a:pPr algn="ctr">
                <a:lnSpc>
                  <a:spcPts val="2963"/>
                </a:lnSpc>
              </a:pPr>
              <a:r>
                <a:rPr lang="vi-VN" sz="4000" b="1">
                  <a:solidFill>
                    <a:srgbClr val="000000"/>
                  </a:solidFill>
                  <a:latin typeface="Arial" panose="020B0604020202020204" pitchFamily="34" charset="0"/>
                  <a:cs typeface="Arial" panose="020B0604020202020204" pitchFamily="34" charset="0"/>
                </a:rPr>
                <a:t>Ví dụ 5</a:t>
              </a:r>
              <a:endParaRPr lang="en-US" sz="4000" b="1">
                <a:solidFill>
                  <a:srgbClr val="000000"/>
                </a:solidFill>
                <a:latin typeface="Arial" panose="020B0604020202020204" pitchFamily="34" charset="0"/>
                <a:cs typeface="Arial" panose="020B0604020202020204" pitchFamily="34" charset="0"/>
              </a:endParaRPr>
            </a:p>
          </p:txBody>
        </p:sp>
      </p:grpSp>
      <p:sp>
        <p:nvSpPr>
          <p:cNvPr id="8" name="TextBox 7"/>
          <p:cNvSpPr txBox="1"/>
          <p:nvPr/>
        </p:nvSpPr>
        <p:spPr>
          <a:xfrm>
            <a:off x="1695450" y="2552700"/>
            <a:ext cx="14706600" cy="286232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a) Cho điểm A không thuộc đường thẳng d. Trên d lấy 3 điểm B, C, D đôi một khác nhau. Chứng minh rằng bốn điểm A, B, C, D thuộc một mặt phẳng.</a:t>
            </a:r>
            <a:endParaRPr lang="en-US" sz="4000">
              <a:latin typeface="Arial" panose="020B0604020202020204" pitchFamily="34" charset="0"/>
              <a:cs typeface="Arial" panose="020B0604020202020204" pitchFamily="34" charset="0"/>
            </a:endParaRPr>
          </a:p>
        </p:txBody>
      </p:sp>
      <p:sp>
        <p:nvSpPr>
          <p:cNvPr id="9" name="TextBox 8"/>
          <p:cNvSpPr txBox="1"/>
          <p:nvPr/>
        </p:nvSpPr>
        <p:spPr>
          <a:xfrm>
            <a:off x="1676400" y="5676900"/>
            <a:ext cx="14725650" cy="286232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b) Cho hai đường thẳng a, b cắt nhau tại O. Đường thẳng c không đi qua O và cắt các đường thẳng a, b. Chứng minh rằng ba đường thẳng a, b, c cùng nằm trên một mặt phẳng.</a:t>
            </a:r>
            <a:endParaRPr lang="en-US" sz="40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762000" y="444080"/>
            <a:ext cx="2947720" cy="1754253"/>
          </a:xfrm>
          <a:prstGeom prst="rect">
            <a:avLst/>
          </a:prstGeom>
        </p:spPr>
      </p:pic>
      <p:pic>
        <p:nvPicPr>
          <p:cNvPr id="11" name="Picture 10"/>
          <p:cNvPicPr>
            <a:picLocks noChangeAspect="1"/>
          </p:cNvPicPr>
          <p:nvPr/>
        </p:nvPicPr>
        <p:blipFill>
          <a:blip r:embed="rId3"/>
          <a:stretch>
            <a:fillRect/>
          </a:stretch>
        </p:blipFill>
        <p:spPr>
          <a:xfrm>
            <a:off x="14478000" y="8420100"/>
            <a:ext cx="3600450" cy="1678555"/>
          </a:xfrm>
          <a:prstGeom prst="rect">
            <a:avLst/>
          </a:prstGeom>
        </p:spPr>
      </p:pic>
    </p:spTree>
    <p:extLst>
      <p:ext uri="{BB962C8B-B14F-4D97-AF65-F5344CB8AC3E}">
        <p14:creationId xmlns:p14="http://schemas.microsoft.com/office/powerpoint/2010/main" val="28817726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vertical)">
                                      <p:cBhvr>
                                        <p:cTn id="14" dur="500"/>
                                        <p:tgtEl>
                                          <p:spTgt spid="8"/>
                                        </p:tgtEl>
                                      </p:cBhvr>
                                    </p:animEffect>
                                  </p:childTnLst>
                                </p:cTn>
                              </p:par>
                              <p:par>
                                <p:cTn id="15" presetID="3" presetClass="entr" presetSubtype="5"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2351" y="4649569"/>
            <a:ext cx="5745649" cy="386578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4251" y="1047065"/>
            <a:ext cx="5709864" cy="3257550"/>
          </a:xfrm>
          <a:prstGeom prst="rect">
            <a:avLst/>
          </a:prstGeom>
        </p:spPr>
      </p:pic>
      <p:sp>
        <p:nvSpPr>
          <p:cNvPr id="2" name="TextBox 1"/>
          <p:cNvSpPr txBox="1"/>
          <p:nvPr/>
        </p:nvSpPr>
        <p:spPr>
          <a:xfrm>
            <a:off x="8420100" y="723900"/>
            <a:ext cx="1447800" cy="646331"/>
          </a:xfrm>
          <a:prstGeom prst="rect">
            <a:avLst/>
          </a:prstGeom>
          <a:noFill/>
        </p:spPr>
        <p:txBody>
          <a:bodyPr wrap="square" rtlCol="0">
            <a:spAutoFit/>
          </a:bodyPr>
          <a:lstStyle/>
          <a:p>
            <a:pPr algn="ctr"/>
            <a:r>
              <a:rPr lang="vi-VN" sz="3600" b="1" u="sng">
                <a:solidFill>
                  <a:srgbClr val="C00000"/>
                </a:solidFill>
                <a:latin typeface="Arial" panose="020B0604020202020204" pitchFamily="34" charset="0"/>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914400" y="1562100"/>
                <a:ext cx="11430000" cy="2585323"/>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a) Theo định lí 1, qua điểm A mà đường thẳng d có mặt phẳng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𝛼</m:t>
                    </m:r>
                  </m:oMath>
                </a14:m>
                <a:r>
                  <a:rPr lang="vi-VN" sz="3600">
                    <a:latin typeface="Arial" panose="020B0604020202020204" pitchFamily="34" charset="0"/>
                    <a:cs typeface="Arial" panose="020B0604020202020204" pitchFamily="34" charset="0"/>
                  </a:rPr>
                  <a:t>). Do B, C, D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a:latin typeface="Arial" panose="020B0604020202020204" pitchFamily="34" charset="0"/>
                    <a:cs typeface="Arial" panose="020B0604020202020204" pitchFamily="34" charset="0"/>
                  </a:rPr>
                  <a:t> d nên B, C, D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m:t>
                    </m:r>
                  </m:oMath>
                </a14:m>
                <a:r>
                  <a:rPr lang="vi-VN" sz="3600">
                    <a:cs typeface="Arial" panose="020B0604020202020204" pitchFamily="34" charset="0"/>
                  </a:rPr>
                  <a:t>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𝛼</m:t>
                    </m:r>
                  </m:oMath>
                </a14:m>
                <a:r>
                  <a:rPr lang="vi-VN" sz="3600">
                    <a:cs typeface="Arial" panose="020B0604020202020204" pitchFamily="34" charset="0"/>
                  </a:rPr>
                  <a:t>). Vậy bốn điểm </a:t>
                </a:r>
                <a:r>
                  <a:rPr lang="vi-VN" sz="3600">
                    <a:latin typeface="Arial" panose="020B0604020202020204" pitchFamily="34" charset="0"/>
                    <a:cs typeface="Arial" panose="020B0604020202020204" pitchFamily="34" charset="0"/>
                  </a:rPr>
                  <a:t>A, B, C, D cùng thuộc một mặt phẳng.</a:t>
                </a:r>
                <a:endParaRPr lang="en-US" sz="360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914400" y="1562100"/>
                <a:ext cx="11430000" cy="2585323"/>
              </a:xfrm>
              <a:prstGeom prst="rect">
                <a:avLst/>
              </a:prstGeom>
              <a:blipFill rotWithShape="0">
                <a:blip r:embed="rId4"/>
                <a:stretch>
                  <a:fillRect l="-1600" r="-1600" b="-4009"/>
                </a:stretch>
              </a:blipFill>
            </p:spPr>
            <p:txBody>
              <a:bodyPr/>
              <a:lstStyle/>
              <a:p>
                <a:r>
                  <a:rPr lang="en-US">
                    <a:noFill/>
                  </a:rPr>
                  <a:t> </a:t>
                </a:r>
              </a:p>
            </p:txBody>
          </p:sp>
        </mc:Fallback>
      </mc:AlternateContent>
      <p:grpSp>
        <p:nvGrpSpPr>
          <p:cNvPr id="9" name="Group 8"/>
          <p:cNvGrpSpPr/>
          <p:nvPr/>
        </p:nvGrpSpPr>
        <p:grpSpPr>
          <a:xfrm>
            <a:off x="914400" y="4339292"/>
            <a:ext cx="12595115" cy="5167343"/>
            <a:chOff x="914400" y="4339292"/>
            <a:chExt cx="12595115" cy="5167343"/>
          </a:xfrm>
        </p:grpSpPr>
        <mc:AlternateContent xmlns:mc="http://schemas.openxmlformats.org/markup-compatibility/2006" xmlns:a14="http://schemas.microsoft.com/office/drawing/2010/main">
          <mc:Choice Requires="a14">
            <p:sp>
              <p:nvSpPr>
                <p:cNvPr id="5" name="TextBox 4"/>
                <p:cNvSpPr txBox="1"/>
                <p:nvPr/>
              </p:nvSpPr>
              <p:spPr>
                <a:xfrm>
                  <a:off x="914400" y="4339292"/>
                  <a:ext cx="11430000" cy="4247317"/>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b) Theo định lí 2, qua hai đường thẳng a, b có mặt phẳng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𝛽</m:t>
                      </m:r>
                    </m:oMath>
                  </a14:m>
                  <a:r>
                    <a:rPr lang="vi-VN" sz="3600">
                      <a:cs typeface="Arial" panose="020B0604020202020204" pitchFamily="34" charset="0"/>
                    </a:rPr>
                    <a:t>). Giả sử đường thẳng c cắt hai đường thẳng a, b lần lượt tại các điểm M, N. Vì c không đi qua O nên M khác N. Ta có M ∈ a, N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m:t>
                      </m:r>
                    </m:oMath>
                  </a14:m>
                  <a:r>
                    <a:rPr lang="vi-VN" sz="3600">
                      <a:cs typeface="Arial" panose="020B0604020202020204" pitchFamily="34" charset="0"/>
                    </a:rPr>
                    <a:t> b nên M, N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m:t>
                      </m:r>
                    </m:oMath>
                  </a14:m>
                  <a:r>
                    <a:rPr lang="vi-VN" sz="3600">
                      <a:cs typeface="Arial" panose="020B0604020202020204" pitchFamily="34" charset="0"/>
                    </a:rPr>
                    <a:t>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𝛽</m:t>
                      </m:r>
                    </m:oMath>
                  </a14:m>
                  <a:r>
                    <a:rPr lang="vi-VN" sz="3600">
                      <a:cs typeface="Arial" panose="020B0604020202020204" pitchFamily="34" charset="0"/>
                    </a:rPr>
                    <a:t>). Suy ra c nằm trong mặt phẳng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𝛽</m:t>
                      </m:r>
                    </m:oMath>
                  </a14:m>
                  <a:r>
                    <a:rPr lang="vi-VN" sz="3600">
                      <a:cs typeface="Arial" panose="020B0604020202020204" pitchFamily="34" charset="0"/>
                    </a:rPr>
                    <a:t>). </a:t>
                  </a:r>
                </a:p>
              </p:txBody>
            </p:sp>
          </mc:Choice>
          <mc:Fallback xmlns="">
            <p:sp>
              <p:nvSpPr>
                <p:cNvPr id="5" name="TextBox 4"/>
                <p:cNvSpPr txBox="1">
                  <a:spLocks noRot="1" noChangeAspect="1" noMove="1" noResize="1" noEditPoints="1" noAdjustHandles="1" noChangeArrowheads="1" noChangeShapeType="1" noTextEdit="1"/>
                </p:cNvSpPr>
                <p:nvPr/>
              </p:nvSpPr>
              <p:spPr>
                <a:xfrm>
                  <a:off x="914400" y="4339292"/>
                  <a:ext cx="11430000" cy="4247317"/>
                </a:xfrm>
                <a:prstGeom prst="rect">
                  <a:avLst/>
                </a:prstGeom>
                <a:blipFill rotWithShape="0">
                  <a:blip r:embed="rId5"/>
                  <a:stretch>
                    <a:fillRect l="-1600" r="-1600" b="-2009"/>
                  </a:stretch>
                </a:blipFill>
              </p:spPr>
              <p:txBody>
                <a:bodyPr/>
                <a:lstStyle/>
                <a:p>
                  <a:r>
                    <a:rPr lang="en-US">
                      <a:noFill/>
                    </a:rPr>
                    <a:t> </a:t>
                  </a:r>
                </a:p>
              </p:txBody>
            </p:sp>
          </mc:Fallback>
        </mc:AlternateContent>
        <p:sp>
          <p:nvSpPr>
            <p:cNvPr id="7" name="Rectangle 6"/>
            <p:cNvSpPr/>
            <p:nvPr/>
          </p:nvSpPr>
          <p:spPr>
            <a:xfrm>
              <a:off x="914400" y="8860304"/>
              <a:ext cx="12595115" cy="646331"/>
            </a:xfrm>
            <a:prstGeom prst="rect">
              <a:avLst/>
            </a:prstGeom>
          </p:spPr>
          <p:txBody>
            <a:bodyPr wrap="none">
              <a:spAutoFit/>
            </a:bodyPr>
            <a:lstStyle/>
            <a:p>
              <a:r>
                <a:rPr lang="vi-VN" sz="3600">
                  <a:latin typeface="Arial" panose="020B0604020202020204" pitchFamily="34" charset="0"/>
                  <a:cs typeface="Arial" panose="020B0604020202020204" pitchFamily="34" charset="0"/>
                </a:rPr>
                <a:t>Vậy ba đường thẳng a, b, c cùng nằm trong một mặt phẳng. </a:t>
              </a:r>
            </a:p>
          </p:txBody>
        </p:sp>
      </p:grpSp>
      <p:pic>
        <p:nvPicPr>
          <p:cNvPr id="8" name="Picture 7"/>
          <p:cNvPicPr>
            <a:picLocks noChangeAspect="1"/>
          </p:cNvPicPr>
          <p:nvPr/>
        </p:nvPicPr>
        <p:blipFill>
          <a:blip r:embed="rId6"/>
          <a:stretch>
            <a:fillRect/>
          </a:stretch>
        </p:blipFill>
        <p:spPr>
          <a:xfrm rot="13509488">
            <a:off x="1474088" y="-300722"/>
            <a:ext cx="2508545" cy="2514352"/>
          </a:xfrm>
          <a:prstGeom prst="rect">
            <a:avLst/>
          </a:prstGeom>
        </p:spPr>
      </p:pic>
    </p:spTree>
    <p:extLst>
      <p:ext uri="{BB962C8B-B14F-4D97-AF65-F5344CB8AC3E}">
        <p14:creationId xmlns:p14="http://schemas.microsoft.com/office/powerpoint/2010/main" val="64545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19200" y="800100"/>
            <a:ext cx="3352800" cy="1219200"/>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Luyện tập 4</a:t>
            </a:r>
            <a:endParaRPr lang="en-US" sz="3600" b="1">
              <a:latin typeface="Arial" panose="020B0604020202020204" pitchFamily="34" charset="0"/>
              <a:cs typeface="Arial" panose="020B0604020202020204" pitchFamily="34" charset="0"/>
            </a:endParaRPr>
          </a:p>
        </p:txBody>
      </p:sp>
      <p:sp>
        <p:nvSpPr>
          <p:cNvPr id="3" name="Rectangle 2"/>
          <p:cNvSpPr/>
          <p:nvPr/>
        </p:nvSpPr>
        <p:spPr>
          <a:xfrm>
            <a:off x="4876800" y="495300"/>
            <a:ext cx="12668250" cy="2585323"/>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Trong mặt phẳng (P) cho tam giác ABC. Điểm D không thuộc mặt phẳng (P). Hỏi qua hai đường thẳng AD và BC có xác định được một mặt phẳng không? </a:t>
            </a:r>
            <a:endParaRPr lang="en-US" sz="3600">
              <a:latin typeface="Arial" panose="020B0604020202020204" pitchFamily="34" charset="0"/>
              <a:cs typeface="Arial" panose="020B0604020202020204" pitchFamily="34" charset="0"/>
            </a:endParaRPr>
          </a:p>
        </p:txBody>
      </p:sp>
      <p:sp>
        <p:nvSpPr>
          <p:cNvPr id="4" name="TextBox 3"/>
          <p:cNvSpPr txBox="1"/>
          <p:nvPr/>
        </p:nvSpPr>
        <p:spPr>
          <a:xfrm>
            <a:off x="1219200" y="3238500"/>
            <a:ext cx="1447800" cy="646331"/>
          </a:xfrm>
          <a:prstGeom prst="rect">
            <a:avLst/>
          </a:prstGeom>
          <a:noFill/>
        </p:spPr>
        <p:txBody>
          <a:bodyPr wrap="square" rtlCol="0">
            <a:spAutoFit/>
          </a:bodyPr>
          <a:lstStyle/>
          <a:p>
            <a:pPr algn="just"/>
            <a:r>
              <a:rPr lang="vi-VN" sz="3600" b="1" u="sng">
                <a:solidFill>
                  <a:srgbClr val="C00000"/>
                </a:solidFill>
                <a:latin typeface="Arial" panose="020B0604020202020204" pitchFamily="34" charset="0"/>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238250" y="8813149"/>
            <a:ext cx="10972800" cy="820674"/>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Vậy AD và BC không xác định được một mặt phẳng.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4147423"/>
            <a:ext cx="6441184" cy="4419600"/>
          </a:xfrm>
          <a:prstGeom prst="rect">
            <a:avLst/>
          </a:prstGeom>
        </p:spPr>
      </p:pic>
      <p:sp>
        <p:nvSpPr>
          <p:cNvPr id="7" name="Rectangle 6"/>
          <p:cNvSpPr/>
          <p:nvPr/>
        </p:nvSpPr>
        <p:spPr>
          <a:xfrm>
            <a:off x="8401050" y="3561665"/>
            <a:ext cx="9144000" cy="5078313"/>
          </a:xfrm>
          <a:prstGeom prst="rect">
            <a:avLst/>
          </a:prstGeom>
        </p:spPr>
        <p:txBody>
          <a:bodyPr>
            <a:spAutoFit/>
          </a:bodyPr>
          <a:lstStyle/>
          <a:p>
            <a:pPr lvl="0" algn="just">
              <a:lnSpc>
                <a:spcPct val="150000"/>
              </a:lnSpc>
            </a:pPr>
            <a:r>
              <a:rPr lang="vi-VN" sz="3600">
                <a:solidFill>
                  <a:prstClr val="black"/>
                </a:solidFill>
                <a:cs typeface="Arial" panose="020B0604020202020204" pitchFamily="34" charset="0"/>
              </a:rPr>
              <a:t>Giả sử có mặt phẳng (</a:t>
            </a:r>
            <a:r>
              <a:rPr lang="el-GR" sz="3600">
                <a:solidFill>
                  <a:prstClr val="black"/>
                </a:solidFill>
                <a:latin typeface="Arial" panose="020B0604020202020204" pitchFamily="34" charset="0"/>
                <a:cs typeface="Arial" panose="020B0604020202020204" pitchFamily="34" charset="0"/>
              </a:rPr>
              <a:t>α) </a:t>
            </a:r>
            <a:r>
              <a:rPr lang="vi-VN" sz="3600">
                <a:solidFill>
                  <a:prstClr val="black"/>
                </a:solidFill>
                <a:cs typeface="Arial" panose="020B0604020202020204" pitchFamily="34" charset="0"/>
              </a:rPr>
              <a:t>đi chứa hai đường thẳng AD và BC.</a:t>
            </a:r>
          </a:p>
          <a:p>
            <a:pPr lvl="0" algn="just">
              <a:lnSpc>
                <a:spcPct val="150000"/>
              </a:lnSpc>
            </a:pPr>
            <a:r>
              <a:rPr lang="vi-VN" sz="3600">
                <a:solidFill>
                  <a:prstClr val="black"/>
                </a:solidFill>
                <a:cs typeface="Arial" panose="020B0604020202020204" pitchFamily="34" charset="0"/>
              </a:rPr>
              <a:t>Khi đó A, B, C, D ∈ (</a:t>
            </a:r>
            <a:r>
              <a:rPr lang="el-GR" sz="3600">
                <a:solidFill>
                  <a:prstClr val="black"/>
                </a:solidFill>
                <a:latin typeface="Arial" panose="020B0604020202020204" pitchFamily="34" charset="0"/>
                <a:cs typeface="Arial" panose="020B0604020202020204" pitchFamily="34" charset="0"/>
              </a:rPr>
              <a:t>α)</a:t>
            </a:r>
            <a:r>
              <a:rPr lang="vi-VN" sz="3600">
                <a:solidFill>
                  <a:prstClr val="black"/>
                </a:solidFill>
                <a:cs typeface="Arial" panose="020B0604020202020204" pitchFamily="34" charset="0"/>
              </a:rPr>
              <a:t> mà A, B, C ∈ (P)</a:t>
            </a:r>
          </a:p>
          <a:p>
            <a:pPr lvl="0" algn="just">
              <a:lnSpc>
                <a:spcPct val="150000"/>
              </a:lnSpc>
            </a:pPr>
            <a:r>
              <a:rPr lang="vi-VN" sz="3600">
                <a:solidFill>
                  <a:prstClr val="black"/>
                </a:solidFill>
                <a:cs typeface="Arial" panose="020B0604020202020204" pitchFamily="34" charset="0"/>
              </a:rPr>
              <a:t>Suy ra mặt phẳng (</a:t>
            </a:r>
            <a:r>
              <a:rPr lang="el-GR" sz="3600">
                <a:solidFill>
                  <a:prstClr val="black"/>
                </a:solidFill>
                <a:latin typeface="Arial" panose="020B0604020202020204" pitchFamily="34" charset="0"/>
                <a:cs typeface="Arial" panose="020B0604020202020204" pitchFamily="34" charset="0"/>
              </a:rPr>
              <a:t>α)</a:t>
            </a:r>
            <a:r>
              <a:rPr lang="vi-VN" sz="3600">
                <a:solidFill>
                  <a:prstClr val="black"/>
                </a:solidFill>
                <a:cs typeface="Arial" panose="020B0604020202020204" pitchFamily="34" charset="0"/>
              </a:rPr>
              <a:t> trùng mặt phẳng (P), nhưng điểm D không thuộc (P).</a:t>
            </a:r>
          </a:p>
          <a:p>
            <a:pPr lvl="0" algn="just">
              <a:lnSpc>
                <a:spcPct val="150000"/>
              </a:lnSpc>
            </a:pPr>
            <a:r>
              <a:rPr lang="vi-VN" sz="3600">
                <a:solidFill>
                  <a:prstClr val="black"/>
                </a:solidFill>
                <a:cs typeface="Arial" panose="020B0604020202020204" pitchFamily="34" charset="0"/>
              </a:rPr>
              <a:t>Suy ra mâu thuẫn.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415">
            <a:off x="16475554" y="7516647"/>
            <a:ext cx="1654670" cy="2607500"/>
          </a:xfrm>
          <a:prstGeom prst="rect">
            <a:avLst/>
          </a:prstGeom>
        </p:spPr>
      </p:pic>
    </p:spTree>
    <p:extLst>
      <p:ext uri="{BB962C8B-B14F-4D97-AF65-F5344CB8AC3E}">
        <p14:creationId xmlns:p14="http://schemas.microsoft.com/office/powerpoint/2010/main" val="406601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64944" y="6115243"/>
            <a:ext cx="19996956" cy="4962169"/>
            <a:chOff x="0" y="0"/>
            <a:chExt cx="5266688" cy="1306909"/>
          </a:xfrm>
        </p:grpSpPr>
        <p:sp>
          <p:nvSpPr>
            <p:cNvPr id="3" name="Freeform 3"/>
            <p:cNvSpPr/>
            <p:nvPr/>
          </p:nvSpPr>
          <p:spPr>
            <a:xfrm>
              <a:off x="0" y="0"/>
              <a:ext cx="5266688" cy="1306909"/>
            </a:xfrm>
            <a:custGeom>
              <a:avLst/>
              <a:gdLst/>
              <a:ahLst/>
              <a:cxnLst/>
              <a:rect l="l" t="t" r="r" b="b"/>
              <a:pathLst>
                <a:path w="5266688" h="1306909">
                  <a:moveTo>
                    <a:pt x="0" y="0"/>
                  </a:moveTo>
                  <a:lnTo>
                    <a:pt x="5266688" y="0"/>
                  </a:lnTo>
                  <a:lnTo>
                    <a:pt x="5266688" y="1306909"/>
                  </a:lnTo>
                  <a:lnTo>
                    <a:pt x="0" y="1306909"/>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7" name="Group 26"/>
          <p:cNvGrpSpPr/>
          <p:nvPr/>
        </p:nvGrpSpPr>
        <p:grpSpPr>
          <a:xfrm>
            <a:off x="724377" y="876977"/>
            <a:ext cx="15772485" cy="7521210"/>
            <a:chOff x="724377" y="876977"/>
            <a:chExt cx="13345745" cy="7521210"/>
          </a:xfrm>
        </p:grpSpPr>
        <p:grpSp>
          <p:nvGrpSpPr>
            <p:cNvPr id="5" name="Group 5"/>
            <p:cNvGrpSpPr/>
            <p:nvPr/>
          </p:nvGrpSpPr>
          <p:grpSpPr>
            <a:xfrm>
              <a:off x="724377" y="876977"/>
              <a:ext cx="13345745" cy="7521210"/>
              <a:chOff x="0" y="0"/>
              <a:chExt cx="4777112" cy="2692218"/>
            </a:xfrm>
          </p:grpSpPr>
          <p:sp>
            <p:nvSpPr>
              <p:cNvPr id="6" name="Freeform 6"/>
              <p:cNvSpPr/>
              <p:nvPr/>
            </p:nvSpPr>
            <p:spPr>
              <a:xfrm>
                <a:off x="0" y="0"/>
                <a:ext cx="4777112" cy="2692218"/>
              </a:xfrm>
              <a:custGeom>
                <a:avLst/>
                <a:gdLst/>
                <a:ahLst/>
                <a:cxnLst/>
                <a:rect l="l" t="t" r="r" b="b"/>
                <a:pathLst>
                  <a:path w="4777112" h="2692218">
                    <a:moveTo>
                      <a:pt x="29585" y="0"/>
                    </a:moveTo>
                    <a:lnTo>
                      <a:pt x="4747526" y="0"/>
                    </a:lnTo>
                    <a:cubicBezTo>
                      <a:pt x="4755373" y="0"/>
                      <a:pt x="4762898" y="3117"/>
                      <a:pt x="4768446" y="8665"/>
                    </a:cubicBezTo>
                    <a:cubicBezTo>
                      <a:pt x="4773995" y="14214"/>
                      <a:pt x="4777112" y="21739"/>
                      <a:pt x="4777112" y="29585"/>
                    </a:cubicBezTo>
                    <a:lnTo>
                      <a:pt x="4777112" y="2662633"/>
                    </a:lnTo>
                    <a:cubicBezTo>
                      <a:pt x="4777112" y="2678973"/>
                      <a:pt x="4763866" y="2692218"/>
                      <a:pt x="4747526" y="2692218"/>
                    </a:cubicBezTo>
                    <a:lnTo>
                      <a:pt x="29585" y="2692218"/>
                    </a:lnTo>
                    <a:cubicBezTo>
                      <a:pt x="13246" y="2692218"/>
                      <a:pt x="0" y="2678973"/>
                      <a:pt x="0" y="2662633"/>
                    </a:cubicBezTo>
                    <a:lnTo>
                      <a:pt x="0" y="29585"/>
                    </a:lnTo>
                    <a:cubicBezTo>
                      <a:pt x="0" y="13246"/>
                      <a:pt x="13246" y="0"/>
                      <a:pt x="29585"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203825"/>
              <a:ext cx="12737098" cy="6867513"/>
              <a:chOff x="0" y="0"/>
              <a:chExt cx="4559246" cy="2458227"/>
            </a:xfrm>
          </p:grpSpPr>
          <p:sp>
            <p:nvSpPr>
              <p:cNvPr id="9" name="Freeform 9"/>
              <p:cNvSpPr/>
              <p:nvPr/>
            </p:nvSpPr>
            <p:spPr>
              <a:xfrm>
                <a:off x="0" y="0"/>
                <a:ext cx="4559247" cy="2458227"/>
              </a:xfrm>
              <a:custGeom>
                <a:avLst/>
                <a:gdLst/>
                <a:ahLst/>
                <a:cxnLst/>
                <a:rect l="l" t="t" r="r" b="b"/>
                <a:pathLst>
                  <a:path w="4559247" h="2458227">
                    <a:moveTo>
                      <a:pt x="30999" y="0"/>
                    </a:moveTo>
                    <a:lnTo>
                      <a:pt x="4528248" y="0"/>
                    </a:lnTo>
                    <a:cubicBezTo>
                      <a:pt x="4545368" y="0"/>
                      <a:pt x="4559247" y="13879"/>
                      <a:pt x="4559247" y="30999"/>
                    </a:cubicBezTo>
                    <a:lnTo>
                      <a:pt x="4559247" y="2427228"/>
                    </a:lnTo>
                    <a:cubicBezTo>
                      <a:pt x="4559247" y="2444349"/>
                      <a:pt x="4545368" y="2458227"/>
                      <a:pt x="4528248" y="2458227"/>
                    </a:cubicBezTo>
                    <a:lnTo>
                      <a:pt x="30999" y="2458227"/>
                    </a:lnTo>
                    <a:cubicBezTo>
                      <a:pt x="13879" y="2458227"/>
                      <a:pt x="0" y="2444349"/>
                      <a:pt x="0" y="2427228"/>
                    </a:cubicBezTo>
                    <a:lnTo>
                      <a:pt x="0" y="30999"/>
                    </a:lnTo>
                    <a:cubicBezTo>
                      <a:pt x="0" y="13879"/>
                      <a:pt x="13879" y="0"/>
                      <a:pt x="30999"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11" name="Freeform 11"/>
          <p:cNvSpPr/>
          <p:nvPr/>
        </p:nvSpPr>
        <p:spPr>
          <a:xfrm>
            <a:off x="15163800" y="330400"/>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1118440" y="421557"/>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H="1">
            <a:off x="14826735" y="3710308"/>
            <a:ext cx="3693368" cy="8291234"/>
          </a:xfrm>
          <a:custGeom>
            <a:avLst/>
            <a:gdLst/>
            <a:ahLst/>
            <a:cxnLst/>
            <a:rect l="l" t="t" r="r" b="b"/>
            <a:pathLst>
              <a:path w="5176765" h="11621309">
                <a:moveTo>
                  <a:pt x="5176764" y="0"/>
                </a:moveTo>
                <a:lnTo>
                  <a:pt x="0" y="0"/>
                </a:lnTo>
                <a:lnTo>
                  <a:pt x="0" y="11621309"/>
                </a:lnTo>
                <a:lnTo>
                  <a:pt x="5176764" y="11621309"/>
                </a:lnTo>
                <a:lnTo>
                  <a:pt x="5176764"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9" name="Group 19"/>
          <p:cNvGrpSpPr/>
          <p:nvPr/>
        </p:nvGrpSpPr>
        <p:grpSpPr>
          <a:xfrm>
            <a:off x="2036164" y="7855925"/>
            <a:ext cx="2882561" cy="351258"/>
            <a:chOff x="0" y="0"/>
            <a:chExt cx="759193" cy="92512"/>
          </a:xfrm>
        </p:grpSpPr>
        <p:sp>
          <p:nvSpPr>
            <p:cNvPr id="20" name="Freeform 20"/>
            <p:cNvSpPr/>
            <p:nvPr/>
          </p:nvSpPr>
          <p:spPr>
            <a:xfrm>
              <a:off x="0" y="0"/>
              <a:ext cx="759193" cy="92512"/>
            </a:xfrm>
            <a:custGeom>
              <a:avLst/>
              <a:gdLst/>
              <a:ahLst/>
              <a:cxnLst/>
              <a:rect l="l" t="t" r="r" b="b"/>
              <a:pathLst>
                <a:path w="759193" h="92512">
                  <a:moveTo>
                    <a:pt x="46256" y="0"/>
                  </a:moveTo>
                  <a:lnTo>
                    <a:pt x="712937" y="0"/>
                  </a:lnTo>
                  <a:cubicBezTo>
                    <a:pt x="725205" y="0"/>
                    <a:pt x="736970" y="4873"/>
                    <a:pt x="745645" y="13548"/>
                  </a:cubicBezTo>
                  <a:cubicBezTo>
                    <a:pt x="754320" y="22223"/>
                    <a:pt x="759193" y="33988"/>
                    <a:pt x="759193" y="46256"/>
                  </a:cubicBezTo>
                  <a:lnTo>
                    <a:pt x="759193" y="46256"/>
                  </a:lnTo>
                  <a:cubicBezTo>
                    <a:pt x="759193" y="58524"/>
                    <a:pt x="754320" y="70290"/>
                    <a:pt x="745645" y="78964"/>
                  </a:cubicBezTo>
                  <a:cubicBezTo>
                    <a:pt x="736970" y="87639"/>
                    <a:pt x="725205" y="92512"/>
                    <a:pt x="712937" y="92512"/>
                  </a:cubicBezTo>
                  <a:lnTo>
                    <a:pt x="46256" y="92512"/>
                  </a:lnTo>
                  <a:cubicBezTo>
                    <a:pt x="33988" y="92512"/>
                    <a:pt x="22223" y="87639"/>
                    <a:pt x="13548" y="78964"/>
                  </a:cubicBezTo>
                  <a:cubicBezTo>
                    <a:pt x="4873" y="70290"/>
                    <a:pt x="0" y="58524"/>
                    <a:pt x="0" y="46256"/>
                  </a:cubicBezTo>
                  <a:lnTo>
                    <a:pt x="0" y="46256"/>
                  </a:lnTo>
                  <a:cubicBezTo>
                    <a:pt x="0" y="33988"/>
                    <a:pt x="4873" y="22223"/>
                    <a:pt x="13548" y="13548"/>
                  </a:cubicBezTo>
                  <a:cubicBezTo>
                    <a:pt x="22223" y="4873"/>
                    <a:pt x="33988" y="0"/>
                    <a:pt x="46256" y="0"/>
                  </a:cubicBezTo>
                  <a:close/>
                </a:path>
              </a:pathLst>
            </a:custGeom>
            <a:solidFill>
              <a:srgbClr val="94614B"/>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974598" y="465131"/>
            <a:ext cx="2115932" cy="2127536"/>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TextBox 24"/>
          <p:cNvSpPr txBox="1"/>
          <p:nvPr/>
        </p:nvSpPr>
        <p:spPr>
          <a:xfrm>
            <a:off x="1845668" y="1720607"/>
            <a:ext cx="13649288" cy="2215991"/>
          </a:xfrm>
          <a:prstGeom prst="rect">
            <a:avLst/>
          </a:prstGeom>
        </p:spPr>
        <p:txBody>
          <a:bodyPr wrap="square" lIns="0" tIns="0" rIns="0" bIns="0" rtlCol="0" anchor="t">
            <a:spAutoFit/>
          </a:bodyPr>
          <a:lstStyle/>
          <a:p>
            <a:pPr algn="ctr">
              <a:lnSpc>
                <a:spcPct val="150000"/>
              </a:lnSpc>
            </a:pPr>
            <a:r>
              <a:rPr lang="pt-BR" sz="4800" b="1">
                <a:solidFill>
                  <a:schemeClr val="bg1"/>
                </a:solidFill>
                <a:latin typeface="Arial" panose="020B0604020202020204" pitchFamily="34" charset="0"/>
                <a:cs typeface="Arial" panose="020B0604020202020204" pitchFamily="34" charset="0"/>
              </a:rPr>
              <a:t>CHƯƠNG IV. ĐƯỜNG THẲNG VÀ MẶT PHẲNG TRONG KHÔNG GIAN. QUAN HỆ SONG SONG</a:t>
            </a:r>
            <a:endParaRPr lang="en-US" sz="4800" b="1">
              <a:solidFill>
                <a:schemeClr val="bg1"/>
              </a:solidFill>
              <a:latin typeface="Arial" panose="020B0604020202020204" pitchFamily="34" charset="0"/>
              <a:cs typeface="Arial" panose="020B0604020202020204" pitchFamily="34" charset="0"/>
            </a:endParaRPr>
          </a:p>
        </p:txBody>
      </p:sp>
      <p:sp>
        <p:nvSpPr>
          <p:cNvPr id="25" name="Freeform 25"/>
          <p:cNvSpPr/>
          <p:nvPr/>
        </p:nvSpPr>
        <p:spPr>
          <a:xfrm>
            <a:off x="-4184900" y="9047760"/>
            <a:ext cx="12723450" cy="6916930"/>
          </a:xfrm>
          <a:custGeom>
            <a:avLst/>
            <a:gdLst/>
            <a:ahLst/>
            <a:cxnLst/>
            <a:rect l="l" t="t" r="r" b="b"/>
            <a:pathLst>
              <a:path w="12723450" h="6916930">
                <a:moveTo>
                  <a:pt x="0" y="0"/>
                </a:moveTo>
                <a:lnTo>
                  <a:pt x="12723450" y="0"/>
                </a:lnTo>
                <a:lnTo>
                  <a:pt x="12723450" y="6916930"/>
                </a:lnTo>
                <a:lnTo>
                  <a:pt x="0" y="69169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26"/>
          <p:cNvSpPr/>
          <p:nvPr/>
        </p:nvSpPr>
        <p:spPr>
          <a:xfrm>
            <a:off x="0" y="6243964"/>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Rectangle 27"/>
          <p:cNvSpPr/>
          <p:nvPr/>
        </p:nvSpPr>
        <p:spPr>
          <a:xfrm>
            <a:off x="1070785" y="4032515"/>
            <a:ext cx="15053167" cy="2585323"/>
          </a:xfrm>
          <a:prstGeom prst="rect">
            <a:avLst/>
          </a:prstGeom>
        </p:spPr>
        <p:txBody>
          <a:bodyPr wrap="square">
            <a:spAutoFit/>
          </a:bodyPr>
          <a:lstStyle/>
          <a:p>
            <a:pPr algn="ctr">
              <a:lnSpc>
                <a:spcPct val="150000"/>
              </a:lnSpc>
            </a:pPr>
            <a:r>
              <a:rPr lang="vi-VN" sz="5400" b="1">
                <a:solidFill>
                  <a:srgbClr val="FFFF00"/>
                </a:solidFill>
                <a:latin typeface="Arial" panose="020B0604020202020204" pitchFamily="34" charset="0"/>
                <a:cs typeface="Arial" panose="020B0604020202020204" pitchFamily="34" charset="0"/>
              </a:rPr>
              <a:t>BÀI 1: ĐƯỜNG THẲNG VÀ MẶT PHẲNG TRONG KHÔNG GIAN</a:t>
            </a:r>
            <a:endParaRPr lang="en-US" sz="5400" b="1">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9382" y="4667039"/>
            <a:ext cx="4709568" cy="5349704"/>
          </a:xfrm>
          <a:prstGeom prst="rect">
            <a:avLst/>
          </a:prstGeom>
        </p:spPr>
      </p:pic>
      <p:sp>
        <p:nvSpPr>
          <p:cNvPr id="2" name="Plaque 1"/>
          <p:cNvSpPr/>
          <p:nvPr/>
        </p:nvSpPr>
        <p:spPr>
          <a:xfrm>
            <a:off x="4267200" y="495300"/>
            <a:ext cx="9982200" cy="1143000"/>
          </a:xfrm>
          <a:prstGeom prst="plaque">
            <a:avLst/>
          </a:prstGeom>
          <a:solidFill>
            <a:srgbClr val="FFCCEE"/>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IV. HÌNH CHÓP VÀ HÌNH TỨ DIỆN</a:t>
            </a:r>
            <a:endParaRPr lang="en-US" sz="4400" b="1">
              <a:solidFill>
                <a:schemeClr val="tx1"/>
              </a:solidFill>
              <a:latin typeface="Arial" panose="020B0604020202020204" pitchFamily="34" charset="0"/>
              <a:cs typeface="Arial" panose="020B0604020202020204" pitchFamily="34" charset="0"/>
            </a:endParaRPr>
          </a:p>
        </p:txBody>
      </p:sp>
      <p:sp>
        <p:nvSpPr>
          <p:cNvPr id="3" name="Line Callout 1 (Border and Accent Bar) 2"/>
          <p:cNvSpPr/>
          <p:nvPr/>
        </p:nvSpPr>
        <p:spPr>
          <a:xfrm>
            <a:off x="762000" y="2171700"/>
            <a:ext cx="4343400" cy="990600"/>
          </a:xfrm>
          <a:prstGeom prst="accentBorderCallout1">
            <a:avLst>
              <a:gd name="adj1" fmla="val 23077"/>
              <a:gd name="adj2" fmla="val -3274"/>
              <a:gd name="adj3" fmla="val 23077"/>
              <a:gd name="adj4" fmla="val -18015"/>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1. Hình chóp</a:t>
            </a:r>
            <a:endParaRPr lang="en-US" sz="4000" b="1">
              <a:solidFill>
                <a:schemeClr val="tx1"/>
              </a:solidFill>
              <a:latin typeface="Arial" panose="020B0604020202020204" pitchFamily="34" charset="0"/>
              <a:cs typeface="Arial" panose="020B0604020202020204" pitchFamily="34" charset="0"/>
            </a:endParaRPr>
          </a:p>
        </p:txBody>
      </p:sp>
      <p:grpSp>
        <p:nvGrpSpPr>
          <p:cNvPr id="4" name="Group 3"/>
          <p:cNvGrpSpPr/>
          <p:nvPr/>
        </p:nvGrpSpPr>
        <p:grpSpPr>
          <a:xfrm>
            <a:off x="11887199" y="2280031"/>
            <a:ext cx="5633463" cy="988479"/>
            <a:chOff x="995937" y="1869021"/>
            <a:chExt cx="5633463" cy="988479"/>
          </a:xfrm>
        </p:grpSpPr>
        <p:pic>
          <p:nvPicPr>
            <p:cNvPr id="5" name="Picture 4"/>
            <p:cNvPicPr>
              <a:picLocks noChangeAspect="1"/>
            </p:cNvPicPr>
            <p:nvPr/>
          </p:nvPicPr>
          <p:blipFill>
            <a:blip r:embed="rId3"/>
            <a:stretch>
              <a:fillRect/>
            </a:stretch>
          </p:blipFill>
          <p:spPr>
            <a:xfrm>
              <a:off x="995937" y="1869021"/>
              <a:ext cx="1066800" cy="911507"/>
            </a:xfrm>
            <a:prstGeom prst="rect">
              <a:avLst/>
            </a:prstGeom>
          </p:spPr>
        </p:pic>
        <p:sp>
          <p:nvSpPr>
            <p:cNvPr id="6" name="TextBox 5"/>
            <p:cNvSpPr txBox="1"/>
            <p:nvPr/>
          </p:nvSpPr>
          <p:spPr>
            <a:xfrm>
              <a:off x="2100837" y="2211169"/>
              <a:ext cx="4528563" cy="646331"/>
            </a:xfrm>
            <a:prstGeom prst="rect">
              <a:avLst/>
            </a:prstGeom>
            <a:noFill/>
          </p:spPr>
          <p:txBody>
            <a:bodyPr wrap="square" rtlCol="0">
              <a:spAutoFit/>
            </a:bodyPr>
            <a:lstStyle/>
            <a:p>
              <a:r>
                <a:rPr lang="vi-VN" sz="3600" b="1">
                  <a:solidFill>
                    <a:srgbClr val="002060"/>
                  </a:solidFill>
                  <a:latin typeface="Arial" panose="020B0604020202020204" pitchFamily="34" charset="0"/>
                  <a:cs typeface="Arial" panose="020B0604020202020204" pitchFamily="34" charset="0"/>
                </a:rPr>
                <a:t>Thảo luận nhóm đôi</a:t>
              </a:r>
              <a:endParaRPr lang="en-US" sz="3600" b="1">
                <a:solidFill>
                  <a:srgbClr val="002060"/>
                </a:solidFill>
                <a:latin typeface="Arial" panose="020B0604020202020204" pitchFamily="34" charset="0"/>
                <a:cs typeface="Arial" panose="020B0604020202020204" pitchFamily="34" charset="0"/>
              </a:endParaRPr>
            </a:p>
          </p:txBody>
        </p:sp>
      </p:grpSp>
      <p:grpSp>
        <p:nvGrpSpPr>
          <p:cNvPr id="7" name="Group 25"/>
          <p:cNvGrpSpPr/>
          <p:nvPr/>
        </p:nvGrpSpPr>
        <p:grpSpPr>
          <a:xfrm>
            <a:off x="762000" y="3676650"/>
            <a:ext cx="1608608" cy="1640633"/>
            <a:chOff x="0" y="0"/>
            <a:chExt cx="1280341" cy="1305831"/>
          </a:xfrm>
        </p:grpSpPr>
        <p:grpSp>
          <p:nvGrpSpPr>
            <p:cNvPr id="8" name="Group 26"/>
            <p:cNvGrpSpPr/>
            <p:nvPr/>
          </p:nvGrpSpPr>
          <p:grpSpPr>
            <a:xfrm>
              <a:off x="0" y="0"/>
              <a:ext cx="1280341" cy="1305831"/>
              <a:chOff x="0" y="0"/>
              <a:chExt cx="1838434" cy="1875035"/>
            </a:xfrm>
          </p:grpSpPr>
          <p:sp>
            <p:nvSpPr>
              <p:cNvPr id="10"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11"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12"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9"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HĐ8</a:t>
              </a:r>
              <a:endParaRPr lang="en-US" sz="4000" b="1">
                <a:solidFill>
                  <a:srgbClr val="000000"/>
                </a:solidFill>
                <a:latin typeface="Arial" panose="020B0604020202020204" pitchFamily="34" charset="0"/>
                <a:cs typeface="Arial" panose="020B0604020202020204" pitchFamily="34" charset="0"/>
              </a:endParaRPr>
            </a:p>
          </p:txBody>
        </p:sp>
      </p:grpSp>
      <p:sp>
        <p:nvSpPr>
          <p:cNvPr id="13" name="Rectangle 12"/>
          <p:cNvSpPr/>
          <p:nvPr/>
        </p:nvSpPr>
        <p:spPr>
          <a:xfrm>
            <a:off x="2666999" y="3562957"/>
            <a:ext cx="14853663" cy="1754326"/>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Hình 22 là hình ảnh của một hộp quà lưu niệm có dạng hình chóp tứ giác đều S.ABCD. Quan sát Hình 22 và trả lời các câu hỏi:</a:t>
            </a:r>
            <a:endParaRPr lang="en-US" sz="3600">
              <a:latin typeface="Arial" panose="020B0604020202020204" pitchFamily="34" charset="0"/>
              <a:cs typeface="Arial" panose="020B0604020202020204" pitchFamily="34" charset="0"/>
            </a:endParaRPr>
          </a:p>
        </p:txBody>
      </p:sp>
      <p:sp>
        <p:nvSpPr>
          <p:cNvPr id="15" name="Rectangle 14"/>
          <p:cNvSpPr/>
          <p:nvPr/>
        </p:nvSpPr>
        <p:spPr>
          <a:xfrm>
            <a:off x="742950" y="5717940"/>
            <a:ext cx="11469807" cy="646331"/>
          </a:xfrm>
          <a:prstGeom prst="rect">
            <a:avLst/>
          </a:prstGeom>
        </p:spPr>
        <p:txBody>
          <a:bodyPr wrap="none">
            <a:spAutoFit/>
          </a:bodyPr>
          <a:lstStyle/>
          <a:p>
            <a:r>
              <a:rPr lang="en-US" sz="3600">
                <a:latin typeface="Arial" panose="020B0604020202020204" pitchFamily="34" charset="0"/>
                <a:cs typeface="Arial" panose="020B0604020202020204" pitchFamily="34" charset="0"/>
              </a:rPr>
              <a:t>a) Đỉnh S có nằm trong mặt phẳng (ABCD) hay không?</a:t>
            </a:r>
          </a:p>
        </p:txBody>
      </p:sp>
      <p:sp>
        <p:nvSpPr>
          <p:cNvPr id="16" name="Rectangle 15"/>
          <p:cNvSpPr/>
          <p:nvPr/>
        </p:nvSpPr>
        <p:spPr>
          <a:xfrm>
            <a:off x="762000" y="7549757"/>
            <a:ext cx="11933075" cy="646331"/>
          </a:xfrm>
          <a:prstGeom prst="rect">
            <a:avLst/>
          </a:prstGeom>
        </p:spPr>
        <p:txBody>
          <a:bodyPr wrap="none">
            <a:spAutoFit/>
          </a:bodyPr>
          <a:lstStyle/>
          <a:p>
            <a:r>
              <a:rPr lang="vi-VN" sz="3600">
                <a:latin typeface="Arial" panose="020B0604020202020204" pitchFamily="34" charset="0"/>
                <a:cs typeface="Arial" panose="020B0604020202020204" pitchFamily="34" charset="0"/>
              </a:rPr>
              <a:t>b) Mỗi mặt phẳng của hộp quà lưu niệm có dạng hình gì?</a:t>
            </a:r>
            <a:endParaRPr lang="en-US" sz="3600">
              <a:latin typeface="Arial" panose="020B0604020202020204" pitchFamily="34" charset="0"/>
              <a:cs typeface="Arial" panose="020B0604020202020204" pitchFamily="34" charset="0"/>
            </a:endParaRPr>
          </a:p>
        </p:txBody>
      </p:sp>
      <p:sp>
        <p:nvSpPr>
          <p:cNvPr id="17" name="Rectangle 16"/>
          <p:cNvSpPr/>
          <p:nvPr/>
        </p:nvSpPr>
        <p:spPr>
          <a:xfrm>
            <a:off x="1820167" y="6675405"/>
            <a:ext cx="9315371" cy="646331"/>
          </a:xfrm>
          <a:prstGeom prst="rect">
            <a:avLst/>
          </a:prstGeom>
        </p:spPr>
        <p:txBody>
          <a:bodyPr wrap="none">
            <a:spAutoFit/>
          </a:bodyPr>
          <a:lstStyle/>
          <a:p>
            <a:r>
              <a:rPr lang="en-US" sz="3600">
                <a:solidFill>
                  <a:srgbClr val="C00000"/>
                </a:solidFill>
                <a:latin typeface="Arial" panose="020B0604020202020204" pitchFamily="34" charset="0"/>
                <a:cs typeface="Arial" panose="020B0604020202020204" pitchFamily="34" charset="0"/>
              </a:rPr>
              <a:t>Đỉnh S không nằm trong mặt phẳng (ABCD).</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538" y="6602562"/>
            <a:ext cx="914479" cy="77425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74" y="8562307"/>
            <a:ext cx="914479" cy="774259"/>
          </a:xfrm>
          <a:prstGeom prst="rect">
            <a:avLst/>
          </a:prstGeom>
        </p:spPr>
      </p:pic>
      <p:sp>
        <p:nvSpPr>
          <p:cNvPr id="20" name="Rectangle 19"/>
          <p:cNvSpPr/>
          <p:nvPr/>
        </p:nvSpPr>
        <p:spPr>
          <a:xfrm>
            <a:off x="1820167" y="8346022"/>
            <a:ext cx="13030201" cy="1754326"/>
          </a:xfrm>
          <a:prstGeom prst="rect">
            <a:avLst/>
          </a:prstGeom>
        </p:spPr>
        <p:txBody>
          <a:bodyPr wrap="square">
            <a:spAutoFit/>
          </a:bodyPr>
          <a:lstStyle/>
          <a:p>
            <a:pPr algn="just">
              <a:lnSpc>
                <a:spcPct val="150000"/>
              </a:lnSpc>
            </a:pPr>
            <a:r>
              <a:rPr lang="vi-VN" sz="3600">
                <a:solidFill>
                  <a:srgbClr val="C00000"/>
                </a:solidFill>
                <a:latin typeface="Arial" panose="020B0604020202020204" pitchFamily="34" charset="0"/>
                <a:cs typeface="Arial" panose="020B0604020202020204" pitchFamily="34" charset="0"/>
              </a:rPr>
              <a:t>Các mặt bên của hộp quà lưu niệm có dạng hình tam giác cân.</a:t>
            </a:r>
          </a:p>
          <a:p>
            <a:pPr algn="just">
              <a:lnSpc>
                <a:spcPct val="150000"/>
              </a:lnSpc>
            </a:pPr>
            <a:r>
              <a:rPr lang="vi-VN" sz="3600">
                <a:solidFill>
                  <a:srgbClr val="C00000"/>
                </a:solidFill>
                <a:latin typeface="Arial" panose="020B0604020202020204" pitchFamily="34" charset="0"/>
                <a:cs typeface="Arial" panose="020B0604020202020204" pitchFamily="34" charset="0"/>
              </a:rPr>
              <a:t>Mặt đáy của hộp quà lưu niệm có dạng hình vuông.</a:t>
            </a:r>
          </a:p>
        </p:txBody>
      </p:sp>
    </p:spTree>
    <p:extLst>
      <p:ext uri="{BB962C8B-B14F-4D97-AF65-F5344CB8AC3E}">
        <p14:creationId xmlns:p14="http://schemas.microsoft.com/office/powerpoint/2010/main" val="1530628822"/>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42"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5" grpId="0"/>
      <p:bldP spid="16" grpId="0"/>
      <p:bldP spid="17"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81800" y="952500"/>
            <a:ext cx="10185578" cy="5791200"/>
            <a:chOff x="0" y="0"/>
            <a:chExt cx="2682621" cy="1778015"/>
          </a:xfrm>
        </p:grpSpPr>
        <p:sp>
          <p:nvSpPr>
            <p:cNvPr id="3" name="Freeform 3"/>
            <p:cNvSpPr/>
            <p:nvPr/>
          </p:nvSpPr>
          <p:spPr>
            <a:xfrm>
              <a:off x="0" y="0"/>
              <a:ext cx="2682621" cy="1778015"/>
            </a:xfrm>
            <a:custGeom>
              <a:avLst/>
              <a:gdLst/>
              <a:ahLst/>
              <a:cxnLst/>
              <a:rect l="l" t="t" r="r" b="b"/>
              <a:pathLst>
                <a:path w="2682621" h="1778015">
                  <a:moveTo>
                    <a:pt x="38764" y="0"/>
                  </a:moveTo>
                  <a:lnTo>
                    <a:pt x="2643857" y="0"/>
                  </a:lnTo>
                  <a:cubicBezTo>
                    <a:pt x="2654138" y="0"/>
                    <a:pt x="2663998" y="4084"/>
                    <a:pt x="2671268" y="11354"/>
                  </a:cubicBezTo>
                  <a:cubicBezTo>
                    <a:pt x="2678537" y="18624"/>
                    <a:pt x="2682621" y="28483"/>
                    <a:pt x="2682621" y="38764"/>
                  </a:cubicBezTo>
                  <a:lnTo>
                    <a:pt x="2682621" y="1739251"/>
                  </a:lnTo>
                  <a:cubicBezTo>
                    <a:pt x="2682621" y="1760660"/>
                    <a:pt x="2665266" y="1778015"/>
                    <a:pt x="2643857" y="1778015"/>
                  </a:cubicBezTo>
                  <a:lnTo>
                    <a:pt x="38764" y="1778015"/>
                  </a:lnTo>
                  <a:cubicBezTo>
                    <a:pt x="17355" y="1778015"/>
                    <a:pt x="0" y="1760660"/>
                    <a:pt x="0" y="1739251"/>
                  </a:cubicBezTo>
                  <a:lnTo>
                    <a:pt x="0" y="38764"/>
                  </a:lnTo>
                  <a:cubicBezTo>
                    <a:pt x="0" y="17355"/>
                    <a:pt x="17355" y="0"/>
                    <a:pt x="38764" y="0"/>
                  </a:cubicBezTo>
                  <a:close/>
                </a:path>
              </a:pathLst>
            </a:custGeom>
            <a:solidFill>
              <a:srgbClr val="000000">
                <a:alpha val="0"/>
              </a:srgbClr>
            </a:solidFill>
            <a:ln w="76200">
              <a:solidFill>
                <a:srgbClr val="000000"/>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5" name="TextBox 15"/>
          <p:cNvSpPr txBox="1"/>
          <p:nvPr/>
        </p:nvSpPr>
        <p:spPr>
          <a:xfrm>
            <a:off x="3197649" y="2757105"/>
            <a:ext cx="1239263" cy="1251839"/>
          </a:xfrm>
          <a:prstGeom prst="rect">
            <a:avLst/>
          </a:prstGeom>
        </p:spPr>
        <p:txBody>
          <a:bodyPr lIns="0" tIns="0" rIns="0" bIns="0" rtlCol="0" anchor="t">
            <a:spAutoFit/>
          </a:bodyPr>
          <a:lstStyle/>
          <a:p>
            <a:pPr marL="0" lvl="1" algn="ctr">
              <a:lnSpc>
                <a:spcPts val="10047"/>
              </a:lnSpc>
              <a:spcBef>
                <a:spcPct val="0"/>
              </a:spcBef>
            </a:pPr>
            <a:r>
              <a:rPr lang="en-US" sz="6399">
                <a:solidFill>
                  <a:srgbClr val="FFFFFF"/>
                </a:solidFill>
                <a:latin typeface="IreneFlorentina"/>
              </a:rPr>
              <a:t>1</a:t>
            </a:r>
          </a:p>
        </p:txBody>
      </p:sp>
      <p:grpSp>
        <p:nvGrpSpPr>
          <p:cNvPr id="19" name="Group 18"/>
          <p:cNvGrpSpPr/>
          <p:nvPr/>
        </p:nvGrpSpPr>
        <p:grpSpPr>
          <a:xfrm>
            <a:off x="1254549" y="647700"/>
            <a:ext cx="3886200" cy="1845122"/>
            <a:chOff x="1295400" y="707579"/>
            <a:chExt cx="3886200" cy="1845122"/>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707579"/>
              <a:ext cx="3886200" cy="1845122"/>
            </a:xfrm>
            <a:prstGeom prst="rect">
              <a:avLst/>
            </a:prstGeom>
          </p:spPr>
        </p:pic>
        <p:sp>
          <p:nvSpPr>
            <p:cNvPr id="18" name="TextBox 17"/>
            <p:cNvSpPr txBox="1"/>
            <p:nvPr/>
          </p:nvSpPr>
          <p:spPr>
            <a:xfrm>
              <a:off x="1749847" y="1151323"/>
              <a:ext cx="28956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Quy ước</a:t>
              </a:r>
              <a:endParaRPr lang="en-US" sz="4000" b="1">
                <a:latin typeface="Arial" panose="020B0604020202020204" pitchFamily="34" charset="0"/>
                <a:cs typeface="Arial" panose="020B0604020202020204" pitchFamily="34" charset="0"/>
              </a:endParaRPr>
            </a:p>
          </p:txBody>
        </p:sp>
      </p:grpSp>
      <p:sp>
        <p:nvSpPr>
          <p:cNvPr id="20" name="Rectangle 19"/>
          <p:cNvSpPr/>
          <p:nvPr/>
        </p:nvSpPr>
        <p:spPr>
          <a:xfrm>
            <a:off x="7302589" y="1859209"/>
            <a:ext cx="9144000" cy="3671583"/>
          </a:xfrm>
          <a:prstGeom prst="rect">
            <a:avLst/>
          </a:prstGeom>
        </p:spPr>
        <p:txBody>
          <a:bodyPr>
            <a:spAutoFit/>
          </a:bodyPr>
          <a:lstStyle/>
          <a:p>
            <a:pPr algn="just">
              <a:lnSpc>
                <a:spcPct val="150000"/>
              </a:lnSpc>
            </a:pPr>
            <a:r>
              <a:rPr lang="vi-VN" sz="4000">
                <a:latin typeface="Arial" panose="020B0604020202020204" pitchFamily="34" charset="0"/>
                <a:cs typeface="Arial" panose="020B0604020202020204" pitchFamily="34" charset="0"/>
              </a:rPr>
              <a:t>K</a:t>
            </a:r>
            <a:r>
              <a:rPr lang="en-US" sz="4000">
                <a:latin typeface="Arial" panose="020B0604020202020204" pitchFamily="34" charset="0"/>
                <a:cs typeface="Arial" panose="020B0604020202020204" pitchFamily="34" charset="0"/>
              </a:rPr>
              <a:t>hi nói đến tam giác, có thể hiểu là hình gồm ba cạnh của nó hoặc là hình gồm ba cạnh và các điểm nằm trong tam giác đó.</a:t>
            </a:r>
          </a:p>
        </p:txBody>
      </p:sp>
      <p:pic>
        <p:nvPicPr>
          <p:cNvPr id="21" name="Picture 20"/>
          <p:cNvPicPr>
            <a:picLocks noChangeAspect="1"/>
          </p:cNvPicPr>
          <p:nvPr/>
        </p:nvPicPr>
        <p:blipFill>
          <a:blip r:embed="rId3"/>
          <a:stretch>
            <a:fillRect/>
          </a:stretch>
        </p:blipFill>
        <p:spPr>
          <a:xfrm>
            <a:off x="606380" y="3219450"/>
            <a:ext cx="5915025" cy="3505200"/>
          </a:xfrm>
          <a:prstGeom prst="rect">
            <a:avLst/>
          </a:prstGeom>
        </p:spPr>
      </p:pic>
      <p:grpSp>
        <p:nvGrpSpPr>
          <p:cNvPr id="24" name="Group 23"/>
          <p:cNvGrpSpPr/>
          <p:nvPr/>
        </p:nvGrpSpPr>
        <p:grpSpPr>
          <a:xfrm>
            <a:off x="2362200" y="7470328"/>
            <a:ext cx="12938609" cy="2651249"/>
            <a:chOff x="1708996" y="7451278"/>
            <a:chExt cx="12938609" cy="2651249"/>
          </a:xfrm>
        </p:grpSpPr>
        <p:sp>
          <p:nvSpPr>
            <p:cNvPr id="22" name="Cloud Callout 21"/>
            <p:cNvSpPr/>
            <p:nvPr/>
          </p:nvSpPr>
          <p:spPr>
            <a:xfrm>
              <a:off x="1708996" y="7451278"/>
              <a:ext cx="9111404" cy="2241686"/>
            </a:xfrm>
            <a:prstGeom prst="cloudCallout">
              <a:avLst>
                <a:gd name="adj1" fmla="val 63635"/>
                <a:gd name="adj2" fmla="val 26071"/>
              </a:avLst>
            </a:prstGeom>
            <a:solidFill>
              <a:srgbClr val="CBE9A2"/>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i="1">
                  <a:solidFill>
                    <a:schemeClr val="tx1"/>
                  </a:solidFill>
                  <a:latin typeface="Arial" panose="020B0604020202020204" pitchFamily="34" charset="0"/>
                  <a:cs typeface="Arial" panose="020B0604020202020204" pitchFamily="34" charset="0"/>
                </a:rPr>
                <a:t>Thế nào là hình chóp?</a:t>
              </a:r>
              <a:endParaRPr lang="en-US" sz="4000" i="1">
                <a:solidFill>
                  <a:schemeClr val="tx1"/>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2344400" y="7451279"/>
              <a:ext cx="2303205" cy="2651248"/>
            </a:xfrm>
            <a:prstGeom prst="rect">
              <a:avLst/>
            </a:prstGeom>
          </p:spPr>
        </p:pic>
      </p:grpSp>
    </p:spTree>
    <p:extLst>
      <p:ext uri="{BB962C8B-B14F-4D97-AF65-F5344CB8AC3E}">
        <p14:creationId xmlns:p14="http://schemas.microsoft.com/office/powerpoint/2010/main" val="4188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TextBox 17"/>
          <p:cNvSpPr txBox="1"/>
          <p:nvPr/>
        </p:nvSpPr>
        <p:spPr>
          <a:xfrm>
            <a:off x="6781802" y="876300"/>
            <a:ext cx="4724400" cy="923330"/>
          </a:xfrm>
          <a:prstGeom prst="rect">
            <a:avLst/>
          </a:prstGeom>
          <a:noFill/>
        </p:spPr>
        <p:txBody>
          <a:bodyPr wrap="square" rtlCol="0">
            <a:spAutoFit/>
          </a:bodyPr>
          <a:lstStyle/>
          <a:p>
            <a:pPr algn="ctr"/>
            <a:r>
              <a:rPr lang="vi-VN" sz="5400" b="1">
                <a:solidFill>
                  <a:srgbClr val="C00000"/>
                </a:solidFill>
                <a:latin typeface="Arial" panose="020B0604020202020204" pitchFamily="34" charset="0"/>
                <a:cs typeface="Arial" panose="020B0604020202020204" pitchFamily="34" charset="0"/>
              </a:rPr>
              <a:t>KẾT LUẬN</a:t>
            </a:r>
            <a:endParaRPr lang="en-US" sz="5400" b="1">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1371600" y="2324100"/>
            <a:ext cx="9525000" cy="655564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Trong mặt phẳng (P), cho đa giác A</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A</a:t>
            </a:r>
            <a:r>
              <a:rPr lang="vi-VN" sz="4000" baseline="-25000">
                <a:latin typeface="Arial" panose="020B0604020202020204" pitchFamily="34" charset="0"/>
                <a:cs typeface="Arial" panose="020B0604020202020204" pitchFamily="34" charset="0"/>
              </a:rPr>
              <a:t>2</a:t>
            </a:r>
            <a:r>
              <a:rPr lang="vi-VN" sz="4000">
                <a:latin typeface="Arial" panose="020B0604020202020204" pitchFamily="34" charset="0"/>
                <a:cs typeface="Arial" panose="020B0604020202020204" pitchFamily="34" charset="0"/>
              </a:rPr>
              <a:t>...A</a:t>
            </a:r>
            <a:r>
              <a:rPr lang="vi-VN" sz="4000" baseline="-25000">
                <a:latin typeface="Arial" panose="020B0604020202020204" pitchFamily="34" charset="0"/>
                <a:cs typeface="Arial" panose="020B0604020202020204" pitchFamily="34" charset="0"/>
              </a:rPr>
              <a:t>n</a:t>
            </a:r>
            <a:r>
              <a:rPr lang="vi-VN" sz="4000">
                <a:latin typeface="Arial" panose="020B0604020202020204" pitchFamily="34" charset="0"/>
                <a:cs typeface="Arial" panose="020B0604020202020204" pitchFamily="34" charset="0"/>
              </a:rPr>
              <a:t> (n ≥ 3). Lấy một điểm S nằm ngoài (P). Nối S với các đỉnh A</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A</a:t>
            </a:r>
            <a:r>
              <a:rPr lang="vi-VN" sz="4000" baseline="-25000">
                <a:latin typeface="Arial" panose="020B0604020202020204" pitchFamily="34" charset="0"/>
                <a:cs typeface="Arial" panose="020B0604020202020204" pitchFamily="34" charset="0"/>
              </a:rPr>
              <a:t>2</a:t>
            </a:r>
            <a:r>
              <a:rPr lang="vi-VN" sz="4000">
                <a:latin typeface="Arial" panose="020B0604020202020204" pitchFamily="34" charset="0"/>
                <a:cs typeface="Arial" panose="020B0604020202020204" pitchFamily="34" charset="0"/>
              </a:rPr>
              <a:t>,…, A</a:t>
            </a:r>
            <a:r>
              <a:rPr lang="vi-VN" sz="4000" baseline="-25000">
                <a:latin typeface="Arial" panose="020B0604020202020204" pitchFamily="34" charset="0"/>
                <a:cs typeface="Arial" panose="020B0604020202020204" pitchFamily="34" charset="0"/>
              </a:rPr>
              <a:t>n</a:t>
            </a:r>
            <a:r>
              <a:rPr lang="vi-VN" sz="4000">
                <a:latin typeface="Arial" panose="020B0604020202020204" pitchFamily="34" charset="0"/>
                <a:cs typeface="Arial" panose="020B0604020202020204" pitchFamily="34" charset="0"/>
              </a:rPr>
              <a:t> để được n tam giác SA</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A</a:t>
            </a:r>
            <a:r>
              <a:rPr lang="vi-VN" sz="4000" baseline="-25000">
                <a:latin typeface="Arial" panose="020B0604020202020204" pitchFamily="34" charset="0"/>
                <a:cs typeface="Arial" panose="020B0604020202020204" pitchFamily="34" charset="0"/>
              </a:rPr>
              <a:t>2</a:t>
            </a:r>
            <a:r>
              <a:rPr lang="vi-VN" sz="4000">
                <a:latin typeface="Arial" panose="020B0604020202020204" pitchFamily="34" charset="0"/>
                <a:cs typeface="Arial" panose="020B0604020202020204" pitchFamily="34" charset="0"/>
              </a:rPr>
              <a:t>, SA</a:t>
            </a:r>
            <a:r>
              <a:rPr lang="vi-VN" sz="4000" baseline="-25000">
                <a:latin typeface="Arial" panose="020B0604020202020204" pitchFamily="34" charset="0"/>
                <a:cs typeface="Arial" panose="020B0604020202020204" pitchFamily="34" charset="0"/>
              </a:rPr>
              <a:t>2</a:t>
            </a:r>
            <a:r>
              <a:rPr lang="vi-VN" sz="4000">
                <a:latin typeface="Arial" panose="020B0604020202020204" pitchFamily="34" charset="0"/>
                <a:cs typeface="Arial" panose="020B0604020202020204" pitchFamily="34" charset="0"/>
              </a:rPr>
              <a:t>A</a:t>
            </a:r>
            <a:r>
              <a:rPr lang="vi-VN" sz="4000" baseline="-25000">
                <a:latin typeface="Arial" panose="020B0604020202020204" pitchFamily="34" charset="0"/>
                <a:cs typeface="Arial" panose="020B0604020202020204" pitchFamily="34" charset="0"/>
              </a:rPr>
              <a:t>3</a:t>
            </a:r>
            <a:r>
              <a:rPr lang="vi-VN" sz="4000">
                <a:latin typeface="Arial" panose="020B0604020202020204" pitchFamily="34" charset="0"/>
                <a:cs typeface="Arial" panose="020B0604020202020204" pitchFamily="34" charset="0"/>
              </a:rPr>
              <a:t>,…, SA</a:t>
            </a:r>
            <a:r>
              <a:rPr lang="vi-VN" sz="4000" baseline="-25000">
                <a:latin typeface="Arial" panose="020B0604020202020204" pitchFamily="34" charset="0"/>
                <a:cs typeface="Arial" panose="020B0604020202020204" pitchFamily="34" charset="0"/>
              </a:rPr>
              <a:t>n</a:t>
            </a:r>
            <a:r>
              <a:rPr lang="vi-VN" sz="4000">
                <a:latin typeface="Arial" panose="020B0604020202020204" pitchFamily="34" charset="0"/>
                <a:cs typeface="Arial" panose="020B0604020202020204" pitchFamily="34" charset="0"/>
              </a:rPr>
              <a:t>A</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Hình gồm n tam giác đó và đa giác</a:t>
            </a:r>
            <a:r>
              <a:rPr lang="vi-VN" sz="4000">
                <a:cs typeface="Arial" panose="020B0604020202020204" pitchFamily="34" charset="0"/>
              </a:rPr>
              <a:t> A</a:t>
            </a:r>
            <a:r>
              <a:rPr lang="vi-VN" sz="4000" baseline="-25000">
                <a:cs typeface="Arial" panose="020B0604020202020204" pitchFamily="34" charset="0"/>
              </a:rPr>
              <a:t>1</a:t>
            </a:r>
            <a:r>
              <a:rPr lang="vi-VN" sz="4000">
                <a:cs typeface="Arial" panose="020B0604020202020204" pitchFamily="34" charset="0"/>
              </a:rPr>
              <a:t>A</a:t>
            </a:r>
            <a:r>
              <a:rPr lang="vi-VN" sz="4000" baseline="-25000">
                <a:cs typeface="Arial" panose="020B0604020202020204" pitchFamily="34" charset="0"/>
              </a:rPr>
              <a:t>2</a:t>
            </a:r>
            <a:r>
              <a:rPr lang="vi-VN" sz="4000">
                <a:cs typeface="Arial" panose="020B0604020202020204" pitchFamily="34" charset="0"/>
              </a:rPr>
              <a:t>...A</a:t>
            </a:r>
            <a:r>
              <a:rPr lang="vi-VN" sz="4000" baseline="-25000">
                <a:cs typeface="Arial" panose="020B0604020202020204" pitchFamily="34" charset="0"/>
              </a:rPr>
              <a:t>n</a:t>
            </a:r>
            <a:r>
              <a:rPr lang="vi-VN" sz="4000">
                <a:latin typeface="Arial" panose="020B0604020202020204" pitchFamily="34" charset="0"/>
                <a:cs typeface="Arial" panose="020B0604020202020204" pitchFamily="34" charset="0"/>
              </a:rPr>
              <a:t> được gọi là hình chóp và kí hiệu là S. </a:t>
            </a:r>
            <a:r>
              <a:rPr lang="vi-VN" sz="4000">
                <a:cs typeface="Arial" panose="020B0604020202020204" pitchFamily="34" charset="0"/>
              </a:rPr>
              <a:t>A</a:t>
            </a:r>
            <a:r>
              <a:rPr lang="vi-VN" sz="4000" baseline="-25000">
                <a:cs typeface="Arial" panose="020B0604020202020204" pitchFamily="34" charset="0"/>
              </a:rPr>
              <a:t>1</a:t>
            </a:r>
            <a:r>
              <a:rPr lang="vi-VN" sz="4000">
                <a:cs typeface="Arial" panose="020B0604020202020204" pitchFamily="34" charset="0"/>
              </a:rPr>
              <a:t>A</a:t>
            </a:r>
            <a:r>
              <a:rPr lang="vi-VN" sz="4000" baseline="-25000">
                <a:cs typeface="Arial" panose="020B0604020202020204" pitchFamily="34" charset="0"/>
              </a:rPr>
              <a:t>2</a:t>
            </a:r>
            <a:r>
              <a:rPr lang="vi-VN" sz="4000">
                <a:cs typeface="Arial" panose="020B0604020202020204" pitchFamily="34" charset="0"/>
              </a:rPr>
              <a:t>...A</a:t>
            </a:r>
            <a:r>
              <a:rPr lang="vi-VN" sz="4000" baseline="-25000">
                <a:cs typeface="Arial" panose="020B0604020202020204" pitchFamily="34" charset="0"/>
              </a:rPr>
              <a:t>n</a:t>
            </a:r>
            <a:r>
              <a:rPr lang="vi-VN" sz="400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1499" y="2041172"/>
            <a:ext cx="6733050" cy="7121495"/>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TextBox 17"/>
          <p:cNvSpPr txBox="1"/>
          <p:nvPr/>
        </p:nvSpPr>
        <p:spPr>
          <a:xfrm>
            <a:off x="6781802" y="632651"/>
            <a:ext cx="4724400" cy="769441"/>
          </a:xfrm>
          <a:prstGeom prst="rect">
            <a:avLst/>
          </a:prstGeom>
          <a:noFill/>
        </p:spPr>
        <p:txBody>
          <a:bodyPr wrap="square" rtlCol="0">
            <a:spAutoFit/>
          </a:bodyPr>
          <a:lstStyle/>
          <a:p>
            <a:pPr algn="ctr"/>
            <a:r>
              <a:rPr lang="vi-VN" sz="4400" b="1" u="sng">
                <a:solidFill>
                  <a:srgbClr val="C00000"/>
                </a:solidFill>
                <a:latin typeface="Arial" panose="020B0604020202020204" pitchFamily="34" charset="0"/>
                <a:cs typeface="Arial" panose="020B0604020202020204" pitchFamily="34" charset="0"/>
              </a:rPr>
              <a:t>Chú ý</a:t>
            </a:r>
            <a:endParaRPr lang="en-US" sz="4400" b="1" u="sng">
              <a:solidFill>
                <a:srgbClr val="C0000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04" y="1846772"/>
            <a:ext cx="5763622" cy="6096138"/>
          </a:xfrm>
          <a:prstGeom prst="rect">
            <a:avLst/>
          </a:prstGeom>
        </p:spPr>
      </p:pic>
      <p:sp>
        <p:nvSpPr>
          <p:cNvPr id="5" name="Rectangle 4"/>
          <p:cNvSpPr/>
          <p:nvPr/>
        </p:nvSpPr>
        <p:spPr>
          <a:xfrm>
            <a:off x="6398740" y="1558034"/>
            <a:ext cx="10761063" cy="6518708"/>
          </a:xfrm>
          <a:prstGeom prst="rect">
            <a:avLst/>
          </a:prstGeom>
        </p:spPr>
        <p:txBody>
          <a:bodyPr wrap="square">
            <a:spAutoFit/>
          </a:bodyPr>
          <a:lstStyle/>
          <a:p>
            <a:pPr algn="just">
              <a:lnSpc>
                <a:spcPct val="145000"/>
              </a:lnSpc>
            </a:pPr>
            <a:r>
              <a:rPr lang="vi-VN" sz="3600">
                <a:solidFill>
                  <a:srgbClr val="002060"/>
                </a:solidFill>
                <a:latin typeface="Arial" panose="020B0604020202020204" pitchFamily="34" charset="0"/>
                <a:cs typeface="Arial" panose="020B0604020202020204" pitchFamily="34" charset="0"/>
              </a:rPr>
              <a:t>Trong hình chóp </a:t>
            </a:r>
            <a:r>
              <a:rPr lang="vi-VN" sz="3600">
                <a:solidFill>
                  <a:srgbClr val="002060"/>
                </a:solidFill>
                <a:cs typeface="Arial" panose="020B0604020202020204" pitchFamily="34" charset="0"/>
              </a:rPr>
              <a:t>S. A</a:t>
            </a:r>
            <a:r>
              <a:rPr lang="vi-VN" sz="3600" baseline="-25000">
                <a:solidFill>
                  <a:srgbClr val="002060"/>
                </a:solidFill>
                <a:cs typeface="Arial" panose="020B0604020202020204" pitchFamily="34" charset="0"/>
              </a:rPr>
              <a:t>1</a:t>
            </a:r>
            <a:r>
              <a:rPr lang="vi-VN" sz="3600">
                <a:solidFill>
                  <a:srgbClr val="002060"/>
                </a:solidFill>
                <a:cs typeface="Arial" panose="020B0604020202020204" pitchFamily="34" charset="0"/>
              </a:rPr>
              <a:t>A</a:t>
            </a:r>
            <a:r>
              <a:rPr lang="vi-VN" sz="3600" baseline="-25000">
                <a:solidFill>
                  <a:srgbClr val="002060"/>
                </a:solidFill>
                <a:cs typeface="Arial" panose="020B0604020202020204" pitchFamily="34" charset="0"/>
              </a:rPr>
              <a:t>2</a:t>
            </a:r>
            <a:r>
              <a:rPr lang="vi-VN" sz="3600">
                <a:solidFill>
                  <a:srgbClr val="002060"/>
                </a:solidFill>
                <a:cs typeface="Arial" panose="020B0604020202020204" pitchFamily="34" charset="0"/>
              </a:rPr>
              <a:t>...A</a:t>
            </a:r>
            <a:r>
              <a:rPr lang="vi-VN" sz="3600" baseline="-25000">
                <a:solidFill>
                  <a:srgbClr val="002060"/>
                </a:solidFill>
                <a:cs typeface="Arial" panose="020B0604020202020204" pitchFamily="34" charset="0"/>
              </a:rPr>
              <a:t>n</a:t>
            </a:r>
            <a:r>
              <a:rPr lang="vi-VN" sz="3600">
                <a:solidFill>
                  <a:srgbClr val="002060"/>
                </a:solidFill>
                <a:latin typeface="Arial" panose="020B0604020202020204" pitchFamily="34" charset="0"/>
                <a:cs typeface="Arial" panose="020B0604020202020204" pitchFamily="34" charset="0"/>
              </a:rPr>
              <a:t>:</a:t>
            </a:r>
          </a:p>
          <a:p>
            <a:pPr marL="571500" indent="-571500" algn="just">
              <a:lnSpc>
                <a:spcPct val="145000"/>
              </a:lnSpc>
              <a:buFont typeface="Wingdings" panose="05000000000000000000" pitchFamily="2" charset="2"/>
              <a:buChar char="§"/>
            </a:pPr>
            <a:r>
              <a:rPr lang="vi-VN" sz="3600">
                <a:latin typeface="Arial" panose="020B0604020202020204" pitchFamily="34" charset="0"/>
                <a:cs typeface="Arial" panose="020B0604020202020204" pitchFamily="34" charset="0"/>
              </a:rPr>
              <a:t>Điểm S gọi là </a:t>
            </a:r>
            <a:r>
              <a:rPr lang="vi-VN" sz="3600" i="1">
                <a:solidFill>
                  <a:srgbClr val="0070C0"/>
                </a:solidFill>
                <a:latin typeface="Arial" panose="020B0604020202020204" pitchFamily="34" charset="0"/>
                <a:cs typeface="Arial" panose="020B0604020202020204" pitchFamily="34" charset="0"/>
              </a:rPr>
              <a:t>đỉnh</a:t>
            </a:r>
            <a:r>
              <a:rPr lang="vi-VN" sz="3600">
                <a:latin typeface="Arial" panose="020B0604020202020204" pitchFamily="34" charset="0"/>
                <a:cs typeface="Arial" panose="020B0604020202020204" pitchFamily="34" charset="0"/>
              </a:rPr>
              <a:t>;</a:t>
            </a:r>
          </a:p>
          <a:p>
            <a:pPr marL="571500" indent="-571500" algn="just">
              <a:lnSpc>
                <a:spcPct val="145000"/>
              </a:lnSpc>
              <a:buFont typeface="Wingdings" panose="05000000000000000000" pitchFamily="2" charset="2"/>
              <a:buChar char="§"/>
            </a:pPr>
            <a:r>
              <a:rPr lang="vi-VN" sz="3600">
                <a:latin typeface="Arial" panose="020B0604020202020204" pitchFamily="34" charset="0"/>
                <a:cs typeface="Arial" panose="020B0604020202020204" pitchFamily="34" charset="0"/>
              </a:rPr>
              <a:t>Đa giác </a:t>
            </a:r>
            <a:r>
              <a:rPr lang="vi-VN" sz="3600">
                <a:cs typeface="Arial" panose="020B0604020202020204" pitchFamily="34" charset="0"/>
              </a:rPr>
              <a:t>A</a:t>
            </a:r>
            <a:r>
              <a:rPr lang="vi-VN" sz="3600" baseline="-25000">
                <a:cs typeface="Arial" panose="020B0604020202020204" pitchFamily="34" charset="0"/>
              </a:rPr>
              <a:t>1</a:t>
            </a:r>
            <a:r>
              <a:rPr lang="vi-VN" sz="3600">
                <a:cs typeface="Arial" panose="020B0604020202020204" pitchFamily="34" charset="0"/>
              </a:rPr>
              <a:t>A</a:t>
            </a:r>
            <a:r>
              <a:rPr lang="vi-VN" sz="3600" baseline="-25000">
                <a:cs typeface="Arial" panose="020B0604020202020204" pitchFamily="34" charset="0"/>
              </a:rPr>
              <a:t>2</a:t>
            </a:r>
            <a:r>
              <a:rPr lang="vi-VN" sz="3600">
                <a:cs typeface="Arial" panose="020B0604020202020204" pitchFamily="34" charset="0"/>
              </a:rPr>
              <a:t>...A</a:t>
            </a:r>
            <a:r>
              <a:rPr lang="vi-VN" sz="3600" baseline="-25000">
                <a:cs typeface="Arial" panose="020B0604020202020204" pitchFamily="34" charset="0"/>
              </a:rPr>
              <a:t>n</a:t>
            </a:r>
            <a:r>
              <a:rPr lang="vi-VN" sz="3600">
                <a:latin typeface="Arial" panose="020B0604020202020204" pitchFamily="34" charset="0"/>
                <a:cs typeface="Arial" panose="020B0604020202020204" pitchFamily="34" charset="0"/>
              </a:rPr>
              <a:t> gọi là </a:t>
            </a:r>
            <a:r>
              <a:rPr lang="vi-VN" sz="3600" i="1">
                <a:solidFill>
                  <a:srgbClr val="0070C0"/>
                </a:solidFill>
                <a:latin typeface="Arial" panose="020B0604020202020204" pitchFamily="34" charset="0"/>
                <a:cs typeface="Arial" panose="020B0604020202020204" pitchFamily="34" charset="0"/>
              </a:rPr>
              <a:t>mặt đáy</a:t>
            </a:r>
            <a:r>
              <a:rPr lang="vi-VN" sz="3600">
                <a:latin typeface="Arial" panose="020B0604020202020204" pitchFamily="34" charset="0"/>
                <a:cs typeface="Arial" panose="020B0604020202020204" pitchFamily="34" charset="0"/>
              </a:rPr>
              <a:t>; </a:t>
            </a:r>
          </a:p>
          <a:p>
            <a:pPr marL="571500" indent="-571500" algn="just">
              <a:lnSpc>
                <a:spcPct val="145000"/>
              </a:lnSpc>
              <a:buFont typeface="Wingdings" panose="05000000000000000000" pitchFamily="2" charset="2"/>
              <a:buChar char="§"/>
            </a:pPr>
            <a:r>
              <a:rPr lang="vi-VN" sz="3600">
                <a:latin typeface="Arial" panose="020B0604020202020204" pitchFamily="34" charset="0"/>
                <a:cs typeface="Arial" panose="020B0604020202020204" pitchFamily="34" charset="0"/>
              </a:rPr>
              <a:t>Các tam giác</a:t>
            </a:r>
            <a:r>
              <a:rPr lang="vi-VN" sz="3600">
                <a:cs typeface="Arial" panose="020B0604020202020204" pitchFamily="34" charset="0"/>
              </a:rPr>
              <a:t> SA</a:t>
            </a:r>
            <a:r>
              <a:rPr lang="vi-VN" sz="3600" baseline="-25000">
                <a:cs typeface="Arial" panose="020B0604020202020204" pitchFamily="34" charset="0"/>
              </a:rPr>
              <a:t>1</a:t>
            </a:r>
            <a:r>
              <a:rPr lang="vi-VN" sz="3600">
                <a:cs typeface="Arial" panose="020B0604020202020204" pitchFamily="34" charset="0"/>
              </a:rPr>
              <a:t>A</a:t>
            </a:r>
            <a:r>
              <a:rPr lang="vi-VN" sz="3600" baseline="-25000">
                <a:cs typeface="Arial" panose="020B0604020202020204" pitchFamily="34" charset="0"/>
              </a:rPr>
              <a:t>2</a:t>
            </a:r>
            <a:r>
              <a:rPr lang="vi-VN" sz="3600">
                <a:cs typeface="Arial" panose="020B0604020202020204" pitchFamily="34" charset="0"/>
              </a:rPr>
              <a:t>, SA</a:t>
            </a:r>
            <a:r>
              <a:rPr lang="vi-VN" sz="3600" baseline="-25000">
                <a:cs typeface="Arial" panose="020B0604020202020204" pitchFamily="34" charset="0"/>
              </a:rPr>
              <a:t>2</a:t>
            </a:r>
            <a:r>
              <a:rPr lang="vi-VN" sz="3600">
                <a:cs typeface="Arial" panose="020B0604020202020204" pitchFamily="34" charset="0"/>
              </a:rPr>
              <a:t>A</a:t>
            </a:r>
            <a:r>
              <a:rPr lang="vi-VN" sz="3600" baseline="-25000">
                <a:cs typeface="Arial" panose="020B0604020202020204" pitchFamily="34" charset="0"/>
              </a:rPr>
              <a:t>3</a:t>
            </a:r>
            <a:r>
              <a:rPr lang="vi-VN" sz="3600">
                <a:cs typeface="Arial" panose="020B0604020202020204" pitchFamily="34" charset="0"/>
              </a:rPr>
              <a:t>,…, SA</a:t>
            </a:r>
            <a:r>
              <a:rPr lang="vi-VN" sz="3600" baseline="-25000">
                <a:cs typeface="Arial" panose="020B0604020202020204" pitchFamily="34" charset="0"/>
              </a:rPr>
              <a:t>n</a:t>
            </a:r>
            <a:r>
              <a:rPr lang="vi-VN" sz="3600">
                <a:cs typeface="Arial" panose="020B0604020202020204" pitchFamily="34" charset="0"/>
              </a:rPr>
              <a:t>A</a:t>
            </a:r>
            <a:r>
              <a:rPr lang="vi-VN" sz="3600" baseline="-25000">
                <a:cs typeface="Arial" panose="020B0604020202020204" pitchFamily="34" charset="0"/>
              </a:rPr>
              <a:t>1</a:t>
            </a:r>
            <a:r>
              <a:rPr lang="vi-VN" sz="3600">
                <a:latin typeface="Arial" panose="020B0604020202020204" pitchFamily="34" charset="0"/>
                <a:cs typeface="Arial" panose="020B0604020202020204" pitchFamily="34" charset="0"/>
              </a:rPr>
              <a:t> được gọi là các </a:t>
            </a:r>
            <a:r>
              <a:rPr lang="vi-VN" sz="3600" i="1">
                <a:solidFill>
                  <a:srgbClr val="0070C0"/>
                </a:solidFill>
                <a:latin typeface="Arial" panose="020B0604020202020204" pitchFamily="34" charset="0"/>
                <a:cs typeface="Arial" panose="020B0604020202020204" pitchFamily="34" charset="0"/>
              </a:rPr>
              <a:t>mặt bên</a:t>
            </a:r>
            <a:r>
              <a:rPr lang="vi-VN" sz="3600">
                <a:latin typeface="Arial" panose="020B0604020202020204" pitchFamily="34" charset="0"/>
                <a:cs typeface="Arial" panose="020B0604020202020204" pitchFamily="34" charset="0"/>
              </a:rPr>
              <a:t>; </a:t>
            </a:r>
          </a:p>
          <a:p>
            <a:pPr marL="571500" indent="-571500" algn="just">
              <a:lnSpc>
                <a:spcPct val="145000"/>
              </a:lnSpc>
              <a:buFont typeface="Wingdings" panose="05000000000000000000" pitchFamily="2" charset="2"/>
              <a:buChar char="§"/>
            </a:pPr>
            <a:r>
              <a:rPr lang="vi-VN" sz="3600">
                <a:latin typeface="Arial" panose="020B0604020202020204" pitchFamily="34" charset="0"/>
                <a:cs typeface="Arial" panose="020B0604020202020204" pitchFamily="34" charset="0"/>
              </a:rPr>
              <a:t>Các đoạn thẳng SA</a:t>
            </a:r>
            <a:r>
              <a:rPr lang="vi-VN" sz="3600" baseline="-25000">
                <a:latin typeface="Arial" panose="020B0604020202020204" pitchFamily="34" charset="0"/>
                <a:cs typeface="Arial" panose="020B0604020202020204" pitchFamily="34" charset="0"/>
              </a:rPr>
              <a:t>1</a:t>
            </a:r>
            <a:r>
              <a:rPr lang="vi-VN" sz="3600">
                <a:latin typeface="Arial" panose="020B0604020202020204" pitchFamily="34" charset="0"/>
                <a:cs typeface="Arial" panose="020B0604020202020204" pitchFamily="34" charset="0"/>
              </a:rPr>
              <a:t>,SA</a:t>
            </a:r>
            <a:r>
              <a:rPr lang="vi-VN" sz="3600" baseline="-25000">
                <a:latin typeface="Arial" panose="020B0604020202020204" pitchFamily="34" charset="0"/>
                <a:cs typeface="Arial" panose="020B0604020202020204" pitchFamily="34" charset="0"/>
              </a:rPr>
              <a:t>2</a:t>
            </a:r>
            <a:r>
              <a:rPr lang="vi-VN" sz="3600">
                <a:latin typeface="Arial" panose="020B0604020202020204" pitchFamily="34" charset="0"/>
                <a:cs typeface="Arial" panose="020B0604020202020204" pitchFamily="34" charset="0"/>
              </a:rPr>
              <a:t>,…,SA</a:t>
            </a:r>
            <a:r>
              <a:rPr lang="vi-VN" sz="3600" baseline="-25000">
                <a:latin typeface="Arial" panose="020B0604020202020204" pitchFamily="34" charset="0"/>
                <a:cs typeface="Arial" panose="020B0604020202020204" pitchFamily="34" charset="0"/>
              </a:rPr>
              <a:t>n</a:t>
            </a:r>
            <a:r>
              <a:rPr lang="vi-VN" sz="3600">
                <a:latin typeface="Arial" panose="020B0604020202020204" pitchFamily="34" charset="0"/>
                <a:cs typeface="Arial" panose="020B0604020202020204" pitchFamily="34" charset="0"/>
              </a:rPr>
              <a:t> được gọi là các </a:t>
            </a:r>
            <a:r>
              <a:rPr lang="vi-VN" sz="3600" i="1">
                <a:solidFill>
                  <a:srgbClr val="0070C0"/>
                </a:solidFill>
                <a:latin typeface="Arial" panose="020B0604020202020204" pitchFamily="34" charset="0"/>
                <a:cs typeface="Arial" panose="020B0604020202020204" pitchFamily="34" charset="0"/>
              </a:rPr>
              <a:t>cạnh bên</a:t>
            </a:r>
            <a:r>
              <a:rPr lang="vi-VN" sz="3600">
                <a:latin typeface="Arial" panose="020B0604020202020204" pitchFamily="34" charset="0"/>
                <a:cs typeface="Arial" panose="020B0604020202020204" pitchFamily="34" charset="0"/>
              </a:rPr>
              <a:t>; </a:t>
            </a:r>
          </a:p>
          <a:p>
            <a:pPr marL="571500" indent="-571500" algn="just">
              <a:lnSpc>
                <a:spcPct val="145000"/>
              </a:lnSpc>
              <a:buFont typeface="Wingdings" panose="05000000000000000000" pitchFamily="2" charset="2"/>
              <a:buChar char="§"/>
            </a:pPr>
            <a:r>
              <a:rPr lang="vi-VN" sz="3600">
                <a:latin typeface="Arial" panose="020B0604020202020204" pitchFamily="34" charset="0"/>
                <a:cs typeface="Arial" panose="020B0604020202020204" pitchFamily="34" charset="0"/>
              </a:rPr>
              <a:t>Các cạnh của mặt đáy được gọi là các </a:t>
            </a:r>
            <a:r>
              <a:rPr lang="vi-VN" sz="3600" i="1">
                <a:solidFill>
                  <a:srgbClr val="0070C0"/>
                </a:solidFill>
                <a:latin typeface="Arial" panose="020B0604020202020204" pitchFamily="34" charset="0"/>
                <a:cs typeface="Arial" panose="020B0604020202020204" pitchFamily="34" charset="0"/>
              </a:rPr>
              <a:t>cạnh đáy</a:t>
            </a:r>
            <a:r>
              <a:rPr lang="vi-VN" sz="3600">
                <a:latin typeface="Arial" panose="020B0604020202020204" pitchFamily="34" charset="0"/>
                <a:cs typeface="Arial" panose="020B0604020202020204" pitchFamily="34" charset="0"/>
              </a:rPr>
              <a:t>.</a:t>
            </a:r>
          </a:p>
        </p:txBody>
      </p:sp>
      <p:sp>
        <p:nvSpPr>
          <p:cNvPr id="6" name="Rectangle 5"/>
          <p:cNvSpPr/>
          <p:nvPr/>
        </p:nvSpPr>
        <p:spPr>
          <a:xfrm>
            <a:off x="1157803" y="8018488"/>
            <a:ext cx="16002000" cy="1754326"/>
          </a:xfrm>
          <a:prstGeom prst="rect">
            <a:avLst/>
          </a:prstGeom>
        </p:spPr>
        <p:txBody>
          <a:bodyPr wrap="square">
            <a:spAutoFit/>
          </a:bodyPr>
          <a:lstStyle/>
          <a:p>
            <a:pPr algn="just">
              <a:lnSpc>
                <a:spcPct val="150000"/>
              </a:lnSpc>
            </a:pPr>
            <a:r>
              <a:rPr lang="vi-VN" sz="3600">
                <a:solidFill>
                  <a:srgbClr val="002060"/>
                </a:solidFill>
              </a:rPr>
              <a:t>Ta gọi hình chóp có đáy tam giác, tứ giác, ngũ giác,… lần lượt là hình chóp tam giác, hình chóp tứ giác, hình chóp ngũ giác,…</a:t>
            </a:r>
            <a:endParaRPr lang="en-US" sz="3600">
              <a:solidFill>
                <a:srgbClr val="002060"/>
              </a:solidFill>
            </a:endParaRPr>
          </a:p>
        </p:txBody>
      </p:sp>
    </p:spTree>
    <p:extLst>
      <p:ext uri="{BB962C8B-B14F-4D97-AF65-F5344CB8AC3E}">
        <p14:creationId xmlns:p14="http://schemas.microsoft.com/office/powerpoint/2010/main" val="123389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500"/>
                                        <p:tgtEl>
                                          <p:spTgt spid="5">
                                            <p:txEl>
                                              <p:pRg st="0" end="0"/>
                                            </p:txEl>
                                          </p:spTgt>
                                        </p:tgtEl>
                                      </p:cBhvr>
                                    </p:animEffect>
                                  </p:childTnLst>
                                </p:cTn>
                              </p:par>
                            </p:childTnLst>
                          </p:cTn>
                        </p:par>
                        <p:par>
                          <p:cTn id="15" fill="hold">
                            <p:stCondLst>
                              <p:cond delay="500"/>
                            </p:stCondLst>
                            <p:childTnLst>
                              <p:par>
                                <p:cTn id="16" presetID="12" presetClass="entr" presetSubtype="4" fill="hold"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5">
                                            <p:txEl>
                                              <p:pRg st="1" end="1"/>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5">
                                            <p:txEl>
                                              <p:pRg st="2" end="2"/>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7" dur="500"/>
                                        <p:tgtEl>
                                          <p:spTgt spid="5">
                                            <p:txEl>
                                              <p:pRg st="3" end="3"/>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 calcmode="lin" valueType="num">
                                      <p:cBhvr additive="base">
                                        <p:cTn id="30"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31" dur="500"/>
                                        <p:tgtEl>
                                          <p:spTgt spid="5">
                                            <p:txEl>
                                              <p:pRg st="4" end="4"/>
                                            </p:txEl>
                                          </p:spTgt>
                                        </p:tgtEl>
                                      </p:cBhvr>
                                    </p:animEffect>
                                  </p:childTnLst>
                                </p:cTn>
                              </p:par>
                              <p:par>
                                <p:cTn id="32" presetID="12" presetClass="entr" presetSubtype="4"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 calcmode="lin" valueType="num">
                                      <p:cBhvr additive="base">
                                        <p:cTn id="34"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35" dur="500"/>
                                        <p:tgtEl>
                                          <p:spTgt spid="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11" name="Group 10"/>
          <p:cNvGrpSpPr/>
          <p:nvPr/>
        </p:nvGrpSpPr>
        <p:grpSpPr>
          <a:xfrm>
            <a:off x="998281" y="1104900"/>
            <a:ext cx="16459200" cy="1938992"/>
            <a:chOff x="998281" y="1104900"/>
            <a:chExt cx="16459200" cy="1938992"/>
          </a:xfrm>
        </p:grpSpPr>
        <p:grpSp>
          <p:nvGrpSpPr>
            <p:cNvPr id="2" name="Group 43"/>
            <p:cNvGrpSpPr/>
            <p:nvPr/>
          </p:nvGrpSpPr>
          <p:grpSpPr>
            <a:xfrm>
              <a:off x="998281" y="1325208"/>
              <a:ext cx="2296145" cy="1498376"/>
              <a:chOff x="0" y="0"/>
              <a:chExt cx="3061526" cy="1997835"/>
            </a:xfrm>
          </p:grpSpPr>
          <p:grpSp>
            <p:nvGrpSpPr>
              <p:cNvPr id="3" name="Group 44"/>
              <p:cNvGrpSpPr/>
              <p:nvPr/>
            </p:nvGrpSpPr>
            <p:grpSpPr>
              <a:xfrm>
                <a:off x="0" y="0"/>
                <a:ext cx="3061526" cy="1997835"/>
                <a:chOff x="0" y="0"/>
                <a:chExt cx="2537814" cy="1656080"/>
              </a:xfrm>
            </p:grpSpPr>
            <p:sp>
              <p:nvSpPr>
                <p:cNvPr id="5"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6"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7"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4" name="TextBox 48"/>
              <p:cNvSpPr txBox="1"/>
              <p:nvPr/>
            </p:nvSpPr>
            <p:spPr>
              <a:xfrm>
                <a:off x="200071" y="898009"/>
                <a:ext cx="2580183" cy="512961"/>
              </a:xfrm>
              <a:prstGeom prst="rect">
                <a:avLst/>
              </a:prstGeom>
            </p:spPr>
            <p:txBody>
              <a:bodyPr lIns="0" tIns="0" rIns="0" bIns="0" rtlCol="0" anchor="t">
                <a:spAutoFit/>
              </a:bodyPr>
              <a:lstStyle/>
              <a:p>
                <a:pPr algn="ctr">
                  <a:lnSpc>
                    <a:spcPts val="2963"/>
                  </a:lnSpc>
                </a:pPr>
                <a:r>
                  <a:rPr lang="vi-VN" sz="4000" b="1">
                    <a:solidFill>
                      <a:srgbClr val="000000"/>
                    </a:solidFill>
                    <a:latin typeface="Arial" panose="020B0604020202020204" pitchFamily="34" charset="0"/>
                    <a:cs typeface="Arial" panose="020B0604020202020204" pitchFamily="34" charset="0"/>
                  </a:rPr>
                  <a:t>Ví dụ 6</a:t>
                </a:r>
                <a:endParaRPr lang="en-US" sz="4000" b="1">
                  <a:solidFill>
                    <a:srgbClr val="000000"/>
                  </a:solidFill>
                  <a:latin typeface="Arial" panose="020B0604020202020204" pitchFamily="34" charset="0"/>
                  <a:cs typeface="Arial" panose="020B0604020202020204" pitchFamily="34" charset="0"/>
                </a:endParaRPr>
              </a:p>
            </p:txBody>
          </p:sp>
        </p:grpSp>
        <p:sp>
          <p:nvSpPr>
            <p:cNvPr id="8" name="TextBox 7"/>
            <p:cNvSpPr txBox="1"/>
            <p:nvPr/>
          </p:nvSpPr>
          <p:spPr>
            <a:xfrm>
              <a:off x="3665281" y="1104900"/>
              <a:ext cx="137922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Cho hình chóp S.ABCD có đáy là hình bình hành. Gọi M, N lần lượt là trung điểm của các cạnh SA, BC. </a:t>
              </a:r>
              <a:endParaRPr lang="en-US" sz="4000">
                <a:latin typeface="Arial" panose="020B0604020202020204" pitchFamily="34" charset="0"/>
                <a:cs typeface="Arial" panose="020B0604020202020204" pitchFamily="34" charset="0"/>
              </a:endParaRPr>
            </a:p>
          </p:txBody>
        </p:sp>
      </p:grpSp>
      <p:sp>
        <p:nvSpPr>
          <p:cNvPr id="9" name="TextBox 8"/>
          <p:cNvSpPr txBox="1"/>
          <p:nvPr/>
        </p:nvSpPr>
        <p:spPr>
          <a:xfrm>
            <a:off x="998281" y="3451966"/>
            <a:ext cx="8221919" cy="5518242"/>
          </a:xfrm>
          <a:prstGeom prst="rect">
            <a:avLst/>
          </a:prstGeom>
          <a:noFill/>
        </p:spPr>
        <p:txBody>
          <a:bodyPr wrap="square" rtlCol="0">
            <a:spAutoFit/>
          </a:bodyPr>
          <a:lstStyle/>
          <a:p>
            <a:pPr marL="742950" indent="-742950" algn="just">
              <a:lnSpc>
                <a:spcPct val="150000"/>
              </a:lnSpc>
              <a:buAutoNum type="alphaLcParenR"/>
            </a:pPr>
            <a:r>
              <a:rPr lang="vi-VN" sz="4000">
                <a:latin typeface="Arial" panose="020B0604020202020204" pitchFamily="34" charset="0"/>
                <a:cs typeface="Arial" panose="020B0604020202020204" pitchFamily="34" charset="0"/>
              </a:rPr>
              <a:t>Xác định giao điểm của mặt phẳng (DMN) với các đường thẳng AB, SB.</a:t>
            </a:r>
          </a:p>
          <a:p>
            <a:pPr marL="742950" indent="-742950" algn="just">
              <a:lnSpc>
                <a:spcPct val="150000"/>
              </a:lnSpc>
              <a:buAutoNum type="alphaLcParenR"/>
            </a:pPr>
            <a:r>
              <a:rPr lang="vi-VN" sz="4000">
                <a:latin typeface="Arial" panose="020B0604020202020204" pitchFamily="34" charset="0"/>
                <a:cs typeface="Arial" panose="020B0604020202020204" pitchFamily="34" charset="0"/>
              </a:rPr>
              <a:t>Xác định giao tuyến của mặt phẳng (DMN) với các mặt phẳng (SAB) và (SBC).</a:t>
            </a:r>
            <a:endParaRPr lang="en-US" sz="40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76777" y="3238500"/>
            <a:ext cx="7680704" cy="6540600"/>
          </a:xfrm>
          <a:prstGeom prst="rect">
            <a:avLst/>
          </a:prstGeom>
        </p:spPr>
      </p:pic>
    </p:spTree>
    <p:extLst>
      <p:ext uri="{BB962C8B-B14F-4D97-AF65-F5344CB8AC3E}">
        <p14:creationId xmlns:p14="http://schemas.microsoft.com/office/powerpoint/2010/main" val="152582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20100" y="723900"/>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431786"/>
            <a:ext cx="9807790" cy="4938188"/>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9867900" y="1660993"/>
                <a:ext cx="7543800" cy="4708981"/>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a) Trong mặt phẳng (ABCD) có DN cắt AB tại P. Vì P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DN nên P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(DMN). </a:t>
                </a:r>
              </a:p>
              <a:p>
                <a:pPr algn="just">
                  <a:lnSpc>
                    <a:spcPct val="150000"/>
                  </a:lnSpc>
                </a:pPr>
                <a:r>
                  <a:rPr lang="vi-VN" sz="4000">
                    <a:latin typeface="Arial" panose="020B0604020202020204" pitchFamily="34" charset="0"/>
                    <a:cs typeface="Arial" panose="020B0604020202020204" pitchFamily="34" charset="0"/>
                  </a:rPr>
                  <a:t>Do đó, P là giao điểm của mặt phẳng (DMN) với AB.</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867900" y="1660993"/>
                <a:ext cx="7543800" cy="4708981"/>
              </a:xfrm>
              <a:prstGeom prst="rect">
                <a:avLst/>
              </a:prstGeom>
              <a:blipFill rotWithShape="0">
                <a:blip r:embed="rId3"/>
                <a:stretch>
                  <a:fillRect l="-2910" r="-2829" b="-21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14400" y="7039760"/>
                <a:ext cx="167640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Trong mặt phẳng (SAB) có MP cắt SB tại E. Vì E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MP nên E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(DMN). </a:t>
                </a:r>
              </a:p>
              <a:p>
                <a:pPr algn="just">
                  <a:lnSpc>
                    <a:spcPct val="150000"/>
                  </a:lnSpc>
                </a:pPr>
                <a:r>
                  <a:rPr lang="vi-VN" sz="4000">
                    <a:latin typeface="Arial" panose="020B0604020202020204" pitchFamily="34" charset="0"/>
                    <a:cs typeface="Arial" panose="020B0604020202020204" pitchFamily="34" charset="0"/>
                  </a:rPr>
                  <a:t>Do đó, E là giao điểm của mặt phẳng (DMN) với SB.</a:t>
                </a:r>
                <a:endParaRPr lang="en-US" sz="400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914400" y="7039760"/>
                <a:ext cx="16764000" cy="1938992"/>
              </a:xfrm>
              <a:prstGeom prst="rect">
                <a:avLst/>
              </a:prstGeom>
              <a:blipFill rotWithShape="0">
                <a:blip r:embed="rId4"/>
                <a:stretch>
                  <a:fillRect l="-1273" b="-6918"/>
                </a:stretch>
              </a:blipFill>
            </p:spPr>
            <p:txBody>
              <a:bodyPr/>
              <a:lstStyle/>
              <a:p>
                <a:r>
                  <a:rPr lang="en-US">
                    <a:noFill/>
                  </a:rPr>
                  <a:t> </a:t>
                </a:r>
              </a:p>
            </p:txBody>
          </p:sp>
        </mc:Fallback>
      </mc:AlternateContent>
    </p:spTree>
    <p:extLst>
      <p:ext uri="{BB962C8B-B14F-4D97-AF65-F5344CB8AC3E}">
        <p14:creationId xmlns:p14="http://schemas.microsoft.com/office/powerpoint/2010/main" val="27873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20100" y="723900"/>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431786"/>
            <a:ext cx="9807790" cy="4938188"/>
          </a:xfrm>
          <a:prstGeom prst="rect">
            <a:avLst/>
          </a:prstGeom>
        </p:spPr>
      </p:pic>
      <p:sp>
        <p:nvSpPr>
          <p:cNvPr id="4" name="TextBox 3"/>
          <p:cNvSpPr txBox="1"/>
          <p:nvPr/>
        </p:nvSpPr>
        <p:spPr>
          <a:xfrm>
            <a:off x="9867900" y="1969954"/>
            <a:ext cx="7543800" cy="378565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b) Vì M và E cùng thuộc hai mặt phẳng (DMN) và (SAB) nên giao tuyến của hai mặt phẳng (DMN) và (SAB) là đường thẳng ME.</a:t>
            </a:r>
          </a:p>
        </p:txBody>
      </p:sp>
      <p:sp>
        <p:nvSpPr>
          <p:cNvPr id="5" name="TextBox 4"/>
          <p:cNvSpPr txBox="1"/>
          <p:nvPr/>
        </p:nvSpPr>
        <p:spPr>
          <a:xfrm>
            <a:off x="1676400" y="6591300"/>
            <a:ext cx="157353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Vì N và E cùng thuộc hai mặt phẳng (DMN) và (SBC) nên giao tuyến của hai mặt phẳng (DMN) và (SAB) là đường thẳng NE.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135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Rectangle 1"/>
          <p:cNvSpPr/>
          <p:nvPr/>
        </p:nvSpPr>
        <p:spPr>
          <a:xfrm>
            <a:off x="4819650" y="876300"/>
            <a:ext cx="127254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hình chóp S.ABCD có đáy là hình bình hành. Gọi M, N lần lượt là trung điểm của các cạnh SA và AD.</a:t>
            </a:r>
          </a:p>
        </p:txBody>
      </p:sp>
      <p:sp>
        <p:nvSpPr>
          <p:cNvPr id="3" name="Rectangle 2"/>
          <p:cNvSpPr/>
          <p:nvPr/>
        </p:nvSpPr>
        <p:spPr>
          <a:xfrm>
            <a:off x="1085850" y="3314700"/>
            <a:ext cx="8534400" cy="5632311"/>
          </a:xfrm>
          <a:prstGeom prst="rect">
            <a:avLst/>
          </a:prstGeom>
        </p:spPr>
        <p:txBody>
          <a:bodyPr wrap="square">
            <a:spAutoFit/>
          </a:bodyPr>
          <a:lstStyle/>
          <a:p>
            <a:pPr marL="742950" lvl="0" indent="-742950" algn="just">
              <a:lnSpc>
                <a:spcPct val="150000"/>
              </a:lnSpc>
              <a:buFont typeface="+mj-lt"/>
              <a:buAutoNum type="alphaLcParenR"/>
            </a:pPr>
            <a:r>
              <a:rPr lang="vi-VN" sz="4000">
                <a:solidFill>
                  <a:prstClr val="black"/>
                </a:solidFill>
                <a:cs typeface="Arial" panose="020B0604020202020204" pitchFamily="34" charset="0"/>
              </a:rPr>
              <a:t>Xác định giao điểm của mặt phẳng (CMN) với các đường thẳng AB, SB. </a:t>
            </a:r>
          </a:p>
          <a:p>
            <a:pPr marL="742950" lvl="0" indent="-742950" algn="just">
              <a:lnSpc>
                <a:spcPct val="150000"/>
              </a:lnSpc>
              <a:buFont typeface="+mj-lt"/>
              <a:buAutoNum type="alphaLcParenR"/>
            </a:pPr>
            <a:r>
              <a:rPr lang="vi-VN" sz="4000">
                <a:solidFill>
                  <a:prstClr val="black"/>
                </a:solidFill>
                <a:cs typeface="Arial" panose="020B0604020202020204" pitchFamily="34" charset="0"/>
              </a:rPr>
              <a:t>Xác định giao tuyến của mặt phẳng (CMN) với mỗi mặt phẳng (SAB) và (SBC). </a:t>
            </a:r>
            <a:endParaRPr lang="en-US" sz="4000">
              <a:solidFill>
                <a:prstClr val="black"/>
              </a:solidFill>
              <a:latin typeface="Arial" panose="020B0604020202020204" pitchFamily="34" charset="0"/>
              <a:cs typeface="Arial" panose="020B0604020202020204" pitchFamily="34" charset="0"/>
            </a:endParaRPr>
          </a:p>
        </p:txBody>
      </p:sp>
      <p:sp>
        <p:nvSpPr>
          <p:cNvPr id="4" name="Rounded Rectangle 3"/>
          <p:cNvSpPr/>
          <p:nvPr/>
        </p:nvSpPr>
        <p:spPr>
          <a:xfrm>
            <a:off x="1085850" y="1083796"/>
            <a:ext cx="3486150" cy="1524000"/>
          </a:xfrm>
          <a:prstGeom prst="round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Luyện tập 5</a:t>
            </a:r>
            <a:endParaRPr lang="en-US" sz="4000" b="1">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34600" y="3086100"/>
            <a:ext cx="7672918" cy="6629400"/>
          </a:xfrm>
          <a:prstGeom prst="rect">
            <a:avLst/>
          </a:prstGeom>
        </p:spPr>
      </p:pic>
    </p:spTree>
    <p:extLst>
      <p:ext uri="{BB962C8B-B14F-4D97-AF65-F5344CB8AC3E}">
        <p14:creationId xmlns:p14="http://schemas.microsoft.com/office/powerpoint/2010/main" val="74000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anim calcmode="lin" valueType="num">
                                      <p:cBhvr>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anim calcmode="lin" valueType="num">
                                      <p:cBhvr>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20100" y="723900"/>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82200" y="1676400"/>
            <a:ext cx="8716513" cy="5715000"/>
          </a:xfrm>
          <a:prstGeom prst="rect">
            <a:avLst/>
          </a:prstGeom>
        </p:spPr>
      </p:pic>
      <p:grpSp>
        <p:nvGrpSpPr>
          <p:cNvPr id="6" name="Group 5"/>
          <p:cNvGrpSpPr/>
          <p:nvPr/>
        </p:nvGrpSpPr>
        <p:grpSpPr>
          <a:xfrm>
            <a:off x="838200" y="1714500"/>
            <a:ext cx="10820400" cy="7854018"/>
            <a:chOff x="838200" y="1714500"/>
            <a:chExt cx="10820400" cy="7854018"/>
          </a:xfrm>
        </p:grpSpPr>
        <p:sp>
          <p:nvSpPr>
            <p:cNvPr id="4" name="Rectangle 3"/>
            <p:cNvSpPr/>
            <p:nvPr/>
          </p:nvSpPr>
          <p:spPr>
            <a:xfrm>
              <a:off x="838200" y="1714500"/>
              <a:ext cx="99822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 </a:t>
              </a:r>
            </a:p>
            <a:p>
              <a:pPr algn="just">
                <a:lnSpc>
                  <a:spcPct val="150000"/>
                </a:lnSpc>
              </a:pPr>
              <a:r>
                <a:rPr lang="en-US" sz="4000">
                  <a:latin typeface="Arial" panose="020B0604020202020204" pitchFamily="34" charset="0"/>
                  <a:cs typeface="Arial" panose="020B0604020202020204" pitchFamily="34" charset="0"/>
                </a:rPr>
                <a:t>Trong mặt phẳng (ABCD): Gọi giao điểm của AB với NC là E.</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Mà NC ⊂ (CMN)</a:t>
              </a:r>
            </a:p>
            <a:p>
              <a:pPr algn="just">
                <a:lnSpc>
                  <a:spcPct val="150000"/>
                </a:lnSpc>
              </a:pPr>
              <a:r>
                <a:rPr lang="en-US" sz="4000">
                  <a:latin typeface="Arial" panose="020B0604020202020204" pitchFamily="34" charset="0"/>
                  <a:cs typeface="Arial" panose="020B0604020202020204" pitchFamily="34" charset="0"/>
                </a:rPr>
                <a:t>Suy ra E là giao điểm của AB và (CMN).</a:t>
              </a:r>
            </a:p>
          </p:txBody>
        </p:sp>
        <p:sp>
          <p:nvSpPr>
            <p:cNvPr id="5" name="Rectangle 4"/>
            <p:cNvSpPr/>
            <p:nvPr/>
          </p:nvSpPr>
          <p:spPr>
            <a:xfrm>
              <a:off x="838200" y="5782866"/>
              <a:ext cx="10820400"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Trong mặt phẳng (SAB): </a:t>
              </a:r>
              <a:r>
                <a:rPr lang="vi-VN" sz="4000">
                  <a:latin typeface="Arial" panose="020B0604020202020204" pitchFamily="34" charset="0"/>
                  <a:cs typeface="Arial" panose="020B0604020202020204" pitchFamily="34" charset="0"/>
                </a:rPr>
                <a:t>Gọi F là giao điểm của </a:t>
              </a:r>
              <a:r>
                <a:rPr lang="en-US" sz="4000">
                  <a:latin typeface="Arial" panose="020B0604020202020204" pitchFamily="34" charset="0"/>
                  <a:cs typeface="Arial" panose="020B0604020202020204" pitchFamily="34" charset="0"/>
                </a:rPr>
                <a:t>EM </a:t>
              </a:r>
              <a:r>
                <a:rPr lang="vi-VN" sz="4000">
                  <a:latin typeface="Arial" panose="020B0604020202020204" pitchFamily="34" charset="0"/>
                  <a:cs typeface="Arial" panose="020B0604020202020204" pitchFamily="34" charset="0"/>
                </a:rPr>
                <a:t>và</a:t>
              </a:r>
              <a:r>
                <a:rPr lang="en-US" sz="4000">
                  <a:latin typeface="Arial" panose="020B0604020202020204" pitchFamily="34" charset="0"/>
                  <a:cs typeface="Arial" panose="020B0604020202020204" pitchFamily="34" charset="0"/>
                </a:rPr>
                <a:t> SB. </a:t>
              </a:r>
              <a:endParaRPr lang="vi-VN" sz="4000">
                <a:latin typeface="Arial" panose="020B0604020202020204" pitchFamily="34" charset="0"/>
                <a:cs typeface="Arial" panose="020B0604020202020204" pitchFamily="34" charset="0"/>
              </a:endParaRPr>
            </a:p>
            <a:p>
              <a:pPr algn="just">
                <a:lnSpc>
                  <a:spcPct val="150000"/>
                </a:lnSpc>
              </a:pPr>
              <a:r>
                <a:rPr lang="en-US" sz="4000">
                  <a:latin typeface="Arial" panose="020B0604020202020204" pitchFamily="34" charset="0"/>
                  <a:cs typeface="Arial" panose="020B0604020202020204" pitchFamily="34" charset="0"/>
                </a:rPr>
                <a:t>Mà EM ⊂ (CMN)</a:t>
              </a:r>
            </a:p>
            <a:p>
              <a:pPr algn="just">
                <a:lnSpc>
                  <a:spcPct val="150000"/>
                </a:lnSpc>
              </a:pPr>
              <a:r>
                <a:rPr lang="en-US" sz="4000">
                  <a:latin typeface="Arial" panose="020B0604020202020204" pitchFamily="34" charset="0"/>
                  <a:cs typeface="Arial" panose="020B0604020202020204" pitchFamily="34" charset="0"/>
                </a:rPr>
                <a:t>Suy ra F là giao điểm của SB và (CMN).</a:t>
              </a:r>
            </a:p>
          </p:txBody>
        </p:sp>
      </p:grpSp>
    </p:spTree>
    <p:extLst>
      <p:ext uri="{BB962C8B-B14F-4D97-AF65-F5344CB8AC3E}">
        <p14:creationId xmlns:p14="http://schemas.microsoft.com/office/powerpoint/2010/main" val="126223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82200" y="1676400"/>
            <a:ext cx="8716513" cy="5715000"/>
          </a:xfrm>
          <a:prstGeom prst="rect">
            <a:avLst/>
          </a:prstGeom>
        </p:spPr>
      </p:pic>
      <p:sp>
        <p:nvSpPr>
          <p:cNvPr id="6" name="Rectangle 5"/>
          <p:cNvSpPr/>
          <p:nvPr/>
        </p:nvSpPr>
        <p:spPr>
          <a:xfrm>
            <a:off x="990600" y="495300"/>
            <a:ext cx="10820400" cy="47089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 </a:t>
            </a:r>
          </a:p>
          <a:p>
            <a:pPr algn="just">
              <a:lnSpc>
                <a:spcPct val="150000"/>
              </a:lnSpc>
            </a:pPr>
            <a:r>
              <a:rPr lang="en-US" sz="4000">
                <a:latin typeface="Arial" panose="020B0604020202020204" pitchFamily="34" charset="0"/>
                <a:cs typeface="Arial" panose="020B0604020202020204" pitchFamily="34" charset="0"/>
              </a:rPr>
              <a:t>Ta có: M ∈ SA mà SA ⊂ (SAB) nên M ∈ (SAB);</a:t>
            </a:r>
          </a:p>
          <a:p>
            <a:pPr algn="just">
              <a:lnSpc>
                <a:spcPct val="150000"/>
              </a:lnSpc>
            </a:pPr>
            <a:r>
              <a:rPr lang="en-US" sz="4000">
                <a:latin typeface="Arial" panose="020B0604020202020204" pitchFamily="34" charset="0"/>
                <a:cs typeface="Arial" panose="020B0604020202020204" pitchFamily="34" charset="0"/>
              </a:rPr>
              <a:t>M ∈ CM mà CM ⊂ (CMN) nên M ∈ (CMN). Do đó M là giao điểm của hai mặt phẳng (SAB) và (CMN).</a:t>
            </a:r>
          </a:p>
        </p:txBody>
      </p:sp>
      <p:sp>
        <p:nvSpPr>
          <p:cNvPr id="7" name="Rectangle 6"/>
          <p:cNvSpPr/>
          <p:nvPr/>
        </p:nvSpPr>
        <p:spPr>
          <a:xfrm>
            <a:off x="990600" y="5036909"/>
            <a:ext cx="10363200" cy="4708981"/>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Ta lại có: </a:t>
            </a:r>
            <a:endParaRPr lang="vi-VN" sz="4000">
              <a:solidFill>
                <a:prstClr val="black"/>
              </a:solidFill>
              <a:latin typeface="Arial" panose="020B060402020202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cs typeface="Arial" panose="020B0604020202020204" pitchFamily="34" charset="0"/>
              </a:rPr>
              <a:t>AB ∩ CN = {E}; AB ⊂ (SAB);</a:t>
            </a:r>
            <a:r>
              <a:rPr lang="vi-VN" sz="4000">
                <a:solidFill>
                  <a:prstClr val="black"/>
                </a:solidFill>
                <a:latin typeface="Arial" panose="020B0604020202020204" pitchFamily="34" charset="0"/>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CN ⊂ (CMN). Do đó E là giao điểm của hai mặt phẳng (SAB) và (CMN).</a:t>
            </a:r>
          </a:p>
          <a:p>
            <a:pPr lvl="0" algn="just">
              <a:lnSpc>
                <a:spcPct val="150000"/>
              </a:lnSpc>
            </a:pPr>
            <a:r>
              <a:rPr lang="en-US" sz="4000">
                <a:solidFill>
                  <a:prstClr val="black"/>
                </a:solidFill>
                <a:latin typeface="Arial" panose="020B0604020202020204" pitchFamily="34" charset="0"/>
                <a:cs typeface="Arial" panose="020B0604020202020204" pitchFamily="34" charset="0"/>
                <a:sym typeface="Symbol" panose="05050102010706020507" pitchFamily="18" charset="2"/>
              </a:rPr>
              <a:t></a:t>
            </a:r>
            <a:r>
              <a:rPr lang="vi-VN" sz="400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sz="4000">
                <a:solidFill>
                  <a:prstClr val="black"/>
                </a:solidFill>
                <a:latin typeface="Arial" panose="020B0604020202020204" pitchFamily="34" charset="0"/>
                <a:cs typeface="Arial" panose="020B0604020202020204" pitchFamily="34" charset="0"/>
              </a:rPr>
              <a:t>EM là giao tuyến của (SAB) và (CMN).</a:t>
            </a:r>
          </a:p>
        </p:txBody>
      </p:sp>
    </p:spTree>
    <p:extLst>
      <p:ext uri="{BB962C8B-B14F-4D97-AF65-F5344CB8AC3E}">
        <p14:creationId xmlns:p14="http://schemas.microsoft.com/office/powerpoint/2010/main" val="295238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sp>
        <p:nvSpPr>
          <p:cNvPr id="23" name="Rectangle 22"/>
          <p:cNvSpPr/>
          <p:nvPr/>
        </p:nvSpPr>
        <p:spPr>
          <a:xfrm>
            <a:off x="-381000" y="0"/>
            <a:ext cx="18669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6"/>
          <p:cNvGrpSpPr/>
          <p:nvPr/>
        </p:nvGrpSpPr>
        <p:grpSpPr>
          <a:xfrm>
            <a:off x="-897547" y="-1004245"/>
            <a:ext cx="5916204"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595712" y="6686550"/>
            <a:ext cx="5312535" cy="4114800"/>
          </a:xfrm>
          <a:custGeom>
            <a:avLst/>
            <a:gdLst/>
            <a:ahLst/>
            <a:cxnLst/>
            <a:rect l="l" t="t" r="r" b="b"/>
            <a:pathLst>
              <a:path w="5312535" h="4114800">
                <a:moveTo>
                  <a:pt x="0" y="0"/>
                </a:moveTo>
                <a:lnTo>
                  <a:pt x="5312535" y="0"/>
                </a:lnTo>
                <a:lnTo>
                  <a:pt x="531253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2246200" y="0"/>
            <a:ext cx="2484571" cy="2498198"/>
          </a:xfrm>
          <a:custGeom>
            <a:avLst/>
            <a:gdLst/>
            <a:ahLst/>
            <a:cxnLst/>
            <a:rect l="l" t="t" r="r" b="b"/>
            <a:pathLst>
              <a:path w="2484571" h="2498198">
                <a:moveTo>
                  <a:pt x="0" y="0"/>
                </a:moveTo>
                <a:lnTo>
                  <a:pt x="2484571" y="0"/>
                </a:lnTo>
                <a:lnTo>
                  <a:pt x="2484571" y="2498198"/>
                </a:lnTo>
                <a:lnTo>
                  <a:pt x="0" y="24981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5" name="Group 15"/>
          <p:cNvGrpSpPr/>
          <p:nvPr/>
        </p:nvGrpSpPr>
        <p:grpSpPr>
          <a:xfrm>
            <a:off x="4916415"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274004" y="4949368"/>
            <a:ext cx="1279551" cy="2803796"/>
          </a:xfrm>
          <a:custGeom>
            <a:avLst/>
            <a:gdLst/>
            <a:ahLst/>
            <a:cxnLst/>
            <a:rect l="l" t="t" r="r" b="b"/>
            <a:pathLst>
              <a:path w="1279551" h="2803796">
                <a:moveTo>
                  <a:pt x="0" y="0"/>
                </a:moveTo>
                <a:lnTo>
                  <a:pt x="1279550" y="0"/>
                </a:lnTo>
                <a:lnTo>
                  <a:pt x="1279550" y="2803796"/>
                </a:lnTo>
                <a:lnTo>
                  <a:pt x="0" y="28037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888408" y="2178364"/>
            <a:ext cx="2948963" cy="2965136"/>
          </a:xfrm>
          <a:custGeom>
            <a:avLst/>
            <a:gdLst/>
            <a:ahLst/>
            <a:cxnLst/>
            <a:rect l="l" t="t" r="r" b="b"/>
            <a:pathLst>
              <a:path w="2948963" h="2965136">
                <a:moveTo>
                  <a:pt x="0" y="0"/>
                </a:moveTo>
                <a:lnTo>
                  <a:pt x="2948963" y="0"/>
                </a:lnTo>
                <a:lnTo>
                  <a:pt x="2948963" y="2965136"/>
                </a:lnTo>
                <a:lnTo>
                  <a:pt x="0" y="29651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0" name="TextBox 20"/>
          <p:cNvSpPr txBox="1"/>
          <p:nvPr/>
        </p:nvSpPr>
        <p:spPr>
          <a:xfrm>
            <a:off x="5838828" y="467874"/>
            <a:ext cx="11420472" cy="1269835"/>
          </a:xfrm>
          <a:prstGeom prst="rect">
            <a:avLst/>
          </a:prstGeom>
        </p:spPr>
        <p:txBody>
          <a:bodyPr lIns="0" tIns="0" rIns="0" bIns="0" rtlCol="0" anchor="t">
            <a:spAutoFit/>
          </a:bodyPr>
          <a:lstStyle/>
          <a:p>
            <a:pPr algn="ctr">
              <a:lnSpc>
                <a:spcPts val="11200"/>
              </a:lnSpc>
            </a:pPr>
            <a:r>
              <a:rPr lang="vi-VN" sz="6600" b="1">
                <a:solidFill>
                  <a:schemeClr val="accent5">
                    <a:lumMod val="75000"/>
                  </a:schemeClr>
                </a:solidFill>
                <a:latin typeface="Arial" panose="020B0604020202020204" pitchFamily="34" charset="0"/>
                <a:cs typeface="Arial" panose="020B0604020202020204" pitchFamily="34" charset="0"/>
              </a:rPr>
              <a:t>NỘI DUNG BÀI HỌC</a:t>
            </a:r>
            <a:endParaRPr lang="en-US" sz="6600" b="1">
              <a:solidFill>
                <a:schemeClr val="accent5">
                  <a:lumMod val="75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5884978" y="2453573"/>
            <a:ext cx="7269425" cy="1277821"/>
            <a:chOff x="5884978" y="2453573"/>
            <a:chExt cx="7269425" cy="1277821"/>
          </a:xfrm>
        </p:grpSpPr>
        <p:sp>
          <p:nvSpPr>
            <p:cNvPr id="24" name="Oval 23"/>
            <p:cNvSpPr/>
            <p:nvPr/>
          </p:nvSpPr>
          <p:spPr>
            <a:xfrm>
              <a:off x="5884978" y="2453573"/>
              <a:ext cx="1277821" cy="12778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latin typeface="Arial" panose="020B0604020202020204" pitchFamily="34" charset="0"/>
                  <a:cs typeface="Arial" panose="020B0604020202020204" pitchFamily="34" charset="0"/>
                </a:rPr>
                <a:t>I.</a:t>
              </a:r>
              <a:endParaRPr lang="en-US" sz="4400" b="1">
                <a:latin typeface="Arial" panose="020B0604020202020204" pitchFamily="34" charset="0"/>
                <a:cs typeface="Arial" panose="020B0604020202020204" pitchFamily="34" charset="0"/>
              </a:endParaRPr>
            </a:p>
          </p:txBody>
        </p:sp>
        <p:sp>
          <p:nvSpPr>
            <p:cNvPr id="25" name="TextBox 24"/>
            <p:cNvSpPr txBox="1"/>
            <p:nvPr/>
          </p:nvSpPr>
          <p:spPr>
            <a:xfrm>
              <a:off x="7515603" y="2630462"/>
              <a:ext cx="5638800" cy="769441"/>
            </a:xfrm>
            <a:prstGeom prst="rect">
              <a:avLst/>
            </a:prstGeom>
            <a:noFill/>
          </p:spPr>
          <p:txBody>
            <a:bodyPr wrap="square" rtlCol="0">
              <a:spAutoFit/>
            </a:bodyPr>
            <a:lstStyle/>
            <a:p>
              <a:r>
                <a:rPr lang="vi-VN" sz="4400" b="1">
                  <a:latin typeface="Arial" panose="020B0604020202020204" pitchFamily="34" charset="0"/>
                  <a:cs typeface="Arial" panose="020B0604020202020204" pitchFamily="34" charset="0"/>
                </a:rPr>
                <a:t>Khái niệm mở đầu</a:t>
              </a:r>
              <a:endParaRPr lang="en-US" sz="4400" b="1">
                <a:latin typeface="Arial" panose="020B0604020202020204" pitchFamily="34" charset="0"/>
                <a:cs typeface="Arial" panose="020B0604020202020204" pitchFamily="34" charset="0"/>
              </a:endParaRPr>
            </a:p>
          </p:txBody>
        </p:sp>
      </p:grpSp>
      <p:grpSp>
        <p:nvGrpSpPr>
          <p:cNvPr id="3" name="Group 2"/>
          <p:cNvGrpSpPr/>
          <p:nvPr/>
        </p:nvGrpSpPr>
        <p:grpSpPr>
          <a:xfrm>
            <a:off x="5884978" y="3773328"/>
            <a:ext cx="11945823" cy="1998176"/>
            <a:chOff x="5884978" y="3773328"/>
            <a:chExt cx="11945823" cy="1998176"/>
          </a:xfrm>
        </p:grpSpPr>
        <p:sp>
          <p:nvSpPr>
            <p:cNvPr id="26" name="Oval 25"/>
            <p:cNvSpPr/>
            <p:nvPr/>
          </p:nvSpPr>
          <p:spPr>
            <a:xfrm>
              <a:off x="5884978" y="4226697"/>
              <a:ext cx="1277821" cy="12778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latin typeface="Arial" panose="020B0604020202020204" pitchFamily="34" charset="0"/>
                  <a:cs typeface="Arial" panose="020B0604020202020204" pitchFamily="34" charset="0"/>
                </a:rPr>
                <a:t>II.</a:t>
              </a:r>
              <a:endParaRPr lang="en-US" sz="4400" b="1">
                <a:latin typeface="Arial" panose="020B0604020202020204" pitchFamily="34" charset="0"/>
                <a:cs typeface="Arial" panose="020B0604020202020204" pitchFamily="34" charset="0"/>
              </a:endParaRPr>
            </a:p>
          </p:txBody>
        </p:sp>
        <p:sp>
          <p:nvSpPr>
            <p:cNvPr id="27" name="TextBox 26"/>
            <p:cNvSpPr txBox="1"/>
            <p:nvPr/>
          </p:nvSpPr>
          <p:spPr>
            <a:xfrm>
              <a:off x="7515603" y="3773328"/>
              <a:ext cx="10315198" cy="1998176"/>
            </a:xfrm>
            <a:prstGeom prst="rect">
              <a:avLst/>
            </a:prstGeom>
            <a:noFill/>
          </p:spPr>
          <p:txBody>
            <a:bodyPr wrap="square" rtlCol="0">
              <a:spAutoFit/>
            </a:bodyPr>
            <a:lstStyle/>
            <a:p>
              <a:pPr algn="just">
                <a:lnSpc>
                  <a:spcPct val="150000"/>
                </a:lnSpc>
              </a:pPr>
              <a:r>
                <a:rPr lang="vi-VN" sz="4400" b="1">
                  <a:latin typeface="Arial" panose="020B0604020202020204" pitchFamily="34" charset="0"/>
                  <a:cs typeface="Arial" panose="020B0604020202020204" pitchFamily="34" charset="0"/>
                </a:rPr>
                <a:t>Các tính chất thừa nhận của hình học không gian </a:t>
              </a:r>
              <a:endParaRPr lang="en-US" sz="4400" b="1">
                <a:latin typeface="Arial" panose="020B0604020202020204" pitchFamily="34" charset="0"/>
                <a:cs typeface="Arial" panose="020B0604020202020204" pitchFamily="34" charset="0"/>
              </a:endParaRPr>
            </a:p>
          </p:txBody>
        </p:sp>
      </p:grpSp>
      <p:grpSp>
        <p:nvGrpSpPr>
          <p:cNvPr id="4" name="Group 3"/>
          <p:cNvGrpSpPr/>
          <p:nvPr/>
        </p:nvGrpSpPr>
        <p:grpSpPr>
          <a:xfrm>
            <a:off x="5937346" y="6130526"/>
            <a:ext cx="10722801" cy="1277821"/>
            <a:chOff x="5937346" y="6130526"/>
            <a:chExt cx="10722801" cy="1277821"/>
          </a:xfrm>
        </p:grpSpPr>
        <p:sp>
          <p:nvSpPr>
            <p:cNvPr id="28" name="Oval 27"/>
            <p:cNvSpPr/>
            <p:nvPr/>
          </p:nvSpPr>
          <p:spPr>
            <a:xfrm>
              <a:off x="5937346" y="6130526"/>
              <a:ext cx="1277821" cy="12778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latin typeface="Arial" panose="020B0604020202020204" pitchFamily="34" charset="0"/>
                  <a:cs typeface="Arial" panose="020B0604020202020204" pitchFamily="34" charset="0"/>
                </a:rPr>
                <a:t>III.</a:t>
              </a:r>
              <a:endParaRPr lang="en-US" sz="4400" b="1">
                <a:latin typeface="Arial" panose="020B0604020202020204" pitchFamily="34" charset="0"/>
                <a:cs typeface="Arial" panose="020B0604020202020204" pitchFamily="34" charset="0"/>
              </a:endParaRPr>
            </a:p>
          </p:txBody>
        </p:sp>
        <p:sp>
          <p:nvSpPr>
            <p:cNvPr id="29" name="TextBox 28"/>
            <p:cNvSpPr txBox="1"/>
            <p:nvPr/>
          </p:nvSpPr>
          <p:spPr>
            <a:xfrm>
              <a:off x="7457327" y="6212060"/>
              <a:ext cx="9202820" cy="1107996"/>
            </a:xfrm>
            <a:prstGeom prst="rect">
              <a:avLst/>
            </a:prstGeom>
            <a:noFill/>
          </p:spPr>
          <p:txBody>
            <a:bodyPr wrap="square" rtlCol="0">
              <a:spAutoFit/>
            </a:bodyPr>
            <a:lstStyle/>
            <a:p>
              <a:pPr algn="just">
                <a:lnSpc>
                  <a:spcPct val="150000"/>
                </a:lnSpc>
              </a:pPr>
              <a:r>
                <a:rPr lang="vi-VN" sz="4400" b="1">
                  <a:latin typeface="Arial" panose="020B0604020202020204" pitchFamily="34" charset="0"/>
                  <a:cs typeface="Arial" panose="020B0604020202020204" pitchFamily="34" charset="0"/>
                </a:rPr>
                <a:t>Một số cách xác định mặt phẳng</a:t>
              </a:r>
              <a:endParaRPr lang="en-US" sz="4400" b="1">
                <a:latin typeface="Arial" panose="020B0604020202020204" pitchFamily="34" charset="0"/>
                <a:cs typeface="Arial" panose="020B0604020202020204" pitchFamily="34" charset="0"/>
              </a:endParaRPr>
            </a:p>
          </p:txBody>
        </p:sp>
      </p:grpSp>
      <p:grpSp>
        <p:nvGrpSpPr>
          <p:cNvPr id="5" name="Group 4"/>
          <p:cNvGrpSpPr/>
          <p:nvPr/>
        </p:nvGrpSpPr>
        <p:grpSpPr>
          <a:xfrm>
            <a:off x="5967163" y="7850855"/>
            <a:ext cx="9114452" cy="1277821"/>
            <a:chOff x="5967163" y="7850855"/>
            <a:chExt cx="9114452" cy="1277821"/>
          </a:xfrm>
        </p:grpSpPr>
        <p:sp>
          <p:nvSpPr>
            <p:cNvPr id="30" name="Oval 29"/>
            <p:cNvSpPr/>
            <p:nvPr/>
          </p:nvSpPr>
          <p:spPr>
            <a:xfrm>
              <a:off x="5967163" y="7850855"/>
              <a:ext cx="1277821" cy="12778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latin typeface="Arial" panose="020B0604020202020204" pitchFamily="34" charset="0"/>
                  <a:cs typeface="Arial" panose="020B0604020202020204" pitchFamily="34" charset="0"/>
                </a:rPr>
                <a:t>IV.</a:t>
              </a:r>
              <a:endParaRPr lang="en-US" sz="4400" b="1">
                <a:latin typeface="Arial" panose="020B0604020202020204" pitchFamily="34" charset="0"/>
                <a:cs typeface="Arial" panose="020B0604020202020204" pitchFamily="34" charset="0"/>
              </a:endParaRPr>
            </a:p>
          </p:txBody>
        </p:sp>
        <p:sp>
          <p:nvSpPr>
            <p:cNvPr id="31" name="TextBox 30"/>
            <p:cNvSpPr txBox="1"/>
            <p:nvPr/>
          </p:nvSpPr>
          <p:spPr>
            <a:xfrm>
              <a:off x="7490498" y="7935767"/>
              <a:ext cx="7591117" cy="1107996"/>
            </a:xfrm>
            <a:prstGeom prst="rect">
              <a:avLst/>
            </a:prstGeom>
            <a:noFill/>
          </p:spPr>
          <p:txBody>
            <a:bodyPr wrap="square" rtlCol="0">
              <a:spAutoFit/>
            </a:bodyPr>
            <a:lstStyle/>
            <a:p>
              <a:pPr algn="just">
                <a:lnSpc>
                  <a:spcPct val="150000"/>
                </a:lnSpc>
              </a:pPr>
              <a:r>
                <a:rPr lang="vi-VN" sz="4400" b="1">
                  <a:latin typeface="Arial" panose="020B0604020202020204" pitchFamily="34" charset="0"/>
                  <a:cs typeface="Arial" panose="020B0604020202020204" pitchFamily="34" charset="0"/>
                </a:rPr>
                <a:t>Hình chóp và hình tứ diện</a:t>
              </a:r>
              <a:endParaRPr lang="en-US" sz="4400" b="1">
                <a:latin typeface="Arial" panose="020B0604020202020204" pitchFamily="34" charset="0"/>
                <a:cs typeface="Arial" panose="020B0604020202020204" pitchFamily="34" charset="0"/>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82200" y="1676400"/>
            <a:ext cx="8716513" cy="5715000"/>
          </a:xfrm>
          <a:prstGeom prst="rect">
            <a:avLst/>
          </a:prstGeom>
        </p:spPr>
      </p:pic>
      <p:sp>
        <p:nvSpPr>
          <p:cNvPr id="6" name="Rectangle 5"/>
          <p:cNvSpPr/>
          <p:nvPr/>
        </p:nvSpPr>
        <p:spPr>
          <a:xfrm>
            <a:off x="990600" y="495300"/>
            <a:ext cx="10820400" cy="90159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 </a:t>
            </a:r>
          </a:p>
        </p:txBody>
      </p:sp>
      <p:grpSp>
        <p:nvGrpSpPr>
          <p:cNvPr id="4" name="Group 3"/>
          <p:cNvGrpSpPr/>
          <p:nvPr/>
        </p:nvGrpSpPr>
        <p:grpSpPr>
          <a:xfrm>
            <a:off x="990600" y="1547515"/>
            <a:ext cx="10363200" cy="8365748"/>
            <a:chOff x="990600" y="1547515"/>
            <a:chExt cx="10363200" cy="8365748"/>
          </a:xfrm>
        </p:grpSpPr>
        <mc:AlternateContent xmlns:mc="http://schemas.openxmlformats.org/markup-compatibility/2006" xmlns:a14="http://schemas.microsoft.com/office/drawing/2010/main">
          <mc:Choice Requires="a14">
            <p:sp>
              <p:nvSpPr>
                <p:cNvPr id="7" name="Rectangle 6"/>
                <p:cNvSpPr/>
                <p:nvPr/>
              </p:nvSpPr>
              <p:spPr>
                <a:xfrm>
                  <a:off x="990600" y="4280952"/>
                  <a:ext cx="10363200" cy="5632311"/>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Ta lại có: </a:t>
                  </a:r>
                  <a:endParaRPr lang="vi-VN" sz="4000">
                    <a:solidFill>
                      <a:prstClr val="black"/>
                    </a:solidFill>
                    <a:latin typeface="Arial" panose="020B0604020202020204" pitchFamily="34" charset="0"/>
                    <a:cs typeface="Arial" panose="020B0604020202020204" pitchFamily="34" charset="0"/>
                  </a:endParaRPr>
                </a:p>
                <a:p>
                  <a:pPr lvl="0" algn="just">
                    <a:lnSpc>
                      <a:spcPct val="150000"/>
                    </a:lnSpc>
                  </a:pPr>
                  <a:r>
                    <a:rPr lang="vi-VN" sz="4000">
                      <a:solidFill>
                        <a:prstClr val="black"/>
                      </a:solidFill>
                      <a:cs typeface="Arial" panose="020B0604020202020204" pitchFamily="34" charset="0"/>
                    </a:rPr>
                    <a:t>SB ∩ EM = {F}; SB ⊂ (SBC); EM ⊂ (CMN). Do đó F là giao điểm của hai mặt phẳng (SBC) và (CMN).</a:t>
                  </a:r>
                </a:p>
                <a:p>
                  <a:pPr lvl="0" algn="just">
                    <a:lnSpc>
                      <a:spcPct val="150000"/>
                    </a:lnSpc>
                  </a:pPr>
                  <a14:m>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CF là giao tuyến của hai mặt phẳng (SBC) và (CMN).</a:t>
                  </a:r>
                </a:p>
              </p:txBody>
            </p:sp>
          </mc:Choice>
          <mc:Fallback xmlns="">
            <p:sp>
              <p:nvSpPr>
                <p:cNvPr id="7" name="Rectangle 6"/>
                <p:cNvSpPr>
                  <a:spLocks noRot="1" noChangeAspect="1" noMove="1" noResize="1" noEditPoints="1" noAdjustHandles="1" noChangeArrowheads="1" noChangeShapeType="1" noTextEdit="1"/>
                </p:cNvSpPr>
                <p:nvPr/>
              </p:nvSpPr>
              <p:spPr>
                <a:xfrm>
                  <a:off x="990600" y="4280952"/>
                  <a:ext cx="10363200" cy="5632311"/>
                </a:xfrm>
                <a:prstGeom prst="rect">
                  <a:avLst/>
                </a:prstGeom>
                <a:blipFill rotWithShape="0">
                  <a:blip r:embed="rId3"/>
                  <a:stretch>
                    <a:fillRect l="-2118" r="-2059" b="-1732"/>
                  </a:stretch>
                </a:blipFill>
              </p:spPr>
              <p:txBody>
                <a:bodyPr/>
                <a:lstStyle/>
                <a:p>
                  <a:r>
                    <a:rPr lang="en-US">
                      <a:noFill/>
                    </a:rPr>
                    <a:t> </a:t>
                  </a:r>
                </a:p>
              </p:txBody>
            </p:sp>
          </mc:Fallback>
        </mc:AlternateContent>
        <p:sp>
          <p:nvSpPr>
            <p:cNvPr id="2" name="Rectangle 1"/>
            <p:cNvSpPr/>
            <p:nvPr/>
          </p:nvSpPr>
          <p:spPr>
            <a:xfrm>
              <a:off x="990600" y="1547515"/>
              <a:ext cx="10363200" cy="286232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Ta có: C ∈ SC mà SC ⊂ (SBC); C ∈ CM mà CM ⊂ (CMN). Do đó C là giao điểm của hai mặt phẳng (SBC) và (CMN).</a:t>
              </a:r>
            </a:p>
          </p:txBody>
        </p:sp>
      </p:grpSp>
    </p:spTree>
    <p:extLst>
      <p:ext uri="{BB962C8B-B14F-4D97-AF65-F5344CB8AC3E}">
        <p14:creationId xmlns:p14="http://schemas.microsoft.com/office/powerpoint/2010/main" val="394181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Callout 1 (Border and Accent Bar) 1"/>
          <p:cNvSpPr/>
          <p:nvPr/>
        </p:nvSpPr>
        <p:spPr>
          <a:xfrm>
            <a:off x="762000" y="495300"/>
            <a:ext cx="4343400" cy="990600"/>
          </a:xfrm>
          <a:prstGeom prst="accentBorderCallout1">
            <a:avLst>
              <a:gd name="adj1" fmla="val 23077"/>
              <a:gd name="adj2" fmla="val -3274"/>
              <a:gd name="adj3" fmla="val 23077"/>
              <a:gd name="adj4" fmla="val -18015"/>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2. Hình tứ diện</a:t>
            </a:r>
            <a:endParaRPr lang="en-US" sz="4000" b="1">
              <a:solidFill>
                <a:schemeClr val="tx1"/>
              </a:solidFill>
              <a:latin typeface="Arial" panose="020B0604020202020204" pitchFamily="34" charset="0"/>
              <a:cs typeface="Arial" panose="020B0604020202020204" pitchFamily="34" charset="0"/>
            </a:endParaRPr>
          </a:p>
        </p:txBody>
      </p:sp>
      <p:grpSp>
        <p:nvGrpSpPr>
          <p:cNvPr id="3" name="Group 25"/>
          <p:cNvGrpSpPr/>
          <p:nvPr/>
        </p:nvGrpSpPr>
        <p:grpSpPr>
          <a:xfrm>
            <a:off x="781050" y="2019300"/>
            <a:ext cx="1608608" cy="1640633"/>
            <a:chOff x="0" y="0"/>
            <a:chExt cx="1280341" cy="1305831"/>
          </a:xfrm>
        </p:grpSpPr>
        <p:grpSp>
          <p:nvGrpSpPr>
            <p:cNvPr id="4" name="Group 26"/>
            <p:cNvGrpSpPr/>
            <p:nvPr/>
          </p:nvGrpSpPr>
          <p:grpSpPr>
            <a:xfrm>
              <a:off x="0" y="0"/>
              <a:ext cx="1280341" cy="1305831"/>
              <a:chOff x="0" y="0"/>
              <a:chExt cx="1838434" cy="1875035"/>
            </a:xfrm>
          </p:grpSpPr>
          <p:sp>
            <p:nvSpPr>
              <p:cNvPr id="6"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7"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8"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5"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HĐ9</a:t>
              </a:r>
              <a:endParaRPr lang="en-US" sz="4000" b="1">
                <a:solidFill>
                  <a:srgbClr val="000000"/>
                </a:solidFill>
                <a:latin typeface="Arial" panose="020B0604020202020204" pitchFamily="34" charset="0"/>
                <a:cs typeface="Arial" panose="020B0604020202020204" pitchFamily="34" charset="0"/>
              </a:endParaRPr>
            </a:p>
          </p:txBody>
        </p:sp>
      </p:grpSp>
      <p:sp>
        <p:nvSpPr>
          <p:cNvPr id="9" name="Rectangle 8"/>
          <p:cNvSpPr/>
          <p:nvPr/>
        </p:nvSpPr>
        <p:spPr>
          <a:xfrm>
            <a:off x="2933700" y="1835010"/>
            <a:ext cx="13612978" cy="1824923"/>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Hình 25 là hình ảnh của khối rubik tam giác (Pyraminx). Quan sát Hình 25 và trả lời các câu hỏi:</a:t>
            </a:r>
          </a:p>
        </p:txBody>
      </p:sp>
      <p:sp>
        <p:nvSpPr>
          <p:cNvPr id="10" name="Rectangle 9"/>
          <p:cNvSpPr/>
          <p:nvPr/>
        </p:nvSpPr>
        <p:spPr>
          <a:xfrm>
            <a:off x="762000" y="3895514"/>
            <a:ext cx="11429999"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 Khối rubik tam giác có bao nhiêu đỉnh? Các đỉnh có cùng nằm trong một mặt phẳng không?</a:t>
            </a:r>
          </a:p>
        </p:txBody>
      </p:sp>
      <p:sp>
        <p:nvSpPr>
          <p:cNvPr id="11" name="Rectangle 10"/>
          <p:cNvSpPr/>
          <p:nvPr/>
        </p:nvSpPr>
        <p:spPr>
          <a:xfrm>
            <a:off x="781049" y="6688612"/>
            <a:ext cx="11410949"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b) Khối rubik tam giác có bao nhiêu mặt? Mỗi mặt của khối rubik tam giác là những hình gì?</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200" y="3589925"/>
            <a:ext cx="4622832" cy="6247070"/>
          </a:xfrm>
          <a:prstGeom prst="rect">
            <a:avLst/>
          </a:prstGeom>
        </p:spPr>
      </p:pic>
      <p:sp>
        <p:nvSpPr>
          <p:cNvPr id="13" name="Rectangle 12"/>
          <p:cNvSpPr/>
          <p:nvPr/>
        </p:nvSpPr>
        <p:spPr>
          <a:xfrm>
            <a:off x="758687" y="5907616"/>
            <a:ext cx="12851595"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4 đỉnh. Các đỉnh không cùng nằm trong một mặt phẳng.</a:t>
            </a:r>
          </a:p>
        </p:txBody>
      </p:sp>
      <p:sp>
        <p:nvSpPr>
          <p:cNvPr id="14" name="Rectangle 13"/>
          <p:cNvSpPr/>
          <p:nvPr/>
        </p:nvSpPr>
        <p:spPr>
          <a:xfrm>
            <a:off x="731435" y="8811721"/>
            <a:ext cx="12878847"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4 mặt. Mỗi mặt của khối rubik tam giác là hình tam giác.</a:t>
            </a:r>
          </a:p>
        </p:txBody>
      </p:sp>
      <p:sp>
        <p:nvSpPr>
          <p:cNvPr id="15" name="Curved Right Arrow 14"/>
          <p:cNvSpPr/>
          <p:nvPr/>
        </p:nvSpPr>
        <p:spPr>
          <a:xfrm>
            <a:off x="174065" y="4974821"/>
            <a:ext cx="557370" cy="1230814"/>
          </a:xfrm>
          <a:prstGeom prst="curv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Right Arrow 15"/>
          <p:cNvSpPr/>
          <p:nvPr/>
        </p:nvSpPr>
        <p:spPr>
          <a:xfrm>
            <a:off x="174065" y="7878926"/>
            <a:ext cx="557370" cy="1230814"/>
          </a:xfrm>
          <a:prstGeom prst="curv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933157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p:bldP spid="11" grpId="0"/>
      <p:bldP spid="13" grpId="0"/>
      <p:bldP spid="14" grpId="0"/>
      <p:bldP spid="15"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425" y="4307454"/>
            <a:ext cx="6068375" cy="5168232"/>
          </a:xfrm>
          <a:prstGeom prst="rect">
            <a:avLst/>
          </a:prstGeom>
        </p:spPr>
      </p:pic>
      <p:grpSp>
        <p:nvGrpSpPr>
          <p:cNvPr id="5" name="Group 4"/>
          <p:cNvGrpSpPr/>
          <p:nvPr/>
        </p:nvGrpSpPr>
        <p:grpSpPr>
          <a:xfrm>
            <a:off x="406089" y="509135"/>
            <a:ext cx="7099477" cy="4615999"/>
            <a:chOff x="406089" y="509135"/>
            <a:chExt cx="7099477" cy="4615999"/>
          </a:xfrm>
        </p:grpSpPr>
        <p:sp>
          <p:nvSpPr>
            <p:cNvPr id="17" name="Cloud Callout 16"/>
            <p:cNvSpPr/>
            <p:nvPr/>
          </p:nvSpPr>
          <p:spPr>
            <a:xfrm>
              <a:off x="1651045" y="509135"/>
              <a:ext cx="5854521" cy="2840259"/>
            </a:xfrm>
            <a:prstGeom prst="cloudCallout">
              <a:avLst>
                <a:gd name="adj1" fmla="val -27272"/>
                <a:gd name="adj2" fmla="val 73329"/>
              </a:avLst>
            </a:prstGeom>
            <a:solidFill>
              <a:srgbClr val="CBE9A2"/>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Thế nào là hình tứ diện ABCD?</a:t>
              </a:r>
              <a:endParaRPr lang="en-US" sz="4000">
                <a:solidFill>
                  <a:schemeClr val="tx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3"/>
            <a:stretch>
              <a:fillRect/>
            </a:stretch>
          </p:blipFill>
          <p:spPr>
            <a:xfrm>
              <a:off x="406089" y="2275571"/>
              <a:ext cx="2476172" cy="2849563"/>
            </a:xfrm>
            <a:prstGeom prst="rect">
              <a:avLst/>
            </a:prstGeom>
          </p:spPr>
        </p:pic>
      </p:grpSp>
      <p:grpSp>
        <p:nvGrpSpPr>
          <p:cNvPr id="6" name="Group 5"/>
          <p:cNvGrpSpPr/>
          <p:nvPr/>
        </p:nvGrpSpPr>
        <p:grpSpPr>
          <a:xfrm>
            <a:off x="7073722" y="1352241"/>
            <a:ext cx="10185578" cy="7372659"/>
            <a:chOff x="7073722" y="1352241"/>
            <a:chExt cx="10185578" cy="7372659"/>
          </a:xfrm>
        </p:grpSpPr>
        <p:grpSp>
          <p:nvGrpSpPr>
            <p:cNvPr id="2" name="Group 2"/>
            <p:cNvGrpSpPr/>
            <p:nvPr/>
          </p:nvGrpSpPr>
          <p:grpSpPr>
            <a:xfrm>
              <a:off x="7073722" y="2705100"/>
              <a:ext cx="10185578" cy="6019800"/>
              <a:chOff x="0" y="0"/>
              <a:chExt cx="2682621" cy="1778015"/>
            </a:xfrm>
          </p:grpSpPr>
          <p:sp>
            <p:nvSpPr>
              <p:cNvPr id="3" name="Freeform 3"/>
              <p:cNvSpPr/>
              <p:nvPr/>
            </p:nvSpPr>
            <p:spPr>
              <a:xfrm>
                <a:off x="0" y="0"/>
                <a:ext cx="2682621" cy="1778015"/>
              </a:xfrm>
              <a:custGeom>
                <a:avLst/>
                <a:gdLst/>
                <a:ahLst/>
                <a:cxnLst/>
                <a:rect l="l" t="t" r="r" b="b"/>
                <a:pathLst>
                  <a:path w="2682621" h="1778015">
                    <a:moveTo>
                      <a:pt x="38764" y="0"/>
                    </a:moveTo>
                    <a:lnTo>
                      <a:pt x="2643857" y="0"/>
                    </a:lnTo>
                    <a:cubicBezTo>
                      <a:pt x="2654138" y="0"/>
                      <a:pt x="2663998" y="4084"/>
                      <a:pt x="2671268" y="11354"/>
                    </a:cubicBezTo>
                    <a:cubicBezTo>
                      <a:pt x="2678537" y="18624"/>
                      <a:pt x="2682621" y="28483"/>
                      <a:pt x="2682621" y="38764"/>
                    </a:cubicBezTo>
                    <a:lnTo>
                      <a:pt x="2682621" y="1739251"/>
                    </a:lnTo>
                    <a:cubicBezTo>
                      <a:pt x="2682621" y="1760660"/>
                      <a:pt x="2665266" y="1778015"/>
                      <a:pt x="2643857" y="1778015"/>
                    </a:cubicBezTo>
                    <a:lnTo>
                      <a:pt x="38764" y="1778015"/>
                    </a:lnTo>
                    <a:cubicBezTo>
                      <a:pt x="17355" y="1778015"/>
                      <a:pt x="0" y="1760660"/>
                      <a:pt x="0" y="1739251"/>
                    </a:cubicBezTo>
                    <a:lnTo>
                      <a:pt x="0" y="38764"/>
                    </a:lnTo>
                    <a:cubicBezTo>
                      <a:pt x="0" y="17355"/>
                      <a:pt x="17355" y="0"/>
                      <a:pt x="38764" y="0"/>
                    </a:cubicBezTo>
                    <a:close/>
                  </a:path>
                </a:pathLst>
              </a:custGeom>
              <a:solidFill>
                <a:srgbClr val="000000">
                  <a:alpha val="0"/>
                </a:srgbClr>
              </a:solidFill>
              <a:ln w="76200">
                <a:solidFill>
                  <a:srgbClr val="000000"/>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Rectangle 18"/>
            <p:cNvSpPr/>
            <p:nvPr/>
          </p:nvSpPr>
          <p:spPr>
            <a:xfrm>
              <a:off x="7505566" y="3738303"/>
              <a:ext cx="9321889"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bốn điểm A, B, C, D không đồng phẳng. Hình gồm bốn tam giác ABC, ACD, ABD và BCD được gọi là hình tứ diện (hay tứ diện), kí hiệu là ABCD.</a:t>
              </a:r>
              <a:endParaRPr lang="en-US" sz="4000">
                <a:latin typeface="Arial" panose="020B0604020202020204" pitchFamily="34" charset="0"/>
                <a:cs typeface="Arial" panose="020B0604020202020204" pitchFamily="34" charset="0"/>
              </a:endParaRPr>
            </a:p>
          </p:txBody>
        </p:sp>
        <p:sp>
          <p:nvSpPr>
            <p:cNvPr id="20" name="TextBox 19"/>
            <p:cNvSpPr txBox="1"/>
            <p:nvPr/>
          </p:nvSpPr>
          <p:spPr>
            <a:xfrm>
              <a:off x="9982200" y="1352241"/>
              <a:ext cx="4724400" cy="923330"/>
            </a:xfrm>
            <a:prstGeom prst="rect">
              <a:avLst/>
            </a:prstGeom>
            <a:noFill/>
          </p:spPr>
          <p:txBody>
            <a:bodyPr wrap="square" rtlCol="0">
              <a:spAutoFit/>
            </a:bodyPr>
            <a:lstStyle/>
            <a:p>
              <a:pPr algn="ctr"/>
              <a:r>
                <a:rPr lang="vi-VN" sz="5400" b="1">
                  <a:solidFill>
                    <a:srgbClr val="C00000"/>
                  </a:solidFill>
                  <a:latin typeface="Arial" panose="020B0604020202020204" pitchFamily="34" charset="0"/>
                  <a:cs typeface="Arial" panose="020B0604020202020204" pitchFamily="34" charset="0"/>
                </a:rPr>
                <a:t>KẾT LUẬN</a:t>
              </a:r>
              <a:endParaRPr lang="en-US" sz="5400" b="1">
                <a:solidFill>
                  <a:srgbClr val="C00000"/>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par>
                                <p:cTn id="15" presetID="9"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1771650"/>
            <a:ext cx="10591800" cy="655564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Các điểm A,B,C,D gọi là các đỉnh.</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Các đoạn thẳng AB,</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BC, CD,</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DA,</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AC,</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BD: các cạnh của tứ diện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Hai cạnh không đi qua cùng một đỉnh là hai cạnh đối diện.</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Các tam giác ABC,</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ACD,</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ABD,</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BCD: các mặt của tứ diện.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0" y="1790700"/>
            <a:ext cx="6068375" cy="5168232"/>
          </a:xfrm>
          <a:prstGeom prst="rect">
            <a:avLst/>
          </a:prstGeom>
        </p:spPr>
      </p:pic>
      <p:sp>
        <p:nvSpPr>
          <p:cNvPr id="5" name="Rectangle 4"/>
          <p:cNvSpPr/>
          <p:nvPr/>
        </p:nvSpPr>
        <p:spPr>
          <a:xfrm>
            <a:off x="838200" y="8327291"/>
            <a:ext cx="16154400" cy="1015663"/>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Đỉnh không thuộc một mặt của tứ diện là đỉnh đối diện với mặt đó.</a:t>
            </a:r>
          </a:p>
        </p:txBody>
      </p:sp>
      <p:grpSp>
        <p:nvGrpSpPr>
          <p:cNvPr id="7" name="Group 6"/>
          <p:cNvGrpSpPr/>
          <p:nvPr/>
        </p:nvGrpSpPr>
        <p:grpSpPr>
          <a:xfrm>
            <a:off x="838200" y="271021"/>
            <a:ext cx="7200900" cy="1313165"/>
            <a:chOff x="838200" y="271021"/>
            <a:chExt cx="7200900" cy="1313165"/>
          </a:xfrm>
        </p:grpSpPr>
        <p:sp>
          <p:nvSpPr>
            <p:cNvPr id="2" name="Rectangle 1"/>
            <p:cNvSpPr/>
            <p:nvPr/>
          </p:nvSpPr>
          <p:spPr>
            <a:xfrm>
              <a:off x="838200" y="876300"/>
              <a:ext cx="6068456" cy="707886"/>
            </a:xfrm>
            <a:prstGeom prst="rect">
              <a:avLst/>
            </a:prstGeom>
          </p:spPr>
          <p:txBody>
            <a:bodyPr wrap="none">
              <a:spAutoFit/>
            </a:bodyPr>
            <a:lstStyle/>
            <a:p>
              <a:r>
                <a:rPr lang="en-US" sz="4000">
                  <a:solidFill>
                    <a:srgbClr val="0070C0"/>
                  </a:solidFill>
                  <a:latin typeface="Arial" panose="020B0604020202020204" pitchFamily="34" charset="0"/>
                  <a:cs typeface="Arial" panose="020B0604020202020204" pitchFamily="34" charset="0"/>
                </a:rPr>
                <a:t>Trong hình tứ diện ABCD: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4756" y="271021"/>
              <a:ext cx="1094344" cy="1210558"/>
            </a:xfrm>
            <a:prstGeom prst="rect">
              <a:avLst/>
            </a:prstGeom>
          </p:spPr>
        </p:pic>
      </p:grpSp>
    </p:spTree>
    <p:extLst>
      <p:ext uri="{BB962C8B-B14F-4D97-AF65-F5344CB8AC3E}">
        <p14:creationId xmlns:p14="http://schemas.microsoft.com/office/powerpoint/2010/main" val="52194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2168456"/>
            <a:ext cx="11277600" cy="6553200"/>
          </a:xfrm>
          <a:custGeom>
            <a:avLst/>
            <a:gdLst/>
            <a:ahLst/>
            <a:cxnLst/>
            <a:rect l="l" t="t" r="r" b="b"/>
            <a:pathLst>
              <a:path w="2682621" h="1778015">
                <a:moveTo>
                  <a:pt x="38764" y="0"/>
                </a:moveTo>
                <a:lnTo>
                  <a:pt x="2643857" y="0"/>
                </a:lnTo>
                <a:cubicBezTo>
                  <a:pt x="2654138" y="0"/>
                  <a:pt x="2663998" y="4084"/>
                  <a:pt x="2671268" y="11354"/>
                </a:cubicBezTo>
                <a:cubicBezTo>
                  <a:pt x="2678537" y="18624"/>
                  <a:pt x="2682621" y="28483"/>
                  <a:pt x="2682621" y="38764"/>
                </a:cubicBezTo>
                <a:lnTo>
                  <a:pt x="2682621" y="1739251"/>
                </a:lnTo>
                <a:cubicBezTo>
                  <a:pt x="2682621" y="1760660"/>
                  <a:pt x="2665266" y="1778015"/>
                  <a:pt x="2643857" y="1778015"/>
                </a:cubicBezTo>
                <a:lnTo>
                  <a:pt x="38764" y="1778015"/>
                </a:lnTo>
                <a:cubicBezTo>
                  <a:pt x="17355" y="1778015"/>
                  <a:pt x="0" y="1760660"/>
                  <a:pt x="0" y="1739251"/>
                </a:cubicBezTo>
                <a:lnTo>
                  <a:pt x="0" y="38764"/>
                </a:lnTo>
                <a:cubicBezTo>
                  <a:pt x="0" y="17355"/>
                  <a:pt x="17355" y="0"/>
                  <a:pt x="38764" y="0"/>
                </a:cubicBezTo>
                <a:close/>
              </a:path>
            </a:pathLst>
          </a:custGeom>
          <a:solidFill>
            <a:schemeClr val="accent5">
              <a:lumMod val="20000"/>
              <a:lumOff val="80000"/>
            </a:schemeClr>
          </a:solidFill>
          <a:ln w="76200">
            <a:solidFill>
              <a:srgbClr val="000000"/>
            </a:solidFill>
          </a:ln>
        </p:spPr>
      </p:sp>
      <p:sp>
        <p:nvSpPr>
          <p:cNvPr id="5" name="Rectangle 4"/>
          <p:cNvSpPr/>
          <p:nvPr/>
        </p:nvSpPr>
        <p:spPr>
          <a:xfrm>
            <a:off x="1524000" y="2628900"/>
            <a:ext cx="10287000" cy="563231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Hình tứ diện có các mặt là tam giác đều gọi là hình tứ diện đều.</a:t>
            </a:r>
          </a:p>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Mỗi hình chóp tam giác là một hình tứ diện. Ngược lại, nếu ta quy định rõ đỉnh và mặt đáy trong một hình tứ diện thì hình tứ diện đó trở thành hình chóp tam giác.</a:t>
            </a:r>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96800" y="1485900"/>
            <a:ext cx="5791200" cy="4932171"/>
          </a:xfrm>
          <a:prstGeom prst="rect">
            <a:avLst/>
          </a:prstGeom>
        </p:spPr>
      </p:pic>
      <p:sp>
        <p:nvSpPr>
          <p:cNvPr id="7" name="TextBox 6"/>
          <p:cNvSpPr txBox="1"/>
          <p:nvPr/>
        </p:nvSpPr>
        <p:spPr>
          <a:xfrm>
            <a:off x="4724400" y="784681"/>
            <a:ext cx="3886200" cy="923330"/>
          </a:xfrm>
          <a:prstGeom prst="rect">
            <a:avLst/>
          </a:prstGeom>
          <a:noFill/>
        </p:spPr>
        <p:txBody>
          <a:bodyPr wrap="square" rtlCol="0">
            <a:spAutoFit/>
          </a:bodyPr>
          <a:lstStyle/>
          <a:p>
            <a:pPr algn="ctr"/>
            <a:r>
              <a:rPr lang="vi-VN" sz="5400" b="1">
                <a:solidFill>
                  <a:srgbClr val="C00000"/>
                </a:solidFill>
                <a:latin typeface="Arial" panose="020B0604020202020204" pitchFamily="34" charset="0"/>
                <a:cs typeface="Arial" panose="020B0604020202020204" pitchFamily="34" charset="0"/>
              </a:rPr>
              <a:t>GHI NHỚ</a:t>
            </a:r>
            <a:endParaRPr lang="en-US" sz="5400" b="1">
              <a:solidFill>
                <a:srgbClr val="C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12496800" y="6965910"/>
            <a:ext cx="5797342" cy="3321090"/>
          </a:xfrm>
          <a:prstGeom prst="rect">
            <a:avLst/>
          </a:prstGeom>
        </p:spPr>
      </p:pic>
    </p:spTree>
    <p:extLst>
      <p:ext uri="{BB962C8B-B14F-4D97-AF65-F5344CB8AC3E}">
        <p14:creationId xmlns:p14="http://schemas.microsoft.com/office/powerpoint/2010/main" val="1170268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anim calcmode="lin" valueType="num">
                                      <p:cBhvr>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43"/>
          <p:cNvGrpSpPr/>
          <p:nvPr/>
        </p:nvGrpSpPr>
        <p:grpSpPr>
          <a:xfrm>
            <a:off x="7848600" y="647700"/>
            <a:ext cx="2296145" cy="1498376"/>
            <a:chOff x="0" y="0"/>
            <a:chExt cx="3061526" cy="1997835"/>
          </a:xfrm>
        </p:grpSpPr>
        <p:grpSp>
          <p:nvGrpSpPr>
            <p:cNvPr id="3" name="Group 44"/>
            <p:cNvGrpSpPr/>
            <p:nvPr/>
          </p:nvGrpSpPr>
          <p:grpSpPr>
            <a:xfrm>
              <a:off x="0" y="0"/>
              <a:ext cx="3061526" cy="1997835"/>
              <a:chOff x="0" y="0"/>
              <a:chExt cx="2537814" cy="1656080"/>
            </a:xfrm>
          </p:grpSpPr>
          <p:sp>
            <p:nvSpPr>
              <p:cNvPr id="5"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6"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7"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4" name="TextBox 48"/>
            <p:cNvSpPr txBox="1"/>
            <p:nvPr/>
          </p:nvSpPr>
          <p:spPr>
            <a:xfrm>
              <a:off x="200071" y="898009"/>
              <a:ext cx="2580183" cy="512961"/>
            </a:xfrm>
            <a:prstGeom prst="rect">
              <a:avLst/>
            </a:prstGeom>
          </p:spPr>
          <p:txBody>
            <a:bodyPr lIns="0" tIns="0" rIns="0" bIns="0" rtlCol="0" anchor="t">
              <a:spAutoFit/>
            </a:bodyPr>
            <a:lstStyle/>
            <a:p>
              <a:pPr algn="ctr">
                <a:lnSpc>
                  <a:spcPts val="2963"/>
                </a:lnSpc>
              </a:pPr>
              <a:r>
                <a:rPr lang="vi-VN" sz="4000" b="1">
                  <a:solidFill>
                    <a:srgbClr val="000000"/>
                  </a:solidFill>
                  <a:latin typeface="Arial" panose="020B0604020202020204" pitchFamily="34" charset="0"/>
                  <a:cs typeface="Arial" panose="020B0604020202020204" pitchFamily="34" charset="0"/>
                </a:rPr>
                <a:t>Ví dụ 7</a:t>
              </a:r>
              <a:endParaRPr lang="en-US" sz="4000" b="1">
                <a:solidFill>
                  <a:srgbClr val="000000"/>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14804365" y="519761"/>
            <a:ext cx="2947720" cy="1754253"/>
          </a:xfrm>
          <a:prstGeom prst="rect">
            <a:avLst/>
          </a:prstGeom>
        </p:spPr>
      </p:pic>
      <p:pic>
        <p:nvPicPr>
          <p:cNvPr id="9" name="Picture 8"/>
          <p:cNvPicPr>
            <a:picLocks noChangeAspect="1"/>
          </p:cNvPicPr>
          <p:nvPr/>
        </p:nvPicPr>
        <p:blipFill>
          <a:blip r:embed="rId3"/>
          <a:stretch>
            <a:fillRect/>
          </a:stretch>
        </p:blipFill>
        <p:spPr>
          <a:xfrm>
            <a:off x="304800" y="8343900"/>
            <a:ext cx="3600450" cy="1678555"/>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1338572" y="2516050"/>
                <a:ext cx="15316200" cy="5234318"/>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Cho hình tứ diện ABCD. Các điểm M, N, P lần lượt thuộc các cạnh AB, AC, AD sao cho: </a:t>
                </a:r>
                <a14:m>
                  <m:oMath xmlns:m="http://schemas.openxmlformats.org/officeDocument/2006/math">
                    <m:f>
                      <m:fPr>
                        <m:ctrlPr>
                          <a:rPr lang="vi-VN" sz="4400" i="1" smtClean="0">
                            <a:latin typeface="Cambria Math"/>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𝐴𝑀</m:t>
                        </m:r>
                      </m:num>
                      <m:den>
                        <m:r>
                          <a:rPr lang="vi-VN" sz="4400" b="0" i="1" smtClean="0">
                            <a:latin typeface="Cambria Math" panose="02040503050406030204" pitchFamily="18" charset="0"/>
                            <a:cs typeface="Arial" panose="020B0604020202020204" pitchFamily="34" charset="0"/>
                          </a:rPr>
                          <m:t>𝐴𝐵</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3</m:t>
                        </m:r>
                      </m:den>
                    </m:f>
                  </m:oMath>
                </a14:m>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400" i="1">
                            <a:latin typeface="Cambria Math"/>
                            <a:cs typeface="Arial" panose="020B0604020202020204" pitchFamily="34" charset="0"/>
                          </a:rPr>
                        </m:ctrlPr>
                      </m:fPr>
                      <m:num>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𝑁</m:t>
                        </m:r>
                      </m:num>
                      <m:den>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𝐶</m:t>
                        </m:r>
                      </m:den>
                    </m:f>
                    <m:r>
                      <a:rPr lang="vi-VN" sz="4400" i="1">
                        <a:latin typeface="Cambria Math" panose="02040503050406030204" pitchFamily="18" charset="0"/>
                        <a:cs typeface="Arial" panose="020B0604020202020204" pitchFamily="34" charset="0"/>
                      </a:rPr>
                      <m:t>=</m:t>
                    </m:r>
                    <m:f>
                      <m:fPr>
                        <m:ctrlPr>
                          <a:rPr lang="vi-VN" sz="4400" i="1">
                            <a:latin typeface="Cambria Math"/>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2</m:t>
                        </m:r>
                      </m:num>
                      <m:den>
                        <m:r>
                          <a:rPr lang="vi-VN" sz="4400" i="1">
                            <a:latin typeface="Cambria Math" panose="02040503050406030204" pitchFamily="18" charset="0"/>
                            <a:cs typeface="Arial" panose="020B0604020202020204" pitchFamily="34" charset="0"/>
                          </a:rPr>
                          <m:t>3</m:t>
                        </m:r>
                      </m:den>
                    </m:f>
                  </m:oMath>
                </a14:m>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400" i="1">
                            <a:latin typeface="Cambria Math"/>
                            <a:cs typeface="Arial" panose="020B0604020202020204" pitchFamily="34" charset="0"/>
                          </a:rPr>
                        </m:ctrlPr>
                      </m:fPr>
                      <m:num>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𝑃</m:t>
                        </m:r>
                      </m:num>
                      <m:den>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𝐷</m:t>
                        </m:r>
                      </m:den>
                    </m:f>
                    <m:r>
                      <a:rPr lang="vi-VN" sz="4400" i="1">
                        <a:latin typeface="Cambria Math" panose="02040503050406030204" pitchFamily="18" charset="0"/>
                        <a:cs typeface="Arial" panose="020B0604020202020204" pitchFamily="34" charset="0"/>
                      </a:rPr>
                      <m:t>=</m:t>
                    </m:r>
                    <m:f>
                      <m:fPr>
                        <m:ctrlPr>
                          <a:rPr lang="vi-VN" sz="4400" i="1">
                            <a:latin typeface="Cambria Math"/>
                            <a:cs typeface="Arial" panose="020B0604020202020204" pitchFamily="34" charset="0"/>
                          </a:rPr>
                        </m:ctrlPr>
                      </m:fPr>
                      <m:num>
                        <m:r>
                          <a:rPr lang="vi-VN" sz="4400" i="1">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2</m:t>
                        </m:r>
                      </m:den>
                    </m:f>
                  </m:oMath>
                </a14:m>
                <a:endParaRPr lang="vi-VN" sz="4000">
                  <a:latin typeface="Arial" panose="020B0604020202020204" pitchFamily="34" charset="0"/>
                  <a:cs typeface="Arial" panose="020B0604020202020204" pitchFamily="34" charset="0"/>
                </a:endParaRPr>
              </a:p>
              <a:p>
                <a:pPr marL="742950" indent="-742950" algn="just">
                  <a:lnSpc>
                    <a:spcPct val="150000"/>
                  </a:lnSpc>
                  <a:buAutoNum type="alphaLcParenR"/>
                </a:pPr>
                <a:r>
                  <a:rPr lang="vi-VN" sz="4000">
                    <a:latin typeface="Arial" panose="020B0604020202020204" pitchFamily="34" charset="0"/>
                    <a:cs typeface="Arial" panose="020B0604020202020204" pitchFamily="34" charset="0"/>
                  </a:rPr>
                  <a:t>Xác định E, F, G lần lượt là giao điểm của các đường thẳng MN, MP, NP với mặt phẳng (BCD).</a:t>
                </a:r>
              </a:p>
              <a:p>
                <a:pPr marL="742950" indent="-742950" algn="just">
                  <a:lnSpc>
                    <a:spcPct val="150000"/>
                  </a:lnSpc>
                  <a:buAutoNum type="alphaLcParenR"/>
                </a:pPr>
                <a:r>
                  <a:rPr lang="vi-VN" sz="4000">
                    <a:latin typeface="Arial" panose="020B0604020202020204" pitchFamily="34" charset="0"/>
                    <a:cs typeface="Arial" panose="020B0604020202020204" pitchFamily="34" charset="0"/>
                  </a:rPr>
                  <a:t>Chứng minh rằng các điểm E, F, G thẳng hàng.</a:t>
                </a:r>
              </a:p>
            </p:txBody>
          </p:sp>
        </mc:Choice>
        <mc:Fallback xmlns="">
          <p:sp>
            <p:nvSpPr>
              <p:cNvPr id="10" name="TextBox 9"/>
              <p:cNvSpPr txBox="1">
                <a:spLocks noRot="1" noChangeAspect="1" noMove="1" noResize="1" noEditPoints="1" noAdjustHandles="1" noChangeArrowheads="1" noChangeShapeType="1" noTextEdit="1"/>
              </p:cNvSpPr>
              <p:nvPr/>
            </p:nvSpPr>
            <p:spPr>
              <a:xfrm>
                <a:off x="1338572" y="2516050"/>
                <a:ext cx="15316200" cy="5234318"/>
              </a:xfrm>
              <a:prstGeom prst="rect">
                <a:avLst/>
              </a:prstGeom>
              <a:blipFill rotWithShape="0">
                <a:blip r:embed="rId4"/>
                <a:stretch>
                  <a:fillRect l="-1433" r="-1393" b="-1981"/>
                </a:stretch>
              </a:blipFill>
            </p:spPr>
            <p:txBody>
              <a:bodyPr/>
              <a:lstStyle/>
              <a:p>
                <a:r>
                  <a:rPr lang="en-US">
                    <a:noFill/>
                  </a:rPr>
                  <a:t> </a:t>
                </a:r>
              </a:p>
            </p:txBody>
          </p:sp>
        </mc:Fallback>
      </mc:AlternateContent>
    </p:spTree>
    <p:extLst>
      <p:ext uri="{BB962C8B-B14F-4D97-AF65-F5344CB8AC3E}">
        <p14:creationId xmlns:p14="http://schemas.microsoft.com/office/powerpoint/2010/main" val="15525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58200" y="515451"/>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79648" y="1257299"/>
            <a:ext cx="9359624" cy="4383703"/>
          </a:xfrm>
          <a:prstGeom prst="rect">
            <a:avLst/>
          </a:prstGeom>
        </p:spPr>
      </p:pic>
      <p:grpSp>
        <p:nvGrpSpPr>
          <p:cNvPr id="3" name="Group 2"/>
          <p:cNvGrpSpPr/>
          <p:nvPr/>
        </p:nvGrpSpPr>
        <p:grpSpPr>
          <a:xfrm>
            <a:off x="1866872" y="1478860"/>
            <a:ext cx="15563850" cy="7919160"/>
            <a:chOff x="1866872" y="1478860"/>
            <a:chExt cx="15563850" cy="7919160"/>
          </a:xfrm>
        </p:grpSpPr>
        <p:sp>
          <p:nvSpPr>
            <p:cNvPr id="5" name="Rectangle 4"/>
            <p:cNvSpPr/>
            <p:nvPr/>
          </p:nvSpPr>
          <p:spPr>
            <a:xfrm>
              <a:off x="9258272" y="1478860"/>
              <a:ext cx="8172450" cy="4247317"/>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a) </a:t>
              </a:r>
              <a:endParaRPr lang="vi-VN"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Trong mặt phẳng (ABC), gọi E là giao điểm của MN và BC. Vì E ∈ BC nên E ∈ (BCD) ⟹ E là giao điểm của MN với mặt phẳng (BCD).</a:t>
              </a:r>
            </a:p>
          </p:txBody>
        </p:sp>
        <p:sp>
          <p:nvSpPr>
            <p:cNvPr id="6" name="Rectangle 5"/>
            <p:cNvSpPr/>
            <p:nvPr/>
          </p:nvSpPr>
          <p:spPr>
            <a:xfrm>
              <a:off x="1866872" y="5981700"/>
              <a:ext cx="15544800" cy="341632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Trong mặt phẳng (ABD), gọi F là giao điểm của MP và BD. Vì F ∈ BD nên F ∈ (BCD) ⟹ F là giao điểm của MP với mặt phẳng (BCD).</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 Trong mặt phẳng (ACD), gọi G là giao điểm của NP và CD. Vì G ∈ CD nên G ∈ (BCD) ⟹ G là giao điểm của NP với mặt phẳng (BCD).</a:t>
              </a:r>
            </a:p>
          </p:txBody>
        </p:sp>
      </p:grpSp>
    </p:spTree>
    <p:extLst>
      <p:ext uri="{BB962C8B-B14F-4D97-AF65-F5344CB8AC3E}">
        <p14:creationId xmlns:p14="http://schemas.microsoft.com/office/powerpoint/2010/main" val="408598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58200" y="515451"/>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79648" y="1257299"/>
            <a:ext cx="9359624" cy="4383703"/>
          </a:xfrm>
          <a:prstGeom prst="rect">
            <a:avLst/>
          </a:prstGeom>
        </p:spPr>
      </p:pic>
      <p:sp>
        <p:nvSpPr>
          <p:cNvPr id="3" name="Rectangle 2"/>
          <p:cNvSpPr/>
          <p:nvPr/>
        </p:nvSpPr>
        <p:spPr>
          <a:xfrm>
            <a:off x="9525000" y="1562100"/>
            <a:ext cx="8343928" cy="4247317"/>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b) Do E, F, G cùng thuộc hai mặt phẳng phân biệt (MNP) và (BCD) nên theo Tính chất 5, các điểm E, F, G đều thuộc giao tuyến của hai mặt phẳng (MNP) và (BCD). Vậy ba điểm E, F, G thẳng hàng.</a:t>
            </a:r>
          </a:p>
        </p:txBody>
      </p:sp>
      <p:pic>
        <p:nvPicPr>
          <p:cNvPr id="7" name="Picture 6"/>
          <p:cNvPicPr>
            <a:picLocks noChangeAspect="1"/>
          </p:cNvPicPr>
          <p:nvPr/>
        </p:nvPicPr>
        <p:blipFill>
          <a:blip r:embed="rId3"/>
          <a:stretch>
            <a:fillRect/>
          </a:stretch>
        </p:blipFill>
        <p:spPr>
          <a:xfrm>
            <a:off x="762000" y="6838950"/>
            <a:ext cx="5850732" cy="3467100"/>
          </a:xfrm>
          <a:prstGeom prst="rect">
            <a:avLst/>
          </a:prstGeom>
        </p:spPr>
      </p:pic>
      <p:sp>
        <p:nvSpPr>
          <p:cNvPr id="8" name="Rounded Rectangle 7"/>
          <p:cNvSpPr/>
          <p:nvPr/>
        </p:nvSpPr>
        <p:spPr>
          <a:xfrm>
            <a:off x="7162800" y="6515100"/>
            <a:ext cx="10363200" cy="3048000"/>
          </a:xfrm>
          <a:prstGeom prst="roundRect">
            <a:avLst/>
          </a:prstGeom>
          <a:solidFill>
            <a:srgbClr val="CBE9A2"/>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u="sng">
                <a:solidFill>
                  <a:schemeClr val="tx1"/>
                </a:solidFill>
                <a:latin typeface="Arial" panose="020B0604020202020204" pitchFamily="34" charset="0"/>
                <a:cs typeface="Arial" panose="020B0604020202020204" pitchFamily="34" charset="0"/>
              </a:rPr>
              <a:t>Nhận xét</a:t>
            </a:r>
            <a:r>
              <a:rPr lang="vi-VN" sz="3600" b="1">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Để chứng minh ba điểm thẳng hàng, ta có thể chỉ ra ba điểm đó cùng thuộc hai mặt phẳng phân biệt.</a:t>
            </a:r>
          </a:p>
        </p:txBody>
      </p:sp>
    </p:spTree>
    <p:extLst>
      <p:ext uri="{BB962C8B-B14F-4D97-AF65-F5344CB8AC3E}">
        <p14:creationId xmlns:p14="http://schemas.microsoft.com/office/powerpoint/2010/main" val="192963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3" presetClass="entr" presetSubtype="5"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p:cNvSpPr txBox="1"/>
              <p:nvPr/>
            </p:nvSpPr>
            <p:spPr>
              <a:xfrm>
                <a:off x="1338572" y="2338176"/>
                <a:ext cx="15316200" cy="6157648"/>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Cho hình tứ diện ABCD. Các điểm M, N, P lần lượt thuộc các cạnh AB, AD, BC sao cho: </a:t>
                </a:r>
                <a14:m>
                  <m:oMath xmlns:m="http://schemas.openxmlformats.org/officeDocument/2006/math">
                    <m:f>
                      <m:fPr>
                        <m:ctrlPr>
                          <a:rPr lang="vi-VN" sz="4400" i="1" smtClean="0">
                            <a:latin typeface="Cambria Math"/>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𝐴𝑀</m:t>
                        </m:r>
                      </m:num>
                      <m:den>
                        <m:r>
                          <a:rPr lang="vi-VN" sz="4400" b="0" i="1" smtClean="0">
                            <a:latin typeface="Cambria Math" panose="02040503050406030204" pitchFamily="18" charset="0"/>
                            <a:cs typeface="Arial" panose="020B0604020202020204" pitchFamily="34" charset="0"/>
                          </a:rPr>
                          <m:t>𝐴𝐵</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3</m:t>
                        </m:r>
                      </m:den>
                    </m:f>
                  </m:oMath>
                </a14:m>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400" i="1">
                            <a:latin typeface="Cambria Math"/>
                            <a:cs typeface="Arial" panose="020B0604020202020204" pitchFamily="34" charset="0"/>
                          </a:rPr>
                        </m:ctrlPr>
                      </m:fPr>
                      <m:num>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𝑁</m:t>
                        </m:r>
                      </m:num>
                      <m:den>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𝐷</m:t>
                        </m:r>
                      </m:den>
                    </m:f>
                    <m:r>
                      <a:rPr lang="vi-VN" sz="4400" i="1">
                        <a:latin typeface="Cambria Math" panose="02040503050406030204" pitchFamily="18" charset="0"/>
                        <a:cs typeface="Arial" panose="020B0604020202020204" pitchFamily="34" charset="0"/>
                      </a:rPr>
                      <m:t>=</m:t>
                    </m:r>
                    <m:f>
                      <m:fPr>
                        <m:ctrlPr>
                          <a:rPr lang="vi-VN" sz="4400" i="1">
                            <a:latin typeface="Cambria Math"/>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2</m:t>
                        </m:r>
                      </m:num>
                      <m:den>
                        <m:r>
                          <a:rPr lang="vi-VN" sz="4400" i="1">
                            <a:latin typeface="Cambria Math" panose="02040503050406030204" pitchFamily="18" charset="0"/>
                            <a:cs typeface="Arial" panose="020B0604020202020204" pitchFamily="34" charset="0"/>
                          </a:rPr>
                          <m:t>3</m:t>
                        </m:r>
                      </m:den>
                    </m:f>
                  </m:oMath>
                </a14:m>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400" i="1">
                            <a:latin typeface="Cambria Math"/>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𝐵𝑃</m:t>
                        </m:r>
                      </m:num>
                      <m:den>
                        <m:r>
                          <a:rPr lang="vi-VN" sz="4400" b="0" i="1" smtClean="0">
                            <a:latin typeface="Cambria Math" panose="02040503050406030204" pitchFamily="18" charset="0"/>
                            <a:cs typeface="Arial" panose="020B0604020202020204" pitchFamily="34" charset="0"/>
                          </a:rPr>
                          <m:t>𝐵𝐶</m:t>
                        </m:r>
                      </m:den>
                    </m:f>
                    <m:r>
                      <a:rPr lang="vi-VN" sz="4400" i="1">
                        <a:latin typeface="Cambria Math" panose="02040503050406030204" pitchFamily="18" charset="0"/>
                        <a:cs typeface="Arial" panose="020B0604020202020204" pitchFamily="34" charset="0"/>
                      </a:rPr>
                      <m:t>=</m:t>
                    </m:r>
                    <m:f>
                      <m:fPr>
                        <m:ctrlPr>
                          <a:rPr lang="vi-VN" sz="4400" i="1">
                            <a:latin typeface="Cambria Math"/>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3</m:t>
                        </m:r>
                      </m:num>
                      <m:den>
                        <m:r>
                          <a:rPr lang="vi-VN" sz="4400" b="0" i="1" smtClean="0">
                            <a:latin typeface="Cambria Math" panose="02040503050406030204" pitchFamily="18" charset="0"/>
                            <a:cs typeface="Arial" panose="020B0604020202020204" pitchFamily="34" charset="0"/>
                          </a:rPr>
                          <m:t>4</m:t>
                        </m:r>
                      </m:den>
                    </m:f>
                  </m:oMath>
                </a14:m>
                <a:endParaRPr lang="vi-VN" sz="4000">
                  <a:latin typeface="Arial" panose="020B0604020202020204" pitchFamily="34" charset="0"/>
                  <a:cs typeface="Arial" panose="020B0604020202020204" pitchFamily="34" charset="0"/>
                </a:endParaRPr>
              </a:p>
              <a:p>
                <a:pPr marL="742950" indent="-742950" algn="just">
                  <a:lnSpc>
                    <a:spcPct val="150000"/>
                  </a:lnSpc>
                  <a:buFont typeface="+mj-lt"/>
                  <a:buAutoNum type="alphaLcParenR"/>
                </a:pPr>
                <a:r>
                  <a:rPr lang="vi-VN" sz="4000"/>
                  <a:t>Xác định E, F lần lượt là giao điểm của các đường thẳng AC, BD với mặt phẳng (MNP).</a:t>
                </a:r>
              </a:p>
              <a:p>
                <a:pPr marL="742950" indent="-742950" algn="just">
                  <a:lnSpc>
                    <a:spcPct val="150000"/>
                  </a:lnSpc>
                  <a:buFont typeface="+mj-lt"/>
                  <a:buAutoNum type="alphaLcParenR"/>
                </a:pPr>
                <a:r>
                  <a:rPr lang="vi-VN" sz="4000"/>
                  <a:t>Chứng minh rằng các đường thẳng NE, PF và CD cùng đi qua một điểm. </a:t>
                </a:r>
              </a:p>
            </p:txBody>
          </p:sp>
        </mc:Choice>
        <mc:Fallback xmlns="">
          <p:sp>
            <p:nvSpPr>
              <p:cNvPr id="10" name="TextBox 9"/>
              <p:cNvSpPr txBox="1">
                <a:spLocks noRot="1" noChangeAspect="1" noMove="1" noResize="1" noEditPoints="1" noAdjustHandles="1" noChangeArrowheads="1" noChangeShapeType="1" noTextEdit="1"/>
              </p:cNvSpPr>
              <p:nvPr/>
            </p:nvSpPr>
            <p:spPr>
              <a:xfrm>
                <a:off x="1338572" y="2338176"/>
                <a:ext cx="15316200" cy="6157648"/>
              </a:xfrm>
              <a:prstGeom prst="rect">
                <a:avLst/>
              </a:prstGeom>
              <a:blipFill rotWithShape="0">
                <a:blip r:embed="rId2"/>
                <a:stretch>
                  <a:fillRect l="-1433" r="-1393" b="-1485"/>
                </a:stretch>
              </a:blipFill>
            </p:spPr>
            <p:txBody>
              <a:bodyPr/>
              <a:lstStyle/>
              <a:p>
                <a:r>
                  <a:rPr lang="en-US">
                    <a:noFill/>
                  </a:rPr>
                  <a:t> </a:t>
                </a:r>
              </a:p>
            </p:txBody>
          </p:sp>
        </mc:Fallback>
      </mc:AlternateContent>
      <p:sp>
        <p:nvSpPr>
          <p:cNvPr id="12" name="Rounded Rectangle 11"/>
          <p:cNvSpPr/>
          <p:nvPr/>
        </p:nvSpPr>
        <p:spPr>
          <a:xfrm>
            <a:off x="7467600" y="698675"/>
            <a:ext cx="3352800" cy="1384413"/>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Luyện tập 6</a:t>
            </a:r>
            <a:endParaRPr lang="en-US" sz="4000" b="1">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914400" y="443586"/>
            <a:ext cx="1633228" cy="1906602"/>
          </a:xfrm>
          <a:prstGeom prst="rect">
            <a:avLst/>
          </a:prstGeom>
        </p:spPr>
      </p:pic>
      <p:pic>
        <p:nvPicPr>
          <p:cNvPr id="14" name="Picture 13"/>
          <p:cNvPicPr>
            <a:picLocks noChangeAspect="1"/>
          </p:cNvPicPr>
          <p:nvPr/>
        </p:nvPicPr>
        <p:blipFill rotWithShape="1">
          <a:blip r:embed="rId4"/>
          <a:srcRect b="50261"/>
          <a:stretch/>
        </p:blipFill>
        <p:spPr>
          <a:xfrm>
            <a:off x="12801600" y="7553072"/>
            <a:ext cx="5224807" cy="2771177"/>
          </a:xfrm>
          <a:prstGeom prst="rect">
            <a:avLst/>
          </a:prstGeom>
        </p:spPr>
      </p:pic>
    </p:spTree>
    <p:extLst>
      <p:ext uri="{BB962C8B-B14F-4D97-AF65-F5344CB8AC3E}">
        <p14:creationId xmlns:p14="http://schemas.microsoft.com/office/powerpoint/2010/main" val="144407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5" name="TextBox 4"/>
          <p:cNvSpPr txBox="1"/>
          <p:nvPr/>
        </p:nvSpPr>
        <p:spPr>
          <a:xfrm>
            <a:off x="8458200" y="515451"/>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8225" t="4789" r="4047" b="2490"/>
          <a:stretch/>
        </p:blipFill>
        <p:spPr>
          <a:xfrm>
            <a:off x="533400" y="515451"/>
            <a:ext cx="6705600" cy="9659257"/>
          </a:xfrm>
          <a:prstGeom prst="rect">
            <a:avLst/>
          </a:prstGeom>
        </p:spPr>
      </p:pic>
      <p:sp>
        <p:nvSpPr>
          <p:cNvPr id="7" name="Rectangle 6"/>
          <p:cNvSpPr/>
          <p:nvPr/>
        </p:nvSpPr>
        <p:spPr>
          <a:xfrm>
            <a:off x="7239000" y="1638300"/>
            <a:ext cx="9906000"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Trong mặt phẳng (ABC), gọi giao điểm của MP  với AC là E.</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Mà MP ⊂ (MNP) nên E là giao điểm của AC với (MNP).</a:t>
            </a:r>
          </a:p>
        </p:txBody>
      </p:sp>
      <p:sp>
        <p:nvSpPr>
          <p:cNvPr id="8" name="Rectangle 7"/>
          <p:cNvSpPr/>
          <p:nvPr/>
        </p:nvSpPr>
        <p:spPr>
          <a:xfrm>
            <a:off x="7239000" y="5838915"/>
            <a:ext cx="9906000" cy="286232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Trong mặt phẳng (ABD), gọi giao điểm của MN với BD là F.</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Mà MN ⊂ (MNP) nên F là giao điểm của BD với (MNP).</a:t>
            </a:r>
          </a:p>
        </p:txBody>
      </p:sp>
    </p:spTree>
    <p:extLst>
      <p:ext uri="{BB962C8B-B14F-4D97-AF65-F5344CB8AC3E}">
        <p14:creationId xmlns:p14="http://schemas.microsoft.com/office/powerpoint/2010/main" val="276575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5181600" y="495300"/>
            <a:ext cx="8077200" cy="1143000"/>
          </a:xfrm>
          <a:prstGeom prst="plaque">
            <a:avLst/>
          </a:prstGeom>
          <a:solidFill>
            <a:srgbClr val="FD9959"/>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I. KHÁI NIỆM MỞ ĐẦU</a:t>
            </a:r>
            <a:endParaRPr lang="en-US" sz="4400" b="1">
              <a:solidFill>
                <a:schemeClr val="tx1"/>
              </a:solidFill>
              <a:latin typeface="Arial" panose="020B0604020202020204" pitchFamily="34" charset="0"/>
              <a:cs typeface="Arial" panose="020B0604020202020204" pitchFamily="34" charset="0"/>
            </a:endParaRPr>
          </a:p>
        </p:txBody>
      </p:sp>
      <p:sp>
        <p:nvSpPr>
          <p:cNvPr id="3" name="Line Callout 1 (Border and Accent Bar) 2"/>
          <p:cNvSpPr/>
          <p:nvPr/>
        </p:nvSpPr>
        <p:spPr>
          <a:xfrm>
            <a:off x="762000" y="2019300"/>
            <a:ext cx="4038600" cy="990600"/>
          </a:xfrm>
          <a:prstGeom prst="accentBorderCallout1">
            <a:avLst>
              <a:gd name="adj1" fmla="val 25000"/>
              <a:gd name="adj2" fmla="val -3985"/>
              <a:gd name="adj3" fmla="val 25000"/>
              <a:gd name="adj4" fmla="val -19855"/>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1. Mặt phẳng</a:t>
            </a:r>
            <a:endParaRPr lang="en-US" sz="4000" b="1">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609600" y="3326874"/>
            <a:ext cx="1013460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Điểm và đường thẳng là đối tượng cơ bản của hình học phẳng. Từ điểm, đường thẳng và quan hệ cơ bản giữa chúng → xây dựng nên hình học phẳng.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3390900"/>
            <a:ext cx="6961544" cy="6324600"/>
          </a:xfrm>
          <a:prstGeom prst="rect">
            <a:avLst/>
          </a:prstGeom>
        </p:spPr>
      </p:pic>
      <p:sp>
        <p:nvSpPr>
          <p:cNvPr id="7" name="Rectangle 6"/>
          <p:cNvSpPr/>
          <p:nvPr/>
        </p:nvSpPr>
        <p:spPr>
          <a:xfrm>
            <a:off x="609600" y="7277100"/>
            <a:ext cx="1013460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Với hình học không gian có ba đối tượng cơ bản: </a:t>
            </a:r>
            <a:r>
              <a:rPr lang="vi-VN" sz="4000">
                <a:solidFill>
                  <a:srgbClr val="0070C0"/>
                </a:solidFill>
                <a:latin typeface="Arial" panose="020B0604020202020204" pitchFamily="34" charset="0"/>
                <a:cs typeface="Arial" panose="020B0604020202020204" pitchFamily="34" charset="0"/>
              </a:rPr>
              <a:t>điểm</a:t>
            </a:r>
            <a:r>
              <a:rPr lang="vi-VN" sz="4000">
                <a:latin typeface="Arial" panose="020B0604020202020204" pitchFamily="34" charset="0"/>
                <a:cs typeface="Arial" panose="020B0604020202020204" pitchFamily="34" charset="0"/>
              </a:rPr>
              <a:t>, </a:t>
            </a:r>
            <a:r>
              <a:rPr lang="vi-VN" sz="4000">
                <a:solidFill>
                  <a:srgbClr val="0070C0"/>
                </a:solidFill>
                <a:latin typeface="Arial" panose="020B0604020202020204" pitchFamily="34" charset="0"/>
                <a:cs typeface="Arial" panose="020B0604020202020204" pitchFamily="34" charset="0"/>
              </a:rPr>
              <a:t>đường thẳng</a:t>
            </a:r>
            <a:r>
              <a:rPr lang="vi-VN" sz="4000">
                <a:latin typeface="Arial" panose="020B0604020202020204" pitchFamily="34" charset="0"/>
                <a:cs typeface="Arial" panose="020B0604020202020204" pitchFamily="34" charset="0"/>
              </a:rPr>
              <a:t>, </a:t>
            </a:r>
            <a:r>
              <a:rPr lang="vi-VN" sz="4000">
                <a:solidFill>
                  <a:srgbClr val="0070C0"/>
                </a:solidFill>
                <a:latin typeface="Arial" panose="020B0604020202020204" pitchFamily="34" charset="0"/>
                <a:cs typeface="Arial" panose="020B0604020202020204" pitchFamily="34" charset="0"/>
              </a:rPr>
              <a:t>mặt phẳng</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95286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5" name="TextBox 4"/>
          <p:cNvSpPr txBox="1"/>
          <p:nvPr/>
        </p:nvSpPr>
        <p:spPr>
          <a:xfrm>
            <a:off x="8458200" y="515451"/>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8225" t="4789" r="4047" b="2490"/>
          <a:stretch/>
        </p:blipFill>
        <p:spPr>
          <a:xfrm>
            <a:off x="533400" y="515451"/>
            <a:ext cx="6705600" cy="9659257"/>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200900" y="1265574"/>
                <a:ext cx="10763250" cy="8402300"/>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 </a:t>
                </a:r>
              </a:p>
              <a:p>
                <a:pPr algn="just">
                  <a:lnSpc>
                    <a:spcPct val="150000"/>
                  </a:lnSpc>
                </a:pPr>
                <a:r>
                  <a:rPr lang="vi-VN" sz="4000">
                    <a:latin typeface="Arial" panose="020B0604020202020204" pitchFamily="34" charset="0"/>
                    <a:cs typeface="Arial" panose="020B0604020202020204" pitchFamily="34" charset="0"/>
                  </a:rPr>
                  <a:t>Trong mặt phẳng (ACD), nối NE cắt CD tại I.</a:t>
                </a:r>
              </a:p>
              <a:p>
                <a:pPr algn="just">
                  <a:lnSpc>
                    <a:spcPct val="150000"/>
                  </a:lnSpc>
                </a:pPr>
                <a:r>
                  <a:rPr lang="vi-VN" sz="4000">
                    <a:latin typeface="Arial" panose="020B0604020202020204" pitchFamily="34" charset="0"/>
                    <a:cs typeface="Arial" panose="020B0604020202020204" pitchFamily="34" charset="0"/>
                  </a:rPr>
                  <a:t>Ta có:  I ∈ NE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I ∈ (MNP) </a:t>
                </a:r>
              </a:p>
              <a:p>
                <a:pPr algn="just">
                  <a:lnSpc>
                    <a:spcPct val="150000"/>
                  </a:lnSpc>
                </a:pPr>
                <a:r>
                  <a:rPr lang="vi-VN" sz="4000">
                    <a:latin typeface="Arial" panose="020B0604020202020204" pitchFamily="34" charset="0"/>
                    <a:cs typeface="Arial" panose="020B0604020202020204" pitchFamily="34" charset="0"/>
                  </a:rPr>
                  <a:t>            I ∈ CD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 </m:t>
                    </m:r>
                  </m:oMath>
                </a14:m>
                <a:r>
                  <a:rPr lang="vi-VN" sz="4000">
                    <a:latin typeface="Arial" panose="020B0604020202020204" pitchFamily="34" charset="0"/>
                    <a:cs typeface="Arial" panose="020B0604020202020204" pitchFamily="34" charset="0"/>
                  </a:rPr>
                  <a:t>I ∈ (BCD).</a:t>
                </a:r>
              </a:p>
              <a:p>
                <a:pPr algn="just">
                  <a:lnSpc>
                    <a:spcPct val="150000"/>
                  </a:lnSpc>
                </a:pPr>
                <a:r>
                  <a:rPr lang="vi-VN" sz="4000">
                    <a:latin typeface="Arial" panose="020B0604020202020204" pitchFamily="34" charset="0"/>
                    <a:cs typeface="Arial" panose="020B0604020202020204" pitchFamily="34" charset="0"/>
                  </a:rPr>
                  <a:t>Khi đó I thuộc giao tuyến của (MNP) và (BCD).</a:t>
                </a:r>
              </a:p>
              <a:p>
                <a:pPr algn="just">
                  <a:lnSpc>
                    <a:spcPct val="150000"/>
                  </a:lnSpc>
                </a:pPr>
                <a:r>
                  <a:rPr lang="vi-VN" sz="4000">
                    <a:latin typeface="Arial" panose="020B0604020202020204" pitchFamily="34" charset="0"/>
                    <a:cs typeface="Arial" panose="020B0604020202020204" pitchFamily="34" charset="0"/>
                  </a:rPr>
                  <a:t>Mà PF là giao tuyến của (MNP) và (BCD).</a:t>
                </a:r>
              </a:p>
              <a:p>
                <a:pPr algn="just">
                  <a:lnSpc>
                    <a:spcPct val="150000"/>
                  </a:lnSpc>
                </a:pPr>
                <a:r>
                  <a:rPr lang="vi-VN" sz="4000">
                    <a:latin typeface="Arial" panose="020B0604020202020204" pitchFamily="34" charset="0"/>
                    <a:cs typeface="Arial" panose="020B0604020202020204" pitchFamily="34" charset="0"/>
                  </a:rPr>
                  <a:t>Suy ra PF đi qua I.</a:t>
                </a:r>
              </a:p>
              <a:p>
                <a:pPr algn="just">
                  <a:lnSpc>
                    <a:spcPct val="150000"/>
                  </a:lnSpc>
                </a:pPr>
                <a:r>
                  <a:rPr lang="vi-VN" sz="4000">
                    <a:latin typeface="Arial" panose="020B0604020202020204" pitchFamily="34" charset="0"/>
                    <a:cs typeface="Arial" panose="020B0604020202020204" pitchFamily="34" charset="0"/>
                  </a:rPr>
                  <a:t>Vậy các đường thẳng NE, PF và CD cùng đi qua một điểm.</a:t>
                </a:r>
              </a:p>
            </p:txBody>
          </p:sp>
        </mc:Choice>
        <mc:Fallback xmlns="">
          <p:sp>
            <p:nvSpPr>
              <p:cNvPr id="2" name="Rectangle 1"/>
              <p:cNvSpPr>
                <a:spLocks noRot="1" noChangeAspect="1" noMove="1" noResize="1" noEditPoints="1" noAdjustHandles="1" noChangeArrowheads="1" noChangeShapeType="1" noTextEdit="1"/>
              </p:cNvSpPr>
              <p:nvPr/>
            </p:nvSpPr>
            <p:spPr>
              <a:xfrm>
                <a:off x="7200900" y="1265574"/>
                <a:ext cx="10763250" cy="8402300"/>
              </a:xfrm>
              <a:prstGeom prst="rect">
                <a:avLst/>
              </a:prstGeom>
              <a:blipFill rotWithShape="0">
                <a:blip r:embed="rId3"/>
                <a:stretch>
                  <a:fillRect l="-1982" r="-1982" b="-871"/>
                </a:stretch>
              </a:blipFill>
            </p:spPr>
            <p:txBody>
              <a:bodyPr/>
              <a:lstStyle/>
              <a:p>
                <a:r>
                  <a:rPr lang="en-US">
                    <a:noFill/>
                  </a:rPr>
                  <a:t> </a:t>
                </a:r>
              </a:p>
            </p:txBody>
          </p:sp>
        </mc:Fallback>
      </mc:AlternateContent>
    </p:spTree>
    <p:extLst>
      <p:ext uri="{BB962C8B-B14F-4D97-AF65-F5344CB8AC3E}">
        <p14:creationId xmlns:p14="http://schemas.microsoft.com/office/powerpoint/2010/main" val="384536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57200" y="-1143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p:cNvSpPr txBox="1"/>
          <p:nvPr/>
        </p:nvSpPr>
        <p:spPr>
          <a:xfrm>
            <a:off x="3352800" y="495300"/>
            <a:ext cx="118872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BÀI TẬP TRẮC NGHIỆM</a:t>
            </a:r>
            <a:endParaRPr lang="en-US" sz="6000" b="1">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xmlns="" id="{1AB69979-1D5C-6D4F-6590-E0650E70A5B4}"/>
              </a:ext>
            </a:extLst>
          </p:cNvPr>
          <p:cNvSpPr/>
          <p:nvPr/>
        </p:nvSpPr>
        <p:spPr>
          <a:xfrm>
            <a:off x="1295400" y="2158663"/>
            <a:ext cx="15886695" cy="2816365"/>
          </a:xfrm>
          <a:prstGeom prst="roundRect">
            <a:avLst/>
          </a:prstGeom>
          <a:solidFill>
            <a:srgbClr val="A6DAF4"/>
          </a:solidFill>
          <a:ln w="12700" cap="flat" cmpd="sng" algn="ctr">
            <a:noFill/>
            <a:prstDash val="solid"/>
            <a:miter lim="800000"/>
          </a:ln>
          <a:effectLst/>
        </p:spPr>
        <p:txBody>
          <a:bodyPr rtlCol="0" anchor="ctr"/>
          <a:lstStyle/>
          <a:p>
            <a:pPr algn="ctr">
              <a:lnSpc>
                <a:spcPct val="150000"/>
              </a:lnSpc>
              <a:defRPr/>
            </a:pPr>
            <a:r>
              <a:rPr kumimoji="0" lang="vi-VN" sz="4000" b="1"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1: </a:t>
            </a:r>
            <a:r>
              <a:rPr lang="en-US" sz="4000">
                <a:latin typeface="Arial" panose="020B0604020202020204" pitchFamily="34" charset="0"/>
                <a:cs typeface="Arial" panose="020B0604020202020204" pitchFamily="34" charset="0"/>
              </a:rPr>
              <a:t>Cho bốn điểm không đồng phẳng, ta có thể xác định được nhiều nhất bao nhiêu mặt phẳng phân biệt từ bốn điểm đã cho ? </a:t>
            </a:r>
          </a:p>
        </p:txBody>
      </p:sp>
      <p:sp>
        <p:nvSpPr>
          <p:cNvPr id="11" name="Đáp án đúng">
            <a:extLst>
              <a:ext uri="{FF2B5EF4-FFF2-40B4-BE49-F238E27FC236}">
                <a16:creationId xmlns:a16="http://schemas.microsoft.com/office/drawing/2014/main" xmlns="" id="{2FB644CA-CB55-3594-B5C2-C9F8A867CDF0}"/>
              </a:ext>
            </a:extLst>
          </p:cNvPr>
          <p:cNvSpPr/>
          <p:nvPr/>
        </p:nvSpPr>
        <p:spPr>
          <a:xfrm>
            <a:off x="9341084" y="5320567"/>
            <a:ext cx="7802911" cy="2162030"/>
          </a:xfrm>
          <a:prstGeom prst="roundRect">
            <a:avLst/>
          </a:prstGeom>
          <a:solidFill>
            <a:srgbClr val="A6DAF4"/>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4000" kern="0" noProof="1">
                <a:solidFill>
                  <a:prstClr val="black"/>
                </a:solidFill>
                <a:latin typeface="Arial" panose="020B0604020202020204" pitchFamily="34" charset="0"/>
                <a:cs typeface="Arial" panose="020B0604020202020204" pitchFamily="34" charset="0"/>
              </a:rPr>
              <a:t>C</a:t>
            </a: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 </a:t>
            </a:r>
            <a:r>
              <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4</a:t>
            </a:r>
          </a:p>
        </p:txBody>
      </p:sp>
      <p:sp>
        <p:nvSpPr>
          <p:cNvPr id="12" name="Đáp án sai 1">
            <a:extLst>
              <a:ext uri="{FF2B5EF4-FFF2-40B4-BE49-F238E27FC236}">
                <a16:creationId xmlns:a16="http://schemas.microsoft.com/office/drawing/2014/main" xmlns="" id="{30828281-61AD-7A62-0775-C0E24C9C1DEB}"/>
              </a:ext>
            </a:extLst>
          </p:cNvPr>
          <p:cNvSpPr/>
          <p:nvPr/>
        </p:nvSpPr>
        <p:spPr>
          <a:xfrm>
            <a:off x="1280271" y="5263683"/>
            <a:ext cx="7802911" cy="2162030"/>
          </a:xfrm>
          <a:prstGeom prst="roundRect">
            <a:avLst/>
          </a:prstGeom>
          <a:solidFill>
            <a:srgbClr val="A6DAF4"/>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4000" kern="0" noProof="1">
                <a:solidFill>
                  <a:prstClr val="black"/>
                </a:solidFill>
                <a:latin typeface="Arial" panose="020B0604020202020204" pitchFamily="34" charset="0"/>
                <a:cs typeface="Arial" panose="020B0604020202020204" pitchFamily="34" charset="0"/>
              </a:rPr>
              <a:t>A</a:t>
            </a: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 </a:t>
            </a:r>
            <a:r>
              <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2</a:t>
            </a:r>
          </a:p>
        </p:txBody>
      </p:sp>
      <p:sp>
        <p:nvSpPr>
          <p:cNvPr id="13" name="Đáp án sai 2">
            <a:extLst>
              <a:ext uri="{FF2B5EF4-FFF2-40B4-BE49-F238E27FC236}">
                <a16:creationId xmlns:a16="http://schemas.microsoft.com/office/drawing/2014/main" xmlns="" id="{E6A889FC-D3A7-FA7C-0DE3-0EA076B22F62}"/>
              </a:ext>
            </a:extLst>
          </p:cNvPr>
          <p:cNvSpPr/>
          <p:nvPr/>
        </p:nvSpPr>
        <p:spPr>
          <a:xfrm>
            <a:off x="1295400" y="7736206"/>
            <a:ext cx="7802911" cy="2162030"/>
          </a:xfrm>
          <a:prstGeom prst="roundRect">
            <a:avLst/>
          </a:prstGeom>
          <a:solidFill>
            <a:srgbClr val="A6DAF4"/>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4000" kern="0" noProof="1">
                <a:solidFill>
                  <a:prstClr val="black"/>
                </a:solidFill>
                <a:latin typeface="Arial" panose="020B0604020202020204" pitchFamily="34" charset="0"/>
                <a:cs typeface="Arial" panose="020B0604020202020204" pitchFamily="34" charset="0"/>
              </a:rPr>
              <a:t>B</a:t>
            </a: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 </a:t>
            </a:r>
            <a:r>
              <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3</a:t>
            </a:r>
          </a:p>
        </p:txBody>
      </p:sp>
      <p:sp>
        <p:nvSpPr>
          <p:cNvPr id="14" name="Đáp án sai 3">
            <a:extLst>
              <a:ext uri="{FF2B5EF4-FFF2-40B4-BE49-F238E27FC236}">
                <a16:creationId xmlns:a16="http://schemas.microsoft.com/office/drawing/2014/main" xmlns="" id="{39170EEF-8452-D761-9524-3629836006CB}"/>
              </a:ext>
            </a:extLst>
          </p:cNvPr>
          <p:cNvSpPr/>
          <p:nvPr/>
        </p:nvSpPr>
        <p:spPr>
          <a:xfrm>
            <a:off x="9341084" y="7736206"/>
            <a:ext cx="7802911" cy="2162030"/>
          </a:xfrm>
          <a:prstGeom prst="roundRect">
            <a:avLst/>
          </a:prstGeom>
          <a:solidFill>
            <a:srgbClr val="A6DAF4"/>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D. </a:t>
            </a:r>
            <a:r>
              <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6</a:t>
            </a:r>
          </a:p>
        </p:txBody>
      </p:sp>
      <p:pic>
        <p:nvPicPr>
          <p:cNvPr id="15" name="Correct sound effect and wrong sound effect (mp3cut.net)">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xmlns=""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640719" y="5718512"/>
            <a:ext cx="1503276" cy="1308456"/>
          </a:xfrm>
          <a:prstGeom prst="rect">
            <a:avLst/>
          </a:prstGeom>
        </p:spPr>
      </p:pic>
      <p:pic>
        <p:nvPicPr>
          <p:cNvPr id="17" name="Picture 10">
            <a:extLst>
              <a:ext uri="{FF2B5EF4-FFF2-40B4-BE49-F238E27FC236}">
                <a16:creationId xmlns:a16="http://schemas.microsoft.com/office/drawing/2014/main" xmlns=""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600189" y="8149875"/>
            <a:ext cx="1498122" cy="1334692"/>
          </a:xfrm>
          <a:prstGeom prst="rect">
            <a:avLst/>
          </a:prstGeom>
        </p:spPr>
      </p:pic>
      <p:pic>
        <p:nvPicPr>
          <p:cNvPr id="18" name="Picture 10">
            <a:extLst>
              <a:ext uri="{FF2B5EF4-FFF2-40B4-BE49-F238E27FC236}">
                <a16:creationId xmlns:a16="http://schemas.microsoft.com/office/drawing/2014/main" xmlns=""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45873" y="8149875"/>
            <a:ext cx="1498122" cy="1334692"/>
          </a:xfrm>
          <a:prstGeom prst="rect">
            <a:avLst/>
          </a:prstGeom>
        </p:spPr>
      </p:pic>
      <p:pic>
        <p:nvPicPr>
          <p:cNvPr id="19" name="Picture 10">
            <a:extLst>
              <a:ext uri="{FF2B5EF4-FFF2-40B4-BE49-F238E27FC236}">
                <a16:creationId xmlns:a16="http://schemas.microsoft.com/office/drawing/2014/main" xmlns=""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79906" y="5677352"/>
            <a:ext cx="1498122" cy="1334692"/>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20"/>
          <p:cNvPicPr>
            <a:picLocks noChangeAspect="1"/>
          </p:cNvPicPr>
          <p:nvPr/>
        </p:nvPicPr>
        <p:blipFill>
          <a:blip r:embed="rId11"/>
          <a:stretch>
            <a:fillRect/>
          </a:stretch>
        </p:blipFill>
        <p:spPr>
          <a:xfrm>
            <a:off x="0" y="7482597"/>
            <a:ext cx="1280271" cy="2804403"/>
          </a:xfrm>
          <a:prstGeom prst="rect">
            <a:avLst/>
          </a:prstGeom>
        </p:spPr>
      </p:pic>
    </p:spTree>
    <p:extLst>
      <p:ext uri="{BB962C8B-B14F-4D97-AF65-F5344CB8AC3E}">
        <p14:creationId xmlns:p14="http://schemas.microsoft.com/office/powerpoint/2010/main" val="169632775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5"/>
                                        </p:tgtEl>
                                      </p:cBhvr>
                                    </p:cmd>
                                  </p:childTnLst>
                                </p:cTn>
                              </p:par>
                              <p:par>
                                <p:cTn id="33" presetID="1" presetClass="entr" presetSubtype="0" fill="hold" nodeType="withEffect">
                                  <p:stCondLst>
                                    <p:cond delay="0"/>
                                  </p:stCondLst>
                                  <p:childTnLst>
                                    <p:set>
                                      <p:cBhvr>
                                        <p:cTn id="34" dur="1" fill="hold">
                                          <p:stCondLst>
                                            <p:cond delay="9"/>
                                          </p:stCondLst>
                                        </p:cTn>
                                        <p:tgtEl>
                                          <p:spTgt spid="1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D99694"/>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0"/>
                                        </p:tgtEl>
                                      </p:cBhvr>
                                    </p:cmd>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3"/>
                                        </p:tgtEl>
                                        <p:attrNameLst>
                                          <p:attrName>fillcolor</p:attrName>
                                        </p:attrNameLst>
                                      </p:cBhvr>
                                      <p:to>
                                        <a:srgbClr val="D99694"/>
                                      </p:to>
                                    </p:animClr>
                                    <p:set>
                                      <p:cBhvr>
                                        <p:cTn id="57" dur="500" fill="hold"/>
                                        <p:tgtEl>
                                          <p:spTgt spid="13"/>
                                        </p:tgtEl>
                                        <p:attrNameLst>
                                          <p:attrName>fill.type</p:attrName>
                                        </p:attrNameLst>
                                      </p:cBhvr>
                                      <p:to>
                                        <p:strVal val="solid"/>
                                      </p:to>
                                    </p:set>
                                    <p:set>
                                      <p:cBhvr>
                                        <p:cTn id="58" dur="500" fill="hold"/>
                                        <p:tgtEl>
                                          <p:spTgt spid="1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0"/>
                                        </p:tgtEl>
                                      </p:cBhvr>
                                    </p:cmd>
                                  </p:childTnLst>
                                </p:cTn>
                              </p:par>
                              <p:par>
                                <p:cTn id="61" presetID="1" presetClass="entr" presetSubtype="0" fill="hold" nodeType="withEffect">
                                  <p:stCondLst>
                                    <p:cond delay="0"/>
                                  </p:stCondLst>
                                  <p:childTnLst>
                                    <p:set>
                                      <p:cBhvr>
                                        <p:cTn id="62" dur="1" fill="hold">
                                          <p:stCondLst>
                                            <p:cond delay="9"/>
                                          </p:stCondLst>
                                        </p:cTn>
                                        <p:tgtEl>
                                          <p:spTgt spid="1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3"/>
                                        </p:tgtEl>
                                      </p:cBhvr>
                                    </p:animEffect>
                                    <p:animScale>
                                      <p:cBhvr>
                                        <p:cTn id="65"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4"/>
                                        </p:tgtEl>
                                        <p:attrNameLst>
                                          <p:attrName>fillcolor</p:attrName>
                                        </p:attrNameLst>
                                      </p:cBhvr>
                                      <p:to>
                                        <a:srgbClr val="D99694"/>
                                      </p:to>
                                    </p:animClr>
                                    <p:set>
                                      <p:cBhvr>
                                        <p:cTn id="71" dur="500" fill="hold"/>
                                        <p:tgtEl>
                                          <p:spTgt spid="14"/>
                                        </p:tgtEl>
                                        <p:attrNameLst>
                                          <p:attrName>fill.type</p:attrName>
                                        </p:attrNameLst>
                                      </p:cBhvr>
                                      <p:to>
                                        <p:strVal val="solid"/>
                                      </p:to>
                                    </p:set>
                                    <p:set>
                                      <p:cBhvr>
                                        <p:cTn id="72" dur="500" fill="hold"/>
                                        <p:tgtEl>
                                          <p:spTgt spid="1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4"/>
                                        </p:tgtEl>
                                      </p:cBhvr>
                                    </p:animEffect>
                                    <p:animScale>
                                      <p:cBhvr>
                                        <p:cTn id="79"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0" fill="hold" display="0">
                  <p:stCondLst>
                    <p:cond delay="indefinite"/>
                  </p:stCondLst>
                  <p:endCondLst>
                    <p:cond evt="onStopAudio" delay="0">
                      <p:tgtEl>
                        <p:sldTgt/>
                      </p:tgtEl>
                    </p:cond>
                  </p:endCondLst>
                </p:cTn>
                <p:tgtEl>
                  <p:spTgt spid="15"/>
                </p:tgtEl>
              </p:cMediaNode>
            </p:audio>
            <p:audio>
              <p:cMediaNode vol="80000">
                <p:cTn id="81"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57200" y="-1143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p:cNvSpPr txBox="1"/>
          <p:nvPr/>
        </p:nvSpPr>
        <p:spPr>
          <a:xfrm>
            <a:off x="3352800" y="495300"/>
            <a:ext cx="118872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BÀI TẬP TRẮC NGHIỆM</a:t>
            </a:r>
            <a:endParaRPr lang="en-US" sz="6000" b="1">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xmlns="" id="{1AB69979-1D5C-6D4F-6590-E0650E70A5B4}"/>
              </a:ext>
            </a:extLst>
          </p:cNvPr>
          <p:cNvSpPr/>
          <p:nvPr/>
        </p:nvSpPr>
        <p:spPr>
          <a:xfrm>
            <a:off x="1295400" y="2158663"/>
            <a:ext cx="15886695" cy="2816365"/>
          </a:xfrm>
          <a:prstGeom prst="roundRect">
            <a:avLst/>
          </a:prstGeom>
          <a:solidFill>
            <a:srgbClr val="A6DAF4"/>
          </a:solidFill>
          <a:ln w="12700" cap="flat" cmpd="sng" algn="ctr">
            <a:noFill/>
            <a:prstDash val="solid"/>
            <a:miter lim="800000"/>
          </a:ln>
          <a:effectLst/>
        </p:spPr>
        <p:txBody>
          <a:bodyPr rtlCol="0" anchor="ctr"/>
          <a:lstStyle/>
          <a:p>
            <a:pPr algn="ctr">
              <a:lnSpc>
                <a:spcPct val="150000"/>
              </a:lnSpc>
              <a:defRPr/>
            </a:pPr>
            <a:r>
              <a:rPr kumimoji="0" lang="vi-VN" sz="4000" b="1"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2: </a:t>
            </a:r>
            <a:r>
              <a:rPr lang="fr-FR" sz="4000">
                <a:latin typeface="Arial" panose="020B0604020202020204" pitchFamily="34" charset="0"/>
                <a:cs typeface="Arial" panose="020B0604020202020204" pitchFamily="34" charset="0"/>
              </a:rPr>
              <a:t>Cho hình chóp S.ABCD. Gọi I là giao điểm của AC và BD, J là giao điểm của AB và CD, K là giao điểm của AD và BC. Trong các khẳng định sau, khẳng định nào sai?</a:t>
            </a:r>
            <a:endParaRPr lang="en-US" sz="4000">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xmlns="" id="{2FB644CA-CB55-3594-B5C2-C9F8A867CDF0}"/>
              </a:ext>
            </a:extLst>
          </p:cNvPr>
          <p:cNvSpPr/>
          <p:nvPr/>
        </p:nvSpPr>
        <p:spPr>
          <a:xfrm>
            <a:off x="9379184" y="7751930"/>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cs typeface="Arial" panose="020B0604020202020204" pitchFamily="34" charset="0"/>
              </a:rPr>
              <a:t>D. (SAC) ∩ (SAD) = AB </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xmlns="" id="{30828281-61AD-7A62-0775-C0E24C9C1DEB}"/>
              </a:ext>
            </a:extLst>
          </p:cNvPr>
          <p:cNvSpPr/>
          <p:nvPr/>
        </p:nvSpPr>
        <p:spPr>
          <a:xfrm>
            <a:off x="1280271"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cs typeface="Arial" panose="020B0604020202020204" pitchFamily="34" charset="0"/>
              </a:rPr>
              <a:t>A. (SAC) ∩ (SBD) = SI</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xmlns="" id="{E6A889FC-D3A7-FA7C-0DE3-0EA076B22F62}"/>
              </a:ext>
            </a:extLst>
          </p:cNvPr>
          <p:cNvSpPr/>
          <p:nvPr/>
        </p:nvSpPr>
        <p:spPr>
          <a:xfrm>
            <a:off x="1295400" y="773620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cs typeface="Arial" panose="020B0604020202020204" pitchFamily="34" charset="0"/>
              </a:rPr>
              <a:t>B. (SAB) ∩ (SCD) = SJ</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xmlns="" id="{39170EEF-8452-D761-9524-3629836006CB}"/>
              </a:ext>
            </a:extLst>
          </p:cNvPr>
          <p:cNvSpPr/>
          <p:nvPr/>
        </p:nvSpPr>
        <p:spPr>
          <a:xfrm>
            <a:off x="9402375" y="5305658"/>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cs typeface="Arial" panose="020B0604020202020204" pitchFamily="34" charset="0"/>
              </a:rPr>
              <a:t>C. (SAD) ∩ (SBC) = SK</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xmlns=""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678819" y="8149875"/>
            <a:ext cx="1503276" cy="1308456"/>
          </a:xfrm>
          <a:prstGeom prst="rect">
            <a:avLst/>
          </a:prstGeom>
        </p:spPr>
      </p:pic>
      <p:pic>
        <p:nvPicPr>
          <p:cNvPr id="17" name="Picture 10">
            <a:extLst>
              <a:ext uri="{FF2B5EF4-FFF2-40B4-BE49-F238E27FC236}">
                <a16:creationId xmlns:a16="http://schemas.microsoft.com/office/drawing/2014/main" xmlns=""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600189" y="8149875"/>
            <a:ext cx="1498122" cy="1334692"/>
          </a:xfrm>
          <a:prstGeom prst="rect">
            <a:avLst/>
          </a:prstGeom>
        </p:spPr>
      </p:pic>
      <p:pic>
        <p:nvPicPr>
          <p:cNvPr id="18" name="Picture 10">
            <a:extLst>
              <a:ext uri="{FF2B5EF4-FFF2-40B4-BE49-F238E27FC236}">
                <a16:creationId xmlns:a16="http://schemas.microsoft.com/office/drawing/2014/main" xmlns=""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07164" y="5719327"/>
            <a:ext cx="1498122" cy="1334692"/>
          </a:xfrm>
          <a:prstGeom prst="rect">
            <a:avLst/>
          </a:prstGeom>
        </p:spPr>
      </p:pic>
      <p:pic>
        <p:nvPicPr>
          <p:cNvPr id="19" name="Picture 10">
            <a:extLst>
              <a:ext uri="{FF2B5EF4-FFF2-40B4-BE49-F238E27FC236}">
                <a16:creationId xmlns:a16="http://schemas.microsoft.com/office/drawing/2014/main" xmlns=""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79906" y="5677352"/>
            <a:ext cx="1498122" cy="1334692"/>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20"/>
          <p:cNvPicPr>
            <a:picLocks noChangeAspect="1"/>
          </p:cNvPicPr>
          <p:nvPr/>
        </p:nvPicPr>
        <p:blipFill>
          <a:blip r:embed="rId11"/>
          <a:stretch>
            <a:fillRect/>
          </a:stretch>
        </p:blipFill>
        <p:spPr>
          <a:xfrm>
            <a:off x="0" y="7482597"/>
            <a:ext cx="1280271" cy="2804403"/>
          </a:xfrm>
          <a:prstGeom prst="rect">
            <a:avLst/>
          </a:prstGeom>
        </p:spPr>
      </p:pic>
    </p:spTree>
    <p:extLst>
      <p:ext uri="{BB962C8B-B14F-4D97-AF65-F5344CB8AC3E}">
        <p14:creationId xmlns:p14="http://schemas.microsoft.com/office/powerpoint/2010/main" val="314319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5"/>
                                        </p:tgtEl>
                                      </p:cBhvr>
                                    </p:cmd>
                                  </p:childTnLst>
                                </p:cTn>
                              </p:par>
                              <p:par>
                                <p:cTn id="33" presetID="1" presetClass="entr" presetSubtype="0" fill="hold" nodeType="withEffect">
                                  <p:stCondLst>
                                    <p:cond delay="0"/>
                                  </p:stCondLst>
                                  <p:childTnLst>
                                    <p:set>
                                      <p:cBhvr>
                                        <p:cTn id="34" dur="1" fill="hold">
                                          <p:stCondLst>
                                            <p:cond delay="9"/>
                                          </p:stCondLst>
                                        </p:cTn>
                                        <p:tgtEl>
                                          <p:spTgt spid="1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D99694"/>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0"/>
                                        </p:tgtEl>
                                      </p:cBhvr>
                                    </p:cmd>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3"/>
                                        </p:tgtEl>
                                        <p:attrNameLst>
                                          <p:attrName>fillcolor</p:attrName>
                                        </p:attrNameLst>
                                      </p:cBhvr>
                                      <p:to>
                                        <a:srgbClr val="D99694"/>
                                      </p:to>
                                    </p:animClr>
                                    <p:set>
                                      <p:cBhvr>
                                        <p:cTn id="57" dur="500" fill="hold"/>
                                        <p:tgtEl>
                                          <p:spTgt spid="13"/>
                                        </p:tgtEl>
                                        <p:attrNameLst>
                                          <p:attrName>fill.type</p:attrName>
                                        </p:attrNameLst>
                                      </p:cBhvr>
                                      <p:to>
                                        <p:strVal val="solid"/>
                                      </p:to>
                                    </p:set>
                                    <p:set>
                                      <p:cBhvr>
                                        <p:cTn id="58" dur="500" fill="hold"/>
                                        <p:tgtEl>
                                          <p:spTgt spid="1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0"/>
                                        </p:tgtEl>
                                      </p:cBhvr>
                                    </p:cmd>
                                  </p:childTnLst>
                                </p:cTn>
                              </p:par>
                              <p:par>
                                <p:cTn id="61" presetID="1" presetClass="entr" presetSubtype="0" fill="hold" nodeType="withEffect">
                                  <p:stCondLst>
                                    <p:cond delay="0"/>
                                  </p:stCondLst>
                                  <p:childTnLst>
                                    <p:set>
                                      <p:cBhvr>
                                        <p:cTn id="62" dur="1" fill="hold">
                                          <p:stCondLst>
                                            <p:cond delay="9"/>
                                          </p:stCondLst>
                                        </p:cTn>
                                        <p:tgtEl>
                                          <p:spTgt spid="1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3"/>
                                        </p:tgtEl>
                                      </p:cBhvr>
                                    </p:animEffect>
                                    <p:animScale>
                                      <p:cBhvr>
                                        <p:cTn id="65"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4"/>
                                        </p:tgtEl>
                                        <p:attrNameLst>
                                          <p:attrName>fillcolor</p:attrName>
                                        </p:attrNameLst>
                                      </p:cBhvr>
                                      <p:to>
                                        <a:srgbClr val="D99694"/>
                                      </p:to>
                                    </p:animClr>
                                    <p:set>
                                      <p:cBhvr>
                                        <p:cTn id="71" dur="500" fill="hold"/>
                                        <p:tgtEl>
                                          <p:spTgt spid="14"/>
                                        </p:tgtEl>
                                        <p:attrNameLst>
                                          <p:attrName>fill.type</p:attrName>
                                        </p:attrNameLst>
                                      </p:cBhvr>
                                      <p:to>
                                        <p:strVal val="solid"/>
                                      </p:to>
                                    </p:set>
                                    <p:set>
                                      <p:cBhvr>
                                        <p:cTn id="72" dur="500" fill="hold"/>
                                        <p:tgtEl>
                                          <p:spTgt spid="1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4"/>
                                        </p:tgtEl>
                                      </p:cBhvr>
                                    </p:animEffect>
                                    <p:animScale>
                                      <p:cBhvr>
                                        <p:cTn id="79"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0" fill="hold" display="0">
                  <p:stCondLst>
                    <p:cond delay="indefinite"/>
                  </p:stCondLst>
                  <p:endCondLst>
                    <p:cond evt="onStopAudio" delay="0">
                      <p:tgtEl>
                        <p:sldTgt/>
                      </p:tgtEl>
                    </p:cond>
                  </p:endCondLst>
                </p:cTn>
                <p:tgtEl>
                  <p:spTgt spid="15"/>
                </p:tgtEl>
              </p:cMediaNode>
            </p:audio>
            <p:audio>
              <p:cMediaNode vol="80000">
                <p:cTn id="81"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57200" y="-1143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p:cNvSpPr txBox="1"/>
          <p:nvPr/>
        </p:nvSpPr>
        <p:spPr>
          <a:xfrm>
            <a:off x="3352800" y="495300"/>
            <a:ext cx="118872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BÀI TẬP TRẮC NGHIỆM</a:t>
            </a:r>
            <a:endParaRPr lang="en-US" sz="6000" b="1">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xmlns="" id="{1AB69979-1D5C-6D4F-6590-E0650E70A5B4}"/>
              </a:ext>
            </a:extLst>
          </p:cNvPr>
          <p:cNvSpPr/>
          <p:nvPr/>
        </p:nvSpPr>
        <p:spPr>
          <a:xfrm>
            <a:off x="1295400" y="2158663"/>
            <a:ext cx="15886695" cy="2816365"/>
          </a:xfrm>
          <a:prstGeom prst="roundRect">
            <a:avLst/>
          </a:prstGeom>
          <a:solidFill>
            <a:srgbClr val="A6DAF4"/>
          </a:solidFill>
          <a:ln w="12700" cap="flat" cmpd="sng" algn="ctr">
            <a:noFill/>
            <a:prstDash val="solid"/>
            <a:miter lim="800000"/>
          </a:ln>
          <a:effectLst/>
        </p:spPr>
        <p:txBody>
          <a:bodyPr rtlCol="0" anchor="ctr"/>
          <a:lstStyle/>
          <a:p>
            <a:pPr lvl="0" algn="ctr">
              <a:defRPr/>
            </a:pPr>
            <a:r>
              <a:rPr kumimoji="0" lang="vi-VN" sz="4000" b="1"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3: </a:t>
            </a:r>
            <a:r>
              <a:rPr lang="vi-VN" sz="4000"/>
              <a:t>Một hình chóp có đáy là ngũ giác có số mặt và số cạnh là:</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xmlns="" id="{2FB644CA-CB55-3594-B5C2-C9F8A867CDF0}"/>
              </a:ext>
            </a:extLst>
          </p:cNvPr>
          <p:cNvSpPr/>
          <p:nvPr/>
        </p:nvSpPr>
        <p:spPr>
          <a:xfrm>
            <a:off x="1295400"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A. </a:t>
            </a:r>
            <a:r>
              <a:rPr lang="vi-VN" sz="4000"/>
              <a:t>6 mặt, 10 cạnh</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xmlns="" id="{30828281-61AD-7A62-0775-C0E24C9C1DEB}"/>
              </a:ext>
            </a:extLst>
          </p:cNvPr>
          <p:cNvSpPr/>
          <p:nvPr/>
        </p:nvSpPr>
        <p:spPr>
          <a:xfrm>
            <a:off x="1295400" y="773620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B. </a:t>
            </a:r>
            <a:r>
              <a:rPr lang="vi-VN" sz="4000"/>
              <a:t>6 mặt, 5 cạnh</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xmlns="" id="{E6A889FC-D3A7-FA7C-0DE3-0EA076B22F62}"/>
              </a:ext>
            </a:extLst>
          </p:cNvPr>
          <p:cNvSpPr/>
          <p:nvPr/>
        </p:nvSpPr>
        <p:spPr>
          <a:xfrm>
            <a:off x="9360134"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 </a:t>
            </a:r>
            <a:r>
              <a:rPr lang="vi-VN" sz="4000"/>
              <a:t>5 mặt, 5 cạnh</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xmlns="" id="{39170EEF-8452-D761-9524-3629836006CB}"/>
              </a:ext>
            </a:extLst>
          </p:cNvPr>
          <p:cNvSpPr/>
          <p:nvPr/>
        </p:nvSpPr>
        <p:spPr>
          <a:xfrm>
            <a:off x="9341084" y="773620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D. </a:t>
            </a:r>
            <a:r>
              <a:rPr lang="vi-VN" sz="4000"/>
              <a:t>5 mặt, 10 cạnh</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xmlns=""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595035" y="5661628"/>
            <a:ext cx="1503276" cy="1308456"/>
          </a:xfrm>
          <a:prstGeom prst="rect">
            <a:avLst/>
          </a:prstGeom>
        </p:spPr>
      </p:pic>
      <p:pic>
        <p:nvPicPr>
          <p:cNvPr id="17" name="Picture 10">
            <a:extLst>
              <a:ext uri="{FF2B5EF4-FFF2-40B4-BE49-F238E27FC236}">
                <a16:creationId xmlns:a16="http://schemas.microsoft.com/office/drawing/2014/main" xmlns=""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64923" y="5677352"/>
            <a:ext cx="1498122" cy="1334692"/>
          </a:xfrm>
          <a:prstGeom prst="rect">
            <a:avLst/>
          </a:prstGeom>
        </p:spPr>
      </p:pic>
      <p:pic>
        <p:nvPicPr>
          <p:cNvPr id="18" name="Picture 10">
            <a:extLst>
              <a:ext uri="{FF2B5EF4-FFF2-40B4-BE49-F238E27FC236}">
                <a16:creationId xmlns:a16="http://schemas.microsoft.com/office/drawing/2014/main" xmlns=""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45873" y="8149875"/>
            <a:ext cx="1498122" cy="1334692"/>
          </a:xfrm>
          <a:prstGeom prst="rect">
            <a:avLst/>
          </a:prstGeom>
        </p:spPr>
      </p:pic>
      <p:pic>
        <p:nvPicPr>
          <p:cNvPr id="19" name="Picture 10">
            <a:extLst>
              <a:ext uri="{FF2B5EF4-FFF2-40B4-BE49-F238E27FC236}">
                <a16:creationId xmlns:a16="http://schemas.microsoft.com/office/drawing/2014/main" xmlns=""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035" y="8149875"/>
            <a:ext cx="1498122" cy="1334692"/>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20"/>
          <p:cNvPicPr>
            <a:picLocks noChangeAspect="1"/>
          </p:cNvPicPr>
          <p:nvPr/>
        </p:nvPicPr>
        <p:blipFill>
          <a:blip r:embed="rId11"/>
          <a:stretch>
            <a:fillRect/>
          </a:stretch>
        </p:blipFill>
        <p:spPr>
          <a:xfrm>
            <a:off x="0" y="7482597"/>
            <a:ext cx="1280271" cy="28044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5"/>
                                        </p:tgtEl>
                                      </p:cBhvr>
                                    </p:cmd>
                                  </p:childTnLst>
                                </p:cTn>
                              </p:par>
                              <p:par>
                                <p:cTn id="33" presetID="1" presetClass="entr" presetSubtype="0" fill="hold" nodeType="withEffect">
                                  <p:stCondLst>
                                    <p:cond delay="0"/>
                                  </p:stCondLst>
                                  <p:childTnLst>
                                    <p:set>
                                      <p:cBhvr>
                                        <p:cTn id="34" dur="1" fill="hold">
                                          <p:stCondLst>
                                            <p:cond delay="9"/>
                                          </p:stCondLst>
                                        </p:cTn>
                                        <p:tgtEl>
                                          <p:spTgt spid="1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D99694"/>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0"/>
                                        </p:tgtEl>
                                      </p:cBhvr>
                                    </p:cmd>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3"/>
                                        </p:tgtEl>
                                        <p:attrNameLst>
                                          <p:attrName>fillcolor</p:attrName>
                                        </p:attrNameLst>
                                      </p:cBhvr>
                                      <p:to>
                                        <a:srgbClr val="D99694"/>
                                      </p:to>
                                    </p:animClr>
                                    <p:set>
                                      <p:cBhvr>
                                        <p:cTn id="57" dur="500" fill="hold"/>
                                        <p:tgtEl>
                                          <p:spTgt spid="13"/>
                                        </p:tgtEl>
                                        <p:attrNameLst>
                                          <p:attrName>fill.type</p:attrName>
                                        </p:attrNameLst>
                                      </p:cBhvr>
                                      <p:to>
                                        <p:strVal val="solid"/>
                                      </p:to>
                                    </p:set>
                                    <p:set>
                                      <p:cBhvr>
                                        <p:cTn id="58" dur="500" fill="hold"/>
                                        <p:tgtEl>
                                          <p:spTgt spid="1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0"/>
                                        </p:tgtEl>
                                      </p:cBhvr>
                                    </p:cmd>
                                  </p:childTnLst>
                                </p:cTn>
                              </p:par>
                              <p:par>
                                <p:cTn id="61" presetID="1" presetClass="entr" presetSubtype="0" fill="hold" nodeType="withEffect">
                                  <p:stCondLst>
                                    <p:cond delay="0"/>
                                  </p:stCondLst>
                                  <p:childTnLst>
                                    <p:set>
                                      <p:cBhvr>
                                        <p:cTn id="62" dur="1" fill="hold">
                                          <p:stCondLst>
                                            <p:cond delay="9"/>
                                          </p:stCondLst>
                                        </p:cTn>
                                        <p:tgtEl>
                                          <p:spTgt spid="1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3"/>
                                        </p:tgtEl>
                                      </p:cBhvr>
                                    </p:animEffect>
                                    <p:animScale>
                                      <p:cBhvr>
                                        <p:cTn id="65"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4"/>
                                        </p:tgtEl>
                                        <p:attrNameLst>
                                          <p:attrName>fillcolor</p:attrName>
                                        </p:attrNameLst>
                                      </p:cBhvr>
                                      <p:to>
                                        <a:srgbClr val="D99694"/>
                                      </p:to>
                                    </p:animClr>
                                    <p:set>
                                      <p:cBhvr>
                                        <p:cTn id="71" dur="500" fill="hold"/>
                                        <p:tgtEl>
                                          <p:spTgt spid="14"/>
                                        </p:tgtEl>
                                        <p:attrNameLst>
                                          <p:attrName>fill.type</p:attrName>
                                        </p:attrNameLst>
                                      </p:cBhvr>
                                      <p:to>
                                        <p:strVal val="solid"/>
                                      </p:to>
                                    </p:set>
                                    <p:set>
                                      <p:cBhvr>
                                        <p:cTn id="72" dur="500" fill="hold"/>
                                        <p:tgtEl>
                                          <p:spTgt spid="1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4"/>
                                        </p:tgtEl>
                                      </p:cBhvr>
                                    </p:animEffect>
                                    <p:animScale>
                                      <p:cBhvr>
                                        <p:cTn id="79"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0" fill="hold" display="0">
                  <p:stCondLst>
                    <p:cond delay="indefinite"/>
                  </p:stCondLst>
                  <p:endCondLst>
                    <p:cond evt="onStopAudio" delay="0">
                      <p:tgtEl>
                        <p:sldTgt/>
                      </p:tgtEl>
                    </p:cond>
                  </p:endCondLst>
                </p:cTn>
                <p:tgtEl>
                  <p:spTgt spid="15"/>
                </p:tgtEl>
              </p:cMediaNode>
            </p:audio>
            <p:audio>
              <p:cMediaNode vol="80000">
                <p:cTn id="81"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57200" y="-1143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p:cNvSpPr txBox="1"/>
          <p:nvPr/>
        </p:nvSpPr>
        <p:spPr>
          <a:xfrm>
            <a:off x="3352800" y="495300"/>
            <a:ext cx="118872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BÀI TẬP TRẮC NGHIỆM</a:t>
            </a:r>
            <a:endParaRPr lang="en-US" sz="6000" b="1">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xmlns="" id="{1AB69979-1D5C-6D4F-6590-E0650E70A5B4}"/>
              </a:ext>
            </a:extLst>
          </p:cNvPr>
          <p:cNvSpPr/>
          <p:nvPr/>
        </p:nvSpPr>
        <p:spPr>
          <a:xfrm>
            <a:off x="1295400" y="2158663"/>
            <a:ext cx="15886695" cy="2816365"/>
          </a:xfrm>
          <a:prstGeom prst="roundRect">
            <a:avLst/>
          </a:prstGeom>
          <a:solidFill>
            <a:srgbClr val="A6DAF4"/>
          </a:solidFill>
          <a:ln w="12700" cap="flat" cmpd="sng" algn="ctr">
            <a:noFill/>
            <a:prstDash val="solid"/>
            <a:miter lim="800000"/>
          </a:ln>
          <a:effectLst/>
        </p:spPr>
        <p:txBody>
          <a:bodyPr rtlCol="0" anchor="ctr"/>
          <a:lstStyle/>
          <a:p>
            <a:pPr algn="ctr">
              <a:lnSpc>
                <a:spcPct val="150000"/>
              </a:lnSpc>
              <a:defRPr/>
            </a:pPr>
            <a:r>
              <a:rPr kumimoji="0" lang="vi-VN" sz="4000" b="1"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a:t>
            </a:r>
            <a:r>
              <a:rPr lang="vi-VN" sz="4000" b="1" kern="0" noProof="1">
                <a:solidFill>
                  <a:prstClr val="black"/>
                </a:solidFill>
                <a:latin typeface="Arial" panose="020B0604020202020204" pitchFamily="34" charset="0"/>
                <a:cs typeface="Arial" panose="020B0604020202020204" pitchFamily="34" charset="0"/>
              </a:rPr>
              <a:t>4</a:t>
            </a:r>
            <a:r>
              <a:rPr lang="vi-VN" sz="4000" b="1" kern="0" noProof="1">
                <a:solidFill>
                  <a:prstClr val="black"/>
                </a:solidFill>
                <a:cs typeface="Arial" panose="020B0604020202020204" pitchFamily="34" charset="0"/>
              </a:rPr>
              <a:t>: </a:t>
            </a:r>
            <a:r>
              <a:rPr lang="vi-VN" sz="4000" kern="0" noProof="1">
                <a:solidFill>
                  <a:prstClr val="black"/>
                </a:solidFill>
                <a:cs typeface="Arial" panose="020B0604020202020204" pitchFamily="34" charset="0"/>
              </a:rPr>
              <a:t>Cho bốn điểm A,B,C,D không cùng nằm trong một mặt phẳng. Trên AB, AD lần lượt lấy các điểm M và N sao cho MN cắt BD tại I. Điểm I không thuộc mặt phẳng nào sao đây:</a:t>
            </a:r>
            <a:endParaRPr lang="en-US" sz="4000">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xmlns="" id="{2FB644CA-CB55-3594-B5C2-C9F8A867CDF0}"/>
              </a:ext>
            </a:extLst>
          </p:cNvPr>
          <p:cNvSpPr/>
          <p:nvPr/>
        </p:nvSpPr>
        <p:spPr>
          <a:xfrm>
            <a:off x="9379184" y="7751930"/>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cs typeface="Arial" panose="020B0604020202020204" pitchFamily="34" charset="0"/>
              </a:rPr>
              <a:t>D. (ACD)</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xmlns="" id="{30828281-61AD-7A62-0775-C0E24C9C1DEB}"/>
              </a:ext>
            </a:extLst>
          </p:cNvPr>
          <p:cNvSpPr/>
          <p:nvPr/>
        </p:nvSpPr>
        <p:spPr>
          <a:xfrm>
            <a:off x="1280271"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cs typeface="Arial" panose="020B0604020202020204" pitchFamily="34" charset="0"/>
              </a:rPr>
              <a:t>A. (BCD)</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xmlns="" id="{E6A889FC-D3A7-FA7C-0DE3-0EA076B22F62}"/>
              </a:ext>
            </a:extLst>
          </p:cNvPr>
          <p:cNvSpPr/>
          <p:nvPr/>
        </p:nvSpPr>
        <p:spPr>
          <a:xfrm>
            <a:off x="1295400" y="773620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cs typeface="Arial" panose="020B0604020202020204" pitchFamily="34" charset="0"/>
              </a:rPr>
              <a:t>B. (ABD)</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xmlns="" id="{39170EEF-8452-D761-9524-3629836006CB}"/>
              </a:ext>
            </a:extLst>
          </p:cNvPr>
          <p:cNvSpPr/>
          <p:nvPr/>
        </p:nvSpPr>
        <p:spPr>
          <a:xfrm>
            <a:off x="9402375" y="5305658"/>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cs typeface="Arial" panose="020B0604020202020204" pitchFamily="34" charset="0"/>
              </a:rPr>
              <a:t>C. (CMN)</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xmlns=""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678819" y="8149875"/>
            <a:ext cx="1503276" cy="1308456"/>
          </a:xfrm>
          <a:prstGeom prst="rect">
            <a:avLst/>
          </a:prstGeom>
        </p:spPr>
      </p:pic>
      <p:pic>
        <p:nvPicPr>
          <p:cNvPr id="17" name="Picture 10">
            <a:extLst>
              <a:ext uri="{FF2B5EF4-FFF2-40B4-BE49-F238E27FC236}">
                <a16:creationId xmlns:a16="http://schemas.microsoft.com/office/drawing/2014/main" xmlns=""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600189" y="8149875"/>
            <a:ext cx="1498122" cy="1334692"/>
          </a:xfrm>
          <a:prstGeom prst="rect">
            <a:avLst/>
          </a:prstGeom>
        </p:spPr>
      </p:pic>
      <p:pic>
        <p:nvPicPr>
          <p:cNvPr id="18" name="Picture 10">
            <a:extLst>
              <a:ext uri="{FF2B5EF4-FFF2-40B4-BE49-F238E27FC236}">
                <a16:creationId xmlns:a16="http://schemas.microsoft.com/office/drawing/2014/main" xmlns=""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07164" y="5719327"/>
            <a:ext cx="1498122" cy="1334692"/>
          </a:xfrm>
          <a:prstGeom prst="rect">
            <a:avLst/>
          </a:prstGeom>
        </p:spPr>
      </p:pic>
      <p:pic>
        <p:nvPicPr>
          <p:cNvPr id="19" name="Picture 10">
            <a:extLst>
              <a:ext uri="{FF2B5EF4-FFF2-40B4-BE49-F238E27FC236}">
                <a16:creationId xmlns:a16="http://schemas.microsoft.com/office/drawing/2014/main" xmlns=""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79906" y="5677352"/>
            <a:ext cx="1498122" cy="1334692"/>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20"/>
          <p:cNvPicPr>
            <a:picLocks noChangeAspect="1"/>
          </p:cNvPicPr>
          <p:nvPr/>
        </p:nvPicPr>
        <p:blipFill>
          <a:blip r:embed="rId11"/>
          <a:stretch>
            <a:fillRect/>
          </a:stretch>
        </p:blipFill>
        <p:spPr>
          <a:xfrm>
            <a:off x="0" y="7482597"/>
            <a:ext cx="1280271" cy="2804403"/>
          </a:xfrm>
          <a:prstGeom prst="rect">
            <a:avLst/>
          </a:prstGeom>
        </p:spPr>
      </p:pic>
    </p:spTree>
    <p:extLst>
      <p:ext uri="{BB962C8B-B14F-4D97-AF65-F5344CB8AC3E}">
        <p14:creationId xmlns:p14="http://schemas.microsoft.com/office/powerpoint/2010/main" val="57119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5"/>
                                        </p:tgtEl>
                                      </p:cBhvr>
                                    </p:cmd>
                                  </p:childTnLst>
                                </p:cTn>
                              </p:par>
                              <p:par>
                                <p:cTn id="33" presetID="1" presetClass="entr" presetSubtype="0" fill="hold" nodeType="withEffect">
                                  <p:stCondLst>
                                    <p:cond delay="0"/>
                                  </p:stCondLst>
                                  <p:childTnLst>
                                    <p:set>
                                      <p:cBhvr>
                                        <p:cTn id="34" dur="1" fill="hold">
                                          <p:stCondLst>
                                            <p:cond delay="9"/>
                                          </p:stCondLst>
                                        </p:cTn>
                                        <p:tgtEl>
                                          <p:spTgt spid="1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D99694"/>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0"/>
                                        </p:tgtEl>
                                      </p:cBhvr>
                                    </p:cmd>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3"/>
                                        </p:tgtEl>
                                        <p:attrNameLst>
                                          <p:attrName>fillcolor</p:attrName>
                                        </p:attrNameLst>
                                      </p:cBhvr>
                                      <p:to>
                                        <a:srgbClr val="D99694"/>
                                      </p:to>
                                    </p:animClr>
                                    <p:set>
                                      <p:cBhvr>
                                        <p:cTn id="57" dur="500" fill="hold"/>
                                        <p:tgtEl>
                                          <p:spTgt spid="13"/>
                                        </p:tgtEl>
                                        <p:attrNameLst>
                                          <p:attrName>fill.type</p:attrName>
                                        </p:attrNameLst>
                                      </p:cBhvr>
                                      <p:to>
                                        <p:strVal val="solid"/>
                                      </p:to>
                                    </p:set>
                                    <p:set>
                                      <p:cBhvr>
                                        <p:cTn id="58" dur="500" fill="hold"/>
                                        <p:tgtEl>
                                          <p:spTgt spid="1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0"/>
                                        </p:tgtEl>
                                      </p:cBhvr>
                                    </p:cmd>
                                  </p:childTnLst>
                                </p:cTn>
                              </p:par>
                              <p:par>
                                <p:cTn id="61" presetID="1" presetClass="entr" presetSubtype="0" fill="hold" nodeType="withEffect">
                                  <p:stCondLst>
                                    <p:cond delay="0"/>
                                  </p:stCondLst>
                                  <p:childTnLst>
                                    <p:set>
                                      <p:cBhvr>
                                        <p:cTn id="62" dur="1" fill="hold">
                                          <p:stCondLst>
                                            <p:cond delay="9"/>
                                          </p:stCondLst>
                                        </p:cTn>
                                        <p:tgtEl>
                                          <p:spTgt spid="1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3"/>
                                        </p:tgtEl>
                                      </p:cBhvr>
                                    </p:animEffect>
                                    <p:animScale>
                                      <p:cBhvr>
                                        <p:cTn id="65"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4"/>
                                        </p:tgtEl>
                                        <p:attrNameLst>
                                          <p:attrName>fillcolor</p:attrName>
                                        </p:attrNameLst>
                                      </p:cBhvr>
                                      <p:to>
                                        <a:srgbClr val="D99694"/>
                                      </p:to>
                                    </p:animClr>
                                    <p:set>
                                      <p:cBhvr>
                                        <p:cTn id="71" dur="500" fill="hold"/>
                                        <p:tgtEl>
                                          <p:spTgt spid="14"/>
                                        </p:tgtEl>
                                        <p:attrNameLst>
                                          <p:attrName>fill.type</p:attrName>
                                        </p:attrNameLst>
                                      </p:cBhvr>
                                      <p:to>
                                        <p:strVal val="solid"/>
                                      </p:to>
                                    </p:set>
                                    <p:set>
                                      <p:cBhvr>
                                        <p:cTn id="72" dur="500" fill="hold"/>
                                        <p:tgtEl>
                                          <p:spTgt spid="1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4"/>
                                        </p:tgtEl>
                                      </p:cBhvr>
                                    </p:animEffect>
                                    <p:animScale>
                                      <p:cBhvr>
                                        <p:cTn id="79"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0" fill="hold" display="0">
                  <p:stCondLst>
                    <p:cond delay="indefinite"/>
                  </p:stCondLst>
                  <p:endCondLst>
                    <p:cond evt="onStopAudio" delay="0">
                      <p:tgtEl>
                        <p:sldTgt/>
                      </p:tgtEl>
                    </p:cond>
                  </p:endCondLst>
                </p:cTn>
                <p:tgtEl>
                  <p:spTgt spid="15"/>
                </p:tgtEl>
              </p:cMediaNode>
            </p:audio>
            <p:audio>
              <p:cMediaNode vol="80000">
                <p:cTn id="81"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57200" y="-1143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p:cNvSpPr txBox="1"/>
          <p:nvPr/>
        </p:nvSpPr>
        <p:spPr>
          <a:xfrm>
            <a:off x="3352800" y="495300"/>
            <a:ext cx="118872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BÀI TẬP TRẮC NGHIỆM</a:t>
            </a:r>
            <a:endParaRPr lang="en-US" sz="6000" b="1">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xmlns="" id="{1AB69979-1D5C-6D4F-6590-E0650E70A5B4}"/>
              </a:ext>
            </a:extLst>
          </p:cNvPr>
          <p:cNvSpPr/>
          <p:nvPr/>
        </p:nvSpPr>
        <p:spPr>
          <a:xfrm>
            <a:off x="1295400" y="2158663"/>
            <a:ext cx="15886695" cy="2816365"/>
          </a:xfrm>
          <a:prstGeom prst="roundRect">
            <a:avLst/>
          </a:prstGeom>
          <a:solidFill>
            <a:srgbClr val="A6DAF4"/>
          </a:solidFill>
          <a:ln w="12700" cap="flat" cmpd="sng" algn="ctr">
            <a:noFill/>
            <a:prstDash val="solid"/>
            <a:miter lim="800000"/>
          </a:ln>
          <a:effectLst/>
        </p:spPr>
        <p:txBody>
          <a:bodyPr rtlCol="0" anchor="ctr"/>
          <a:lstStyle/>
          <a:p>
            <a:pPr lvl="0" algn="ctr">
              <a:lnSpc>
                <a:spcPct val="150000"/>
              </a:lnSpc>
              <a:defRPr/>
            </a:pPr>
            <a:r>
              <a:rPr kumimoji="0" lang="vi-VN" sz="4000" b="1"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a:t>
            </a:r>
            <a:r>
              <a:rPr lang="vi-VN" sz="4000" b="1" kern="0" noProof="1">
                <a:solidFill>
                  <a:prstClr val="black"/>
                </a:solidFill>
                <a:cs typeface="Arial" panose="020B0604020202020204" pitchFamily="34" charset="0"/>
              </a:rPr>
              <a:t>5: </a:t>
            </a:r>
            <a:r>
              <a:rPr lang="vi-VN" sz="4000" kern="0" noProof="1">
                <a:solidFill>
                  <a:prstClr val="black"/>
                </a:solidFill>
                <a:cs typeface="Arial" panose="020B0604020202020204" pitchFamily="34" charset="0"/>
              </a:rPr>
              <a:t>Cho tứ diện S.ABC. Trên SA,SB và SC lấy các điểm D,E và F sao cho DE cắt AB tại I,EF cắt BC tại J, FD cắt CA tại K. Khẳng định nào sau đây đúng?</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xmlns="" id="{2FB644CA-CB55-3594-B5C2-C9F8A867CDF0}"/>
              </a:ext>
            </a:extLst>
          </p:cNvPr>
          <p:cNvSpPr/>
          <p:nvPr/>
        </p:nvSpPr>
        <p:spPr>
          <a:xfrm>
            <a:off x="1295400" y="775525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latin typeface="Arial" panose="020B0604020202020204" pitchFamily="34" charset="0"/>
                <a:cs typeface="Arial" panose="020B0604020202020204" pitchFamily="34" charset="0"/>
              </a:rPr>
              <a:t>B</a:t>
            </a:r>
            <a:r>
              <a:rPr lang="en-US" sz="4000" kern="0" noProof="1">
                <a:solidFill>
                  <a:prstClr val="black"/>
                </a:solidFill>
                <a:latin typeface="Arial" panose="020B0604020202020204" pitchFamily="34" charset="0"/>
                <a:cs typeface="Arial" panose="020B0604020202020204" pitchFamily="34" charset="0"/>
              </a:rPr>
              <a:t>. Ba điểm I,</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J,</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K thẳng hàng </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xmlns="" id="{30828281-61AD-7A62-0775-C0E24C9C1DEB}"/>
              </a:ext>
            </a:extLst>
          </p:cNvPr>
          <p:cNvSpPr/>
          <p:nvPr/>
        </p:nvSpPr>
        <p:spPr>
          <a:xfrm>
            <a:off x="1280271"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latin typeface="Arial" panose="020B0604020202020204" pitchFamily="34" charset="0"/>
                <a:cs typeface="Arial" panose="020B0604020202020204" pitchFamily="34" charset="0"/>
              </a:rPr>
              <a:t>A</a:t>
            </a:r>
            <a:r>
              <a:rPr lang="en-US" sz="4000" kern="0" noProof="1">
                <a:solidFill>
                  <a:prstClr val="black"/>
                </a:solidFill>
                <a:latin typeface="Arial" panose="020B0604020202020204" pitchFamily="34" charset="0"/>
                <a:cs typeface="Arial" panose="020B0604020202020204" pitchFamily="34" charset="0"/>
              </a:rPr>
              <a:t>. Ba điểm B,</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⁡J,</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K</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thẳng hàng </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xmlns="" id="{E6A889FC-D3A7-FA7C-0DE3-0EA076B22F62}"/>
              </a:ext>
            </a:extLst>
          </p:cNvPr>
          <p:cNvSpPr/>
          <p:nvPr/>
        </p:nvSpPr>
        <p:spPr>
          <a:xfrm>
            <a:off x="9360134"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lnSpc>
                <a:spcPct val="150000"/>
              </a:lnSpc>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a:t>
            </a:r>
            <a:r>
              <a:rPr lang="en-US" sz="4000" kern="0" noProof="1">
                <a:solidFill>
                  <a:prstClr val="black"/>
                </a:solidFill>
                <a:latin typeface="Arial" panose="020B0604020202020204" pitchFamily="34" charset="0"/>
                <a:cs typeface="Arial" panose="020B0604020202020204" pitchFamily="34" charset="0"/>
              </a:rPr>
              <a:t>. Ba điểm I,</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J,</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K không thẳng hàng </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xmlns="" id="{39170EEF-8452-D761-9524-3629836006CB}"/>
              </a:ext>
            </a:extLst>
          </p:cNvPr>
          <p:cNvSpPr/>
          <p:nvPr/>
        </p:nvSpPr>
        <p:spPr>
          <a:xfrm>
            <a:off x="9341084" y="773620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D</a:t>
            </a:r>
            <a:r>
              <a:rPr lang="en-US" sz="4000" kern="0" noProof="1">
                <a:solidFill>
                  <a:prstClr val="black"/>
                </a:solidFill>
                <a:latin typeface="Arial" panose="020B0604020202020204" pitchFamily="34" charset="0"/>
                <a:cs typeface="Arial" panose="020B0604020202020204" pitchFamily="34" charset="0"/>
              </a:rPr>
              <a:t>. Ba điểm I,</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J,</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C</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thẳng hàng </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xmlns=""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595035" y="8153201"/>
            <a:ext cx="1503276" cy="1308456"/>
          </a:xfrm>
          <a:prstGeom prst="rect">
            <a:avLst/>
          </a:prstGeom>
        </p:spPr>
      </p:pic>
      <p:pic>
        <p:nvPicPr>
          <p:cNvPr id="17" name="Picture 10">
            <a:extLst>
              <a:ext uri="{FF2B5EF4-FFF2-40B4-BE49-F238E27FC236}">
                <a16:creationId xmlns:a16="http://schemas.microsoft.com/office/drawing/2014/main" xmlns=""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64923" y="5677352"/>
            <a:ext cx="1498122" cy="1334692"/>
          </a:xfrm>
          <a:prstGeom prst="rect">
            <a:avLst/>
          </a:prstGeom>
        </p:spPr>
      </p:pic>
      <p:pic>
        <p:nvPicPr>
          <p:cNvPr id="18" name="Picture 10">
            <a:extLst>
              <a:ext uri="{FF2B5EF4-FFF2-40B4-BE49-F238E27FC236}">
                <a16:creationId xmlns:a16="http://schemas.microsoft.com/office/drawing/2014/main" xmlns=""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45873" y="8149875"/>
            <a:ext cx="1498122" cy="1334692"/>
          </a:xfrm>
          <a:prstGeom prst="rect">
            <a:avLst/>
          </a:prstGeom>
        </p:spPr>
      </p:pic>
      <p:pic>
        <p:nvPicPr>
          <p:cNvPr id="19" name="Picture 10">
            <a:extLst>
              <a:ext uri="{FF2B5EF4-FFF2-40B4-BE49-F238E27FC236}">
                <a16:creationId xmlns:a16="http://schemas.microsoft.com/office/drawing/2014/main" xmlns=""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79906" y="5677352"/>
            <a:ext cx="1498122" cy="1334692"/>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20"/>
          <p:cNvPicPr>
            <a:picLocks noChangeAspect="1"/>
          </p:cNvPicPr>
          <p:nvPr/>
        </p:nvPicPr>
        <p:blipFill>
          <a:blip r:embed="rId11"/>
          <a:stretch>
            <a:fillRect/>
          </a:stretch>
        </p:blipFill>
        <p:spPr>
          <a:xfrm>
            <a:off x="0" y="7482597"/>
            <a:ext cx="1280271" cy="2804403"/>
          </a:xfrm>
          <a:prstGeom prst="rect">
            <a:avLst/>
          </a:prstGeom>
        </p:spPr>
      </p:pic>
    </p:spTree>
    <p:extLst>
      <p:ext uri="{BB962C8B-B14F-4D97-AF65-F5344CB8AC3E}">
        <p14:creationId xmlns:p14="http://schemas.microsoft.com/office/powerpoint/2010/main" val="410480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5"/>
                                        </p:tgtEl>
                                      </p:cBhvr>
                                    </p:cmd>
                                  </p:childTnLst>
                                </p:cTn>
                              </p:par>
                              <p:par>
                                <p:cTn id="33" presetID="1" presetClass="entr" presetSubtype="0" fill="hold" nodeType="withEffect">
                                  <p:stCondLst>
                                    <p:cond delay="0"/>
                                  </p:stCondLst>
                                  <p:childTnLst>
                                    <p:set>
                                      <p:cBhvr>
                                        <p:cTn id="34" dur="1" fill="hold">
                                          <p:stCondLst>
                                            <p:cond delay="9"/>
                                          </p:stCondLst>
                                        </p:cTn>
                                        <p:tgtEl>
                                          <p:spTgt spid="1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D99694"/>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0"/>
                                        </p:tgtEl>
                                      </p:cBhvr>
                                    </p:cmd>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3"/>
                                        </p:tgtEl>
                                        <p:attrNameLst>
                                          <p:attrName>fillcolor</p:attrName>
                                        </p:attrNameLst>
                                      </p:cBhvr>
                                      <p:to>
                                        <a:srgbClr val="D99694"/>
                                      </p:to>
                                    </p:animClr>
                                    <p:set>
                                      <p:cBhvr>
                                        <p:cTn id="57" dur="500" fill="hold"/>
                                        <p:tgtEl>
                                          <p:spTgt spid="13"/>
                                        </p:tgtEl>
                                        <p:attrNameLst>
                                          <p:attrName>fill.type</p:attrName>
                                        </p:attrNameLst>
                                      </p:cBhvr>
                                      <p:to>
                                        <p:strVal val="solid"/>
                                      </p:to>
                                    </p:set>
                                    <p:set>
                                      <p:cBhvr>
                                        <p:cTn id="58" dur="500" fill="hold"/>
                                        <p:tgtEl>
                                          <p:spTgt spid="1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0"/>
                                        </p:tgtEl>
                                      </p:cBhvr>
                                    </p:cmd>
                                  </p:childTnLst>
                                </p:cTn>
                              </p:par>
                              <p:par>
                                <p:cTn id="61" presetID="1" presetClass="entr" presetSubtype="0" fill="hold" nodeType="withEffect">
                                  <p:stCondLst>
                                    <p:cond delay="0"/>
                                  </p:stCondLst>
                                  <p:childTnLst>
                                    <p:set>
                                      <p:cBhvr>
                                        <p:cTn id="62" dur="1" fill="hold">
                                          <p:stCondLst>
                                            <p:cond delay="9"/>
                                          </p:stCondLst>
                                        </p:cTn>
                                        <p:tgtEl>
                                          <p:spTgt spid="1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3"/>
                                        </p:tgtEl>
                                      </p:cBhvr>
                                    </p:animEffect>
                                    <p:animScale>
                                      <p:cBhvr>
                                        <p:cTn id="65"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4"/>
                                        </p:tgtEl>
                                        <p:attrNameLst>
                                          <p:attrName>fillcolor</p:attrName>
                                        </p:attrNameLst>
                                      </p:cBhvr>
                                      <p:to>
                                        <a:srgbClr val="D99694"/>
                                      </p:to>
                                    </p:animClr>
                                    <p:set>
                                      <p:cBhvr>
                                        <p:cTn id="71" dur="500" fill="hold"/>
                                        <p:tgtEl>
                                          <p:spTgt spid="14"/>
                                        </p:tgtEl>
                                        <p:attrNameLst>
                                          <p:attrName>fill.type</p:attrName>
                                        </p:attrNameLst>
                                      </p:cBhvr>
                                      <p:to>
                                        <p:strVal val="solid"/>
                                      </p:to>
                                    </p:set>
                                    <p:set>
                                      <p:cBhvr>
                                        <p:cTn id="72" dur="500" fill="hold"/>
                                        <p:tgtEl>
                                          <p:spTgt spid="1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4"/>
                                        </p:tgtEl>
                                      </p:cBhvr>
                                    </p:animEffect>
                                    <p:animScale>
                                      <p:cBhvr>
                                        <p:cTn id="79"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0" fill="hold" display="0">
                  <p:stCondLst>
                    <p:cond delay="indefinite"/>
                  </p:stCondLst>
                  <p:endCondLst>
                    <p:cond evt="onStopAudio" delay="0">
                      <p:tgtEl>
                        <p:sldTgt/>
                      </p:tgtEl>
                    </p:cond>
                  </p:endCondLst>
                </p:cTn>
                <p:tgtEl>
                  <p:spTgt spid="15"/>
                </p:tgtEl>
              </p:cMediaNode>
            </p:audio>
            <p:audio>
              <p:cMediaNode vol="80000">
                <p:cTn id="81"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9"/>
          <p:cNvSpPr txBox="1"/>
          <p:nvPr/>
        </p:nvSpPr>
        <p:spPr>
          <a:xfrm>
            <a:off x="914402" y="736940"/>
            <a:ext cx="16459200" cy="1107996"/>
          </a:xfrm>
          <a:prstGeom prst="rect">
            <a:avLst/>
          </a:prstGeom>
          <a:noFill/>
        </p:spPr>
        <p:txBody>
          <a:bodyPr wrap="square" rtlCol="0">
            <a:spAutoFit/>
          </a:bodyPr>
          <a:lstStyle/>
          <a:p>
            <a:pPr algn="ctr"/>
            <a:r>
              <a:rPr lang="vi-VN" sz="6600" b="1">
                <a:solidFill>
                  <a:schemeClr val="accent6">
                    <a:lumMod val="75000"/>
                  </a:schemeClr>
                </a:solidFill>
                <a:latin typeface="Arial" panose="020B0604020202020204" pitchFamily="34" charset="0"/>
                <a:cs typeface="Arial" panose="020B0604020202020204" pitchFamily="34" charset="0"/>
              </a:rPr>
              <a:t>LUYỆN TẬP</a:t>
            </a:r>
            <a:endParaRPr lang="en-US" sz="6600" b="1">
              <a:solidFill>
                <a:schemeClr val="accent6">
                  <a:lumMod val="75000"/>
                </a:schemeClr>
              </a:solidFill>
              <a:latin typeface="Arial" panose="020B0604020202020204" pitchFamily="34" charset="0"/>
              <a:cs typeface="Arial" panose="020B0604020202020204" pitchFamily="34" charset="0"/>
            </a:endParaRPr>
          </a:p>
        </p:txBody>
      </p:sp>
      <p:sp>
        <p:nvSpPr>
          <p:cNvPr id="11" name="Rectangle 10"/>
          <p:cNvSpPr/>
          <p:nvPr/>
        </p:nvSpPr>
        <p:spPr>
          <a:xfrm>
            <a:off x="1023777" y="1926687"/>
            <a:ext cx="16502223" cy="1938992"/>
          </a:xfrm>
          <a:prstGeom prst="rect">
            <a:avLst/>
          </a:prstGeom>
        </p:spPr>
        <p:txBody>
          <a:bodyPr wrap="square">
            <a:spAutoFit/>
          </a:bodyPr>
          <a:lstStyle/>
          <a:p>
            <a:pPr algn="just">
              <a:lnSpc>
                <a:spcPct val="150000"/>
              </a:lnSpc>
            </a:pPr>
            <a:r>
              <a:rPr lang="vi-VN" sz="4000" b="1">
                <a:solidFill>
                  <a:schemeClr val="accent1">
                    <a:lumMod val="75000"/>
                  </a:schemeClr>
                </a:solidFill>
                <a:latin typeface="Arial" panose="020B0604020202020204" pitchFamily="34" charset="0"/>
                <a:cs typeface="Arial" panose="020B0604020202020204" pitchFamily="34" charset="0"/>
              </a:rPr>
              <a:t>Bài 1 (SGK - tr.94) </a:t>
            </a:r>
            <a:r>
              <a:rPr lang="vi-VN" sz="4000">
                <a:latin typeface="Arial" panose="020B0604020202020204" pitchFamily="34" charset="0"/>
                <a:cs typeface="Arial" panose="020B0604020202020204" pitchFamily="34" charset="0"/>
              </a:rPr>
              <a:t>Khi trát tường, dụng cụ không thể thiếu của người thợ là thước dẹt dài. Công dụng của thước dẹt này là gì? Giải thích. </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13827"/>
          <a:stretch/>
        </p:blipFill>
        <p:spPr>
          <a:xfrm>
            <a:off x="1023778" y="4231259"/>
            <a:ext cx="7434422" cy="4948682"/>
          </a:xfrm>
          <a:prstGeom prst="rect">
            <a:avLst/>
          </a:prstGeom>
        </p:spPr>
      </p:pic>
      <p:sp>
        <p:nvSpPr>
          <p:cNvPr id="13" name="Rectangle 12"/>
          <p:cNvSpPr/>
          <p:nvPr/>
        </p:nvSpPr>
        <p:spPr>
          <a:xfrm>
            <a:off x="8458200" y="4351109"/>
            <a:ext cx="9067801" cy="470898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a:solidFill>
                  <a:srgbClr val="002060"/>
                </a:solidFill>
              </a:rPr>
              <a:t>Công dụng của thước dẹt: Kiểm tra xem mặt tường đã phẳng chưa.</a:t>
            </a:r>
          </a:p>
          <a:p>
            <a:pPr marL="571500" indent="-571500" algn="just">
              <a:lnSpc>
                <a:spcPct val="150000"/>
              </a:lnSpc>
              <a:buFont typeface="Arial" panose="020B0604020202020204" pitchFamily="34" charset="0"/>
              <a:buChar char="•"/>
            </a:pPr>
            <a:r>
              <a:rPr lang="vi-VN" sz="4000">
                <a:solidFill>
                  <a:srgbClr val="002060"/>
                </a:solidFill>
              </a:rPr>
              <a:t>Áp thước vào mặt tường, nếu thước đó luôn áp sát mặt tường (không bị cập kênh) thì mặt sàn là phẳng.</a:t>
            </a:r>
          </a:p>
        </p:txBody>
      </p:sp>
    </p:spTree>
    <p:extLst>
      <p:ext uri="{BB962C8B-B14F-4D97-AF65-F5344CB8AC3E}">
        <p14:creationId xmlns:p14="http://schemas.microsoft.com/office/powerpoint/2010/main" val="2178988141"/>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anim calcmode="lin" valueType="num">
                                      <p:cBhvr>
                                        <p:cTn id="2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Rectangle 10"/>
          <p:cNvSpPr/>
          <p:nvPr/>
        </p:nvSpPr>
        <p:spPr>
          <a:xfrm>
            <a:off x="800102" y="876300"/>
            <a:ext cx="16687800" cy="193899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Bài 2 (SGK-tr.94) </a:t>
            </a:r>
            <a:r>
              <a:rPr lang="en-US" sz="4000">
                <a:latin typeface="Arial" panose="020B0604020202020204" pitchFamily="34" charset="0"/>
                <a:cs typeface="Arial" panose="020B0604020202020204" pitchFamily="34" charset="0"/>
              </a:rPr>
              <a:t>Hình 29 là hình ảnh của chặn giấy bằng gỗ có bốn mặt phân biệt là các tam giác. Vẽ hình biểu diễn của chặn giấy bằng gỗ đó. </a:t>
            </a:r>
            <a:endParaRPr lang="vi-VN"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562810"/>
            <a:ext cx="5562600" cy="5578771"/>
          </a:xfrm>
          <a:prstGeom prst="rect">
            <a:avLst/>
          </a:prstGeom>
        </p:spPr>
      </p:pic>
      <p:sp>
        <p:nvSpPr>
          <p:cNvPr id="6" name="Right Arrow 5"/>
          <p:cNvSpPr/>
          <p:nvPr/>
        </p:nvSpPr>
        <p:spPr>
          <a:xfrm>
            <a:off x="7924800" y="5143500"/>
            <a:ext cx="1447800" cy="838200"/>
          </a:xfrm>
          <a:prstGeom prst="rightArrow">
            <a:avLst/>
          </a:prstGeom>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2843358"/>
            <a:ext cx="5867400" cy="6298223"/>
          </a:xfrm>
          <a:prstGeom prst="rect">
            <a:avLst/>
          </a:prstGeom>
        </p:spPr>
      </p:pic>
    </p:spTree>
    <p:extLst>
      <p:ext uri="{BB962C8B-B14F-4D97-AF65-F5344CB8AC3E}">
        <p14:creationId xmlns:p14="http://schemas.microsoft.com/office/powerpoint/2010/main" val="95764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ppt_x</p:attrName>
                                        </p:attrNameLst>
                                      </p:cBhvr>
                                      <p:tavLst>
                                        <p:tav tm="0">
                                          <p:val>
                                            <p:strVal val="#ppt_x-#ppt_w*1.125000"/>
                                          </p:val>
                                        </p:tav>
                                        <p:tav tm="100000">
                                          <p:val>
                                            <p:strVal val="#ppt_x"/>
                                          </p:val>
                                        </p:tav>
                                      </p:tavLst>
                                    </p:anim>
                                    <p:animEffect transition="in" filter="wipe(right)">
                                      <p:cBhvr>
                                        <p:cTn id="20" dur="500"/>
                                        <p:tgtEl>
                                          <p:spTgt spid="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Rectangle 10"/>
          <p:cNvSpPr/>
          <p:nvPr/>
        </p:nvSpPr>
        <p:spPr>
          <a:xfrm>
            <a:off x="800102" y="545317"/>
            <a:ext cx="16687800" cy="2482667"/>
          </a:xfrm>
          <a:prstGeom prst="rect">
            <a:avLst/>
          </a:prstGeom>
        </p:spPr>
        <p:txBody>
          <a:bodyPr wrap="square">
            <a:spAutoFit/>
          </a:bodyPr>
          <a:lstStyle/>
          <a:p>
            <a:pPr algn="just">
              <a:lnSpc>
                <a:spcPct val="150000"/>
              </a:lnSpc>
            </a:pPr>
            <a:r>
              <a:rPr lang="vi-VN" sz="3600" b="1">
                <a:solidFill>
                  <a:srgbClr val="C00000"/>
                </a:solidFill>
                <a:latin typeface="Arial" panose="020B0604020202020204" pitchFamily="34" charset="0"/>
                <a:cs typeface="Arial" panose="020B0604020202020204" pitchFamily="34" charset="0"/>
              </a:rPr>
              <a:t>Bài 3 (SGK-tr.94) </a:t>
            </a:r>
            <a:r>
              <a:rPr lang="vi-VN" sz="3600"/>
              <a:t>Cho ba đường thẳng a, b, c không cùng nằm trong một mặt phẳng và đôi một cắt nhau. Chứng minh rằng ba đường thẳng a, b, c cùng đi qua một điểm, hay còn gọi là ba đường thẳng đồng quy. </a:t>
            </a:r>
            <a:endParaRPr lang="vi-VN" sz="3600">
              <a:latin typeface="Arial" panose="020B0604020202020204" pitchFamily="34" charset="0"/>
              <a:cs typeface="Arial" panose="020B0604020202020204" pitchFamily="34" charset="0"/>
            </a:endParaRPr>
          </a:p>
        </p:txBody>
      </p:sp>
      <p:sp>
        <p:nvSpPr>
          <p:cNvPr id="9" name="TextBox 8"/>
          <p:cNvSpPr txBox="1"/>
          <p:nvPr/>
        </p:nvSpPr>
        <p:spPr>
          <a:xfrm>
            <a:off x="8420102" y="3165886"/>
            <a:ext cx="1447800" cy="646331"/>
          </a:xfrm>
          <a:prstGeom prst="rect">
            <a:avLst/>
          </a:prstGeom>
          <a:noFill/>
        </p:spPr>
        <p:txBody>
          <a:bodyPr wrap="square" rtlCol="0">
            <a:spAutoFit/>
          </a:bodyPr>
          <a:lstStyle/>
          <a:p>
            <a:pPr algn="ctr"/>
            <a:r>
              <a:rPr lang="vi-VN" sz="3600" b="1" u="sng">
                <a:solidFill>
                  <a:srgbClr val="C00000"/>
                </a:solidFill>
                <a:latin typeface="Arial" panose="020B0604020202020204" pitchFamily="34" charset="0"/>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549778" y="3390900"/>
            <a:ext cx="17116322" cy="6190155"/>
            <a:chOff x="549778" y="3390900"/>
            <a:chExt cx="17116322" cy="6190155"/>
          </a:xfrm>
        </p:grpSpPr>
        <p:pic>
          <p:nvPicPr>
            <p:cNvPr id="10" name="Hình ảnh 1" descr="Ảnh có chứa hàng, biểu đồ, Sơ đồ&#10;&#10;Mô tả được tạo tự động"/>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rcRect l="7333" r="8857"/>
            <a:stretch/>
          </p:blipFill>
          <p:spPr>
            <a:xfrm>
              <a:off x="549778" y="3390900"/>
              <a:ext cx="4704651" cy="3600080"/>
            </a:xfrm>
            <a:prstGeom prst="rect">
              <a:avLst/>
            </a:prstGeom>
          </p:spPr>
        </p:pic>
        <p:sp>
          <p:nvSpPr>
            <p:cNvPr id="12" name="Rectangle 11"/>
            <p:cNvSpPr/>
            <p:nvPr/>
          </p:nvSpPr>
          <p:spPr>
            <a:xfrm>
              <a:off x="5562601" y="3838036"/>
              <a:ext cx="12103499" cy="3416320"/>
            </a:xfrm>
            <a:prstGeom prst="rect">
              <a:avLst/>
            </a:prstGeom>
          </p:spPr>
          <p:txBody>
            <a:bodyPr wrap="square">
              <a:spAutoFit/>
            </a:bodyPr>
            <a:lstStyle/>
            <a:p>
              <a:pPr algn="just">
                <a:lnSpc>
                  <a:spcPct val="150000"/>
                </a:lnSpc>
              </a:pPr>
              <a:r>
                <a:rPr lang="vi-VN" sz="3600"/>
                <a:t>Giả sử: a ∩ b = C,a ∩ c = B, b ∩ c = A. Sao cho: A, B, C không đồng quy (1)</a:t>
              </a:r>
            </a:p>
            <a:p>
              <a:pPr algn="just">
                <a:lnSpc>
                  <a:spcPct val="150000"/>
                </a:lnSpc>
              </a:pPr>
              <a:r>
                <a:rPr lang="vi-VN" sz="3600"/>
                <a:t>Khi đó: B và C thuộc đường thẳng a.</a:t>
              </a:r>
            </a:p>
            <a:p>
              <a:pPr algn="just">
                <a:lnSpc>
                  <a:spcPct val="150000"/>
                </a:lnSpc>
              </a:pPr>
              <a:r>
                <a:rPr lang="vi-VN" sz="3600"/>
                <a:t>Mà: B ∈ c, c ⊂ (b, c); C ∈ b, b ⊂ (b, c). Suy ra: BC ⊂ (b, c)</a:t>
              </a:r>
            </a:p>
          </p:txBody>
        </p:sp>
        <p:sp>
          <p:nvSpPr>
            <p:cNvPr id="5" name="Rectangle 4"/>
            <p:cNvSpPr/>
            <p:nvPr/>
          </p:nvSpPr>
          <p:spPr>
            <a:xfrm>
              <a:off x="1352550" y="7173544"/>
              <a:ext cx="16116302" cy="1651671"/>
            </a:xfrm>
            <a:prstGeom prst="rect">
              <a:avLst/>
            </a:prstGeom>
          </p:spPr>
          <p:txBody>
            <a:bodyPr wrap="square">
              <a:spAutoFit/>
            </a:bodyPr>
            <a:lstStyle/>
            <a:p>
              <a:pPr algn="just">
                <a:lnSpc>
                  <a:spcPct val="150000"/>
                </a:lnSpc>
              </a:pPr>
              <a:r>
                <a:rPr lang="vi-VN" sz="3600"/>
                <a:t>Do đó: a ⊂ (b, c) ⟹ ba đường thẳng a,b,c đồng phẳng. Trái với giả thiết ba đường thẳng không cùng nằm trong mặt phẳng.</a:t>
              </a:r>
            </a:p>
          </p:txBody>
        </p:sp>
        <p:sp>
          <p:nvSpPr>
            <p:cNvPr id="6" name="Rectangle 5"/>
            <p:cNvSpPr/>
            <p:nvPr/>
          </p:nvSpPr>
          <p:spPr>
            <a:xfrm>
              <a:off x="1352550" y="8934724"/>
              <a:ext cx="12974642" cy="646331"/>
            </a:xfrm>
            <a:prstGeom prst="rect">
              <a:avLst/>
            </a:prstGeom>
          </p:spPr>
          <p:txBody>
            <a:bodyPr wrap="none">
              <a:spAutoFit/>
            </a:bodyPr>
            <a:lstStyle/>
            <a:p>
              <a:r>
                <a:rPr lang="en-US" sz="3600">
                  <a:latin typeface="Arial" panose="020B0604020202020204" pitchFamily="34" charset="0"/>
                  <a:cs typeface="Arial" panose="020B0604020202020204" pitchFamily="34" charset="0"/>
                </a:rPr>
                <a:t>Kết luận: Ba điểm A, B, C phải trùng nhau; hay a,b,c đồng quy.</a:t>
              </a:r>
            </a:p>
          </p:txBody>
        </p:sp>
      </p:grpSp>
    </p:spTree>
    <p:extLst>
      <p:ext uri="{BB962C8B-B14F-4D97-AF65-F5344CB8AC3E}">
        <p14:creationId xmlns:p14="http://schemas.microsoft.com/office/powerpoint/2010/main" val="412362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Rectangle 10"/>
          <p:cNvSpPr/>
          <p:nvPr/>
        </p:nvSpPr>
        <p:spPr>
          <a:xfrm>
            <a:off x="1143000" y="1293823"/>
            <a:ext cx="15735298" cy="378565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Bài 4 (SGK - tr.94) </a:t>
            </a:r>
            <a:r>
              <a:rPr lang="en-US" sz="4000">
                <a:latin typeface="Arial" panose="020B0604020202020204" pitchFamily="34" charset="0"/>
                <a:cs typeface="Arial" panose="020B0604020202020204" pitchFamily="34" charset="0"/>
              </a:rPr>
              <a:t>Cho hình chóp S.ABCD có AC cắt BD tại O và AB cắt CD tại P. Điểm M thuộc cạnh SA (M khác S, M khác A). Gọi N là giao điểm của MP và SB, I là giao điểm của MC và DN. Chứng minh rằng S, O, I thẳng hàng. </a:t>
            </a:r>
            <a:endParaRPr lang="vi-VN"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4953000" y="5564325"/>
            <a:ext cx="8303126" cy="4390628"/>
          </a:xfrm>
          <a:prstGeom prst="rect">
            <a:avLst/>
          </a:prstGeom>
        </p:spPr>
      </p:pic>
    </p:spTree>
    <p:extLst>
      <p:ext uri="{BB962C8B-B14F-4D97-AF65-F5344CB8AC3E}">
        <p14:creationId xmlns:p14="http://schemas.microsoft.com/office/powerpoint/2010/main" val="135450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85800" y="495300"/>
            <a:ext cx="16764000" cy="9372600"/>
            <a:chOff x="685800" y="495300"/>
            <a:chExt cx="16764000" cy="9372600"/>
          </a:xfrm>
        </p:grpSpPr>
        <p:grpSp>
          <p:nvGrpSpPr>
            <p:cNvPr id="2" name="Group 25"/>
            <p:cNvGrpSpPr/>
            <p:nvPr/>
          </p:nvGrpSpPr>
          <p:grpSpPr>
            <a:xfrm>
              <a:off x="685800" y="723900"/>
              <a:ext cx="1608608" cy="1640633"/>
              <a:chOff x="0" y="0"/>
              <a:chExt cx="1280341" cy="1305831"/>
            </a:xfrm>
          </p:grpSpPr>
          <p:grpSp>
            <p:nvGrpSpPr>
              <p:cNvPr id="3" name="Group 26"/>
              <p:cNvGrpSpPr/>
              <p:nvPr/>
            </p:nvGrpSpPr>
            <p:grpSpPr>
              <a:xfrm>
                <a:off x="0" y="0"/>
                <a:ext cx="1280341" cy="1305831"/>
                <a:chOff x="0" y="0"/>
                <a:chExt cx="1838434" cy="1875035"/>
              </a:xfrm>
            </p:grpSpPr>
            <p:sp>
              <p:nvSpPr>
                <p:cNvPr id="5"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6"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7"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4"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HĐ1</a:t>
                </a:r>
                <a:endParaRPr lang="en-US" sz="4000" b="1">
                  <a:solidFill>
                    <a:srgbClr val="000000"/>
                  </a:solidFill>
                  <a:latin typeface="Arial" panose="020B0604020202020204" pitchFamily="34" charset="0"/>
                  <a:cs typeface="Arial" panose="020B0604020202020204" pitchFamily="34" charset="0"/>
                </a:endParaRPr>
              </a:p>
            </p:txBody>
          </p:sp>
        </p:grpSp>
        <p:sp>
          <p:nvSpPr>
            <p:cNvPr id="8" name="Rectangle 7"/>
            <p:cNvSpPr/>
            <p:nvPr/>
          </p:nvSpPr>
          <p:spPr>
            <a:xfrm>
              <a:off x="2590800" y="495300"/>
              <a:ext cx="14859000" cy="274825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Sân vận động Old Trafford (Hình 2) ở thành phố Manchester, có biệt danh là “Nhà hát của những giấc mơ”, với sức chứa 75 635 người, là sân vận động lớn thứ hai ở Vương quốc Anh.</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920" y="3500248"/>
              <a:ext cx="8703582" cy="6367652"/>
            </a:xfrm>
            <a:prstGeom prst="rect">
              <a:avLst/>
            </a:prstGeom>
          </p:spPr>
        </p:pic>
        <p:sp>
          <p:nvSpPr>
            <p:cNvPr id="10" name="Rectangle 9"/>
            <p:cNvSpPr/>
            <p:nvPr/>
          </p:nvSpPr>
          <p:spPr>
            <a:xfrm>
              <a:off x="9906000" y="3500248"/>
              <a:ext cx="75438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Quan sát Hình 2 và cho biết mặt sân vận động thường được làm phẳng hay cong.</a:t>
              </a:r>
              <a:endParaRPr lang="en-US" sz="4000">
                <a:latin typeface="Arial" panose="020B0604020202020204" pitchFamily="34" charset="0"/>
                <a:cs typeface="Arial" panose="020B0604020202020204" pitchFamily="34" charset="0"/>
              </a:endParaRPr>
            </a:p>
          </p:txBody>
        </p:sp>
      </p:grpSp>
      <p:sp>
        <p:nvSpPr>
          <p:cNvPr id="12" name="Rounded Rectangle 11"/>
          <p:cNvSpPr/>
          <p:nvPr/>
        </p:nvSpPr>
        <p:spPr>
          <a:xfrm>
            <a:off x="11277600" y="6972300"/>
            <a:ext cx="5943600" cy="2133600"/>
          </a:xfrm>
          <a:prstGeom prst="roundRect">
            <a:avLst>
              <a:gd name="adj" fmla="val 50000"/>
            </a:avLst>
          </a:prstGeom>
          <a:solidFill>
            <a:srgbClr val="FD995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Mặt sân vận động được làm phẳng</a:t>
            </a:r>
            <a:endParaRPr lang="en-US" sz="4000">
              <a:solidFill>
                <a:schemeClr val="tx1"/>
              </a:solidFill>
              <a:latin typeface="Arial" panose="020B0604020202020204" pitchFamily="34" charset="0"/>
              <a:cs typeface="Arial" panose="020B0604020202020204" pitchFamily="34" charset="0"/>
            </a:endParaRPr>
          </a:p>
        </p:txBody>
      </p:sp>
      <p:sp>
        <p:nvSpPr>
          <p:cNvPr id="13" name="Right Arrow 12"/>
          <p:cNvSpPr/>
          <p:nvPr/>
        </p:nvSpPr>
        <p:spPr>
          <a:xfrm>
            <a:off x="9906000" y="7658100"/>
            <a:ext cx="990600" cy="762000"/>
          </a:xfrm>
          <a:prstGeom prst="rightArrow">
            <a:avLst/>
          </a:prstGeom>
          <a:solidFill>
            <a:srgbClr val="FF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39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p:tgtEl>
                                          <p:spTgt spid="13"/>
                                        </p:tgtEl>
                                        <p:attrNameLst>
                                          <p:attrName>ppt_x</p:attrName>
                                        </p:attrNameLst>
                                      </p:cBhvr>
                                      <p:tavLst>
                                        <p:tav tm="0">
                                          <p:val>
                                            <p:strVal val="#ppt_x-#ppt_w*1.125000"/>
                                          </p:val>
                                        </p:tav>
                                        <p:tav tm="100000">
                                          <p:val>
                                            <p:strVal val="#ppt_x"/>
                                          </p:val>
                                        </p:tav>
                                      </p:tavLst>
                                    </p:anim>
                                    <p:animEffect transition="in" filter="wipe(right)">
                                      <p:cBhvr>
                                        <p:cTn id="15" dur="500"/>
                                        <p:tgtEl>
                                          <p:spTgt spid="13"/>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58200" y="647700"/>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2" name="Group 1"/>
          <p:cNvGrpSpPr/>
          <p:nvPr/>
        </p:nvGrpSpPr>
        <p:grpSpPr>
          <a:xfrm>
            <a:off x="762000" y="1284480"/>
            <a:ext cx="17526000" cy="8186882"/>
            <a:chOff x="762000" y="1284480"/>
            <a:chExt cx="17526000" cy="8186882"/>
          </a:xfrm>
        </p:grpSpPr>
        <p:grpSp>
          <p:nvGrpSpPr>
            <p:cNvPr id="8" name="Group 7"/>
            <p:cNvGrpSpPr/>
            <p:nvPr/>
          </p:nvGrpSpPr>
          <p:grpSpPr>
            <a:xfrm>
              <a:off x="10437227" y="1284480"/>
              <a:ext cx="7850773" cy="6927856"/>
              <a:chOff x="10437227" y="1284480"/>
              <a:chExt cx="7850773" cy="6927856"/>
            </a:xfrm>
          </p:grpSpPr>
          <p:pic>
            <p:nvPicPr>
              <p:cNvPr id="5" name="Picture 4"/>
              <p:cNvPicPr>
                <a:picLocks noChangeAspect="1"/>
              </p:cNvPicPr>
              <p:nvPr/>
            </p:nvPicPr>
            <p:blipFill rotWithShape="1">
              <a:blip r:embed="rId2">
                <a:biLevel thresh="75000"/>
                <a:extLst>
                  <a:ext uri="{28A0092B-C50C-407E-A947-70E740481C1C}">
                    <a14:useLocalDpi xmlns:a14="http://schemas.microsoft.com/office/drawing/2010/main" val="0"/>
                  </a:ext>
                </a:extLst>
              </a:blip>
              <a:srcRect r="6862" b="1771"/>
              <a:stretch/>
            </p:blipFill>
            <p:spPr>
              <a:xfrm>
                <a:off x="10437227" y="1284480"/>
                <a:ext cx="7850773" cy="6554986"/>
              </a:xfrm>
              <a:prstGeom prst="rect">
                <a:avLst/>
              </a:prstGeom>
            </p:spPr>
          </p:pic>
          <p:sp>
            <p:nvSpPr>
              <p:cNvPr id="7" name="Rectangle 6"/>
              <p:cNvSpPr/>
              <p:nvPr/>
            </p:nvSpPr>
            <p:spPr>
              <a:xfrm>
                <a:off x="17735550" y="7221736"/>
                <a:ext cx="533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762000" y="1471672"/>
              <a:ext cx="11201400" cy="6180603"/>
            </a:xfrm>
            <a:prstGeom prst="rect">
              <a:avLst/>
            </a:prstGeom>
          </p:spPr>
          <p:txBody>
            <a:bodyPr wrap="square">
              <a:spAutoFit/>
            </a:bodyPr>
            <a:lstStyle/>
            <a:p>
              <a:pPr marL="571500" indent="-571500" algn="just">
                <a:lnSpc>
                  <a:spcPct val="160000"/>
                </a:lnSpc>
                <a:buFont typeface="Wingdings" panose="05000000000000000000" pitchFamily="2" charset="2"/>
                <a:buChar char="§"/>
              </a:pPr>
              <a:r>
                <a:rPr lang="en-US" sz="3600">
                  <a:latin typeface="Arial" panose="020B0604020202020204" pitchFamily="34" charset="0"/>
                  <a:cs typeface="Arial" panose="020B0604020202020204" pitchFamily="34" charset="0"/>
                </a:rPr>
                <a:t>Ta có: S ∈ (SAC) và S ∈ (SBD)</a:t>
              </a:r>
            </a:p>
            <a:p>
              <a:pPr algn="just">
                <a:lnSpc>
                  <a:spcPct val="160000"/>
                </a:lnSpc>
              </a:pPr>
              <a:r>
                <a:rPr lang="en-US" sz="3600">
                  <a:latin typeface="Arial" panose="020B0604020202020204" pitchFamily="34" charset="0"/>
                  <a:cs typeface="Arial" panose="020B0604020202020204" pitchFamily="34" charset="0"/>
                </a:rPr>
                <a:t>Mặt khác: AC ∩ BD = {O}; AC ⊂ (SAC); BD ⊂ (SBD).</a:t>
              </a:r>
            </a:p>
            <a:p>
              <a:pPr algn="just">
                <a:lnSpc>
                  <a:spcPct val="160000"/>
                </a:lnSpc>
              </a:pPr>
              <a:r>
                <a:rPr lang="en-US" sz="3600">
                  <a:latin typeface="Arial" panose="020B0604020202020204" pitchFamily="34" charset="0"/>
                  <a:cs typeface="Arial" panose="020B0604020202020204" pitchFamily="34" charset="0"/>
                </a:rPr>
                <a:t>Do đó O là giao điểm của (SAC) và (SBD).</a:t>
              </a:r>
            </a:p>
            <a:p>
              <a:pPr algn="just">
                <a:lnSpc>
                  <a:spcPct val="160000"/>
                </a:lnSpc>
              </a:pPr>
              <a:r>
                <a:rPr lang="en-US" sz="3600">
                  <a:latin typeface="Arial" panose="020B0604020202020204" pitchFamily="34" charset="0"/>
                  <a:cs typeface="Arial" panose="020B0604020202020204" pitchFamily="34" charset="0"/>
                </a:rPr>
                <a:t>Suy ra SO là giao tuyến của (SAC) và (SBD).</a:t>
              </a:r>
            </a:p>
            <a:p>
              <a:pPr marL="571500" indent="-571500" algn="just">
                <a:lnSpc>
                  <a:spcPct val="160000"/>
                </a:lnSpc>
                <a:buFont typeface="Wingdings" panose="05000000000000000000" pitchFamily="2" charset="2"/>
                <a:buChar char="§"/>
              </a:pPr>
              <a:r>
                <a:rPr lang="en-US" sz="3600">
                  <a:latin typeface="Arial" panose="020B0604020202020204" pitchFamily="34" charset="0"/>
                  <a:cs typeface="Arial" panose="020B0604020202020204" pitchFamily="34" charset="0"/>
                </a:rPr>
                <a:t>Trong mặt phẳng (DMNC) có:</a:t>
              </a:r>
            </a:p>
            <a:p>
              <a:pPr algn="just">
                <a:lnSpc>
                  <a:spcPct val="160000"/>
                </a:lnSpc>
              </a:pPr>
              <a:r>
                <a:rPr lang="en-US" sz="3600">
                  <a:latin typeface="Arial" panose="020B0604020202020204" pitchFamily="34" charset="0"/>
                  <a:cs typeface="Arial" panose="020B0604020202020204" pitchFamily="34" charset="0"/>
                </a:rPr>
                <a:t> DN ∩ MC = {I}; DN ⊂ (SDB); MC ⊂ (SAB).</a:t>
              </a:r>
            </a:p>
            <a:p>
              <a:pPr algn="just">
                <a:lnSpc>
                  <a:spcPct val="160000"/>
                </a:lnSpc>
              </a:pPr>
              <a:r>
                <a:rPr lang="en-US" sz="3600">
                  <a:latin typeface="Arial" panose="020B0604020202020204" pitchFamily="34" charset="0"/>
                  <a:cs typeface="Arial" panose="020B0604020202020204" pitchFamily="34" charset="0"/>
                </a:rPr>
                <a:t>Do đó I là giao điểm của (SAC) và (SBD).</a:t>
              </a:r>
            </a:p>
          </p:txBody>
        </p:sp>
        <p:sp>
          <p:nvSpPr>
            <p:cNvPr id="6" name="Rectangle 5"/>
            <p:cNvSpPr/>
            <p:nvPr/>
          </p:nvSpPr>
          <p:spPr>
            <a:xfrm>
              <a:off x="762000" y="7717036"/>
              <a:ext cx="12573000" cy="1754326"/>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cs typeface="Arial" panose="020B0604020202020204" pitchFamily="34" charset="0"/>
                </a:rPr>
                <a:t>Suy ra giao tuyến SO của hai mặt phẳng này đi qua điểm I.</a:t>
              </a:r>
            </a:p>
            <a:p>
              <a:pPr lvl="0" algn="just">
                <a:lnSpc>
                  <a:spcPct val="150000"/>
                </a:lnSpc>
              </a:pPr>
              <a:r>
                <a:rPr lang="en-US" sz="3600">
                  <a:solidFill>
                    <a:prstClr val="black"/>
                  </a:solidFill>
                  <a:latin typeface="Arial" panose="020B0604020202020204" pitchFamily="34" charset="0"/>
                  <a:cs typeface="Arial" panose="020B0604020202020204" pitchFamily="34" charset="0"/>
                </a:rPr>
                <a:t>Vậy S, I, O thẳng hàng.</a:t>
              </a:r>
            </a:p>
          </p:txBody>
        </p:sp>
      </p:grpSp>
      <p:pic>
        <p:nvPicPr>
          <p:cNvPr id="9" name="Picture 8"/>
          <p:cNvPicPr>
            <a:picLocks noChangeAspect="1"/>
          </p:cNvPicPr>
          <p:nvPr/>
        </p:nvPicPr>
        <p:blipFill>
          <a:blip r:embed="rId3"/>
          <a:stretch>
            <a:fillRect/>
          </a:stretch>
        </p:blipFill>
        <p:spPr>
          <a:xfrm>
            <a:off x="15455505" y="8174236"/>
            <a:ext cx="2813445" cy="176796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801081">
            <a:off x="15455437" y="-419246"/>
            <a:ext cx="2100236" cy="2133893"/>
          </a:xfrm>
          <a:prstGeom prst="rect">
            <a:avLst/>
          </a:prstGeom>
        </p:spPr>
      </p:pic>
    </p:spTree>
    <p:extLst>
      <p:ext uri="{BB962C8B-B14F-4D97-AF65-F5344CB8AC3E}">
        <p14:creationId xmlns:p14="http://schemas.microsoft.com/office/powerpoint/2010/main" val="210684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9"/>
          <p:cNvSpPr txBox="1"/>
          <p:nvPr/>
        </p:nvSpPr>
        <p:spPr>
          <a:xfrm>
            <a:off x="1028701" y="855569"/>
            <a:ext cx="16459200" cy="1107996"/>
          </a:xfrm>
          <a:prstGeom prst="rect">
            <a:avLst/>
          </a:prstGeom>
          <a:noFill/>
        </p:spPr>
        <p:txBody>
          <a:bodyPr wrap="square" rtlCol="0">
            <a:spAutoFit/>
          </a:bodyPr>
          <a:lstStyle/>
          <a:p>
            <a:pPr algn="ctr"/>
            <a:r>
              <a:rPr lang="vi-VN" sz="6600" b="1">
                <a:solidFill>
                  <a:schemeClr val="accent6">
                    <a:lumMod val="75000"/>
                  </a:schemeClr>
                </a:solidFill>
                <a:latin typeface="Arial" panose="020B0604020202020204" pitchFamily="34" charset="0"/>
                <a:cs typeface="Arial" panose="020B0604020202020204" pitchFamily="34" charset="0"/>
              </a:rPr>
              <a:t>VẬN DỤNG</a:t>
            </a:r>
            <a:endParaRPr lang="en-US" sz="6600" b="1">
              <a:solidFill>
                <a:schemeClr val="accent6">
                  <a:lumMod val="75000"/>
                </a:schemeClr>
              </a:solidFill>
              <a:latin typeface="Arial" panose="020B0604020202020204" pitchFamily="34" charset="0"/>
              <a:cs typeface="Arial" panose="020B0604020202020204" pitchFamily="34" charset="0"/>
            </a:endParaRPr>
          </a:p>
        </p:txBody>
      </p:sp>
      <p:sp>
        <p:nvSpPr>
          <p:cNvPr id="11" name="Rectangle 10"/>
          <p:cNvSpPr/>
          <p:nvPr/>
        </p:nvSpPr>
        <p:spPr>
          <a:xfrm>
            <a:off x="1028701" y="2193380"/>
            <a:ext cx="16230602" cy="6247864"/>
          </a:xfrm>
          <a:prstGeom prst="rect">
            <a:avLst/>
          </a:prstGeom>
        </p:spPr>
        <p:txBody>
          <a:bodyPr wrap="square">
            <a:spAutoFit/>
          </a:bodyPr>
          <a:lstStyle/>
          <a:p>
            <a:pPr algn="just">
              <a:lnSpc>
                <a:spcPct val="200000"/>
              </a:lnSpc>
            </a:pPr>
            <a:r>
              <a:rPr lang="vi-VN" sz="4000" b="1">
                <a:solidFill>
                  <a:schemeClr val="accent1">
                    <a:lumMod val="75000"/>
                  </a:schemeClr>
                </a:solidFill>
                <a:latin typeface="Arial" panose="020B0604020202020204" pitchFamily="34" charset="0"/>
                <a:cs typeface="Arial" panose="020B0604020202020204" pitchFamily="34" charset="0"/>
              </a:rPr>
              <a:t>Bài 5 (SGK - tr.94)</a:t>
            </a:r>
          </a:p>
          <a:p>
            <a:pPr algn="just">
              <a:lnSpc>
                <a:spcPct val="200000"/>
              </a:lnSpc>
            </a:pPr>
            <a:r>
              <a:rPr lang="vi-VN" sz="4000"/>
              <a:t>Cho hình chóp S.ABC. Các điểm M, N lần lượt thuộc các cạnh SA, SC sao cho MA= 2MS, NS = 2NC. </a:t>
            </a:r>
          </a:p>
          <a:p>
            <a:pPr algn="just">
              <a:lnSpc>
                <a:spcPct val="200000"/>
              </a:lnSpc>
            </a:pPr>
            <a:r>
              <a:rPr lang="vi-VN" sz="4000"/>
              <a:t>a) Xác định giao điểm của MN với mặt phẳng (ABC).</a:t>
            </a:r>
          </a:p>
          <a:p>
            <a:pPr algn="just">
              <a:lnSpc>
                <a:spcPct val="200000"/>
              </a:lnSpc>
            </a:pPr>
            <a:r>
              <a:rPr lang="vi-VN" sz="4000"/>
              <a:t>b) Xác định giao tuyến của mặt phẳng (BMN) với mặt phẳng (ABC).</a:t>
            </a:r>
          </a:p>
        </p:txBody>
      </p:sp>
      <p:pic>
        <p:nvPicPr>
          <p:cNvPr id="5" name="Picture 4"/>
          <p:cNvPicPr>
            <a:picLocks noChangeAspect="1"/>
          </p:cNvPicPr>
          <p:nvPr/>
        </p:nvPicPr>
        <p:blipFill>
          <a:blip r:embed="rId2"/>
          <a:stretch>
            <a:fillRect/>
          </a:stretch>
        </p:blipFill>
        <p:spPr>
          <a:xfrm rot="17046026">
            <a:off x="15037193" y="687447"/>
            <a:ext cx="2751722" cy="2447535"/>
          </a:xfrm>
          <a:prstGeom prst="rect">
            <a:avLst/>
          </a:prstGeom>
        </p:spPr>
      </p:pic>
    </p:spTree>
    <p:extLst>
      <p:ext uri="{BB962C8B-B14F-4D97-AF65-F5344CB8AC3E}">
        <p14:creationId xmlns:p14="http://schemas.microsoft.com/office/powerpoint/2010/main" val="3537125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58200" y="647700"/>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8291" t="5587" r="7772" b="1676"/>
          <a:stretch/>
        </p:blipFill>
        <p:spPr>
          <a:xfrm>
            <a:off x="268515" y="1619250"/>
            <a:ext cx="6894285" cy="7064514"/>
          </a:xfrm>
          <a:prstGeom prst="rect">
            <a:avLst/>
          </a:prstGeom>
        </p:spPr>
      </p:pic>
      <p:sp>
        <p:nvSpPr>
          <p:cNvPr id="4" name="Rectangle 3"/>
          <p:cNvSpPr/>
          <p:nvPr/>
        </p:nvSpPr>
        <p:spPr>
          <a:xfrm>
            <a:off x="7162800" y="1638300"/>
            <a:ext cx="10439400" cy="2585323"/>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a) Trong mặt phẳng (SAC), gọi giao điểm của MN và AC là P.</a:t>
            </a:r>
            <a:r>
              <a:rPr lang="vi-VN" sz="3600">
                <a:cs typeface="Arial" panose="020B0604020202020204" pitchFamily="34" charset="0"/>
              </a:rPr>
              <a:t> Mà AC ⊂ (ABC)</a:t>
            </a:r>
            <a:endParaRPr lang="en-US" sz="3600">
              <a:latin typeface="Arial" panose="020B0604020202020204" pitchFamily="34" charset="0"/>
              <a:cs typeface="Arial" panose="020B0604020202020204" pitchFamily="34" charset="0"/>
            </a:endParaRPr>
          </a:p>
          <a:p>
            <a:pPr algn="just">
              <a:lnSpc>
                <a:spcPct val="150000"/>
              </a:lnSpc>
            </a:pPr>
            <a:r>
              <a:rPr lang="en-US" sz="3600">
                <a:latin typeface="Arial" panose="020B0604020202020204" pitchFamily="34" charset="0"/>
                <a:cs typeface="Arial" panose="020B0604020202020204" pitchFamily="34" charset="0"/>
              </a:rPr>
              <a:t>Suy ra P là giao điểm của MN và (ABC). </a:t>
            </a:r>
          </a:p>
        </p:txBody>
      </p:sp>
      <p:sp>
        <p:nvSpPr>
          <p:cNvPr id="6" name="Rectangle 5"/>
          <p:cNvSpPr/>
          <p:nvPr/>
        </p:nvSpPr>
        <p:spPr>
          <a:xfrm>
            <a:off x="7162800" y="4517886"/>
            <a:ext cx="10439400" cy="5078313"/>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b) Ta có MN ∩ (ABC) = {P} nên P ∈ (ABC)</a:t>
            </a:r>
          </a:p>
          <a:p>
            <a:pPr algn="just">
              <a:lnSpc>
                <a:spcPct val="150000"/>
              </a:lnSpc>
            </a:pPr>
            <a:r>
              <a:rPr lang="en-US" sz="3600">
                <a:latin typeface="Arial" panose="020B0604020202020204" pitchFamily="34" charset="0"/>
                <a:cs typeface="Arial" panose="020B0604020202020204" pitchFamily="34" charset="0"/>
              </a:rPr>
              <a:t>Lại có P ∈ MN mà MN ⊂ (BMN) nên P ∈ (BMN)</a:t>
            </a:r>
          </a:p>
          <a:p>
            <a:pPr algn="just">
              <a:lnSpc>
                <a:spcPct val="150000"/>
              </a:lnSpc>
            </a:pPr>
            <a:r>
              <a:rPr lang="en-US" sz="3600">
                <a:latin typeface="Arial" panose="020B0604020202020204" pitchFamily="34" charset="0"/>
                <a:cs typeface="Arial" panose="020B0604020202020204" pitchFamily="34" charset="0"/>
              </a:rPr>
              <a:t>Do đó P là giao điểm của (BMN) và (ABC).</a:t>
            </a:r>
          </a:p>
          <a:p>
            <a:pPr algn="just">
              <a:lnSpc>
                <a:spcPct val="150000"/>
              </a:lnSpc>
            </a:pPr>
            <a:r>
              <a:rPr lang="en-US" sz="3600">
                <a:latin typeface="Arial" panose="020B0604020202020204" pitchFamily="34" charset="0"/>
                <a:cs typeface="Arial" panose="020B0604020202020204" pitchFamily="34" charset="0"/>
              </a:rPr>
              <a:t>Mặt khác: B ∈ (BMN) và B ∈ (ABC).</a:t>
            </a:r>
          </a:p>
          <a:p>
            <a:pPr algn="just">
              <a:lnSpc>
                <a:spcPct val="150000"/>
              </a:lnSpc>
            </a:pPr>
            <a:r>
              <a:rPr lang="en-US" sz="3600">
                <a:latin typeface="Arial" panose="020B0604020202020204" pitchFamily="34" charset="0"/>
                <a:cs typeface="Arial" panose="020B0604020202020204" pitchFamily="34" charset="0"/>
              </a:rPr>
              <a:t>Do đó B là giao điểm của (BMN) và (ABC).</a:t>
            </a:r>
          </a:p>
          <a:p>
            <a:pPr algn="just">
              <a:lnSpc>
                <a:spcPct val="150000"/>
              </a:lnSpc>
            </a:pPr>
            <a:r>
              <a:rPr lang="en-US" sz="3600">
                <a:latin typeface="Arial" panose="020B0604020202020204" pitchFamily="34" charset="0"/>
                <a:cs typeface="Arial" panose="020B0604020202020204" pitchFamily="34" charset="0"/>
              </a:rPr>
              <a:t>Vì vậy BP là giao tuyến của (BMN) và (ABC).</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01081">
            <a:off x="753190" y="8073036"/>
            <a:ext cx="2100236" cy="2133893"/>
          </a:xfrm>
          <a:prstGeom prst="rect">
            <a:avLst/>
          </a:prstGeom>
        </p:spPr>
      </p:pic>
    </p:spTree>
    <p:extLst>
      <p:ext uri="{BB962C8B-B14F-4D97-AF65-F5344CB8AC3E}">
        <p14:creationId xmlns:p14="http://schemas.microsoft.com/office/powerpoint/2010/main" val="336463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Rectangle 10"/>
          <p:cNvSpPr/>
          <p:nvPr/>
        </p:nvSpPr>
        <p:spPr>
          <a:xfrm>
            <a:off x="1028701" y="1104900"/>
            <a:ext cx="16230602" cy="6056851"/>
          </a:xfrm>
          <a:prstGeom prst="rect">
            <a:avLst/>
          </a:prstGeom>
        </p:spPr>
        <p:txBody>
          <a:bodyPr wrap="square">
            <a:spAutoFit/>
          </a:bodyPr>
          <a:lstStyle/>
          <a:p>
            <a:pPr algn="just">
              <a:lnSpc>
                <a:spcPct val="200000"/>
              </a:lnSpc>
            </a:pPr>
            <a:r>
              <a:rPr lang="vi-VN" sz="4000" b="1">
                <a:solidFill>
                  <a:schemeClr val="accent1">
                    <a:lumMod val="75000"/>
                  </a:schemeClr>
                </a:solidFill>
                <a:latin typeface="Arial" panose="020B0604020202020204" pitchFamily="34" charset="0"/>
                <a:cs typeface="Arial" panose="020B0604020202020204" pitchFamily="34" charset="0"/>
              </a:rPr>
              <a:t>Bài 6 (SGK - tr.94) </a:t>
            </a:r>
            <a:r>
              <a:rPr lang="en-US" sz="4000">
                <a:latin typeface="Arial" panose="020B0604020202020204" pitchFamily="34" charset="0"/>
                <a:cs typeface="Arial" panose="020B0604020202020204" pitchFamily="34" charset="0"/>
              </a:rPr>
              <a:t>Cho hình chóp tứ giác S.ABCD có đáy không là hình thang. Gọi M là trung điểm của SA. </a:t>
            </a:r>
          </a:p>
          <a:p>
            <a:pPr algn="just">
              <a:lnSpc>
                <a:spcPct val="200000"/>
              </a:lnSpc>
            </a:pPr>
            <a:r>
              <a:rPr lang="en-US" sz="4000">
                <a:latin typeface="Arial" panose="020B0604020202020204" pitchFamily="34" charset="0"/>
                <a:cs typeface="Arial" panose="020B0604020202020204" pitchFamily="34" charset="0"/>
              </a:rPr>
              <a:t>a) Xác định giao điểm của CD với mặt phẳng (SAB). </a:t>
            </a:r>
          </a:p>
          <a:p>
            <a:pPr algn="just">
              <a:lnSpc>
                <a:spcPct val="200000"/>
              </a:lnSpc>
            </a:pPr>
            <a:r>
              <a:rPr lang="en-US" sz="4000">
                <a:latin typeface="Arial" panose="020B0604020202020204" pitchFamily="34" charset="0"/>
                <a:cs typeface="Arial" panose="020B0604020202020204" pitchFamily="34" charset="0"/>
              </a:rPr>
              <a:t>b) Xác định giao tuyến của hai mặt phẳng (SAB) và (SCD).</a:t>
            </a:r>
          </a:p>
          <a:p>
            <a:pPr algn="just">
              <a:lnSpc>
                <a:spcPct val="200000"/>
              </a:lnSpc>
            </a:pPr>
            <a:r>
              <a:rPr lang="en-US" sz="4000">
                <a:latin typeface="Arial" panose="020B0604020202020204" pitchFamily="34" charset="0"/>
                <a:cs typeface="Arial" panose="020B0604020202020204" pitchFamily="34" charset="0"/>
              </a:rPr>
              <a:t>c) Xác định giao tuyến của hai mặt phẳng (MCD) và (SBC).</a:t>
            </a:r>
          </a:p>
        </p:txBody>
      </p:sp>
      <p:pic>
        <p:nvPicPr>
          <p:cNvPr id="6" name="Picture 5"/>
          <p:cNvPicPr>
            <a:picLocks noChangeAspect="1"/>
          </p:cNvPicPr>
          <p:nvPr/>
        </p:nvPicPr>
        <p:blipFill>
          <a:blip r:embed="rId2"/>
          <a:stretch>
            <a:fillRect/>
          </a:stretch>
        </p:blipFill>
        <p:spPr>
          <a:xfrm>
            <a:off x="13265663" y="5029200"/>
            <a:ext cx="5022337" cy="4925753"/>
          </a:xfrm>
          <a:prstGeom prst="rect">
            <a:avLst/>
          </a:prstGeom>
        </p:spPr>
      </p:pic>
    </p:spTree>
    <p:extLst>
      <p:ext uri="{BB962C8B-B14F-4D97-AF65-F5344CB8AC3E}">
        <p14:creationId xmlns:p14="http://schemas.microsoft.com/office/powerpoint/2010/main" val="228787105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1066800" y="647700"/>
            <a:ext cx="1447800" cy="646331"/>
          </a:xfrm>
          <a:prstGeom prst="rect">
            <a:avLst/>
          </a:prstGeom>
          <a:noFill/>
        </p:spPr>
        <p:txBody>
          <a:bodyPr wrap="square" rtlCol="0">
            <a:spAutoFit/>
          </a:bodyPr>
          <a:lstStyle/>
          <a:p>
            <a:pPr algn="just"/>
            <a:r>
              <a:rPr lang="vi-VN" sz="3600" b="1" u="sng">
                <a:solidFill>
                  <a:srgbClr val="C00000"/>
                </a:solidFill>
                <a:latin typeface="Arial" panose="020B0604020202020204" pitchFamily="34" charset="0"/>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8240" r="9354"/>
          <a:stretch/>
        </p:blipFill>
        <p:spPr>
          <a:xfrm>
            <a:off x="304800" y="1597743"/>
            <a:ext cx="4876800" cy="8429897"/>
          </a:xfrm>
          <a:prstGeom prst="rect">
            <a:avLst/>
          </a:prstGeom>
        </p:spPr>
      </p:pic>
      <p:sp>
        <p:nvSpPr>
          <p:cNvPr id="4" name="Rectangle 3"/>
          <p:cNvSpPr/>
          <p:nvPr/>
        </p:nvSpPr>
        <p:spPr>
          <a:xfrm>
            <a:off x="5181600" y="647700"/>
            <a:ext cx="12954000" cy="9379940"/>
          </a:xfrm>
          <a:prstGeom prst="rect">
            <a:avLst/>
          </a:prstGeom>
        </p:spPr>
        <p:txBody>
          <a:bodyPr wrap="square">
            <a:spAutoFit/>
          </a:bodyPr>
          <a:lstStyle/>
          <a:p>
            <a:pPr algn="just">
              <a:lnSpc>
                <a:spcPct val="130000"/>
              </a:lnSpc>
            </a:pPr>
            <a:r>
              <a:rPr lang="en-US" sz="3600">
                <a:latin typeface="Arial" panose="020B0604020202020204" pitchFamily="34" charset="0"/>
                <a:cs typeface="Arial" panose="020B0604020202020204" pitchFamily="34" charset="0"/>
              </a:rPr>
              <a:t>a) Trong mặt phẳng (ABCD): gọi giao điểm của AB và CD là N.</a:t>
            </a:r>
          </a:p>
          <a:p>
            <a:pPr algn="just">
              <a:lnSpc>
                <a:spcPct val="130000"/>
              </a:lnSpc>
            </a:pPr>
            <a:r>
              <a:rPr lang="en-US" sz="3600">
                <a:latin typeface="Arial" panose="020B0604020202020204" pitchFamily="34" charset="0"/>
                <a:cs typeface="Arial" panose="020B0604020202020204" pitchFamily="34" charset="0"/>
              </a:rPr>
              <a:t>Mà AB ⊂ (SAB)</a:t>
            </a:r>
          </a:p>
          <a:p>
            <a:pPr algn="just">
              <a:lnSpc>
                <a:spcPct val="130000"/>
              </a:lnSpc>
            </a:pPr>
            <a:r>
              <a:rPr lang="en-US" sz="3600">
                <a:latin typeface="Arial" panose="020B0604020202020204" pitchFamily="34" charset="0"/>
                <a:cs typeface="Arial" panose="020B0604020202020204" pitchFamily="34" charset="0"/>
              </a:rPr>
              <a:t>Do đó N là giao điểm CD và (SAB).</a:t>
            </a:r>
          </a:p>
          <a:p>
            <a:pPr algn="just">
              <a:lnSpc>
                <a:spcPct val="130000"/>
              </a:lnSpc>
            </a:pPr>
            <a:r>
              <a:rPr lang="en-US" sz="3600">
                <a:latin typeface="Arial" panose="020B0604020202020204" pitchFamily="34" charset="0"/>
                <a:cs typeface="Arial" panose="020B0604020202020204" pitchFamily="34" charset="0"/>
              </a:rPr>
              <a:t>b) Ta có: AB ∩ CD = {N}; AB ⊂ (SAB); CD ⊂ (SCD)</a:t>
            </a:r>
          </a:p>
          <a:p>
            <a:pPr algn="just">
              <a:lnSpc>
                <a:spcPct val="130000"/>
              </a:lnSpc>
            </a:pPr>
            <a:r>
              <a:rPr lang="en-US" sz="3600">
                <a:latin typeface="Arial" panose="020B0604020202020204" pitchFamily="34" charset="0"/>
                <a:cs typeface="Arial" panose="020B0604020202020204" pitchFamily="34" charset="0"/>
              </a:rPr>
              <a:t>Do đó N thuộc (SAB) và (SCD).</a:t>
            </a:r>
          </a:p>
          <a:p>
            <a:pPr algn="just">
              <a:lnSpc>
                <a:spcPct val="130000"/>
              </a:lnSpc>
            </a:pPr>
            <a:r>
              <a:rPr lang="en-US" sz="3600">
                <a:latin typeface="Arial" panose="020B0604020202020204" pitchFamily="34" charset="0"/>
                <a:cs typeface="Arial" panose="020B0604020202020204" pitchFamily="34" charset="0"/>
              </a:rPr>
              <a:t>Lại có: S ∈ (SAB) và S ∈ (SCD).</a:t>
            </a:r>
          </a:p>
          <a:p>
            <a:pPr algn="just">
              <a:lnSpc>
                <a:spcPct val="130000"/>
              </a:lnSpc>
            </a:pPr>
            <a:r>
              <a:rPr lang="en-US" sz="3600">
                <a:latin typeface="Arial" panose="020B0604020202020204" pitchFamily="34" charset="0"/>
                <a:cs typeface="Arial" panose="020B0604020202020204" pitchFamily="34" charset="0"/>
              </a:rPr>
              <a:t>Nên S thuộc (SAB) và (SCD).</a:t>
            </a:r>
          </a:p>
          <a:p>
            <a:pPr algn="just">
              <a:lnSpc>
                <a:spcPct val="130000"/>
              </a:lnSpc>
            </a:pPr>
            <a:r>
              <a:rPr lang="en-US" sz="3600">
                <a:latin typeface="Arial" panose="020B0604020202020204" pitchFamily="34" charset="0"/>
                <a:cs typeface="Arial" panose="020B0604020202020204" pitchFamily="34" charset="0"/>
              </a:rPr>
              <a:t>Vì vậy SN là giao tuyến của (SAB) và (SCD)</a:t>
            </a:r>
          </a:p>
          <a:p>
            <a:pPr algn="just">
              <a:lnSpc>
                <a:spcPct val="130000"/>
              </a:lnSpc>
            </a:pPr>
            <a:r>
              <a:rPr lang="en-US" sz="3600">
                <a:latin typeface="Arial" panose="020B0604020202020204" pitchFamily="34" charset="0"/>
                <a:cs typeface="Arial" panose="020B0604020202020204" pitchFamily="34" charset="0"/>
              </a:rPr>
              <a:t>c) Ta có: C ∈ (SBC) và C ∈ (MCD).</a:t>
            </a:r>
          </a:p>
          <a:p>
            <a:pPr algn="just">
              <a:lnSpc>
                <a:spcPct val="130000"/>
              </a:lnSpc>
            </a:pPr>
            <a:r>
              <a:rPr lang="en-US" sz="3600">
                <a:latin typeface="Arial" panose="020B0604020202020204" pitchFamily="34" charset="0"/>
                <a:cs typeface="Arial" panose="020B0604020202020204" pitchFamily="34" charset="0"/>
              </a:rPr>
              <a:t>Do đó C là giao điểm của (SBC) và (MCD).</a:t>
            </a:r>
          </a:p>
          <a:p>
            <a:pPr algn="just">
              <a:lnSpc>
                <a:spcPct val="130000"/>
              </a:lnSpc>
            </a:pPr>
            <a:r>
              <a:rPr lang="en-US" sz="3600">
                <a:latin typeface="Arial" panose="020B0604020202020204" pitchFamily="34" charset="0"/>
                <a:cs typeface="Arial" panose="020B0604020202020204" pitchFamily="34" charset="0"/>
              </a:rPr>
              <a:t>Trong mặt phẳng (SAB), gọi Q là giao điểm của MN và SB.</a:t>
            </a:r>
          </a:p>
          <a:p>
            <a:pPr algn="just">
              <a:lnSpc>
                <a:spcPct val="130000"/>
              </a:lnSpc>
            </a:pPr>
            <a:r>
              <a:rPr lang="en-US" sz="3600">
                <a:latin typeface="Arial" panose="020B0604020202020204" pitchFamily="34" charset="0"/>
                <a:cs typeface="Arial" panose="020B0604020202020204" pitchFamily="34" charset="0"/>
              </a:rPr>
              <a:t>Mà MN ⊂ (MCD) và SB ⊂ (SBC)  </a:t>
            </a:r>
          </a:p>
          <a:p>
            <a:pPr algn="just">
              <a:lnSpc>
                <a:spcPct val="130000"/>
              </a:lnSpc>
            </a:pPr>
            <a:r>
              <a:rPr lang="en-US" sz="3600">
                <a:latin typeface="Arial" panose="020B0604020202020204" pitchFamily="34" charset="0"/>
                <a:cs typeface="Arial" panose="020B0604020202020204" pitchFamily="34" charset="0"/>
              </a:rPr>
              <a:t>Vì vậy CQ là giao tuyến của (SBC) và (MCD).</a:t>
            </a:r>
          </a:p>
        </p:txBody>
      </p:sp>
    </p:spTree>
    <p:extLst>
      <p:ext uri="{BB962C8B-B14F-4D97-AF65-F5344CB8AC3E}">
        <p14:creationId xmlns:p14="http://schemas.microsoft.com/office/powerpoint/2010/main" val="1975585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500"/>
                                        <p:tgtEl>
                                          <p:spTgt spid="4">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fade">
                                      <p:cBhvr>
                                        <p:cTn id="38" dur="500"/>
                                        <p:tgtEl>
                                          <p:spTgt spid="4">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fade">
                                      <p:cBhvr>
                                        <p:cTn id="41" dur="500"/>
                                        <p:tgtEl>
                                          <p:spTgt spid="4">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11" end="11"/>
                                            </p:txEl>
                                          </p:spTgt>
                                        </p:tgtEl>
                                        <p:attrNameLst>
                                          <p:attrName>style.visibility</p:attrName>
                                        </p:attrNameLst>
                                      </p:cBhvr>
                                      <p:to>
                                        <p:strVal val="visible"/>
                                      </p:to>
                                    </p:set>
                                    <p:animEffect transition="in" filter="fade">
                                      <p:cBhvr>
                                        <p:cTn id="44" dur="500"/>
                                        <p:tgtEl>
                                          <p:spTgt spid="4">
                                            <p:txEl>
                                              <p:pRg st="11" end="1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animEffect transition="in" filter="fade">
                                      <p:cBhvr>
                                        <p:cTn id="4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45211" y="3063684"/>
            <a:ext cx="4597578" cy="6211151"/>
            <a:chOff x="0" y="0"/>
            <a:chExt cx="1210885" cy="1635859"/>
          </a:xfrm>
        </p:grpSpPr>
        <p:sp>
          <p:nvSpPr>
            <p:cNvPr id="3" name="Freeform 3"/>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000000">
                <a:alpha val="0"/>
              </a:srgbClr>
            </a:solidFill>
            <a:ln w="76200">
              <a:solidFill>
                <a:srgbClr val="000000"/>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844118" y="3047149"/>
            <a:ext cx="4597578" cy="6211151"/>
            <a:chOff x="0" y="0"/>
            <a:chExt cx="1210885" cy="1635859"/>
          </a:xfrm>
        </p:grpSpPr>
        <p:sp>
          <p:nvSpPr>
            <p:cNvPr id="6" name="Freeform 6"/>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000000">
                <a:alpha val="0"/>
              </a:srgbClr>
            </a:solidFill>
            <a:ln w="76200">
              <a:solidFill>
                <a:srgbClr val="000000"/>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1846305" y="3080218"/>
            <a:ext cx="4597578" cy="6211151"/>
            <a:chOff x="0" y="0"/>
            <a:chExt cx="1210885" cy="1635859"/>
          </a:xfrm>
        </p:grpSpPr>
        <p:sp>
          <p:nvSpPr>
            <p:cNvPr id="9" name="Freeform 9"/>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000000">
                <a:alpha val="0"/>
              </a:srgbClr>
            </a:solidFill>
            <a:ln w="76200">
              <a:solidFill>
                <a:srgbClr val="000000"/>
              </a:solidFill>
            </a:ln>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3612221" y="3532035"/>
            <a:ext cx="1061372" cy="106137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grpSp>
        <p:nvGrpSpPr>
          <p:cNvPr id="13" name="Group 13"/>
          <p:cNvGrpSpPr/>
          <p:nvPr/>
        </p:nvGrpSpPr>
        <p:grpSpPr>
          <a:xfrm>
            <a:off x="8606842" y="3532035"/>
            <a:ext cx="1061372" cy="106137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grpSp>
        <p:nvGrpSpPr>
          <p:cNvPr id="15" name="Group 15"/>
          <p:cNvGrpSpPr/>
          <p:nvPr/>
        </p:nvGrpSpPr>
        <p:grpSpPr>
          <a:xfrm>
            <a:off x="13614408" y="3532035"/>
            <a:ext cx="1061372" cy="1061372"/>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sp>
        <p:nvSpPr>
          <p:cNvPr id="19" name="Freeform 19"/>
          <p:cNvSpPr/>
          <p:nvPr/>
        </p:nvSpPr>
        <p:spPr>
          <a:xfrm>
            <a:off x="2514600" y="6752389"/>
            <a:ext cx="3176101" cy="2234820"/>
          </a:xfrm>
          <a:custGeom>
            <a:avLst/>
            <a:gdLst/>
            <a:ahLst/>
            <a:cxnLst/>
            <a:rect l="l" t="t" r="r" b="b"/>
            <a:pathLst>
              <a:path w="3512816" h="2471745">
                <a:moveTo>
                  <a:pt x="0" y="0"/>
                </a:moveTo>
                <a:lnTo>
                  <a:pt x="3512815" y="0"/>
                </a:lnTo>
                <a:lnTo>
                  <a:pt x="3512815" y="2471745"/>
                </a:lnTo>
                <a:lnTo>
                  <a:pt x="0" y="24717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TextBox 20"/>
          <p:cNvSpPr txBox="1"/>
          <p:nvPr/>
        </p:nvSpPr>
        <p:spPr>
          <a:xfrm>
            <a:off x="2203311" y="4730374"/>
            <a:ext cx="3879192" cy="1732590"/>
          </a:xfrm>
          <a:prstGeom prst="rect">
            <a:avLst/>
          </a:prstGeom>
        </p:spPr>
        <p:txBody>
          <a:bodyPr lIns="0" tIns="0" rIns="0" bIns="0" rtlCol="0" anchor="t">
            <a:spAutoFit/>
          </a:bodyPr>
          <a:lstStyle/>
          <a:p>
            <a:pPr marL="0" lvl="0" indent="0" algn="ctr">
              <a:lnSpc>
                <a:spcPct val="150000"/>
              </a:lnSpc>
              <a:spcBef>
                <a:spcPct val="0"/>
              </a:spcBef>
            </a:pPr>
            <a:r>
              <a:rPr lang="vi-VN" sz="4000">
                <a:solidFill>
                  <a:srgbClr val="000000"/>
                </a:solidFill>
                <a:latin typeface="Arial" panose="020B0604020202020204" pitchFamily="34" charset="0"/>
                <a:cs typeface="Arial" panose="020B0604020202020204" pitchFamily="34" charset="0"/>
              </a:rPr>
              <a:t>Ôn tập kiến thức đã học</a:t>
            </a:r>
            <a:endParaRPr lang="en-US" sz="4000">
              <a:solidFill>
                <a:srgbClr val="000000"/>
              </a:solidFill>
              <a:latin typeface="Arial" panose="020B0604020202020204" pitchFamily="34" charset="0"/>
              <a:cs typeface="Arial" panose="020B0604020202020204" pitchFamily="34" charset="0"/>
            </a:endParaRPr>
          </a:p>
        </p:txBody>
      </p:sp>
      <p:sp>
        <p:nvSpPr>
          <p:cNvPr id="21" name="TextBox 21"/>
          <p:cNvSpPr txBox="1"/>
          <p:nvPr/>
        </p:nvSpPr>
        <p:spPr>
          <a:xfrm>
            <a:off x="3612221" y="3666290"/>
            <a:ext cx="1061372" cy="730969"/>
          </a:xfrm>
          <a:prstGeom prst="rect">
            <a:avLst/>
          </a:prstGeom>
        </p:spPr>
        <p:txBody>
          <a:bodyPr lIns="0" tIns="0" rIns="0" bIns="0" rtlCol="0" anchor="t">
            <a:spAutoFit/>
          </a:bodyPr>
          <a:lstStyle/>
          <a:p>
            <a:pPr algn="ctr">
              <a:lnSpc>
                <a:spcPts val="5652"/>
              </a:lnSpc>
            </a:pPr>
            <a:r>
              <a:rPr lang="en-US" sz="4800" b="1">
                <a:solidFill>
                  <a:srgbClr val="FFFFFF"/>
                </a:solidFill>
                <a:latin typeface="Arial" panose="020B0604020202020204" pitchFamily="34" charset="0"/>
                <a:cs typeface="Arial" panose="020B0604020202020204" pitchFamily="34" charset="0"/>
              </a:rPr>
              <a:t>1</a:t>
            </a:r>
          </a:p>
        </p:txBody>
      </p:sp>
      <p:sp>
        <p:nvSpPr>
          <p:cNvPr id="22" name="TextBox 22"/>
          <p:cNvSpPr txBox="1"/>
          <p:nvPr/>
        </p:nvSpPr>
        <p:spPr>
          <a:xfrm>
            <a:off x="6984077" y="4750790"/>
            <a:ext cx="4293523" cy="2769989"/>
          </a:xfrm>
          <a:prstGeom prst="rect">
            <a:avLst/>
          </a:prstGeom>
        </p:spPr>
        <p:txBody>
          <a:bodyPr wrap="square" lIns="0" tIns="0" rIns="0" bIns="0" rtlCol="0" anchor="t">
            <a:spAutoFit/>
          </a:bodyPr>
          <a:lstStyle/>
          <a:p>
            <a:pPr marL="0" lvl="0" indent="0" algn="ctr">
              <a:lnSpc>
                <a:spcPct val="150000"/>
              </a:lnSpc>
              <a:spcBef>
                <a:spcPct val="0"/>
              </a:spcBef>
            </a:pPr>
            <a:r>
              <a:rPr lang="vi-VN" sz="4000">
                <a:solidFill>
                  <a:srgbClr val="000000"/>
                </a:solidFill>
                <a:latin typeface="Arial" panose="020B0604020202020204" pitchFamily="34" charset="0"/>
                <a:cs typeface="Arial" panose="020B0604020202020204" pitchFamily="34" charset="0"/>
              </a:rPr>
              <a:t>Hoàn thành Bài 7 SGK tr.94 và bài tập SBT</a:t>
            </a:r>
            <a:endParaRPr lang="en-US" sz="4000">
              <a:solidFill>
                <a:srgbClr val="000000"/>
              </a:solidFill>
              <a:latin typeface="Arial" panose="020B0604020202020204" pitchFamily="34" charset="0"/>
              <a:cs typeface="Arial" panose="020B0604020202020204" pitchFamily="34" charset="0"/>
            </a:endParaRPr>
          </a:p>
        </p:txBody>
      </p:sp>
      <p:sp>
        <p:nvSpPr>
          <p:cNvPr id="23" name="TextBox 23"/>
          <p:cNvSpPr txBox="1"/>
          <p:nvPr/>
        </p:nvSpPr>
        <p:spPr>
          <a:xfrm>
            <a:off x="8613314" y="3703648"/>
            <a:ext cx="1061372" cy="718145"/>
          </a:xfrm>
          <a:prstGeom prst="rect">
            <a:avLst/>
          </a:prstGeom>
        </p:spPr>
        <p:txBody>
          <a:bodyPr lIns="0" tIns="0" rIns="0" bIns="0" rtlCol="0" anchor="t">
            <a:spAutoFit/>
          </a:bodyPr>
          <a:lstStyle/>
          <a:p>
            <a:pPr marL="0" lvl="1" indent="0" algn="ctr">
              <a:lnSpc>
                <a:spcPts val="5581"/>
              </a:lnSpc>
              <a:spcBef>
                <a:spcPct val="0"/>
              </a:spcBef>
            </a:pPr>
            <a:r>
              <a:rPr lang="en-US" sz="4800" b="1" u="none">
                <a:solidFill>
                  <a:srgbClr val="FFFFFF"/>
                </a:solidFill>
                <a:latin typeface="Arial" panose="020B0604020202020204" pitchFamily="34" charset="0"/>
                <a:cs typeface="Arial" panose="020B0604020202020204" pitchFamily="34" charset="0"/>
              </a:rPr>
              <a:t>2</a:t>
            </a:r>
          </a:p>
        </p:txBody>
      </p:sp>
      <p:sp>
        <p:nvSpPr>
          <p:cNvPr id="24" name="TextBox 24"/>
          <p:cNvSpPr txBox="1"/>
          <p:nvPr/>
        </p:nvSpPr>
        <p:spPr>
          <a:xfrm>
            <a:off x="12205498" y="4730374"/>
            <a:ext cx="3879192" cy="1732590"/>
          </a:xfrm>
          <a:prstGeom prst="rect">
            <a:avLst/>
          </a:prstGeom>
        </p:spPr>
        <p:txBody>
          <a:bodyPr lIns="0" tIns="0" rIns="0" bIns="0" rtlCol="0" anchor="t">
            <a:spAutoFit/>
          </a:bodyPr>
          <a:lstStyle/>
          <a:p>
            <a:pPr marL="0" lvl="0" indent="0" algn="ctr">
              <a:lnSpc>
                <a:spcPct val="150000"/>
              </a:lnSpc>
              <a:spcBef>
                <a:spcPct val="0"/>
              </a:spcBef>
            </a:pPr>
            <a:r>
              <a:rPr lang="vi-VN" sz="4000">
                <a:solidFill>
                  <a:srgbClr val="000000"/>
                </a:solidFill>
                <a:latin typeface="Arial" panose="020B0604020202020204" pitchFamily="34" charset="0"/>
                <a:cs typeface="Arial" panose="020B0604020202020204" pitchFamily="34" charset="0"/>
              </a:rPr>
              <a:t>Chuẩn bị bài sau - </a:t>
            </a:r>
            <a:r>
              <a:rPr lang="vi-VN" sz="4000" b="1">
                <a:solidFill>
                  <a:srgbClr val="000000"/>
                </a:solidFill>
                <a:latin typeface="Arial" panose="020B0604020202020204" pitchFamily="34" charset="0"/>
                <a:cs typeface="Arial" panose="020B0604020202020204" pitchFamily="34" charset="0"/>
              </a:rPr>
              <a:t>Bài 2</a:t>
            </a:r>
            <a:endParaRPr lang="en-US" sz="4000" b="1">
              <a:solidFill>
                <a:srgbClr val="000000"/>
              </a:solidFill>
              <a:latin typeface="Arial" panose="020B0604020202020204" pitchFamily="34" charset="0"/>
              <a:cs typeface="Arial" panose="020B0604020202020204" pitchFamily="34" charset="0"/>
            </a:endParaRPr>
          </a:p>
        </p:txBody>
      </p:sp>
      <p:sp>
        <p:nvSpPr>
          <p:cNvPr id="25" name="TextBox 25"/>
          <p:cNvSpPr txBox="1"/>
          <p:nvPr/>
        </p:nvSpPr>
        <p:spPr>
          <a:xfrm>
            <a:off x="13616776" y="3672701"/>
            <a:ext cx="1061372" cy="718145"/>
          </a:xfrm>
          <a:prstGeom prst="rect">
            <a:avLst/>
          </a:prstGeom>
        </p:spPr>
        <p:txBody>
          <a:bodyPr lIns="0" tIns="0" rIns="0" bIns="0" rtlCol="0" anchor="t">
            <a:spAutoFit/>
          </a:bodyPr>
          <a:lstStyle/>
          <a:p>
            <a:pPr marL="0" lvl="1" indent="0" algn="ctr">
              <a:lnSpc>
                <a:spcPts val="5581"/>
              </a:lnSpc>
              <a:spcBef>
                <a:spcPct val="0"/>
              </a:spcBef>
            </a:pPr>
            <a:r>
              <a:rPr lang="en-US" sz="4800" b="1" u="none">
                <a:solidFill>
                  <a:srgbClr val="FFFFFF"/>
                </a:solidFill>
                <a:latin typeface="Arial" panose="020B0604020202020204" pitchFamily="34" charset="0"/>
                <a:cs typeface="Arial" panose="020B0604020202020204" pitchFamily="34" charset="0"/>
              </a:rPr>
              <a:t>3</a:t>
            </a:r>
          </a:p>
        </p:txBody>
      </p:sp>
      <p:sp>
        <p:nvSpPr>
          <p:cNvPr id="26" name="TextBox 26"/>
          <p:cNvSpPr txBox="1"/>
          <p:nvPr/>
        </p:nvSpPr>
        <p:spPr>
          <a:xfrm>
            <a:off x="1865888" y="800100"/>
            <a:ext cx="14577995" cy="1269835"/>
          </a:xfrm>
          <a:prstGeom prst="rect">
            <a:avLst/>
          </a:prstGeom>
        </p:spPr>
        <p:txBody>
          <a:bodyPr lIns="0" tIns="0" rIns="0" bIns="0" rtlCol="0" anchor="t">
            <a:spAutoFit/>
          </a:bodyPr>
          <a:lstStyle/>
          <a:p>
            <a:pPr algn="ctr">
              <a:lnSpc>
                <a:spcPts val="11200"/>
              </a:lnSpc>
            </a:pPr>
            <a:r>
              <a:rPr lang="vi-VN" sz="6600" b="1">
                <a:solidFill>
                  <a:schemeClr val="accent6">
                    <a:lumMod val="75000"/>
                  </a:schemeClr>
                </a:solidFill>
                <a:latin typeface="Arial" panose="020B0604020202020204" pitchFamily="34" charset="0"/>
                <a:cs typeface="Arial" panose="020B0604020202020204" pitchFamily="34" charset="0"/>
              </a:rPr>
              <a:t>HƯỚNG DẪN VỀ NHÀ</a:t>
            </a:r>
            <a:endParaRPr lang="en-US" sz="6600" b="1">
              <a:solidFill>
                <a:schemeClr val="accent6">
                  <a:lumMod val="75000"/>
                </a:schemeClr>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4"/>
          <a:stretch>
            <a:fillRect/>
          </a:stretch>
        </p:blipFill>
        <p:spPr>
          <a:xfrm>
            <a:off x="8153400" y="7610387"/>
            <a:ext cx="2499577" cy="1487553"/>
          </a:xfrm>
          <a:prstGeom prst="rect">
            <a:avLst/>
          </a:prstGeom>
        </p:spPr>
      </p:pic>
      <p:pic>
        <p:nvPicPr>
          <p:cNvPr id="29" name="Picture 28"/>
          <p:cNvPicPr>
            <a:picLocks noChangeAspect="1"/>
          </p:cNvPicPr>
          <p:nvPr/>
        </p:nvPicPr>
        <p:blipFill>
          <a:blip r:embed="rId5"/>
          <a:stretch>
            <a:fillRect/>
          </a:stretch>
        </p:blipFill>
        <p:spPr>
          <a:xfrm>
            <a:off x="13030200" y="6825513"/>
            <a:ext cx="2351882" cy="227242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09516">
            <a:off x="-226982" y="7185446"/>
            <a:ext cx="6240283" cy="3312378"/>
          </a:xfrm>
          <a:custGeom>
            <a:avLst/>
            <a:gdLst/>
            <a:ahLst/>
            <a:cxnLst/>
            <a:rect l="l" t="t" r="r" b="b"/>
            <a:pathLst>
              <a:path w="9134307" h="4848542">
                <a:moveTo>
                  <a:pt x="0" y="0"/>
                </a:moveTo>
                <a:lnTo>
                  <a:pt x="9134307" y="0"/>
                </a:lnTo>
                <a:lnTo>
                  <a:pt x="9134307" y="4848542"/>
                </a:lnTo>
                <a:lnTo>
                  <a:pt x="0" y="48485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4619462">
            <a:off x="971551" y="-890027"/>
            <a:ext cx="1808465" cy="4214644"/>
          </a:xfrm>
          <a:custGeom>
            <a:avLst/>
            <a:gdLst/>
            <a:ahLst/>
            <a:cxnLst/>
            <a:rect l="l" t="t" r="r" b="b"/>
            <a:pathLst>
              <a:path w="3252501" h="7579981">
                <a:moveTo>
                  <a:pt x="0" y="0"/>
                </a:moveTo>
                <a:lnTo>
                  <a:pt x="3252501" y="0"/>
                </a:lnTo>
                <a:lnTo>
                  <a:pt x="3252501" y="7579980"/>
                </a:lnTo>
                <a:lnTo>
                  <a:pt x="0" y="75799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991373">
            <a:off x="13819191" y="7202394"/>
            <a:ext cx="5065075" cy="3278485"/>
          </a:xfrm>
          <a:custGeom>
            <a:avLst/>
            <a:gdLst/>
            <a:ahLst/>
            <a:cxnLst/>
            <a:rect l="l" t="t" r="r" b="b"/>
            <a:pathLst>
              <a:path w="7212064" h="4668172">
                <a:moveTo>
                  <a:pt x="0" y="0"/>
                </a:moveTo>
                <a:lnTo>
                  <a:pt x="7212064" y="0"/>
                </a:lnTo>
                <a:lnTo>
                  <a:pt x="7212064" y="4668172"/>
                </a:lnTo>
                <a:lnTo>
                  <a:pt x="0" y="46681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8796643">
            <a:off x="12092423" y="-2048195"/>
            <a:ext cx="6052150" cy="4096391"/>
          </a:xfrm>
          <a:custGeom>
            <a:avLst/>
            <a:gdLst/>
            <a:ahLst/>
            <a:cxnLst/>
            <a:rect l="l" t="t" r="r" b="b"/>
            <a:pathLst>
              <a:path w="7591023" h="5137975">
                <a:moveTo>
                  <a:pt x="0" y="0"/>
                </a:moveTo>
                <a:lnTo>
                  <a:pt x="7591023" y="0"/>
                </a:lnTo>
                <a:lnTo>
                  <a:pt x="7591023" y="5137976"/>
                </a:lnTo>
                <a:lnTo>
                  <a:pt x="0" y="51379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TextBox 6"/>
          <p:cNvSpPr txBox="1"/>
          <p:nvPr/>
        </p:nvSpPr>
        <p:spPr>
          <a:xfrm>
            <a:off x="457200" y="2833183"/>
            <a:ext cx="17221200" cy="3811684"/>
          </a:xfrm>
          <a:prstGeom prst="rect">
            <a:avLst/>
          </a:prstGeom>
        </p:spPr>
        <p:txBody>
          <a:bodyPr wrap="square" lIns="0" tIns="0" rIns="0" bIns="0" rtlCol="0" anchor="t">
            <a:spAutoFit/>
          </a:bodyPr>
          <a:lstStyle/>
          <a:p>
            <a:pPr algn="ctr">
              <a:lnSpc>
                <a:spcPct val="150000"/>
              </a:lnSpc>
              <a:spcBef>
                <a:spcPct val="0"/>
              </a:spcBef>
            </a:pPr>
            <a:r>
              <a:rPr lang="vi-VN" sz="8800" b="1">
                <a:solidFill>
                  <a:srgbClr val="000000"/>
                </a:solidFill>
                <a:cs typeface="Arial" panose="020B0604020202020204" pitchFamily="34" charset="0"/>
              </a:rPr>
              <a:t>CẢM ƠN SỰ CHÚ Ý </a:t>
            </a:r>
          </a:p>
          <a:p>
            <a:pPr algn="ctr">
              <a:lnSpc>
                <a:spcPct val="150000"/>
              </a:lnSpc>
              <a:spcBef>
                <a:spcPct val="0"/>
              </a:spcBef>
            </a:pPr>
            <a:r>
              <a:rPr lang="vi-VN" sz="8800" b="1">
                <a:solidFill>
                  <a:srgbClr val="000000"/>
                </a:solidFill>
                <a:cs typeface="Arial" panose="020B0604020202020204" pitchFamily="34" charset="0"/>
              </a:rPr>
              <a:t>LẮNG NGHE CỦA CÁC EM!</a:t>
            </a:r>
            <a:endParaRPr lang="en-US" sz="8800" b="1">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30000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27922" y="723900"/>
            <a:ext cx="16383000" cy="2133600"/>
            <a:chOff x="427922" y="723900"/>
            <a:chExt cx="16383000" cy="2133600"/>
          </a:xfrm>
        </p:grpSpPr>
        <p:pic>
          <p:nvPicPr>
            <p:cNvPr id="2" name="Picture 1"/>
            <p:cNvPicPr>
              <a:picLocks noChangeAspect="1"/>
            </p:cNvPicPr>
            <p:nvPr/>
          </p:nvPicPr>
          <p:blipFill>
            <a:blip r:embed="rId2"/>
            <a:stretch>
              <a:fillRect/>
            </a:stretch>
          </p:blipFill>
          <p:spPr>
            <a:xfrm flipH="1">
              <a:off x="427922" y="723900"/>
              <a:ext cx="1862919" cy="2133600"/>
            </a:xfrm>
            <a:prstGeom prst="rect">
              <a:avLst/>
            </a:prstGeom>
          </p:spPr>
        </p:pic>
        <p:sp>
          <p:nvSpPr>
            <p:cNvPr id="3" name="Rounded Rectangular Callout 2"/>
            <p:cNvSpPr/>
            <p:nvPr/>
          </p:nvSpPr>
          <p:spPr>
            <a:xfrm>
              <a:off x="3018722" y="952500"/>
              <a:ext cx="13792200" cy="1295400"/>
            </a:xfrm>
            <a:prstGeom prst="wedgeRoundRectCallout">
              <a:avLst>
                <a:gd name="adj1" fmla="val -56861"/>
                <a:gd name="adj2" fmla="val -21324"/>
                <a:gd name="adj3" fmla="val 16667"/>
              </a:avLst>
            </a:prstGeom>
            <a:solidFill>
              <a:srgbClr val="D4C3FF"/>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Giới thiệu về hình ảnh của mặt phẳng trong không gian </a:t>
              </a:r>
              <a:endParaRPr lang="en-US" sz="4000" b="1">
                <a:solidFill>
                  <a:schemeClr val="tx1"/>
                </a:solidFill>
                <a:latin typeface="Arial" panose="020B0604020202020204" pitchFamily="34" charset="0"/>
                <a:cs typeface="Arial" panose="020B0604020202020204" pitchFamily="34" charset="0"/>
              </a:endParaRPr>
            </a:p>
          </p:txBody>
        </p:sp>
      </p:grpSp>
      <p:sp>
        <p:nvSpPr>
          <p:cNvPr id="4" name="Rectangle 3"/>
          <p:cNvSpPr/>
          <p:nvPr/>
        </p:nvSpPr>
        <p:spPr>
          <a:xfrm>
            <a:off x="3018722" y="3316042"/>
            <a:ext cx="11561178"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Mặt phẳng không có bề dày và không có giới hạn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599" y="4610100"/>
            <a:ext cx="9521425" cy="3071428"/>
          </a:xfrm>
          <a:prstGeom prst="rect">
            <a:avLst/>
          </a:prstGeom>
        </p:spPr>
      </p:pic>
      <p:sp>
        <p:nvSpPr>
          <p:cNvPr id="6" name="Rectangle 5"/>
          <p:cNvSpPr/>
          <p:nvPr/>
        </p:nvSpPr>
        <p:spPr>
          <a:xfrm>
            <a:off x="3203870" y="8267700"/>
            <a:ext cx="11190884" cy="707886"/>
          </a:xfrm>
          <a:prstGeom prst="rect">
            <a:avLst/>
          </a:prstGeom>
        </p:spPr>
        <p:txBody>
          <a:bodyPr wrap="none">
            <a:spAutoFit/>
          </a:bodyPr>
          <a:lstStyle/>
          <a:p>
            <a:r>
              <a:rPr lang="vi-VN" sz="4000"/>
              <a:t>Mặt phẳng (P) còn được viết tắt mp(P) hoặc (P).</a:t>
            </a:r>
            <a:endParaRPr lang="en-US" sz="400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92525">
            <a:off x="16061099" y="8801854"/>
            <a:ext cx="2614829" cy="1829595"/>
          </a:xfrm>
          <a:prstGeom prst="rect">
            <a:avLst/>
          </a:prstGeom>
        </p:spPr>
      </p:pic>
    </p:spTree>
    <p:extLst>
      <p:ext uri="{BB962C8B-B14F-4D97-AF65-F5344CB8AC3E}">
        <p14:creationId xmlns:p14="http://schemas.microsoft.com/office/powerpoint/2010/main" val="234287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5400" y="647698"/>
            <a:ext cx="3962400" cy="1522061"/>
          </a:xfrm>
          <a:prstGeom prst="round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Luyện tập 1</a:t>
            </a:r>
            <a:endParaRPr lang="en-US" sz="4000" b="1">
              <a:latin typeface="Arial" panose="020B0604020202020204" pitchFamily="34" charset="0"/>
              <a:cs typeface="Arial" panose="020B0604020202020204" pitchFamily="34" charset="0"/>
            </a:endParaRPr>
          </a:p>
        </p:txBody>
      </p:sp>
      <p:sp>
        <p:nvSpPr>
          <p:cNvPr id="4" name="Rectangle 3"/>
          <p:cNvSpPr/>
          <p:nvPr/>
        </p:nvSpPr>
        <p:spPr>
          <a:xfrm>
            <a:off x="5715000" y="439232"/>
            <a:ext cx="108204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Nêu ví dụ trong thực tiễn minh họa hình ảnh của một phần mặt phẳng.</a:t>
            </a:r>
          </a:p>
        </p:txBody>
      </p:sp>
      <p:grpSp>
        <p:nvGrpSpPr>
          <p:cNvPr id="9" name="Group 8"/>
          <p:cNvGrpSpPr/>
          <p:nvPr/>
        </p:nvGrpSpPr>
        <p:grpSpPr>
          <a:xfrm>
            <a:off x="685800" y="3009900"/>
            <a:ext cx="8153400" cy="6745854"/>
            <a:chOff x="685800" y="3009900"/>
            <a:chExt cx="8153400" cy="6745854"/>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009900"/>
              <a:ext cx="8153400" cy="6068370"/>
            </a:xfrm>
            <a:prstGeom prst="rect">
              <a:avLst/>
            </a:prstGeom>
          </p:spPr>
        </p:pic>
        <p:sp>
          <p:nvSpPr>
            <p:cNvPr id="8" name="TextBox 7"/>
            <p:cNvSpPr txBox="1"/>
            <p:nvPr/>
          </p:nvSpPr>
          <p:spPr>
            <a:xfrm>
              <a:off x="2019300" y="9047868"/>
              <a:ext cx="5486400" cy="707886"/>
            </a:xfrm>
            <a:prstGeom prst="rect">
              <a:avLst/>
            </a:prstGeom>
            <a:noFill/>
          </p:spPr>
          <p:txBody>
            <a:bodyPr wrap="square" rtlCol="0">
              <a:spAutoFit/>
            </a:bodyPr>
            <a:lstStyle/>
            <a:p>
              <a:pPr algn="ctr"/>
              <a:r>
                <a:rPr lang="vi-VN" sz="4000" i="1">
                  <a:solidFill>
                    <a:srgbClr val="0070C0"/>
                  </a:solidFill>
                  <a:latin typeface="Arial" panose="020B0604020202020204" pitchFamily="34" charset="0"/>
                  <a:cs typeface="Arial" panose="020B0604020202020204" pitchFamily="34" charset="0"/>
                </a:rPr>
                <a:t>Bảng treo tường</a:t>
              </a:r>
              <a:endParaRPr lang="en-US" sz="4000" i="1">
                <a:solidFill>
                  <a:srgbClr val="0070C0"/>
                </a:solidFill>
                <a:latin typeface="Arial" panose="020B0604020202020204" pitchFamily="34" charset="0"/>
                <a:cs typeface="Arial" panose="020B0604020202020204" pitchFamily="34" charset="0"/>
              </a:endParaRPr>
            </a:p>
          </p:txBody>
        </p:sp>
      </p:grpSp>
      <p:grpSp>
        <p:nvGrpSpPr>
          <p:cNvPr id="11" name="Group 10"/>
          <p:cNvGrpSpPr/>
          <p:nvPr/>
        </p:nvGrpSpPr>
        <p:grpSpPr>
          <a:xfrm>
            <a:off x="9753600" y="3377085"/>
            <a:ext cx="7772400" cy="6332861"/>
            <a:chOff x="9753600" y="3377085"/>
            <a:chExt cx="7772400" cy="6332861"/>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4216" b="17157"/>
            <a:stretch/>
          </p:blipFill>
          <p:spPr>
            <a:xfrm>
              <a:off x="9753600" y="3377085"/>
              <a:ext cx="7772400" cy="5334000"/>
            </a:xfrm>
            <a:prstGeom prst="rect">
              <a:avLst/>
            </a:prstGeom>
          </p:spPr>
        </p:pic>
        <p:sp>
          <p:nvSpPr>
            <p:cNvPr id="10" name="TextBox 9"/>
            <p:cNvSpPr txBox="1"/>
            <p:nvPr/>
          </p:nvSpPr>
          <p:spPr>
            <a:xfrm>
              <a:off x="11025809" y="9002060"/>
              <a:ext cx="5486400" cy="707886"/>
            </a:xfrm>
            <a:prstGeom prst="rect">
              <a:avLst/>
            </a:prstGeom>
            <a:noFill/>
          </p:spPr>
          <p:txBody>
            <a:bodyPr wrap="square" rtlCol="0">
              <a:spAutoFit/>
            </a:bodyPr>
            <a:lstStyle/>
            <a:p>
              <a:pPr algn="ctr"/>
              <a:r>
                <a:rPr lang="vi-VN" sz="4000" i="1">
                  <a:solidFill>
                    <a:srgbClr val="0070C0"/>
                  </a:solidFill>
                  <a:latin typeface="Arial" panose="020B0604020202020204" pitchFamily="34" charset="0"/>
                  <a:cs typeface="Arial" panose="020B0604020202020204" pitchFamily="34" charset="0"/>
                </a:rPr>
                <a:t>Mặt bàn</a:t>
              </a:r>
              <a:endParaRPr lang="en-US" sz="4000" i="1">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3254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813</TotalTime>
  <Words>5444</Words>
  <Application>Microsoft Office PowerPoint</Application>
  <PresentationFormat>Custom</PresentationFormat>
  <Paragraphs>371</Paragraphs>
  <Slides>76</Slides>
  <Notes>0</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IreneFlorentina</vt:lpstr>
      <vt:lpstr>Symbol</vt:lpstr>
      <vt:lpstr>Calibri</vt:lpstr>
      <vt:lpstr>Wingdings</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B1_chương4</dc:title>
  <dc:creator>Xinh Đẹp Dịu Hiền Huế Thị</dc:creator>
  <cp:lastModifiedBy>AutoBVT</cp:lastModifiedBy>
  <cp:revision>74</cp:revision>
  <dcterms:created xsi:type="dcterms:W3CDTF">2006-08-16T00:00:00Z</dcterms:created>
  <dcterms:modified xsi:type="dcterms:W3CDTF">2024-09-16T08:51:30Z</dcterms:modified>
  <dc:identifier>DAFn2dd0_sY</dc:identifier>
</cp:coreProperties>
</file>